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0" r:id="rId24"/>
    <p:sldId id="281" r:id="rId25"/>
    <p:sldId id="282" r:id="rId26"/>
    <p:sldId id="284" r:id="rId27"/>
    <p:sldId id="285"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9"/>
    <p:restoredTop sz="94586"/>
  </p:normalViewPr>
  <p:slideViewPr>
    <p:cSldViewPr snapToGrid="0" snapToObjects="1">
      <p:cViewPr varScale="1">
        <p:scale>
          <a:sx n="124" d="100"/>
          <a:sy n="124" d="100"/>
        </p:scale>
        <p:origin x="7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2/13/23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48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2294-803B-B747-9793-6F5A44641009}"/>
              </a:ext>
            </a:extLst>
          </p:cNvPr>
          <p:cNvSpPr>
            <a:spLocks noGrp="1"/>
          </p:cNvSpPr>
          <p:nvPr>
            <p:ph type="ctrTitle"/>
          </p:nvPr>
        </p:nvSpPr>
        <p:spPr>
          <a:xfrm>
            <a:off x="1600200" y="1332676"/>
            <a:ext cx="9904412" cy="2936706"/>
          </a:xfrm>
        </p:spPr>
        <p:txBody>
          <a:bodyPr>
            <a:normAutofit fontScale="90000"/>
          </a:bodyPr>
          <a:lstStyle/>
          <a:p>
            <a:pPr algn="just"/>
            <a:r>
              <a:rPr lang="en-US" dirty="0">
                <a:latin typeface="Times New Roman" panose="02020603050405020304" pitchFamily="18" charset="0"/>
                <a:cs typeface="Times New Roman" panose="02020603050405020304" pitchFamily="18" charset="0"/>
              </a:rPr>
              <a:t>Particle Technology – Characterization of disperse system (particle size distribution and key parameters)</a:t>
            </a:r>
          </a:p>
        </p:txBody>
      </p:sp>
      <p:sp>
        <p:nvSpPr>
          <p:cNvPr id="3" name="Subtitle 2">
            <a:extLst>
              <a:ext uri="{FF2B5EF4-FFF2-40B4-BE49-F238E27FC236}">
                <a16:creationId xmlns:a16="http://schemas.microsoft.com/office/drawing/2014/main" id="{2872FA8F-8842-3849-9DDF-AA15253E5908}"/>
              </a:ext>
            </a:extLst>
          </p:cNvPr>
          <p:cNvSpPr>
            <a:spLocks noGrp="1"/>
          </p:cNvSpPr>
          <p:nvPr>
            <p:ph type="subTitle" idx="1"/>
          </p:nvPr>
        </p:nvSpPr>
        <p:spPr/>
        <p:txBody>
          <a:bodyPr>
            <a:noAutofit/>
          </a:bodyPr>
          <a:lstStyle/>
          <a:p>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khoáng</a:t>
            </a:r>
            <a:r>
              <a:rPr lang="en-US" sz="2800" dirty="0">
                <a:latin typeface="Times New Roman" panose="02020603050405020304" pitchFamily="18" charset="0"/>
                <a:cs typeface="Times New Roman" panose="02020603050405020304" pitchFamily="18" charset="0"/>
              </a:rPr>
              <a:t>					TS.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Thanh </a:t>
            </a:r>
            <a:r>
              <a:rPr lang="en-US" sz="2800" dirty="0" err="1">
                <a:latin typeface="Times New Roman" panose="02020603050405020304" pitchFamily="18" charset="0"/>
                <a:cs typeface="Times New Roman" panose="02020603050405020304" pitchFamily="18" charset="0"/>
              </a:rPr>
              <a:t>Hải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Mỏ</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12/2022</a:t>
            </a:r>
          </a:p>
        </p:txBody>
      </p:sp>
    </p:spTree>
    <p:extLst>
      <p:ext uri="{BB962C8B-B14F-4D97-AF65-F5344CB8AC3E}">
        <p14:creationId xmlns:p14="http://schemas.microsoft.com/office/powerpoint/2010/main" val="167867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3F01-1D7F-9644-A9B3-7DAF6EDD4143}"/>
              </a:ext>
            </a:extLst>
          </p:cNvPr>
          <p:cNvSpPr>
            <a:spLocks noGrp="1"/>
          </p:cNvSpPr>
          <p:nvPr>
            <p:ph type="title"/>
          </p:nvPr>
        </p:nvSpPr>
        <p:spPr>
          <a:xfrm>
            <a:off x="1714500" y="624110"/>
            <a:ext cx="9790113" cy="899890"/>
          </a:xfrm>
        </p:spPr>
        <p:txBody>
          <a:bodyPr/>
          <a:lstStyle/>
          <a:p>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48CD23-DD6C-594E-8AA2-7E680399BA66}"/>
              </a:ext>
            </a:extLst>
          </p:cNvPr>
          <p:cNvSpPr>
            <a:spLocks noGrp="1"/>
          </p:cNvSpPr>
          <p:nvPr>
            <p:ph idx="1"/>
          </p:nvPr>
        </p:nvSpPr>
        <p:spPr>
          <a:xfrm>
            <a:off x="7518399" y="1422400"/>
            <a:ext cx="4385733" cy="4488822"/>
          </a:xfrm>
        </p:spPr>
        <p:txBody>
          <a:bodyPr>
            <a:normAutofit/>
          </a:bodyPr>
          <a:lstStyle/>
          <a:p>
            <a:pPr marL="0" indent="0" algn="just">
              <a:buNone/>
            </a:pP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liệu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bằng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661FA7B8-A2C0-C24F-9B46-EC6A838F7DD0}"/>
              </a:ext>
            </a:extLst>
          </p:cNvPr>
          <p:cNvPicPr>
            <a:picLocks noChangeAspect="1"/>
          </p:cNvPicPr>
          <p:nvPr/>
        </p:nvPicPr>
        <p:blipFill>
          <a:blip r:embed="rId2"/>
          <a:stretch>
            <a:fillRect/>
          </a:stretch>
        </p:blipFill>
        <p:spPr>
          <a:xfrm>
            <a:off x="552029" y="1422400"/>
            <a:ext cx="4049032" cy="2006600"/>
          </a:xfrm>
          <a:prstGeom prst="rect">
            <a:avLst/>
          </a:prstGeom>
        </p:spPr>
      </p:pic>
      <p:pic>
        <p:nvPicPr>
          <p:cNvPr id="7" name="Picture 6">
            <a:extLst>
              <a:ext uri="{FF2B5EF4-FFF2-40B4-BE49-F238E27FC236}">
                <a16:creationId xmlns:a16="http://schemas.microsoft.com/office/drawing/2014/main" id="{12EACB47-0090-9247-8E74-2C7A6C852D26}"/>
              </a:ext>
            </a:extLst>
          </p:cNvPr>
          <p:cNvPicPr>
            <a:picLocks noChangeAspect="1"/>
          </p:cNvPicPr>
          <p:nvPr/>
        </p:nvPicPr>
        <p:blipFill>
          <a:blip r:embed="rId3"/>
          <a:stretch>
            <a:fillRect/>
          </a:stretch>
        </p:blipFill>
        <p:spPr>
          <a:xfrm>
            <a:off x="552029" y="3222400"/>
            <a:ext cx="6732666" cy="3407000"/>
          </a:xfrm>
          <a:prstGeom prst="rect">
            <a:avLst/>
          </a:prstGeom>
        </p:spPr>
      </p:pic>
    </p:spTree>
    <p:extLst>
      <p:ext uri="{BB962C8B-B14F-4D97-AF65-F5344CB8AC3E}">
        <p14:creationId xmlns:p14="http://schemas.microsoft.com/office/powerpoint/2010/main" val="275548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2B2B-5D5C-424A-97B5-630E4B713368}"/>
              </a:ext>
            </a:extLst>
          </p:cNvPr>
          <p:cNvSpPr>
            <a:spLocks noGrp="1"/>
          </p:cNvSpPr>
          <p:nvPr>
            <p:ph type="title"/>
          </p:nvPr>
        </p:nvSpPr>
        <p:spPr>
          <a:xfrm>
            <a:off x="1727201" y="624110"/>
            <a:ext cx="9777412" cy="1280890"/>
          </a:xfrm>
        </p:spPr>
        <p:txBody>
          <a:bodyPr>
            <a:normAutofit/>
          </a:bodyPr>
          <a:lstStyle/>
          <a:p>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Ferret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7C153C2A-23D0-2945-B38F-538429E89FE7}"/>
              </a:ext>
            </a:extLst>
          </p:cNvPr>
          <p:cNvSpPr>
            <a:spLocks noGrp="1"/>
          </p:cNvSpPr>
          <p:nvPr>
            <p:ph idx="1"/>
          </p:nvPr>
        </p:nvSpPr>
        <p:spPr>
          <a:xfrm>
            <a:off x="5743254" y="1862411"/>
            <a:ext cx="6283646" cy="4855889"/>
          </a:xfrm>
        </p:spPr>
        <p:txBody>
          <a:bodyPr>
            <a:noAutofit/>
          </a:bodyPr>
          <a:lstStyle/>
          <a:p>
            <a:pPr algn="just"/>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Ferret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D7AED7F0-A457-6046-807F-68641E5715C9}"/>
              </a:ext>
            </a:extLst>
          </p:cNvPr>
          <p:cNvPicPr>
            <a:picLocks noChangeAspect="1"/>
          </p:cNvPicPr>
          <p:nvPr/>
        </p:nvPicPr>
        <p:blipFill>
          <a:blip r:embed="rId2"/>
          <a:stretch>
            <a:fillRect/>
          </a:stretch>
        </p:blipFill>
        <p:spPr>
          <a:xfrm>
            <a:off x="520187" y="1862411"/>
            <a:ext cx="5031283" cy="4320000"/>
          </a:xfrm>
          <a:prstGeom prst="rect">
            <a:avLst/>
          </a:prstGeom>
        </p:spPr>
      </p:pic>
    </p:spTree>
    <p:extLst>
      <p:ext uri="{BB962C8B-B14F-4D97-AF65-F5344CB8AC3E}">
        <p14:creationId xmlns:p14="http://schemas.microsoft.com/office/powerpoint/2010/main" val="246561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2B2B-5D5C-424A-97B5-630E4B713368}"/>
              </a:ext>
            </a:extLst>
          </p:cNvPr>
          <p:cNvSpPr>
            <a:spLocks noGrp="1"/>
          </p:cNvSpPr>
          <p:nvPr>
            <p:ph type="title"/>
          </p:nvPr>
        </p:nvSpPr>
        <p:spPr>
          <a:xfrm>
            <a:off x="1612232" y="411795"/>
            <a:ext cx="10214809" cy="1280890"/>
          </a:xfrm>
        </p:spPr>
        <p:txBody>
          <a:bodyPr>
            <a:normAutofit/>
          </a:bodyPr>
          <a:lstStyle/>
          <a:p>
            <a:pPr algn="just"/>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Martin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7C153C2A-23D0-2945-B38F-538429E89FE7}"/>
              </a:ext>
            </a:extLst>
          </p:cNvPr>
          <p:cNvSpPr>
            <a:spLocks noGrp="1"/>
          </p:cNvSpPr>
          <p:nvPr>
            <p:ph idx="1"/>
          </p:nvPr>
        </p:nvSpPr>
        <p:spPr>
          <a:xfrm>
            <a:off x="4736387" y="2133600"/>
            <a:ext cx="7252413" cy="4100290"/>
          </a:xfrm>
        </p:spPr>
        <p:txBody>
          <a:bodyPr>
            <a:noAutofit/>
          </a:bodyPr>
          <a:lstStyle/>
          <a:p>
            <a:pPr algn="just"/>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ảo</a:t>
            </a:r>
            <a:r>
              <a:rPr lang="en-US" sz="2400" dirty="0">
                <a:latin typeface="Times New Roman" panose="02020603050405020304" pitchFamily="18" charset="0"/>
                <a:cs typeface="Times New Roman" panose="02020603050405020304" pitchFamily="18" charset="0"/>
              </a:rPr>
              <a:t> Martin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Martin. </a:t>
            </a:r>
          </a:p>
          <a:p>
            <a:pPr algn="just"/>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Martin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lõm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D0C9EF6-0087-544D-BB5B-2B151584433E}"/>
              </a:ext>
            </a:extLst>
          </p:cNvPr>
          <p:cNvPicPr>
            <a:picLocks noChangeAspect="1"/>
          </p:cNvPicPr>
          <p:nvPr/>
        </p:nvPicPr>
        <p:blipFill>
          <a:blip r:embed="rId2"/>
          <a:stretch>
            <a:fillRect/>
          </a:stretch>
        </p:blipFill>
        <p:spPr>
          <a:xfrm>
            <a:off x="1380281" y="1692685"/>
            <a:ext cx="3181239" cy="4680000"/>
          </a:xfrm>
          <a:prstGeom prst="rect">
            <a:avLst/>
          </a:prstGeom>
        </p:spPr>
      </p:pic>
    </p:spTree>
    <p:extLst>
      <p:ext uri="{BB962C8B-B14F-4D97-AF65-F5344CB8AC3E}">
        <p14:creationId xmlns:p14="http://schemas.microsoft.com/office/powerpoint/2010/main" val="8747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2B2B-5D5C-424A-97B5-630E4B713368}"/>
              </a:ext>
            </a:extLst>
          </p:cNvPr>
          <p:cNvSpPr>
            <a:spLocks noGrp="1"/>
          </p:cNvSpPr>
          <p:nvPr>
            <p:ph type="title"/>
          </p:nvPr>
        </p:nvSpPr>
        <p:spPr>
          <a:xfrm>
            <a:off x="1689101" y="624110"/>
            <a:ext cx="9815512" cy="1280890"/>
          </a:xfrm>
        </p:spPr>
        <p:txBody>
          <a:bodyPr>
            <a:normAutofit/>
          </a:bodyPr>
          <a:lstStyle/>
          <a:p>
            <a:pPr algn="just"/>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elip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đương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7C153C2A-23D0-2945-B38F-538429E89FE7}"/>
              </a:ext>
            </a:extLst>
          </p:cNvPr>
          <p:cNvSpPr>
            <a:spLocks noGrp="1"/>
          </p:cNvSpPr>
          <p:nvPr>
            <p:ph idx="1"/>
          </p:nvPr>
        </p:nvSpPr>
        <p:spPr>
          <a:xfrm>
            <a:off x="4955015" y="1904999"/>
            <a:ext cx="7236986" cy="4820653"/>
          </a:xfrm>
        </p:spPr>
        <p:txBody>
          <a:bodyPr>
            <a:noAutofit/>
          </a:bodyPr>
          <a:lstStyle/>
          <a:p>
            <a:pPr algn="just"/>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2D,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elip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liệu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45B839CB-23AB-6444-8786-8D1B97103E09}"/>
              </a:ext>
            </a:extLst>
          </p:cNvPr>
          <p:cNvPicPr>
            <a:picLocks noChangeAspect="1"/>
          </p:cNvPicPr>
          <p:nvPr/>
        </p:nvPicPr>
        <p:blipFill>
          <a:blip r:embed="rId2"/>
          <a:stretch>
            <a:fillRect/>
          </a:stretch>
        </p:blipFill>
        <p:spPr>
          <a:xfrm>
            <a:off x="140735" y="1913890"/>
            <a:ext cx="4814279" cy="4320000"/>
          </a:xfrm>
          <a:prstGeom prst="rect">
            <a:avLst/>
          </a:prstGeom>
        </p:spPr>
      </p:pic>
    </p:spTree>
    <p:extLst>
      <p:ext uri="{BB962C8B-B14F-4D97-AF65-F5344CB8AC3E}">
        <p14:creationId xmlns:p14="http://schemas.microsoft.com/office/powerpoint/2010/main" val="136181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DA3F-2154-0D44-BF99-644DB43A376E}"/>
              </a:ext>
            </a:extLst>
          </p:cNvPr>
          <p:cNvSpPr>
            <a:spLocks noGrp="1"/>
          </p:cNvSpPr>
          <p:nvPr>
            <p:ph type="title"/>
          </p:nvPr>
        </p:nvSpPr>
        <p:spPr>
          <a:xfrm>
            <a:off x="1588169" y="624110"/>
            <a:ext cx="9916444" cy="823690"/>
          </a:xfrm>
        </p:spPr>
        <p:txBody>
          <a:bodyPr/>
          <a:lstStyle/>
          <a:p>
            <a:r>
              <a:rPr lang="en-US" dirty="0" err="1">
                <a:latin typeface="Times New Roman" panose="02020603050405020304" pitchFamily="18" charset="0"/>
                <a:cs typeface="Times New Roman" panose="02020603050405020304" pitchFamily="18" charset="0"/>
              </a:rPr>
              <a:t>Tỷ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 thước các 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CDE618-ECA9-284E-B3A1-7E2F415D002D}"/>
              </a:ext>
            </a:extLst>
          </p:cNvPr>
          <p:cNvSpPr>
            <a:spLocks noGrp="1"/>
          </p:cNvSpPr>
          <p:nvPr>
            <p:ph idx="1"/>
          </p:nvPr>
        </p:nvSpPr>
        <p:spPr>
          <a:xfrm>
            <a:off x="6096000" y="1572990"/>
            <a:ext cx="5803900" cy="4786090"/>
          </a:xfrm>
        </p:spPr>
        <p:txBody>
          <a:bodyPr>
            <a:noAutofit/>
          </a:bodyPr>
          <a:lstStyle/>
          <a:p>
            <a:pPr algn="just"/>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elip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3D.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elip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vảy</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FA3ED445-9AAB-A243-8A11-BA93AC57965A}"/>
              </a:ext>
            </a:extLst>
          </p:cNvPr>
          <p:cNvPicPr>
            <a:picLocks noChangeAspect="1"/>
          </p:cNvPicPr>
          <p:nvPr/>
        </p:nvPicPr>
        <p:blipFill>
          <a:blip r:embed="rId2"/>
          <a:stretch>
            <a:fillRect/>
          </a:stretch>
        </p:blipFill>
        <p:spPr>
          <a:xfrm>
            <a:off x="622300" y="1572990"/>
            <a:ext cx="5473700" cy="4660900"/>
          </a:xfrm>
          <a:prstGeom prst="rect">
            <a:avLst/>
          </a:prstGeom>
        </p:spPr>
      </p:pic>
    </p:spTree>
    <p:extLst>
      <p:ext uri="{BB962C8B-B14F-4D97-AF65-F5344CB8AC3E}">
        <p14:creationId xmlns:p14="http://schemas.microsoft.com/office/powerpoint/2010/main" val="3806607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A71C-6BD2-014A-9E23-525B07B39855}"/>
              </a:ext>
            </a:extLst>
          </p:cNvPr>
          <p:cNvSpPr>
            <a:spLocks noGrp="1"/>
          </p:cNvSpPr>
          <p:nvPr>
            <p:ph type="title"/>
          </p:nvPr>
        </p:nvSpPr>
        <p:spPr>
          <a:xfrm>
            <a:off x="1624263" y="624110"/>
            <a:ext cx="9880350" cy="937990"/>
          </a:xfrm>
        </p:spPr>
        <p:txBody>
          <a:bodyPr/>
          <a:lstStyle/>
          <a:p>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đương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339A30E-F422-264B-9990-B6CD2B7EAD51}"/>
              </a:ext>
            </a:extLst>
          </p:cNvPr>
          <p:cNvSpPr>
            <a:spLocks noGrp="1"/>
          </p:cNvSpPr>
          <p:nvPr>
            <p:ph idx="1"/>
          </p:nvPr>
        </p:nvSpPr>
        <p:spPr>
          <a:xfrm>
            <a:off x="5967663" y="1502411"/>
            <a:ext cx="6110037" cy="4898389"/>
          </a:xfrm>
        </p:spPr>
        <p:txBody>
          <a:bodyPr>
            <a:noAutofit/>
          </a:bodyPr>
          <a:lstStyle/>
          <a:p>
            <a:pPr algn="just"/>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hat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liệu.</a:t>
            </a:r>
          </a:p>
          <a:p>
            <a:pPr algn="just"/>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BF7EEEB-19FC-9B42-A759-92811683AF80}"/>
              </a:ext>
            </a:extLst>
          </p:cNvPr>
          <p:cNvPicPr>
            <a:picLocks noChangeAspect="1"/>
          </p:cNvPicPr>
          <p:nvPr/>
        </p:nvPicPr>
        <p:blipFill>
          <a:blip r:embed="rId2"/>
          <a:stretch>
            <a:fillRect/>
          </a:stretch>
        </p:blipFill>
        <p:spPr>
          <a:xfrm>
            <a:off x="687387" y="1431605"/>
            <a:ext cx="4549728" cy="5040000"/>
          </a:xfrm>
          <a:prstGeom prst="rect">
            <a:avLst/>
          </a:prstGeom>
        </p:spPr>
      </p:pic>
    </p:spTree>
    <p:extLst>
      <p:ext uri="{BB962C8B-B14F-4D97-AF65-F5344CB8AC3E}">
        <p14:creationId xmlns:p14="http://schemas.microsoft.com/office/powerpoint/2010/main" val="789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8DFE-2BC3-CC47-87F7-9FEAD654FA23}"/>
              </a:ext>
            </a:extLst>
          </p:cNvPr>
          <p:cNvSpPr>
            <a:spLocks noGrp="1"/>
          </p:cNvSpPr>
          <p:nvPr>
            <p:ph type="title"/>
          </p:nvPr>
        </p:nvSpPr>
        <p:spPr>
          <a:xfrm>
            <a:off x="1333500" y="141510"/>
            <a:ext cx="10744200" cy="805268"/>
          </a:xfrm>
        </p:spPr>
        <p:txBody>
          <a:bodyPr/>
          <a:lstStyle/>
          <a:p>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liệu </a:t>
            </a:r>
            <a:r>
              <a:rPr lang="en-US" dirty="0" err="1">
                <a:latin typeface="Times New Roman" panose="02020603050405020304" pitchFamily="18" charset="0"/>
                <a:cs typeface="Times New Roman" panose="02020603050405020304" pitchFamily="18" charset="0"/>
              </a:rPr>
              <a:t>theo Wadell</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76BCD55-3DDD-034A-A405-56BC6A787659}"/>
              </a:ext>
            </a:extLst>
          </p:cNvPr>
          <p:cNvSpPr>
            <a:spLocks noGrp="1"/>
          </p:cNvSpPr>
          <p:nvPr>
            <p:ph idx="1"/>
          </p:nvPr>
        </p:nvSpPr>
        <p:spPr>
          <a:xfrm>
            <a:off x="6413500" y="1113790"/>
            <a:ext cx="5486400" cy="4797432"/>
          </a:xfrm>
        </p:spPr>
        <p:txBody>
          <a:bodyPr>
            <a:noAutofit/>
          </a:bodyPr>
          <a:lstStyle/>
          <a:p>
            <a:pPr algn="just"/>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đinhk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liệu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vảy, 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6B68E8C-C958-7A4E-82D0-E78612AB5ECB}"/>
                  </a:ext>
                </a:extLst>
              </p:cNvPr>
              <p:cNvSpPr txBox="1"/>
              <p:nvPr/>
            </p:nvSpPr>
            <p:spPr>
              <a:xfrm>
                <a:off x="224851" y="1791340"/>
                <a:ext cx="5995476" cy="745845"/>
              </a:xfrm>
              <a:prstGeom prst="rect">
                <a:avLst/>
              </a:prstGeom>
              <a:solidFill>
                <a:schemeClr val="bg2"/>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𝜓</m:t>
                          </m:r>
                        </m:e>
                        <m:sub>
                          <m:r>
                            <m:rPr>
                              <m:sty m:val="p"/>
                            </m:rPr>
                            <a:rPr lang="en-US" sz="2200" i="1">
                              <a:latin typeface="Cambria Math" panose="02040503050406030204" pitchFamily="18" charset="0"/>
                            </a:rPr>
                            <m:t>WA</m:t>
                          </m:r>
                        </m:sub>
                      </m:sSub>
                      <m:r>
                        <a:rPr lang="vi-VN" sz="2200" b="0" i="1">
                          <a:latin typeface="Cambria Math" panose="02040503050406030204" pitchFamily="18" charset="0"/>
                        </a:rPr>
                        <m:t>=</m:t>
                      </m:r>
                      <m:f>
                        <m:fPr>
                          <m:ctrlPr>
                            <a:rPr lang="vi-VN" sz="2200" b="0" i="1">
                              <a:latin typeface="Cambria Math" panose="02040503050406030204" pitchFamily="18" charset="0"/>
                            </a:rPr>
                          </m:ctrlPr>
                        </m:fPr>
                        <m:num>
                          <m:sSubSup>
                            <m:sSubSupPr>
                              <m:ctrlPr>
                                <a:rPr lang="vi-VN" sz="2200" b="0" i="1">
                                  <a:latin typeface="Cambria Math" panose="02040503050406030204" pitchFamily="18" charset="0"/>
                                </a:rPr>
                              </m:ctrlPr>
                            </m:sSubSupPr>
                            <m:e>
                              <m:r>
                                <m:rPr>
                                  <m:sty m:val="p"/>
                                </m:rPr>
                                <a:rPr lang="vi-VN" sz="2200" i="1">
                                  <a:latin typeface="Cambria Math" panose="02040503050406030204" pitchFamily="18" charset="0"/>
                                </a:rPr>
                                <m:t>d</m:t>
                              </m:r>
                            </m:e>
                            <m:sub>
                              <m:r>
                                <m:rPr>
                                  <m:sty m:val="p"/>
                                </m:rPr>
                                <a:rPr lang="vi-VN" sz="2200" i="1">
                                  <a:latin typeface="Cambria Math" panose="02040503050406030204" pitchFamily="18" charset="0"/>
                                </a:rPr>
                                <m:t>V</m:t>
                              </m:r>
                            </m:sub>
                            <m:sup>
                              <m:r>
                                <a:rPr lang="vi-VN" sz="2200" b="0" i="1">
                                  <a:latin typeface="Cambria Math" panose="02040503050406030204" pitchFamily="18" charset="0"/>
                                </a:rPr>
                                <m:t>2</m:t>
                              </m:r>
                            </m:sup>
                          </m:sSubSup>
                          <m:r>
                            <a:rPr lang="vi-VN" sz="2200" b="0" i="1">
                              <a:latin typeface="Cambria Math" panose="02040503050406030204" pitchFamily="18" charset="0"/>
                              <a:ea typeface="Cambria Math" panose="02040503050406030204" pitchFamily="18" charset="0"/>
                            </a:rPr>
                            <m:t>∙</m:t>
                          </m:r>
                          <m:r>
                            <a:rPr lang="vi-VN" sz="2200" b="0" i="1">
                              <a:latin typeface="Cambria Math" panose="02040503050406030204" pitchFamily="18" charset="0"/>
                              <a:ea typeface="Cambria Math" panose="02040503050406030204" pitchFamily="18" charset="0"/>
                            </a:rPr>
                            <m:t>𝜋</m:t>
                          </m:r>
                        </m:num>
                        <m:den>
                          <m:sSub>
                            <m:sSubPr>
                              <m:ctrlPr>
                                <a:rPr lang="vi-VN" sz="2200" b="0" i="1">
                                  <a:latin typeface="Cambria Math" panose="02040503050406030204" pitchFamily="18" charset="0"/>
                                </a:rPr>
                              </m:ctrlPr>
                            </m:sSubPr>
                            <m:e>
                              <m:r>
                                <m:rPr>
                                  <m:sty m:val="p"/>
                                </m:rPr>
                                <a:rPr lang="vi-VN" sz="2200" i="1">
                                  <a:latin typeface="Cambria Math" panose="02040503050406030204" pitchFamily="18" charset="0"/>
                                </a:rPr>
                                <m:t>A</m:t>
                              </m:r>
                            </m:e>
                            <m:sub>
                              <m:r>
                                <m:rPr>
                                  <m:sty m:val="p"/>
                                </m:rPr>
                                <a:rPr lang="vi-VN" sz="2200" i="1">
                                  <a:latin typeface="Cambria Math" panose="02040503050406030204" pitchFamily="18" charset="0"/>
                                </a:rPr>
                                <m:t>S</m:t>
                              </m:r>
                            </m:sub>
                          </m:sSub>
                        </m:den>
                      </m:f>
                      <m:r>
                        <a:rPr lang="vi-VN" sz="2200" b="0" i="1">
                          <a:latin typeface="Cambria Math" panose="02040503050406030204" pitchFamily="18" charset="0"/>
                        </a:rPr>
                        <m:t>=</m:t>
                      </m:r>
                      <m:f>
                        <m:fPr>
                          <m:ctrlPr>
                            <a:rPr lang="vi-VN" sz="2200" b="0" i="1">
                              <a:latin typeface="Cambria Math" panose="02040503050406030204" pitchFamily="18" charset="0"/>
                            </a:rPr>
                          </m:ctrlPr>
                        </m:fPr>
                        <m:num>
                          <m:r>
                            <m:rPr>
                              <m:sty m:val="p"/>
                            </m:rPr>
                            <a:rPr lang="vi-VN" sz="2200" i="1">
                              <a:latin typeface="Cambria Math" panose="02040503050406030204" pitchFamily="18" charset="0"/>
                            </a:rPr>
                            <m:t>b</m:t>
                          </m:r>
                          <m:r>
                            <a:rPr lang="vi-VN" sz="2200" i="1">
                              <a:latin typeface="Cambria Math" panose="02040503050406030204" pitchFamily="18" charset="0"/>
                            </a:rPr>
                            <m:t>ề </m:t>
                          </m:r>
                          <m:r>
                            <m:rPr>
                              <m:sty m:val="p"/>
                            </m:rPr>
                            <a:rPr lang="vi-VN" sz="2200" i="1">
                              <a:latin typeface="Cambria Math" panose="02040503050406030204" pitchFamily="18" charset="0"/>
                            </a:rPr>
                            <m:t>m</m:t>
                          </m:r>
                          <m:r>
                            <a:rPr lang="vi-VN" sz="2200" i="1">
                              <a:latin typeface="Cambria Math" panose="02040503050406030204" pitchFamily="18" charset="0"/>
                            </a:rPr>
                            <m:t>ặ</m:t>
                          </m:r>
                          <m:r>
                            <m:rPr>
                              <m:sty m:val="p"/>
                            </m:rPr>
                            <a:rPr lang="vi-VN" sz="2200" i="1">
                              <a:latin typeface="Cambria Math" panose="02040503050406030204" pitchFamily="18" charset="0"/>
                            </a:rPr>
                            <m:t>t</m:t>
                          </m:r>
                          <m:r>
                            <a:rPr lang="vi-VN" sz="2200" i="1">
                              <a:latin typeface="Cambria Math" panose="02040503050406030204" pitchFamily="18" charset="0"/>
                            </a:rPr>
                            <m:t> </m:t>
                          </m:r>
                          <m:r>
                            <m:rPr>
                              <m:sty m:val="p"/>
                            </m:rPr>
                            <a:rPr lang="vi-VN" sz="2200" i="1">
                              <a:latin typeface="Cambria Math" panose="02040503050406030204" pitchFamily="18" charset="0"/>
                            </a:rPr>
                            <m:t>h</m:t>
                          </m:r>
                          <m:r>
                            <a:rPr lang="vi-VN" sz="2200" i="1">
                              <a:latin typeface="Cambria Math" panose="02040503050406030204" pitchFamily="18" charset="0"/>
                            </a:rPr>
                            <m:t>ì</m:t>
                          </m:r>
                          <m:r>
                            <m:rPr>
                              <m:sty m:val="p"/>
                            </m:rPr>
                            <a:rPr lang="vi-VN" sz="2200" i="1">
                              <a:latin typeface="Cambria Math" panose="02040503050406030204" pitchFamily="18" charset="0"/>
                            </a:rPr>
                            <m:t>nh</m:t>
                          </m:r>
                          <m:r>
                            <a:rPr lang="vi-VN" sz="2200" i="1">
                              <a:latin typeface="Cambria Math" panose="02040503050406030204" pitchFamily="18" charset="0"/>
                            </a:rPr>
                            <m:t> </m:t>
                          </m:r>
                          <m:r>
                            <m:rPr>
                              <m:sty m:val="p"/>
                            </m:rPr>
                            <a:rPr lang="vi-VN" sz="2200" i="1">
                              <a:latin typeface="Cambria Math" panose="02040503050406030204" pitchFamily="18" charset="0"/>
                            </a:rPr>
                            <m:t>c</m:t>
                          </m:r>
                          <m:r>
                            <a:rPr lang="vi-VN" sz="2200" i="1">
                              <a:latin typeface="Cambria Math" panose="02040503050406030204" pitchFamily="18" charset="0"/>
                            </a:rPr>
                            <m:t>ầ</m:t>
                          </m:r>
                          <m:r>
                            <m:rPr>
                              <m:sty m:val="p"/>
                            </m:rPr>
                            <a:rPr lang="vi-VN" sz="2200" i="1">
                              <a:latin typeface="Cambria Math" panose="02040503050406030204" pitchFamily="18" charset="0"/>
                            </a:rPr>
                            <m:t>u</m:t>
                          </m:r>
                          <m:r>
                            <a:rPr lang="vi-VN" sz="2200" i="1">
                              <a:latin typeface="Cambria Math" panose="02040503050406030204" pitchFamily="18" charset="0"/>
                            </a:rPr>
                            <m:t> </m:t>
                          </m:r>
                          <m:r>
                            <m:rPr>
                              <m:sty m:val="p"/>
                            </m:rPr>
                            <a:rPr lang="vi-VN" sz="2200" i="1">
                              <a:latin typeface="Cambria Math" panose="02040503050406030204" pitchFamily="18" charset="0"/>
                            </a:rPr>
                            <m:t>t</m:t>
                          </m:r>
                          <m:r>
                            <a:rPr lang="vi-VN" sz="2200" i="1">
                              <a:latin typeface="Cambria Math" panose="02040503050406030204" pitchFamily="18" charset="0"/>
                            </a:rPr>
                            <m:t>ươ</m:t>
                          </m:r>
                          <m:r>
                            <m:rPr>
                              <m:sty m:val="p"/>
                            </m:rPr>
                            <a:rPr lang="vi-VN" sz="2200" i="1">
                              <a:latin typeface="Cambria Math" panose="02040503050406030204" pitchFamily="18" charset="0"/>
                            </a:rPr>
                            <m:t>ng</m:t>
                          </m:r>
                          <m:r>
                            <a:rPr lang="vi-VN" sz="2200" i="1">
                              <a:latin typeface="Cambria Math" panose="02040503050406030204" pitchFamily="18" charset="0"/>
                            </a:rPr>
                            <m:t> đươ</m:t>
                          </m:r>
                          <m:r>
                            <m:rPr>
                              <m:sty m:val="p"/>
                            </m:rPr>
                            <a:rPr lang="vi-VN" sz="2200" i="1">
                              <a:latin typeface="Cambria Math" panose="02040503050406030204" pitchFamily="18" charset="0"/>
                            </a:rPr>
                            <m:t>ng</m:t>
                          </m:r>
                        </m:num>
                        <m:den>
                          <m:r>
                            <m:rPr>
                              <m:sty m:val="p"/>
                            </m:rPr>
                            <a:rPr lang="vi-VN" sz="2200" i="1">
                              <a:latin typeface="Cambria Math" panose="02040503050406030204" pitchFamily="18" charset="0"/>
                            </a:rPr>
                            <m:t>b</m:t>
                          </m:r>
                          <m:r>
                            <a:rPr lang="vi-VN" sz="2200" i="1">
                              <a:latin typeface="Cambria Math" panose="02040503050406030204" pitchFamily="18" charset="0"/>
                            </a:rPr>
                            <m:t>ề </m:t>
                          </m:r>
                          <m:r>
                            <m:rPr>
                              <m:sty m:val="p"/>
                            </m:rPr>
                            <a:rPr lang="vi-VN" sz="2200" i="1">
                              <a:latin typeface="Cambria Math" panose="02040503050406030204" pitchFamily="18" charset="0"/>
                            </a:rPr>
                            <m:t>m</m:t>
                          </m:r>
                          <m:r>
                            <a:rPr lang="vi-VN" sz="2200" i="1">
                              <a:latin typeface="Cambria Math" panose="02040503050406030204" pitchFamily="18" charset="0"/>
                            </a:rPr>
                            <m:t>ặ</m:t>
                          </m:r>
                          <m:r>
                            <m:rPr>
                              <m:sty m:val="p"/>
                            </m:rPr>
                            <a:rPr lang="vi-VN" sz="2200" i="1">
                              <a:latin typeface="Cambria Math" panose="02040503050406030204" pitchFamily="18" charset="0"/>
                            </a:rPr>
                            <m:t>t</m:t>
                          </m:r>
                          <m:r>
                            <a:rPr lang="vi-VN" sz="2200" i="1">
                              <a:latin typeface="Cambria Math" panose="02040503050406030204" pitchFamily="18" charset="0"/>
                            </a:rPr>
                            <m:t> </m:t>
                          </m:r>
                          <m:r>
                            <m:rPr>
                              <m:sty m:val="p"/>
                            </m:rPr>
                            <a:rPr lang="vi-VN" sz="2200" i="1">
                              <a:latin typeface="Cambria Math" panose="02040503050406030204" pitchFamily="18" charset="0"/>
                            </a:rPr>
                            <m:t>h</m:t>
                          </m:r>
                          <m:r>
                            <a:rPr lang="vi-VN" sz="2200" i="1">
                              <a:latin typeface="Cambria Math" panose="02040503050406030204" pitchFamily="18" charset="0"/>
                            </a:rPr>
                            <m:t>ạ</m:t>
                          </m:r>
                          <m:r>
                            <m:rPr>
                              <m:sty m:val="p"/>
                            </m:rPr>
                            <a:rPr lang="vi-VN" sz="2200" i="1">
                              <a:latin typeface="Cambria Math" panose="02040503050406030204" pitchFamily="18" charset="0"/>
                            </a:rPr>
                            <m:t>t</m:t>
                          </m:r>
                        </m:den>
                      </m:f>
                    </m:oMath>
                  </m:oMathPara>
                </a14:m>
                <a:endParaRPr lang="en-US" sz="2200"/>
              </a:p>
            </p:txBody>
          </p:sp>
        </mc:Choice>
        <mc:Fallback>
          <p:sp>
            <p:nvSpPr>
              <p:cNvPr id="4" name="TextBox 3">
                <a:extLst>
                  <a:ext uri="{FF2B5EF4-FFF2-40B4-BE49-F238E27FC236}">
                    <a16:creationId xmlns:a16="http://schemas.microsoft.com/office/drawing/2014/main" id="{B6B68E8C-C958-7A4E-82D0-E78612AB5ECB}"/>
                  </a:ext>
                </a:extLst>
              </p:cNvPr>
              <p:cNvSpPr txBox="1">
                <a:spLocks noRot="1" noChangeAspect="1" noMove="1" noResize="1" noEditPoints="1" noAdjustHandles="1" noChangeArrowheads="1" noChangeShapeType="1" noTextEdit="1"/>
              </p:cNvSpPr>
              <p:nvPr/>
            </p:nvSpPr>
            <p:spPr>
              <a:xfrm>
                <a:off x="224851" y="1791340"/>
                <a:ext cx="5995476" cy="745845"/>
              </a:xfrm>
              <a:prstGeom prst="rect">
                <a:avLst/>
              </a:prstGeom>
              <a:blipFill>
                <a:blip r:embed="rId2"/>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B6C61A6-5AB8-3B4F-913C-89430AEF1168}"/>
                  </a:ext>
                </a:extLst>
              </p:cNvPr>
              <p:cNvSpPr txBox="1"/>
              <p:nvPr/>
            </p:nvSpPr>
            <p:spPr>
              <a:xfrm>
                <a:off x="224850" y="2773841"/>
                <a:ext cx="5995476" cy="797975"/>
              </a:xfrm>
              <a:prstGeom prst="rect">
                <a:avLst/>
              </a:prstGeom>
              <a:solidFill>
                <a:schemeClr val="bg2"/>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𝜓</m:t>
                          </m:r>
                        </m:e>
                        <m:sub>
                          <m:r>
                            <m:rPr>
                              <m:sty m:val="p"/>
                            </m:rPr>
                            <a:rPr lang="en-US" sz="2200" i="1">
                              <a:latin typeface="Cambria Math" panose="02040503050406030204" pitchFamily="18" charset="0"/>
                            </a:rPr>
                            <m:t>WA</m:t>
                          </m:r>
                        </m:sub>
                      </m:sSub>
                      <m:r>
                        <a:rPr lang="vi-VN" sz="2200" b="0" i="1">
                          <a:latin typeface="Cambria Math" panose="02040503050406030204" pitchFamily="18" charset="0"/>
                        </a:rPr>
                        <m:t>=</m:t>
                      </m:r>
                      <m:f>
                        <m:fPr>
                          <m:ctrlPr>
                            <a:rPr lang="vi-VN" sz="2200" b="0" i="1">
                              <a:latin typeface="Cambria Math" panose="02040503050406030204" pitchFamily="18" charset="0"/>
                            </a:rPr>
                          </m:ctrlPr>
                        </m:fPr>
                        <m:num>
                          <m:sSubSup>
                            <m:sSubSupPr>
                              <m:ctrlPr>
                                <a:rPr lang="vi-VN" sz="2200" b="0" i="1">
                                  <a:latin typeface="Cambria Math" panose="02040503050406030204" pitchFamily="18" charset="0"/>
                                </a:rPr>
                              </m:ctrlPr>
                            </m:sSubSupPr>
                            <m:e>
                              <m:r>
                                <m:rPr>
                                  <m:sty m:val="p"/>
                                </m:rPr>
                                <a:rPr lang="vi-VN" sz="2200" i="1">
                                  <a:latin typeface="Cambria Math" panose="02040503050406030204" pitchFamily="18" charset="0"/>
                                </a:rPr>
                                <m:t>d</m:t>
                              </m:r>
                            </m:e>
                            <m:sub>
                              <m:r>
                                <m:rPr>
                                  <m:sty m:val="p"/>
                                </m:rPr>
                                <a:rPr lang="vi-VN" sz="2200" i="1">
                                  <a:latin typeface="Cambria Math" panose="02040503050406030204" pitchFamily="18" charset="0"/>
                                </a:rPr>
                                <m:t>V</m:t>
                              </m:r>
                            </m:sub>
                            <m:sup>
                              <m:r>
                                <a:rPr lang="vi-VN" sz="2200" b="0" i="1">
                                  <a:latin typeface="Cambria Math" panose="02040503050406030204" pitchFamily="18" charset="0"/>
                                </a:rPr>
                                <m:t>2</m:t>
                              </m:r>
                            </m:sup>
                          </m:sSubSup>
                          <m:r>
                            <a:rPr lang="vi-VN" sz="2200" b="0" i="1">
                              <a:latin typeface="Cambria Math" panose="02040503050406030204" pitchFamily="18" charset="0"/>
                              <a:ea typeface="Cambria Math" panose="02040503050406030204" pitchFamily="18" charset="0"/>
                            </a:rPr>
                            <m:t>∙</m:t>
                          </m:r>
                          <m:r>
                            <a:rPr lang="vi-VN" sz="2200" b="0" i="1">
                              <a:latin typeface="Cambria Math" panose="02040503050406030204" pitchFamily="18" charset="0"/>
                              <a:ea typeface="Cambria Math" panose="02040503050406030204" pitchFamily="18" charset="0"/>
                            </a:rPr>
                            <m:t>𝜋</m:t>
                          </m:r>
                        </m:num>
                        <m:den>
                          <m:sSubSup>
                            <m:sSubSupPr>
                              <m:ctrlPr>
                                <a:rPr lang="vi-VN" sz="2200" b="0" i="1">
                                  <a:latin typeface="Cambria Math" panose="02040503050406030204" pitchFamily="18" charset="0"/>
                                </a:rPr>
                              </m:ctrlPr>
                            </m:sSubSupPr>
                            <m:e>
                              <m:r>
                                <m:rPr>
                                  <m:sty m:val="p"/>
                                </m:rPr>
                                <a:rPr lang="vi-VN" sz="2200" i="1">
                                  <a:latin typeface="Cambria Math" panose="02040503050406030204" pitchFamily="18" charset="0"/>
                                </a:rPr>
                                <m:t>d</m:t>
                              </m:r>
                            </m:e>
                            <m:sub>
                              <m:r>
                                <m:rPr>
                                  <m:sty m:val="p"/>
                                </m:rPr>
                                <a:rPr lang="vi-VN" sz="2200" i="1">
                                  <a:latin typeface="Cambria Math" panose="02040503050406030204" pitchFamily="18" charset="0"/>
                                </a:rPr>
                                <m:t>S</m:t>
                              </m:r>
                            </m:sub>
                            <m:sup>
                              <m:r>
                                <a:rPr lang="vi-VN" sz="2200" b="0" i="1">
                                  <a:latin typeface="Cambria Math" panose="02040503050406030204" pitchFamily="18" charset="0"/>
                                </a:rPr>
                                <m:t>2</m:t>
                              </m:r>
                            </m:sup>
                          </m:sSubSup>
                          <m:r>
                            <a:rPr lang="vi-VN" sz="2200" b="0" i="1">
                              <a:latin typeface="Cambria Math" panose="02040503050406030204" pitchFamily="18" charset="0"/>
                              <a:ea typeface="Cambria Math" panose="02040503050406030204" pitchFamily="18" charset="0"/>
                            </a:rPr>
                            <m:t>∙</m:t>
                          </m:r>
                          <m:r>
                            <a:rPr lang="vi-VN" sz="2200" b="0" i="1">
                              <a:latin typeface="Cambria Math" panose="02040503050406030204" pitchFamily="18" charset="0"/>
                              <a:ea typeface="Cambria Math" panose="02040503050406030204" pitchFamily="18" charset="0"/>
                            </a:rPr>
                            <m:t>𝜋</m:t>
                          </m:r>
                        </m:den>
                      </m:f>
                      <m:r>
                        <a:rPr lang="vi-VN" sz="2200" b="0" i="1">
                          <a:latin typeface="Cambria Math" panose="02040503050406030204" pitchFamily="18" charset="0"/>
                        </a:rPr>
                        <m:t>=</m:t>
                      </m:r>
                      <m:f>
                        <m:fPr>
                          <m:ctrlPr>
                            <a:rPr lang="vi-VN" sz="2200" b="0" i="1">
                              <a:latin typeface="Cambria Math" panose="02040503050406030204" pitchFamily="18" charset="0"/>
                            </a:rPr>
                          </m:ctrlPr>
                        </m:fPr>
                        <m:num>
                          <m:sSubSup>
                            <m:sSubSupPr>
                              <m:ctrlPr>
                                <a:rPr lang="vi-VN" sz="2200" b="0" i="1">
                                  <a:latin typeface="Cambria Math" panose="02040503050406030204" pitchFamily="18" charset="0"/>
                                </a:rPr>
                              </m:ctrlPr>
                            </m:sSubSupPr>
                            <m:e>
                              <m:r>
                                <m:rPr>
                                  <m:sty m:val="p"/>
                                </m:rPr>
                                <a:rPr lang="vi-VN" sz="2200" i="1">
                                  <a:latin typeface="Cambria Math" panose="02040503050406030204" pitchFamily="18" charset="0"/>
                                </a:rPr>
                                <m:t>d</m:t>
                              </m:r>
                            </m:e>
                            <m:sub>
                              <m:r>
                                <m:rPr>
                                  <m:sty m:val="p"/>
                                </m:rPr>
                                <a:rPr lang="vi-VN" sz="2200" i="1">
                                  <a:latin typeface="Cambria Math" panose="02040503050406030204" pitchFamily="18" charset="0"/>
                                </a:rPr>
                                <m:t>V</m:t>
                              </m:r>
                            </m:sub>
                            <m:sup>
                              <m:r>
                                <a:rPr lang="vi-VN" sz="2200" b="0" i="1">
                                  <a:latin typeface="Cambria Math" panose="02040503050406030204" pitchFamily="18" charset="0"/>
                                </a:rPr>
                                <m:t>2</m:t>
                              </m:r>
                            </m:sup>
                          </m:sSubSup>
                        </m:num>
                        <m:den>
                          <m:sSubSup>
                            <m:sSubSupPr>
                              <m:ctrlPr>
                                <a:rPr lang="vi-VN" sz="2200" b="0" i="1">
                                  <a:latin typeface="Cambria Math" panose="02040503050406030204" pitchFamily="18" charset="0"/>
                                </a:rPr>
                              </m:ctrlPr>
                            </m:sSubSupPr>
                            <m:e>
                              <m:r>
                                <m:rPr>
                                  <m:sty m:val="p"/>
                                </m:rPr>
                                <a:rPr lang="vi-VN" sz="2200" i="1">
                                  <a:latin typeface="Cambria Math" panose="02040503050406030204" pitchFamily="18" charset="0"/>
                                </a:rPr>
                                <m:t>d</m:t>
                              </m:r>
                            </m:e>
                            <m:sub>
                              <m:r>
                                <m:rPr>
                                  <m:sty m:val="p"/>
                                </m:rPr>
                                <a:rPr lang="vi-VN" sz="2200" i="1">
                                  <a:latin typeface="Cambria Math" panose="02040503050406030204" pitchFamily="18" charset="0"/>
                                </a:rPr>
                                <m:t>S</m:t>
                              </m:r>
                            </m:sub>
                            <m:sup>
                              <m:r>
                                <a:rPr lang="vi-VN" sz="2200" b="0" i="1">
                                  <a:latin typeface="Cambria Math" panose="02040503050406030204" pitchFamily="18" charset="0"/>
                                </a:rPr>
                                <m:t>2</m:t>
                              </m:r>
                            </m:sup>
                          </m:sSubSup>
                        </m:den>
                      </m:f>
                      <m:r>
                        <a:rPr lang="vi-VN" sz="2200" b="0" i="1">
                          <a:latin typeface="Cambria Math" panose="02040503050406030204" pitchFamily="18" charset="0"/>
                        </a:rPr>
                        <m:t>=</m:t>
                      </m:r>
                      <m:sSup>
                        <m:sSupPr>
                          <m:ctrlPr>
                            <a:rPr lang="vi-VN" sz="2200" b="0" i="1">
                              <a:latin typeface="Cambria Math" panose="02040503050406030204" pitchFamily="18" charset="0"/>
                            </a:rPr>
                          </m:ctrlPr>
                        </m:sSupPr>
                        <m:e>
                          <m:d>
                            <m:dPr>
                              <m:ctrlPr>
                                <a:rPr lang="vi-VN" sz="2200" b="0" i="1">
                                  <a:latin typeface="Cambria Math" panose="02040503050406030204" pitchFamily="18" charset="0"/>
                                </a:rPr>
                              </m:ctrlPr>
                            </m:dPr>
                            <m:e>
                              <m:f>
                                <m:fPr>
                                  <m:ctrlPr>
                                    <a:rPr lang="vi-VN" sz="2200" b="0" i="1">
                                      <a:latin typeface="Cambria Math" panose="02040503050406030204" pitchFamily="18" charset="0"/>
                                    </a:rPr>
                                  </m:ctrlPr>
                                </m:fPr>
                                <m:num>
                                  <m:sSub>
                                    <m:sSubPr>
                                      <m:ctrlPr>
                                        <a:rPr lang="vi-VN" sz="2200" b="0" i="1">
                                          <a:latin typeface="Cambria Math" panose="02040503050406030204" pitchFamily="18" charset="0"/>
                                        </a:rPr>
                                      </m:ctrlPr>
                                    </m:sSubPr>
                                    <m:e>
                                      <m:r>
                                        <m:rPr>
                                          <m:sty m:val="p"/>
                                        </m:rPr>
                                        <a:rPr lang="vi-VN" sz="2200" i="1">
                                          <a:latin typeface="Cambria Math" panose="02040503050406030204" pitchFamily="18" charset="0"/>
                                        </a:rPr>
                                        <m:t>d</m:t>
                                      </m:r>
                                    </m:e>
                                    <m:sub>
                                      <m:r>
                                        <m:rPr>
                                          <m:sty m:val="p"/>
                                        </m:rPr>
                                        <a:rPr lang="vi-VN" sz="2200" i="1">
                                          <a:latin typeface="Cambria Math" panose="02040503050406030204" pitchFamily="18" charset="0"/>
                                        </a:rPr>
                                        <m:t>V</m:t>
                                      </m:r>
                                    </m:sub>
                                  </m:sSub>
                                </m:num>
                                <m:den>
                                  <m:sSub>
                                    <m:sSubPr>
                                      <m:ctrlPr>
                                        <a:rPr lang="vi-VN" sz="2200" b="0" i="1">
                                          <a:latin typeface="Cambria Math" panose="02040503050406030204" pitchFamily="18" charset="0"/>
                                        </a:rPr>
                                      </m:ctrlPr>
                                    </m:sSubPr>
                                    <m:e>
                                      <m:r>
                                        <m:rPr>
                                          <m:sty m:val="p"/>
                                        </m:rPr>
                                        <a:rPr lang="vi-VN" sz="2200" i="1">
                                          <a:latin typeface="Cambria Math" panose="02040503050406030204" pitchFamily="18" charset="0"/>
                                        </a:rPr>
                                        <m:t>d</m:t>
                                      </m:r>
                                    </m:e>
                                    <m:sub>
                                      <m:r>
                                        <m:rPr>
                                          <m:sty m:val="p"/>
                                        </m:rPr>
                                        <a:rPr lang="vi-VN" sz="2200" i="1">
                                          <a:latin typeface="Cambria Math" panose="02040503050406030204" pitchFamily="18" charset="0"/>
                                        </a:rPr>
                                        <m:t>S</m:t>
                                      </m:r>
                                    </m:sub>
                                  </m:sSub>
                                </m:den>
                              </m:f>
                            </m:e>
                          </m:d>
                        </m:e>
                        <m:sup>
                          <m:r>
                            <a:rPr lang="vi-VN" sz="2200" b="0" i="1">
                              <a:latin typeface="Cambria Math" panose="02040503050406030204" pitchFamily="18" charset="0"/>
                            </a:rPr>
                            <m:t>2</m:t>
                          </m:r>
                        </m:sup>
                      </m:sSup>
                    </m:oMath>
                  </m:oMathPara>
                </a14:m>
                <a:endParaRPr lang="en-US" sz="2200"/>
              </a:p>
            </p:txBody>
          </p:sp>
        </mc:Choice>
        <mc:Fallback>
          <p:sp>
            <p:nvSpPr>
              <p:cNvPr id="6" name="TextBox 5">
                <a:extLst>
                  <a:ext uri="{FF2B5EF4-FFF2-40B4-BE49-F238E27FC236}">
                    <a16:creationId xmlns:a16="http://schemas.microsoft.com/office/drawing/2014/main" id="{4B6C61A6-5AB8-3B4F-913C-89430AEF1168}"/>
                  </a:ext>
                </a:extLst>
              </p:cNvPr>
              <p:cNvSpPr txBox="1">
                <a:spLocks noRot="1" noChangeAspect="1" noMove="1" noResize="1" noEditPoints="1" noAdjustHandles="1" noChangeArrowheads="1" noChangeShapeType="1" noTextEdit="1"/>
              </p:cNvSpPr>
              <p:nvPr/>
            </p:nvSpPr>
            <p:spPr>
              <a:xfrm>
                <a:off x="224850" y="2773841"/>
                <a:ext cx="5995476" cy="797975"/>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17B4AF0-08E5-8443-ACC6-A23045C391E8}"/>
                  </a:ext>
                </a:extLst>
              </p:cNvPr>
              <p:cNvSpPr txBox="1"/>
              <p:nvPr/>
            </p:nvSpPr>
            <p:spPr>
              <a:xfrm>
                <a:off x="189322" y="3803556"/>
                <a:ext cx="5995476" cy="369332"/>
              </a:xfrm>
              <a:prstGeom prst="rect">
                <a:avLst/>
              </a:prstGeom>
              <a:solidFill>
                <a:schemeClr val="bg2"/>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m:rPr>
                              <m:sty m:val="p"/>
                            </m:rPr>
                            <a:rPr lang="en-US" sz="2400" i="1">
                              <a:latin typeface="Cambria Math" panose="02040503050406030204" pitchFamily="18" charset="0"/>
                            </a:rPr>
                            <m:t>WA</m:t>
                          </m:r>
                        </m:sub>
                      </m:sSub>
                      <m:r>
                        <a:rPr lang="vi-VN" sz="2400" b="0" i="1">
                          <a:latin typeface="Cambria Math" panose="02040503050406030204" pitchFamily="18" charset="0"/>
                        </a:rPr>
                        <m:t>=1</m:t>
                      </m:r>
                      <m:r>
                        <a:rPr lang="vi-VN" sz="2400" b="0" i="1">
                          <a:latin typeface="Cambria Math" panose="02040503050406030204" pitchFamily="18" charset="0"/>
                          <a:ea typeface="Cambria Math" panose="02040503050406030204" pitchFamily="18" charset="0"/>
                        </a:rPr>
                        <m:t>⟹ </m:t>
                      </m:r>
                      <m:r>
                        <m:rPr>
                          <m:sty m:val="p"/>
                        </m:rPr>
                        <a:rPr lang="vi-VN" sz="2400" i="1">
                          <a:latin typeface="Cambria Math" panose="02040503050406030204" pitchFamily="18" charset="0"/>
                          <a:ea typeface="Cambria Math" panose="02040503050406030204" pitchFamily="18" charset="0"/>
                        </a:rPr>
                        <m:t>H</m:t>
                      </m:r>
                      <m:r>
                        <a:rPr lang="vi-VN" sz="2400" i="1">
                          <a:latin typeface="Cambria Math" panose="02040503050406030204" pitchFamily="18" charset="0"/>
                          <a:ea typeface="Cambria Math" panose="02040503050406030204" pitchFamily="18" charset="0"/>
                        </a:rPr>
                        <m:t>ì</m:t>
                      </m:r>
                      <m:r>
                        <m:rPr>
                          <m:sty m:val="p"/>
                        </m:rPr>
                        <a:rPr lang="vi-VN" sz="2400" i="1">
                          <a:latin typeface="Cambria Math" panose="02040503050406030204" pitchFamily="18" charset="0"/>
                          <a:ea typeface="Cambria Math" panose="02040503050406030204" pitchFamily="18" charset="0"/>
                        </a:rPr>
                        <m:t>nh</m:t>
                      </m:r>
                      <m:r>
                        <a:rPr lang="vi-VN" sz="2400" i="1">
                          <a:latin typeface="Cambria Math" panose="02040503050406030204" pitchFamily="18" charset="0"/>
                          <a:ea typeface="Cambria Math" panose="02040503050406030204" pitchFamily="18" charset="0"/>
                        </a:rPr>
                        <m:t> </m:t>
                      </m:r>
                      <m:r>
                        <m:rPr>
                          <m:sty m:val="p"/>
                        </m:rPr>
                        <a:rPr lang="vi-VN" sz="2400" i="1">
                          <a:latin typeface="Cambria Math" panose="02040503050406030204" pitchFamily="18" charset="0"/>
                          <a:ea typeface="Cambria Math" panose="02040503050406030204" pitchFamily="18" charset="0"/>
                        </a:rPr>
                        <m:t>c</m:t>
                      </m:r>
                      <m:r>
                        <a:rPr lang="vi-VN" sz="2400" i="1">
                          <a:latin typeface="Cambria Math" panose="02040503050406030204" pitchFamily="18" charset="0"/>
                          <a:ea typeface="Cambria Math" panose="02040503050406030204" pitchFamily="18" charset="0"/>
                        </a:rPr>
                        <m:t>ầ</m:t>
                      </m:r>
                      <m:r>
                        <m:rPr>
                          <m:sty m:val="p"/>
                        </m:rPr>
                        <a:rPr lang="vi-VN" sz="2400" i="1">
                          <a:latin typeface="Cambria Math" panose="02040503050406030204" pitchFamily="18" charset="0"/>
                          <a:ea typeface="Cambria Math" panose="02040503050406030204" pitchFamily="18" charset="0"/>
                        </a:rPr>
                        <m:t>u</m:t>
                      </m:r>
                    </m:oMath>
                  </m:oMathPara>
                </a14:m>
                <a:endParaRPr lang="en-US" sz="2400"/>
              </a:p>
            </p:txBody>
          </p:sp>
        </mc:Choice>
        <mc:Fallback>
          <p:sp>
            <p:nvSpPr>
              <p:cNvPr id="7" name="TextBox 6">
                <a:extLst>
                  <a:ext uri="{FF2B5EF4-FFF2-40B4-BE49-F238E27FC236}">
                    <a16:creationId xmlns:a16="http://schemas.microsoft.com/office/drawing/2014/main" id="{817B4AF0-08E5-8443-ACC6-A23045C391E8}"/>
                  </a:ext>
                </a:extLst>
              </p:cNvPr>
              <p:cNvSpPr txBox="1">
                <a:spLocks noRot="1" noChangeAspect="1" noMove="1" noResize="1" noEditPoints="1" noAdjustHandles="1" noChangeArrowheads="1" noChangeShapeType="1" noTextEdit="1"/>
              </p:cNvSpPr>
              <p:nvPr/>
            </p:nvSpPr>
            <p:spPr>
              <a:xfrm>
                <a:off x="189322" y="3803556"/>
                <a:ext cx="5995476" cy="369332"/>
              </a:xfrm>
              <a:prstGeom prst="rect">
                <a:avLst/>
              </a:prstGeom>
              <a:blipFill>
                <a:blip r:embed="rId4"/>
                <a:stretch>
                  <a:fillRect t="-3226" b="-322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080AD58-C1EA-8547-828B-A6895DC75C39}"/>
                  </a:ext>
                </a:extLst>
              </p:cNvPr>
              <p:cNvSpPr txBox="1"/>
              <p:nvPr/>
            </p:nvSpPr>
            <p:spPr>
              <a:xfrm>
                <a:off x="224850" y="4472572"/>
                <a:ext cx="5959948" cy="369332"/>
              </a:xfrm>
              <a:prstGeom prst="rect">
                <a:avLst/>
              </a:prstGeom>
              <a:solidFill>
                <a:schemeClr val="bg2"/>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m:rPr>
                              <m:sty m:val="p"/>
                            </m:rPr>
                            <a:rPr lang="en-US" sz="2400" i="1">
                              <a:latin typeface="Cambria Math" panose="02040503050406030204" pitchFamily="18" charset="0"/>
                            </a:rPr>
                            <m:t>WA</m:t>
                          </m:r>
                        </m:sub>
                      </m:sSub>
                      <m:r>
                        <a:rPr lang="vi-VN" sz="2400" b="0" i="1">
                          <a:latin typeface="Cambria Math" panose="02040503050406030204" pitchFamily="18" charset="0"/>
                        </a:rPr>
                        <m:t>&lt;1</m:t>
                      </m:r>
                      <m:r>
                        <a:rPr lang="vi-VN" sz="2400" b="0" i="1">
                          <a:latin typeface="Cambria Math" panose="02040503050406030204" pitchFamily="18" charset="0"/>
                          <a:ea typeface="Cambria Math" panose="02040503050406030204" pitchFamily="18" charset="0"/>
                        </a:rPr>
                        <m:t>⟹ </m:t>
                      </m:r>
                      <m:r>
                        <m:rPr>
                          <m:sty m:val="p"/>
                        </m:rPr>
                        <a:rPr lang="vi-VN" sz="2400" i="1">
                          <a:latin typeface="Cambria Math" panose="02040503050406030204" pitchFamily="18" charset="0"/>
                          <a:ea typeface="Cambria Math" panose="02040503050406030204" pitchFamily="18" charset="0"/>
                        </a:rPr>
                        <m:t>Kh</m:t>
                      </m:r>
                      <m:r>
                        <a:rPr lang="vi-VN" sz="2400" i="1">
                          <a:latin typeface="Cambria Math" panose="02040503050406030204" pitchFamily="18" charset="0"/>
                          <a:ea typeface="Cambria Math" panose="02040503050406030204" pitchFamily="18" charset="0"/>
                        </a:rPr>
                        <m:t>ô</m:t>
                      </m:r>
                      <m:r>
                        <m:rPr>
                          <m:sty m:val="p"/>
                        </m:rPr>
                        <a:rPr lang="vi-VN" sz="2400" i="1">
                          <a:latin typeface="Cambria Math" panose="02040503050406030204" pitchFamily="18" charset="0"/>
                          <a:ea typeface="Cambria Math" panose="02040503050406030204" pitchFamily="18" charset="0"/>
                        </a:rPr>
                        <m:t>ng</m:t>
                      </m:r>
                      <m:r>
                        <a:rPr lang="vi-VN" sz="2400" i="1">
                          <a:latin typeface="Cambria Math" panose="02040503050406030204" pitchFamily="18" charset="0"/>
                          <a:ea typeface="Cambria Math" panose="02040503050406030204" pitchFamily="18" charset="0"/>
                        </a:rPr>
                        <m:t> </m:t>
                      </m:r>
                      <m:r>
                        <m:rPr>
                          <m:sty m:val="p"/>
                        </m:rPr>
                        <a:rPr lang="vi-VN" sz="2400" i="1">
                          <a:latin typeface="Cambria Math" panose="02040503050406030204" pitchFamily="18" charset="0"/>
                          <a:ea typeface="Cambria Math" panose="02040503050406030204" pitchFamily="18" charset="0"/>
                        </a:rPr>
                        <m:t>h</m:t>
                      </m:r>
                      <m:r>
                        <a:rPr lang="vi-VN" sz="2400" i="1">
                          <a:latin typeface="Cambria Math" panose="02040503050406030204" pitchFamily="18" charset="0"/>
                          <a:ea typeface="Cambria Math" panose="02040503050406030204" pitchFamily="18" charset="0"/>
                        </a:rPr>
                        <m:t>ì</m:t>
                      </m:r>
                      <m:r>
                        <m:rPr>
                          <m:sty m:val="p"/>
                        </m:rPr>
                        <a:rPr lang="vi-VN" sz="2400" i="1">
                          <a:latin typeface="Cambria Math" panose="02040503050406030204" pitchFamily="18" charset="0"/>
                          <a:ea typeface="Cambria Math" panose="02040503050406030204" pitchFamily="18" charset="0"/>
                        </a:rPr>
                        <m:t>nh</m:t>
                      </m:r>
                      <m:r>
                        <a:rPr lang="vi-VN" sz="2400" i="1">
                          <a:latin typeface="Cambria Math" panose="02040503050406030204" pitchFamily="18" charset="0"/>
                          <a:ea typeface="Cambria Math" panose="02040503050406030204" pitchFamily="18" charset="0"/>
                        </a:rPr>
                        <m:t> </m:t>
                      </m:r>
                      <m:r>
                        <m:rPr>
                          <m:sty m:val="p"/>
                        </m:rPr>
                        <a:rPr lang="vi-VN" sz="2400" i="1">
                          <a:latin typeface="Cambria Math" panose="02040503050406030204" pitchFamily="18" charset="0"/>
                          <a:ea typeface="Cambria Math" panose="02040503050406030204" pitchFamily="18" charset="0"/>
                        </a:rPr>
                        <m:t>c</m:t>
                      </m:r>
                      <m:r>
                        <a:rPr lang="vi-VN" sz="2400" i="1">
                          <a:latin typeface="Cambria Math" panose="02040503050406030204" pitchFamily="18" charset="0"/>
                          <a:ea typeface="Cambria Math" panose="02040503050406030204" pitchFamily="18" charset="0"/>
                        </a:rPr>
                        <m:t>ầ</m:t>
                      </m:r>
                      <m:r>
                        <m:rPr>
                          <m:sty m:val="p"/>
                        </m:rPr>
                        <a:rPr lang="vi-VN" sz="2400" i="1">
                          <a:latin typeface="Cambria Math" panose="02040503050406030204" pitchFamily="18" charset="0"/>
                          <a:ea typeface="Cambria Math" panose="02040503050406030204" pitchFamily="18" charset="0"/>
                        </a:rPr>
                        <m:t>u</m:t>
                      </m:r>
                    </m:oMath>
                  </m:oMathPara>
                </a14:m>
                <a:endParaRPr lang="en-US" sz="2400"/>
              </a:p>
            </p:txBody>
          </p:sp>
        </mc:Choice>
        <mc:Fallback>
          <p:sp>
            <p:nvSpPr>
              <p:cNvPr id="8" name="TextBox 7">
                <a:extLst>
                  <a:ext uri="{FF2B5EF4-FFF2-40B4-BE49-F238E27FC236}">
                    <a16:creationId xmlns:a16="http://schemas.microsoft.com/office/drawing/2014/main" id="{9080AD58-C1EA-8547-828B-A6895DC75C39}"/>
                  </a:ext>
                </a:extLst>
              </p:cNvPr>
              <p:cNvSpPr txBox="1">
                <a:spLocks noRot="1" noChangeAspect="1" noMove="1" noResize="1" noEditPoints="1" noAdjustHandles="1" noChangeArrowheads="1" noChangeShapeType="1" noTextEdit="1"/>
              </p:cNvSpPr>
              <p:nvPr/>
            </p:nvSpPr>
            <p:spPr>
              <a:xfrm>
                <a:off x="224850" y="4472572"/>
                <a:ext cx="5959948" cy="369332"/>
              </a:xfrm>
              <a:prstGeom prst="rect">
                <a:avLst/>
              </a:prstGeom>
              <a:blipFill>
                <a:blip r:embed="rId5"/>
                <a:stretch>
                  <a:fillRect t="-3333" b="-36667"/>
                </a:stretch>
              </a:blipFill>
            </p:spPr>
            <p:txBody>
              <a:bodyPr/>
              <a:lstStyle/>
              <a:p>
                <a:r>
                  <a:rPr lang="en-US">
                    <a:noFill/>
                  </a:rPr>
                  <a:t> </a:t>
                </a:r>
              </a:p>
            </p:txBody>
          </p:sp>
        </mc:Fallback>
      </mc:AlternateContent>
    </p:spTree>
    <p:extLst>
      <p:ext uri="{BB962C8B-B14F-4D97-AF65-F5344CB8AC3E}">
        <p14:creationId xmlns:p14="http://schemas.microsoft.com/office/powerpoint/2010/main" val="39651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3FA9-E154-9643-986A-47A2406A0EE5}"/>
              </a:ext>
            </a:extLst>
          </p:cNvPr>
          <p:cNvSpPr>
            <a:spLocks noGrp="1"/>
          </p:cNvSpPr>
          <p:nvPr>
            <p:ph type="title"/>
          </p:nvPr>
        </p:nvSpPr>
        <p:spPr>
          <a:xfrm>
            <a:off x="1765299" y="624110"/>
            <a:ext cx="9739312" cy="1280890"/>
          </a:xfrm>
        </p:spPr>
        <p:txBody>
          <a:bodyPr/>
          <a:lstStyle/>
          <a:p>
            <a:r>
              <a:rPr lang="en-US" dirty="0" err="1">
                <a:latin typeface="Times New Roman" panose="02020603050405020304" pitchFamily="18" charset="0"/>
                <a:cs typeface="Times New Roman" panose="02020603050405020304" pitchFamily="18" charset="0"/>
              </a:rPr>
              <a:t>Bề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lẻ</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f</a:t>
            </a:r>
          </a:p>
        </p:txBody>
      </p:sp>
      <p:sp>
        <p:nvSpPr>
          <p:cNvPr id="3" name="Content Placeholder 2">
            <a:extLst>
              <a:ext uri="{FF2B5EF4-FFF2-40B4-BE49-F238E27FC236}">
                <a16:creationId xmlns:a16="http://schemas.microsoft.com/office/drawing/2014/main" id="{45E2D78D-57F3-9345-99A9-AF7B71A68BEF}"/>
              </a:ext>
            </a:extLst>
          </p:cNvPr>
          <p:cNvSpPr>
            <a:spLocks noGrp="1"/>
          </p:cNvSpPr>
          <p:nvPr>
            <p:ph idx="1"/>
          </p:nvPr>
        </p:nvSpPr>
        <p:spPr>
          <a:xfrm>
            <a:off x="6213148" y="1540188"/>
            <a:ext cx="5661352" cy="5317812"/>
          </a:xfrm>
        </p:spPr>
        <p:txBody>
          <a:bodyPr>
            <a:noAutofit/>
          </a:bodyPr>
          <a:lstStyle/>
          <a:p>
            <a:pPr algn="just"/>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f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(ds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dv).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f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qua dv,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BAC16AB-E5EF-1242-9AEA-C188FC3A5813}"/>
                  </a:ext>
                </a:extLst>
              </p:cNvPr>
              <p:cNvSpPr txBox="1"/>
              <p:nvPr/>
            </p:nvSpPr>
            <p:spPr>
              <a:xfrm>
                <a:off x="537793" y="2436068"/>
                <a:ext cx="5441061" cy="660052"/>
              </a:xfrm>
              <a:prstGeom prst="rect">
                <a:avLst/>
              </a:prstGeom>
              <a:solidFill>
                <a:schemeClr val="bg2"/>
              </a:solidFill>
            </p:spPr>
            <p:txBody>
              <a:bodyPr wrap="square" lIns="0" tIns="0" rIns="0" bIns="0" rtlCol="0">
                <a:spAutoFit/>
              </a:bodyPr>
              <a:lstStyle/>
              <a:p>
                <a14:m>
                  <m:oMath xmlns:m="http://schemas.openxmlformats.org/officeDocument/2006/math">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S</m:t>
                        </m:r>
                      </m:e>
                      <m:sub>
                        <m:r>
                          <m:rPr>
                            <m:sty m:val="p"/>
                          </m:rPr>
                          <a:rPr lang="en-US" sz="2400" i="1">
                            <a:latin typeface="Cambria Math" panose="02040503050406030204" pitchFamily="18" charset="0"/>
                          </a:rPr>
                          <m:t>V</m:t>
                        </m:r>
                      </m:sub>
                    </m:sSub>
                    <m:r>
                      <a:rPr lang="vi-VN" sz="2400" b="0" i="1">
                        <a:latin typeface="Cambria Math" panose="02040503050406030204" pitchFamily="18" charset="0"/>
                      </a:rPr>
                      <m:t>=</m:t>
                    </m:r>
                    <m:f>
                      <m:fPr>
                        <m:ctrlPr>
                          <a:rPr lang="vi-VN" sz="2400" b="0" i="1">
                            <a:latin typeface="Cambria Math" panose="02040503050406030204" pitchFamily="18" charset="0"/>
                          </a:rPr>
                        </m:ctrlPr>
                      </m:fPr>
                      <m:num>
                        <m:r>
                          <m:rPr>
                            <m:sty m:val="p"/>
                          </m:rPr>
                          <a:rPr lang="vi-VN" sz="2400" i="1">
                            <a:latin typeface="Cambria Math" panose="02040503050406030204" pitchFamily="18" charset="0"/>
                          </a:rPr>
                          <m:t>Di</m:t>
                        </m:r>
                        <m:r>
                          <a:rPr lang="vi-VN" sz="2400" i="1">
                            <a:latin typeface="Cambria Math" panose="02040503050406030204" pitchFamily="18" charset="0"/>
                          </a:rPr>
                          <m:t>ệ</m:t>
                        </m:r>
                        <m:r>
                          <m:rPr>
                            <m:sty m:val="p"/>
                          </m:rPr>
                          <a:rPr lang="vi-VN" sz="2400" i="1">
                            <a:latin typeface="Cambria Math" panose="02040503050406030204" pitchFamily="18" charset="0"/>
                          </a:rPr>
                          <m:t>n</m:t>
                        </m:r>
                        <m:r>
                          <a:rPr lang="vi-VN" sz="2400" i="1">
                            <a:latin typeface="Cambria Math" panose="02040503050406030204" pitchFamily="18" charset="0"/>
                          </a:rPr>
                          <m:t> </m:t>
                        </m:r>
                        <m:r>
                          <m:rPr>
                            <m:sty m:val="p"/>
                          </m:rPr>
                          <a:rPr lang="vi-VN" sz="2400" i="1">
                            <a:latin typeface="Cambria Math" panose="02040503050406030204" pitchFamily="18" charset="0"/>
                          </a:rPr>
                          <m:t>t</m:t>
                        </m:r>
                        <m:r>
                          <a:rPr lang="vi-VN" sz="2400" i="1">
                            <a:latin typeface="Cambria Math" panose="02040503050406030204" pitchFamily="18" charset="0"/>
                          </a:rPr>
                          <m:t>í</m:t>
                        </m:r>
                        <m:r>
                          <m:rPr>
                            <m:sty m:val="p"/>
                          </m:rPr>
                          <a:rPr lang="vi-VN" sz="2400" i="1">
                            <a:latin typeface="Cambria Math" panose="02040503050406030204" pitchFamily="18" charset="0"/>
                          </a:rPr>
                          <m:t>ch</m:t>
                        </m:r>
                        <m:r>
                          <a:rPr lang="vi-VN" sz="2400" i="1">
                            <a:latin typeface="Cambria Math" panose="02040503050406030204" pitchFamily="18" charset="0"/>
                          </a:rPr>
                          <m:t> </m:t>
                        </m:r>
                        <m:r>
                          <m:rPr>
                            <m:sty m:val="p"/>
                          </m:rPr>
                          <a:rPr lang="vi-VN" sz="2400" i="1">
                            <a:latin typeface="Cambria Math" panose="02040503050406030204" pitchFamily="18" charset="0"/>
                          </a:rPr>
                          <m:t>b</m:t>
                        </m:r>
                        <m:r>
                          <a:rPr lang="vi-VN" sz="2400" i="1">
                            <a:latin typeface="Cambria Math" panose="02040503050406030204" pitchFamily="18" charset="0"/>
                          </a:rPr>
                          <m:t>ề </m:t>
                        </m:r>
                        <m:r>
                          <m:rPr>
                            <m:sty m:val="p"/>
                          </m:rPr>
                          <a:rPr lang="vi-VN" sz="2400" i="1">
                            <a:latin typeface="Cambria Math" panose="02040503050406030204" pitchFamily="18" charset="0"/>
                          </a:rPr>
                          <m:t>m</m:t>
                        </m:r>
                        <m:r>
                          <a:rPr lang="vi-VN" sz="2400" i="1">
                            <a:latin typeface="Cambria Math" panose="02040503050406030204" pitchFamily="18" charset="0"/>
                          </a:rPr>
                          <m:t>ặ</m:t>
                        </m:r>
                        <m:r>
                          <m:rPr>
                            <m:sty m:val="p"/>
                          </m:rPr>
                          <a:rPr lang="vi-VN" sz="2400" i="1">
                            <a:latin typeface="Cambria Math" panose="02040503050406030204" pitchFamily="18" charset="0"/>
                          </a:rPr>
                          <m:t>t</m:t>
                        </m:r>
                        <m:r>
                          <a:rPr lang="vi-VN" sz="2400" i="1">
                            <a:latin typeface="Cambria Math" panose="02040503050406030204" pitchFamily="18" charset="0"/>
                          </a:rPr>
                          <m:t> đượ</m:t>
                        </m:r>
                        <m:r>
                          <m:rPr>
                            <m:sty m:val="p"/>
                          </m:rPr>
                          <a:rPr lang="vi-VN" sz="2400" i="1">
                            <a:latin typeface="Cambria Math" panose="02040503050406030204" pitchFamily="18" charset="0"/>
                          </a:rPr>
                          <m:t>c</m:t>
                        </m:r>
                        <m:r>
                          <a:rPr lang="vi-VN" sz="2400" b="0" i="1">
                            <a:latin typeface="Cambria Math" panose="02040503050406030204" pitchFamily="18" charset="0"/>
                          </a:rPr>
                          <m:t> </m:t>
                        </m:r>
                        <m:r>
                          <a:rPr lang="vi-VN" sz="2400" i="1">
                            <a:latin typeface="Cambria Math" panose="02040503050406030204" pitchFamily="18" charset="0"/>
                          </a:rPr>
                          <m:t>đ</m:t>
                        </m:r>
                        <m:r>
                          <m:rPr>
                            <m:sty m:val="p"/>
                          </m:rPr>
                          <a:rPr lang="vi-VN" sz="2400" i="1">
                            <a:latin typeface="Cambria Math" panose="02040503050406030204" pitchFamily="18" charset="0"/>
                          </a:rPr>
                          <m:t>o</m:t>
                        </m:r>
                        <m:r>
                          <a:rPr lang="vi-VN" sz="2400" i="1">
                            <a:latin typeface="Cambria Math" panose="02040503050406030204" pitchFamily="18" charset="0"/>
                          </a:rPr>
                          <m:t> </m:t>
                        </m:r>
                      </m:num>
                      <m:den>
                        <m:r>
                          <m:rPr>
                            <m:sty m:val="p"/>
                          </m:rPr>
                          <a:rPr lang="vi-VN" sz="2400" i="1">
                            <a:latin typeface="Cambria Math" panose="02040503050406030204" pitchFamily="18" charset="0"/>
                          </a:rPr>
                          <m:t>Th</m:t>
                        </m:r>
                        <m:r>
                          <a:rPr lang="vi-VN" sz="2400" i="1">
                            <a:latin typeface="Cambria Math" panose="02040503050406030204" pitchFamily="18" charset="0"/>
                          </a:rPr>
                          <m:t>ể </m:t>
                        </m:r>
                        <m:r>
                          <m:rPr>
                            <m:sty m:val="p"/>
                          </m:rPr>
                          <a:rPr lang="vi-VN" sz="2400" i="1">
                            <a:latin typeface="Cambria Math" panose="02040503050406030204" pitchFamily="18" charset="0"/>
                          </a:rPr>
                          <m:t>t</m:t>
                        </m:r>
                        <m:r>
                          <a:rPr lang="vi-VN" sz="2400" i="1">
                            <a:latin typeface="Cambria Math" panose="02040503050406030204" pitchFamily="18" charset="0"/>
                          </a:rPr>
                          <m:t>í</m:t>
                        </m:r>
                        <m:r>
                          <m:rPr>
                            <m:sty m:val="p"/>
                          </m:rPr>
                          <a:rPr lang="vi-VN" sz="2400" i="1">
                            <a:latin typeface="Cambria Math" panose="02040503050406030204" pitchFamily="18" charset="0"/>
                          </a:rPr>
                          <m:t>ch</m:t>
                        </m:r>
                        <m:r>
                          <a:rPr lang="vi-VN" sz="2400" i="1">
                            <a:latin typeface="Cambria Math" panose="02040503050406030204" pitchFamily="18" charset="0"/>
                          </a:rPr>
                          <m:t> </m:t>
                        </m:r>
                        <m:r>
                          <m:rPr>
                            <m:sty m:val="p"/>
                          </m:rPr>
                          <a:rPr lang="vi-VN" sz="2400" i="1">
                            <a:latin typeface="Cambria Math" panose="02040503050406030204" pitchFamily="18" charset="0"/>
                          </a:rPr>
                          <m:t>b</m:t>
                        </m:r>
                        <m:r>
                          <a:rPr lang="vi-VN" sz="2400" i="1">
                            <a:latin typeface="Cambria Math" panose="02040503050406030204" pitchFamily="18" charset="0"/>
                          </a:rPr>
                          <m:t>ề </m:t>
                        </m:r>
                        <m:r>
                          <m:rPr>
                            <m:sty m:val="p"/>
                          </m:rPr>
                          <a:rPr lang="vi-VN" sz="2400" i="1">
                            <a:latin typeface="Cambria Math" panose="02040503050406030204" pitchFamily="18" charset="0"/>
                          </a:rPr>
                          <m:t>m</m:t>
                        </m:r>
                        <m:r>
                          <a:rPr lang="vi-VN" sz="2400" i="1">
                            <a:latin typeface="Cambria Math" panose="02040503050406030204" pitchFamily="18" charset="0"/>
                          </a:rPr>
                          <m:t>ặ</m:t>
                        </m:r>
                        <m:r>
                          <m:rPr>
                            <m:sty m:val="p"/>
                          </m:rPr>
                          <a:rPr lang="vi-VN" sz="2400" i="1">
                            <a:latin typeface="Cambria Math" panose="02040503050406030204" pitchFamily="18" charset="0"/>
                          </a:rPr>
                          <m:t>t</m:t>
                        </m:r>
                        <m:r>
                          <a:rPr lang="vi-VN" sz="2400" i="1">
                            <a:latin typeface="Cambria Math" panose="02040503050406030204" pitchFamily="18" charset="0"/>
                          </a:rPr>
                          <m:t> đượ</m:t>
                        </m:r>
                        <m:r>
                          <m:rPr>
                            <m:sty m:val="p"/>
                          </m:rPr>
                          <a:rPr lang="vi-VN" sz="2400" i="1">
                            <a:latin typeface="Cambria Math" panose="02040503050406030204" pitchFamily="18" charset="0"/>
                          </a:rPr>
                          <m:t>c</m:t>
                        </m:r>
                        <m:r>
                          <a:rPr lang="vi-VN" sz="2400" i="1">
                            <a:latin typeface="Cambria Math" panose="02040503050406030204" pitchFamily="18" charset="0"/>
                          </a:rPr>
                          <m:t> đ</m:t>
                        </m:r>
                        <m:r>
                          <m:rPr>
                            <m:sty m:val="p"/>
                          </m:rPr>
                          <a:rPr lang="vi-VN" sz="2400" i="1">
                            <a:latin typeface="Cambria Math" panose="02040503050406030204" pitchFamily="18" charset="0"/>
                          </a:rPr>
                          <m:t>o</m:t>
                        </m:r>
                      </m:den>
                    </m:f>
                  </m:oMath>
                </a14:m>
                <a:r>
                  <a:rPr lang="en-US" sz="2400"/>
                  <a:t> = </a:t>
                </a:r>
                <a14:m>
                  <m:oMath xmlns:m="http://schemas.openxmlformats.org/officeDocument/2006/math">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m:rPr>
                                <m:sty m:val="p"/>
                              </m:rPr>
                              <a:rPr lang="en-US" sz="2400" i="1">
                                <a:latin typeface="Cambria Math" panose="02040503050406030204" pitchFamily="18" charset="0"/>
                              </a:rPr>
                              <m:t>d</m:t>
                            </m:r>
                          </m:e>
                          <m:sub>
                            <m:r>
                              <m:rPr>
                                <m:sty m:val="p"/>
                              </m:rPr>
                              <a:rPr lang="en-US" sz="2400" i="1">
                                <a:latin typeface="Cambria Math" panose="02040503050406030204" pitchFamily="18" charset="0"/>
                              </a:rPr>
                              <m:t>S</m:t>
                            </m:r>
                          </m:sub>
                          <m:sup>
                            <m:r>
                              <a:rPr lang="vi-VN" sz="2400" b="0" i="1">
                                <a:latin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𝜋</m:t>
                        </m:r>
                      </m:num>
                      <m:den>
                        <m:f>
                          <m:fPr>
                            <m:type m:val="skw"/>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𝜋</m:t>
                            </m:r>
                          </m:num>
                          <m:den>
                            <m:r>
                              <a:rPr lang="vi-VN" sz="2400" b="0" i="1">
                                <a:latin typeface="Cambria Math" panose="02040503050406030204" pitchFamily="18" charset="0"/>
                              </a:rPr>
                              <m:t>6</m:t>
                            </m:r>
                          </m:den>
                        </m:f>
                        <m:r>
                          <a:rPr lang="en-US" sz="2400" i="1">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m:rPr>
                                <m:sty m:val="p"/>
                              </m:rPr>
                              <a:rPr lang="en-US" sz="2400" i="1">
                                <a:latin typeface="Cambria Math" panose="02040503050406030204" pitchFamily="18" charset="0"/>
                                <a:ea typeface="Cambria Math" panose="02040503050406030204" pitchFamily="18" charset="0"/>
                              </a:rPr>
                              <m:t>d</m:t>
                            </m:r>
                          </m:e>
                          <m:sub>
                            <m:r>
                              <m:rPr>
                                <m:sty m:val="p"/>
                              </m:rPr>
                              <a:rPr lang="en-US" sz="2400" i="1">
                                <a:latin typeface="Cambria Math" panose="02040503050406030204" pitchFamily="18" charset="0"/>
                                <a:ea typeface="Cambria Math" panose="02040503050406030204" pitchFamily="18" charset="0"/>
                              </a:rPr>
                              <m:t>V</m:t>
                            </m:r>
                          </m:sub>
                          <m:sup>
                            <m:r>
                              <a:rPr lang="vi-VN" sz="2400" b="0" i="1">
                                <a:latin typeface="Cambria Math" panose="02040503050406030204" pitchFamily="18" charset="0"/>
                                <a:ea typeface="Cambria Math" panose="02040503050406030204" pitchFamily="18" charset="0"/>
                              </a:rPr>
                              <m:t>3</m:t>
                            </m:r>
                          </m:sup>
                        </m:sSubSup>
                      </m:den>
                    </m:f>
                    <m:r>
                      <a:rPr lang="vi-VN" sz="2400" b="0" i="1">
                        <a:latin typeface="Cambria Math" panose="02040503050406030204" pitchFamily="18" charset="0"/>
                      </a:rPr>
                      <m:t>=6</m:t>
                    </m:r>
                    <m:r>
                      <a:rPr lang="vi-VN" sz="2400" b="0" i="1">
                        <a:latin typeface="Cambria Math" panose="02040503050406030204" pitchFamily="18" charset="0"/>
                        <a:ea typeface="Cambria Math" panose="02040503050406030204" pitchFamily="18" charset="0"/>
                      </a:rPr>
                      <m:t>∙</m:t>
                    </m:r>
                    <m:f>
                      <m:fPr>
                        <m:ctrlPr>
                          <a:rPr lang="vi-VN" sz="2400" b="0" i="1">
                            <a:latin typeface="Cambria Math" panose="02040503050406030204" pitchFamily="18" charset="0"/>
                            <a:ea typeface="Cambria Math" panose="02040503050406030204" pitchFamily="18" charset="0"/>
                          </a:rPr>
                        </m:ctrlPr>
                      </m:fPr>
                      <m:num>
                        <m:sSubSup>
                          <m:sSubSupPr>
                            <m:ctrlPr>
                              <a:rPr lang="en-US" sz="2400" i="1">
                                <a:latin typeface="Cambria Math" panose="02040503050406030204" pitchFamily="18" charset="0"/>
                              </a:rPr>
                            </m:ctrlPr>
                          </m:sSubSupPr>
                          <m:e>
                            <m:r>
                              <m:rPr>
                                <m:sty m:val="p"/>
                              </m:rPr>
                              <a:rPr lang="en-US" sz="2400" i="1">
                                <a:latin typeface="Cambria Math" panose="02040503050406030204" pitchFamily="18" charset="0"/>
                              </a:rPr>
                              <m:t>d</m:t>
                            </m:r>
                          </m:e>
                          <m:sub>
                            <m:r>
                              <m:rPr>
                                <m:sty m:val="p"/>
                              </m:rPr>
                              <a:rPr lang="en-US" sz="2400" i="1">
                                <a:latin typeface="Cambria Math" panose="02040503050406030204" pitchFamily="18" charset="0"/>
                              </a:rPr>
                              <m:t>S</m:t>
                            </m:r>
                          </m:sub>
                          <m:sup>
                            <m:r>
                              <a:rPr lang="vi-VN" sz="2400" i="1">
                                <a:latin typeface="Cambria Math" panose="02040503050406030204" pitchFamily="18" charset="0"/>
                              </a:rPr>
                              <m:t>2</m:t>
                            </m:r>
                          </m:sup>
                        </m:sSubSup>
                      </m:num>
                      <m:den>
                        <m:sSubSup>
                          <m:sSubSupPr>
                            <m:ctrlPr>
                              <a:rPr lang="en-US" sz="2400" i="1">
                                <a:latin typeface="Cambria Math" panose="02040503050406030204" pitchFamily="18" charset="0"/>
                                <a:ea typeface="Cambria Math" panose="02040503050406030204" pitchFamily="18" charset="0"/>
                              </a:rPr>
                            </m:ctrlPr>
                          </m:sSubSupPr>
                          <m:e>
                            <m:r>
                              <m:rPr>
                                <m:sty m:val="p"/>
                              </m:rPr>
                              <a:rPr lang="en-US" sz="2400" i="1">
                                <a:latin typeface="Cambria Math" panose="02040503050406030204" pitchFamily="18" charset="0"/>
                                <a:ea typeface="Cambria Math" panose="02040503050406030204" pitchFamily="18" charset="0"/>
                              </a:rPr>
                              <m:t>d</m:t>
                            </m:r>
                          </m:e>
                          <m:sub>
                            <m:r>
                              <m:rPr>
                                <m:sty m:val="p"/>
                              </m:rPr>
                              <a:rPr lang="en-US" sz="2400" i="1">
                                <a:latin typeface="Cambria Math" panose="02040503050406030204" pitchFamily="18" charset="0"/>
                                <a:ea typeface="Cambria Math" panose="02040503050406030204" pitchFamily="18" charset="0"/>
                              </a:rPr>
                              <m:t>V</m:t>
                            </m:r>
                          </m:sub>
                          <m:sup>
                            <m:r>
                              <a:rPr lang="vi-VN" sz="2400" i="1">
                                <a:latin typeface="Cambria Math" panose="02040503050406030204" pitchFamily="18" charset="0"/>
                                <a:ea typeface="Cambria Math" panose="02040503050406030204" pitchFamily="18" charset="0"/>
                              </a:rPr>
                              <m:t>3</m:t>
                            </m:r>
                          </m:sup>
                        </m:sSubSup>
                      </m:den>
                    </m:f>
                  </m:oMath>
                </a14:m>
                <a:endParaRPr lang="en-US" sz="2400"/>
              </a:p>
            </p:txBody>
          </p:sp>
        </mc:Choice>
        <mc:Fallback>
          <p:sp>
            <p:nvSpPr>
              <p:cNvPr id="4" name="TextBox 3">
                <a:extLst>
                  <a:ext uri="{FF2B5EF4-FFF2-40B4-BE49-F238E27FC236}">
                    <a16:creationId xmlns:a16="http://schemas.microsoft.com/office/drawing/2014/main" id="{6BAC16AB-E5EF-1242-9AEA-C188FC3A5813}"/>
                  </a:ext>
                </a:extLst>
              </p:cNvPr>
              <p:cNvSpPr txBox="1">
                <a:spLocks noRot="1" noChangeAspect="1" noMove="1" noResize="1" noEditPoints="1" noAdjustHandles="1" noChangeArrowheads="1" noChangeShapeType="1" noTextEdit="1"/>
              </p:cNvSpPr>
              <p:nvPr/>
            </p:nvSpPr>
            <p:spPr>
              <a:xfrm>
                <a:off x="537793" y="2436068"/>
                <a:ext cx="5441061" cy="660052"/>
              </a:xfrm>
              <a:prstGeom prst="rect">
                <a:avLst/>
              </a:prstGeom>
              <a:blipFill>
                <a:blip r:embed="rId2"/>
                <a:stretch>
                  <a:fillRect l="-1628" t="-15385" b="-1019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B7897B0-BB0B-A749-9B22-0C0E5182665B}"/>
                  </a:ext>
                </a:extLst>
              </p:cNvPr>
              <p:cNvSpPr txBox="1"/>
              <p:nvPr/>
            </p:nvSpPr>
            <p:spPr>
              <a:xfrm>
                <a:off x="201438" y="4216581"/>
                <a:ext cx="5894562" cy="736420"/>
              </a:xfrm>
              <a:prstGeom prst="rect">
                <a:avLst/>
              </a:prstGeom>
              <a:solidFill>
                <a:schemeClr val="bg2"/>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n-US" i="1">
                          <a:latin typeface="Cambria Math" panose="02040503050406030204" pitchFamily="18" charset="0"/>
                        </a:rPr>
                        <m:t>f</m:t>
                      </m:r>
                      <m:r>
                        <a:rPr lang="vi-VN" b="0" i="1">
                          <a:latin typeface="Cambria Math" panose="02040503050406030204" pitchFamily="18" charset="0"/>
                        </a:rPr>
                        <m:t>=</m:t>
                      </m:r>
                      <m:f>
                        <m:fPr>
                          <m:ctrlPr>
                            <a:rPr lang="vi-VN" b="0" i="1">
                              <a:latin typeface="Cambria Math" panose="02040503050406030204" pitchFamily="18" charset="0"/>
                            </a:rPr>
                          </m:ctrlPr>
                        </m:fPr>
                        <m:num>
                          <m:sSub>
                            <m:sSubPr>
                              <m:ctrlPr>
                                <a:rPr lang="vi-VN" b="0" i="1">
                                  <a:latin typeface="Cambria Math" panose="02040503050406030204" pitchFamily="18" charset="0"/>
                                </a:rPr>
                              </m:ctrlPr>
                            </m:sSubPr>
                            <m:e>
                              <m:r>
                                <m:rPr>
                                  <m:sty m:val="p"/>
                                </m:rPr>
                                <a:rPr lang="vi-VN" i="1">
                                  <a:latin typeface="Cambria Math" panose="02040503050406030204" pitchFamily="18" charset="0"/>
                                </a:rPr>
                                <m:t>S</m:t>
                              </m:r>
                            </m:e>
                            <m:sub>
                              <m:r>
                                <m:rPr>
                                  <m:sty m:val="p"/>
                                </m:rPr>
                                <a:rPr lang="vi-VN" i="1">
                                  <a:latin typeface="Cambria Math" panose="02040503050406030204" pitchFamily="18" charset="0"/>
                                </a:rPr>
                                <m:t>V</m:t>
                              </m:r>
                            </m:sub>
                          </m:sSub>
                        </m:num>
                        <m:den>
                          <m:f>
                            <m:fPr>
                              <m:type m:val="skw"/>
                              <m:ctrlPr>
                                <a:rPr lang="vi-VN" b="0" i="1">
                                  <a:latin typeface="Cambria Math" panose="02040503050406030204" pitchFamily="18" charset="0"/>
                                </a:rPr>
                              </m:ctrlPr>
                            </m:fPr>
                            <m:num>
                              <m:r>
                                <a:rPr lang="vi-VN" b="0" i="1">
                                  <a:latin typeface="Cambria Math" panose="02040503050406030204" pitchFamily="18" charset="0"/>
                                </a:rPr>
                                <m:t>6</m:t>
                              </m:r>
                            </m:num>
                            <m:den>
                              <m:sSub>
                                <m:sSubPr>
                                  <m:ctrlPr>
                                    <a:rPr lang="vi-VN" b="0" i="1">
                                      <a:latin typeface="Cambria Math" panose="02040503050406030204" pitchFamily="18" charset="0"/>
                                    </a:rPr>
                                  </m:ctrlPr>
                                </m:sSubPr>
                                <m:e>
                                  <m:r>
                                    <m:rPr>
                                      <m:sty m:val="p"/>
                                    </m:rPr>
                                    <a:rPr lang="vi-VN" i="1">
                                      <a:latin typeface="Cambria Math" panose="02040503050406030204" pitchFamily="18" charset="0"/>
                                    </a:rPr>
                                    <m:t>d</m:t>
                                  </m:r>
                                </m:e>
                                <m:sub>
                                  <m:r>
                                    <m:rPr>
                                      <m:sty m:val="p"/>
                                    </m:rPr>
                                    <a:rPr lang="vi-VN" i="1">
                                      <a:latin typeface="Cambria Math" panose="02040503050406030204" pitchFamily="18" charset="0"/>
                                    </a:rPr>
                                    <m:t>i</m:t>
                                  </m:r>
                                </m:sub>
                              </m:sSub>
                            </m:den>
                          </m:f>
                        </m:den>
                      </m:f>
                      <m:r>
                        <a:rPr lang="vi-VN" b="0" i="1">
                          <a:latin typeface="Cambria Math" panose="02040503050406030204" pitchFamily="18" charset="0"/>
                        </a:rPr>
                        <m:t>=</m:t>
                      </m:r>
                      <m:f>
                        <m:fPr>
                          <m:ctrlPr>
                            <a:rPr lang="vi-VN" b="0" i="1">
                              <a:latin typeface="Cambria Math" panose="02040503050406030204" pitchFamily="18" charset="0"/>
                            </a:rPr>
                          </m:ctrlPr>
                        </m:fPr>
                        <m:num>
                          <m:r>
                            <m:rPr>
                              <m:sty m:val="p"/>
                            </m:rPr>
                            <a:rPr lang="vi-VN" i="1">
                              <a:latin typeface="Cambria Math" panose="02040503050406030204" pitchFamily="18" charset="0"/>
                            </a:rPr>
                            <m:t>Di</m:t>
                          </m:r>
                          <m:r>
                            <a:rPr lang="vi-VN" i="1">
                              <a:latin typeface="Cambria Math" panose="02040503050406030204" pitchFamily="18" charset="0"/>
                            </a:rPr>
                            <m:t>ệ</m:t>
                          </m:r>
                          <m:r>
                            <m:rPr>
                              <m:sty m:val="p"/>
                            </m:rPr>
                            <a:rPr lang="vi-VN" i="1">
                              <a:latin typeface="Cambria Math" panose="02040503050406030204" pitchFamily="18" charset="0"/>
                            </a:rPr>
                            <m:t>n</m:t>
                          </m:r>
                          <m:r>
                            <a:rPr lang="vi-VN" i="1">
                              <a:latin typeface="Cambria Math" panose="02040503050406030204" pitchFamily="18" charset="0"/>
                            </a:rPr>
                            <m:t> </m:t>
                          </m:r>
                          <m:r>
                            <m:rPr>
                              <m:sty m:val="p"/>
                            </m:rPr>
                            <a:rPr lang="vi-VN" i="1">
                              <a:latin typeface="Cambria Math" panose="02040503050406030204" pitchFamily="18" charset="0"/>
                            </a:rPr>
                            <m:t>t</m:t>
                          </m:r>
                          <m:r>
                            <a:rPr lang="vi-VN" i="1">
                              <a:latin typeface="Cambria Math" panose="02040503050406030204" pitchFamily="18" charset="0"/>
                            </a:rPr>
                            <m:t>í</m:t>
                          </m:r>
                          <m:r>
                            <m:rPr>
                              <m:sty m:val="p"/>
                            </m:rPr>
                            <a:rPr lang="vi-VN" i="1">
                              <a:latin typeface="Cambria Math" panose="02040503050406030204" pitchFamily="18" charset="0"/>
                            </a:rPr>
                            <m:t>ch</m:t>
                          </m:r>
                          <m:r>
                            <a:rPr lang="vi-VN" i="1">
                              <a:latin typeface="Cambria Math" panose="02040503050406030204" pitchFamily="18" charset="0"/>
                            </a:rPr>
                            <m:t> </m:t>
                          </m:r>
                          <m:r>
                            <m:rPr>
                              <m:sty m:val="p"/>
                            </m:rPr>
                            <a:rPr lang="vi-VN" i="1">
                              <a:latin typeface="Cambria Math" panose="02040503050406030204" pitchFamily="18" charset="0"/>
                            </a:rPr>
                            <m:t>b</m:t>
                          </m:r>
                          <m:r>
                            <a:rPr lang="vi-VN" i="1">
                              <a:latin typeface="Cambria Math" panose="02040503050406030204" pitchFamily="18" charset="0"/>
                            </a:rPr>
                            <m:t>ề </m:t>
                          </m:r>
                          <m:r>
                            <m:rPr>
                              <m:sty m:val="p"/>
                            </m:rPr>
                            <a:rPr lang="vi-VN" i="1">
                              <a:latin typeface="Cambria Math" panose="02040503050406030204" pitchFamily="18" charset="0"/>
                            </a:rPr>
                            <m:t>m</m:t>
                          </m:r>
                          <m:r>
                            <a:rPr lang="vi-VN" i="1">
                              <a:latin typeface="Cambria Math" panose="02040503050406030204" pitchFamily="18" charset="0"/>
                            </a:rPr>
                            <m:t>ặ</m:t>
                          </m:r>
                          <m:r>
                            <m:rPr>
                              <m:sty m:val="p"/>
                            </m:rPr>
                            <a:rPr lang="vi-VN" i="1">
                              <a:latin typeface="Cambria Math" panose="02040503050406030204" pitchFamily="18" charset="0"/>
                            </a:rPr>
                            <m:t>t</m:t>
                          </m:r>
                          <m:r>
                            <a:rPr lang="vi-VN" i="1">
                              <a:latin typeface="Cambria Math" panose="02040503050406030204" pitchFamily="18" charset="0"/>
                            </a:rPr>
                            <m:t> </m:t>
                          </m:r>
                          <m:r>
                            <m:rPr>
                              <m:sty m:val="p"/>
                            </m:rPr>
                            <a:rPr lang="vi-VN" i="1">
                              <a:latin typeface="Cambria Math" panose="02040503050406030204" pitchFamily="18" charset="0"/>
                            </a:rPr>
                            <m:t>ri</m:t>
                          </m:r>
                          <m:r>
                            <a:rPr lang="vi-VN" i="1">
                              <a:latin typeface="Cambria Math" panose="02040503050406030204" pitchFamily="18" charset="0"/>
                            </a:rPr>
                            <m:t>ê</m:t>
                          </m:r>
                          <m:r>
                            <m:rPr>
                              <m:sty m:val="p"/>
                            </m:rPr>
                            <a:rPr lang="vi-VN" i="1">
                              <a:latin typeface="Cambria Math" panose="02040503050406030204" pitchFamily="18" charset="0"/>
                            </a:rPr>
                            <m:t>ng</m:t>
                          </m:r>
                          <m:r>
                            <a:rPr lang="vi-VN" i="1">
                              <a:latin typeface="Cambria Math" panose="02040503050406030204" pitchFamily="18" charset="0"/>
                            </a:rPr>
                            <m:t> (đượ</m:t>
                          </m:r>
                          <m:r>
                            <m:rPr>
                              <m:sty m:val="p"/>
                            </m:rPr>
                            <a:rPr lang="vi-VN" i="1">
                              <a:latin typeface="Cambria Math" panose="02040503050406030204" pitchFamily="18" charset="0"/>
                            </a:rPr>
                            <m:t>c</m:t>
                          </m:r>
                          <m:r>
                            <a:rPr lang="vi-VN" i="1">
                              <a:latin typeface="Cambria Math" panose="02040503050406030204" pitchFamily="18" charset="0"/>
                            </a:rPr>
                            <m:t> đ</m:t>
                          </m:r>
                          <m:r>
                            <m:rPr>
                              <m:sty m:val="p"/>
                            </m:rPr>
                            <a:rPr lang="vi-VN" i="1">
                              <a:latin typeface="Cambria Math" panose="02040503050406030204" pitchFamily="18" charset="0"/>
                            </a:rPr>
                            <m:t>o</m:t>
                          </m:r>
                          <m:r>
                            <a:rPr lang="vi-VN" b="0" i="1">
                              <a:latin typeface="Cambria Math" panose="02040503050406030204" pitchFamily="18" charset="0"/>
                            </a:rPr>
                            <m:t>)</m:t>
                          </m:r>
                        </m:num>
                        <m:den>
                          <m:r>
                            <m:rPr>
                              <m:sty m:val="p"/>
                            </m:rPr>
                            <a:rPr lang="vi-VN" i="1">
                              <a:latin typeface="Cambria Math" panose="02040503050406030204" pitchFamily="18" charset="0"/>
                            </a:rPr>
                            <m:t>Di</m:t>
                          </m:r>
                          <m:r>
                            <a:rPr lang="vi-VN" i="1">
                              <a:latin typeface="Cambria Math" panose="02040503050406030204" pitchFamily="18" charset="0"/>
                            </a:rPr>
                            <m:t>ệ</m:t>
                          </m:r>
                          <m:r>
                            <m:rPr>
                              <m:sty m:val="p"/>
                            </m:rPr>
                            <a:rPr lang="vi-VN" i="1">
                              <a:latin typeface="Cambria Math" panose="02040503050406030204" pitchFamily="18" charset="0"/>
                            </a:rPr>
                            <m:t>n</m:t>
                          </m:r>
                          <m:r>
                            <a:rPr lang="vi-VN" i="1">
                              <a:latin typeface="Cambria Math" panose="02040503050406030204" pitchFamily="18" charset="0"/>
                            </a:rPr>
                            <m:t> </m:t>
                          </m:r>
                          <m:r>
                            <m:rPr>
                              <m:sty m:val="p"/>
                            </m:rPr>
                            <a:rPr lang="vi-VN" i="1">
                              <a:latin typeface="Cambria Math" panose="02040503050406030204" pitchFamily="18" charset="0"/>
                            </a:rPr>
                            <m:t>t</m:t>
                          </m:r>
                          <m:r>
                            <a:rPr lang="vi-VN" i="1">
                              <a:latin typeface="Cambria Math" panose="02040503050406030204" pitchFamily="18" charset="0"/>
                            </a:rPr>
                            <m:t>í</m:t>
                          </m:r>
                          <m:r>
                            <m:rPr>
                              <m:sty m:val="p"/>
                            </m:rPr>
                            <a:rPr lang="vi-VN" i="1">
                              <a:latin typeface="Cambria Math" panose="02040503050406030204" pitchFamily="18" charset="0"/>
                            </a:rPr>
                            <m:t>ch</m:t>
                          </m:r>
                          <m:r>
                            <a:rPr lang="vi-VN" i="1">
                              <a:latin typeface="Cambria Math" panose="02040503050406030204" pitchFamily="18" charset="0"/>
                            </a:rPr>
                            <m:t> </m:t>
                          </m:r>
                          <m:r>
                            <m:rPr>
                              <m:sty m:val="p"/>
                            </m:rPr>
                            <a:rPr lang="vi-VN" i="1">
                              <a:latin typeface="Cambria Math" panose="02040503050406030204" pitchFamily="18" charset="0"/>
                            </a:rPr>
                            <m:t>b</m:t>
                          </m:r>
                          <m:r>
                            <a:rPr lang="vi-VN" i="1">
                              <a:latin typeface="Cambria Math" panose="02040503050406030204" pitchFamily="18" charset="0"/>
                            </a:rPr>
                            <m:t>ề </m:t>
                          </m:r>
                          <m:r>
                            <m:rPr>
                              <m:sty m:val="p"/>
                            </m:rPr>
                            <a:rPr lang="vi-VN" i="1">
                              <a:latin typeface="Cambria Math" panose="02040503050406030204" pitchFamily="18" charset="0"/>
                            </a:rPr>
                            <m:t>m</m:t>
                          </m:r>
                          <m:r>
                            <a:rPr lang="vi-VN" i="1">
                              <a:latin typeface="Cambria Math" panose="02040503050406030204" pitchFamily="18" charset="0"/>
                            </a:rPr>
                            <m:t>ặ</m:t>
                          </m:r>
                          <m:r>
                            <m:rPr>
                              <m:sty m:val="p"/>
                            </m:rPr>
                            <a:rPr lang="vi-VN" i="1">
                              <a:latin typeface="Cambria Math" panose="02040503050406030204" pitchFamily="18" charset="0"/>
                            </a:rPr>
                            <m:t>t</m:t>
                          </m:r>
                          <m:r>
                            <a:rPr lang="vi-VN" i="1">
                              <a:latin typeface="Cambria Math" panose="02040503050406030204" pitchFamily="18" charset="0"/>
                            </a:rPr>
                            <m:t> </m:t>
                          </m:r>
                          <m:r>
                            <m:rPr>
                              <m:sty m:val="p"/>
                            </m:rPr>
                            <a:rPr lang="vi-VN" i="1">
                              <a:latin typeface="Cambria Math" panose="02040503050406030204" pitchFamily="18" charset="0"/>
                            </a:rPr>
                            <m:t>ri</m:t>
                          </m:r>
                          <m:r>
                            <a:rPr lang="vi-VN" i="1">
                              <a:latin typeface="Cambria Math" panose="02040503050406030204" pitchFamily="18" charset="0"/>
                            </a:rPr>
                            <m:t>ê</m:t>
                          </m:r>
                          <m:r>
                            <m:rPr>
                              <m:sty m:val="p"/>
                            </m:rPr>
                            <a:rPr lang="vi-VN" i="1">
                              <a:latin typeface="Cambria Math" panose="02040503050406030204" pitchFamily="18" charset="0"/>
                            </a:rPr>
                            <m:t>ng</m:t>
                          </m:r>
                          <m:r>
                            <a:rPr lang="vi-VN" i="1">
                              <a:latin typeface="Cambria Math" panose="02040503050406030204" pitchFamily="18" charset="0"/>
                            </a:rPr>
                            <m:t> (</m:t>
                          </m:r>
                          <m:r>
                            <m:rPr>
                              <m:sty m:val="p"/>
                            </m:rPr>
                            <a:rPr lang="vi-VN" i="1">
                              <a:latin typeface="Cambria Math" panose="02040503050406030204" pitchFamily="18" charset="0"/>
                            </a:rPr>
                            <m:t>h</m:t>
                          </m:r>
                          <m:r>
                            <a:rPr lang="vi-VN" i="1">
                              <a:latin typeface="Cambria Math" panose="02040503050406030204" pitchFamily="18" charset="0"/>
                            </a:rPr>
                            <m:t>ì</m:t>
                          </m:r>
                          <m:r>
                            <m:rPr>
                              <m:sty m:val="p"/>
                            </m:rPr>
                            <a:rPr lang="vi-VN" i="1">
                              <a:latin typeface="Cambria Math" panose="02040503050406030204" pitchFamily="18" charset="0"/>
                            </a:rPr>
                            <m:t>nh</m:t>
                          </m:r>
                          <m:r>
                            <a:rPr lang="vi-VN" i="1">
                              <a:latin typeface="Cambria Math" panose="02040503050406030204" pitchFamily="18" charset="0"/>
                            </a:rPr>
                            <m:t> </m:t>
                          </m:r>
                          <m:r>
                            <m:rPr>
                              <m:sty m:val="p"/>
                            </m:rPr>
                            <a:rPr lang="vi-VN" i="1">
                              <a:latin typeface="Cambria Math" panose="02040503050406030204" pitchFamily="18" charset="0"/>
                            </a:rPr>
                            <m:t>c</m:t>
                          </m:r>
                          <m:r>
                            <a:rPr lang="vi-VN" i="1">
                              <a:latin typeface="Cambria Math" panose="02040503050406030204" pitchFamily="18" charset="0"/>
                            </a:rPr>
                            <m:t>ầ</m:t>
                          </m:r>
                          <m:r>
                            <m:rPr>
                              <m:sty m:val="p"/>
                            </m:rPr>
                            <a:rPr lang="vi-VN" i="1">
                              <a:latin typeface="Cambria Math" panose="02040503050406030204" pitchFamily="18" charset="0"/>
                            </a:rPr>
                            <m:t>u</m:t>
                          </m:r>
                          <m:r>
                            <a:rPr lang="vi-VN" i="1">
                              <a:latin typeface="Cambria Math" panose="02040503050406030204" pitchFamily="18" charset="0"/>
                            </a:rPr>
                            <m:t> </m:t>
                          </m:r>
                          <m:r>
                            <m:rPr>
                              <m:sty m:val="p"/>
                            </m:rPr>
                            <a:rPr lang="vi-VN" i="1">
                              <a:latin typeface="Cambria Math" panose="02040503050406030204" pitchFamily="18" charset="0"/>
                            </a:rPr>
                            <m:t>tuwong</m:t>
                          </m:r>
                          <m:r>
                            <a:rPr lang="vi-VN" i="1">
                              <a:latin typeface="Cambria Math" panose="02040503050406030204" pitchFamily="18" charset="0"/>
                            </a:rPr>
                            <m:t> đươ</m:t>
                          </m:r>
                          <m:r>
                            <m:rPr>
                              <m:sty m:val="p"/>
                            </m:rPr>
                            <a:rPr lang="vi-VN" i="1">
                              <a:latin typeface="Cambria Math" panose="02040503050406030204" pitchFamily="18" charset="0"/>
                            </a:rPr>
                            <m:t>ng</m:t>
                          </m:r>
                          <m:r>
                            <a:rPr lang="vi-VN" b="0" i="1">
                              <a:latin typeface="Cambria Math" panose="02040503050406030204" pitchFamily="18" charset="0"/>
                            </a:rPr>
                            <m:t>)</m:t>
                          </m:r>
                        </m:den>
                      </m:f>
                    </m:oMath>
                  </m:oMathPara>
                </a14:m>
                <a:endParaRPr lang="en-US"/>
              </a:p>
            </p:txBody>
          </p:sp>
        </mc:Choice>
        <mc:Fallback>
          <p:sp>
            <p:nvSpPr>
              <p:cNvPr id="6" name="TextBox 5">
                <a:extLst>
                  <a:ext uri="{FF2B5EF4-FFF2-40B4-BE49-F238E27FC236}">
                    <a16:creationId xmlns:a16="http://schemas.microsoft.com/office/drawing/2014/main" id="{8B7897B0-BB0B-A749-9B22-0C0E5182665B}"/>
                  </a:ext>
                </a:extLst>
              </p:cNvPr>
              <p:cNvSpPr txBox="1">
                <a:spLocks noRot="1" noChangeAspect="1" noMove="1" noResize="1" noEditPoints="1" noAdjustHandles="1" noChangeArrowheads="1" noChangeShapeType="1" noTextEdit="1"/>
              </p:cNvSpPr>
              <p:nvPr/>
            </p:nvSpPr>
            <p:spPr>
              <a:xfrm>
                <a:off x="201438" y="4216581"/>
                <a:ext cx="5894562" cy="736420"/>
              </a:xfrm>
              <a:prstGeom prst="rect">
                <a:avLst/>
              </a:prstGeom>
              <a:blipFill>
                <a:blip r:embed="rId3"/>
                <a:stretch>
                  <a:fillRect l="-430" t="-30508" r="-645" b="-108475"/>
                </a:stretch>
              </a:blipFill>
            </p:spPr>
            <p:txBody>
              <a:bodyPr/>
              <a:lstStyle/>
              <a:p>
                <a:r>
                  <a:rPr lang="en-US">
                    <a:noFill/>
                  </a:rPr>
                  <a:t> </a:t>
                </a:r>
              </a:p>
            </p:txBody>
          </p:sp>
        </mc:Fallback>
      </mc:AlternateContent>
    </p:spTree>
    <p:extLst>
      <p:ext uri="{BB962C8B-B14F-4D97-AF65-F5344CB8AC3E}">
        <p14:creationId xmlns:p14="http://schemas.microsoft.com/office/powerpoint/2010/main" val="2007619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7B99-E4F5-AF49-AB74-453C60DCE04B}"/>
              </a:ext>
            </a:extLst>
          </p:cNvPr>
          <p:cNvSpPr>
            <a:spLocks noGrp="1"/>
          </p:cNvSpPr>
          <p:nvPr>
            <p:ph type="title"/>
          </p:nvPr>
        </p:nvSpPr>
        <p:spPr>
          <a:xfrm>
            <a:off x="2006601" y="624110"/>
            <a:ext cx="9498012" cy="849090"/>
          </a:xfrm>
        </p:spPr>
        <p:txBody>
          <a:bodyPr/>
          <a:lstStyle/>
          <a:p>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C2E098-6D04-774A-802F-0EFF35964F3E}"/>
              </a:ext>
            </a:extLst>
          </p:cNvPr>
          <p:cNvSpPr>
            <a:spLocks noGrp="1"/>
          </p:cNvSpPr>
          <p:nvPr>
            <p:ph idx="1"/>
          </p:nvPr>
        </p:nvSpPr>
        <p:spPr>
          <a:xfrm>
            <a:off x="6210300" y="2133600"/>
            <a:ext cx="5294311" cy="3777622"/>
          </a:xfrm>
        </p:spPr>
        <p:txBody>
          <a:bodyPr>
            <a:noAutofit/>
          </a:bodyPr>
          <a:lstStyle/>
          <a:p>
            <a:pPr algn="just"/>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dụng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9D745F85-FE19-BB47-B192-A95F4D8B09A9}"/>
              </a:ext>
            </a:extLst>
          </p:cNvPr>
          <p:cNvPicPr>
            <a:picLocks noChangeAspect="1"/>
          </p:cNvPicPr>
          <p:nvPr/>
        </p:nvPicPr>
        <p:blipFill>
          <a:blip r:embed="rId2"/>
          <a:stretch>
            <a:fillRect/>
          </a:stretch>
        </p:blipFill>
        <p:spPr>
          <a:xfrm>
            <a:off x="1324629" y="1591222"/>
            <a:ext cx="4128511" cy="4320000"/>
          </a:xfrm>
          <a:prstGeom prst="rect">
            <a:avLst/>
          </a:prstGeom>
        </p:spPr>
      </p:pic>
    </p:spTree>
    <p:extLst>
      <p:ext uri="{BB962C8B-B14F-4D97-AF65-F5344CB8AC3E}">
        <p14:creationId xmlns:p14="http://schemas.microsoft.com/office/powerpoint/2010/main" val="2969923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93B-C419-5B41-8F06-9D5DE4EE4BAE}"/>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989E60E-4642-C64B-B56A-BF28C85BC662}"/>
              </a:ext>
            </a:extLst>
          </p:cNvPr>
          <p:cNvSpPr>
            <a:spLocks noGrp="1"/>
          </p:cNvSpPr>
          <p:nvPr>
            <p:ph idx="1"/>
          </p:nvPr>
        </p:nvSpPr>
        <p:spPr/>
        <p:txBody>
          <a:bodyPr>
            <a:noAutofit/>
          </a:bodyPr>
          <a:lstStyle/>
          <a:p>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độ </a:t>
            </a:r>
            <a:r>
              <a:rPr lang="en-US" sz="2400" dirty="0" err="1">
                <a:latin typeface="Times New Roman" panose="02020603050405020304" pitchFamily="18" charset="0"/>
                <a:cs typeface="Times New Roman" panose="02020603050405020304" pitchFamily="18" charset="0"/>
              </a:rPr>
              <a:t>hạt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19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5949A-5879-2940-BCA1-3882B54F9C7D}"/>
              </a:ext>
            </a:extLst>
          </p:cNvPr>
          <p:cNvSpPr>
            <a:spLocks noGrp="1"/>
          </p:cNvSpPr>
          <p:nvPr>
            <p:ph idx="1"/>
          </p:nvPr>
        </p:nvSpPr>
        <p:spPr>
          <a:xfrm>
            <a:off x="1419727" y="2468995"/>
            <a:ext cx="5057274" cy="2010807"/>
          </a:xfrm>
        </p:spPr>
        <p:txBody>
          <a:bodyPr>
            <a:normAutofit/>
          </a:bodyPr>
          <a:lstStyle/>
          <a:p>
            <a:pPr algn="just"/>
            <a:r>
              <a:rPr lang="en-US" sz="2400" dirty="0" err="1">
                <a:latin typeface="Times New Roman" panose="02020603050405020304" pitchFamily="18" charset="0"/>
                <a:cs typeface="Times New Roman" panose="02020603050405020304" pitchFamily="18" charset="0"/>
              </a:rPr>
              <a:t>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056DC48A-3B1B-C94A-8863-710FF551F8B8}"/>
              </a:ext>
            </a:extLst>
          </p:cNvPr>
          <p:cNvPicPr>
            <a:picLocks noChangeAspect="1"/>
          </p:cNvPicPr>
          <p:nvPr/>
        </p:nvPicPr>
        <p:blipFill>
          <a:blip r:embed="rId2"/>
          <a:stretch>
            <a:fillRect/>
          </a:stretch>
        </p:blipFill>
        <p:spPr>
          <a:xfrm>
            <a:off x="6477000" y="45399"/>
            <a:ext cx="5715000" cy="6858000"/>
          </a:xfrm>
          <a:prstGeom prst="rect">
            <a:avLst/>
          </a:prstGeom>
        </p:spPr>
      </p:pic>
    </p:spTree>
    <p:extLst>
      <p:ext uri="{BB962C8B-B14F-4D97-AF65-F5344CB8AC3E}">
        <p14:creationId xmlns:p14="http://schemas.microsoft.com/office/powerpoint/2010/main" val="22656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CE38-65A3-CE4E-B0A2-ABEF059ED76E}"/>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Đặc điểm 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DCF9E3C-3A52-2445-BAAC-AB3D0DBB7E0D}"/>
              </a:ext>
            </a:extLst>
          </p:cNvPr>
          <p:cNvSpPr>
            <a:spLocks noGrp="1"/>
          </p:cNvSpPr>
          <p:nvPr>
            <p:ph idx="1"/>
          </p:nvPr>
        </p:nvSpPr>
        <p:spPr/>
        <p:txBody>
          <a:bodyPr>
            <a:normAutofit/>
          </a:bodyPr>
          <a:lstStyle/>
          <a:p>
            <a:pPr algn="just"/>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r = 0</a:t>
            </a:r>
          </a:p>
          <a:p>
            <a:pPr algn="just"/>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r =1</a:t>
            </a:r>
          </a:p>
          <a:p>
            <a:pPr algn="just"/>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r = 2</a:t>
            </a:r>
          </a:p>
          <a:p>
            <a:pPr algn="just"/>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r = 3</a:t>
            </a:r>
          </a:p>
          <a:p>
            <a:pPr algn="just"/>
            <a:r>
              <a:rPr lang="en-US" sz="2400" dirty="0" err="1">
                <a:latin typeface="Times New Roman" panose="02020603050405020304" pitchFamily="18" charset="0"/>
                <a:cs typeface="Times New Roman" panose="02020603050405020304" pitchFamily="18" charset="0"/>
              </a:rPr>
              <a:t>Tuỳ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bằng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4050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B8D0-F5C8-6945-98EE-302BC530B3DA}"/>
              </a:ext>
            </a:extLst>
          </p:cNvPr>
          <p:cNvSpPr>
            <a:spLocks noGrp="1"/>
          </p:cNvSpPr>
          <p:nvPr>
            <p:ph type="title"/>
          </p:nvPr>
        </p:nvSpPr>
        <p:spPr>
          <a:xfrm>
            <a:off x="2589211" y="601296"/>
            <a:ext cx="8911687" cy="1280890"/>
          </a:xfrm>
        </p:spPr>
        <p:txBody>
          <a:bodyPr/>
          <a:lstStyle/>
          <a:p>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309677-6A8C-E545-B994-E1F5636CD9B8}"/>
              </a:ext>
            </a:extLst>
          </p:cNvPr>
          <p:cNvSpPr>
            <a:spLocks noGrp="1"/>
          </p:cNvSpPr>
          <p:nvPr>
            <p:ph idx="1"/>
          </p:nvPr>
        </p:nvSpPr>
        <p:spPr>
          <a:xfrm>
            <a:off x="2589212" y="2133600"/>
            <a:ext cx="8915400" cy="1090863"/>
          </a:xfrm>
        </p:spPr>
        <p:txBody>
          <a:bodyPr>
            <a:normAutofit/>
          </a:bodyPr>
          <a:lstStyle/>
          <a:p>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liệu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02FA783-0737-6A42-BA46-73990E44D907}"/>
                  </a:ext>
                </a:extLst>
              </p:cNvPr>
              <p:cNvSpPr txBox="1"/>
              <p:nvPr/>
            </p:nvSpPr>
            <p:spPr>
              <a:xfrm>
                <a:off x="2589211" y="4425795"/>
                <a:ext cx="4701928" cy="75225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Q</m:t>
                          </m:r>
                        </m:e>
                        <m:sub>
                          <m:r>
                            <m:rPr>
                              <m:sty m:val="p"/>
                            </m:rPr>
                            <a:rPr lang="en-US" sz="2400" i="1">
                              <a:latin typeface="Cambria Math" panose="02040503050406030204" pitchFamily="18" charset="0"/>
                            </a:rPr>
                            <m:t>r</m:t>
                          </m:r>
                        </m:sub>
                      </m:sSub>
                      <m:d>
                        <m:dPr>
                          <m:ctrlPr>
                            <a:rPr lang="vi-VN" sz="2400" b="0" i="1">
                              <a:latin typeface="Cambria Math" panose="02040503050406030204" pitchFamily="18" charset="0"/>
                            </a:rPr>
                          </m:ctrlPr>
                        </m:dPr>
                        <m:e>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i</m:t>
                              </m:r>
                            </m:sub>
                          </m:sSub>
                        </m:e>
                      </m:d>
                      <m:r>
                        <a:rPr lang="vi-VN" sz="2400" b="0" i="1">
                          <a:latin typeface="Cambria Math" panose="02040503050406030204" pitchFamily="18" charset="0"/>
                        </a:rPr>
                        <m:t>=</m:t>
                      </m:r>
                      <m:f>
                        <m:fPr>
                          <m:ctrlPr>
                            <a:rPr lang="vi-VN" sz="2400" b="0" i="1">
                              <a:latin typeface="Cambria Math" panose="02040503050406030204" pitchFamily="18" charset="0"/>
                            </a:rPr>
                          </m:ctrlPr>
                        </m:fPr>
                        <m:num>
                          <m:r>
                            <m:rPr>
                              <m:sty m:val="p"/>
                            </m:rPr>
                            <a:rPr lang="vi-VN" sz="2400" i="1">
                              <a:latin typeface="Cambria Math" panose="02040503050406030204" pitchFamily="18" charset="0"/>
                            </a:rPr>
                            <m:t>quantity</m:t>
                          </m:r>
                          <m:r>
                            <a:rPr lang="vi-VN" sz="2400" i="1">
                              <a:latin typeface="Cambria Math" panose="02040503050406030204" pitchFamily="18" charset="0"/>
                            </a:rPr>
                            <m:t> </m:t>
                          </m:r>
                          <m:sSub>
                            <m:sSubPr>
                              <m:ctrlPr>
                                <a:rPr lang="vi-VN" sz="240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min</m:t>
                              </m:r>
                            </m:sub>
                          </m:sSub>
                          <m:r>
                            <a:rPr lang="vi-VN" sz="2400" b="0" i="1">
                              <a:latin typeface="Cambria Math" panose="02040503050406030204" pitchFamily="18" charset="0"/>
                            </a:rPr>
                            <m:t>…</m:t>
                          </m:r>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i</m:t>
                              </m:r>
                            </m:sub>
                          </m:sSub>
                        </m:num>
                        <m:den>
                          <m:r>
                            <m:rPr>
                              <m:sty m:val="p"/>
                            </m:rPr>
                            <a:rPr lang="vi-VN" sz="2400" i="1">
                              <a:latin typeface="Cambria Math" panose="02040503050406030204" pitchFamily="18" charset="0"/>
                            </a:rPr>
                            <m:t>total</m:t>
                          </m:r>
                          <m:r>
                            <a:rPr lang="vi-VN" sz="2400" i="1">
                              <a:latin typeface="Cambria Math" panose="02040503050406030204" pitchFamily="18" charset="0"/>
                            </a:rPr>
                            <m:t> </m:t>
                          </m:r>
                          <m:r>
                            <m:rPr>
                              <m:sty m:val="p"/>
                            </m:rPr>
                            <a:rPr lang="vi-VN" sz="2400" i="1">
                              <a:latin typeface="Cambria Math" panose="02040503050406030204" pitchFamily="18" charset="0"/>
                            </a:rPr>
                            <m:t>quantity</m:t>
                          </m:r>
                          <m:r>
                            <a:rPr lang="vi-VN" sz="2400" i="1">
                              <a:latin typeface="Cambria Math" panose="02040503050406030204" pitchFamily="18" charset="0"/>
                            </a:rPr>
                            <m:t> </m:t>
                          </m:r>
                          <m:sSub>
                            <m:sSubPr>
                              <m:ctrlPr>
                                <a:rPr lang="vi-VN" sz="240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min</m:t>
                              </m:r>
                            </m:sub>
                          </m:sSub>
                          <m:r>
                            <a:rPr lang="vi-VN" sz="2400" b="0" i="1">
                              <a:latin typeface="Cambria Math" panose="02040503050406030204" pitchFamily="18" charset="0"/>
                            </a:rPr>
                            <m:t>…</m:t>
                          </m:r>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max</m:t>
                              </m:r>
                            </m:sub>
                          </m:sSub>
                        </m:den>
                      </m:f>
                    </m:oMath>
                  </m:oMathPara>
                </a14:m>
                <a:endParaRPr lang="en-US" sz="2400"/>
              </a:p>
            </p:txBody>
          </p:sp>
        </mc:Choice>
        <mc:Fallback>
          <p:sp>
            <p:nvSpPr>
              <p:cNvPr id="4" name="TextBox 3">
                <a:extLst>
                  <a:ext uri="{FF2B5EF4-FFF2-40B4-BE49-F238E27FC236}">
                    <a16:creationId xmlns:a16="http://schemas.microsoft.com/office/drawing/2014/main" id="{402FA783-0737-6A42-BA46-73990E44D907}"/>
                  </a:ext>
                </a:extLst>
              </p:cNvPr>
              <p:cNvSpPr txBox="1">
                <a:spLocks noRot="1" noChangeAspect="1" noMove="1" noResize="1" noEditPoints="1" noAdjustHandles="1" noChangeArrowheads="1" noChangeShapeType="1" noTextEdit="1"/>
              </p:cNvSpPr>
              <p:nvPr/>
            </p:nvSpPr>
            <p:spPr>
              <a:xfrm>
                <a:off x="2589211" y="4425795"/>
                <a:ext cx="4701928" cy="752257"/>
              </a:xfrm>
              <a:prstGeom prst="rect">
                <a:avLst/>
              </a:prstGeom>
              <a:blipFill>
                <a:blip r:embed="rId2"/>
                <a:stretch>
                  <a:fillRect l="-1622" t="-10000" b="-1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CDA79AA-4C7D-8B4B-A309-128BFDEDF93F}"/>
                  </a:ext>
                </a:extLst>
              </p:cNvPr>
              <p:cNvSpPr txBox="1"/>
              <p:nvPr/>
            </p:nvSpPr>
            <p:spPr>
              <a:xfrm>
                <a:off x="2589211" y="5499574"/>
                <a:ext cx="3349250" cy="75713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Q</m:t>
                          </m:r>
                        </m:e>
                        <m:sub>
                          <m:r>
                            <a:rPr lang="vi-VN" sz="2400" b="0" i="1">
                              <a:latin typeface="Cambria Math" panose="02040503050406030204" pitchFamily="18" charset="0"/>
                            </a:rPr>
                            <m:t>3</m:t>
                          </m:r>
                        </m:sub>
                      </m:sSub>
                      <m:d>
                        <m:dPr>
                          <m:ctrlPr>
                            <a:rPr lang="vi-VN" sz="2400" b="0" i="1">
                              <a:latin typeface="Cambria Math" panose="02040503050406030204" pitchFamily="18" charset="0"/>
                            </a:rPr>
                          </m:ctrlPr>
                        </m:dPr>
                        <m:e>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i</m:t>
                              </m:r>
                            </m:sub>
                          </m:sSub>
                        </m:e>
                      </m:d>
                      <m:r>
                        <a:rPr lang="vi-VN" sz="2400" b="0" i="1">
                          <a:latin typeface="Cambria Math" panose="02040503050406030204" pitchFamily="18" charset="0"/>
                        </a:rPr>
                        <m:t>=</m:t>
                      </m:r>
                      <m:f>
                        <m:fPr>
                          <m:ctrlPr>
                            <a:rPr lang="vi-VN" sz="2400" b="0" i="1">
                              <a:latin typeface="Cambria Math" panose="02040503050406030204" pitchFamily="18" charset="0"/>
                            </a:rPr>
                          </m:ctrlPr>
                        </m:fPr>
                        <m:num>
                          <m:nary>
                            <m:naryPr>
                              <m:chr m:val="∑"/>
                              <m:limLoc m:val="subSup"/>
                              <m:ctrlPr>
                                <a:rPr lang="vi-VN" sz="2400" b="0" i="1">
                                  <a:latin typeface="Cambria Math" panose="02040503050406030204" pitchFamily="18" charset="0"/>
                                </a:rPr>
                              </m:ctrlPr>
                            </m:naryPr>
                            <m:sub>
                              <m:r>
                                <m:rPr>
                                  <m:sty m:val="p"/>
                                  <m:brk m:alnAt="25"/>
                                </m:rPr>
                                <a:rPr lang="vi-VN" sz="2400" i="1">
                                  <a:latin typeface="Cambria Math" panose="02040503050406030204" pitchFamily="18" charset="0"/>
                                </a:rPr>
                                <m:t>v</m:t>
                              </m:r>
                              <m:r>
                                <a:rPr lang="vi-VN" sz="2400" b="0" i="1">
                                  <a:latin typeface="Cambria Math" panose="02040503050406030204" pitchFamily="18" charset="0"/>
                                </a:rPr>
                                <m:t>=1</m:t>
                              </m:r>
                            </m:sub>
                            <m:sup>
                              <m:r>
                                <m:rPr>
                                  <m:sty m:val="p"/>
                                </m:rPr>
                                <a:rPr lang="vi-VN" sz="2400" i="1">
                                  <a:latin typeface="Cambria Math" panose="02040503050406030204" pitchFamily="18" charset="0"/>
                                </a:rPr>
                                <m:t>i</m:t>
                              </m:r>
                            </m:sup>
                            <m:e>
                              <m:r>
                                <m:rPr>
                                  <m:sty m:val="p"/>
                                </m:rPr>
                                <a:rPr lang="el-GR" sz="2400" b="0" i="1">
                                  <a:latin typeface="Cambria Math" panose="02040503050406030204" pitchFamily="18" charset="0"/>
                                  <a:ea typeface="Cambria Math" panose="02040503050406030204" pitchFamily="18" charset="0"/>
                                </a:rPr>
                                <m:t>Δ</m:t>
                              </m:r>
                              <m:sSub>
                                <m:sSubPr>
                                  <m:ctrlPr>
                                    <a:rPr lang="el-GR" sz="2400" b="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m</m:t>
                                  </m:r>
                                </m:e>
                                <m:sub>
                                  <m:r>
                                    <m:rPr>
                                      <m:sty m:val="p"/>
                                    </m:rPr>
                                    <a:rPr lang="el-GR" sz="2400" i="1">
                                      <a:latin typeface="Cambria Math" panose="02040503050406030204" pitchFamily="18" charset="0"/>
                                      <a:ea typeface="Cambria Math" panose="02040503050406030204" pitchFamily="18" charset="0"/>
                                    </a:rPr>
                                    <m:t>v</m:t>
                                  </m:r>
                                </m:sub>
                              </m:sSub>
                            </m:e>
                          </m:nary>
                        </m:num>
                        <m:den>
                          <m:r>
                            <m:rPr>
                              <m:sty m:val="p"/>
                            </m:rPr>
                            <a:rPr lang="vi-VN" sz="2400" i="1">
                              <a:latin typeface="Cambria Math" panose="02040503050406030204" pitchFamily="18" charset="0"/>
                            </a:rPr>
                            <m:t>m</m:t>
                          </m:r>
                        </m:den>
                      </m:f>
                      <m:r>
                        <a:rPr lang="vi-VN" sz="2400" b="0" i="1">
                          <a:latin typeface="Cambria Math" panose="02040503050406030204" pitchFamily="18" charset="0"/>
                        </a:rPr>
                        <m:t>=</m:t>
                      </m:r>
                      <m:f>
                        <m:fPr>
                          <m:ctrlPr>
                            <a:rPr lang="vi-VN" sz="2400" b="0" i="1">
                              <a:latin typeface="Cambria Math" panose="02040503050406030204" pitchFamily="18" charset="0"/>
                            </a:rPr>
                          </m:ctrlPr>
                        </m:fPr>
                        <m:num>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m</m:t>
                              </m:r>
                            </m:e>
                            <m:sub>
                              <m:r>
                                <m:rPr>
                                  <m:sty m:val="p"/>
                                </m:rPr>
                                <a:rPr lang="vi-VN" sz="2400" i="1">
                                  <a:latin typeface="Cambria Math" panose="02040503050406030204" pitchFamily="18" charset="0"/>
                                </a:rPr>
                                <m:t>i</m:t>
                              </m:r>
                            </m:sub>
                          </m:sSub>
                        </m:num>
                        <m:den>
                          <m:r>
                            <m:rPr>
                              <m:sty m:val="p"/>
                            </m:rPr>
                            <a:rPr lang="vi-VN" sz="2400" i="1">
                              <a:latin typeface="Cambria Math" panose="02040503050406030204" pitchFamily="18" charset="0"/>
                            </a:rPr>
                            <m:t>m</m:t>
                          </m:r>
                        </m:den>
                      </m:f>
                    </m:oMath>
                  </m:oMathPara>
                </a14:m>
                <a:endParaRPr lang="en-US" sz="2400"/>
              </a:p>
            </p:txBody>
          </p:sp>
        </mc:Choice>
        <mc:Fallback>
          <p:sp>
            <p:nvSpPr>
              <p:cNvPr id="5" name="TextBox 4">
                <a:extLst>
                  <a:ext uri="{FF2B5EF4-FFF2-40B4-BE49-F238E27FC236}">
                    <a16:creationId xmlns:a16="http://schemas.microsoft.com/office/drawing/2014/main" id="{3CDA79AA-4C7D-8B4B-A309-128BFDEDF93F}"/>
                  </a:ext>
                </a:extLst>
              </p:cNvPr>
              <p:cNvSpPr txBox="1">
                <a:spLocks noRot="1" noChangeAspect="1" noMove="1" noResize="1" noEditPoints="1" noAdjustHandles="1" noChangeArrowheads="1" noChangeShapeType="1" noTextEdit="1"/>
              </p:cNvSpPr>
              <p:nvPr/>
            </p:nvSpPr>
            <p:spPr>
              <a:xfrm>
                <a:off x="2589211" y="5499574"/>
                <a:ext cx="3349250" cy="757130"/>
              </a:xfrm>
              <a:prstGeom prst="rect">
                <a:avLst/>
              </a:prstGeom>
              <a:blipFill>
                <a:blip r:embed="rId3"/>
                <a:stretch>
                  <a:fillRect l="-2273" t="-78689" b="-75410"/>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104BBAF4-F742-CA4C-B265-31D8EBD4CD20}"/>
              </a:ext>
            </a:extLst>
          </p:cNvPr>
          <p:cNvSpPr txBox="1">
            <a:spLocks/>
          </p:cNvSpPr>
          <p:nvPr/>
        </p:nvSpPr>
        <p:spPr>
          <a:xfrm>
            <a:off x="2589211" y="342900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latin typeface="Times New Roman" panose="02020603050405020304" pitchFamily="18" charset="0"/>
                <a:cs typeface="Times New Roman" panose="02020603050405020304" pitchFamily="18" charset="0"/>
              </a:rPr>
              <a:t>Luỹ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660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38DF-820B-D04A-8EC9-14B9E79C6AF9}"/>
              </a:ext>
            </a:extLst>
          </p:cNvPr>
          <p:cNvSpPr>
            <a:spLocks noGrp="1"/>
          </p:cNvSpPr>
          <p:nvPr>
            <p:ph type="title"/>
          </p:nvPr>
        </p:nvSpPr>
        <p:spPr>
          <a:xfrm>
            <a:off x="1600201" y="624110"/>
            <a:ext cx="4869720" cy="1280890"/>
          </a:xfrm>
        </p:spPr>
        <p:txBody>
          <a:bodyPr>
            <a:normAutofit/>
          </a:bodyPr>
          <a:lstStyle/>
          <a:p>
            <a:r>
              <a:rPr lang="en-US" sz="2400" dirty="0" err="1">
                <a:latin typeface="Times New Roman" panose="02020603050405020304" pitchFamily="18" charset="0"/>
                <a:cs typeface="Times New Roman" panose="02020603050405020304" pitchFamily="18" charset="0"/>
              </a:rPr>
              <a:t>Luỹ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(histogram)</a:t>
            </a:r>
          </a:p>
        </p:txBody>
      </p:sp>
      <p:pic>
        <p:nvPicPr>
          <p:cNvPr id="5" name="Content Placeholder 4">
            <a:extLst>
              <a:ext uri="{FF2B5EF4-FFF2-40B4-BE49-F238E27FC236}">
                <a16:creationId xmlns:a16="http://schemas.microsoft.com/office/drawing/2014/main" id="{C83A6165-ED61-1E46-B155-572EAF54BBA9}"/>
              </a:ext>
            </a:extLst>
          </p:cNvPr>
          <p:cNvPicPr>
            <a:picLocks noGrp="1" noChangeAspect="1"/>
          </p:cNvPicPr>
          <p:nvPr>
            <p:ph idx="1"/>
          </p:nvPr>
        </p:nvPicPr>
        <p:blipFill rotWithShape="1">
          <a:blip r:embed="rId2"/>
          <a:srcRect l="7522" t="3359"/>
          <a:stretch/>
        </p:blipFill>
        <p:spPr>
          <a:xfrm>
            <a:off x="577516" y="1672390"/>
            <a:ext cx="4869720" cy="5040000"/>
          </a:xfrm>
        </p:spPr>
      </p:pic>
      <p:pic>
        <p:nvPicPr>
          <p:cNvPr id="4" name="Content Placeholder 4">
            <a:extLst>
              <a:ext uri="{FF2B5EF4-FFF2-40B4-BE49-F238E27FC236}">
                <a16:creationId xmlns:a16="http://schemas.microsoft.com/office/drawing/2014/main" id="{7B067C45-D173-2B48-9730-2B7A42729A5F}"/>
              </a:ext>
            </a:extLst>
          </p:cNvPr>
          <p:cNvPicPr>
            <a:picLocks noChangeAspect="1"/>
          </p:cNvPicPr>
          <p:nvPr/>
        </p:nvPicPr>
        <p:blipFill rotWithShape="1">
          <a:blip r:embed="rId3"/>
          <a:srcRect t="7757"/>
          <a:stretch/>
        </p:blipFill>
        <p:spPr>
          <a:xfrm>
            <a:off x="6573843" y="1672390"/>
            <a:ext cx="5529256" cy="5040000"/>
          </a:xfrm>
          <a:prstGeom prst="rect">
            <a:avLst/>
          </a:prstGeom>
        </p:spPr>
      </p:pic>
      <p:sp>
        <p:nvSpPr>
          <p:cNvPr id="6" name="Title 1">
            <a:extLst>
              <a:ext uri="{FF2B5EF4-FFF2-40B4-BE49-F238E27FC236}">
                <a16:creationId xmlns:a16="http://schemas.microsoft.com/office/drawing/2014/main" id="{7F850B8C-78E5-5E42-9DE8-7E396CFE9F46}"/>
              </a:ext>
            </a:extLst>
          </p:cNvPr>
          <p:cNvSpPr txBox="1">
            <a:spLocks/>
          </p:cNvSpPr>
          <p:nvPr/>
        </p:nvSpPr>
        <p:spPr>
          <a:xfrm>
            <a:off x="7233379" y="624110"/>
            <a:ext cx="4869720" cy="10482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a:latin typeface="Times New Roman" panose="02020603050405020304" pitchFamily="18" charset="0"/>
                <a:cs typeface="Times New Roman" panose="02020603050405020304" pitchFamily="18" charset="0"/>
              </a:rPr>
              <a:t>Luỹ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đường cong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216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B4513-B83E-7E4C-B605-CC6B94FFD9F7}"/>
              </a:ext>
            </a:extLst>
          </p:cNvPr>
          <p:cNvSpPr>
            <a:spLocks noGrp="1"/>
          </p:cNvSpPr>
          <p:nvPr>
            <p:ph type="title"/>
          </p:nvPr>
        </p:nvSpPr>
        <p:spPr>
          <a:xfrm>
            <a:off x="2057401" y="624110"/>
            <a:ext cx="9447212" cy="567573"/>
          </a:xfrm>
        </p:spPr>
        <p:txBody>
          <a:bodyPr>
            <a:normAutofit fontScale="90000"/>
          </a:bodyPr>
          <a:lstStyle/>
          <a:p>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8C62902-E3F4-7E45-8C6A-9CDC4CB0198B}"/>
              </a:ext>
            </a:extLst>
          </p:cNvPr>
          <p:cNvSpPr>
            <a:spLocks noGrp="1"/>
          </p:cNvSpPr>
          <p:nvPr>
            <p:ph idx="1"/>
          </p:nvPr>
        </p:nvSpPr>
        <p:spPr>
          <a:xfrm>
            <a:off x="798095" y="3895079"/>
            <a:ext cx="10595810" cy="4677622"/>
          </a:xfrm>
        </p:spPr>
        <p:txBody>
          <a:bodyPr>
            <a:noAutofit/>
          </a:bodyPr>
          <a:lstStyle/>
          <a:p>
            <a:pPr algn="just"/>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Do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 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delta xi.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A25ABD0-45B1-2D40-94A0-D5EFFEEC30D1}"/>
                  </a:ext>
                </a:extLst>
              </p:cNvPr>
              <p:cNvSpPr txBox="1"/>
              <p:nvPr/>
            </p:nvSpPr>
            <p:spPr>
              <a:xfrm>
                <a:off x="1067328" y="1513467"/>
                <a:ext cx="4657365" cy="7655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q</m:t>
                          </m:r>
                        </m:e>
                        <m:sub>
                          <m:r>
                            <m:rPr>
                              <m:sty m:val="p"/>
                            </m:rPr>
                            <a:rPr lang="en-US" sz="2400" i="1">
                              <a:latin typeface="Cambria Math" panose="02040503050406030204" pitchFamily="18" charset="0"/>
                            </a:rPr>
                            <m:t>r</m:t>
                          </m:r>
                        </m:sub>
                      </m:sSub>
                      <m:d>
                        <m:dPr>
                          <m:ctrlPr>
                            <a:rPr lang="vi-VN" sz="2400" b="0" i="1">
                              <a:latin typeface="Cambria Math" panose="02040503050406030204" pitchFamily="18" charset="0"/>
                            </a:rPr>
                          </m:ctrlPr>
                        </m:dPr>
                        <m:e>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i</m:t>
                              </m:r>
                            </m:sub>
                          </m:sSub>
                        </m:e>
                      </m:d>
                      <m:r>
                        <a:rPr lang="vi-VN" sz="2400" b="0" i="1">
                          <a:latin typeface="Cambria Math" panose="02040503050406030204" pitchFamily="18" charset="0"/>
                        </a:rPr>
                        <m:t>=</m:t>
                      </m:r>
                      <m:f>
                        <m:fPr>
                          <m:ctrlPr>
                            <a:rPr lang="vi-VN" sz="2400" b="0" i="1">
                              <a:latin typeface="Cambria Math" panose="02040503050406030204" pitchFamily="18" charset="0"/>
                            </a:rPr>
                          </m:ctrlPr>
                        </m:fPr>
                        <m:num>
                          <m:r>
                            <m:rPr>
                              <m:sty m:val="p"/>
                            </m:rPr>
                            <a:rPr lang="vi-VN" sz="2400" i="1">
                              <a:latin typeface="Cambria Math" panose="02040503050406030204" pitchFamily="18" charset="0"/>
                            </a:rPr>
                            <m:t>fraction</m:t>
                          </m:r>
                          <m:r>
                            <a:rPr lang="vi-VN" sz="2400" i="1">
                              <a:latin typeface="Cambria Math" panose="02040503050406030204" pitchFamily="18" charset="0"/>
                            </a:rPr>
                            <m:t> </m:t>
                          </m:r>
                          <m:sSub>
                            <m:sSubPr>
                              <m:ctrlPr>
                                <a:rPr lang="vi-VN" sz="240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i</m:t>
                              </m:r>
                              <m:r>
                                <a:rPr lang="vi-VN" sz="2400" b="0" i="1">
                                  <a:latin typeface="Cambria Math" panose="02040503050406030204" pitchFamily="18" charset="0"/>
                                </a:rPr>
                                <m:t>−1</m:t>
                              </m:r>
                            </m:sub>
                          </m:sSub>
                          <m:r>
                            <a:rPr lang="vi-VN" sz="2400" b="0" i="1">
                              <a:latin typeface="Cambria Math" panose="02040503050406030204" pitchFamily="18" charset="0"/>
                            </a:rPr>
                            <m:t>…</m:t>
                          </m:r>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i</m:t>
                              </m:r>
                            </m:sub>
                          </m:sSub>
                        </m:num>
                        <m:den>
                          <m:r>
                            <m:rPr>
                              <m:sty m:val="p"/>
                            </m:rPr>
                            <a:rPr lang="vi-VN" sz="2400" i="1">
                              <a:latin typeface="Cambria Math" panose="02040503050406030204" pitchFamily="18" charset="0"/>
                            </a:rPr>
                            <m:t>total</m:t>
                          </m:r>
                          <m:r>
                            <a:rPr lang="vi-VN" sz="2400" i="1">
                              <a:latin typeface="Cambria Math" panose="02040503050406030204" pitchFamily="18" charset="0"/>
                            </a:rPr>
                            <m:t> </m:t>
                          </m:r>
                          <m:r>
                            <m:rPr>
                              <m:sty m:val="p"/>
                            </m:rPr>
                            <a:rPr lang="vi-VN" sz="2400" i="1">
                              <a:latin typeface="Cambria Math" panose="02040503050406030204" pitchFamily="18" charset="0"/>
                            </a:rPr>
                            <m:t>quantity</m:t>
                          </m:r>
                          <m:r>
                            <a:rPr lang="vi-VN" sz="240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inteval</m:t>
                          </m:r>
                          <m:r>
                            <a:rPr lang="vi-VN" sz="2400" b="0" i="1">
                              <a:latin typeface="Cambria Math" panose="02040503050406030204" pitchFamily="18" charset="0"/>
                              <a:ea typeface="Cambria Math" panose="02040503050406030204" pitchFamily="18" charset="0"/>
                            </a:rPr>
                            <m:t> </m:t>
                          </m:r>
                          <m:sSub>
                            <m:sSubPr>
                              <m:ctrlPr>
                                <a:rPr lang="vi-VN" sz="2400" b="0" i="1">
                                  <a:latin typeface="Cambria Math" panose="02040503050406030204" pitchFamily="18" charset="0"/>
                                  <a:ea typeface="Cambria Math" panose="02040503050406030204" pitchFamily="18" charset="0"/>
                                </a:rPr>
                              </m:ctrlPr>
                            </m:sSubPr>
                            <m:e>
                              <m:r>
                                <m:rPr>
                                  <m:sty m:val="p"/>
                                </m:rPr>
                                <a:rPr lang="el-GR" sz="2400" b="0" i="1">
                                  <a:latin typeface="Cambria Math" panose="02040503050406030204" pitchFamily="18" charset="0"/>
                                  <a:ea typeface="Cambria Math" panose="02040503050406030204" pitchFamily="18" charset="0"/>
                                </a:rPr>
                                <m:t>Δ</m:t>
                              </m:r>
                              <m:r>
                                <m:rPr>
                                  <m:sty m:val="p"/>
                                </m:rPr>
                                <a:rPr lang="el-GR" sz="2400" i="1">
                                  <a:latin typeface="Cambria Math" panose="02040503050406030204" pitchFamily="18" charset="0"/>
                                  <a:ea typeface="Cambria Math" panose="02040503050406030204" pitchFamily="18" charset="0"/>
                                </a:rPr>
                                <m:t>x</m:t>
                              </m:r>
                            </m:e>
                            <m:sub>
                              <m:r>
                                <m:rPr>
                                  <m:sty m:val="p"/>
                                </m:rPr>
                                <a:rPr lang="vi-VN" sz="2400" i="1">
                                  <a:latin typeface="Cambria Math" panose="02040503050406030204" pitchFamily="18" charset="0"/>
                                  <a:ea typeface="Cambria Math" panose="02040503050406030204" pitchFamily="18" charset="0"/>
                                </a:rPr>
                                <m:t>i</m:t>
                              </m:r>
                            </m:sub>
                          </m:sSub>
                        </m:den>
                      </m:f>
                    </m:oMath>
                  </m:oMathPara>
                </a14:m>
                <a:endParaRPr lang="en-US" sz="2400"/>
              </a:p>
            </p:txBody>
          </p:sp>
        </mc:Choice>
        <mc:Fallback>
          <p:sp>
            <p:nvSpPr>
              <p:cNvPr id="4" name="TextBox 3">
                <a:extLst>
                  <a:ext uri="{FF2B5EF4-FFF2-40B4-BE49-F238E27FC236}">
                    <a16:creationId xmlns:a16="http://schemas.microsoft.com/office/drawing/2014/main" id="{BA25ABD0-45B1-2D40-94A0-D5EFFEEC30D1}"/>
                  </a:ext>
                </a:extLst>
              </p:cNvPr>
              <p:cNvSpPr txBox="1">
                <a:spLocks noRot="1" noChangeAspect="1" noMove="1" noResize="1" noEditPoints="1" noAdjustHandles="1" noChangeArrowheads="1" noChangeShapeType="1" noTextEdit="1"/>
              </p:cNvSpPr>
              <p:nvPr/>
            </p:nvSpPr>
            <p:spPr>
              <a:xfrm>
                <a:off x="1067328" y="1513467"/>
                <a:ext cx="4657365" cy="765531"/>
              </a:xfrm>
              <a:prstGeom prst="rect">
                <a:avLst/>
              </a:prstGeom>
              <a:blipFill>
                <a:blip r:embed="rId2"/>
                <a:stretch>
                  <a:fillRect l="-1090" t="-4918" b="-213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3F321FF-1B7A-CC4C-A744-FFC3B2D5217E}"/>
                  </a:ext>
                </a:extLst>
              </p:cNvPr>
              <p:cNvSpPr txBox="1"/>
              <p:nvPr/>
            </p:nvSpPr>
            <p:spPr>
              <a:xfrm>
                <a:off x="1067328" y="2477770"/>
                <a:ext cx="2270493" cy="75430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q</m:t>
                          </m:r>
                        </m:e>
                        <m:sub>
                          <m:r>
                            <a:rPr lang="vi-VN" sz="2400" b="0" i="1">
                              <a:latin typeface="Cambria Math" panose="02040503050406030204" pitchFamily="18" charset="0"/>
                            </a:rPr>
                            <m:t>3</m:t>
                          </m:r>
                        </m:sub>
                      </m:sSub>
                      <m:d>
                        <m:dPr>
                          <m:ctrlPr>
                            <a:rPr lang="vi-VN" sz="2400" b="0" i="1">
                              <a:latin typeface="Cambria Math" panose="02040503050406030204" pitchFamily="18" charset="0"/>
                            </a:rPr>
                          </m:ctrlPr>
                        </m:dPr>
                        <m:e>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i</m:t>
                              </m:r>
                            </m:sub>
                          </m:sSub>
                        </m:e>
                      </m:d>
                      <m:r>
                        <a:rPr lang="vi-VN" sz="2400" b="0" i="1">
                          <a:latin typeface="Cambria Math" panose="02040503050406030204" pitchFamily="18" charset="0"/>
                        </a:rPr>
                        <m:t>=</m:t>
                      </m:r>
                      <m:f>
                        <m:fPr>
                          <m:ctrlPr>
                            <a:rPr lang="vi-VN" sz="2400" b="0" i="1">
                              <a:latin typeface="Cambria Math" panose="02040503050406030204" pitchFamily="18" charset="0"/>
                            </a:rPr>
                          </m:ctrlPr>
                        </m:fPr>
                        <m:num>
                          <m:r>
                            <m:rPr>
                              <m:sty m:val="p"/>
                            </m:rPr>
                            <a:rPr lang="el-GR" sz="2400" i="1">
                              <a:latin typeface="Cambria Math" panose="02040503050406030204" pitchFamily="18" charset="0"/>
                              <a:ea typeface="Cambria Math" panose="02040503050406030204" pitchFamily="18" charset="0"/>
                            </a:rPr>
                            <m:t>Δ</m:t>
                          </m:r>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m</m:t>
                              </m:r>
                            </m:e>
                            <m:sub>
                              <m:r>
                                <m:rPr>
                                  <m:sty m:val="p"/>
                                </m:rPr>
                                <a:rPr lang="el-GR" sz="2400" i="1">
                                  <a:latin typeface="Cambria Math" panose="02040503050406030204" pitchFamily="18" charset="0"/>
                                  <a:ea typeface="Cambria Math" panose="02040503050406030204" pitchFamily="18" charset="0"/>
                                </a:rPr>
                                <m:t>i</m:t>
                              </m:r>
                            </m:sub>
                          </m:sSub>
                        </m:num>
                        <m:den>
                          <m:r>
                            <m:rPr>
                              <m:sty m:val="p"/>
                            </m:rPr>
                            <a:rPr lang="vi-VN" sz="2400" i="1">
                              <a:latin typeface="Cambria Math" panose="02040503050406030204" pitchFamily="18" charset="0"/>
                            </a:rPr>
                            <m:t>m</m:t>
                          </m:r>
                          <m:r>
                            <a:rPr lang="vi-VN" sz="2400" i="1">
                              <a:latin typeface="Cambria Math" panose="02040503050406030204" pitchFamily="18" charset="0"/>
                              <a:ea typeface="Cambria Math" panose="02040503050406030204" pitchFamily="18" charset="0"/>
                            </a:rPr>
                            <m:t>∙</m:t>
                          </m:r>
                          <m:r>
                            <a:rPr lang="vi-VN" sz="2400" b="0" i="1">
                              <a:latin typeface="Cambria Math" panose="02040503050406030204" pitchFamily="18" charset="0"/>
                              <a:ea typeface="Cambria Math" panose="02040503050406030204" pitchFamily="18" charset="0"/>
                            </a:rPr>
                            <m:t> </m:t>
                          </m:r>
                          <m:sSub>
                            <m:sSubPr>
                              <m:ctrlPr>
                                <a:rPr lang="vi-VN" sz="2400" b="0" i="1">
                                  <a:latin typeface="Cambria Math" panose="02040503050406030204" pitchFamily="18" charset="0"/>
                                  <a:ea typeface="Cambria Math" panose="02040503050406030204" pitchFamily="18" charset="0"/>
                                </a:rPr>
                              </m:ctrlPr>
                            </m:sSubPr>
                            <m:e>
                              <m:r>
                                <m:rPr>
                                  <m:sty m:val="p"/>
                                </m:rPr>
                                <a:rPr lang="el-GR" sz="2400" b="0" i="1">
                                  <a:latin typeface="Cambria Math" panose="02040503050406030204" pitchFamily="18" charset="0"/>
                                  <a:ea typeface="Cambria Math" panose="02040503050406030204" pitchFamily="18" charset="0"/>
                                </a:rPr>
                                <m:t>Δ</m:t>
                              </m:r>
                              <m:r>
                                <m:rPr>
                                  <m:sty m:val="p"/>
                                </m:rPr>
                                <a:rPr lang="vi-VN" sz="2400" i="1">
                                  <a:latin typeface="Cambria Math" panose="02040503050406030204" pitchFamily="18" charset="0"/>
                                  <a:ea typeface="Cambria Math" panose="02040503050406030204" pitchFamily="18" charset="0"/>
                                </a:rPr>
                                <m:t>x</m:t>
                              </m:r>
                            </m:e>
                            <m:sub>
                              <m:r>
                                <m:rPr>
                                  <m:sty m:val="p"/>
                                </m:rPr>
                                <a:rPr lang="vi-VN" sz="2400" i="1">
                                  <a:latin typeface="Cambria Math" panose="02040503050406030204" pitchFamily="18" charset="0"/>
                                  <a:ea typeface="Cambria Math" panose="02040503050406030204" pitchFamily="18" charset="0"/>
                                </a:rPr>
                                <m:t>i</m:t>
                              </m:r>
                            </m:sub>
                          </m:sSub>
                        </m:den>
                      </m:f>
                    </m:oMath>
                  </m:oMathPara>
                </a14:m>
                <a:endParaRPr lang="en-US" sz="2400"/>
              </a:p>
            </p:txBody>
          </p:sp>
        </mc:Choice>
        <mc:Fallback>
          <p:sp>
            <p:nvSpPr>
              <p:cNvPr id="7" name="TextBox 6">
                <a:extLst>
                  <a:ext uri="{FF2B5EF4-FFF2-40B4-BE49-F238E27FC236}">
                    <a16:creationId xmlns:a16="http://schemas.microsoft.com/office/drawing/2014/main" id="{B3F321FF-1B7A-CC4C-A744-FFC3B2D5217E}"/>
                  </a:ext>
                </a:extLst>
              </p:cNvPr>
              <p:cNvSpPr txBox="1">
                <a:spLocks noRot="1" noChangeAspect="1" noMove="1" noResize="1" noEditPoints="1" noAdjustHandles="1" noChangeArrowheads="1" noChangeShapeType="1" noTextEdit="1"/>
              </p:cNvSpPr>
              <p:nvPr/>
            </p:nvSpPr>
            <p:spPr>
              <a:xfrm>
                <a:off x="1067328" y="2477770"/>
                <a:ext cx="2270493" cy="754309"/>
              </a:xfrm>
              <a:prstGeom prst="rect">
                <a:avLst/>
              </a:prstGeom>
              <a:blipFill>
                <a:blip r:embed="rId3"/>
                <a:stretch>
                  <a:fillRect l="-2235" r="-559" b="-20000"/>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F1B8CF32-E6C1-6A40-B723-4A293B899326}"/>
              </a:ext>
            </a:extLst>
          </p:cNvPr>
          <p:cNvGraphicFramePr>
            <a:graphicFrameLocks noGrp="1"/>
          </p:cNvGraphicFramePr>
          <p:nvPr>
            <p:extLst>
              <p:ext uri="{D42A27DB-BD31-4B8C-83A1-F6EECF244321}">
                <p14:modId xmlns:p14="http://schemas.microsoft.com/office/powerpoint/2010/main" val="4141924185"/>
              </p:ext>
            </p:extLst>
          </p:nvPr>
        </p:nvGraphicFramePr>
        <p:xfrm>
          <a:off x="6096000" y="1459961"/>
          <a:ext cx="5724692" cy="1940560"/>
        </p:xfrm>
        <a:graphic>
          <a:graphicData uri="http://schemas.openxmlformats.org/drawingml/2006/table">
            <a:tbl>
              <a:tblPr firstRow="1" bandRow="1">
                <a:tableStyleId>{5C22544A-7EE6-4342-B048-85BDC9FD1C3A}</a:tableStyleId>
              </a:tblPr>
              <a:tblGrid>
                <a:gridCol w="711318">
                  <a:extLst>
                    <a:ext uri="{9D8B030D-6E8A-4147-A177-3AD203B41FA5}">
                      <a16:colId xmlns:a16="http://schemas.microsoft.com/office/drawing/2014/main" val="2859441069"/>
                    </a:ext>
                  </a:extLst>
                </a:gridCol>
                <a:gridCol w="1130968">
                  <a:extLst>
                    <a:ext uri="{9D8B030D-6E8A-4147-A177-3AD203B41FA5}">
                      <a16:colId xmlns:a16="http://schemas.microsoft.com/office/drawing/2014/main" val="3652927431"/>
                    </a:ext>
                  </a:extLst>
                </a:gridCol>
                <a:gridCol w="1046748">
                  <a:extLst>
                    <a:ext uri="{9D8B030D-6E8A-4147-A177-3AD203B41FA5}">
                      <a16:colId xmlns:a16="http://schemas.microsoft.com/office/drawing/2014/main" val="1207267907"/>
                    </a:ext>
                  </a:extLst>
                </a:gridCol>
                <a:gridCol w="1179095">
                  <a:extLst>
                    <a:ext uri="{9D8B030D-6E8A-4147-A177-3AD203B41FA5}">
                      <a16:colId xmlns:a16="http://schemas.microsoft.com/office/drawing/2014/main" val="2919810099"/>
                    </a:ext>
                  </a:extLst>
                </a:gridCol>
                <a:gridCol w="1656563">
                  <a:extLst>
                    <a:ext uri="{9D8B030D-6E8A-4147-A177-3AD203B41FA5}">
                      <a16:colId xmlns:a16="http://schemas.microsoft.com/office/drawing/2014/main" val="722876159"/>
                    </a:ext>
                  </a:extLst>
                </a:gridCol>
              </a:tblGrid>
              <a:tr h="370840">
                <a:tc>
                  <a:txBody>
                    <a:bodyPr/>
                    <a:lstStyle/>
                    <a:p>
                      <a:r>
                        <a:rPr lang="en-US" sz="2400">
                          <a:latin typeface="Times New Roman" panose="02020603050405020304" pitchFamily="18" charset="0"/>
                          <a:cs typeface="Times New Roman" panose="02020603050405020304" pitchFamily="18" charset="0"/>
                        </a:rPr>
                        <a:t>i</a:t>
                      </a:r>
                    </a:p>
                  </a:txBody>
                  <a:tcPr/>
                </a:tc>
                <a:tc>
                  <a:txBody>
                    <a:bodyPr/>
                    <a:lstStyle/>
                    <a:p>
                      <a:r>
                        <a:rPr lang="en-US" sz="2400">
                          <a:latin typeface="Times New Roman" panose="02020603050405020304" pitchFamily="18" charset="0"/>
                          <a:cs typeface="Times New Roman" panose="02020603050405020304" pitchFamily="18" charset="0"/>
                        </a:rPr>
                        <a:t>x</a:t>
                      </a:r>
                      <a:r>
                        <a:rPr lang="en-US" sz="2400" baseline="-25000">
                          <a:latin typeface="Times New Roman" panose="02020603050405020304" pitchFamily="18" charset="0"/>
                          <a:cs typeface="Times New Roman" panose="02020603050405020304" pitchFamily="18" charset="0"/>
                        </a:rPr>
                        <a:t>i</a:t>
                      </a:r>
                    </a:p>
                  </a:txBody>
                  <a:tcPr/>
                </a:tc>
                <a:tc>
                  <a:txBody>
                    <a:bodyPr/>
                    <a:lstStyle/>
                    <a:p>
                      <a:r>
                        <a:rPr lang="en-US" sz="2400">
                          <a:latin typeface="Times New Roman" panose="02020603050405020304" pitchFamily="18" charset="0"/>
                          <a:cs typeface="Times New Roman" panose="02020603050405020304" pitchFamily="18" charset="0"/>
                        </a:rPr>
                        <a:t>△xi</a:t>
                      </a:r>
                    </a:p>
                  </a:txBody>
                  <a:tcPr/>
                </a:tc>
                <a:tc>
                  <a:txBody>
                    <a:bodyPr/>
                    <a:lstStyle/>
                    <a:p>
                      <a:r>
                        <a:rPr lang="en-US" sz="2400">
                          <a:latin typeface="Times New Roman" panose="02020603050405020304" pitchFamily="18" charset="0"/>
                          <a:cs typeface="Times New Roman" panose="02020603050405020304" pitchFamily="18" charset="0"/>
                        </a:rPr>
                        <a:t>△m</a:t>
                      </a:r>
                      <a:r>
                        <a:rPr lang="en-US" sz="2400" baseline="-25000">
                          <a:latin typeface="Times New Roman" panose="02020603050405020304" pitchFamily="18" charset="0"/>
                          <a:cs typeface="Times New Roman" panose="02020603050405020304" pitchFamily="18" charset="0"/>
                        </a:rPr>
                        <a:t>i</a:t>
                      </a:r>
                      <a:r>
                        <a:rPr lang="en-US" sz="2400">
                          <a:latin typeface="Times New Roman" panose="02020603050405020304" pitchFamily="18" charset="0"/>
                          <a:cs typeface="Times New Roman" panose="02020603050405020304" pitchFamily="18" charset="0"/>
                        </a:rPr>
                        <a:t>/m</a:t>
                      </a:r>
                    </a:p>
                  </a:txBody>
                  <a:tcPr/>
                </a:tc>
                <a:tc>
                  <a:txBody>
                    <a:bodyPr/>
                    <a:lstStyle/>
                    <a:p>
                      <a:r>
                        <a:rPr lang="en-US" sz="2400">
                          <a:latin typeface="Times New Roman" panose="02020603050405020304" pitchFamily="18" charset="0"/>
                          <a:cs typeface="Times New Roman" panose="02020603050405020304" pitchFamily="18" charset="0"/>
                        </a:rPr>
                        <a:t>q</a:t>
                      </a:r>
                      <a:r>
                        <a:rPr lang="en-US" sz="2400" baseline="-25000">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(x</a:t>
                      </a:r>
                      <a:r>
                        <a:rPr lang="en-US" sz="2400" baseline="-25000">
                          <a:latin typeface="Times New Roman" panose="02020603050405020304" pitchFamily="18" charset="0"/>
                          <a:cs typeface="Times New Roman" panose="02020603050405020304" pitchFamily="18" charset="0"/>
                        </a:rPr>
                        <a:t>i</a:t>
                      </a:r>
                      <a:r>
                        <a:rPr lang="en-US" sz="240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758847837"/>
                  </a:ext>
                </a:extLst>
              </a:tr>
              <a:tr h="370840">
                <a:tc>
                  <a:txBody>
                    <a:bodyPr/>
                    <a:lstStyle/>
                    <a:p>
                      <a:r>
                        <a:rPr lang="en-US" sz="1800">
                          <a:latin typeface="Times New Roman" panose="02020603050405020304" pitchFamily="18" charset="0"/>
                          <a:cs typeface="Times New Roman" panose="02020603050405020304" pitchFamily="18" charset="0"/>
                        </a:rPr>
                        <a:t>0</a:t>
                      </a:r>
                    </a:p>
                  </a:txBody>
                  <a:tcPr/>
                </a:tc>
                <a:tc>
                  <a:txBody>
                    <a:bodyPr/>
                    <a:lstStyle/>
                    <a:p>
                      <a:r>
                        <a:rPr lang="en-US" sz="1800"/>
                        <a:t>63 </a:t>
                      </a:r>
                      <a:r>
                        <a:rPr lang="en-US" sz="1800">
                          <a:latin typeface="Symbol" pitchFamily="2" charset="2"/>
                        </a:rPr>
                        <a:t>m</a:t>
                      </a:r>
                      <a:r>
                        <a:rPr lang="en-US" sz="1800"/>
                        <a:t>m</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4230343097"/>
                  </a:ext>
                </a:extLst>
              </a:tr>
              <a:tr h="370840">
                <a:tc>
                  <a:txBody>
                    <a:bodyPr/>
                    <a:lstStyle/>
                    <a:p>
                      <a:r>
                        <a:rPr lang="en-US" sz="1800">
                          <a:latin typeface="Times New Roman" panose="02020603050405020304" pitchFamily="18" charset="0"/>
                          <a:cs typeface="Times New Roman" panose="02020603050405020304" pitchFamily="18" charset="0"/>
                        </a:rPr>
                        <a:t>1</a:t>
                      </a:r>
                    </a:p>
                  </a:txBody>
                  <a:tcPr/>
                </a:tc>
                <a:tc>
                  <a:txBody>
                    <a:bodyPr/>
                    <a:lstStyle/>
                    <a:p>
                      <a:r>
                        <a:rPr lang="en-US" sz="1800"/>
                        <a:t>90 </a:t>
                      </a:r>
                      <a:r>
                        <a:rPr lang="en-US" sz="1800">
                          <a:latin typeface="Symbol" pitchFamily="2" charset="2"/>
                        </a:rPr>
                        <a:t>m</a:t>
                      </a:r>
                      <a:r>
                        <a:rPr lang="en-US" sz="1800"/>
                        <a:t>m</a:t>
                      </a:r>
                    </a:p>
                  </a:txBody>
                  <a:tcPr/>
                </a:tc>
                <a:tc>
                  <a:txBody>
                    <a:bodyPr/>
                    <a:lstStyle/>
                    <a:p>
                      <a:r>
                        <a:rPr lang="en-US" sz="1800"/>
                        <a:t>27 </a:t>
                      </a:r>
                      <a:r>
                        <a:rPr lang="en-US" sz="1800">
                          <a:latin typeface="Symbol" pitchFamily="2" charset="2"/>
                        </a:rPr>
                        <a:t>m</a:t>
                      </a:r>
                      <a:r>
                        <a:rPr lang="en-US" sz="1800"/>
                        <a:t>m</a:t>
                      </a:r>
                    </a:p>
                  </a:txBody>
                  <a:tcPr/>
                </a:tc>
                <a:tc>
                  <a:txBody>
                    <a:bodyPr/>
                    <a:lstStyle/>
                    <a:p>
                      <a:r>
                        <a:rPr lang="en-US" sz="1800"/>
                        <a:t>0,001</a:t>
                      </a:r>
                    </a:p>
                  </a:txBody>
                  <a:tcPr/>
                </a:tc>
                <a:tc>
                  <a:txBody>
                    <a:bodyPr/>
                    <a:lstStyle/>
                    <a:p>
                      <a:r>
                        <a:rPr lang="en-US" sz="1800"/>
                        <a:t>0,037 1/mm</a:t>
                      </a:r>
                    </a:p>
                  </a:txBody>
                  <a:tcPr/>
                </a:tc>
                <a:extLst>
                  <a:ext uri="{0D108BD9-81ED-4DB2-BD59-A6C34878D82A}">
                    <a16:rowId xmlns:a16="http://schemas.microsoft.com/office/drawing/2014/main" val="259470798"/>
                  </a:ext>
                </a:extLst>
              </a:tr>
              <a:tr h="370840">
                <a:tc>
                  <a:txBody>
                    <a:bodyPr/>
                    <a:lstStyle/>
                    <a:p>
                      <a:r>
                        <a:rPr lang="en-US" sz="1800">
                          <a:latin typeface="Times New Roman" panose="02020603050405020304" pitchFamily="18" charset="0"/>
                          <a:cs typeface="Times New Roman" panose="02020603050405020304" pitchFamily="18" charset="0"/>
                        </a:rPr>
                        <a:t>2</a:t>
                      </a:r>
                    </a:p>
                  </a:txBody>
                  <a:tcPr/>
                </a:tc>
                <a:tc>
                  <a:txBody>
                    <a:bodyPr/>
                    <a:lstStyle/>
                    <a:p>
                      <a:r>
                        <a:rPr lang="en-US" sz="1800"/>
                        <a:t>125 </a:t>
                      </a:r>
                      <a:r>
                        <a:rPr lang="en-US" sz="1800">
                          <a:latin typeface="Symbol" pitchFamily="2" charset="2"/>
                        </a:rPr>
                        <a:t>m</a:t>
                      </a:r>
                      <a:r>
                        <a:rPr lang="en-US" sz="1800"/>
                        <a:t>m</a:t>
                      </a:r>
                    </a:p>
                  </a:txBody>
                  <a:tcPr/>
                </a:tc>
                <a:tc>
                  <a:txBody>
                    <a:bodyPr/>
                    <a:lstStyle/>
                    <a:p>
                      <a:r>
                        <a:rPr lang="en-US" sz="1800"/>
                        <a:t>35 </a:t>
                      </a:r>
                      <a:r>
                        <a:rPr lang="en-US" sz="1800">
                          <a:latin typeface="Symbol" pitchFamily="2" charset="2"/>
                        </a:rPr>
                        <a:t>m</a:t>
                      </a:r>
                      <a:r>
                        <a:rPr lang="en-US" sz="1800"/>
                        <a:t>m</a:t>
                      </a:r>
                    </a:p>
                  </a:txBody>
                  <a:tcPr/>
                </a:tc>
                <a:tc>
                  <a:txBody>
                    <a:bodyPr/>
                    <a:lstStyle/>
                    <a:p>
                      <a:r>
                        <a:rPr lang="en-US" sz="1800"/>
                        <a:t>0,0009</a:t>
                      </a:r>
                    </a:p>
                  </a:txBody>
                  <a:tcPr/>
                </a:tc>
                <a:tc>
                  <a:txBody>
                    <a:bodyPr/>
                    <a:lstStyle/>
                    <a:p>
                      <a:r>
                        <a:rPr lang="en-US" sz="1800"/>
                        <a:t>0,0257 1/mm</a:t>
                      </a:r>
                    </a:p>
                  </a:txBody>
                  <a:tcPr/>
                </a:tc>
                <a:extLst>
                  <a:ext uri="{0D108BD9-81ED-4DB2-BD59-A6C34878D82A}">
                    <a16:rowId xmlns:a16="http://schemas.microsoft.com/office/drawing/2014/main" val="3323471573"/>
                  </a:ext>
                </a:extLst>
              </a:tr>
              <a:tr h="370840">
                <a:tc>
                  <a:txBody>
                    <a:bodyPr/>
                    <a:lstStyle/>
                    <a:p>
                      <a:r>
                        <a:rPr lang="en-US" sz="1800">
                          <a:latin typeface="Times New Roman" panose="02020603050405020304" pitchFamily="18" charset="0"/>
                          <a:cs typeface="Times New Roman" panose="02020603050405020304" pitchFamily="18" charset="0"/>
                        </a:rPr>
                        <a:t>3</a:t>
                      </a:r>
                    </a:p>
                  </a:txBody>
                  <a:tcPr/>
                </a:tc>
                <a:tc>
                  <a:txBody>
                    <a:bodyPr/>
                    <a:lstStyle/>
                    <a:p>
                      <a:r>
                        <a:rPr lang="en-US" sz="1800"/>
                        <a:t>180 </a:t>
                      </a:r>
                      <a:r>
                        <a:rPr lang="en-US" sz="1800">
                          <a:latin typeface="Symbol" pitchFamily="2" charset="2"/>
                        </a:rPr>
                        <a:t>m</a:t>
                      </a:r>
                      <a:r>
                        <a:rPr lang="en-US" sz="1800"/>
                        <a:t>m</a:t>
                      </a:r>
                    </a:p>
                  </a:txBody>
                  <a:tcPr/>
                </a:tc>
                <a:tc>
                  <a:txBody>
                    <a:bodyPr/>
                    <a:lstStyle/>
                    <a:p>
                      <a:r>
                        <a:rPr lang="en-US" sz="1800"/>
                        <a:t>55 </a:t>
                      </a:r>
                      <a:r>
                        <a:rPr lang="en-US" sz="1800">
                          <a:latin typeface="Symbol" pitchFamily="2" charset="2"/>
                        </a:rPr>
                        <a:t>m</a:t>
                      </a:r>
                      <a:r>
                        <a:rPr lang="en-US" sz="1800"/>
                        <a:t>m</a:t>
                      </a:r>
                    </a:p>
                  </a:txBody>
                  <a:tcPr/>
                </a:tc>
                <a:tc>
                  <a:txBody>
                    <a:bodyPr/>
                    <a:lstStyle/>
                    <a:p>
                      <a:r>
                        <a:rPr lang="en-US" sz="1800"/>
                        <a:t>0,0016</a:t>
                      </a:r>
                    </a:p>
                  </a:txBody>
                  <a:tcPr/>
                </a:tc>
                <a:tc>
                  <a:txBody>
                    <a:bodyPr/>
                    <a:lstStyle/>
                    <a:p>
                      <a:r>
                        <a:rPr lang="en-US" sz="1800"/>
                        <a:t>0,0219 1/mm</a:t>
                      </a:r>
                    </a:p>
                  </a:txBody>
                  <a:tcPr/>
                </a:tc>
                <a:extLst>
                  <a:ext uri="{0D108BD9-81ED-4DB2-BD59-A6C34878D82A}">
                    <a16:rowId xmlns:a16="http://schemas.microsoft.com/office/drawing/2014/main" val="4195691885"/>
                  </a:ext>
                </a:extLst>
              </a:tr>
            </a:tbl>
          </a:graphicData>
        </a:graphic>
      </p:graphicFrame>
    </p:spTree>
    <p:extLst>
      <p:ext uri="{BB962C8B-B14F-4D97-AF65-F5344CB8AC3E}">
        <p14:creationId xmlns:p14="http://schemas.microsoft.com/office/powerpoint/2010/main" val="1707517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E9F8-FE7F-A44C-84C4-63859194E5F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B3467E8-B784-2C45-B969-2D6E199FBB45}"/>
              </a:ext>
            </a:extLst>
          </p:cNvPr>
          <p:cNvPicPr>
            <a:picLocks noGrp="1" noChangeAspect="1"/>
          </p:cNvPicPr>
          <p:nvPr>
            <p:ph idx="1"/>
          </p:nvPr>
        </p:nvPicPr>
        <p:blipFill>
          <a:blip r:embed="rId2"/>
          <a:stretch>
            <a:fillRect/>
          </a:stretch>
        </p:blipFill>
        <p:spPr>
          <a:xfrm>
            <a:off x="1968499" y="18000"/>
            <a:ext cx="8618180" cy="6840000"/>
          </a:xfrm>
        </p:spPr>
      </p:pic>
    </p:spTree>
    <p:extLst>
      <p:ext uri="{BB962C8B-B14F-4D97-AF65-F5344CB8AC3E}">
        <p14:creationId xmlns:p14="http://schemas.microsoft.com/office/powerpoint/2010/main" val="1895988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0C3E-2374-2544-B7DD-268CDA89AE87}"/>
              </a:ext>
            </a:extLst>
          </p:cNvPr>
          <p:cNvSpPr>
            <a:spLocks noGrp="1"/>
          </p:cNvSpPr>
          <p:nvPr>
            <p:ph type="title"/>
          </p:nvPr>
        </p:nvSpPr>
        <p:spPr>
          <a:xfrm>
            <a:off x="1640308" y="648174"/>
            <a:ext cx="4592052" cy="874490"/>
          </a:xfrm>
        </p:spPr>
        <p:txBody>
          <a:bodyPr>
            <a:normAutofit/>
          </a:bodyPr>
          <a:lstStyle/>
          <a:p>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(histogram)</a:t>
            </a:r>
          </a:p>
        </p:txBody>
      </p:sp>
      <p:pic>
        <p:nvPicPr>
          <p:cNvPr id="5" name="Content Placeholder 4">
            <a:extLst>
              <a:ext uri="{FF2B5EF4-FFF2-40B4-BE49-F238E27FC236}">
                <a16:creationId xmlns:a16="http://schemas.microsoft.com/office/drawing/2014/main" id="{E1A0C509-4DF7-D746-A3EE-302F2F585F6F}"/>
              </a:ext>
            </a:extLst>
          </p:cNvPr>
          <p:cNvPicPr>
            <a:picLocks noGrp="1" noChangeAspect="1"/>
          </p:cNvPicPr>
          <p:nvPr>
            <p:ph idx="1"/>
          </p:nvPr>
        </p:nvPicPr>
        <p:blipFill>
          <a:blip r:embed="rId2"/>
          <a:stretch>
            <a:fillRect/>
          </a:stretch>
        </p:blipFill>
        <p:spPr>
          <a:xfrm>
            <a:off x="177801" y="1397842"/>
            <a:ext cx="4944183" cy="5040000"/>
          </a:xfrm>
        </p:spPr>
      </p:pic>
      <p:pic>
        <p:nvPicPr>
          <p:cNvPr id="4" name="Picture 3">
            <a:extLst>
              <a:ext uri="{FF2B5EF4-FFF2-40B4-BE49-F238E27FC236}">
                <a16:creationId xmlns:a16="http://schemas.microsoft.com/office/drawing/2014/main" id="{67DD9496-481F-CE49-A47A-3826C4D43A3C}"/>
              </a:ext>
            </a:extLst>
          </p:cNvPr>
          <p:cNvPicPr>
            <a:picLocks noChangeAspect="1"/>
          </p:cNvPicPr>
          <p:nvPr/>
        </p:nvPicPr>
        <p:blipFill>
          <a:blip r:embed="rId3"/>
          <a:stretch>
            <a:fillRect/>
          </a:stretch>
        </p:blipFill>
        <p:spPr>
          <a:xfrm>
            <a:off x="7311438" y="1397842"/>
            <a:ext cx="4880562" cy="5040000"/>
          </a:xfrm>
          <a:prstGeom prst="rect">
            <a:avLst/>
          </a:prstGeom>
        </p:spPr>
      </p:pic>
      <p:sp>
        <p:nvSpPr>
          <p:cNvPr id="6" name="Title 1">
            <a:extLst>
              <a:ext uri="{FF2B5EF4-FFF2-40B4-BE49-F238E27FC236}">
                <a16:creationId xmlns:a16="http://schemas.microsoft.com/office/drawing/2014/main" id="{FC621FF0-70E9-ED4E-93A6-2D6057A1D566}"/>
              </a:ext>
            </a:extLst>
          </p:cNvPr>
          <p:cNvSpPr txBox="1">
            <a:spLocks/>
          </p:cNvSpPr>
          <p:nvPr/>
        </p:nvSpPr>
        <p:spPr>
          <a:xfrm>
            <a:off x="6792492" y="582670"/>
            <a:ext cx="5567950" cy="9252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7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AE61-3DFD-8647-9486-49F75B8222FE}"/>
              </a:ext>
            </a:extLst>
          </p:cNvPr>
          <p:cNvSpPr>
            <a:spLocks noGrp="1"/>
          </p:cNvSpPr>
          <p:nvPr>
            <p:ph type="title"/>
          </p:nvPr>
        </p:nvSpPr>
        <p:spPr>
          <a:xfrm>
            <a:off x="1536701" y="624110"/>
            <a:ext cx="9967912" cy="833890"/>
          </a:xfrm>
        </p:spPr>
        <p:txBody>
          <a:bodyPr/>
          <a:lstStyle/>
          <a:p>
            <a:r>
              <a:rPr lang="en-US" dirty="0" err="1">
                <a:latin typeface="Times New Roman" panose="02020603050405020304" pitchFamily="18" charset="0"/>
                <a:cs typeface="Times New Roman" panose="02020603050405020304" pitchFamily="18" charset="0"/>
              </a:rPr>
              <a:t>Mối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EAAEC10-86B1-314D-9A66-BAAB18EAD13D}"/>
                  </a:ext>
                </a:extLst>
              </p:cNvPr>
              <p:cNvSpPr txBox="1"/>
              <p:nvPr/>
            </p:nvSpPr>
            <p:spPr>
              <a:xfrm>
                <a:off x="4073781" y="1931061"/>
                <a:ext cx="4044437" cy="105041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Q</m:t>
                          </m:r>
                        </m:e>
                        <m:sub>
                          <m:r>
                            <m:rPr>
                              <m:sty m:val="p"/>
                            </m:rPr>
                            <a:rPr lang="en-US" sz="2400" i="1">
                              <a:latin typeface="Cambria Math" panose="02040503050406030204" pitchFamily="18" charset="0"/>
                            </a:rPr>
                            <m:t>r</m:t>
                          </m:r>
                          <m:r>
                            <a:rPr lang="vi-VN" sz="2400" b="0" i="1">
                              <a:latin typeface="Cambria Math" panose="02040503050406030204" pitchFamily="18" charset="0"/>
                            </a:rPr>
                            <m:t>,</m:t>
                          </m:r>
                          <m:r>
                            <m:rPr>
                              <m:sty m:val="p"/>
                            </m:rPr>
                            <a:rPr lang="vi-VN" sz="2400" i="1">
                              <a:latin typeface="Cambria Math" panose="02040503050406030204" pitchFamily="18" charset="0"/>
                            </a:rPr>
                            <m:t>i</m:t>
                          </m:r>
                        </m:sub>
                      </m:sSub>
                      <m:r>
                        <a:rPr lang="vi-VN" sz="2400" b="0" i="1">
                          <a:latin typeface="Cambria Math" panose="02040503050406030204" pitchFamily="18" charset="0"/>
                        </a:rPr>
                        <m:t>=</m:t>
                      </m:r>
                      <m:nary>
                        <m:naryPr>
                          <m:chr m:val="∑"/>
                          <m:ctrlPr>
                            <a:rPr lang="vi-VN" sz="2400" b="0" i="1">
                              <a:latin typeface="Cambria Math" panose="02040503050406030204" pitchFamily="18" charset="0"/>
                            </a:rPr>
                          </m:ctrlPr>
                        </m:naryPr>
                        <m:sub>
                          <m:r>
                            <m:rPr>
                              <m:sty m:val="p"/>
                              <m:brk m:alnAt="23"/>
                            </m:rPr>
                            <a:rPr lang="vi-VN" sz="2400" i="1">
                              <a:latin typeface="Cambria Math" panose="02040503050406030204" pitchFamily="18" charset="0"/>
                            </a:rPr>
                            <m:t>v</m:t>
                          </m:r>
                          <m:r>
                            <a:rPr lang="vi-VN" sz="2400" b="0" i="1">
                              <a:latin typeface="Cambria Math" panose="02040503050406030204" pitchFamily="18" charset="0"/>
                            </a:rPr>
                            <m:t>=1</m:t>
                          </m:r>
                        </m:sub>
                        <m:sup>
                          <m:r>
                            <m:rPr>
                              <m:sty m:val="p"/>
                            </m:rPr>
                            <a:rPr lang="vi-VN" sz="2400" i="1">
                              <a:latin typeface="Cambria Math" panose="02040503050406030204" pitchFamily="18" charset="0"/>
                            </a:rPr>
                            <m:t>i</m:t>
                          </m:r>
                        </m:sup>
                        <m:e>
                          <m:r>
                            <a:rPr lang="vi-VN" sz="2400" b="0" i="1">
                              <a:latin typeface="Cambria Math" panose="02040503050406030204" pitchFamily="18" charset="0"/>
                              <a:ea typeface="Cambria Math" panose="02040503050406030204" pitchFamily="18" charset="0"/>
                            </a:rPr>
                            <m:t>∆</m:t>
                          </m:r>
                          <m:sSub>
                            <m:sSubPr>
                              <m:ctrlPr>
                                <a:rPr lang="vi-VN" sz="2400" b="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Q</m:t>
                              </m:r>
                            </m:e>
                            <m:sub>
                              <m:r>
                                <m:rPr>
                                  <m:sty m:val="p"/>
                                </m:rPr>
                                <a:rPr lang="vi-VN" sz="2400" i="1">
                                  <a:latin typeface="Cambria Math" panose="02040503050406030204" pitchFamily="18" charset="0"/>
                                  <a:ea typeface="Cambria Math" panose="02040503050406030204" pitchFamily="18" charset="0"/>
                                </a:rPr>
                                <m:t>r</m:t>
                              </m:r>
                              <m:r>
                                <a:rPr lang="vi-VN" sz="2400" b="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v</m:t>
                              </m:r>
                            </m:sub>
                          </m:sSub>
                          <m:r>
                            <a:rPr lang="vi-VN" sz="2400" b="0" i="1">
                              <a:latin typeface="Cambria Math" panose="02040503050406030204" pitchFamily="18" charset="0"/>
                              <a:ea typeface="Cambria Math" panose="02040503050406030204" pitchFamily="18" charset="0"/>
                            </a:rPr>
                            <m:t>=</m:t>
                          </m:r>
                          <m:nary>
                            <m:naryPr>
                              <m:chr m:val="∑"/>
                              <m:ctrlPr>
                                <a:rPr lang="vi-VN" sz="2400" b="0" i="1">
                                  <a:latin typeface="Cambria Math" panose="02040503050406030204" pitchFamily="18" charset="0"/>
                                  <a:ea typeface="Cambria Math" panose="02040503050406030204" pitchFamily="18" charset="0"/>
                                </a:rPr>
                              </m:ctrlPr>
                            </m:naryPr>
                            <m:sub>
                              <m:r>
                                <m:rPr>
                                  <m:sty m:val="p"/>
                                  <m:brk m:alnAt="23"/>
                                </m:rPr>
                                <a:rPr lang="vi-VN" sz="2400" i="1">
                                  <a:latin typeface="Cambria Math" panose="02040503050406030204" pitchFamily="18" charset="0"/>
                                  <a:ea typeface="Cambria Math" panose="02040503050406030204" pitchFamily="18" charset="0"/>
                                </a:rPr>
                                <m:t>v</m:t>
                              </m:r>
                              <m:r>
                                <a:rPr lang="vi-VN" sz="2400" b="0" i="1">
                                  <a:latin typeface="Cambria Math" panose="02040503050406030204" pitchFamily="18" charset="0"/>
                                  <a:ea typeface="Cambria Math" panose="02040503050406030204" pitchFamily="18" charset="0"/>
                                </a:rPr>
                                <m:t>=1</m:t>
                              </m:r>
                            </m:sub>
                            <m:sup>
                              <m:r>
                                <m:rPr>
                                  <m:sty m:val="p"/>
                                </m:rPr>
                                <a:rPr lang="vi-VN" sz="2400" i="1">
                                  <a:latin typeface="Cambria Math" panose="02040503050406030204" pitchFamily="18" charset="0"/>
                                  <a:ea typeface="Cambria Math" panose="02040503050406030204" pitchFamily="18" charset="0"/>
                                </a:rPr>
                                <m:t>i</m:t>
                              </m:r>
                            </m:sup>
                            <m:e>
                              <m:sSub>
                                <m:sSubPr>
                                  <m:ctrlPr>
                                    <a:rPr lang="vi-VN" sz="2400" b="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q</m:t>
                                  </m:r>
                                </m:e>
                                <m:sub>
                                  <m:r>
                                    <m:rPr>
                                      <m:sty m:val="p"/>
                                    </m:rPr>
                                    <a:rPr lang="vi-VN" sz="2400" i="1">
                                      <a:latin typeface="Cambria Math" panose="02040503050406030204" pitchFamily="18" charset="0"/>
                                      <a:ea typeface="Cambria Math" panose="02040503050406030204" pitchFamily="18" charset="0"/>
                                    </a:rPr>
                                    <m:t>r</m:t>
                                  </m:r>
                                  <m:r>
                                    <a:rPr lang="vi-VN" sz="2400" b="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v</m:t>
                                  </m:r>
                                </m:sub>
                              </m:sSub>
                              <m:r>
                                <a:rPr lang="vi-VN" sz="2400" b="0" i="1">
                                  <a:latin typeface="Cambria Math" panose="02040503050406030204" pitchFamily="18" charset="0"/>
                                  <a:ea typeface="Cambria Math" panose="02040503050406030204" pitchFamily="18" charset="0"/>
                                </a:rPr>
                                <m:t>∙</m:t>
                              </m:r>
                              <m:r>
                                <m:rPr>
                                  <m:sty m:val="p"/>
                                </m:rPr>
                                <a:rPr lang="el-GR" sz="2400" b="0" i="1">
                                  <a:latin typeface="Cambria Math" panose="02040503050406030204" pitchFamily="18" charset="0"/>
                                  <a:ea typeface="Cambria Math" panose="02040503050406030204" pitchFamily="18" charset="0"/>
                                </a:rPr>
                                <m:t>Δ</m:t>
                              </m:r>
                              <m:sSub>
                                <m:sSubPr>
                                  <m:ctrlPr>
                                    <a:rPr lang="el-GR" sz="2400" b="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x</m:t>
                                  </m:r>
                                </m:e>
                                <m:sub>
                                  <m:r>
                                    <m:rPr>
                                      <m:sty m:val="p"/>
                                    </m:rPr>
                                    <a:rPr lang="el-GR" sz="2400" i="1">
                                      <a:latin typeface="Cambria Math" panose="02040503050406030204" pitchFamily="18" charset="0"/>
                                      <a:ea typeface="Cambria Math" panose="02040503050406030204" pitchFamily="18" charset="0"/>
                                    </a:rPr>
                                    <m:t>i</m:t>
                                  </m:r>
                                </m:sub>
                              </m:sSub>
                            </m:e>
                          </m:nary>
                        </m:e>
                      </m:nary>
                    </m:oMath>
                  </m:oMathPara>
                </a14:m>
                <a:endParaRPr lang="en-US" sz="2400"/>
              </a:p>
            </p:txBody>
          </p:sp>
        </mc:Choice>
        <mc:Fallback>
          <p:sp>
            <p:nvSpPr>
              <p:cNvPr id="3" name="TextBox 2">
                <a:extLst>
                  <a:ext uri="{FF2B5EF4-FFF2-40B4-BE49-F238E27FC236}">
                    <a16:creationId xmlns:a16="http://schemas.microsoft.com/office/drawing/2014/main" id="{2EAAEC10-86B1-314D-9A66-BAAB18EAD13D}"/>
                  </a:ext>
                </a:extLst>
              </p:cNvPr>
              <p:cNvSpPr txBox="1">
                <a:spLocks noRot="1" noChangeAspect="1" noMove="1" noResize="1" noEditPoints="1" noAdjustHandles="1" noChangeArrowheads="1" noChangeShapeType="1" noTextEdit="1"/>
              </p:cNvSpPr>
              <p:nvPr/>
            </p:nvSpPr>
            <p:spPr>
              <a:xfrm>
                <a:off x="4073781" y="1931061"/>
                <a:ext cx="4044437" cy="1050416"/>
              </a:xfrm>
              <a:prstGeom prst="rect">
                <a:avLst/>
              </a:prstGeom>
              <a:blipFill>
                <a:blip r:embed="rId2"/>
                <a:stretch>
                  <a:fillRect l="-6897" t="-111905" r="-627" b="-1726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D03B627-1769-1144-84F9-5F2797D74655}"/>
                  </a:ext>
                </a:extLst>
              </p:cNvPr>
              <p:cNvSpPr txBox="1"/>
              <p:nvPr/>
            </p:nvSpPr>
            <p:spPr>
              <a:xfrm>
                <a:off x="4073781" y="3454538"/>
                <a:ext cx="2091342" cy="70346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q</m:t>
                          </m:r>
                        </m:e>
                        <m:sub>
                          <m:r>
                            <m:rPr>
                              <m:sty m:val="p"/>
                            </m:rPr>
                            <a:rPr lang="en-US" sz="2400" i="1">
                              <a:latin typeface="Cambria Math" panose="02040503050406030204" pitchFamily="18" charset="0"/>
                            </a:rPr>
                            <m:t>r</m:t>
                          </m:r>
                        </m:sub>
                      </m:sSub>
                      <m:d>
                        <m:dPr>
                          <m:ctrlPr>
                            <a:rPr lang="vi-VN" sz="2400" b="0" i="1">
                              <a:latin typeface="Cambria Math" panose="02040503050406030204" pitchFamily="18" charset="0"/>
                            </a:rPr>
                          </m:ctrlPr>
                        </m:dPr>
                        <m:e>
                          <m:r>
                            <m:rPr>
                              <m:sty m:val="p"/>
                            </m:rPr>
                            <a:rPr lang="vi-VN" sz="2400" i="1">
                              <a:latin typeface="Cambria Math" panose="02040503050406030204" pitchFamily="18" charset="0"/>
                            </a:rPr>
                            <m:t>x</m:t>
                          </m:r>
                        </m:e>
                      </m:d>
                      <m:r>
                        <a:rPr lang="vi-VN" sz="2400" b="0" i="1">
                          <a:latin typeface="Cambria Math" panose="02040503050406030204" pitchFamily="18" charset="0"/>
                        </a:rPr>
                        <m:t>=</m:t>
                      </m:r>
                      <m:f>
                        <m:fPr>
                          <m:ctrlPr>
                            <a:rPr lang="vi-VN" sz="2400" b="0" i="1">
                              <a:latin typeface="Cambria Math" panose="02040503050406030204" pitchFamily="18" charset="0"/>
                            </a:rPr>
                          </m:ctrlPr>
                        </m:fPr>
                        <m:num>
                          <m:r>
                            <m:rPr>
                              <m:sty m:val="p"/>
                            </m:rPr>
                            <a:rPr lang="vi-VN" sz="2400" i="1">
                              <a:latin typeface="Cambria Math" panose="02040503050406030204" pitchFamily="18" charset="0"/>
                            </a:rPr>
                            <m:t>d</m:t>
                          </m:r>
                          <m:sSub>
                            <m:sSubPr>
                              <m:ctrlPr>
                                <a:rPr lang="vi-VN" sz="2400" i="1">
                                  <a:latin typeface="Cambria Math" panose="02040503050406030204" pitchFamily="18" charset="0"/>
                                </a:rPr>
                              </m:ctrlPr>
                            </m:sSubPr>
                            <m:e>
                              <m:r>
                                <m:rPr>
                                  <m:sty m:val="p"/>
                                </m:rPr>
                                <a:rPr lang="vi-VN" sz="2400" i="1">
                                  <a:latin typeface="Cambria Math" panose="02040503050406030204" pitchFamily="18" charset="0"/>
                                </a:rPr>
                                <m:t>Q</m:t>
                              </m:r>
                            </m:e>
                            <m:sub>
                              <m:r>
                                <m:rPr>
                                  <m:sty m:val="p"/>
                                </m:rPr>
                                <a:rPr lang="vi-VN" sz="2400" i="1">
                                  <a:latin typeface="Cambria Math" panose="02040503050406030204" pitchFamily="18" charset="0"/>
                                </a:rPr>
                                <m:t>r</m:t>
                              </m:r>
                            </m:sub>
                          </m:sSub>
                          <m:r>
                            <a:rPr lang="vi-VN" sz="2400" b="0" i="1">
                              <a:latin typeface="Cambria Math" panose="02040503050406030204" pitchFamily="18" charset="0"/>
                            </a:rPr>
                            <m:t>(</m:t>
                          </m:r>
                          <m:r>
                            <m:rPr>
                              <m:sty m:val="p"/>
                            </m:rPr>
                            <a:rPr lang="vi-VN" sz="2400" i="1">
                              <a:latin typeface="Cambria Math" panose="02040503050406030204" pitchFamily="18" charset="0"/>
                            </a:rPr>
                            <m:t>x</m:t>
                          </m:r>
                          <m:r>
                            <a:rPr lang="vi-VN" sz="2400" b="0" i="1">
                              <a:latin typeface="Cambria Math" panose="02040503050406030204" pitchFamily="18" charset="0"/>
                            </a:rPr>
                            <m:t>)</m:t>
                          </m:r>
                        </m:num>
                        <m:den>
                          <m:r>
                            <m:rPr>
                              <m:sty m:val="p"/>
                            </m:rPr>
                            <a:rPr lang="vi-VN" sz="2400" i="1">
                              <a:latin typeface="Cambria Math" panose="02040503050406030204" pitchFamily="18" charset="0"/>
                            </a:rPr>
                            <m:t>dx</m:t>
                          </m:r>
                        </m:den>
                      </m:f>
                    </m:oMath>
                  </m:oMathPara>
                </a14:m>
                <a:endParaRPr lang="en-US" sz="2400"/>
              </a:p>
            </p:txBody>
          </p:sp>
        </mc:Choice>
        <mc:Fallback>
          <p:sp>
            <p:nvSpPr>
              <p:cNvPr id="4" name="TextBox 3">
                <a:extLst>
                  <a:ext uri="{FF2B5EF4-FFF2-40B4-BE49-F238E27FC236}">
                    <a16:creationId xmlns:a16="http://schemas.microsoft.com/office/drawing/2014/main" id="{FD03B627-1769-1144-84F9-5F2797D74655}"/>
                  </a:ext>
                </a:extLst>
              </p:cNvPr>
              <p:cNvSpPr txBox="1">
                <a:spLocks noRot="1" noChangeAspect="1" noMove="1" noResize="1" noEditPoints="1" noAdjustHandles="1" noChangeArrowheads="1" noChangeShapeType="1" noTextEdit="1"/>
              </p:cNvSpPr>
              <p:nvPr/>
            </p:nvSpPr>
            <p:spPr>
              <a:xfrm>
                <a:off x="4073781" y="3454538"/>
                <a:ext cx="2091342" cy="703462"/>
              </a:xfrm>
              <a:prstGeom prst="rect">
                <a:avLst/>
              </a:prstGeom>
              <a:blipFill>
                <a:blip r:embed="rId3"/>
                <a:stretch>
                  <a:fillRect l="-2424" t="-1786" r="-4242" b="-1607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6952BAD-3C54-5140-B871-D931DBF2B038}"/>
              </a:ext>
            </a:extLst>
          </p:cNvPr>
          <p:cNvSpPr txBox="1"/>
          <p:nvPr/>
        </p:nvSpPr>
        <p:spPr>
          <a:xfrm>
            <a:off x="4073781" y="4631061"/>
            <a:ext cx="281538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Integration x</a:t>
            </a:r>
            <a:r>
              <a:rPr lang="en-US" sz="2400" baseline="-25000">
                <a:latin typeface="Times New Roman" panose="02020603050405020304" pitchFamily="18" charset="0"/>
                <a:cs typeface="Times New Roman" panose="02020603050405020304" pitchFamily="18" charset="0"/>
              </a:rPr>
              <a:t>min</a:t>
            </a:r>
            <a:r>
              <a:rPr lang="en-US" sz="2400">
                <a:latin typeface="Times New Roman" panose="02020603050405020304" pitchFamily="18" charset="0"/>
                <a:cs typeface="Times New Roman" panose="02020603050405020304" pitchFamily="18" charset="0"/>
              </a:rPr>
              <a:t> → xi</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BBE3CCA-FE55-D944-B900-27017ED5019C}"/>
                  </a:ext>
                </a:extLst>
              </p:cNvPr>
              <p:cNvSpPr txBox="1"/>
              <p:nvPr/>
            </p:nvSpPr>
            <p:spPr>
              <a:xfrm>
                <a:off x="4073781" y="5307316"/>
                <a:ext cx="2886239" cy="84388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Q</m:t>
                          </m:r>
                        </m:e>
                        <m:sub>
                          <m:r>
                            <m:rPr>
                              <m:sty m:val="p"/>
                            </m:rPr>
                            <a:rPr lang="en-US" sz="2400" i="1">
                              <a:latin typeface="Cambria Math" panose="02040503050406030204" pitchFamily="18" charset="0"/>
                            </a:rPr>
                            <m:t>r</m:t>
                          </m:r>
                        </m:sub>
                      </m:sSub>
                      <m:d>
                        <m:dPr>
                          <m:ctrlPr>
                            <a:rPr lang="vi-VN" sz="2400" b="0" i="1">
                              <a:latin typeface="Cambria Math" panose="02040503050406030204" pitchFamily="18" charset="0"/>
                            </a:rPr>
                          </m:ctrlPr>
                        </m:dPr>
                        <m:e>
                          <m:r>
                            <m:rPr>
                              <m:sty m:val="p"/>
                            </m:rPr>
                            <a:rPr lang="vi-VN" sz="2400" i="1">
                              <a:latin typeface="Cambria Math" panose="02040503050406030204" pitchFamily="18" charset="0"/>
                            </a:rPr>
                            <m:t>x</m:t>
                          </m:r>
                        </m:e>
                      </m:d>
                      <m:r>
                        <a:rPr lang="vi-VN" sz="2400" b="0" i="1">
                          <a:latin typeface="Cambria Math" panose="02040503050406030204" pitchFamily="18" charset="0"/>
                        </a:rPr>
                        <m:t>=</m:t>
                      </m:r>
                      <m:nary>
                        <m:naryPr>
                          <m:ctrlPr>
                            <a:rPr lang="vi-VN" sz="2400" b="0" i="1">
                              <a:latin typeface="Cambria Math" panose="02040503050406030204" pitchFamily="18" charset="0"/>
                            </a:rPr>
                          </m:ctrlPr>
                        </m:naryPr>
                        <m:sub>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min</m:t>
                              </m:r>
                            </m:sub>
                          </m:sSub>
                        </m:sub>
                        <m:sup>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i</m:t>
                              </m:r>
                            </m:sub>
                          </m:sSub>
                        </m:sup>
                        <m:e>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q</m:t>
                              </m:r>
                            </m:e>
                            <m:sub>
                              <m:r>
                                <m:rPr>
                                  <m:sty m:val="p"/>
                                </m:rPr>
                                <a:rPr lang="vi-VN" sz="2400" i="1">
                                  <a:latin typeface="Cambria Math" panose="02040503050406030204" pitchFamily="18" charset="0"/>
                                </a:rPr>
                                <m:t>r</m:t>
                              </m:r>
                            </m:sub>
                          </m:sSub>
                          <m:r>
                            <a:rPr lang="vi-VN" sz="2400" b="0" i="1">
                              <a:latin typeface="Cambria Math" panose="02040503050406030204" pitchFamily="18" charset="0"/>
                            </a:rPr>
                            <m:t>(</m:t>
                          </m:r>
                          <m:r>
                            <m:rPr>
                              <m:sty m:val="p"/>
                            </m:rPr>
                            <a:rPr lang="vi-VN" sz="2400" i="1">
                              <a:latin typeface="Cambria Math" panose="02040503050406030204" pitchFamily="18" charset="0"/>
                            </a:rPr>
                            <m:t>x</m:t>
                          </m:r>
                          <m:r>
                            <a:rPr lang="vi-VN" sz="2400" b="0" i="1">
                              <a:latin typeface="Cambria Math" panose="02040503050406030204" pitchFamily="18" charset="0"/>
                            </a:rPr>
                            <m:t>)</m:t>
                          </m:r>
                          <m:r>
                            <m:rPr>
                              <m:sty m:val="p"/>
                            </m:rPr>
                            <a:rPr lang="vi-VN" sz="2400" i="1">
                              <a:latin typeface="Cambria Math" panose="02040503050406030204" pitchFamily="18" charset="0"/>
                            </a:rPr>
                            <m:t>dx</m:t>
                          </m:r>
                        </m:e>
                      </m:nary>
                    </m:oMath>
                  </m:oMathPara>
                </a14:m>
                <a:endParaRPr lang="en-US" sz="2400"/>
              </a:p>
            </p:txBody>
          </p:sp>
        </mc:Choice>
        <mc:Fallback>
          <p:sp>
            <p:nvSpPr>
              <p:cNvPr id="7" name="TextBox 6">
                <a:extLst>
                  <a:ext uri="{FF2B5EF4-FFF2-40B4-BE49-F238E27FC236}">
                    <a16:creationId xmlns:a16="http://schemas.microsoft.com/office/drawing/2014/main" id="{4BBE3CCA-FE55-D944-B900-27017ED5019C}"/>
                  </a:ext>
                </a:extLst>
              </p:cNvPr>
              <p:cNvSpPr txBox="1">
                <a:spLocks noRot="1" noChangeAspect="1" noMove="1" noResize="1" noEditPoints="1" noAdjustHandles="1" noChangeArrowheads="1" noChangeShapeType="1" noTextEdit="1"/>
              </p:cNvSpPr>
              <p:nvPr/>
            </p:nvSpPr>
            <p:spPr>
              <a:xfrm>
                <a:off x="4073781" y="5307316"/>
                <a:ext cx="2886239" cy="843885"/>
              </a:xfrm>
              <a:prstGeom prst="rect">
                <a:avLst/>
              </a:prstGeom>
              <a:blipFill>
                <a:blip r:embed="rId4"/>
                <a:stretch>
                  <a:fillRect l="-4825" t="-185075" r="-1754" b="-259701"/>
                </a:stretch>
              </a:blipFill>
            </p:spPr>
            <p:txBody>
              <a:bodyPr/>
              <a:lstStyle/>
              <a:p>
                <a:r>
                  <a:rPr lang="en-US">
                    <a:noFill/>
                  </a:rPr>
                  <a:t> </a:t>
                </a:r>
              </a:p>
            </p:txBody>
          </p:sp>
        </mc:Fallback>
      </mc:AlternateContent>
    </p:spTree>
    <p:extLst>
      <p:ext uri="{BB962C8B-B14F-4D97-AF65-F5344CB8AC3E}">
        <p14:creationId xmlns:p14="http://schemas.microsoft.com/office/powerpoint/2010/main" val="3522367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63CE-EA93-8248-B527-4D3A2EF926FC}"/>
              </a:ext>
            </a:extLst>
          </p:cNvPr>
          <p:cNvSpPr>
            <a:spLocks noGrp="1"/>
          </p:cNvSpPr>
          <p:nvPr>
            <p:ph type="title"/>
          </p:nvPr>
        </p:nvSpPr>
        <p:spPr>
          <a:xfrm>
            <a:off x="1651001" y="624110"/>
            <a:ext cx="3415700" cy="722090"/>
          </a:xfrm>
        </p:spPr>
        <p:txBody>
          <a:bodyPr>
            <a:normAutofit fontScale="90000"/>
          </a:bodyPr>
          <a:lstStyle/>
          <a:p>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endParaRPr lang="en-US" sz="24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85FDE89D-30AD-B04A-96DC-1C3ABFE356CD}"/>
              </a:ext>
            </a:extLst>
          </p:cNvPr>
          <p:cNvPicPr>
            <a:picLocks noGrp="1" noChangeAspect="1"/>
          </p:cNvPicPr>
          <p:nvPr>
            <p:ph idx="1"/>
          </p:nvPr>
        </p:nvPicPr>
        <p:blipFill>
          <a:blip r:embed="rId2"/>
          <a:stretch>
            <a:fillRect/>
          </a:stretch>
        </p:blipFill>
        <p:spPr>
          <a:xfrm>
            <a:off x="266701" y="1346200"/>
            <a:ext cx="5159541" cy="5400000"/>
          </a:xfrm>
        </p:spPr>
      </p:pic>
      <p:pic>
        <p:nvPicPr>
          <p:cNvPr id="4" name="Content Placeholder 4">
            <a:extLst>
              <a:ext uri="{FF2B5EF4-FFF2-40B4-BE49-F238E27FC236}">
                <a16:creationId xmlns:a16="http://schemas.microsoft.com/office/drawing/2014/main" id="{CD39398A-CF28-CF4A-8CA6-EDFFBAD53EA3}"/>
              </a:ext>
            </a:extLst>
          </p:cNvPr>
          <p:cNvPicPr>
            <a:picLocks noChangeAspect="1"/>
          </p:cNvPicPr>
          <p:nvPr/>
        </p:nvPicPr>
        <p:blipFill rotWithShape="1">
          <a:blip r:embed="rId3"/>
          <a:srcRect l="3861" t="14397" b="2528"/>
          <a:stretch/>
        </p:blipFill>
        <p:spPr>
          <a:xfrm>
            <a:off x="6220528" y="1706200"/>
            <a:ext cx="5971472" cy="5040000"/>
          </a:xfrm>
          <a:prstGeom prst="rect">
            <a:avLst/>
          </a:prstGeom>
        </p:spPr>
      </p:pic>
    </p:spTree>
    <p:extLst>
      <p:ext uri="{BB962C8B-B14F-4D97-AF65-F5344CB8AC3E}">
        <p14:creationId xmlns:p14="http://schemas.microsoft.com/office/powerpoint/2010/main" val="1996957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9BC9-07FC-2D49-BA72-1365C9747D6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E924022-9981-AF4F-A1DF-8EF1F29956E9}"/>
              </a:ext>
            </a:extLst>
          </p:cNvPr>
          <p:cNvPicPr>
            <a:picLocks noGrp="1" noChangeAspect="1"/>
          </p:cNvPicPr>
          <p:nvPr>
            <p:ph idx="1"/>
          </p:nvPr>
        </p:nvPicPr>
        <p:blipFill>
          <a:blip r:embed="rId2"/>
          <a:stretch>
            <a:fillRect/>
          </a:stretch>
        </p:blipFill>
        <p:spPr>
          <a:xfrm>
            <a:off x="1586604" y="624110"/>
            <a:ext cx="5158956" cy="5760000"/>
          </a:xfrm>
        </p:spPr>
      </p:pic>
    </p:spTree>
    <p:extLst>
      <p:ext uri="{BB962C8B-B14F-4D97-AF65-F5344CB8AC3E}">
        <p14:creationId xmlns:p14="http://schemas.microsoft.com/office/powerpoint/2010/main" val="606431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5A-A855-944F-B70F-7F3F01C868A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B496763-348E-8D44-A862-0151A9A652BF}"/>
              </a:ext>
            </a:extLst>
          </p:cNvPr>
          <p:cNvPicPr>
            <a:picLocks noGrp="1" noChangeAspect="1"/>
          </p:cNvPicPr>
          <p:nvPr>
            <p:ph idx="1"/>
          </p:nvPr>
        </p:nvPicPr>
        <p:blipFill>
          <a:blip r:embed="rId2"/>
          <a:stretch>
            <a:fillRect/>
          </a:stretch>
        </p:blipFill>
        <p:spPr>
          <a:xfrm>
            <a:off x="1549338" y="1373890"/>
            <a:ext cx="5090086" cy="5400000"/>
          </a:xfrm>
        </p:spPr>
      </p:pic>
      <p:pic>
        <p:nvPicPr>
          <p:cNvPr id="7" name="Picture 6">
            <a:extLst>
              <a:ext uri="{FF2B5EF4-FFF2-40B4-BE49-F238E27FC236}">
                <a16:creationId xmlns:a16="http://schemas.microsoft.com/office/drawing/2014/main" id="{9694BEAE-14F4-854E-8701-A5E3F93BD7C4}"/>
              </a:ext>
            </a:extLst>
          </p:cNvPr>
          <p:cNvPicPr>
            <a:picLocks noChangeAspect="1"/>
          </p:cNvPicPr>
          <p:nvPr/>
        </p:nvPicPr>
        <p:blipFill>
          <a:blip r:embed="rId3"/>
          <a:stretch>
            <a:fillRect/>
          </a:stretch>
        </p:blipFill>
        <p:spPr>
          <a:xfrm>
            <a:off x="6639424" y="1373890"/>
            <a:ext cx="5320734" cy="5400000"/>
          </a:xfrm>
          <a:prstGeom prst="rect">
            <a:avLst/>
          </a:prstGeom>
        </p:spPr>
      </p:pic>
    </p:spTree>
    <p:extLst>
      <p:ext uri="{BB962C8B-B14F-4D97-AF65-F5344CB8AC3E}">
        <p14:creationId xmlns:p14="http://schemas.microsoft.com/office/powerpoint/2010/main" val="236237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72AC-D319-0044-82D3-7948EF3FF3DC}"/>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a:t>
            </a:r>
          </a:p>
        </p:txBody>
      </p:sp>
      <p:pic>
        <p:nvPicPr>
          <p:cNvPr id="5" name="Content Placeholder 4">
            <a:extLst>
              <a:ext uri="{FF2B5EF4-FFF2-40B4-BE49-F238E27FC236}">
                <a16:creationId xmlns:a16="http://schemas.microsoft.com/office/drawing/2014/main" id="{2644821C-12FE-9C4B-BA95-E05B646B9E81}"/>
              </a:ext>
            </a:extLst>
          </p:cNvPr>
          <p:cNvPicPr>
            <a:picLocks noGrp="1" noChangeAspect="1"/>
          </p:cNvPicPr>
          <p:nvPr>
            <p:ph idx="1"/>
          </p:nvPr>
        </p:nvPicPr>
        <p:blipFill>
          <a:blip r:embed="rId2"/>
          <a:stretch>
            <a:fillRect/>
          </a:stretch>
        </p:blipFill>
        <p:spPr>
          <a:xfrm>
            <a:off x="4195226" y="1576917"/>
            <a:ext cx="2451100" cy="1473200"/>
          </a:xfrm>
        </p:spPr>
      </p:pic>
      <p:pic>
        <p:nvPicPr>
          <p:cNvPr id="7" name="Picture 6">
            <a:extLst>
              <a:ext uri="{FF2B5EF4-FFF2-40B4-BE49-F238E27FC236}">
                <a16:creationId xmlns:a16="http://schemas.microsoft.com/office/drawing/2014/main" id="{D38E1196-23BE-584F-9B15-A93002A9BD27}"/>
              </a:ext>
            </a:extLst>
          </p:cNvPr>
          <p:cNvPicPr>
            <a:picLocks noChangeAspect="1"/>
          </p:cNvPicPr>
          <p:nvPr/>
        </p:nvPicPr>
        <p:blipFill>
          <a:blip r:embed="rId3"/>
          <a:stretch>
            <a:fillRect/>
          </a:stretch>
        </p:blipFill>
        <p:spPr>
          <a:xfrm>
            <a:off x="1898658" y="1562100"/>
            <a:ext cx="2260600" cy="1473200"/>
          </a:xfrm>
          <a:prstGeom prst="rect">
            <a:avLst/>
          </a:prstGeom>
        </p:spPr>
      </p:pic>
      <p:pic>
        <p:nvPicPr>
          <p:cNvPr id="9" name="Picture 8">
            <a:extLst>
              <a:ext uri="{FF2B5EF4-FFF2-40B4-BE49-F238E27FC236}">
                <a16:creationId xmlns:a16="http://schemas.microsoft.com/office/drawing/2014/main" id="{9D4E3408-3094-0247-A5DC-4563F16FCFA6}"/>
              </a:ext>
            </a:extLst>
          </p:cNvPr>
          <p:cNvPicPr>
            <a:picLocks noChangeAspect="1"/>
          </p:cNvPicPr>
          <p:nvPr/>
        </p:nvPicPr>
        <p:blipFill>
          <a:blip r:embed="rId4"/>
          <a:stretch>
            <a:fillRect/>
          </a:stretch>
        </p:blipFill>
        <p:spPr>
          <a:xfrm>
            <a:off x="6682294" y="1576917"/>
            <a:ext cx="1917700" cy="1485900"/>
          </a:xfrm>
          <a:prstGeom prst="rect">
            <a:avLst/>
          </a:prstGeom>
        </p:spPr>
      </p:pic>
      <p:sp>
        <p:nvSpPr>
          <p:cNvPr id="10" name="TextBox 9">
            <a:extLst>
              <a:ext uri="{FF2B5EF4-FFF2-40B4-BE49-F238E27FC236}">
                <a16:creationId xmlns:a16="http://schemas.microsoft.com/office/drawing/2014/main" id="{F81B65B6-CFDA-2146-A7DC-E073BE0E525C}"/>
              </a:ext>
            </a:extLst>
          </p:cNvPr>
          <p:cNvSpPr txBox="1"/>
          <p:nvPr/>
        </p:nvSpPr>
        <p:spPr>
          <a:xfrm>
            <a:off x="8879408" y="1576917"/>
            <a:ext cx="2827867"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4553A083-80C8-5447-8FBC-9B39FC096711}"/>
              </a:ext>
            </a:extLst>
          </p:cNvPr>
          <p:cNvPicPr>
            <a:picLocks noChangeAspect="1"/>
          </p:cNvPicPr>
          <p:nvPr/>
        </p:nvPicPr>
        <p:blipFill>
          <a:blip r:embed="rId5"/>
          <a:stretch>
            <a:fillRect/>
          </a:stretch>
        </p:blipFill>
        <p:spPr>
          <a:xfrm>
            <a:off x="1898658" y="3273997"/>
            <a:ext cx="1892300" cy="1498600"/>
          </a:xfrm>
          <a:prstGeom prst="rect">
            <a:avLst/>
          </a:prstGeom>
        </p:spPr>
      </p:pic>
      <p:pic>
        <p:nvPicPr>
          <p:cNvPr id="16" name="Picture 15">
            <a:extLst>
              <a:ext uri="{FF2B5EF4-FFF2-40B4-BE49-F238E27FC236}">
                <a16:creationId xmlns:a16="http://schemas.microsoft.com/office/drawing/2014/main" id="{BC397520-D8F7-CC40-9B81-77DF168D042D}"/>
              </a:ext>
            </a:extLst>
          </p:cNvPr>
          <p:cNvPicPr>
            <a:picLocks noChangeAspect="1"/>
          </p:cNvPicPr>
          <p:nvPr/>
        </p:nvPicPr>
        <p:blipFill>
          <a:blip r:embed="rId6"/>
          <a:stretch>
            <a:fillRect/>
          </a:stretch>
        </p:blipFill>
        <p:spPr>
          <a:xfrm>
            <a:off x="3902213" y="3240924"/>
            <a:ext cx="2324100" cy="1524000"/>
          </a:xfrm>
          <a:prstGeom prst="rect">
            <a:avLst/>
          </a:prstGeom>
        </p:spPr>
      </p:pic>
      <p:pic>
        <p:nvPicPr>
          <p:cNvPr id="18" name="Picture 17">
            <a:extLst>
              <a:ext uri="{FF2B5EF4-FFF2-40B4-BE49-F238E27FC236}">
                <a16:creationId xmlns:a16="http://schemas.microsoft.com/office/drawing/2014/main" id="{FD47082B-587D-D440-B84D-55806CF15697}"/>
              </a:ext>
            </a:extLst>
          </p:cNvPr>
          <p:cNvPicPr>
            <a:picLocks noChangeAspect="1"/>
          </p:cNvPicPr>
          <p:nvPr/>
        </p:nvPicPr>
        <p:blipFill>
          <a:blip r:embed="rId7"/>
          <a:stretch>
            <a:fillRect/>
          </a:stretch>
        </p:blipFill>
        <p:spPr>
          <a:xfrm>
            <a:off x="6283455" y="3231822"/>
            <a:ext cx="1879600" cy="1460500"/>
          </a:xfrm>
          <a:prstGeom prst="rect">
            <a:avLst/>
          </a:prstGeom>
        </p:spPr>
      </p:pic>
      <p:pic>
        <p:nvPicPr>
          <p:cNvPr id="20" name="Picture 19">
            <a:extLst>
              <a:ext uri="{FF2B5EF4-FFF2-40B4-BE49-F238E27FC236}">
                <a16:creationId xmlns:a16="http://schemas.microsoft.com/office/drawing/2014/main" id="{FE94BE85-B7E8-4D45-ACF0-15908676D7A6}"/>
              </a:ext>
            </a:extLst>
          </p:cNvPr>
          <p:cNvPicPr>
            <a:picLocks noChangeAspect="1"/>
          </p:cNvPicPr>
          <p:nvPr/>
        </p:nvPicPr>
        <p:blipFill>
          <a:blip r:embed="rId8"/>
          <a:stretch>
            <a:fillRect/>
          </a:stretch>
        </p:blipFill>
        <p:spPr>
          <a:xfrm>
            <a:off x="1898658" y="4885881"/>
            <a:ext cx="2362200" cy="1739900"/>
          </a:xfrm>
          <a:prstGeom prst="rect">
            <a:avLst/>
          </a:prstGeom>
        </p:spPr>
      </p:pic>
      <p:pic>
        <p:nvPicPr>
          <p:cNvPr id="22" name="Picture 21">
            <a:extLst>
              <a:ext uri="{FF2B5EF4-FFF2-40B4-BE49-F238E27FC236}">
                <a16:creationId xmlns:a16="http://schemas.microsoft.com/office/drawing/2014/main" id="{9D3FB22C-E1C1-CF45-B2D9-2D159CFDFF91}"/>
              </a:ext>
            </a:extLst>
          </p:cNvPr>
          <p:cNvPicPr>
            <a:picLocks noChangeAspect="1"/>
          </p:cNvPicPr>
          <p:nvPr/>
        </p:nvPicPr>
        <p:blipFill>
          <a:blip r:embed="rId9"/>
          <a:stretch>
            <a:fillRect/>
          </a:stretch>
        </p:blipFill>
        <p:spPr>
          <a:xfrm>
            <a:off x="5721344" y="4885881"/>
            <a:ext cx="2209800" cy="1739900"/>
          </a:xfrm>
          <a:prstGeom prst="rect">
            <a:avLst/>
          </a:prstGeom>
        </p:spPr>
      </p:pic>
      <p:pic>
        <p:nvPicPr>
          <p:cNvPr id="24" name="Picture 23">
            <a:extLst>
              <a:ext uri="{FF2B5EF4-FFF2-40B4-BE49-F238E27FC236}">
                <a16:creationId xmlns:a16="http://schemas.microsoft.com/office/drawing/2014/main" id="{F069744D-65D4-5744-B734-EE790ACA40D8}"/>
              </a:ext>
            </a:extLst>
          </p:cNvPr>
          <p:cNvPicPr>
            <a:picLocks noChangeAspect="1"/>
          </p:cNvPicPr>
          <p:nvPr/>
        </p:nvPicPr>
        <p:blipFill>
          <a:blip r:embed="rId10"/>
          <a:stretch>
            <a:fillRect/>
          </a:stretch>
        </p:blipFill>
        <p:spPr>
          <a:xfrm>
            <a:off x="7969230" y="4903122"/>
            <a:ext cx="1765551" cy="1738800"/>
          </a:xfrm>
          <a:prstGeom prst="rect">
            <a:avLst/>
          </a:prstGeom>
        </p:spPr>
      </p:pic>
      <p:pic>
        <p:nvPicPr>
          <p:cNvPr id="26" name="Picture 25">
            <a:extLst>
              <a:ext uri="{FF2B5EF4-FFF2-40B4-BE49-F238E27FC236}">
                <a16:creationId xmlns:a16="http://schemas.microsoft.com/office/drawing/2014/main" id="{85F55355-CBA6-5346-B19A-EC33CBF7DBEB}"/>
              </a:ext>
            </a:extLst>
          </p:cNvPr>
          <p:cNvPicPr>
            <a:picLocks noChangeAspect="1"/>
          </p:cNvPicPr>
          <p:nvPr/>
        </p:nvPicPr>
        <p:blipFill>
          <a:blip r:embed="rId11"/>
          <a:stretch>
            <a:fillRect/>
          </a:stretch>
        </p:blipFill>
        <p:spPr>
          <a:xfrm>
            <a:off x="4260858" y="4900698"/>
            <a:ext cx="1545600" cy="1738800"/>
          </a:xfrm>
          <a:prstGeom prst="rect">
            <a:avLst/>
          </a:prstGeom>
        </p:spPr>
      </p:pic>
      <p:sp>
        <p:nvSpPr>
          <p:cNvPr id="27" name="TextBox 26">
            <a:extLst>
              <a:ext uri="{FF2B5EF4-FFF2-40B4-BE49-F238E27FC236}">
                <a16:creationId xmlns:a16="http://schemas.microsoft.com/office/drawing/2014/main" id="{7F0705AE-C0A7-FE41-B12F-2A99089E88C7}"/>
              </a:ext>
            </a:extLst>
          </p:cNvPr>
          <p:cNvSpPr txBox="1"/>
          <p:nvPr/>
        </p:nvSpPr>
        <p:spPr>
          <a:xfrm>
            <a:off x="8220197" y="3273617"/>
            <a:ext cx="3677356"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699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CD13-625B-BF4F-B550-31C86F278E0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64C4B8A-2E05-AA45-8E0D-5CD901000BF5}"/>
              </a:ext>
            </a:extLst>
          </p:cNvPr>
          <p:cNvPicPr>
            <a:picLocks noGrp="1" noChangeAspect="1"/>
          </p:cNvPicPr>
          <p:nvPr>
            <p:ph idx="1"/>
          </p:nvPr>
        </p:nvPicPr>
        <p:blipFill>
          <a:blip r:embed="rId2"/>
          <a:stretch>
            <a:fillRect/>
          </a:stretch>
        </p:blipFill>
        <p:spPr>
          <a:xfrm>
            <a:off x="3899807" y="1458000"/>
            <a:ext cx="5801273" cy="5400000"/>
          </a:xfrm>
        </p:spPr>
      </p:pic>
    </p:spTree>
    <p:extLst>
      <p:ext uri="{BB962C8B-B14F-4D97-AF65-F5344CB8AC3E}">
        <p14:creationId xmlns:p14="http://schemas.microsoft.com/office/powerpoint/2010/main" val="3269103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402E-39C9-3343-BE6B-012EECE3AA23}"/>
              </a:ext>
            </a:extLst>
          </p:cNvPr>
          <p:cNvSpPr>
            <a:spLocks noGrp="1"/>
          </p:cNvSpPr>
          <p:nvPr>
            <p:ph type="title"/>
          </p:nvPr>
        </p:nvSpPr>
        <p:spPr>
          <a:xfrm>
            <a:off x="1828801" y="624110"/>
            <a:ext cx="9675812" cy="1280890"/>
          </a:xfrm>
        </p:spPr>
        <p:txBody>
          <a:bodyPr>
            <a:normAutofit/>
          </a:bodyPr>
          <a:lstStyle/>
          <a:p>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 mean surface, mean volume</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0D9D950-B085-7D4B-A3EC-E46D450E0E52}"/>
                  </a:ext>
                </a:extLst>
              </p:cNvPr>
              <p:cNvSpPr txBox="1"/>
              <p:nvPr/>
            </p:nvSpPr>
            <p:spPr>
              <a:xfrm>
                <a:off x="3811979" y="1962714"/>
                <a:ext cx="5274264" cy="100623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bar>
                            <m:barPr>
                              <m:pos m:val="top"/>
                              <m:ctrlPr>
                                <a:rPr lang="en-US" sz="2400" i="1">
                                  <a:latin typeface="Cambria Math" panose="02040503050406030204" pitchFamily="18" charset="0"/>
                                </a:rPr>
                              </m:ctrlPr>
                            </m:barPr>
                            <m:e>
                              <m:r>
                                <m:rPr>
                                  <m:sty m:val="p"/>
                                </m:rPr>
                                <a:rPr lang="en-US" sz="2400" i="1">
                                  <a:latin typeface="Cambria Math" panose="02040503050406030204" pitchFamily="18" charset="0"/>
                                </a:rPr>
                                <m:t>x</m:t>
                              </m:r>
                            </m:e>
                          </m:bar>
                        </m:e>
                        <m:sup>
                          <m:r>
                            <a:rPr lang="vi-VN" sz="2400" b="0" i="1">
                              <a:latin typeface="Cambria Math" panose="02040503050406030204" pitchFamily="18" charset="0"/>
                            </a:rPr>
                            <m:t>2</m:t>
                          </m:r>
                        </m:sup>
                      </m:sSup>
                      <m:r>
                        <a:rPr lang="vi-VN" sz="2400" b="0" i="1">
                          <a:latin typeface="Cambria Math" panose="02040503050406030204" pitchFamily="18" charset="0"/>
                        </a:rPr>
                        <m:t>=</m:t>
                      </m:r>
                      <m:nary>
                        <m:naryPr>
                          <m:chr m:val="∑"/>
                          <m:ctrlPr>
                            <a:rPr lang="vi-VN" sz="2400" b="0" i="1">
                              <a:latin typeface="Cambria Math" panose="02040503050406030204" pitchFamily="18" charset="0"/>
                            </a:rPr>
                          </m:ctrlPr>
                        </m:naryPr>
                        <m:sub>
                          <m:r>
                            <m:rPr>
                              <m:sty m:val="p"/>
                              <m:brk m:alnAt="23"/>
                            </m:rPr>
                            <a:rPr lang="vi-VN" sz="2400" i="1">
                              <a:latin typeface="Cambria Math" panose="02040503050406030204" pitchFamily="18" charset="0"/>
                            </a:rPr>
                            <m:t>i</m:t>
                          </m:r>
                          <m:r>
                            <a:rPr lang="vi-VN" sz="2400" b="0" i="1">
                              <a:latin typeface="Cambria Math" panose="02040503050406030204" pitchFamily="18" charset="0"/>
                            </a:rPr>
                            <m:t>=1</m:t>
                          </m:r>
                        </m:sub>
                        <m:sup>
                          <m:r>
                            <m:rPr>
                              <m:sty m:val="p"/>
                            </m:rPr>
                            <a:rPr lang="vi-VN" sz="2400" i="1">
                              <a:latin typeface="Cambria Math" panose="02040503050406030204" pitchFamily="18" charset="0"/>
                            </a:rPr>
                            <m:t>n</m:t>
                          </m:r>
                        </m:sup>
                        <m:e>
                          <m:sSubSup>
                            <m:sSubSupPr>
                              <m:ctrlPr>
                                <a:rPr lang="vi-VN" sz="2400" b="0" i="1">
                                  <a:latin typeface="Cambria Math" panose="02040503050406030204" pitchFamily="18" charset="0"/>
                                </a:rPr>
                              </m:ctrlPr>
                            </m:sSubSupPr>
                            <m:e>
                              <m:bar>
                                <m:barPr>
                                  <m:pos m:val="top"/>
                                  <m:ctrlPr>
                                    <a:rPr lang="vi-VN" sz="2400" b="0" i="1">
                                      <a:latin typeface="Cambria Math" panose="02040503050406030204" pitchFamily="18" charset="0"/>
                                    </a:rPr>
                                  </m:ctrlPr>
                                </m:barPr>
                                <m:e>
                                  <m:r>
                                    <m:rPr>
                                      <m:sty m:val="p"/>
                                    </m:rPr>
                                    <a:rPr lang="vi-VN" sz="2400" i="1">
                                      <a:latin typeface="Cambria Math" panose="02040503050406030204" pitchFamily="18" charset="0"/>
                                    </a:rPr>
                                    <m:t>x</m:t>
                                  </m:r>
                                </m:e>
                              </m:bar>
                            </m:e>
                            <m:sub>
                              <m:r>
                                <m:rPr>
                                  <m:sty m:val="p"/>
                                </m:rPr>
                                <a:rPr lang="vi-VN" sz="2400" i="1">
                                  <a:latin typeface="Cambria Math" panose="02040503050406030204" pitchFamily="18" charset="0"/>
                                </a:rPr>
                                <m:t>i</m:t>
                              </m:r>
                            </m:sub>
                            <m:sup>
                              <m:r>
                                <a:rPr lang="vi-VN" sz="2400" b="0" i="1">
                                  <a:latin typeface="Cambria Math" panose="02040503050406030204" pitchFamily="18" charset="0"/>
                                </a:rPr>
                                <m:t>2</m:t>
                              </m:r>
                            </m:sup>
                          </m:sSubSup>
                          <m:r>
                            <a:rPr lang="vi-VN" sz="2400" b="0" i="1">
                              <a:latin typeface="Cambria Math" panose="02040503050406030204" pitchFamily="18" charset="0"/>
                              <a:ea typeface="Cambria Math" panose="02040503050406030204" pitchFamily="18" charset="0"/>
                            </a:rPr>
                            <m:t>∙</m:t>
                          </m:r>
                          <m:r>
                            <m:rPr>
                              <m:sty m:val="p"/>
                            </m:rPr>
                            <a:rPr lang="el-GR" sz="2400" b="0" i="1">
                              <a:latin typeface="Cambria Math" panose="02040503050406030204" pitchFamily="18" charset="0"/>
                              <a:ea typeface="Cambria Math" panose="02040503050406030204" pitchFamily="18" charset="0"/>
                            </a:rPr>
                            <m:t>Δ</m:t>
                          </m:r>
                          <m:sSub>
                            <m:sSubPr>
                              <m:ctrlPr>
                                <a:rPr lang="el-GR" sz="2400" b="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Q</m:t>
                              </m:r>
                            </m:e>
                            <m:sub>
                              <m:r>
                                <a:rPr lang="vi-VN" sz="2400" b="0" i="1">
                                  <a:latin typeface="Cambria Math" panose="02040503050406030204" pitchFamily="18" charset="0"/>
                                  <a:ea typeface="Cambria Math" panose="02040503050406030204" pitchFamily="18" charset="0"/>
                                </a:rPr>
                                <m:t>0,1</m:t>
                              </m:r>
                            </m:sub>
                          </m:sSub>
                        </m:e>
                      </m:nary>
                      <m:r>
                        <a:rPr lang="vi-VN" sz="2400" b="0" i="1">
                          <a:latin typeface="Cambria Math" panose="02040503050406030204" pitchFamily="18" charset="0"/>
                        </a:rPr>
                        <m:t>=</m:t>
                      </m:r>
                      <m:nary>
                        <m:naryPr>
                          <m:ctrlPr>
                            <a:rPr lang="vi-VN" sz="2400" b="0" i="1">
                              <a:latin typeface="Cambria Math" panose="02040503050406030204" pitchFamily="18" charset="0"/>
                            </a:rPr>
                          </m:ctrlPr>
                        </m:naryPr>
                        <m:sub>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min</m:t>
                              </m:r>
                            </m:sub>
                          </m:sSub>
                        </m:sub>
                        <m:sup>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max</m:t>
                              </m:r>
                            </m:sub>
                          </m:sSub>
                        </m:sup>
                        <m:e>
                          <m:sSup>
                            <m:sSupPr>
                              <m:ctrlPr>
                                <a:rPr lang="vi-VN" sz="2400" b="0" i="1">
                                  <a:latin typeface="Cambria Math" panose="02040503050406030204" pitchFamily="18" charset="0"/>
                                </a:rPr>
                              </m:ctrlPr>
                            </m:sSupPr>
                            <m:e>
                              <m:r>
                                <m:rPr>
                                  <m:sty m:val="p"/>
                                </m:rPr>
                                <a:rPr lang="vi-VN" sz="2400" i="1">
                                  <a:latin typeface="Cambria Math" panose="02040503050406030204" pitchFamily="18" charset="0"/>
                                </a:rPr>
                                <m:t>x</m:t>
                              </m:r>
                            </m:e>
                            <m:sup>
                              <m:r>
                                <a:rPr lang="vi-VN" sz="2400" b="0" i="1">
                                  <a:latin typeface="Cambria Math" panose="02040503050406030204" pitchFamily="18" charset="0"/>
                                </a:rPr>
                                <m:t>2</m:t>
                              </m:r>
                            </m:sup>
                          </m:sSup>
                          <m:r>
                            <a:rPr lang="vi-VN" sz="2400" b="0" i="1">
                              <a:latin typeface="Cambria Math" panose="02040503050406030204" pitchFamily="18" charset="0"/>
                              <a:ea typeface="Cambria Math" panose="02040503050406030204" pitchFamily="18" charset="0"/>
                            </a:rPr>
                            <m:t>∙</m:t>
                          </m:r>
                          <m:sSub>
                            <m:sSubPr>
                              <m:ctrlPr>
                                <a:rPr lang="vi-VN" sz="2400" b="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q</m:t>
                              </m:r>
                            </m:e>
                            <m:sub>
                              <m:r>
                                <a:rPr lang="vi-VN" sz="2400" b="0" i="1">
                                  <a:latin typeface="Cambria Math" panose="02040503050406030204" pitchFamily="18" charset="0"/>
                                  <a:ea typeface="Cambria Math" panose="02040503050406030204" pitchFamily="18" charset="0"/>
                                </a:rPr>
                                <m:t>0</m:t>
                              </m:r>
                            </m:sub>
                          </m:sSub>
                        </m:e>
                      </m:nary>
                      <m:r>
                        <a:rPr lang="vi-VN" sz="2400" b="0" i="1">
                          <a:latin typeface="Cambria Math" panose="02040503050406030204" pitchFamily="18" charset="0"/>
                        </a:rPr>
                        <m:t>(</m:t>
                      </m:r>
                      <m:r>
                        <m:rPr>
                          <m:sty m:val="p"/>
                        </m:rPr>
                        <a:rPr lang="vi-VN" sz="2400" i="1">
                          <a:latin typeface="Cambria Math" panose="02040503050406030204" pitchFamily="18" charset="0"/>
                        </a:rPr>
                        <m:t>x</m:t>
                      </m:r>
                      <m:r>
                        <a:rPr lang="vi-VN" sz="2400" b="0" i="1">
                          <a:latin typeface="Cambria Math" panose="02040503050406030204" pitchFamily="18" charset="0"/>
                        </a:rPr>
                        <m:t>)</m:t>
                      </m:r>
                      <m:r>
                        <m:rPr>
                          <m:sty m:val="p"/>
                        </m:rPr>
                        <a:rPr lang="vi-VN" sz="2400" i="1">
                          <a:latin typeface="Cambria Math" panose="02040503050406030204" pitchFamily="18" charset="0"/>
                        </a:rPr>
                        <m:t>dx</m:t>
                      </m:r>
                    </m:oMath>
                  </m:oMathPara>
                </a14:m>
                <a:endParaRPr lang="en-US" sz="2400"/>
              </a:p>
            </p:txBody>
          </p:sp>
        </mc:Choice>
        <mc:Fallback>
          <p:sp>
            <p:nvSpPr>
              <p:cNvPr id="3" name="TextBox 2">
                <a:extLst>
                  <a:ext uri="{FF2B5EF4-FFF2-40B4-BE49-F238E27FC236}">
                    <a16:creationId xmlns:a16="http://schemas.microsoft.com/office/drawing/2014/main" id="{50D9D950-B085-7D4B-A3EC-E46D450E0E52}"/>
                  </a:ext>
                </a:extLst>
              </p:cNvPr>
              <p:cNvSpPr txBox="1">
                <a:spLocks noRot="1" noChangeAspect="1" noMove="1" noResize="1" noEditPoints="1" noAdjustHandles="1" noChangeArrowheads="1" noChangeShapeType="1" noTextEdit="1"/>
              </p:cNvSpPr>
              <p:nvPr/>
            </p:nvSpPr>
            <p:spPr>
              <a:xfrm>
                <a:off x="3811979" y="1962714"/>
                <a:ext cx="5274264" cy="1006238"/>
              </a:xfrm>
              <a:prstGeom prst="rect">
                <a:avLst/>
              </a:prstGeom>
              <a:blipFill>
                <a:blip r:embed="rId2"/>
                <a:stretch>
                  <a:fillRect l="-7952" t="-143750" r="-964" b="-211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76793DE-BE94-A742-AE48-44F0957A8633}"/>
                  </a:ext>
                </a:extLst>
              </p:cNvPr>
              <p:cNvSpPr txBox="1"/>
              <p:nvPr/>
            </p:nvSpPr>
            <p:spPr>
              <a:xfrm>
                <a:off x="3811979" y="3429000"/>
                <a:ext cx="1783950" cy="44672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bar>
                            <m:barPr>
                              <m:pos m:val="top"/>
                              <m:ctrlPr>
                                <a:rPr lang="en-US" sz="2400" i="1">
                                  <a:latin typeface="Cambria Math" panose="02040503050406030204" pitchFamily="18" charset="0"/>
                                </a:rPr>
                              </m:ctrlPr>
                            </m:barPr>
                            <m:e>
                              <m:r>
                                <m:rPr>
                                  <m:sty m:val="p"/>
                                </m:rPr>
                                <a:rPr lang="en-US" sz="2400" i="1">
                                  <a:latin typeface="Cambria Math" panose="02040503050406030204" pitchFamily="18" charset="0"/>
                                </a:rPr>
                                <m:t>A</m:t>
                              </m:r>
                            </m:e>
                          </m:bar>
                        </m:e>
                        <m:sub>
                          <m:r>
                            <m:rPr>
                              <m:sty m:val="p"/>
                            </m:rPr>
                            <a:rPr lang="en-US" sz="2400" i="1">
                              <a:latin typeface="Cambria Math" panose="02040503050406030204" pitchFamily="18" charset="0"/>
                            </a:rPr>
                            <m:t>S</m:t>
                          </m:r>
                        </m:sub>
                      </m:sSub>
                      <m:r>
                        <a:rPr lang="vi-VN" sz="2400" b="0" i="0">
                          <a:latin typeface="Cambria Math" panose="02040503050406030204" pitchFamily="18" charset="0"/>
                        </a:rPr>
                        <m:t>=</m:t>
                      </m:r>
                      <m:sSub>
                        <m:sSubPr>
                          <m:ctrlPr>
                            <a:rPr lang="vi-VN" sz="2400" b="0" i="1">
                              <a:latin typeface="Cambria Math" panose="02040503050406030204" pitchFamily="18" charset="0"/>
                            </a:rPr>
                          </m:ctrlPr>
                        </m:sSubPr>
                        <m:e>
                          <m:bar>
                            <m:barPr>
                              <m:pos m:val="top"/>
                              <m:ctrlPr>
                                <a:rPr lang="vi-VN" sz="2400" b="0" i="1">
                                  <a:latin typeface="Cambria Math" panose="02040503050406030204" pitchFamily="18" charset="0"/>
                                </a:rPr>
                              </m:ctrlPr>
                            </m:barPr>
                            <m:e>
                              <m:r>
                                <m:rPr>
                                  <m:sty m:val="p"/>
                                </m:rPr>
                                <a:rPr lang="vi-VN" sz="2400" i="1">
                                  <a:latin typeface="Cambria Math" panose="02040503050406030204" pitchFamily="18" charset="0"/>
                                </a:rPr>
                                <m:t>K</m:t>
                              </m:r>
                            </m:e>
                          </m:bar>
                        </m:e>
                        <m:sub>
                          <m:r>
                            <m:rPr>
                              <m:sty m:val="p"/>
                            </m:rPr>
                            <a:rPr lang="vi-VN" sz="2400" i="1">
                              <a:latin typeface="Cambria Math" panose="02040503050406030204" pitchFamily="18" charset="0"/>
                            </a:rPr>
                            <m:t>S</m:t>
                          </m:r>
                          <m:r>
                            <a:rPr lang="vi-VN" sz="2400" b="0" i="1">
                              <a:latin typeface="Cambria Math" panose="02040503050406030204" pitchFamily="18" charset="0"/>
                            </a:rPr>
                            <m:t>,</m:t>
                          </m:r>
                          <m:r>
                            <m:rPr>
                              <m:sty m:val="p"/>
                            </m:rPr>
                            <a:rPr lang="vi-VN" sz="2400" i="1">
                              <a:latin typeface="Cambria Math" panose="02040503050406030204" pitchFamily="18" charset="0"/>
                            </a:rPr>
                            <m:t>i</m:t>
                          </m:r>
                        </m:sub>
                      </m:sSub>
                      <m:r>
                        <a:rPr lang="vi-VN" sz="2400" b="0" i="1">
                          <a:latin typeface="Cambria Math" panose="02040503050406030204" pitchFamily="18" charset="0"/>
                          <a:ea typeface="Cambria Math" panose="02040503050406030204" pitchFamily="18" charset="0"/>
                        </a:rPr>
                        <m:t>∙</m:t>
                      </m:r>
                      <m:sSup>
                        <m:sSupPr>
                          <m:ctrlPr>
                            <a:rPr lang="vi-VN" sz="2400" b="0" i="1">
                              <a:latin typeface="Cambria Math" panose="02040503050406030204" pitchFamily="18" charset="0"/>
                              <a:ea typeface="Cambria Math" panose="02040503050406030204" pitchFamily="18" charset="0"/>
                            </a:rPr>
                          </m:ctrlPr>
                        </m:sSupPr>
                        <m:e>
                          <m:bar>
                            <m:barPr>
                              <m:pos m:val="top"/>
                              <m:ctrlPr>
                                <a:rPr lang="vi-VN" sz="2400" b="0" i="1">
                                  <a:latin typeface="Cambria Math" panose="02040503050406030204" pitchFamily="18" charset="0"/>
                                  <a:ea typeface="Cambria Math" panose="02040503050406030204" pitchFamily="18" charset="0"/>
                                </a:rPr>
                              </m:ctrlPr>
                            </m:barPr>
                            <m:e>
                              <m:r>
                                <m:rPr>
                                  <m:sty m:val="p"/>
                                </m:rPr>
                                <a:rPr lang="vi-VN" sz="2400" i="1">
                                  <a:latin typeface="Cambria Math" panose="02040503050406030204" pitchFamily="18" charset="0"/>
                                  <a:ea typeface="Cambria Math" panose="02040503050406030204" pitchFamily="18" charset="0"/>
                                </a:rPr>
                                <m:t>x</m:t>
                              </m:r>
                            </m:e>
                          </m:bar>
                        </m:e>
                        <m:sup>
                          <m:r>
                            <a:rPr lang="vi-VN" sz="2400" b="0" i="1">
                              <a:latin typeface="Cambria Math" panose="02040503050406030204" pitchFamily="18" charset="0"/>
                              <a:ea typeface="Cambria Math" panose="02040503050406030204" pitchFamily="18" charset="0"/>
                            </a:rPr>
                            <m:t>2</m:t>
                          </m:r>
                        </m:sup>
                      </m:sSup>
                    </m:oMath>
                  </m:oMathPara>
                </a14:m>
                <a:endParaRPr lang="en-US" sz="2400"/>
              </a:p>
            </p:txBody>
          </p:sp>
        </mc:Choice>
        <mc:Fallback>
          <p:sp>
            <p:nvSpPr>
              <p:cNvPr id="4" name="TextBox 3">
                <a:extLst>
                  <a:ext uri="{FF2B5EF4-FFF2-40B4-BE49-F238E27FC236}">
                    <a16:creationId xmlns:a16="http://schemas.microsoft.com/office/drawing/2014/main" id="{E76793DE-BE94-A742-AE48-44F0957A8633}"/>
                  </a:ext>
                </a:extLst>
              </p:cNvPr>
              <p:cNvSpPr txBox="1">
                <a:spLocks noRot="1" noChangeAspect="1" noMove="1" noResize="1" noEditPoints="1" noAdjustHandles="1" noChangeArrowheads="1" noChangeShapeType="1" noTextEdit="1"/>
              </p:cNvSpPr>
              <p:nvPr/>
            </p:nvSpPr>
            <p:spPr>
              <a:xfrm>
                <a:off x="3811979" y="3429000"/>
                <a:ext cx="1783950" cy="446725"/>
              </a:xfrm>
              <a:prstGeom prst="rect">
                <a:avLst/>
              </a:prstGeom>
              <a:blipFill>
                <a:blip r:embed="rId3"/>
                <a:stretch>
                  <a:fillRect l="-3546"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8AC017B-BB67-E14D-8275-49B4D704F13A}"/>
                  </a:ext>
                </a:extLst>
              </p:cNvPr>
              <p:cNvSpPr txBox="1"/>
              <p:nvPr/>
            </p:nvSpPr>
            <p:spPr>
              <a:xfrm>
                <a:off x="3811979" y="4484813"/>
                <a:ext cx="3136628" cy="84388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bar>
                            <m:barPr>
                              <m:pos m:val="top"/>
                              <m:ctrlPr>
                                <a:rPr lang="en-US" sz="2400" i="1">
                                  <a:latin typeface="Cambria Math" panose="02040503050406030204" pitchFamily="18" charset="0"/>
                                </a:rPr>
                              </m:ctrlPr>
                            </m:barPr>
                            <m:e>
                              <m:r>
                                <m:rPr>
                                  <m:sty m:val="p"/>
                                </m:rPr>
                                <a:rPr lang="en-US" sz="2400" i="1">
                                  <a:latin typeface="Cambria Math" panose="02040503050406030204" pitchFamily="18" charset="0"/>
                                </a:rPr>
                                <m:t>x</m:t>
                              </m:r>
                            </m:e>
                          </m:bar>
                        </m:e>
                        <m:sup>
                          <m:r>
                            <a:rPr lang="vi-VN" sz="2400" b="0" i="1">
                              <a:latin typeface="Cambria Math" panose="02040503050406030204" pitchFamily="18" charset="0"/>
                            </a:rPr>
                            <m:t>3</m:t>
                          </m:r>
                        </m:sup>
                      </m:sSup>
                      <m:r>
                        <a:rPr lang="vi-VN" sz="2400" b="0" i="1">
                          <a:latin typeface="Cambria Math" panose="02040503050406030204" pitchFamily="18" charset="0"/>
                        </a:rPr>
                        <m:t>=</m:t>
                      </m:r>
                      <m:nary>
                        <m:naryPr>
                          <m:ctrlPr>
                            <a:rPr lang="vi-VN" sz="2400" b="0" i="1">
                              <a:latin typeface="Cambria Math" panose="02040503050406030204" pitchFamily="18" charset="0"/>
                            </a:rPr>
                          </m:ctrlPr>
                        </m:naryPr>
                        <m:sub>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min</m:t>
                              </m:r>
                            </m:sub>
                          </m:sSub>
                        </m:sub>
                        <m:sup>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max</m:t>
                              </m:r>
                            </m:sub>
                          </m:sSub>
                        </m:sup>
                        <m:e>
                          <m:sSup>
                            <m:sSupPr>
                              <m:ctrlPr>
                                <a:rPr lang="vi-VN" sz="2400" b="0" i="1">
                                  <a:latin typeface="Cambria Math" panose="02040503050406030204" pitchFamily="18" charset="0"/>
                                </a:rPr>
                              </m:ctrlPr>
                            </m:sSupPr>
                            <m:e>
                              <m:r>
                                <m:rPr>
                                  <m:sty m:val="p"/>
                                </m:rPr>
                                <a:rPr lang="vi-VN" sz="2400" i="1">
                                  <a:latin typeface="Cambria Math" panose="02040503050406030204" pitchFamily="18" charset="0"/>
                                </a:rPr>
                                <m:t>x</m:t>
                              </m:r>
                            </m:e>
                            <m:sup>
                              <m:r>
                                <a:rPr lang="vi-VN" sz="2400" b="0" i="1">
                                  <a:latin typeface="Cambria Math" panose="02040503050406030204" pitchFamily="18" charset="0"/>
                                </a:rPr>
                                <m:t>3</m:t>
                              </m:r>
                            </m:sup>
                          </m:sSup>
                          <m:r>
                            <a:rPr lang="vi-VN" sz="2400" b="0" i="1">
                              <a:latin typeface="Cambria Math" panose="02040503050406030204" pitchFamily="18" charset="0"/>
                              <a:ea typeface="Cambria Math" panose="02040503050406030204" pitchFamily="18" charset="0"/>
                            </a:rPr>
                            <m:t>∙</m:t>
                          </m:r>
                          <m:sSub>
                            <m:sSubPr>
                              <m:ctrlPr>
                                <a:rPr lang="vi-VN" sz="2400" b="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q</m:t>
                              </m:r>
                            </m:e>
                            <m:sub>
                              <m:r>
                                <a:rPr lang="vi-VN" sz="2400" b="0" i="1">
                                  <a:latin typeface="Cambria Math" panose="02040503050406030204" pitchFamily="18" charset="0"/>
                                  <a:ea typeface="Cambria Math" panose="02040503050406030204" pitchFamily="18" charset="0"/>
                                </a:rPr>
                                <m:t>0</m:t>
                              </m:r>
                            </m:sub>
                          </m:sSub>
                          <m:r>
                            <a:rPr lang="vi-VN" sz="2400" b="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x</m:t>
                          </m:r>
                          <m:r>
                            <a:rPr lang="vi-VN" sz="2400" b="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dx</m:t>
                          </m:r>
                        </m:e>
                      </m:nary>
                    </m:oMath>
                  </m:oMathPara>
                </a14:m>
                <a:endParaRPr lang="en-US" sz="2400"/>
              </a:p>
            </p:txBody>
          </p:sp>
        </mc:Choice>
        <mc:Fallback>
          <p:sp>
            <p:nvSpPr>
              <p:cNvPr id="6" name="TextBox 5">
                <a:extLst>
                  <a:ext uri="{FF2B5EF4-FFF2-40B4-BE49-F238E27FC236}">
                    <a16:creationId xmlns:a16="http://schemas.microsoft.com/office/drawing/2014/main" id="{28AC017B-BB67-E14D-8275-49B4D704F13A}"/>
                  </a:ext>
                </a:extLst>
              </p:cNvPr>
              <p:cNvSpPr txBox="1">
                <a:spLocks noRot="1" noChangeAspect="1" noMove="1" noResize="1" noEditPoints="1" noAdjustHandles="1" noChangeArrowheads="1" noChangeShapeType="1" noTextEdit="1"/>
              </p:cNvSpPr>
              <p:nvPr/>
            </p:nvSpPr>
            <p:spPr>
              <a:xfrm>
                <a:off x="3811979" y="4484813"/>
                <a:ext cx="3136628" cy="843885"/>
              </a:xfrm>
              <a:prstGeom prst="rect">
                <a:avLst/>
              </a:prstGeom>
              <a:blipFill>
                <a:blip r:embed="rId4"/>
                <a:stretch>
                  <a:fillRect l="-18623" t="-182353" r="-1619" b="-2544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5ED99B0-3882-4E44-AA4C-25F6AED2936B}"/>
                  </a:ext>
                </a:extLst>
              </p:cNvPr>
              <p:cNvSpPr txBox="1"/>
              <p:nvPr/>
            </p:nvSpPr>
            <p:spPr>
              <a:xfrm>
                <a:off x="3811979" y="5927287"/>
                <a:ext cx="1663789" cy="44672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bar>
                        <m:barPr>
                          <m:pos m:val="top"/>
                          <m:ctrlPr>
                            <a:rPr lang="en-US" sz="2400" i="1">
                              <a:latin typeface="Cambria Math" panose="02040503050406030204" pitchFamily="18" charset="0"/>
                            </a:rPr>
                          </m:ctrlPr>
                        </m:barPr>
                        <m:e>
                          <m:r>
                            <m:rPr>
                              <m:sty m:val="p"/>
                            </m:rPr>
                            <a:rPr lang="en-US" sz="2400" i="1">
                              <a:latin typeface="Cambria Math" panose="02040503050406030204" pitchFamily="18" charset="0"/>
                            </a:rPr>
                            <m:t>V</m:t>
                          </m:r>
                        </m:e>
                      </m:bar>
                      <m:r>
                        <a:rPr lang="vi-VN" sz="2400" b="0" i="1">
                          <a:latin typeface="Cambria Math" panose="02040503050406030204" pitchFamily="18" charset="0"/>
                        </a:rPr>
                        <m:t>=</m:t>
                      </m:r>
                      <m:sSub>
                        <m:sSubPr>
                          <m:ctrlPr>
                            <a:rPr lang="vi-VN" sz="2400" b="0" i="1">
                              <a:latin typeface="Cambria Math" panose="02040503050406030204" pitchFamily="18" charset="0"/>
                            </a:rPr>
                          </m:ctrlPr>
                        </m:sSubPr>
                        <m:e>
                          <m:bar>
                            <m:barPr>
                              <m:pos m:val="top"/>
                              <m:ctrlPr>
                                <a:rPr lang="vi-VN" sz="2400" b="0" i="1">
                                  <a:latin typeface="Cambria Math" panose="02040503050406030204" pitchFamily="18" charset="0"/>
                                </a:rPr>
                              </m:ctrlPr>
                            </m:barPr>
                            <m:e>
                              <m:r>
                                <m:rPr>
                                  <m:sty m:val="p"/>
                                </m:rPr>
                                <a:rPr lang="vi-VN" sz="2400" i="1">
                                  <a:latin typeface="Cambria Math" panose="02040503050406030204" pitchFamily="18" charset="0"/>
                                </a:rPr>
                                <m:t>K</m:t>
                              </m:r>
                            </m:e>
                          </m:bar>
                        </m:e>
                        <m:sub>
                          <m:r>
                            <m:rPr>
                              <m:sty m:val="p"/>
                            </m:rPr>
                            <a:rPr lang="vi-VN" sz="2400" i="1">
                              <a:latin typeface="Cambria Math" panose="02040503050406030204" pitchFamily="18" charset="0"/>
                            </a:rPr>
                            <m:t>V</m:t>
                          </m:r>
                          <m:r>
                            <a:rPr lang="vi-VN" sz="2400" b="0" i="1">
                              <a:latin typeface="Cambria Math" panose="02040503050406030204" pitchFamily="18" charset="0"/>
                            </a:rPr>
                            <m:t>,</m:t>
                          </m:r>
                          <m:r>
                            <m:rPr>
                              <m:sty m:val="p"/>
                            </m:rPr>
                            <a:rPr lang="vi-VN" sz="2400" i="1">
                              <a:latin typeface="Cambria Math" panose="02040503050406030204" pitchFamily="18" charset="0"/>
                            </a:rPr>
                            <m:t>i</m:t>
                          </m:r>
                        </m:sub>
                      </m:sSub>
                      <m:r>
                        <a:rPr lang="vi-VN" sz="2400" b="0" i="1">
                          <a:latin typeface="Cambria Math" panose="02040503050406030204" pitchFamily="18" charset="0"/>
                          <a:ea typeface="Cambria Math" panose="02040503050406030204" pitchFamily="18" charset="0"/>
                        </a:rPr>
                        <m:t>∙</m:t>
                      </m:r>
                      <m:sSup>
                        <m:sSupPr>
                          <m:ctrlPr>
                            <a:rPr lang="vi-VN" sz="2400" b="0" i="1">
                              <a:latin typeface="Cambria Math" panose="02040503050406030204" pitchFamily="18" charset="0"/>
                              <a:ea typeface="Cambria Math" panose="02040503050406030204" pitchFamily="18" charset="0"/>
                            </a:rPr>
                          </m:ctrlPr>
                        </m:sSupPr>
                        <m:e>
                          <m:bar>
                            <m:barPr>
                              <m:pos m:val="top"/>
                              <m:ctrlPr>
                                <a:rPr lang="vi-VN" sz="2400" b="0" i="1">
                                  <a:latin typeface="Cambria Math" panose="02040503050406030204" pitchFamily="18" charset="0"/>
                                  <a:ea typeface="Cambria Math" panose="02040503050406030204" pitchFamily="18" charset="0"/>
                                </a:rPr>
                              </m:ctrlPr>
                            </m:barPr>
                            <m:e>
                              <m:r>
                                <m:rPr>
                                  <m:sty m:val="p"/>
                                </m:rPr>
                                <a:rPr lang="vi-VN" sz="2400" i="1">
                                  <a:latin typeface="Cambria Math" panose="02040503050406030204" pitchFamily="18" charset="0"/>
                                  <a:ea typeface="Cambria Math" panose="02040503050406030204" pitchFamily="18" charset="0"/>
                                </a:rPr>
                                <m:t>x</m:t>
                              </m:r>
                            </m:e>
                          </m:bar>
                        </m:e>
                        <m:sup>
                          <m:r>
                            <a:rPr lang="vi-VN" sz="2400" b="0" i="1">
                              <a:latin typeface="Cambria Math" panose="02040503050406030204" pitchFamily="18" charset="0"/>
                              <a:ea typeface="Cambria Math" panose="02040503050406030204" pitchFamily="18" charset="0"/>
                            </a:rPr>
                            <m:t>3</m:t>
                          </m:r>
                        </m:sup>
                      </m:sSup>
                    </m:oMath>
                  </m:oMathPara>
                </a14:m>
                <a:endParaRPr lang="en-US" sz="2400"/>
              </a:p>
            </p:txBody>
          </p:sp>
        </mc:Choice>
        <mc:Fallback>
          <p:sp>
            <p:nvSpPr>
              <p:cNvPr id="7" name="TextBox 6">
                <a:extLst>
                  <a:ext uri="{FF2B5EF4-FFF2-40B4-BE49-F238E27FC236}">
                    <a16:creationId xmlns:a16="http://schemas.microsoft.com/office/drawing/2014/main" id="{E5ED99B0-3882-4E44-AA4C-25F6AED2936B}"/>
                  </a:ext>
                </a:extLst>
              </p:cNvPr>
              <p:cNvSpPr txBox="1">
                <a:spLocks noRot="1" noChangeAspect="1" noMove="1" noResize="1" noEditPoints="1" noAdjustHandles="1" noChangeArrowheads="1" noChangeShapeType="1" noTextEdit="1"/>
              </p:cNvSpPr>
              <p:nvPr/>
            </p:nvSpPr>
            <p:spPr>
              <a:xfrm>
                <a:off x="3811979" y="5927287"/>
                <a:ext cx="1663789" cy="446725"/>
              </a:xfrm>
              <a:prstGeom prst="rect">
                <a:avLst/>
              </a:prstGeom>
              <a:blipFill>
                <a:blip r:embed="rId5"/>
                <a:stretch>
                  <a:fillRect l="-3817" r="-763" b="-8333"/>
                </a:stretch>
              </a:blipFill>
            </p:spPr>
            <p:txBody>
              <a:bodyPr/>
              <a:lstStyle/>
              <a:p>
                <a:r>
                  <a:rPr lang="en-US">
                    <a:noFill/>
                  </a:rPr>
                  <a:t> </a:t>
                </a:r>
              </a:p>
            </p:txBody>
          </p:sp>
        </mc:Fallback>
      </mc:AlternateContent>
    </p:spTree>
    <p:extLst>
      <p:ext uri="{BB962C8B-B14F-4D97-AF65-F5344CB8AC3E}">
        <p14:creationId xmlns:p14="http://schemas.microsoft.com/office/powerpoint/2010/main" val="3830079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E88C-DF5D-CA41-9654-B9779E41C7F2}"/>
              </a:ext>
            </a:extLst>
          </p:cNvPr>
          <p:cNvSpPr>
            <a:spLocks noGrp="1"/>
          </p:cNvSpPr>
          <p:nvPr>
            <p:ph type="title"/>
          </p:nvPr>
        </p:nvSpPr>
        <p:spPr>
          <a:xfrm>
            <a:off x="1893367" y="420910"/>
            <a:ext cx="8911687" cy="709390"/>
          </a:xfrm>
        </p:spPr>
        <p:txBody>
          <a:bodyPr/>
          <a:lstStyle/>
          <a:p>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Sauter</a:t>
            </a:r>
          </a:p>
        </p:txBody>
      </p:sp>
      <p:sp>
        <p:nvSpPr>
          <p:cNvPr id="3" name="Content Placeholder 2">
            <a:extLst>
              <a:ext uri="{FF2B5EF4-FFF2-40B4-BE49-F238E27FC236}">
                <a16:creationId xmlns:a16="http://schemas.microsoft.com/office/drawing/2014/main" id="{87BFD5A3-221B-9445-8162-E71871037342}"/>
              </a:ext>
            </a:extLst>
          </p:cNvPr>
          <p:cNvSpPr>
            <a:spLocks noGrp="1"/>
          </p:cNvSpPr>
          <p:nvPr>
            <p:ph idx="1"/>
          </p:nvPr>
        </p:nvSpPr>
        <p:spPr>
          <a:xfrm>
            <a:off x="7038473" y="721895"/>
            <a:ext cx="4935707" cy="5835316"/>
          </a:xfrm>
        </p:spPr>
        <p:txBody>
          <a:bodyPr>
            <a:noAutofit/>
          </a:bodyPr>
          <a:lstStyle/>
          <a:p>
            <a:pPr algn="just"/>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Sauter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Sauter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Trong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tuyên</a:t>
            </a:r>
            <a:r>
              <a:rPr lang="en-US" sz="2400" dirty="0">
                <a:latin typeface="Times New Roman" panose="02020603050405020304" pitchFamily="18" charset="0"/>
                <a:cs typeface="Times New Roman" panose="02020603050405020304" pitchFamily="18" charset="0"/>
              </a:rPr>
              <a:t>, quá trình </a:t>
            </a:r>
            <a:r>
              <a:rPr lang="en-US" sz="2400" dirty="0" err="1">
                <a:latin typeface="Times New Roman" panose="02020603050405020304" pitchFamily="18" charset="0"/>
                <a:cs typeface="Times New Roman" panose="02020603050405020304" pitchFamily="18" charset="0"/>
              </a:rPr>
              <a:t>đốt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CD36358-FE6B-9E44-B33D-5F6A3BCB6528}"/>
              </a:ext>
            </a:extLst>
          </p:cNvPr>
          <p:cNvPicPr>
            <a:picLocks noChangeAspect="1"/>
          </p:cNvPicPr>
          <p:nvPr/>
        </p:nvPicPr>
        <p:blipFill rotWithShape="1">
          <a:blip r:embed="rId2"/>
          <a:srcRect t="36337" b="27108"/>
          <a:stretch/>
        </p:blipFill>
        <p:spPr>
          <a:xfrm>
            <a:off x="217820" y="2429387"/>
            <a:ext cx="5155401" cy="1973962"/>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3E987AF-8CB8-CC45-A954-138E1D3C8C00}"/>
                  </a:ext>
                </a:extLst>
              </p:cNvPr>
              <p:cNvSpPr txBox="1"/>
              <p:nvPr/>
            </p:nvSpPr>
            <p:spPr>
              <a:xfrm>
                <a:off x="217820" y="1229828"/>
                <a:ext cx="6724401" cy="1199559"/>
              </a:xfrm>
              <a:prstGeom prst="rect">
                <a:avLst/>
              </a:prstGeom>
              <a:solidFill>
                <a:schemeClr val="bg2"/>
              </a:solidFill>
            </p:spPr>
            <p:txBody>
              <a:bodyPr wrap="square" lIns="0" tIns="0" rIns="0" bIns="0" rtlCol="0">
                <a:spAutoFit/>
              </a:bodyPr>
              <a:lstStyle/>
              <a:p>
                <a:pPr>
                  <a:lnSpc>
                    <a:spcPct val="150000"/>
                  </a:lnSpc>
                  <a:spcBef>
                    <a:spcPts val="1200"/>
                  </a:spcBef>
                  <a:spcAft>
                    <a:spcPts val="1200"/>
                  </a:spcAft>
                </a:pPr>
                <a14:m>
                  <m:oMath xmlns:m="http://schemas.openxmlformats.org/officeDocument/2006/math">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B</m:t>
                        </m:r>
                        <m:r>
                          <a:rPr lang="vi-VN" sz="2400" i="1">
                            <a:latin typeface="Cambria Math" panose="02040503050406030204" pitchFamily="18" charset="0"/>
                          </a:rPr>
                          <m:t>ề </m:t>
                        </m:r>
                        <m:r>
                          <m:rPr>
                            <m:sty m:val="p"/>
                          </m:rPr>
                          <a:rPr lang="vi-VN" sz="2400" i="1">
                            <a:latin typeface="Cambria Math" panose="02040503050406030204" pitchFamily="18" charset="0"/>
                          </a:rPr>
                          <m:t>m</m:t>
                        </m:r>
                        <m:r>
                          <a:rPr lang="vi-VN" sz="2400" i="1">
                            <a:latin typeface="Cambria Math" panose="02040503050406030204" pitchFamily="18" charset="0"/>
                          </a:rPr>
                          <m:t>ặ</m:t>
                        </m:r>
                        <m:r>
                          <m:rPr>
                            <m:sty m:val="p"/>
                          </m:rPr>
                          <a:rPr lang="vi-VN" sz="2400" i="1">
                            <a:latin typeface="Cambria Math" panose="02040503050406030204" pitchFamily="18" charset="0"/>
                          </a:rPr>
                          <m:t>t</m:t>
                        </m:r>
                        <m:r>
                          <a:rPr lang="vi-VN" sz="2400" i="1">
                            <a:latin typeface="Cambria Math" panose="02040503050406030204" pitchFamily="18" charset="0"/>
                          </a:rPr>
                          <m:t>  </m:t>
                        </m:r>
                        <m:r>
                          <m:rPr>
                            <m:sty m:val="p"/>
                          </m:rPr>
                          <a:rPr lang="vi-VN" sz="2400" i="1">
                            <a:latin typeface="Cambria Math" panose="02040503050406030204" pitchFamily="18" charset="0"/>
                          </a:rPr>
                          <m:t>ri</m:t>
                        </m:r>
                        <m:r>
                          <a:rPr lang="vi-VN" sz="2400" i="1">
                            <a:latin typeface="Cambria Math" panose="02040503050406030204" pitchFamily="18" charset="0"/>
                          </a:rPr>
                          <m:t>ê</m:t>
                        </m:r>
                        <m:r>
                          <m:rPr>
                            <m:sty m:val="p"/>
                          </m:rPr>
                          <a:rPr lang="vi-VN" sz="2400" i="1">
                            <a:latin typeface="Cambria Math" panose="02040503050406030204" pitchFamily="18" charset="0"/>
                          </a:rPr>
                          <m:t>ng</m:t>
                        </m:r>
                        <m:r>
                          <a:rPr lang="vi-VN" sz="2400" b="0" i="1">
                            <a:latin typeface="Cambria Math" panose="02040503050406030204" pitchFamily="18" charset="0"/>
                          </a:rPr>
                          <m:t>: </m:t>
                        </m:r>
                        <m:r>
                          <m:rPr>
                            <m:sty m:val="p"/>
                          </m:rPr>
                          <a:rPr lang="vi-VN" sz="2400" i="1">
                            <a:latin typeface="Cambria Math" panose="02040503050406030204" pitchFamily="18" charset="0"/>
                          </a:rPr>
                          <m:t>S</m:t>
                        </m:r>
                      </m:e>
                      <m:sub>
                        <m:r>
                          <m:rPr>
                            <m:sty m:val="p"/>
                          </m:rPr>
                          <a:rPr lang="vi-VN" sz="2400" i="1">
                            <a:latin typeface="Cambria Math" panose="02040503050406030204" pitchFamily="18" charset="0"/>
                          </a:rPr>
                          <m:t>V</m:t>
                        </m:r>
                      </m:sub>
                    </m:sSub>
                    <m:r>
                      <a:rPr lang="vi-VN" sz="2400" b="0" i="1">
                        <a:latin typeface="Cambria Math" panose="02040503050406030204" pitchFamily="18" charset="0"/>
                      </a:rPr>
                      <m:t>=</m:t>
                    </m:r>
                    <m:r>
                      <a:rPr lang="vi-VN" sz="2400" b="0" i="0">
                        <a:latin typeface="Cambria Math" panose="02040503050406030204" pitchFamily="18" charset="0"/>
                      </a:rPr>
                      <m:t>6</m:t>
                    </m:r>
                    <m:r>
                      <a:rPr lang="vi-VN" sz="2400" b="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f</m:t>
                    </m:r>
                    <m:r>
                      <a:rPr lang="vi-VN" sz="2400" i="1">
                        <a:latin typeface="Cambria Math" panose="02040503050406030204" pitchFamily="18" charset="0"/>
                        <a:ea typeface="Cambria Math" panose="02040503050406030204" pitchFamily="18" charset="0"/>
                      </a:rPr>
                      <m:t>∙</m:t>
                    </m:r>
                    <m:f>
                      <m:fPr>
                        <m:ctrlPr>
                          <a:rPr lang="vi-VN" sz="2400" i="1">
                            <a:latin typeface="Cambria Math" panose="02040503050406030204" pitchFamily="18" charset="0"/>
                            <a:ea typeface="Cambria Math" panose="02040503050406030204" pitchFamily="18" charset="0"/>
                          </a:rPr>
                        </m:ctrlPr>
                      </m:fPr>
                      <m:num>
                        <m:nary>
                          <m:naryPr>
                            <m:ctrlPr>
                              <a:rPr lang="vi-VN" sz="2400" i="1">
                                <a:latin typeface="Cambria Math" panose="02040503050406030204" pitchFamily="18" charset="0"/>
                                <a:ea typeface="Cambria Math" panose="02040503050406030204" pitchFamily="18" charset="0"/>
                              </a:rPr>
                            </m:ctrlPr>
                          </m:naryPr>
                          <m:sub>
                            <m:sSub>
                              <m:sSubPr>
                                <m:ctrlPr>
                                  <a:rPr lang="vi-VN" sz="240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x</m:t>
                                </m:r>
                              </m:e>
                              <m:sub>
                                <m:r>
                                  <m:rPr>
                                    <m:sty m:val="p"/>
                                  </m:rPr>
                                  <a:rPr lang="vi-VN" sz="2400" i="1">
                                    <a:latin typeface="Cambria Math" panose="02040503050406030204" pitchFamily="18" charset="0"/>
                                    <a:ea typeface="Cambria Math" panose="02040503050406030204" pitchFamily="18" charset="0"/>
                                  </a:rPr>
                                  <m:t>min</m:t>
                                </m:r>
                              </m:sub>
                            </m:sSub>
                          </m:sub>
                          <m:sup>
                            <m:sSub>
                              <m:sSubPr>
                                <m:ctrlPr>
                                  <a:rPr lang="vi-VN" sz="240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x</m:t>
                                </m:r>
                              </m:e>
                              <m:sub>
                                <m:r>
                                  <m:rPr>
                                    <m:sty m:val="p"/>
                                  </m:rPr>
                                  <a:rPr lang="vi-VN" sz="2400" i="1">
                                    <a:latin typeface="Cambria Math" panose="02040503050406030204" pitchFamily="18" charset="0"/>
                                    <a:ea typeface="Cambria Math" panose="02040503050406030204" pitchFamily="18" charset="0"/>
                                  </a:rPr>
                                  <m:t>max</m:t>
                                </m:r>
                              </m:sub>
                            </m:sSub>
                          </m:sup>
                          <m:e>
                            <m:sSup>
                              <m:sSupPr>
                                <m:ctrlPr>
                                  <a:rPr lang="vi-VN" sz="2400" i="1">
                                    <a:latin typeface="Cambria Math" panose="02040503050406030204" pitchFamily="18" charset="0"/>
                                    <a:ea typeface="Cambria Math" panose="02040503050406030204" pitchFamily="18" charset="0"/>
                                  </a:rPr>
                                </m:ctrlPr>
                              </m:sSupPr>
                              <m:e>
                                <m:r>
                                  <m:rPr>
                                    <m:sty m:val="p"/>
                                  </m:rPr>
                                  <a:rPr lang="vi-VN" sz="2400" i="1">
                                    <a:latin typeface="Cambria Math" panose="02040503050406030204" pitchFamily="18" charset="0"/>
                                    <a:ea typeface="Cambria Math" panose="02040503050406030204" pitchFamily="18" charset="0"/>
                                  </a:rPr>
                                  <m:t>x</m:t>
                                </m:r>
                              </m:e>
                              <m:sup>
                                <m:r>
                                  <a:rPr lang="vi-VN" sz="2400" b="0" i="1">
                                    <a:latin typeface="Cambria Math" panose="02040503050406030204" pitchFamily="18" charset="0"/>
                                    <a:ea typeface="Cambria Math" panose="02040503050406030204" pitchFamily="18" charset="0"/>
                                  </a:rPr>
                                  <m:t>2</m:t>
                                </m:r>
                              </m:sup>
                            </m:sSup>
                            <m:sSub>
                              <m:sSubPr>
                                <m:ctrlPr>
                                  <a:rPr lang="vi-VN" sz="240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q</m:t>
                                </m:r>
                              </m:e>
                              <m:sub>
                                <m:r>
                                  <a:rPr lang="vi-VN" sz="2400" b="0" i="1">
                                    <a:latin typeface="Cambria Math" panose="02040503050406030204" pitchFamily="18" charset="0"/>
                                    <a:ea typeface="Cambria Math" panose="02040503050406030204" pitchFamily="18" charset="0"/>
                                  </a:rPr>
                                  <m:t>0</m:t>
                                </m:r>
                              </m:sub>
                            </m:sSub>
                          </m:e>
                        </m:nary>
                        <m:d>
                          <m:dPr>
                            <m:ctrlPr>
                              <a:rPr lang="vi-VN" sz="2400" b="0" i="1">
                                <a:latin typeface="Cambria Math" panose="02040503050406030204" pitchFamily="18" charset="0"/>
                                <a:ea typeface="Cambria Math" panose="02040503050406030204" pitchFamily="18" charset="0"/>
                              </a:rPr>
                            </m:ctrlPr>
                          </m:dPr>
                          <m:e>
                            <m:r>
                              <a:rPr lang="vi-VN" sz="2400" i="1">
                                <a:latin typeface="Cambria Math" panose="02040503050406030204" pitchFamily="18" charset="0"/>
                                <a:ea typeface="Cambria Math" panose="02040503050406030204" pitchFamily="18" charset="0"/>
                              </a:rPr>
                              <m:t>𝑥</m:t>
                            </m:r>
                          </m:e>
                        </m:d>
                        <m:r>
                          <a:rPr lang="vi-VN" sz="2400" i="1">
                            <a:latin typeface="Cambria Math" panose="02040503050406030204" pitchFamily="18" charset="0"/>
                            <a:ea typeface="Cambria Math" panose="02040503050406030204" pitchFamily="18" charset="0"/>
                          </a:rPr>
                          <m:t>𝑑𝑥</m:t>
                        </m:r>
                      </m:num>
                      <m:den>
                        <m:nary>
                          <m:naryPr>
                            <m:ctrlPr>
                              <a:rPr lang="vi-VN" sz="2400" i="1">
                                <a:latin typeface="Cambria Math" panose="02040503050406030204" pitchFamily="18" charset="0"/>
                                <a:ea typeface="Cambria Math" panose="02040503050406030204" pitchFamily="18" charset="0"/>
                              </a:rPr>
                            </m:ctrlPr>
                          </m:naryPr>
                          <m:sub>
                            <m:sSub>
                              <m:sSubPr>
                                <m:ctrlPr>
                                  <a:rPr lang="vi-VN" sz="240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x</m:t>
                                </m:r>
                              </m:e>
                              <m:sub>
                                <m:r>
                                  <m:rPr>
                                    <m:sty m:val="p"/>
                                  </m:rPr>
                                  <a:rPr lang="vi-VN" sz="2400" i="1">
                                    <a:latin typeface="Cambria Math" panose="02040503050406030204" pitchFamily="18" charset="0"/>
                                    <a:ea typeface="Cambria Math" panose="02040503050406030204" pitchFamily="18" charset="0"/>
                                  </a:rPr>
                                  <m:t>min</m:t>
                                </m:r>
                              </m:sub>
                            </m:sSub>
                          </m:sub>
                          <m:sup>
                            <m:sSub>
                              <m:sSubPr>
                                <m:ctrlPr>
                                  <a:rPr lang="vi-VN" sz="240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x</m:t>
                                </m:r>
                              </m:e>
                              <m:sub>
                                <m:r>
                                  <m:rPr>
                                    <m:sty m:val="p"/>
                                  </m:rPr>
                                  <a:rPr lang="vi-VN" sz="2400" i="1">
                                    <a:latin typeface="Cambria Math" panose="02040503050406030204" pitchFamily="18" charset="0"/>
                                    <a:ea typeface="Cambria Math" panose="02040503050406030204" pitchFamily="18" charset="0"/>
                                  </a:rPr>
                                  <m:t>max</m:t>
                                </m:r>
                              </m:sub>
                            </m:sSub>
                          </m:sup>
                          <m:e>
                            <m:sSup>
                              <m:sSupPr>
                                <m:ctrlPr>
                                  <a:rPr lang="vi-VN" sz="2400" i="1">
                                    <a:latin typeface="Cambria Math" panose="02040503050406030204" pitchFamily="18" charset="0"/>
                                    <a:ea typeface="Cambria Math" panose="02040503050406030204" pitchFamily="18" charset="0"/>
                                  </a:rPr>
                                </m:ctrlPr>
                              </m:sSupPr>
                              <m:e>
                                <m:r>
                                  <m:rPr>
                                    <m:sty m:val="p"/>
                                  </m:rPr>
                                  <a:rPr lang="vi-VN" sz="2400" i="1">
                                    <a:latin typeface="Cambria Math" panose="02040503050406030204" pitchFamily="18" charset="0"/>
                                    <a:ea typeface="Cambria Math" panose="02040503050406030204" pitchFamily="18" charset="0"/>
                                  </a:rPr>
                                  <m:t>x</m:t>
                                </m:r>
                              </m:e>
                              <m:sup>
                                <m:r>
                                  <a:rPr lang="vi-VN" sz="2400" b="0" i="1">
                                    <a:latin typeface="Cambria Math" panose="02040503050406030204" pitchFamily="18" charset="0"/>
                                    <a:ea typeface="Cambria Math" panose="02040503050406030204" pitchFamily="18" charset="0"/>
                                  </a:rPr>
                                  <m:t>3</m:t>
                                </m:r>
                              </m:sup>
                            </m:sSup>
                            <m:sSub>
                              <m:sSubPr>
                                <m:ctrlPr>
                                  <a:rPr lang="vi-VN" sz="240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q</m:t>
                                </m:r>
                              </m:e>
                              <m:sub>
                                <m:r>
                                  <a:rPr lang="vi-VN" sz="2400" b="0" i="1">
                                    <a:latin typeface="Cambria Math" panose="02040503050406030204" pitchFamily="18" charset="0"/>
                                    <a:ea typeface="Cambria Math" panose="02040503050406030204" pitchFamily="18" charset="0"/>
                                  </a:rPr>
                                  <m:t>0</m:t>
                                </m:r>
                              </m:sub>
                            </m:sSub>
                            <m:d>
                              <m:dPr>
                                <m:ctrlPr>
                                  <a:rPr lang="vi-VN" sz="2400" b="0" i="1">
                                    <a:latin typeface="Cambria Math" panose="02040503050406030204" pitchFamily="18" charset="0"/>
                                    <a:ea typeface="Cambria Math" panose="02040503050406030204" pitchFamily="18" charset="0"/>
                                  </a:rPr>
                                </m:ctrlPr>
                              </m:dPr>
                              <m:e>
                                <m:r>
                                  <a:rPr lang="vi-VN" sz="2400" i="1">
                                    <a:latin typeface="Cambria Math" panose="02040503050406030204" pitchFamily="18" charset="0"/>
                                    <a:ea typeface="Cambria Math" panose="02040503050406030204" pitchFamily="18" charset="0"/>
                                  </a:rPr>
                                  <m:t>𝑥</m:t>
                                </m:r>
                              </m:e>
                            </m:d>
                            <m:r>
                              <a:rPr lang="vi-VN" sz="2400" i="1">
                                <a:latin typeface="Cambria Math" panose="02040503050406030204" pitchFamily="18" charset="0"/>
                                <a:ea typeface="Cambria Math" panose="02040503050406030204" pitchFamily="18" charset="0"/>
                              </a:rPr>
                              <m:t>𝑑𝑥</m:t>
                            </m:r>
                          </m:e>
                        </m:nary>
                      </m:den>
                    </m:f>
                    <m:r>
                      <a:rPr lang="vi-VN" sz="2400" b="0" i="1">
                        <a:latin typeface="Cambria Math" panose="02040503050406030204" pitchFamily="18" charset="0"/>
                        <a:ea typeface="Cambria Math" panose="02040503050406030204" pitchFamily="18" charset="0"/>
                      </a:rPr>
                      <m:t>=6∙</m:t>
                    </m:r>
                    <m:r>
                      <m:rPr>
                        <m:sty m:val="p"/>
                      </m:rPr>
                      <a:rPr lang="vi-VN" sz="2400" i="1">
                        <a:latin typeface="Cambria Math" panose="02040503050406030204" pitchFamily="18" charset="0"/>
                        <a:ea typeface="Cambria Math" panose="02040503050406030204" pitchFamily="18" charset="0"/>
                      </a:rPr>
                      <m:t>f</m:t>
                    </m:r>
                    <m:r>
                      <a:rPr lang="vi-VN" sz="2400" i="1">
                        <a:latin typeface="Cambria Math" panose="02040503050406030204" pitchFamily="18" charset="0"/>
                        <a:ea typeface="Cambria Math" panose="02040503050406030204" pitchFamily="18" charset="0"/>
                      </a:rPr>
                      <m:t>∙</m:t>
                    </m:r>
                    <m:f>
                      <m:fPr>
                        <m:ctrlPr>
                          <a:rPr lang="vi-VN" sz="2400" i="1">
                            <a:latin typeface="Cambria Math" panose="02040503050406030204" pitchFamily="18" charset="0"/>
                            <a:ea typeface="Cambria Math" panose="02040503050406030204" pitchFamily="18" charset="0"/>
                          </a:rPr>
                        </m:ctrlPr>
                      </m:fPr>
                      <m:num>
                        <m:sSup>
                          <m:sSupPr>
                            <m:ctrlPr>
                              <a:rPr lang="vi-VN" sz="2400" i="1">
                                <a:latin typeface="Cambria Math" panose="02040503050406030204" pitchFamily="18" charset="0"/>
                                <a:ea typeface="Cambria Math" panose="02040503050406030204" pitchFamily="18" charset="0"/>
                              </a:rPr>
                            </m:ctrlPr>
                          </m:sSupPr>
                          <m:e>
                            <m:bar>
                              <m:barPr>
                                <m:pos m:val="top"/>
                                <m:ctrlPr>
                                  <a:rPr lang="vi-VN" sz="2400" i="1">
                                    <a:latin typeface="Cambria Math" panose="02040503050406030204" pitchFamily="18" charset="0"/>
                                    <a:ea typeface="Cambria Math" panose="02040503050406030204" pitchFamily="18" charset="0"/>
                                  </a:rPr>
                                </m:ctrlPr>
                              </m:barPr>
                              <m:e>
                                <m:r>
                                  <m:rPr>
                                    <m:sty m:val="p"/>
                                  </m:rPr>
                                  <a:rPr lang="vi-VN" sz="2400" i="1">
                                    <a:latin typeface="Cambria Math" panose="02040503050406030204" pitchFamily="18" charset="0"/>
                                    <a:ea typeface="Cambria Math" panose="02040503050406030204" pitchFamily="18" charset="0"/>
                                  </a:rPr>
                                  <m:t>x</m:t>
                                </m:r>
                              </m:e>
                            </m:bar>
                          </m:e>
                          <m:sup>
                            <m:r>
                              <a:rPr lang="vi-VN" sz="2400" b="0" i="1">
                                <a:latin typeface="Cambria Math" panose="02040503050406030204" pitchFamily="18" charset="0"/>
                                <a:ea typeface="Cambria Math" panose="02040503050406030204" pitchFamily="18" charset="0"/>
                              </a:rPr>
                              <m:t>2</m:t>
                            </m:r>
                          </m:sup>
                        </m:sSup>
                      </m:num>
                      <m:den>
                        <m:sSup>
                          <m:sSupPr>
                            <m:ctrlPr>
                              <a:rPr lang="vi-VN" sz="2400" i="1">
                                <a:latin typeface="Cambria Math" panose="02040503050406030204" pitchFamily="18" charset="0"/>
                                <a:ea typeface="Cambria Math" panose="02040503050406030204" pitchFamily="18" charset="0"/>
                              </a:rPr>
                            </m:ctrlPr>
                          </m:sSupPr>
                          <m:e>
                            <m:bar>
                              <m:barPr>
                                <m:pos m:val="top"/>
                                <m:ctrlPr>
                                  <a:rPr lang="vi-VN" sz="2400" i="1">
                                    <a:latin typeface="Cambria Math" panose="02040503050406030204" pitchFamily="18" charset="0"/>
                                    <a:ea typeface="Cambria Math" panose="02040503050406030204" pitchFamily="18" charset="0"/>
                                  </a:rPr>
                                </m:ctrlPr>
                              </m:barPr>
                              <m:e>
                                <m:r>
                                  <m:rPr>
                                    <m:sty m:val="p"/>
                                  </m:rPr>
                                  <a:rPr lang="vi-VN" sz="2400" i="1">
                                    <a:latin typeface="Cambria Math" panose="02040503050406030204" pitchFamily="18" charset="0"/>
                                    <a:ea typeface="Cambria Math" panose="02040503050406030204" pitchFamily="18" charset="0"/>
                                  </a:rPr>
                                  <m:t>x</m:t>
                                </m:r>
                              </m:e>
                            </m:bar>
                          </m:e>
                          <m:sup>
                            <m:r>
                              <a:rPr lang="vi-VN" sz="2400" b="0" i="1">
                                <a:latin typeface="Cambria Math" panose="02040503050406030204" pitchFamily="18" charset="0"/>
                                <a:ea typeface="Cambria Math" panose="02040503050406030204" pitchFamily="18" charset="0"/>
                              </a:rPr>
                              <m:t>3</m:t>
                            </m:r>
                          </m:sup>
                        </m:sSup>
                      </m:den>
                    </m:f>
                  </m:oMath>
                </a14:m>
                <a:r>
                  <a:rPr lang="en-US" sz="2400"/>
                  <a:t> </a:t>
                </a:r>
                <a:endParaRPr lang="vi-VN" sz="2400"/>
              </a:p>
            </p:txBody>
          </p:sp>
        </mc:Choice>
        <mc:Fallback>
          <p:sp>
            <p:nvSpPr>
              <p:cNvPr id="4" name="TextBox 3">
                <a:extLst>
                  <a:ext uri="{FF2B5EF4-FFF2-40B4-BE49-F238E27FC236}">
                    <a16:creationId xmlns:a16="http://schemas.microsoft.com/office/drawing/2014/main" id="{D3E987AF-8CB8-CC45-A954-138E1D3C8C00}"/>
                  </a:ext>
                </a:extLst>
              </p:cNvPr>
              <p:cNvSpPr txBox="1">
                <a:spLocks noRot="1" noChangeAspect="1" noMove="1" noResize="1" noEditPoints="1" noAdjustHandles="1" noChangeArrowheads="1" noChangeShapeType="1" noTextEdit="1"/>
              </p:cNvSpPr>
              <p:nvPr/>
            </p:nvSpPr>
            <p:spPr>
              <a:xfrm>
                <a:off x="217820" y="1229828"/>
                <a:ext cx="6724401" cy="1199559"/>
              </a:xfrm>
              <a:prstGeom prst="rect">
                <a:avLst/>
              </a:prstGeom>
              <a:blipFill>
                <a:blip r:embed="rId3"/>
                <a:stretch>
                  <a:fillRect l="-1695" t="-15789" b="-610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85C85DF-DA7B-304A-9991-F66F02DEEFD2}"/>
                  </a:ext>
                </a:extLst>
              </p:cNvPr>
              <p:cNvSpPr txBox="1"/>
              <p:nvPr/>
            </p:nvSpPr>
            <p:spPr>
              <a:xfrm>
                <a:off x="217820" y="4428614"/>
                <a:ext cx="5371150" cy="856260"/>
              </a:xfrm>
              <a:prstGeom prst="rect">
                <a:avLst/>
              </a:prstGeom>
              <a:solidFill>
                <a:schemeClr val="bg2"/>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Đườ</m:t>
                      </m:r>
                      <m:r>
                        <m:rPr>
                          <m:sty m:val="p"/>
                        </m:rPr>
                        <a:rPr lang="en-US" sz="2400" i="1">
                          <a:latin typeface="Cambria Math" panose="02040503050406030204" pitchFamily="18" charset="0"/>
                        </a:rPr>
                        <m:t>ng</m:t>
                      </m:r>
                      <m:r>
                        <a:rPr lang="en-US" sz="2400" i="1">
                          <a:latin typeface="Cambria Math" panose="02040503050406030204" pitchFamily="18" charset="0"/>
                        </a:rPr>
                        <m:t> </m:t>
                      </m:r>
                      <m:r>
                        <m:rPr>
                          <m:sty m:val="p"/>
                        </m:rPr>
                        <a:rPr lang="en-US" sz="2400" i="1">
                          <a:latin typeface="Cambria Math" panose="02040503050406030204" pitchFamily="18" charset="0"/>
                        </a:rPr>
                        <m:t>k</m:t>
                      </m:r>
                      <m:r>
                        <a:rPr lang="en-US" sz="2400" i="1">
                          <a:latin typeface="Cambria Math" panose="02040503050406030204" pitchFamily="18" charset="0"/>
                        </a:rPr>
                        <m:t>í</m:t>
                      </m:r>
                      <m:r>
                        <m:rPr>
                          <m:sty m:val="p"/>
                        </m:rPr>
                        <a:rPr lang="en-US" sz="2400" i="1">
                          <a:latin typeface="Cambria Math" panose="02040503050406030204" pitchFamily="18" charset="0"/>
                        </a:rPr>
                        <m:t>nh</m:t>
                      </m:r>
                      <m:r>
                        <a:rPr lang="en-US" sz="2400" i="1">
                          <a:latin typeface="Cambria Math" panose="02040503050406030204" pitchFamily="18" charset="0"/>
                        </a:rPr>
                        <m:t> </m:t>
                      </m:r>
                      <m:r>
                        <m:rPr>
                          <m:sty m:val="p"/>
                        </m:rPr>
                        <a:rPr lang="en-US" sz="2400" i="1">
                          <a:latin typeface="Cambria Math" panose="02040503050406030204" pitchFamily="18" charset="0"/>
                        </a:rPr>
                        <m:t>Sauter</m:t>
                      </m:r>
                      <m:r>
                        <a:rPr lang="vi-VN" sz="2400" b="0" i="1">
                          <a:latin typeface="Cambria Math" panose="02040503050406030204" pitchFamily="18" charset="0"/>
                        </a:rPr>
                        <m:t>: </m:t>
                      </m:r>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a:rPr lang="vi-VN" sz="2400" b="0" i="1">
                              <a:latin typeface="Cambria Math" panose="02040503050406030204" pitchFamily="18" charset="0"/>
                            </a:rPr>
                            <m:t>1,2</m:t>
                          </m:r>
                        </m:sub>
                      </m:sSub>
                      <m:r>
                        <a:rPr lang="vi-VN" sz="2400" b="0" i="1">
                          <a:latin typeface="Cambria Math" panose="02040503050406030204" pitchFamily="18" charset="0"/>
                        </a:rPr>
                        <m:t>=</m:t>
                      </m:r>
                      <m:f>
                        <m:fPr>
                          <m:type m:val="lin"/>
                          <m:ctrlPr>
                            <a:rPr lang="vi-VN" sz="2400" b="0" i="1">
                              <a:latin typeface="Cambria Math" panose="02040503050406030204" pitchFamily="18" charset="0"/>
                            </a:rPr>
                          </m:ctrlPr>
                        </m:fPr>
                        <m:num>
                          <m:r>
                            <a:rPr lang="vi-VN" sz="2400" b="0" i="1">
                              <a:latin typeface="Cambria Math" panose="02040503050406030204" pitchFamily="18" charset="0"/>
                            </a:rPr>
                            <m:t>6</m:t>
                          </m:r>
                        </m:num>
                        <m:den>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S</m:t>
                              </m:r>
                            </m:e>
                            <m:sub>
                              <m:r>
                                <m:rPr>
                                  <m:sty m:val="p"/>
                                </m:rPr>
                                <a:rPr lang="vi-VN" sz="2400" i="1">
                                  <a:latin typeface="Cambria Math" panose="02040503050406030204" pitchFamily="18" charset="0"/>
                                </a:rPr>
                                <m:t>V</m:t>
                              </m:r>
                            </m:sub>
                          </m:sSub>
                          <m:r>
                            <a:rPr lang="vi-VN" sz="2400" b="0" i="1">
                              <a:latin typeface="Cambria Math" panose="02040503050406030204" pitchFamily="18" charset="0"/>
                            </a:rPr>
                            <m:t>=</m:t>
                          </m:r>
                          <m:f>
                            <m:fPr>
                              <m:ctrlPr>
                                <a:rPr lang="vi-VN" sz="2400" b="0" i="1">
                                  <a:latin typeface="Cambria Math" panose="02040503050406030204" pitchFamily="18" charset="0"/>
                                </a:rPr>
                              </m:ctrlPr>
                            </m:fPr>
                            <m:num>
                              <m:r>
                                <a:rPr lang="vi-VN" sz="2400" b="0" i="1">
                                  <a:latin typeface="Cambria Math" panose="02040503050406030204" pitchFamily="18" charset="0"/>
                                </a:rPr>
                                <m:t>1</m:t>
                              </m:r>
                            </m:num>
                            <m:den>
                              <m:r>
                                <m:rPr>
                                  <m:sty m:val="p"/>
                                </m:rPr>
                                <a:rPr lang="vi-VN" sz="2400" i="1">
                                  <a:latin typeface="Cambria Math" panose="02040503050406030204" pitchFamily="18" charset="0"/>
                                </a:rPr>
                                <m:t>f</m:t>
                              </m:r>
                            </m:den>
                          </m:f>
                          <m:r>
                            <a:rPr lang="vi-VN" sz="2400" b="0" i="1">
                              <a:latin typeface="Cambria Math" panose="02040503050406030204" pitchFamily="18" charset="0"/>
                              <a:ea typeface="Cambria Math" panose="02040503050406030204" pitchFamily="18" charset="0"/>
                            </a:rPr>
                            <m:t>∙</m:t>
                          </m:r>
                          <m:f>
                            <m:fPr>
                              <m:ctrlPr>
                                <a:rPr lang="vi-VN" sz="2400" b="0" i="1">
                                  <a:latin typeface="Cambria Math" panose="02040503050406030204" pitchFamily="18" charset="0"/>
                                  <a:ea typeface="Cambria Math" panose="02040503050406030204" pitchFamily="18" charset="0"/>
                                </a:rPr>
                              </m:ctrlPr>
                            </m:fPr>
                            <m:num>
                              <m:sSup>
                                <m:sSupPr>
                                  <m:ctrlPr>
                                    <a:rPr lang="vi-VN" sz="2400" b="0" i="1">
                                      <a:latin typeface="Cambria Math" panose="02040503050406030204" pitchFamily="18" charset="0"/>
                                      <a:ea typeface="Cambria Math" panose="02040503050406030204" pitchFamily="18" charset="0"/>
                                    </a:rPr>
                                  </m:ctrlPr>
                                </m:sSupPr>
                                <m:e>
                                  <m:bar>
                                    <m:barPr>
                                      <m:pos m:val="top"/>
                                      <m:ctrlPr>
                                        <a:rPr lang="vi-VN" sz="2400" b="0" i="1">
                                          <a:latin typeface="Cambria Math" panose="02040503050406030204" pitchFamily="18" charset="0"/>
                                          <a:ea typeface="Cambria Math" panose="02040503050406030204" pitchFamily="18" charset="0"/>
                                        </a:rPr>
                                      </m:ctrlPr>
                                    </m:barPr>
                                    <m:e>
                                      <m:r>
                                        <m:rPr>
                                          <m:sty m:val="p"/>
                                        </m:rPr>
                                        <a:rPr lang="vi-VN" sz="2400" i="1">
                                          <a:latin typeface="Cambria Math" panose="02040503050406030204" pitchFamily="18" charset="0"/>
                                          <a:ea typeface="Cambria Math" panose="02040503050406030204" pitchFamily="18" charset="0"/>
                                        </a:rPr>
                                        <m:t>x</m:t>
                                      </m:r>
                                    </m:e>
                                  </m:bar>
                                </m:e>
                                <m:sup>
                                  <m:r>
                                    <a:rPr lang="vi-VN" sz="2400" b="0" i="1">
                                      <a:latin typeface="Cambria Math" panose="02040503050406030204" pitchFamily="18" charset="0"/>
                                      <a:ea typeface="Cambria Math" panose="02040503050406030204" pitchFamily="18" charset="0"/>
                                    </a:rPr>
                                    <m:t>3</m:t>
                                  </m:r>
                                </m:sup>
                              </m:sSup>
                            </m:num>
                            <m:den>
                              <m:sSup>
                                <m:sSupPr>
                                  <m:ctrlPr>
                                    <a:rPr lang="vi-VN" sz="2400" b="0" i="1">
                                      <a:latin typeface="Cambria Math" panose="02040503050406030204" pitchFamily="18" charset="0"/>
                                      <a:ea typeface="Cambria Math" panose="02040503050406030204" pitchFamily="18" charset="0"/>
                                    </a:rPr>
                                  </m:ctrlPr>
                                </m:sSupPr>
                                <m:e>
                                  <m:bar>
                                    <m:barPr>
                                      <m:pos m:val="top"/>
                                      <m:ctrlPr>
                                        <a:rPr lang="vi-VN" sz="2400" b="0" i="1">
                                          <a:latin typeface="Cambria Math" panose="02040503050406030204" pitchFamily="18" charset="0"/>
                                          <a:ea typeface="Cambria Math" panose="02040503050406030204" pitchFamily="18" charset="0"/>
                                        </a:rPr>
                                      </m:ctrlPr>
                                    </m:barPr>
                                    <m:e>
                                      <m:r>
                                        <m:rPr>
                                          <m:sty m:val="p"/>
                                        </m:rPr>
                                        <a:rPr lang="vi-VN" sz="2400" i="1">
                                          <a:latin typeface="Cambria Math" panose="02040503050406030204" pitchFamily="18" charset="0"/>
                                          <a:ea typeface="Cambria Math" panose="02040503050406030204" pitchFamily="18" charset="0"/>
                                        </a:rPr>
                                        <m:t>x</m:t>
                                      </m:r>
                                    </m:e>
                                  </m:bar>
                                </m:e>
                                <m:sup>
                                  <m:r>
                                    <a:rPr lang="vi-VN" sz="2400" b="0" i="1">
                                      <a:latin typeface="Cambria Math" panose="02040503050406030204" pitchFamily="18" charset="0"/>
                                      <a:ea typeface="Cambria Math" panose="02040503050406030204" pitchFamily="18" charset="0"/>
                                    </a:rPr>
                                    <m:t>2</m:t>
                                  </m:r>
                                </m:sup>
                              </m:sSup>
                            </m:den>
                          </m:f>
                        </m:den>
                      </m:f>
                    </m:oMath>
                  </m:oMathPara>
                </a14:m>
                <a:endParaRPr lang="en-US" sz="2400"/>
              </a:p>
            </p:txBody>
          </p:sp>
        </mc:Choice>
        <mc:Fallback>
          <p:sp>
            <p:nvSpPr>
              <p:cNvPr id="7" name="TextBox 6">
                <a:extLst>
                  <a:ext uri="{FF2B5EF4-FFF2-40B4-BE49-F238E27FC236}">
                    <a16:creationId xmlns:a16="http://schemas.microsoft.com/office/drawing/2014/main" id="{C85C85DF-DA7B-304A-9991-F66F02DEEFD2}"/>
                  </a:ext>
                </a:extLst>
              </p:cNvPr>
              <p:cNvSpPr txBox="1">
                <a:spLocks noRot="1" noChangeAspect="1" noMove="1" noResize="1" noEditPoints="1" noAdjustHandles="1" noChangeArrowheads="1" noChangeShapeType="1" noTextEdit="1"/>
              </p:cNvSpPr>
              <p:nvPr/>
            </p:nvSpPr>
            <p:spPr>
              <a:xfrm>
                <a:off x="217820" y="4428614"/>
                <a:ext cx="5371150" cy="856260"/>
              </a:xfrm>
              <a:prstGeom prst="rect">
                <a:avLst/>
              </a:prstGeom>
              <a:blipFill>
                <a:blip r:embed="rId4"/>
                <a:stretch>
                  <a:fillRect l="-1179" t="-60294" b="-117647"/>
                </a:stretch>
              </a:blipFill>
            </p:spPr>
            <p:txBody>
              <a:bodyPr/>
              <a:lstStyle/>
              <a:p>
                <a:r>
                  <a:rPr lang="en-US">
                    <a:noFill/>
                  </a:rPr>
                  <a:t> </a:t>
                </a:r>
              </a:p>
            </p:txBody>
          </p:sp>
        </mc:Fallback>
      </mc:AlternateContent>
    </p:spTree>
    <p:extLst>
      <p:ext uri="{BB962C8B-B14F-4D97-AF65-F5344CB8AC3E}">
        <p14:creationId xmlns:p14="http://schemas.microsoft.com/office/powerpoint/2010/main" val="344416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BD61-50DC-7043-85BE-B8A756DB2C16}"/>
              </a:ext>
            </a:extLst>
          </p:cNvPr>
          <p:cNvSpPr>
            <a:spLocks noGrp="1"/>
          </p:cNvSpPr>
          <p:nvPr>
            <p:ph type="title"/>
          </p:nvPr>
        </p:nvSpPr>
        <p:spPr>
          <a:xfrm>
            <a:off x="1582220" y="624110"/>
            <a:ext cx="10274157" cy="1280890"/>
          </a:xfrm>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endParaRPr lang="en-US"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0150F21C-9B87-4D4C-8F03-4D3721B20FCA}"/>
              </a:ext>
            </a:extLst>
          </p:cNvPr>
          <p:cNvSpPr>
            <a:spLocks noGrp="1"/>
          </p:cNvSpPr>
          <p:nvPr>
            <p:ph idx="1"/>
          </p:nvPr>
        </p:nvSpPr>
        <p:spPr>
          <a:xfrm>
            <a:off x="1582220" y="2133600"/>
            <a:ext cx="9922392" cy="3777622"/>
          </a:xfrm>
        </p:spPr>
        <p:txBody>
          <a:bodyPr>
            <a:normAutofit/>
          </a:bodyPr>
          <a:lstStyle/>
          <a:p>
            <a:r>
              <a:rPr lang="en-US" sz="2400">
                <a:latin typeface="Times New Roman" panose="02020603050405020304" pitchFamily="18" charset="0"/>
                <a:cs typeface="Times New Roman" panose="02020603050405020304" pitchFamily="18" charset="0"/>
              </a:rPr>
              <a:t>Hàm luỹ  thửa: phân phối GGS theo Gates, Gaudin và Schuhmann (DIN 66143)</a:t>
            </a:r>
          </a:p>
          <a:p>
            <a:r>
              <a:rPr lang="en-US" sz="2400">
                <a:latin typeface="Times New Roman" panose="02020603050405020304" pitchFamily="18" charset="0"/>
                <a:cs typeface="Times New Roman" panose="02020603050405020304" pitchFamily="18" charset="0"/>
              </a:rPr>
              <a:t>Phân phối RRSB theo Rosin, Rammler, Sperlin và Bennett (DIN 66145)</a:t>
            </a:r>
          </a:p>
          <a:p>
            <a:r>
              <a:rPr lang="en-US" sz="2400">
                <a:latin typeface="Times New Roman" panose="02020603050405020304" pitchFamily="18" charset="0"/>
                <a:cs typeface="Times New Roman" panose="02020603050405020304" pitchFamily="18" charset="0"/>
              </a:rPr>
              <a:t>Phân phối xác suất loga chuẩn (DIN 66144) </a:t>
            </a:r>
          </a:p>
        </p:txBody>
      </p:sp>
    </p:spTree>
    <p:extLst>
      <p:ext uri="{BB962C8B-B14F-4D97-AF65-F5344CB8AC3E}">
        <p14:creationId xmlns:p14="http://schemas.microsoft.com/office/powerpoint/2010/main" val="2930028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18F6A-39C9-CF4D-A415-1BDF7E32F4A7}"/>
              </a:ext>
            </a:extLst>
          </p:cNvPr>
          <p:cNvSpPr>
            <a:spLocks noGrp="1"/>
          </p:cNvSpPr>
          <p:nvPr>
            <p:ph type="title"/>
          </p:nvPr>
        </p:nvSpPr>
        <p:spPr>
          <a:xfrm>
            <a:off x="2592925" y="624110"/>
            <a:ext cx="8911687" cy="830997"/>
          </a:xfrm>
        </p:spPr>
        <p:txBody>
          <a:bodyPr/>
          <a:lstStyle/>
          <a:p>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GGS</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51F75B1-EB03-6047-A31C-3EB7C1AB8B26}"/>
                  </a:ext>
                </a:extLst>
              </p:cNvPr>
              <p:cNvSpPr txBox="1"/>
              <p:nvPr/>
            </p:nvSpPr>
            <p:spPr>
              <a:xfrm>
                <a:off x="2913050" y="3209218"/>
                <a:ext cx="12589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i="1">
                          <a:latin typeface="Cambria Math" panose="02040503050406030204" pitchFamily="18" charset="0"/>
                        </a:rPr>
                        <m:t>x</m:t>
                      </m:r>
                      <m:r>
                        <a:rPr lang="en-US" sz="2400" i="1">
                          <a:latin typeface="Cambria Math" panose="02040503050406030204" pitchFamily="18" charset="0"/>
                          <a:ea typeface="Cambria Math" panose="02040503050406030204" pitchFamily="18" charset="0"/>
                        </a:rPr>
                        <m:t>&gt;</m:t>
                      </m:r>
                      <m:sSub>
                        <m:sSubPr>
                          <m:ctrlPr>
                            <a:rPr lang="en-US" sz="2400" i="1">
                              <a:latin typeface="Cambria Math" panose="02040503050406030204" pitchFamily="18" charset="0"/>
                              <a:ea typeface="Cambria Math" panose="02040503050406030204" pitchFamily="18" charset="0"/>
                            </a:rPr>
                          </m:ctrlPr>
                        </m:sSubPr>
                        <m:e>
                          <m:r>
                            <m:rPr>
                              <m:sty m:val="p"/>
                            </m:rPr>
                            <a:rPr lang="en-US" sz="2400" i="1">
                              <a:latin typeface="Cambria Math" panose="02040503050406030204" pitchFamily="18" charset="0"/>
                              <a:ea typeface="Cambria Math" panose="02040503050406030204" pitchFamily="18" charset="0"/>
                            </a:rPr>
                            <m:t>x</m:t>
                          </m:r>
                        </m:e>
                        <m:sub>
                          <m:r>
                            <m:rPr>
                              <m:sty m:val="p"/>
                            </m:rPr>
                            <a:rPr lang="en-US" sz="2400" i="1">
                              <a:latin typeface="Cambria Math" panose="02040503050406030204" pitchFamily="18" charset="0"/>
                              <a:ea typeface="Cambria Math" panose="02040503050406030204" pitchFamily="18" charset="0"/>
                            </a:rPr>
                            <m:t>max</m:t>
                          </m:r>
                        </m:sub>
                      </m:sSub>
                    </m:oMath>
                  </m:oMathPara>
                </a14:m>
                <a:endParaRPr lang="en-US" sz="2400"/>
              </a:p>
            </p:txBody>
          </p:sp>
        </mc:Choice>
        <mc:Fallback>
          <p:sp>
            <p:nvSpPr>
              <p:cNvPr id="3" name="TextBox 2">
                <a:extLst>
                  <a:ext uri="{FF2B5EF4-FFF2-40B4-BE49-F238E27FC236}">
                    <a16:creationId xmlns:a16="http://schemas.microsoft.com/office/drawing/2014/main" id="{B51F75B1-EB03-6047-A31C-3EB7C1AB8B26}"/>
                  </a:ext>
                </a:extLst>
              </p:cNvPr>
              <p:cNvSpPr txBox="1">
                <a:spLocks noRot="1" noChangeAspect="1" noMove="1" noResize="1" noEditPoints="1" noAdjustHandles="1" noChangeArrowheads="1" noChangeShapeType="1" noTextEdit="1"/>
              </p:cNvSpPr>
              <p:nvPr/>
            </p:nvSpPr>
            <p:spPr>
              <a:xfrm>
                <a:off x="2913050" y="3209218"/>
                <a:ext cx="1258934" cy="369332"/>
              </a:xfrm>
              <a:prstGeom prst="rect">
                <a:avLst/>
              </a:prstGeom>
              <a:blipFill>
                <a:blip r:embed="rId2"/>
                <a:stretch>
                  <a:fillRect l="-990"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BE3AEE5-BA81-1542-88A2-4D9694E1DDD2}"/>
                  </a:ext>
                </a:extLst>
              </p:cNvPr>
              <p:cNvSpPr txBox="1"/>
              <p:nvPr/>
            </p:nvSpPr>
            <p:spPr>
              <a:xfrm>
                <a:off x="2815088" y="1542347"/>
                <a:ext cx="202719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2400" b="0" i="1">
                          <a:latin typeface="Cambria Math" panose="02040503050406030204" pitchFamily="18" charset="0"/>
                        </a:rPr>
                        <m:t>0</m:t>
                      </m:r>
                      <m:r>
                        <a:rPr lang="vi-VN" sz="2400" b="0" i="1">
                          <a:latin typeface="Cambria Math" panose="02040503050406030204" pitchFamily="18" charset="0"/>
                          <a:ea typeface="Cambria Math" panose="02040503050406030204" pitchFamily="18" charset="0"/>
                        </a:rPr>
                        <m:t>≤</m:t>
                      </m:r>
                      <m:r>
                        <a:rPr lang="vi-VN" sz="2400" b="0" i="1">
                          <a:latin typeface="Cambria Math" panose="02040503050406030204" pitchFamily="18" charset="0"/>
                          <a:ea typeface="Cambria Math" panose="02040503050406030204" pitchFamily="18" charset="0"/>
                        </a:rPr>
                        <m:t>𝑥</m:t>
                      </m:r>
                      <m:r>
                        <a:rPr lang="vi-VN" sz="2400" b="0" i="1">
                          <a:latin typeface="Cambria Math" panose="02040503050406030204" pitchFamily="18" charset="0"/>
                          <a:ea typeface="Cambria Math" panose="02040503050406030204" pitchFamily="18" charset="0"/>
                        </a:rPr>
                        <m:t>≤</m:t>
                      </m:r>
                      <m:sSub>
                        <m:sSubPr>
                          <m:ctrlPr>
                            <a:rPr lang="vi-VN" sz="2400" b="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x</m:t>
                          </m:r>
                        </m:e>
                        <m:sub>
                          <m:r>
                            <m:rPr>
                              <m:sty m:val="p"/>
                            </m:rPr>
                            <a:rPr lang="vi-VN" sz="2400" i="1">
                              <a:latin typeface="Cambria Math" panose="02040503050406030204" pitchFamily="18" charset="0"/>
                              <a:ea typeface="Cambria Math" panose="02040503050406030204" pitchFamily="18" charset="0"/>
                            </a:rPr>
                            <m:t>max</m:t>
                          </m:r>
                        </m:sub>
                      </m:sSub>
                    </m:oMath>
                  </m:oMathPara>
                </a14:m>
                <a:endParaRPr lang="en-US" sz="2400">
                  <a:latin typeface="Times New Roman" panose="02020603050405020304" pitchFamily="18"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7BE3AEE5-BA81-1542-88A2-4D9694E1DDD2}"/>
                  </a:ext>
                </a:extLst>
              </p:cNvPr>
              <p:cNvSpPr txBox="1">
                <a:spLocks noRot="1" noChangeAspect="1" noMove="1" noResize="1" noEditPoints="1" noAdjustHandles="1" noChangeArrowheads="1" noChangeShapeType="1" noTextEdit="1"/>
              </p:cNvSpPr>
              <p:nvPr/>
            </p:nvSpPr>
            <p:spPr>
              <a:xfrm>
                <a:off x="2815088" y="1542347"/>
                <a:ext cx="2027198" cy="369332"/>
              </a:xfrm>
              <a:prstGeom prst="rect">
                <a:avLst/>
              </a:prstGeom>
              <a:blipFill>
                <a:blip r:embed="rId3"/>
                <a:stretch>
                  <a:fillRect b="-96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4A38E2E-6738-3A4D-8A59-DF35899C1AEA}"/>
                  </a:ext>
                </a:extLst>
              </p:cNvPr>
              <p:cNvSpPr txBox="1"/>
              <p:nvPr/>
            </p:nvSpPr>
            <p:spPr>
              <a:xfrm>
                <a:off x="2815088" y="2265984"/>
                <a:ext cx="3399136" cy="750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Q</m:t>
                          </m:r>
                        </m:e>
                        <m:sub>
                          <m:r>
                            <a:rPr lang="vi-VN" sz="2400" b="0" i="1">
                              <a:latin typeface="Cambria Math" panose="02040503050406030204" pitchFamily="18" charset="0"/>
                            </a:rPr>
                            <m:t>3</m:t>
                          </m:r>
                        </m:sub>
                      </m:sSub>
                      <m:d>
                        <m:dPr>
                          <m:ctrlPr>
                            <a:rPr lang="vi-VN" sz="2400" b="0" i="1">
                              <a:latin typeface="Cambria Math" panose="02040503050406030204" pitchFamily="18" charset="0"/>
                            </a:rPr>
                          </m:ctrlPr>
                        </m:dPr>
                        <m:e>
                          <m:r>
                            <m:rPr>
                              <m:sty m:val="p"/>
                            </m:rPr>
                            <a:rPr lang="vi-VN" sz="2400" i="1">
                              <a:latin typeface="Cambria Math" panose="02040503050406030204" pitchFamily="18" charset="0"/>
                            </a:rPr>
                            <m:t>x</m:t>
                          </m:r>
                        </m:e>
                      </m:d>
                      <m:r>
                        <a:rPr lang="vi-VN" sz="2400" b="0" i="1">
                          <a:latin typeface="Cambria Math" panose="02040503050406030204" pitchFamily="18" charset="0"/>
                        </a:rPr>
                        <m:t>=</m:t>
                      </m:r>
                      <m:r>
                        <m:rPr>
                          <m:sty m:val="p"/>
                        </m:rPr>
                        <a:rPr lang="vi-VN" sz="2400" i="1">
                          <a:latin typeface="Cambria Math" panose="02040503050406030204" pitchFamily="18" charset="0"/>
                        </a:rPr>
                        <m:t>D</m:t>
                      </m:r>
                      <m:d>
                        <m:dPr>
                          <m:ctrlPr>
                            <a:rPr lang="vi-VN" sz="2400" b="0" i="1">
                              <a:latin typeface="Cambria Math" panose="02040503050406030204" pitchFamily="18" charset="0"/>
                            </a:rPr>
                          </m:ctrlPr>
                        </m:dPr>
                        <m:e>
                          <m:r>
                            <m:rPr>
                              <m:sty m:val="p"/>
                            </m:rPr>
                            <a:rPr lang="vi-VN" sz="2400" i="1">
                              <a:latin typeface="Cambria Math" panose="02040503050406030204" pitchFamily="18" charset="0"/>
                            </a:rPr>
                            <m:t>x</m:t>
                          </m:r>
                        </m:e>
                      </m:d>
                      <m:r>
                        <a:rPr lang="vi-VN" sz="2400" b="0" i="1">
                          <a:latin typeface="Cambria Math" panose="02040503050406030204" pitchFamily="18" charset="0"/>
                        </a:rPr>
                        <m:t>=</m:t>
                      </m:r>
                      <m:sSup>
                        <m:sSupPr>
                          <m:ctrlPr>
                            <a:rPr lang="vi-VN" sz="2400" b="0" i="1">
                              <a:latin typeface="Cambria Math" panose="02040503050406030204" pitchFamily="18" charset="0"/>
                            </a:rPr>
                          </m:ctrlPr>
                        </m:sSupPr>
                        <m:e>
                          <m:d>
                            <m:dPr>
                              <m:ctrlPr>
                                <a:rPr lang="vi-VN" sz="2400" b="0" i="1">
                                  <a:latin typeface="Cambria Math" panose="02040503050406030204" pitchFamily="18" charset="0"/>
                                </a:rPr>
                              </m:ctrlPr>
                            </m:dPr>
                            <m:e>
                              <m:f>
                                <m:fPr>
                                  <m:ctrlPr>
                                    <a:rPr lang="vi-VN" sz="2400" b="0" i="1">
                                      <a:latin typeface="Cambria Math" panose="02040503050406030204" pitchFamily="18" charset="0"/>
                                    </a:rPr>
                                  </m:ctrlPr>
                                </m:fPr>
                                <m:num>
                                  <m:r>
                                    <m:rPr>
                                      <m:sty m:val="p"/>
                                    </m:rPr>
                                    <a:rPr lang="vi-VN" sz="2400" i="1">
                                      <a:latin typeface="Cambria Math" panose="02040503050406030204" pitchFamily="18" charset="0"/>
                                    </a:rPr>
                                    <m:t>x</m:t>
                                  </m:r>
                                </m:num>
                                <m:den>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max</m:t>
                                      </m:r>
                                    </m:sub>
                                  </m:sSub>
                                </m:den>
                              </m:f>
                            </m:e>
                          </m:d>
                        </m:e>
                        <m:sup>
                          <m:r>
                            <m:rPr>
                              <m:sty m:val="p"/>
                            </m:rPr>
                            <a:rPr lang="vi-VN" sz="2400" i="1">
                              <a:latin typeface="Cambria Math" panose="02040503050406030204" pitchFamily="18" charset="0"/>
                            </a:rPr>
                            <m:t>m</m:t>
                          </m:r>
                        </m:sup>
                      </m:sSup>
                    </m:oMath>
                  </m:oMathPara>
                </a14:m>
                <a:endParaRPr lang="en-US" sz="2400"/>
              </a:p>
            </p:txBody>
          </p:sp>
        </mc:Choice>
        <mc:Fallback>
          <p:sp>
            <p:nvSpPr>
              <p:cNvPr id="7" name="TextBox 6">
                <a:extLst>
                  <a:ext uri="{FF2B5EF4-FFF2-40B4-BE49-F238E27FC236}">
                    <a16:creationId xmlns:a16="http://schemas.microsoft.com/office/drawing/2014/main" id="{E4A38E2E-6738-3A4D-8A59-DF35899C1AEA}"/>
                  </a:ext>
                </a:extLst>
              </p:cNvPr>
              <p:cNvSpPr txBox="1">
                <a:spLocks noRot="1" noChangeAspect="1" noMove="1" noResize="1" noEditPoints="1" noAdjustHandles="1" noChangeArrowheads="1" noChangeShapeType="1" noTextEdit="1"/>
              </p:cNvSpPr>
              <p:nvPr/>
            </p:nvSpPr>
            <p:spPr>
              <a:xfrm>
                <a:off x="2815088" y="2265984"/>
                <a:ext cx="3399136" cy="750590"/>
              </a:xfrm>
              <a:prstGeom prst="rect">
                <a:avLst/>
              </a:prstGeom>
              <a:blipFill>
                <a:blip r:embed="rId4"/>
                <a:stretch>
                  <a:fillRect l="-1866"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5E1E197-CDE7-9E43-ACF6-EE34D2822F28}"/>
                  </a:ext>
                </a:extLst>
              </p:cNvPr>
              <p:cNvSpPr txBox="1"/>
              <p:nvPr/>
            </p:nvSpPr>
            <p:spPr>
              <a:xfrm>
                <a:off x="2913050" y="3942149"/>
                <a:ext cx="242059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Q</m:t>
                          </m:r>
                        </m:e>
                        <m:sub>
                          <m:r>
                            <a:rPr lang="vi-VN" sz="2400" b="0" i="1">
                              <a:latin typeface="Cambria Math" panose="02040503050406030204" pitchFamily="18" charset="0"/>
                            </a:rPr>
                            <m:t>3</m:t>
                          </m:r>
                        </m:sub>
                      </m:sSub>
                      <m:d>
                        <m:dPr>
                          <m:ctrlPr>
                            <a:rPr lang="vi-VN" sz="2400" b="0" i="1">
                              <a:latin typeface="Cambria Math" panose="02040503050406030204" pitchFamily="18" charset="0"/>
                            </a:rPr>
                          </m:ctrlPr>
                        </m:dPr>
                        <m:e>
                          <m:r>
                            <m:rPr>
                              <m:sty m:val="p"/>
                            </m:rPr>
                            <a:rPr lang="vi-VN" sz="2400" i="1">
                              <a:latin typeface="Cambria Math" panose="02040503050406030204" pitchFamily="18" charset="0"/>
                            </a:rPr>
                            <m:t>x</m:t>
                          </m:r>
                        </m:e>
                      </m:d>
                      <m:r>
                        <a:rPr lang="vi-VN" sz="2400" b="0" i="1">
                          <a:latin typeface="Cambria Math" panose="02040503050406030204" pitchFamily="18" charset="0"/>
                        </a:rPr>
                        <m:t>=</m:t>
                      </m:r>
                      <m:r>
                        <m:rPr>
                          <m:sty m:val="p"/>
                        </m:rPr>
                        <a:rPr lang="vi-VN" sz="2400" i="1">
                          <a:latin typeface="Cambria Math" panose="02040503050406030204" pitchFamily="18" charset="0"/>
                        </a:rPr>
                        <m:t>D</m:t>
                      </m:r>
                      <m:d>
                        <m:dPr>
                          <m:ctrlPr>
                            <a:rPr lang="vi-VN" sz="2400" b="0" i="1">
                              <a:latin typeface="Cambria Math" panose="02040503050406030204" pitchFamily="18" charset="0"/>
                            </a:rPr>
                          </m:ctrlPr>
                        </m:dPr>
                        <m:e>
                          <m:r>
                            <m:rPr>
                              <m:sty m:val="p"/>
                            </m:rPr>
                            <a:rPr lang="vi-VN" sz="2400" i="1">
                              <a:latin typeface="Cambria Math" panose="02040503050406030204" pitchFamily="18" charset="0"/>
                            </a:rPr>
                            <m:t>x</m:t>
                          </m:r>
                        </m:e>
                      </m:d>
                      <m:r>
                        <a:rPr lang="vi-VN" sz="2400" b="0" i="1">
                          <a:latin typeface="Cambria Math" panose="02040503050406030204" pitchFamily="18" charset="0"/>
                        </a:rPr>
                        <m:t>=1</m:t>
                      </m:r>
                    </m:oMath>
                  </m:oMathPara>
                </a14:m>
                <a:endParaRPr lang="en-US" sz="2400"/>
              </a:p>
            </p:txBody>
          </p:sp>
        </mc:Choice>
        <mc:Fallback xmlns="">
          <p:sp>
            <p:nvSpPr>
              <p:cNvPr id="8" name="TextBox 7">
                <a:extLst>
                  <a:ext uri="{FF2B5EF4-FFF2-40B4-BE49-F238E27FC236}">
                    <a16:creationId xmlns:a16="http://schemas.microsoft.com/office/drawing/2014/main" id="{55E1E197-CDE7-9E43-ACF6-EE34D2822F28}"/>
                  </a:ext>
                </a:extLst>
              </p:cNvPr>
              <p:cNvSpPr txBox="1">
                <a:spLocks noRot="1" noChangeAspect="1" noMove="1" noResize="1" noEditPoints="1" noAdjustHandles="1" noChangeArrowheads="1" noChangeShapeType="1" noTextEdit="1"/>
              </p:cNvSpPr>
              <p:nvPr/>
            </p:nvSpPr>
            <p:spPr>
              <a:xfrm>
                <a:off x="2913050" y="3942149"/>
                <a:ext cx="2420599" cy="369332"/>
              </a:xfrm>
              <a:prstGeom prst="rect">
                <a:avLst/>
              </a:prstGeom>
              <a:blipFill>
                <a:blip r:embed="rId5"/>
                <a:stretch>
                  <a:fillRect l="-2604" r="-1562" b="-2666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85801BF-F5DF-574B-80B9-A3F8FA7A3A8E}"/>
              </a:ext>
            </a:extLst>
          </p:cNvPr>
          <p:cNvSpPr txBox="1"/>
          <p:nvPr/>
        </p:nvSpPr>
        <p:spPr>
          <a:xfrm>
            <a:off x="2815088" y="4669347"/>
            <a:ext cx="833551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Xmax: kích thước hạt lớn nhất ; m: độ rộng của phân phối độ hạt</a:t>
            </a:r>
          </a:p>
        </p:txBody>
      </p:sp>
      <p:sp>
        <p:nvSpPr>
          <p:cNvPr id="10" name="TextBox 9">
            <a:extLst>
              <a:ext uri="{FF2B5EF4-FFF2-40B4-BE49-F238E27FC236}">
                <a16:creationId xmlns:a16="http://schemas.microsoft.com/office/drawing/2014/main" id="{B5A7034A-3EE6-FA42-B574-9F4F62EC2711}"/>
              </a:ext>
            </a:extLst>
          </p:cNvPr>
          <p:cNvSpPr txBox="1"/>
          <p:nvPr/>
        </p:nvSpPr>
        <p:spPr>
          <a:xfrm>
            <a:off x="2815088" y="5493953"/>
            <a:ext cx="604361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Đồ thị được biểu diễn dạng log-log</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3ADC4AF4-F8F7-014A-B177-ADBE75725E3B}"/>
                  </a:ext>
                </a:extLst>
              </p:cNvPr>
              <p:cNvSpPr txBox="1"/>
              <p:nvPr/>
            </p:nvSpPr>
            <p:spPr>
              <a:xfrm>
                <a:off x="2815088" y="6077565"/>
                <a:ext cx="4961230"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i="1">
                          <a:latin typeface="Cambria Math" panose="02040503050406030204" pitchFamily="18" charset="0"/>
                        </a:rPr>
                        <m:t>l</m:t>
                      </m:r>
                      <m:r>
                        <m:rPr>
                          <m:sty m:val="p"/>
                        </m:rPr>
                        <a:rPr lang="en-US" sz="2400" i="1">
                          <a:latin typeface="Cambria Math" panose="02040503050406030204" pitchFamily="18" charset="0"/>
                        </a:rPr>
                        <m:t>og</m:t>
                      </m:r>
                      <m:d>
                        <m:dPr>
                          <m:ctrlPr>
                            <a:rPr lang="vi-VN" sz="2400" b="0" i="1">
                              <a:latin typeface="Cambria Math" panose="02040503050406030204" pitchFamily="18" charset="0"/>
                            </a:rPr>
                          </m:ctrlPr>
                        </m:dPr>
                        <m:e>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Q</m:t>
                              </m:r>
                            </m:e>
                            <m:sub>
                              <m:r>
                                <a:rPr lang="vi-VN" sz="2400" b="0" i="1">
                                  <a:latin typeface="Cambria Math" panose="02040503050406030204" pitchFamily="18" charset="0"/>
                                </a:rPr>
                                <m:t>3</m:t>
                              </m:r>
                            </m:sub>
                          </m:sSub>
                          <m:d>
                            <m:dPr>
                              <m:ctrlPr>
                                <a:rPr lang="vi-VN" sz="2400" b="0" i="1">
                                  <a:latin typeface="Cambria Math" panose="02040503050406030204" pitchFamily="18" charset="0"/>
                                </a:rPr>
                              </m:ctrlPr>
                            </m:dPr>
                            <m:e>
                              <m:r>
                                <m:rPr>
                                  <m:sty m:val="p"/>
                                </m:rPr>
                                <a:rPr lang="vi-VN" sz="2400" i="1">
                                  <a:latin typeface="Cambria Math" panose="02040503050406030204" pitchFamily="18" charset="0"/>
                                </a:rPr>
                                <m:t>x</m:t>
                              </m:r>
                            </m:e>
                          </m:d>
                        </m:e>
                      </m:d>
                      <m:r>
                        <a:rPr lang="vi-VN" sz="2400" b="0" i="1">
                          <a:latin typeface="Cambria Math" panose="02040503050406030204" pitchFamily="18" charset="0"/>
                        </a:rPr>
                        <m:t>=</m:t>
                      </m:r>
                      <m:r>
                        <m:rPr>
                          <m:sty m:val="p"/>
                        </m:rPr>
                        <a:rPr lang="vi-VN" sz="2400" i="1">
                          <a:latin typeface="Cambria Math" panose="02040503050406030204" pitchFamily="18" charset="0"/>
                        </a:rPr>
                        <m:t>mlog</m:t>
                      </m:r>
                      <m:d>
                        <m:dPr>
                          <m:ctrlPr>
                            <a:rPr lang="vi-VN" sz="2400" b="0" i="1">
                              <a:latin typeface="Cambria Math" panose="02040503050406030204" pitchFamily="18" charset="0"/>
                            </a:rPr>
                          </m:ctrlPr>
                        </m:dPr>
                        <m:e>
                          <m:r>
                            <m:rPr>
                              <m:sty m:val="p"/>
                            </m:rPr>
                            <a:rPr lang="vi-VN" sz="2400" i="1">
                              <a:latin typeface="Cambria Math" panose="02040503050406030204" pitchFamily="18" charset="0"/>
                            </a:rPr>
                            <m:t>x</m:t>
                          </m:r>
                        </m:e>
                      </m:d>
                      <m:r>
                        <a:rPr lang="vi-VN" sz="2400" b="0" i="1">
                          <a:latin typeface="Cambria Math" panose="02040503050406030204" pitchFamily="18" charset="0"/>
                        </a:rPr>
                        <m:t>−</m:t>
                      </m:r>
                      <m:r>
                        <m:rPr>
                          <m:sty m:val="p"/>
                        </m:rPr>
                        <a:rPr lang="vi-VN" sz="2400" i="1">
                          <a:latin typeface="Cambria Math" panose="02040503050406030204" pitchFamily="18" charset="0"/>
                        </a:rPr>
                        <m:t>mlog</m:t>
                      </m:r>
                      <m:r>
                        <a:rPr lang="vi-VN" sz="2400" b="0" i="1">
                          <a:latin typeface="Cambria Math" panose="02040503050406030204" pitchFamily="18" charset="0"/>
                        </a:rPr>
                        <m:t>(</m:t>
                      </m:r>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m:rPr>
                              <m:sty m:val="p"/>
                            </m:rPr>
                            <a:rPr lang="vi-VN" sz="2400" i="1">
                              <a:latin typeface="Cambria Math" panose="02040503050406030204" pitchFamily="18" charset="0"/>
                            </a:rPr>
                            <m:t>max</m:t>
                          </m:r>
                        </m:sub>
                      </m:sSub>
                      <m:r>
                        <a:rPr lang="vi-VN" sz="2400" b="0" i="1">
                          <a:latin typeface="Cambria Math" panose="02040503050406030204" pitchFamily="18" charset="0"/>
                        </a:rPr>
                        <m:t>)</m:t>
                      </m:r>
                    </m:oMath>
                  </m:oMathPara>
                </a14:m>
                <a:endParaRPr lang="en-US" sz="2400"/>
              </a:p>
            </p:txBody>
          </p:sp>
        </mc:Choice>
        <mc:Fallback>
          <p:sp>
            <p:nvSpPr>
              <p:cNvPr id="11" name="TextBox 10">
                <a:extLst>
                  <a:ext uri="{FF2B5EF4-FFF2-40B4-BE49-F238E27FC236}">
                    <a16:creationId xmlns:a16="http://schemas.microsoft.com/office/drawing/2014/main" id="{3ADC4AF4-F8F7-014A-B177-ADBE75725E3B}"/>
                  </a:ext>
                </a:extLst>
              </p:cNvPr>
              <p:cNvSpPr txBox="1">
                <a:spLocks noRot="1" noChangeAspect="1" noMove="1" noResize="1" noEditPoints="1" noAdjustHandles="1" noChangeArrowheads="1" noChangeShapeType="1" noTextEdit="1"/>
              </p:cNvSpPr>
              <p:nvPr/>
            </p:nvSpPr>
            <p:spPr>
              <a:xfrm>
                <a:off x="2815088" y="6077565"/>
                <a:ext cx="4961230" cy="416845"/>
              </a:xfrm>
              <a:prstGeom prst="rect">
                <a:avLst/>
              </a:prstGeom>
              <a:blipFill>
                <a:blip r:embed="rId6"/>
                <a:stretch>
                  <a:fillRect l="-767" r="-767" b="-24242"/>
                </a:stretch>
              </a:blipFill>
            </p:spPr>
            <p:txBody>
              <a:bodyPr/>
              <a:lstStyle/>
              <a:p>
                <a:r>
                  <a:rPr lang="en-US">
                    <a:noFill/>
                  </a:rPr>
                  <a:t> </a:t>
                </a:r>
              </a:p>
            </p:txBody>
          </p:sp>
        </mc:Fallback>
      </mc:AlternateContent>
    </p:spTree>
    <p:extLst>
      <p:ext uri="{BB962C8B-B14F-4D97-AF65-F5344CB8AC3E}">
        <p14:creationId xmlns:p14="http://schemas.microsoft.com/office/powerpoint/2010/main" val="378946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162467-D5AC-C547-A9A9-1BEB838A95ED}"/>
              </a:ext>
            </a:extLst>
          </p:cNvPr>
          <p:cNvPicPr>
            <a:picLocks noGrp="1" noChangeAspect="1"/>
          </p:cNvPicPr>
          <p:nvPr>
            <p:ph idx="1"/>
          </p:nvPr>
        </p:nvPicPr>
        <p:blipFill>
          <a:blip r:embed="rId2"/>
          <a:stretch>
            <a:fillRect/>
          </a:stretch>
        </p:blipFill>
        <p:spPr>
          <a:xfrm>
            <a:off x="191136" y="1330503"/>
            <a:ext cx="5040000" cy="5040000"/>
          </a:xfrm>
        </p:spPr>
      </p:pic>
      <p:sp>
        <p:nvSpPr>
          <p:cNvPr id="3" name="TextBox 2">
            <a:extLst>
              <a:ext uri="{FF2B5EF4-FFF2-40B4-BE49-F238E27FC236}">
                <a16:creationId xmlns:a16="http://schemas.microsoft.com/office/drawing/2014/main" id="{85E543C5-FD3F-8C45-B5D1-62B72A13E621}"/>
              </a:ext>
            </a:extLst>
          </p:cNvPr>
          <p:cNvSpPr txBox="1"/>
          <p:nvPr/>
        </p:nvSpPr>
        <p:spPr>
          <a:xfrm>
            <a:off x="5347983" y="1536174"/>
            <a:ext cx="6405651" cy="3785652"/>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Phân phối GGS cho luỹ tích thành phần độ hạt là một đường thẳng trong dạng đồ thị log – log.</a:t>
            </a:r>
          </a:p>
          <a:p>
            <a:pPr algn="just"/>
            <a:r>
              <a:rPr lang="en-US" sz="2400">
                <a:latin typeface="Times New Roman" panose="02020603050405020304" pitchFamily="18" charset="0"/>
                <a:cs typeface="Times New Roman" panose="02020603050405020304" pitchFamily="18" charset="0"/>
              </a:rPr>
              <a:t>Dạng phân phối GGs phù hơpj tốt với vật liệu hạt thô: sản phẩm của quá trình đập hàm, đập nón</a:t>
            </a:r>
          </a:p>
          <a:p>
            <a:pPr algn="just"/>
            <a:r>
              <a:rPr lang="en-US" sz="2400">
                <a:latin typeface="Times New Roman" panose="02020603050405020304" pitchFamily="18" charset="0"/>
                <a:cs typeface="Times New Roman" panose="02020603050405020304" pitchFamily="18" charset="0"/>
              </a:rPr>
              <a:t>Trong chế biến các hạt mịn (-1 mm), sai số của các phần thô giưuax hàm phân tích và dữ liệu thực nghiệm xuất hiện. Do đó, phân fthoo đuơcj đánh giá thấp hơn. </a:t>
            </a:r>
          </a:p>
          <a:p>
            <a:pPr algn="just"/>
            <a:r>
              <a:rPr lang="en-US" sz="2400">
                <a:latin typeface="Times New Roman" panose="02020603050405020304" pitchFamily="18" charset="0"/>
                <a:cs typeface="Times New Roman" panose="02020603050405020304" pitchFamily="18" charset="0"/>
              </a:rPr>
              <a:t>Đây là vấn đề là bởi , trong một số trường hợp, sai số vượt trên 30% tổng khối lượng hạt</a:t>
            </a:r>
          </a:p>
        </p:txBody>
      </p:sp>
    </p:spTree>
    <p:extLst>
      <p:ext uri="{BB962C8B-B14F-4D97-AF65-F5344CB8AC3E}">
        <p14:creationId xmlns:p14="http://schemas.microsoft.com/office/powerpoint/2010/main" val="43753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B3CB-FF4B-2346-ABDC-FB357AC493A5}"/>
              </a:ext>
            </a:extLst>
          </p:cNvPr>
          <p:cNvSpPr>
            <a:spLocks noGrp="1"/>
          </p:cNvSpPr>
          <p:nvPr>
            <p:ph type="title"/>
          </p:nvPr>
        </p:nvSpPr>
        <p:spPr>
          <a:xfrm>
            <a:off x="2592925" y="624110"/>
            <a:ext cx="8911687" cy="872739"/>
          </a:xfrm>
        </p:spPr>
        <p:txBody>
          <a:bodyPr/>
          <a:lstStyle/>
          <a:p>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RRSB</a:t>
            </a:r>
          </a:p>
        </p:txBody>
      </p:sp>
      <p:sp>
        <p:nvSpPr>
          <p:cNvPr id="3" name="TextBox 2">
            <a:extLst>
              <a:ext uri="{FF2B5EF4-FFF2-40B4-BE49-F238E27FC236}">
                <a16:creationId xmlns:a16="http://schemas.microsoft.com/office/drawing/2014/main" id="{DB422346-1179-A448-A9A7-87901E4B0B65}"/>
              </a:ext>
            </a:extLst>
          </p:cNvPr>
          <p:cNvSpPr txBox="1"/>
          <p:nvPr/>
        </p:nvSpPr>
        <p:spPr>
          <a:xfrm>
            <a:off x="6828314" y="1498600"/>
            <a:ext cx="5160486" cy="3416320"/>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RRSB là một hàm sử dụng hai thông số chính cho biểu diễn phân phối thành phần độ hạt</a:t>
            </a:r>
          </a:p>
          <a:p>
            <a:pPr algn="just"/>
            <a:r>
              <a:rPr lang="en-US" sz="2400">
                <a:latin typeface="Times New Roman" panose="02020603050405020304" pitchFamily="18" charset="0"/>
                <a:cs typeface="Times New Roman" panose="02020603050405020304" pitchFamily="18" charset="0"/>
              </a:rPr>
              <a:t>Thông số m là độ rộng của thành phần độ hạt, thông số</a:t>
            </a:r>
          </a:p>
          <a:p>
            <a:pPr algn="just"/>
            <a:r>
              <a:rPr lang="en-US" sz="2400">
                <a:latin typeface="Times New Roman" panose="02020603050405020304" pitchFamily="18" charset="0"/>
                <a:cs typeface="Times New Roman" panose="02020603050405020304" pitchFamily="18" charset="0"/>
              </a:rPr>
              <a:t>X</a:t>
            </a:r>
            <a:r>
              <a:rPr lang="en-US" sz="2400" baseline="-25000">
                <a:latin typeface="Times New Roman" panose="02020603050405020304" pitchFamily="18" charset="0"/>
                <a:cs typeface="Times New Roman" panose="02020603050405020304" pitchFamily="18" charset="0"/>
              </a:rPr>
              <a:t>63,2</a:t>
            </a:r>
            <a:r>
              <a:rPr lang="en-US" sz="2400">
                <a:latin typeface="Times New Roman" panose="02020603050405020304" pitchFamily="18" charset="0"/>
                <a:cs typeface="Times New Roman" panose="02020603050405020304" pitchFamily="18" charset="0"/>
              </a:rPr>
              <a:t> là kích thước hạt</a:t>
            </a:r>
          </a:p>
          <a:p>
            <a:pPr algn="just"/>
            <a:r>
              <a:rPr lang="en-US" sz="2400">
                <a:latin typeface="Times New Roman" panose="02020603050405020304" pitchFamily="18" charset="0"/>
                <a:cs typeface="Times New Roman" panose="02020603050405020304" pitchFamily="18" charset="0"/>
              </a:rPr>
              <a:t>Dạng toán học của hàm RRSB không đưa ra cả kích thước lớn nhất và nhỏ nhất của giá trị x</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32331EC-77E3-AC43-B5D2-48AF9358BC0A}"/>
                  </a:ext>
                </a:extLst>
              </p:cNvPr>
              <p:cNvSpPr txBox="1"/>
              <p:nvPr/>
            </p:nvSpPr>
            <p:spPr>
              <a:xfrm>
                <a:off x="1795118" y="1607871"/>
                <a:ext cx="20469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2400" b="0" i="1">
                          <a:latin typeface="Cambria Math" panose="02040503050406030204" pitchFamily="18" charset="0"/>
                        </a:rPr>
                        <m:t>0</m:t>
                      </m:r>
                      <m:r>
                        <a:rPr lang="vi-VN" sz="2400" b="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x</m:t>
                      </m:r>
                      <m:r>
                        <a:rPr lang="vi-VN" sz="240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x</m:t>
                      </m:r>
                      <m:r>
                        <a:rPr lang="vi-VN" sz="2400" i="1">
                          <a:latin typeface="Cambria Math" panose="02040503050406030204" pitchFamily="18" charset="0"/>
                          <a:ea typeface="Cambria Math" panose="02040503050406030204" pitchFamily="18" charset="0"/>
                        </a:rPr>
                        <m:t>→∞</m:t>
                      </m:r>
                    </m:oMath>
                  </m:oMathPara>
                </a14:m>
                <a:endParaRPr lang="en-US" sz="2400"/>
              </a:p>
            </p:txBody>
          </p:sp>
        </mc:Choice>
        <mc:Fallback>
          <p:sp>
            <p:nvSpPr>
              <p:cNvPr id="4" name="TextBox 3">
                <a:extLst>
                  <a:ext uri="{FF2B5EF4-FFF2-40B4-BE49-F238E27FC236}">
                    <a16:creationId xmlns:a16="http://schemas.microsoft.com/office/drawing/2014/main" id="{732331EC-77E3-AC43-B5D2-48AF9358BC0A}"/>
                  </a:ext>
                </a:extLst>
              </p:cNvPr>
              <p:cNvSpPr txBox="1">
                <a:spLocks noRot="1" noChangeAspect="1" noMove="1" noResize="1" noEditPoints="1" noAdjustHandles="1" noChangeArrowheads="1" noChangeShapeType="1" noTextEdit="1"/>
              </p:cNvSpPr>
              <p:nvPr/>
            </p:nvSpPr>
            <p:spPr>
              <a:xfrm>
                <a:off x="1795118" y="1607871"/>
                <a:ext cx="2046907" cy="369332"/>
              </a:xfrm>
              <a:prstGeom prst="rect">
                <a:avLst/>
              </a:prstGeom>
              <a:blipFill>
                <a:blip r:embed="rId2"/>
                <a:stretch>
                  <a:fillRect l="-1840" r="-613"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CE0677C-BCD5-B243-BBBA-B626F68BEA1B}"/>
                  </a:ext>
                </a:extLst>
              </p:cNvPr>
              <p:cNvSpPr txBox="1"/>
              <p:nvPr/>
            </p:nvSpPr>
            <p:spPr>
              <a:xfrm>
                <a:off x="1342334" y="3167303"/>
                <a:ext cx="4999382" cy="8727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Q</m:t>
                          </m:r>
                        </m:e>
                        <m:sub>
                          <m:r>
                            <a:rPr lang="vi-VN" sz="2400" b="0" i="1">
                              <a:latin typeface="Cambria Math" panose="02040503050406030204" pitchFamily="18" charset="0"/>
                            </a:rPr>
                            <m:t>3</m:t>
                          </m:r>
                        </m:sub>
                      </m:sSub>
                      <m:d>
                        <m:dPr>
                          <m:ctrlPr>
                            <a:rPr lang="vi-VN" sz="2400" b="0" i="1">
                              <a:latin typeface="Cambria Math" panose="02040503050406030204" pitchFamily="18" charset="0"/>
                            </a:rPr>
                          </m:ctrlPr>
                        </m:dPr>
                        <m:e>
                          <m:r>
                            <m:rPr>
                              <m:sty m:val="p"/>
                            </m:rPr>
                            <a:rPr lang="vi-VN" sz="2400" i="1">
                              <a:latin typeface="Cambria Math" panose="02040503050406030204" pitchFamily="18" charset="0"/>
                            </a:rPr>
                            <m:t>x</m:t>
                          </m:r>
                        </m:e>
                      </m:d>
                      <m:r>
                        <a:rPr lang="vi-VN" sz="2400" b="0" i="1">
                          <a:latin typeface="Cambria Math" panose="02040503050406030204" pitchFamily="18" charset="0"/>
                        </a:rPr>
                        <m:t>=</m:t>
                      </m:r>
                      <m:r>
                        <m:rPr>
                          <m:sty m:val="p"/>
                        </m:rPr>
                        <a:rPr lang="vi-VN" sz="2400" i="1">
                          <a:latin typeface="Cambria Math" panose="02040503050406030204" pitchFamily="18" charset="0"/>
                        </a:rPr>
                        <m:t>D</m:t>
                      </m:r>
                      <m:d>
                        <m:dPr>
                          <m:ctrlPr>
                            <a:rPr lang="vi-VN" sz="2400" b="0" i="1">
                              <a:latin typeface="Cambria Math" panose="02040503050406030204" pitchFamily="18" charset="0"/>
                            </a:rPr>
                          </m:ctrlPr>
                        </m:dPr>
                        <m:e>
                          <m:r>
                            <m:rPr>
                              <m:sty m:val="p"/>
                            </m:rPr>
                            <a:rPr lang="vi-VN" sz="2400" i="1">
                              <a:latin typeface="Cambria Math" panose="02040503050406030204" pitchFamily="18" charset="0"/>
                            </a:rPr>
                            <m:t>x</m:t>
                          </m:r>
                        </m:e>
                      </m:d>
                      <m:r>
                        <a:rPr lang="vi-VN" sz="2400" b="0" i="1">
                          <a:latin typeface="Cambria Math" panose="02040503050406030204" pitchFamily="18" charset="0"/>
                        </a:rPr>
                        <m:t>=1−</m:t>
                      </m:r>
                      <m:r>
                        <m:rPr>
                          <m:sty m:val="p"/>
                        </m:rPr>
                        <a:rPr lang="vi-VN" sz="2400" i="1">
                          <a:latin typeface="Cambria Math" panose="02040503050406030204" pitchFamily="18" charset="0"/>
                        </a:rPr>
                        <m:t>exp</m:t>
                      </m:r>
                      <m:d>
                        <m:dPr>
                          <m:begChr m:val="["/>
                          <m:endChr m:val="]"/>
                          <m:ctrlPr>
                            <a:rPr lang="vi-VN" sz="2400" i="1">
                              <a:latin typeface="Cambria Math" panose="02040503050406030204" pitchFamily="18" charset="0"/>
                            </a:rPr>
                          </m:ctrlPr>
                        </m:dPr>
                        <m:e>
                          <m:r>
                            <a:rPr lang="vi-VN" sz="2400" b="0" i="1">
                              <a:latin typeface="Cambria Math" panose="02040503050406030204" pitchFamily="18" charset="0"/>
                            </a:rPr>
                            <m:t>−</m:t>
                          </m:r>
                          <m:sSup>
                            <m:sSupPr>
                              <m:ctrlPr>
                                <a:rPr lang="vi-VN" sz="2400" b="0" i="1">
                                  <a:latin typeface="Cambria Math" panose="02040503050406030204" pitchFamily="18" charset="0"/>
                                </a:rPr>
                              </m:ctrlPr>
                            </m:sSupPr>
                            <m:e>
                              <m:d>
                                <m:dPr>
                                  <m:ctrlPr>
                                    <a:rPr lang="vi-VN" sz="2400" b="0" i="1">
                                      <a:latin typeface="Cambria Math" panose="02040503050406030204" pitchFamily="18" charset="0"/>
                                    </a:rPr>
                                  </m:ctrlPr>
                                </m:dPr>
                                <m:e>
                                  <m:f>
                                    <m:fPr>
                                      <m:ctrlPr>
                                        <a:rPr lang="vi-VN" sz="2400" b="0" i="1">
                                          <a:latin typeface="Cambria Math" panose="02040503050406030204" pitchFamily="18" charset="0"/>
                                        </a:rPr>
                                      </m:ctrlPr>
                                    </m:fPr>
                                    <m:num>
                                      <m:r>
                                        <m:rPr>
                                          <m:sty m:val="p"/>
                                        </m:rPr>
                                        <a:rPr lang="vi-VN" sz="2400" i="1">
                                          <a:latin typeface="Cambria Math" panose="02040503050406030204" pitchFamily="18" charset="0"/>
                                        </a:rPr>
                                        <m:t>x</m:t>
                                      </m:r>
                                    </m:num>
                                    <m:den>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x</m:t>
                                          </m:r>
                                        </m:e>
                                        <m:sub>
                                          <m:r>
                                            <a:rPr lang="vi-VN" sz="2400" b="0" i="1">
                                              <a:latin typeface="Cambria Math" panose="02040503050406030204" pitchFamily="18" charset="0"/>
                                            </a:rPr>
                                            <m:t>63,2</m:t>
                                          </m:r>
                                        </m:sub>
                                      </m:sSub>
                                    </m:den>
                                  </m:f>
                                </m:e>
                              </m:d>
                            </m:e>
                            <m:sup>
                              <m:r>
                                <m:rPr>
                                  <m:sty m:val="p"/>
                                </m:rPr>
                                <a:rPr lang="vi-VN" sz="2400" i="1">
                                  <a:latin typeface="Cambria Math" panose="02040503050406030204" pitchFamily="18" charset="0"/>
                                </a:rPr>
                                <m:t>m</m:t>
                              </m:r>
                            </m:sup>
                          </m:sSup>
                        </m:e>
                      </m:d>
                    </m:oMath>
                  </m:oMathPara>
                </a14:m>
                <a:endParaRPr lang="en-US" sz="2400"/>
              </a:p>
            </p:txBody>
          </p:sp>
        </mc:Choice>
        <mc:Fallback>
          <p:sp>
            <p:nvSpPr>
              <p:cNvPr id="6" name="TextBox 5">
                <a:extLst>
                  <a:ext uri="{FF2B5EF4-FFF2-40B4-BE49-F238E27FC236}">
                    <a16:creationId xmlns:a16="http://schemas.microsoft.com/office/drawing/2014/main" id="{5CE0677C-BCD5-B243-BBBA-B626F68BEA1B}"/>
                  </a:ext>
                </a:extLst>
              </p:cNvPr>
              <p:cNvSpPr txBox="1">
                <a:spLocks noRot="1" noChangeAspect="1" noMove="1" noResize="1" noEditPoints="1" noAdjustHandles="1" noChangeArrowheads="1" noChangeShapeType="1" noTextEdit="1"/>
              </p:cNvSpPr>
              <p:nvPr/>
            </p:nvSpPr>
            <p:spPr>
              <a:xfrm>
                <a:off x="1342334" y="3167303"/>
                <a:ext cx="4999382" cy="872739"/>
              </a:xfrm>
              <a:prstGeom prst="rect">
                <a:avLst/>
              </a:prstGeom>
              <a:blipFill>
                <a:blip r:embed="rId3"/>
                <a:stretch>
                  <a:fillRect l="-1269" b="-285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E8BC119-352D-8547-9725-9AF728C7F820}"/>
              </a:ext>
            </a:extLst>
          </p:cNvPr>
          <p:cNvSpPr txBox="1"/>
          <p:nvPr/>
        </p:nvSpPr>
        <p:spPr>
          <a:xfrm>
            <a:off x="1261782" y="4499421"/>
            <a:ext cx="5160486"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Lưới RRSB sẽ biểu diễn mối quan hệ  theo hàm sau:</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165ABD3-2682-9846-83CF-2A6397910049}"/>
                  </a:ext>
                </a:extLst>
              </p:cNvPr>
              <p:cNvSpPr txBox="1"/>
              <p:nvPr/>
            </p:nvSpPr>
            <p:spPr>
              <a:xfrm>
                <a:off x="1017334" y="5710496"/>
                <a:ext cx="10157331" cy="759375"/>
              </a:xfrm>
              <a:prstGeom prst="rect">
                <a:avLst/>
              </a:prstGeom>
              <a:solidFill>
                <a:schemeClr val="bg2"/>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i="1">
                          <a:latin typeface="Cambria Math" panose="02040503050406030204" pitchFamily="18" charset="0"/>
                        </a:rPr>
                        <m:t>loglog</m:t>
                      </m:r>
                      <m:f>
                        <m:fPr>
                          <m:ctrlPr>
                            <a:rPr lang="en-US" sz="2400" i="1">
                              <a:latin typeface="Cambria Math" panose="02040503050406030204" pitchFamily="18" charset="0"/>
                            </a:rPr>
                          </m:ctrlPr>
                        </m:fPr>
                        <m:num>
                          <m:r>
                            <a:rPr lang="vi-VN" sz="2400" b="0" i="1">
                              <a:latin typeface="Cambria Math" panose="02040503050406030204" pitchFamily="18" charset="0"/>
                            </a:rPr>
                            <m:t>1</m:t>
                          </m:r>
                        </m:num>
                        <m:den>
                          <m:r>
                            <a:rPr lang="vi-VN" sz="2400" b="0" i="1">
                              <a:latin typeface="Cambria Math" panose="02040503050406030204" pitchFamily="18" charset="0"/>
                            </a:rPr>
                            <m:t>1−</m:t>
                          </m:r>
                          <m:sSub>
                            <m:sSubPr>
                              <m:ctrlPr>
                                <a:rPr lang="vi-VN" sz="2400" b="0" i="1">
                                  <a:latin typeface="Cambria Math" panose="02040503050406030204" pitchFamily="18" charset="0"/>
                                </a:rPr>
                              </m:ctrlPr>
                            </m:sSubPr>
                            <m:e>
                              <m:r>
                                <m:rPr>
                                  <m:sty m:val="p"/>
                                </m:rPr>
                                <a:rPr lang="vi-VN" sz="2400" i="1">
                                  <a:latin typeface="Cambria Math" panose="02040503050406030204" pitchFamily="18" charset="0"/>
                                </a:rPr>
                                <m:t>Q</m:t>
                              </m:r>
                            </m:e>
                            <m:sub>
                              <m:r>
                                <a:rPr lang="vi-VN" sz="2400" b="0" i="1">
                                  <a:latin typeface="Cambria Math" panose="02040503050406030204" pitchFamily="18" charset="0"/>
                                </a:rPr>
                                <m:t>3</m:t>
                              </m:r>
                            </m:sub>
                          </m:sSub>
                          <m:r>
                            <a:rPr lang="vi-VN" sz="2400" b="0" i="1">
                              <a:latin typeface="Cambria Math" panose="02040503050406030204" pitchFamily="18" charset="0"/>
                            </a:rPr>
                            <m:t>(</m:t>
                          </m:r>
                          <m:r>
                            <m:rPr>
                              <m:sty m:val="p"/>
                            </m:rPr>
                            <a:rPr lang="vi-VN" sz="2400" i="1">
                              <a:latin typeface="Cambria Math" panose="02040503050406030204" pitchFamily="18" charset="0"/>
                            </a:rPr>
                            <m:t>x</m:t>
                          </m:r>
                          <m:r>
                            <a:rPr lang="vi-VN" sz="2400" b="0" i="1">
                              <a:latin typeface="Cambria Math" panose="02040503050406030204" pitchFamily="18" charset="0"/>
                            </a:rPr>
                            <m:t>)</m:t>
                          </m:r>
                        </m:den>
                      </m:f>
                      <m:r>
                        <a:rPr lang="vi-VN" sz="2400" b="0" i="1">
                          <a:latin typeface="Cambria Math" panose="02040503050406030204" pitchFamily="18" charset="0"/>
                        </a:rPr>
                        <m:t>=</m:t>
                      </m:r>
                      <m:r>
                        <m:rPr>
                          <m:sty m:val="p"/>
                        </m:rPr>
                        <a:rPr lang="vi-VN" sz="2400" i="1">
                          <a:latin typeface="Cambria Math" panose="02040503050406030204" pitchFamily="18" charset="0"/>
                        </a:rPr>
                        <m:t>n</m:t>
                      </m:r>
                      <m:r>
                        <a:rPr lang="vi-VN" sz="240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logx</m:t>
                      </m:r>
                      <m:r>
                        <a:rPr lang="vi-VN" sz="2400" b="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n</m:t>
                      </m:r>
                      <m:r>
                        <a:rPr lang="vi-VN" sz="240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log</m:t>
                      </m:r>
                      <m:sSub>
                        <m:sSubPr>
                          <m:ctrlPr>
                            <a:rPr lang="vi-VN" sz="2400" i="1">
                              <a:latin typeface="Cambria Math" panose="02040503050406030204" pitchFamily="18" charset="0"/>
                              <a:ea typeface="Cambria Math" panose="02040503050406030204" pitchFamily="18" charset="0"/>
                            </a:rPr>
                          </m:ctrlPr>
                        </m:sSubPr>
                        <m:e>
                          <m:r>
                            <m:rPr>
                              <m:sty m:val="p"/>
                            </m:rPr>
                            <a:rPr lang="vi-VN" sz="2400" i="1">
                              <a:latin typeface="Cambria Math" panose="02040503050406030204" pitchFamily="18" charset="0"/>
                              <a:ea typeface="Cambria Math" panose="02040503050406030204" pitchFamily="18" charset="0"/>
                            </a:rPr>
                            <m:t>x</m:t>
                          </m:r>
                        </m:e>
                        <m:sub>
                          <m:r>
                            <a:rPr lang="vi-VN" sz="2400" b="0" i="1">
                              <a:latin typeface="Cambria Math" panose="02040503050406030204" pitchFamily="18" charset="0"/>
                              <a:ea typeface="Cambria Math" panose="02040503050406030204" pitchFamily="18" charset="0"/>
                            </a:rPr>
                            <m:t>63,2</m:t>
                          </m:r>
                        </m:sub>
                      </m:sSub>
                      <m:r>
                        <a:rPr lang="vi-VN" sz="2400" b="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logloge</m:t>
                      </m:r>
                      <m:r>
                        <a:rPr lang="vi-VN" sz="2400" b="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n</m:t>
                      </m:r>
                      <m:r>
                        <a:rPr lang="vi-VN" sz="240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logx</m:t>
                      </m:r>
                      <m:r>
                        <a:rPr lang="vi-VN" sz="2400" b="0" i="1">
                          <a:latin typeface="Cambria Math" panose="02040503050406030204" pitchFamily="18" charset="0"/>
                          <a:ea typeface="Cambria Math" panose="02040503050406030204" pitchFamily="18" charset="0"/>
                        </a:rPr>
                        <m:t>−</m:t>
                      </m:r>
                      <m:r>
                        <m:rPr>
                          <m:sty m:val="p"/>
                        </m:rPr>
                        <a:rPr lang="vi-VN" sz="2400" i="1">
                          <a:latin typeface="Cambria Math" panose="02040503050406030204" pitchFamily="18" charset="0"/>
                          <a:ea typeface="Cambria Math" panose="02040503050406030204" pitchFamily="18" charset="0"/>
                        </a:rPr>
                        <m:t>const</m:t>
                      </m:r>
                    </m:oMath>
                  </m:oMathPara>
                </a14:m>
                <a:endParaRPr lang="en-US" sz="2400">
                  <a:latin typeface="Times New Roman" panose="02020603050405020304" pitchFamily="18"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B165ABD3-2682-9846-83CF-2A6397910049}"/>
                  </a:ext>
                </a:extLst>
              </p:cNvPr>
              <p:cNvSpPr txBox="1">
                <a:spLocks noRot="1" noChangeAspect="1" noMove="1" noResize="1" noEditPoints="1" noAdjustHandles="1" noChangeArrowheads="1" noChangeShapeType="1" noTextEdit="1"/>
              </p:cNvSpPr>
              <p:nvPr/>
            </p:nvSpPr>
            <p:spPr>
              <a:xfrm>
                <a:off x="1017334" y="5710496"/>
                <a:ext cx="10157331" cy="759375"/>
              </a:xfrm>
              <a:prstGeom prst="rect">
                <a:avLst/>
              </a:prstGeom>
              <a:blipFill>
                <a:blip r:embed="rId4"/>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3482382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3A98115-EAFE-294E-BA7A-5A31208BCA28}"/>
              </a:ext>
            </a:extLst>
          </p:cNvPr>
          <p:cNvPicPr>
            <a:picLocks noGrp="1" noChangeAspect="1"/>
          </p:cNvPicPr>
          <p:nvPr>
            <p:ph idx="1"/>
          </p:nvPr>
        </p:nvPicPr>
        <p:blipFill>
          <a:blip r:embed="rId2"/>
          <a:stretch>
            <a:fillRect/>
          </a:stretch>
        </p:blipFill>
        <p:spPr>
          <a:xfrm>
            <a:off x="152399" y="624110"/>
            <a:ext cx="5832422" cy="5400000"/>
          </a:xfrm>
        </p:spPr>
      </p:pic>
      <p:sp>
        <p:nvSpPr>
          <p:cNvPr id="3" name="TextBox 2">
            <a:extLst>
              <a:ext uri="{FF2B5EF4-FFF2-40B4-BE49-F238E27FC236}">
                <a16:creationId xmlns:a16="http://schemas.microsoft.com/office/drawing/2014/main" id="{E5EE5C1C-3A3C-CF43-B067-FC4E866795E2}"/>
              </a:ext>
            </a:extLst>
          </p:cNvPr>
          <p:cNvSpPr txBox="1"/>
          <p:nvPr/>
        </p:nvSpPr>
        <p:spPr>
          <a:xfrm>
            <a:off x="5984821" y="1536174"/>
            <a:ext cx="6054780" cy="3785652"/>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Phân phối RRSB sử dụng lưới phân bố đặc biệt. Trong lưới này, thành phần độ hạt trở thành đường thẳng </a:t>
            </a:r>
          </a:p>
          <a:p>
            <a:pPr algn="just"/>
            <a:r>
              <a:rPr lang="en-US" sz="2400">
                <a:latin typeface="Times New Roman" panose="02020603050405020304" pitchFamily="18" charset="0"/>
                <a:cs typeface="Times New Roman" panose="02020603050405020304" pitchFamily="18" charset="0"/>
              </a:rPr>
              <a:t>Tỷ lệ toạ độ là phi tuyến tính mạnh do phân vùng logarit kép.</a:t>
            </a:r>
          </a:p>
          <a:p>
            <a:pPr algn="just"/>
            <a:r>
              <a:rPr lang="en-US" sz="2400">
                <a:latin typeface="Times New Roman" panose="02020603050405020304" pitchFamily="18" charset="0"/>
                <a:cs typeface="Times New Roman" panose="02020603050405020304" pitchFamily="18" charset="0"/>
              </a:rPr>
              <a:t>Phân phối RRSB được sử dụng trong biểu diễn sản phẩm nghiền mịn. Sau sử dụng nhiều trong nghiền than mịn. Phân phối RRSB về mặt toán học là  phân phối Weibull, cái thường được áp dụng mô tả sự vỡ vụn.</a:t>
            </a:r>
          </a:p>
        </p:txBody>
      </p:sp>
    </p:spTree>
    <p:extLst>
      <p:ext uri="{BB962C8B-B14F-4D97-AF65-F5344CB8AC3E}">
        <p14:creationId xmlns:p14="http://schemas.microsoft.com/office/powerpoint/2010/main" val="592023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9196-B6CE-F247-B55B-37F641D79A9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564F4C5-96AB-FD43-8897-CC1406DF334F}"/>
              </a:ext>
            </a:extLst>
          </p:cNvPr>
          <p:cNvPicPr>
            <a:picLocks noGrp="1" noChangeAspect="1"/>
          </p:cNvPicPr>
          <p:nvPr>
            <p:ph idx="1"/>
          </p:nvPr>
        </p:nvPicPr>
        <p:blipFill>
          <a:blip r:embed="rId2"/>
          <a:stretch>
            <a:fillRect/>
          </a:stretch>
        </p:blipFill>
        <p:spPr>
          <a:xfrm>
            <a:off x="995474" y="18000"/>
            <a:ext cx="10509138" cy="6840000"/>
          </a:xfrm>
        </p:spPr>
      </p:pic>
    </p:spTree>
    <p:extLst>
      <p:ext uri="{BB962C8B-B14F-4D97-AF65-F5344CB8AC3E}">
        <p14:creationId xmlns:p14="http://schemas.microsoft.com/office/powerpoint/2010/main" val="805615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3119-42DB-FA48-AB09-D33DF5B535AF}"/>
              </a:ext>
            </a:extLst>
          </p:cNvPr>
          <p:cNvSpPr>
            <a:spLocks noGrp="1"/>
          </p:cNvSpPr>
          <p:nvPr>
            <p:ph type="title"/>
          </p:nvPr>
        </p:nvSpPr>
        <p:spPr>
          <a:xfrm>
            <a:off x="2592925" y="624110"/>
            <a:ext cx="8911687" cy="800532"/>
          </a:xfrm>
        </p:spPr>
        <p:txBody>
          <a:bodyPr/>
          <a:lstStyle/>
          <a:p>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 suất loga chuẩn</a:t>
            </a: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79585B2-B29A-784C-B8CF-EB04E4FB3F77}"/>
              </a:ext>
            </a:extLst>
          </p:cNvPr>
          <p:cNvSpPr txBox="1"/>
          <p:nvPr/>
        </p:nvSpPr>
        <p:spPr>
          <a:xfrm>
            <a:off x="6563227" y="1424642"/>
            <a:ext cx="5571579" cy="4154984"/>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Phân phối xác suất loga chuẩn giả sử rằng phân phối logarit tự nhiên của kích thước hạt cso phân phối Gauss. Điều này có nghĩa là có một số biến đổi toán học,</a:t>
            </a:r>
          </a:p>
          <a:p>
            <a:pPr algn="just"/>
            <a:r>
              <a:rPr lang="en-US" sz="2400">
                <a:latin typeface="Times New Roman" panose="02020603050405020304" pitchFamily="18" charset="0"/>
                <a:cs typeface="Times New Roman" panose="02020603050405020304" pitchFamily="18" charset="0"/>
              </a:rPr>
              <a:t>Phân phối xác suất loga chuẩn là một hàm sủa dụng hai thông số để xây dựng phân phối thành phần độ hạt. Thông số        là thông tin về độ rộng của thành phần độ hạt, thông số x</a:t>
            </a:r>
            <a:r>
              <a:rPr lang="en-US" sz="2400" baseline="-25000">
                <a:latin typeface="Times New Roman" panose="02020603050405020304" pitchFamily="18" charset="0"/>
                <a:cs typeface="Times New Roman" panose="02020603050405020304" pitchFamily="18" charset="0"/>
              </a:rPr>
              <a:t>50,3</a:t>
            </a:r>
            <a:r>
              <a:rPr lang="en-US" sz="2400">
                <a:latin typeface="Times New Roman" panose="02020603050405020304" pitchFamily="18" charset="0"/>
                <a:cs typeface="Times New Roman" panose="02020603050405020304" pitchFamily="18" charset="0"/>
              </a:rPr>
              <a:t> là kích thước hạt. Dạng toán học của đường cong phân phối này không đưa ra dữ liệu lớn nhất và nhỏ nhất.</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071A5E2-08BA-7B4F-ADC1-FB55E293B875}"/>
                  </a:ext>
                </a:extLst>
              </p:cNvPr>
              <p:cNvSpPr txBox="1"/>
              <p:nvPr/>
            </p:nvSpPr>
            <p:spPr>
              <a:xfrm>
                <a:off x="11185791" y="3650761"/>
                <a:ext cx="431657"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m:rPr>
                              <m:sty m:val="p"/>
                            </m:rPr>
                            <a:rPr lang="en-US" sz="2200" i="1">
                              <a:latin typeface="Cambria Math" panose="02040503050406030204" pitchFamily="18" charset="0"/>
                            </a:rPr>
                            <m:t>ln</m:t>
                          </m:r>
                        </m:sub>
                      </m:sSub>
                    </m:oMath>
                  </m:oMathPara>
                </a14:m>
                <a:endParaRPr lang="en-US" sz="2200"/>
              </a:p>
            </p:txBody>
          </p:sp>
        </mc:Choice>
        <mc:Fallback>
          <p:sp>
            <p:nvSpPr>
              <p:cNvPr id="4" name="TextBox 3">
                <a:extLst>
                  <a:ext uri="{FF2B5EF4-FFF2-40B4-BE49-F238E27FC236}">
                    <a16:creationId xmlns:a16="http://schemas.microsoft.com/office/drawing/2014/main" id="{E071A5E2-08BA-7B4F-ADC1-FB55E293B875}"/>
                  </a:ext>
                </a:extLst>
              </p:cNvPr>
              <p:cNvSpPr txBox="1">
                <a:spLocks noRot="1" noChangeAspect="1" noMove="1" noResize="1" noEditPoints="1" noAdjustHandles="1" noChangeArrowheads="1" noChangeShapeType="1" noTextEdit="1"/>
              </p:cNvSpPr>
              <p:nvPr/>
            </p:nvSpPr>
            <p:spPr>
              <a:xfrm>
                <a:off x="11185791" y="3650761"/>
                <a:ext cx="431657" cy="338554"/>
              </a:xfrm>
              <a:prstGeom prst="rect">
                <a:avLst/>
              </a:prstGeom>
              <a:blipFill>
                <a:blip r:embed="rId2"/>
                <a:stretch>
                  <a:fillRect l="-5714" r="-2857" b="-2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F85346A-9519-5A4D-97E2-C77191AF3CD4}"/>
                  </a:ext>
                </a:extLst>
              </p:cNvPr>
              <p:cNvSpPr txBox="1"/>
              <p:nvPr/>
            </p:nvSpPr>
            <p:spPr>
              <a:xfrm>
                <a:off x="287778" y="1801155"/>
                <a:ext cx="5847370" cy="1013739"/>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m:rPr>
                              <m:sty m:val="p"/>
                            </m:rPr>
                            <a:rPr lang="en-US" sz="2000" i="1">
                              <a:latin typeface="Cambria Math" panose="02040503050406030204" pitchFamily="18" charset="0"/>
                            </a:rPr>
                            <m:t>Q</m:t>
                          </m:r>
                        </m:e>
                        <m:sub>
                          <m:r>
                            <m:rPr>
                              <m:sty m:val="p"/>
                            </m:rPr>
                            <a:rPr lang="en-US" sz="2000" i="1">
                              <a:latin typeface="Cambria Math" panose="02040503050406030204" pitchFamily="18" charset="0"/>
                            </a:rPr>
                            <m:t>r</m:t>
                          </m:r>
                          <m:r>
                            <a:rPr lang="vi-VN" sz="2000" b="0" i="1">
                              <a:latin typeface="Cambria Math" panose="02040503050406030204" pitchFamily="18" charset="0"/>
                            </a:rPr>
                            <m:t>(</m:t>
                          </m:r>
                          <m:r>
                            <m:rPr>
                              <m:sty m:val="p"/>
                            </m:rPr>
                            <a:rPr lang="vi-VN" sz="2000" i="1">
                              <a:latin typeface="Cambria Math" panose="02040503050406030204" pitchFamily="18" charset="0"/>
                            </a:rPr>
                            <m:t>x</m:t>
                          </m:r>
                          <m:r>
                            <a:rPr lang="vi-VN" sz="2000" b="0" i="1">
                              <a:latin typeface="Cambria Math" panose="02040503050406030204" pitchFamily="18" charset="0"/>
                            </a:rPr>
                            <m:t>)</m:t>
                          </m:r>
                        </m:sub>
                      </m:sSub>
                      <m:r>
                        <a:rPr lang="vi-VN" sz="2000" b="0" i="1">
                          <a:latin typeface="Cambria Math" panose="02040503050406030204" pitchFamily="18" charset="0"/>
                        </a:rPr>
                        <m:t>=</m:t>
                      </m:r>
                      <m:f>
                        <m:fPr>
                          <m:ctrlPr>
                            <a:rPr lang="vi-VN" sz="2000" b="0" i="1">
                              <a:latin typeface="Cambria Math" panose="02040503050406030204" pitchFamily="18" charset="0"/>
                            </a:rPr>
                          </m:ctrlPr>
                        </m:fPr>
                        <m:num>
                          <m:r>
                            <a:rPr lang="vi-VN" sz="2000" b="0" i="1">
                              <a:latin typeface="Cambria Math" panose="02040503050406030204" pitchFamily="18" charset="0"/>
                            </a:rPr>
                            <m:t>1</m:t>
                          </m:r>
                        </m:num>
                        <m:den>
                          <m:sSub>
                            <m:sSubPr>
                              <m:ctrlPr>
                                <a:rPr lang="vi-VN" sz="2000" b="0" i="1">
                                  <a:latin typeface="Cambria Math" panose="02040503050406030204" pitchFamily="18" charset="0"/>
                                </a:rPr>
                              </m:ctrlPr>
                            </m:sSubPr>
                            <m:e>
                              <m:r>
                                <a:rPr lang="vi-VN" sz="2000" b="0" i="1">
                                  <a:latin typeface="Cambria Math" panose="02040503050406030204" pitchFamily="18" charset="0"/>
                                  <a:ea typeface="Cambria Math" panose="02040503050406030204" pitchFamily="18" charset="0"/>
                                </a:rPr>
                                <m:t>𝜎</m:t>
                              </m:r>
                            </m:e>
                            <m:sub>
                              <m:r>
                                <m:rPr>
                                  <m:sty m:val="p"/>
                                </m:rPr>
                                <a:rPr lang="vi-VN" sz="2000" i="1">
                                  <a:latin typeface="Cambria Math" panose="02040503050406030204" pitchFamily="18" charset="0"/>
                                </a:rPr>
                                <m:t>ln</m:t>
                              </m:r>
                            </m:sub>
                          </m:sSub>
                          <m:rad>
                            <m:radPr>
                              <m:degHide m:val="on"/>
                              <m:ctrlPr>
                                <a:rPr lang="vi-VN" sz="2000" b="0" i="1">
                                  <a:latin typeface="Cambria Math" panose="02040503050406030204" pitchFamily="18" charset="0"/>
                                </a:rPr>
                              </m:ctrlPr>
                            </m:radPr>
                            <m:deg/>
                            <m:e>
                              <m:r>
                                <a:rPr lang="vi-VN" sz="2000" b="0" i="1">
                                  <a:latin typeface="Cambria Math" panose="02040503050406030204" pitchFamily="18" charset="0"/>
                                </a:rPr>
                                <m:t>2</m:t>
                              </m:r>
                              <m:r>
                                <a:rPr lang="vi-VN" sz="2000" b="0" i="1">
                                  <a:latin typeface="Cambria Math" panose="02040503050406030204" pitchFamily="18" charset="0"/>
                                  <a:ea typeface="Cambria Math" panose="02040503050406030204" pitchFamily="18" charset="0"/>
                                </a:rPr>
                                <m:t>𝜋</m:t>
                              </m:r>
                            </m:e>
                          </m:rad>
                        </m:den>
                      </m:f>
                      <m:nary>
                        <m:naryPr>
                          <m:ctrlPr>
                            <a:rPr lang="vi-VN" sz="2000" b="0" i="1">
                              <a:latin typeface="Cambria Math" panose="02040503050406030204" pitchFamily="18" charset="0"/>
                            </a:rPr>
                          </m:ctrlPr>
                        </m:naryPr>
                        <m:sub>
                          <m:r>
                            <m:rPr>
                              <m:brk m:alnAt="23"/>
                            </m:rPr>
                            <a:rPr lang="vi-VN" sz="2000" b="0" i="1">
                              <a:latin typeface="Cambria Math" panose="02040503050406030204" pitchFamily="18" charset="0"/>
                            </a:rPr>
                            <m:t>−</m:t>
                          </m:r>
                          <m:r>
                            <a:rPr lang="vi-VN" sz="2000" b="0" i="1">
                              <a:latin typeface="Cambria Math" panose="02040503050406030204" pitchFamily="18" charset="0"/>
                              <a:ea typeface="Cambria Math" panose="02040503050406030204" pitchFamily="18" charset="0"/>
                            </a:rPr>
                            <m:t>∞</m:t>
                          </m:r>
                        </m:sub>
                        <m:sup>
                          <m:r>
                            <m:rPr>
                              <m:sty m:val="p"/>
                            </m:rPr>
                            <a:rPr lang="vi-VN" sz="2000" i="1">
                              <a:latin typeface="Cambria Math" panose="02040503050406030204" pitchFamily="18" charset="0"/>
                            </a:rPr>
                            <m:t>ln</m:t>
                          </m:r>
                          <m:f>
                            <m:fPr>
                              <m:ctrlPr>
                                <a:rPr lang="vi-VN" sz="2000" i="1">
                                  <a:latin typeface="Cambria Math" panose="02040503050406030204" pitchFamily="18" charset="0"/>
                                </a:rPr>
                              </m:ctrlPr>
                            </m:fPr>
                            <m:num>
                              <m:r>
                                <m:rPr>
                                  <m:sty m:val="p"/>
                                </m:rPr>
                                <a:rPr lang="vi-VN" sz="2000" i="1">
                                  <a:latin typeface="Cambria Math" panose="02040503050406030204" pitchFamily="18" charset="0"/>
                                </a:rPr>
                                <m:t>x</m:t>
                              </m:r>
                            </m:num>
                            <m:den>
                              <m:sSub>
                                <m:sSubPr>
                                  <m:ctrlPr>
                                    <a:rPr lang="vi-VN" sz="2000" i="1">
                                      <a:latin typeface="Cambria Math" panose="02040503050406030204" pitchFamily="18" charset="0"/>
                                    </a:rPr>
                                  </m:ctrlPr>
                                </m:sSubPr>
                                <m:e>
                                  <m:r>
                                    <m:rPr>
                                      <m:sty m:val="p"/>
                                    </m:rPr>
                                    <a:rPr lang="vi-VN" sz="2000" i="1">
                                      <a:latin typeface="Cambria Math" panose="02040503050406030204" pitchFamily="18" charset="0"/>
                                    </a:rPr>
                                    <m:t>x</m:t>
                                  </m:r>
                                </m:e>
                                <m:sub>
                                  <m:r>
                                    <a:rPr lang="vi-VN" sz="2000" b="0" i="1">
                                      <a:latin typeface="Cambria Math" panose="02040503050406030204" pitchFamily="18" charset="0"/>
                                    </a:rPr>
                                    <m:t>50,</m:t>
                                  </m:r>
                                  <m:r>
                                    <m:rPr>
                                      <m:sty m:val="p"/>
                                    </m:rPr>
                                    <a:rPr lang="vi-VN" sz="2000" i="1">
                                      <a:latin typeface="Cambria Math" panose="02040503050406030204" pitchFamily="18" charset="0"/>
                                    </a:rPr>
                                    <m:t>r</m:t>
                                  </m:r>
                                </m:sub>
                              </m:sSub>
                            </m:den>
                          </m:f>
                        </m:sup>
                        <m:e>
                          <m:r>
                            <m:rPr>
                              <m:sty m:val="p"/>
                            </m:rPr>
                            <a:rPr lang="vi-VN" sz="2000" i="1">
                              <a:latin typeface="Cambria Math" panose="02040503050406030204" pitchFamily="18" charset="0"/>
                            </a:rPr>
                            <m:t>exp</m:t>
                          </m:r>
                          <m:d>
                            <m:dPr>
                              <m:begChr m:val="["/>
                              <m:endChr m:val="]"/>
                              <m:ctrlPr>
                                <a:rPr lang="vi-VN" sz="2000" i="1">
                                  <a:latin typeface="Cambria Math" panose="02040503050406030204" pitchFamily="18" charset="0"/>
                                </a:rPr>
                              </m:ctrlPr>
                            </m:dPr>
                            <m:e>
                              <m:r>
                                <a:rPr lang="vi-VN" sz="2000" b="0" i="1">
                                  <a:latin typeface="Cambria Math" panose="02040503050406030204" pitchFamily="18" charset="0"/>
                                </a:rPr>
                                <m:t>−</m:t>
                              </m:r>
                              <m:f>
                                <m:fPr>
                                  <m:ctrlPr>
                                    <a:rPr lang="vi-VN" sz="2000" b="0" i="1">
                                      <a:latin typeface="Cambria Math" panose="02040503050406030204" pitchFamily="18" charset="0"/>
                                    </a:rPr>
                                  </m:ctrlPr>
                                </m:fPr>
                                <m:num>
                                  <m:sSup>
                                    <m:sSupPr>
                                      <m:ctrlPr>
                                        <a:rPr lang="vi-VN" sz="2000" b="0" i="1">
                                          <a:latin typeface="Cambria Math" panose="02040503050406030204" pitchFamily="18" charset="0"/>
                                        </a:rPr>
                                      </m:ctrlPr>
                                    </m:sSupPr>
                                    <m:e>
                                      <m:d>
                                        <m:dPr>
                                          <m:ctrlPr>
                                            <a:rPr lang="vi-VN" sz="2000" b="0" i="1">
                                              <a:latin typeface="Cambria Math" panose="02040503050406030204" pitchFamily="18" charset="0"/>
                                            </a:rPr>
                                          </m:ctrlPr>
                                        </m:dPr>
                                        <m:e>
                                          <m:r>
                                            <m:rPr>
                                              <m:sty m:val="p"/>
                                            </m:rPr>
                                            <a:rPr lang="vi-VN" sz="2000" i="1">
                                              <a:latin typeface="Cambria Math" panose="02040503050406030204" pitchFamily="18" charset="0"/>
                                            </a:rPr>
                                            <m:t>ln</m:t>
                                          </m:r>
                                          <m:f>
                                            <m:fPr>
                                              <m:ctrlPr>
                                                <a:rPr lang="vi-VN" sz="2000" i="1">
                                                  <a:latin typeface="Cambria Math" panose="02040503050406030204" pitchFamily="18" charset="0"/>
                                                </a:rPr>
                                              </m:ctrlPr>
                                            </m:fPr>
                                            <m:num>
                                              <m:r>
                                                <m:rPr>
                                                  <m:sty m:val="p"/>
                                                </m:rPr>
                                                <a:rPr lang="vi-VN" sz="2000" i="1">
                                                  <a:latin typeface="Cambria Math" panose="02040503050406030204" pitchFamily="18" charset="0"/>
                                                </a:rPr>
                                                <m:t>x</m:t>
                                              </m:r>
                                            </m:num>
                                            <m:den>
                                              <m:sSub>
                                                <m:sSubPr>
                                                  <m:ctrlPr>
                                                    <a:rPr lang="vi-VN" sz="2000" i="1">
                                                      <a:latin typeface="Cambria Math" panose="02040503050406030204" pitchFamily="18" charset="0"/>
                                                    </a:rPr>
                                                  </m:ctrlPr>
                                                </m:sSubPr>
                                                <m:e>
                                                  <m:r>
                                                    <m:rPr>
                                                      <m:sty m:val="p"/>
                                                    </m:rPr>
                                                    <a:rPr lang="vi-VN" sz="2000" i="1">
                                                      <a:latin typeface="Cambria Math" panose="02040503050406030204" pitchFamily="18" charset="0"/>
                                                    </a:rPr>
                                                    <m:t>x</m:t>
                                                  </m:r>
                                                </m:e>
                                                <m:sub>
                                                  <m:r>
                                                    <a:rPr lang="vi-VN" sz="2000" b="0" i="1">
                                                      <a:latin typeface="Cambria Math" panose="02040503050406030204" pitchFamily="18" charset="0"/>
                                                    </a:rPr>
                                                    <m:t>50,</m:t>
                                                  </m:r>
                                                  <m:r>
                                                    <m:rPr>
                                                      <m:sty m:val="p"/>
                                                    </m:rPr>
                                                    <a:rPr lang="vi-VN" sz="2000" i="1">
                                                      <a:latin typeface="Cambria Math" panose="02040503050406030204" pitchFamily="18" charset="0"/>
                                                    </a:rPr>
                                                    <m:t>r</m:t>
                                                  </m:r>
                                                </m:sub>
                                              </m:sSub>
                                            </m:den>
                                          </m:f>
                                        </m:e>
                                      </m:d>
                                    </m:e>
                                    <m:sup>
                                      <m:r>
                                        <a:rPr lang="vi-VN" sz="2000" b="0" i="1">
                                          <a:latin typeface="Cambria Math" panose="02040503050406030204" pitchFamily="18" charset="0"/>
                                        </a:rPr>
                                        <m:t>2</m:t>
                                      </m:r>
                                    </m:sup>
                                  </m:sSup>
                                </m:num>
                                <m:den>
                                  <m:r>
                                    <a:rPr lang="vi-VN" sz="2000" b="0" i="1">
                                      <a:latin typeface="Cambria Math" panose="02040503050406030204" pitchFamily="18" charset="0"/>
                                    </a:rPr>
                                    <m:t>2</m:t>
                                  </m:r>
                                  <m:sSub>
                                    <m:sSubPr>
                                      <m:ctrlPr>
                                        <a:rPr lang="vi-VN" sz="2000" b="0" i="1">
                                          <a:latin typeface="Cambria Math" panose="02040503050406030204" pitchFamily="18" charset="0"/>
                                        </a:rPr>
                                      </m:ctrlPr>
                                    </m:sSubPr>
                                    <m:e>
                                      <m:r>
                                        <a:rPr lang="vi-VN" sz="2000" b="0" i="1">
                                          <a:latin typeface="Cambria Math" panose="02040503050406030204" pitchFamily="18" charset="0"/>
                                          <a:ea typeface="Cambria Math" panose="02040503050406030204" pitchFamily="18" charset="0"/>
                                        </a:rPr>
                                        <m:t>𝜎</m:t>
                                      </m:r>
                                    </m:e>
                                    <m:sub>
                                      <m:r>
                                        <m:rPr>
                                          <m:sty m:val="p"/>
                                        </m:rPr>
                                        <a:rPr lang="vi-VN" sz="2000" i="1">
                                          <a:latin typeface="Cambria Math" panose="02040503050406030204" pitchFamily="18" charset="0"/>
                                        </a:rPr>
                                        <m:t>ln</m:t>
                                      </m:r>
                                    </m:sub>
                                  </m:sSub>
                                </m:den>
                              </m:f>
                            </m:e>
                          </m:d>
                        </m:e>
                      </m:nary>
                      <m:r>
                        <m:rPr>
                          <m:sty m:val="p"/>
                        </m:rPr>
                        <a:rPr lang="vi-VN" sz="2000" i="1">
                          <a:latin typeface="Cambria Math" panose="02040503050406030204" pitchFamily="18" charset="0"/>
                        </a:rPr>
                        <m:t>d</m:t>
                      </m:r>
                      <m:d>
                        <m:dPr>
                          <m:ctrlPr>
                            <a:rPr lang="vi-VN" sz="2000" i="1">
                              <a:latin typeface="Cambria Math" panose="02040503050406030204" pitchFamily="18" charset="0"/>
                            </a:rPr>
                          </m:ctrlPr>
                        </m:dPr>
                        <m:e>
                          <m:r>
                            <m:rPr>
                              <m:sty m:val="p"/>
                            </m:rPr>
                            <a:rPr lang="vi-VN" sz="2000" i="1">
                              <a:latin typeface="Cambria Math" panose="02040503050406030204" pitchFamily="18" charset="0"/>
                            </a:rPr>
                            <m:t>ln</m:t>
                          </m:r>
                          <m:f>
                            <m:fPr>
                              <m:ctrlPr>
                                <a:rPr lang="vi-VN" sz="2000" i="1">
                                  <a:latin typeface="Cambria Math" panose="02040503050406030204" pitchFamily="18" charset="0"/>
                                </a:rPr>
                              </m:ctrlPr>
                            </m:fPr>
                            <m:num>
                              <m:r>
                                <m:rPr>
                                  <m:sty m:val="p"/>
                                </m:rPr>
                                <a:rPr lang="vi-VN" sz="2000" i="1">
                                  <a:latin typeface="Cambria Math" panose="02040503050406030204" pitchFamily="18" charset="0"/>
                                </a:rPr>
                                <m:t>x</m:t>
                              </m:r>
                            </m:num>
                            <m:den>
                              <m:sSub>
                                <m:sSubPr>
                                  <m:ctrlPr>
                                    <a:rPr lang="vi-VN" sz="2000" i="1">
                                      <a:latin typeface="Cambria Math" panose="02040503050406030204" pitchFamily="18" charset="0"/>
                                    </a:rPr>
                                  </m:ctrlPr>
                                </m:sSubPr>
                                <m:e>
                                  <m:r>
                                    <m:rPr>
                                      <m:sty m:val="p"/>
                                    </m:rPr>
                                    <a:rPr lang="vi-VN" sz="2000" i="1">
                                      <a:latin typeface="Cambria Math" panose="02040503050406030204" pitchFamily="18" charset="0"/>
                                    </a:rPr>
                                    <m:t>x</m:t>
                                  </m:r>
                                </m:e>
                                <m:sub>
                                  <m:r>
                                    <a:rPr lang="vi-VN" sz="2000" b="0" i="1">
                                      <a:latin typeface="Cambria Math" panose="02040503050406030204" pitchFamily="18" charset="0"/>
                                    </a:rPr>
                                    <m:t>50,</m:t>
                                  </m:r>
                                  <m:r>
                                    <m:rPr>
                                      <m:sty m:val="p"/>
                                    </m:rPr>
                                    <a:rPr lang="vi-VN" sz="2000" i="1">
                                      <a:latin typeface="Cambria Math" panose="02040503050406030204" pitchFamily="18" charset="0"/>
                                    </a:rPr>
                                    <m:t>r</m:t>
                                  </m:r>
                                </m:sub>
                              </m:sSub>
                            </m:den>
                          </m:f>
                        </m:e>
                      </m:d>
                    </m:oMath>
                  </m:oMathPara>
                </a14:m>
                <a:endParaRPr lang="en-US" sz="2000"/>
              </a:p>
            </p:txBody>
          </p:sp>
        </mc:Choice>
        <mc:Fallback>
          <p:sp>
            <p:nvSpPr>
              <p:cNvPr id="6" name="TextBox 5">
                <a:extLst>
                  <a:ext uri="{FF2B5EF4-FFF2-40B4-BE49-F238E27FC236}">
                    <a16:creationId xmlns:a16="http://schemas.microsoft.com/office/drawing/2014/main" id="{3F85346A-9519-5A4D-97E2-C77191AF3CD4}"/>
                  </a:ext>
                </a:extLst>
              </p:cNvPr>
              <p:cNvSpPr txBox="1">
                <a:spLocks noRot="1" noChangeAspect="1" noMove="1" noResize="1" noEditPoints="1" noAdjustHandles="1" noChangeArrowheads="1" noChangeShapeType="1" noTextEdit="1"/>
              </p:cNvSpPr>
              <p:nvPr/>
            </p:nvSpPr>
            <p:spPr>
              <a:xfrm>
                <a:off x="287778" y="1801155"/>
                <a:ext cx="5847370" cy="1013739"/>
              </a:xfrm>
              <a:prstGeom prst="rect">
                <a:avLst/>
              </a:prstGeom>
              <a:blipFill>
                <a:blip r:embed="rId3"/>
                <a:stretch>
                  <a:fillRect l="-868" t="-92593" b="-1802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1EB8D26-55BF-F344-A591-256D2A7F4C62}"/>
                  </a:ext>
                </a:extLst>
              </p:cNvPr>
              <p:cNvSpPr txBox="1"/>
              <p:nvPr/>
            </p:nvSpPr>
            <p:spPr>
              <a:xfrm>
                <a:off x="246577" y="3012788"/>
                <a:ext cx="4692695" cy="691536"/>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m:rPr>
                              <m:sty m:val="p"/>
                            </m:rPr>
                            <a:rPr lang="en-US" sz="2000" i="1">
                              <a:latin typeface="Cambria Math" panose="02040503050406030204" pitchFamily="18" charset="0"/>
                            </a:rPr>
                            <m:t>ln</m:t>
                          </m:r>
                        </m:sub>
                      </m:sSub>
                      <m:r>
                        <a:rPr lang="vi-VN" sz="2000" b="0" i="1">
                          <a:latin typeface="Cambria Math" panose="02040503050406030204" pitchFamily="18" charset="0"/>
                        </a:rPr>
                        <m:t>=</m:t>
                      </m:r>
                      <m:f>
                        <m:fPr>
                          <m:ctrlPr>
                            <a:rPr lang="vi-VN" sz="2000" b="0" i="1">
                              <a:latin typeface="Cambria Math" panose="02040503050406030204" pitchFamily="18" charset="0"/>
                            </a:rPr>
                          </m:ctrlPr>
                        </m:fPr>
                        <m:num>
                          <m:r>
                            <a:rPr lang="vi-VN" sz="2000" b="0" i="1">
                              <a:latin typeface="Cambria Math" panose="02040503050406030204" pitchFamily="18" charset="0"/>
                            </a:rPr>
                            <m:t>1</m:t>
                          </m:r>
                        </m:num>
                        <m:den>
                          <m:r>
                            <a:rPr lang="vi-VN" sz="2000" b="0" i="1">
                              <a:latin typeface="Cambria Math" panose="02040503050406030204" pitchFamily="18" charset="0"/>
                            </a:rPr>
                            <m:t>2</m:t>
                          </m:r>
                        </m:den>
                      </m:f>
                      <m:r>
                        <m:rPr>
                          <m:sty m:val="p"/>
                        </m:rPr>
                        <a:rPr lang="vi-VN" sz="2000" i="1">
                          <a:latin typeface="Cambria Math" panose="02040503050406030204" pitchFamily="18" charset="0"/>
                        </a:rPr>
                        <m:t>ln</m:t>
                      </m:r>
                      <m:d>
                        <m:dPr>
                          <m:ctrlPr>
                            <a:rPr lang="vi-VN" sz="2000" i="1">
                              <a:latin typeface="Cambria Math" panose="02040503050406030204" pitchFamily="18" charset="0"/>
                            </a:rPr>
                          </m:ctrlPr>
                        </m:dPr>
                        <m:e>
                          <m:f>
                            <m:fPr>
                              <m:ctrlPr>
                                <a:rPr lang="vi-VN" sz="2000" i="1">
                                  <a:latin typeface="Cambria Math" panose="02040503050406030204" pitchFamily="18" charset="0"/>
                                </a:rPr>
                              </m:ctrlPr>
                            </m:fPr>
                            <m:num>
                              <m:sSub>
                                <m:sSubPr>
                                  <m:ctrlPr>
                                    <a:rPr lang="vi-VN" sz="2000" i="1">
                                      <a:latin typeface="Cambria Math" panose="02040503050406030204" pitchFamily="18" charset="0"/>
                                    </a:rPr>
                                  </m:ctrlPr>
                                </m:sSubPr>
                                <m:e>
                                  <m:r>
                                    <m:rPr>
                                      <m:sty m:val="p"/>
                                    </m:rPr>
                                    <a:rPr lang="vi-VN" sz="2000" i="1">
                                      <a:latin typeface="Cambria Math" panose="02040503050406030204" pitchFamily="18" charset="0"/>
                                    </a:rPr>
                                    <m:t>x</m:t>
                                  </m:r>
                                </m:e>
                                <m:sub>
                                  <m:r>
                                    <a:rPr lang="vi-VN" sz="2000" b="0" i="1">
                                      <a:latin typeface="Cambria Math" panose="02040503050406030204" pitchFamily="18" charset="0"/>
                                    </a:rPr>
                                    <m:t>84,</m:t>
                                  </m:r>
                                  <m:r>
                                    <m:rPr>
                                      <m:sty m:val="p"/>
                                    </m:rPr>
                                    <a:rPr lang="vi-VN" sz="2000" i="1">
                                      <a:latin typeface="Cambria Math" panose="02040503050406030204" pitchFamily="18" charset="0"/>
                                    </a:rPr>
                                    <m:t>r</m:t>
                                  </m:r>
                                </m:sub>
                              </m:sSub>
                            </m:num>
                            <m:den>
                              <m:sSub>
                                <m:sSubPr>
                                  <m:ctrlPr>
                                    <a:rPr lang="vi-VN" sz="2000" i="1">
                                      <a:latin typeface="Cambria Math" panose="02040503050406030204" pitchFamily="18" charset="0"/>
                                    </a:rPr>
                                  </m:ctrlPr>
                                </m:sSubPr>
                                <m:e>
                                  <m:r>
                                    <m:rPr>
                                      <m:sty m:val="p"/>
                                    </m:rPr>
                                    <a:rPr lang="vi-VN" sz="2000" i="1">
                                      <a:latin typeface="Cambria Math" panose="02040503050406030204" pitchFamily="18" charset="0"/>
                                    </a:rPr>
                                    <m:t>x</m:t>
                                  </m:r>
                                </m:e>
                                <m:sub>
                                  <m:r>
                                    <a:rPr lang="vi-VN" sz="2000" b="0" i="1">
                                      <a:latin typeface="Cambria Math" panose="02040503050406030204" pitchFamily="18" charset="0"/>
                                    </a:rPr>
                                    <m:t>16,7</m:t>
                                  </m:r>
                                </m:sub>
                              </m:sSub>
                            </m:den>
                          </m:f>
                        </m:e>
                      </m:d>
                      <m:r>
                        <a:rPr lang="vi-VN" sz="2000" b="0" i="1">
                          <a:latin typeface="Cambria Math" panose="02040503050406030204" pitchFamily="18" charset="0"/>
                        </a:rPr>
                        <m:t>=</m:t>
                      </m:r>
                      <m:r>
                        <m:rPr>
                          <m:sty m:val="p"/>
                        </m:rPr>
                        <a:rPr lang="vi-VN" sz="2000" i="1">
                          <a:latin typeface="Cambria Math" panose="02040503050406030204" pitchFamily="18" charset="0"/>
                        </a:rPr>
                        <m:t>ln</m:t>
                      </m:r>
                      <m:d>
                        <m:dPr>
                          <m:ctrlPr>
                            <a:rPr lang="vi-VN" sz="2000" i="1">
                              <a:latin typeface="Cambria Math" panose="02040503050406030204" pitchFamily="18" charset="0"/>
                            </a:rPr>
                          </m:ctrlPr>
                        </m:dPr>
                        <m:e>
                          <m:f>
                            <m:fPr>
                              <m:ctrlPr>
                                <a:rPr lang="vi-VN" sz="2000" i="1">
                                  <a:latin typeface="Cambria Math" panose="02040503050406030204" pitchFamily="18" charset="0"/>
                                </a:rPr>
                              </m:ctrlPr>
                            </m:fPr>
                            <m:num>
                              <m:sSub>
                                <m:sSubPr>
                                  <m:ctrlPr>
                                    <a:rPr lang="vi-VN" sz="2000" i="1">
                                      <a:latin typeface="Cambria Math" panose="02040503050406030204" pitchFamily="18" charset="0"/>
                                    </a:rPr>
                                  </m:ctrlPr>
                                </m:sSubPr>
                                <m:e>
                                  <m:r>
                                    <m:rPr>
                                      <m:sty m:val="p"/>
                                    </m:rPr>
                                    <a:rPr lang="vi-VN" sz="2000" i="1">
                                      <a:latin typeface="Cambria Math" panose="02040503050406030204" pitchFamily="18" charset="0"/>
                                    </a:rPr>
                                    <m:t>x</m:t>
                                  </m:r>
                                </m:e>
                                <m:sub>
                                  <m:r>
                                    <a:rPr lang="vi-VN" sz="2000" b="0" i="1">
                                      <a:latin typeface="Cambria Math" panose="02040503050406030204" pitchFamily="18" charset="0"/>
                                    </a:rPr>
                                    <m:t>50,</m:t>
                                  </m:r>
                                  <m:r>
                                    <m:rPr>
                                      <m:sty m:val="p"/>
                                    </m:rPr>
                                    <a:rPr lang="vi-VN" sz="2000" i="1">
                                      <a:latin typeface="Cambria Math" panose="02040503050406030204" pitchFamily="18" charset="0"/>
                                    </a:rPr>
                                    <m:t>r</m:t>
                                  </m:r>
                                </m:sub>
                              </m:sSub>
                            </m:num>
                            <m:den>
                              <m:sSub>
                                <m:sSubPr>
                                  <m:ctrlPr>
                                    <a:rPr lang="vi-VN" sz="2000" i="1">
                                      <a:latin typeface="Cambria Math" panose="02040503050406030204" pitchFamily="18" charset="0"/>
                                    </a:rPr>
                                  </m:ctrlPr>
                                </m:sSubPr>
                                <m:e>
                                  <m:r>
                                    <m:rPr>
                                      <m:sty m:val="p"/>
                                    </m:rPr>
                                    <a:rPr lang="vi-VN" sz="2000" i="1">
                                      <a:latin typeface="Cambria Math" panose="02040503050406030204" pitchFamily="18" charset="0"/>
                                    </a:rPr>
                                    <m:t>x</m:t>
                                  </m:r>
                                </m:e>
                                <m:sub>
                                  <m:r>
                                    <a:rPr lang="vi-VN" sz="2000" b="0" i="1">
                                      <a:latin typeface="Cambria Math" panose="02040503050406030204" pitchFamily="18" charset="0"/>
                                    </a:rPr>
                                    <m:t>16,</m:t>
                                  </m:r>
                                  <m:r>
                                    <m:rPr>
                                      <m:sty m:val="p"/>
                                    </m:rPr>
                                    <a:rPr lang="vi-VN" sz="2000" i="1">
                                      <a:latin typeface="Cambria Math" panose="02040503050406030204" pitchFamily="18" charset="0"/>
                                    </a:rPr>
                                    <m:t>r</m:t>
                                  </m:r>
                                </m:sub>
                              </m:sSub>
                            </m:den>
                          </m:f>
                        </m:e>
                      </m:d>
                      <m:r>
                        <a:rPr lang="vi-VN" sz="2000" b="0" i="1">
                          <a:latin typeface="Cambria Math" panose="02040503050406030204" pitchFamily="18" charset="0"/>
                        </a:rPr>
                        <m:t>=</m:t>
                      </m:r>
                      <m:r>
                        <m:rPr>
                          <m:sty m:val="p"/>
                        </m:rPr>
                        <a:rPr lang="vi-VN" sz="2000" i="1">
                          <a:latin typeface="Cambria Math" panose="02040503050406030204" pitchFamily="18" charset="0"/>
                        </a:rPr>
                        <m:t>ln</m:t>
                      </m:r>
                      <m:d>
                        <m:dPr>
                          <m:ctrlPr>
                            <a:rPr lang="vi-VN" sz="2000" i="1">
                              <a:latin typeface="Cambria Math" panose="02040503050406030204" pitchFamily="18" charset="0"/>
                            </a:rPr>
                          </m:ctrlPr>
                        </m:dPr>
                        <m:e>
                          <m:f>
                            <m:fPr>
                              <m:ctrlPr>
                                <a:rPr lang="vi-VN" sz="2000" i="1">
                                  <a:latin typeface="Cambria Math" panose="02040503050406030204" pitchFamily="18" charset="0"/>
                                </a:rPr>
                              </m:ctrlPr>
                            </m:fPr>
                            <m:num>
                              <m:sSub>
                                <m:sSubPr>
                                  <m:ctrlPr>
                                    <a:rPr lang="vi-VN" sz="2000" i="1">
                                      <a:latin typeface="Cambria Math" panose="02040503050406030204" pitchFamily="18" charset="0"/>
                                    </a:rPr>
                                  </m:ctrlPr>
                                </m:sSubPr>
                                <m:e>
                                  <m:r>
                                    <m:rPr>
                                      <m:sty m:val="p"/>
                                    </m:rPr>
                                    <a:rPr lang="vi-VN" sz="2000" i="1">
                                      <a:latin typeface="Cambria Math" panose="02040503050406030204" pitchFamily="18" charset="0"/>
                                    </a:rPr>
                                    <m:t>x</m:t>
                                  </m:r>
                                </m:e>
                                <m:sub>
                                  <m:r>
                                    <a:rPr lang="vi-VN" sz="2000" b="0" i="1">
                                      <a:latin typeface="Cambria Math" panose="02040503050406030204" pitchFamily="18" charset="0"/>
                                    </a:rPr>
                                    <m:t>84,</m:t>
                                  </m:r>
                                  <m:r>
                                    <m:rPr>
                                      <m:sty m:val="p"/>
                                    </m:rPr>
                                    <a:rPr lang="vi-VN" sz="2000" i="1">
                                      <a:latin typeface="Cambria Math" panose="02040503050406030204" pitchFamily="18" charset="0"/>
                                    </a:rPr>
                                    <m:t>r</m:t>
                                  </m:r>
                                </m:sub>
                              </m:sSub>
                            </m:num>
                            <m:den>
                              <m:sSub>
                                <m:sSubPr>
                                  <m:ctrlPr>
                                    <a:rPr lang="vi-VN" sz="2000" i="1">
                                      <a:latin typeface="Cambria Math" panose="02040503050406030204" pitchFamily="18" charset="0"/>
                                    </a:rPr>
                                  </m:ctrlPr>
                                </m:sSubPr>
                                <m:e>
                                  <m:r>
                                    <m:rPr>
                                      <m:sty m:val="p"/>
                                    </m:rPr>
                                    <a:rPr lang="vi-VN" sz="2000" i="1">
                                      <a:latin typeface="Cambria Math" panose="02040503050406030204" pitchFamily="18" charset="0"/>
                                    </a:rPr>
                                    <m:t>x</m:t>
                                  </m:r>
                                </m:e>
                                <m:sub>
                                  <m:r>
                                    <a:rPr lang="vi-VN" sz="2000" b="0" i="1">
                                      <a:latin typeface="Cambria Math" panose="02040503050406030204" pitchFamily="18" charset="0"/>
                                    </a:rPr>
                                    <m:t>50,</m:t>
                                  </m:r>
                                  <m:r>
                                    <m:rPr>
                                      <m:sty m:val="p"/>
                                    </m:rPr>
                                    <a:rPr lang="vi-VN" sz="2000" i="1">
                                      <a:latin typeface="Cambria Math" panose="02040503050406030204" pitchFamily="18" charset="0"/>
                                    </a:rPr>
                                    <m:t>r</m:t>
                                  </m:r>
                                </m:sub>
                              </m:sSub>
                            </m:den>
                          </m:f>
                        </m:e>
                      </m:d>
                    </m:oMath>
                  </m:oMathPara>
                </a14:m>
                <a:endParaRPr lang="en-US" sz="2000"/>
              </a:p>
            </p:txBody>
          </p:sp>
        </mc:Choice>
        <mc:Fallback>
          <p:sp>
            <p:nvSpPr>
              <p:cNvPr id="8" name="TextBox 7">
                <a:extLst>
                  <a:ext uri="{FF2B5EF4-FFF2-40B4-BE49-F238E27FC236}">
                    <a16:creationId xmlns:a16="http://schemas.microsoft.com/office/drawing/2014/main" id="{B1EB8D26-55BF-F344-A591-256D2A7F4C62}"/>
                  </a:ext>
                </a:extLst>
              </p:cNvPr>
              <p:cNvSpPr txBox="1">
                <a:spLocks noRot="1" noChangeAspect="1" noMove="1" noResize="1" noEditPoints="1" noAdjustHandles="1" noChangeArrowheads="1" noChangeShapeType="1" noTextEdit="1"/>
              </p:cNvSpPr>
              <p:nvPr/>
            </p:nvSpPr>
            <p:spPr>
              <a:xfrm>
                <a:off x="246577" y="3012788"/>
                <a:ext cx="4692695" cy="691536"/>
              </a:xfrm>
              <a:prstGeom prst="rect">
                <a:avLst/>
              </a:prstGeom>
              <a:blipFill>
                <a:blip r:embed="rId4"/>
                <a:stretch>
                  <a:fillRect b="-17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AFBE755-2DDB-3F4F-BB7A-1C90BC1DAF19}"/>
                  </a:ext>
                </a:extLst>
              </p:cNvPr>
              <p:cNvSpPr txBox="1"/>
              <p:nvPr/>
            </p:nvSpPr>
            <p:spPr>
              <a:xfrm>
                <a:off x="135910" y="4109635"/>
                <a:ext cx="6427317" cy="1107996"/>
              </a:xfrm>
              <a:prstGeom prst="rect">
                <a:avLst/>
              </a:prstGeom>
              <a:solidFill>
                <a:schemeClr val="bg2"/>
              </a:solidFill>
            </p:spPr>
            <p:txBody>
              <a:bodyPr wrap="square" rtlCol="0">
                <a:spAutoFit/>
              </a:bodyPr>
              <a:lstStyle/>
              <a:p>
                <a:r>
                  <a:rPr lang="en-US" sz="2200">
                    <a:latin typeface="Times New Roman" panose="02020603050405020304" pitchFamily="18" charset="0"/>
                    <a:cs typeface="Times New Roman" panose="02020603050405020304" pitchFamily="18" charset="0"/>
                  </a:rPr>
                  <a:t>X50,r: kích thước hạt mà ở đó thành phần độ hạt được chia thành hai phần bằng nhau;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m:rPr>
                            <m:sty m:val="p"/>
                          </m:rPr>
                          <a:rPr lang="en-US" sz="2200" i="1">
                            <a:latin typeface="Cambria Math" panose="02040503050406030204" pitchFamily="18" charset="0"/>
                          </a:rPr>
                          <m:t>ln</m:t>
                        </m:r>
                      </m:sub>
                    </m:sSub>
                    <m:r>
                      <a:rPr lang="vi-VN" sz="2200" b="0" i="1">
                        <a:latin typeface="Cambria Math" panose="02040503050406030204" pitchFamily="18" charset="0"/>
                      </a:rPr>
                      <m:t>: </m:t>
                    </m:r>
                    <m:r>
                      <a:rPr lang="vi-VN" sz="2200" i="1">
                        <a:latin typeface="Cambria Math" panose="02040503050406030204" pitchFamily="18" charset="0"/>
                      </a:rPr>
                      <m:t>độ </m:t>
                    </m:r>
                    <m:r>
                      <m:rPr>
                        <m:sty m:val="p"/>
                      </m:rPr>
                      <a:rPr lang="vi-VN" sz="2200" i="1">
                        <a:latin typeface="Cambria Math" panose="02040503050406030204" pitchFamily="18" charset="0"/>
                      </a:rPr>
                      <m:t>l</m:t>
                    </m:r>
                    <m:r>
                      <a:rPr lang="vi-VN" sz="2200" i="1">
                        <a:latin typeface="Cambria Math" panose="02040503050406030204" pitchFamily="18" charset="0"/>
                      </a:rPr>
                      <m:t>ệ</m:t>
                    </m:r>
                    <m:r>
                      <m:rPr>
                        <m:sty m:val="p"/>
                      </m:rPr>
                      <a:rPr lang="vi-VN" sz="2200" i="1">
                        <a:latin typeface="Cambria Math" panose="02040503050406030204" pitchFamily="18" charset="0"/>
                      </a:rPr>
                      <m:t>ch</m:t>
                    </m:r>
                    <m:r>
                      <a:rPr lang="vi-VN" sz="2200" i="1">
                        <a:latin typeface="Cambria Math" panose="02040503050406030204" pitchFamily="18" charset="0"/>
                      </a:rPr>
                      <m:t> </m:t>
                    </m:r>
                    <m:r>
                      <m:rPr>
                        <m:sty m:val="p"/>
                      </m:rPr>
                      <a:rPr lang="vi-VN" sz="2200" i="1">
                        <a:latin typeface="Cambria Math" panose="02040503050406030204" pitchFamily="18" charset="0"/>
                      </a:rPr>
                      <m:t>chu</m:t>
                    </m:r>
                    <m:r>
                      <a:rPr lang="vi-VN" sz="2200" i="1">
                        <a:latin typeface="Cambria Math" panose="02040503050406030204" pitchFamily="18" charset="0"/>
                      </a:rPr>
                      <m:t>ẩ</m:t>
                    </m:r>
                    <m:r>
                      <m:rPr>
                        <m:sty m:val="p"/>
                      </m:rPr>
                      <a:rPr lang="vi-VN" sz="2200" i="1">
                        <a:latin typeface="Cambria Math" panose="02040503050406030204" pitchFamily="18" charset="0"/>
                      </a:rPr>
                      <m:t>n</m:t>
                    </m:r>
                    <m:r>
                      <a:rPr lang="vi-VN" sz="2200" i="1">
                        <a:latin typeface="Cambria Math" panose="02040503050406030204" pitchFamily="18" charset="0"/>
                      </a:rPr>
                      <m:t> </m:t>
                    </m:r>
                    <m:r>
                      <m:rPr>
                        <m:sty m:val="p"/>
                      </m:rPr>
                      <a:rPr lang="vi-VN" sz="2200" i="1">
                        <a:latin typeface="Cambria Math" panose="02040503050406030204" pitchFamily="18" charset="0"/>
                      </a:rPr>
                      <m:t>c</m:t>
                    </m:r>
                    <m:r>
                      <a:rPr lang="vi-VN" sz="2200" i="1">
                        <a:latin typeface="Cambria Math" panose="02040503050406030204" pitchFamily="18" charset="0"/>
                      </a:rPr>
                      <m:t>ủ</m:t>
                    </m:r>
                    <m:r>
                      <m:rPr>
                        <m:sty m:val="p"/>
                      </m:rPr>
                      <a:rPr lang="vi-VN" sz="2200" i="1">
                        <a:latin typeface="Cambria Math" panose="02040503050406030204" pitchFamily="18" charset="0"/>
                      </a:rPr>
                      <m:t>a</m:t>
                    </m:r>
                    <m:r>
                      <a:rPr lang="vi-VN" sz="2200" i="1">
                        <a:latin typeface="Cambria Math" panose="02040503050406030204" pitchFamily="18" charset="0"/>
                      </a:rPr>
                      <m:t> </m:t>
                    </m:r>
                    <m:r>
                      <m:rPr>
                        <m:sty m:val="p"/>
                      </m:rPr>
                      <a:rPr lang="vi-VN" sz="2200" i="1">
                        <a:latin typeface="Cambria Math" panose="02040503050406030204" pitchFamily="18" charset="0"/>
                      </a:rPr>
                      <m:t>lnx</m:t>
                    </m:r>
                  </m:oMath>
                </a14:m>
                <a:endParaRPr lang="en-US" sz="2200">
                  <a:latin typeface="Times New Roman" panose="02020603050405020304" pitchFamily="18"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2AFBE755-2DDB-3F4F-BB7A-1C90BC1DAF19}"/>
                  </a:ext>
                </a:extLst>
              </p:cNvPr>
              <p:cNvSpPr txBox="1">
                <a:spLocks noRot="1" noChangeAspect="1" noMove="1" noResize="1" noEditPoints="1" noAdjustHandles="1" noChangeArrowheads="1" noChangeShapeType="1" noTextEdit="1"/>
              </p:cNvSpPr>
              <p:nvPr/>
            </p:nvSpPr>
            <p:spPr>
              <a:xfrm>
                <a:off x="135910" y="4109635"/>
                <a:ext cx="6427317" cy="1107996"/>
              </a:xfrm>
              <a:prstGeom prst="rect">
                <a:avLst/>
              </a:prstGeom>
              <a:blipFill>
                <a:blip r:embed="rId5"/>
                <a:stretch>
                  <a:fillRect l="-1183" t="-4598" b="-6897"/>
                </a:stretch>
              </a:blipFill>
            </p:spPr>
            <p:txBody>
              <a:bodyPr/>
              <a:lstStyle/>
              <a:p>
                <a:r>
                  <a:rPr lang="en-US">
                    <a:noFill/>
                  </a:rPr>
                  <a:t> </a:t>
                </a:r>
              </a:p>
            </p:txBody>
          </p:sp>
        </mc:Fallback>
      </mc:AlternateContent>
    </p:spTree>
    <p:extLst>
      <p:ext uri="{BB962C8B-B14F-4D97-AF65-F5344CB8AC3E}">
        <p14:creationId xmlns:p14="http://schemas.microsoft.com/office/powerpoint/2010/main" val="226427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46B1-D0E7-A748-ACDB-8E16A28233A6}"/>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63F8F3-1912-C945-95FD-E71918A79D96}"/>
              </a:ext>
            </a:extLst>
          </p:cNvPr>
          <p:cNvSpPr>
            <a:spLocks noGrp="1"/>
          </p:cNvSpPr>
          <p:nvPr>
            <p:ph idx="1"/>
          </p:nvPr>
        </p:nvSpPr>
        <p:spPr>
          <a:xfrm>
            <a:off x="7673702" y="1540188"/>
            <a:ext cx="3850745" cy="4693701"/>
          </a:xfrm>
        </p:spPr>
        <p:txBody>
          <a:bodyPr>
            <a:normAutofit/>
          </a:bodyPr>
          <a:lstStyle/>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lẻ</a:t>
            </a:r>
            <a:r>
              <a:rPr lang="en-US" sz="24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A0620CBC-3D03-7048-9DFF-ADF61841375F}"/>
              </a:ext>
            </a:extLst>
          </p:cNvPr>
          <p:cNvPicPr>
            <a:picLocks noChangeAspect="1"/>
          </p:cNvPicPr>
          <p:nvPr/>
        </p:nvPicPr>
        <p:blipFill>
          <a:blip r:embed="rId2"/>
          <a:stretch>
            <a:fillRect/>
          </a:stretch>
        </p:blipFill>
        <p:spPr>
          <a:xfrm>
            <a:off x="1412602" y="1540188"/>
            <a:ext cx="6261100" cy="3975100"/>
          </a:xfrm>
          <a:prstGeom prst="rect">
            <a:avLst/>
          </a:prstGeom>
        </p:spPr>
      </p:pic>
      <p:sp>
        <p:nvSpPr>
          <p:cNvPr id="6" name="TextBox 5">
            <a:extLst>
              <a:ext uri="{FF2B5EF4-FFF2-40B4-BE49-F238E27FC236}">
                <a16:creationId xmlns:a16="http://schemas.microsoft.com/office/drawing/2014/main" id="{CEBF541F-31E5-BB45-A9DF-1D044E2F6ED2}"/>
              </a:ext>
            </a:extLst>
          </p:cNvPr>
          <p:cNvSpPr txBox="1"/>
          <p:nvPr/>
        </p:nvSpPr>
        <p:spPr>
          <a:xfrm>
            <a:off x="1412602" y="5659145"/>
            <a:ext cx="6261100"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thuỷ</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tinh</a:t>
            </a:r>
            <a:r>
              <a:rPr lang="en-US" sz="2200" dirty="0">
                <a:latin typeface="Times New Roman" panose="02020603050405020304" pitchFamily="18" charset="0"/>
                <a:cs typeface="Times New Roman" panose="02020603050405020304" pitchFamily="18" charset="0"/>
              </a:rPr>
              <a:t> (x = 20µm)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thuỷ</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tinh</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055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2E708-2C14-9A40-BE26-4294512E32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D4EE1D3-8C93-6644-8D45-71C56EE4F547}"/>
              </a:ext>
            </a:extLst>
          </p:cNvPr>
          <p:cNvPicPr>
            <a:picLocks noGrp="1" noChangeAspect="1"/>
          </p:cNvPicPr>
          <p:nvPr>
            <p:ph idx="1"/>
          </p:nvPr>
        </p:nvPicPr>
        <p:blipFill>
          <a:blip r:embed="rId2"/>
          <a:stretch>
            <a:fillRect/>
          </a:stretch>
        </p:blipFill>
        <p:spPr>
          <a:xfrm>
            <a:off x="177799" y="1397000"/>
            <a:ext cx="5298706" cy="5040000"/>
          </a:xfrm>
        </p:spPr>
      </p:pic>
      <p:sp>
        <p:nvSpPr>
          <p:cNvPr id="3" name="TextBox 2">
            <a:extLst>
              <a:ext uri="{FF2B5EF4-FFF2-40B4-BE49-F238E27FC236}">
                <a16:creationId xmlns:a16="http://schemas.microsoft.com/office/drawing/2014/main" id="{4C66CB8E-876F-4847-A8F2-0BFD2FC2F4C5}"/>
              </a:ext>
            </a:extLst>
          </p:cNvPr>
          <p:cNvSpPr txBox="1"/>
          <p:nvPr/>
        </p:nvSpPr>
        <p:spPr>
          <a:xfrm>
            <a:off x="5476505" y="1745916"/>
            <a:ext cx="6242253" cy="4154984"/>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Phân phối xác suất loga chuẩn sử dụng lưới xác suất. Phân phối này mô tả thành phần độ hạt chứa một lượng lớn hạt mịn, phân phối rộng. Nó được sử dụng nhiều trong quá trình kết tụ khi các hạt bám dính vào nhau. </a:t>
            </a:r>
          </a:p>
          <a:p>
            <a:pPr algn="just"/>
            <a:r>
              <a:rPr lang="en-US" sz="2400">
                <a:latin typeface="Times New Roman" panose="02020603050405020304" pitchFamily="18" charset="0"/>
                <a:cs typeface="Times New Roman" panose="02020603050405020304" pitchFamily="18" charset="0"/>
              </a:rPr>
              <a:t>Phân phối xác suất loga chuẩn sử dụng cho tất cả các đặc điểm định lượng hạt. Độ lệch chuẩn cho các đặc điểm định lượng hạt là bằng nhau, do đó góc dốc của thành phần độ hạt cũng như nhau. Sự khác nhau cảu các đường phân phối do sự khác nhau về đặc điểm  định lượng hạt </a:t>
            </a:r>
          </a:p>
        </p:txBody>
      </p:sp>
    </p:spTree>
    <p:extLst>
      <p:ext uri="{BB962C8B-B14F-4D97-AF65-F5344CB8AC3E}">
        <p14:creationId xmlns:p14="http://schemas.microsoft.com/office/powerpoint/2010/main" val="744075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0EBF-A144-6940-A24B-9DF55FB2070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69D3C7B-AFC1-C143-BE57-54334E08E878}"/>
              </a:ext>
            </a:extLst>
          </p:cNvPr>
          <p:cNvPicPr>
            <a:picLocks noGrp="1" noChangeAspect="1"/>
          </p:cNvPicPr>
          <p:nvPr>
            <p:ph idx="1"/>
          </p:nvPr>
        </p:nvPicPr>
        <p:blipFill>
          <a:blip r:embed="rId2"/>
          <a:stretch>
            <a:fillRect/>
          </a:stretch>
        </p:blipFill>
        <p:spPr>
          <a:xfrm>
            <a:off x="3422649" y="1098000"/>
            <a:ext cx="5590588" cy="5760000"/>
          </a:xfrm>
        </p:spPr>
      </p:pic>
    </p:spTree>
    <p:extLst>
      <p:ext uri="{BB962C8B-B14F-4D97-AF65-F5344CB8AC3E}">
        <p14:creationId xmlns:p14="http://schemas.microsoft.com/office/powerpoint/2010/main" val="1205533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3026-23EA-6049-B0CD-E945F378B2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D51EFB4-68B0-5A4A-B6F0-B01C1336AA5D}"/>
              </a:ext>
            </a:extLst>
          </p:cNvPr>
          <p:cNvPicPr>
            <a:picLocks noGrp="1" noChangeAspect="1"/>
          </p:cNvPicPr>
          <p:nvPr>
            <p:ph idx="1"/>
          </p:nvPr>
        </p:nvPicPr>
        <p:blipFill>
          <a:blip r:embed="rId2"/>
          <a:stretch>
            <a:fillRect/>
          </a:stretch>
        </p:blipFill>
        <p:spPr>
          <a:xfrm>
            <a:off x="687388" y="18000"/>
            <a:ext cx="11062361" cy="6840000"/>
          </a:xfrm>
        </p:spPr>
      </p:pic>
    </p:spTree>
    <p:extLst>
      <p:ext uri="{BB962C8B-B14F-4D97-AF65-F5344CB8AC3E}">
        <p14:creationId xmlns:p14="http://schemas.microsoft.com/office/powerpoint/2010/main" val="76405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735F-4E48-9D48-A902-1C7DB085BDDA}"/>
              </a:ext>
            </a:extLst>
          </p:cNvPr>
          <p:cNvSpPr>
            <a:spLocks noGrp="1"/>
          </p:cNvSpPr>
          <p:nvPr>
            <p:ph type="title"/>
          </p:nvPr>
        </p:nvSpPr>
        <p:spPr>
          <a:xfrm>
            <a:off x="1564105" y="505576"/>
            <a:ext cx="9940507" cy="595090"/>
          </a:xfrm>
        </p:spPr>
        <p:txBody>
          <a:bodyPr>
            <a:normAutofit fontScale="90000"/>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 Kích thước hạt và đặc điểm hạt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58162C-7803-5F42-B767-68E2AE68272A}"/>
              </a:ext>
            </a:extLst>
          </p:cNvPr>
          <p:cNvSpPr>
            <a:spLocks noGrp="1"/>
          </p:cNvSpPr>
          <p:nvPr>
            <p:ph idx="1"/>
          </p:nvPr>
        </p:nvSpPr>
        <p:spPr>
          <a:xfrm>
            <a:off x="6400800" y="1219200"/>
            <a:ext cx="5103812" cy="5283200"/>
          </a:xfrm>
        </p:spPr>
        <p:txBody>
          <a:bodyPr>
            <a:normAutofit/>
          </a:bodyPr>
          <a:lstStyle/>
          <a:p>
            <a:pPr algn="just"/>
            <a:r>
              <a:rPr lang="en-US" sz="2400" b="1" dirty="0" err="1">
                <a:latin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sôcôla</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B2E4CF2-35F2-5D43-83F6-026B4FC54DAE}"/>
              </a:ext>
            </a:extLst>
          </p:cNvPr>
          <p:cNvPicPr>
            <a:picLocks noChangeAspect="1"/>
          </p:cNvPicPr>
          <p:nvPr/>
        </p:nvPicPr>
        <p:blipFill>
          <a:blip r:embed="rId2"/>
          <a:stretch>
            <a:fillRect/>
          </a:stretch>
        </p:blipFill>
        <p:spPr>
          <a:xfrm>
            <a:off x="704427" y="1312424"/>
            <a:ext cx="5696373" cy="5040000"/>
          </a:xfrm>
          <a:prstGeom prst="rect">
            <a:avLst/>
          </a:prstGeom>
        </p:spPr>
      </p:pic>
    </p:spTree>
    <p:extLst>
      <p:ext uri="{BB962C8B-B14F-4D97-AF65-F5344CB8AC3E}">
        <p14:creationId xmlns:p14="http://schemas.microsoft.com/office/powerpoint/2010/main" val="67900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D1FC-8140-AB42-B6B1-7CB3638BCF04}"/>
              </a:ext>
            </a:extLst>
          </p:cNvPr>
          <p:cNvSpPr>
            <a:spLocks noGrp="1"/>
          </p:cNvSpPr>
          <p:nvPr>
            <p:ph type="title"/>
          </p:nvPr>
        </p:nvSpPr>
        <p:spPr>
          <a:xfrm>
            <a:off x="2592925" y="624110"/>
            <a:ext cx="8911687" cy="916078"/>
          </a:xfrm>
        </p:spPr>
        <p:txBody>
          <a:bodyPr/>
          <a:lstStyle/>
          <a:p>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FCCB69C-2219-E540-8642-93E48E6AB70A}"/>
              </a:ext>
            </a:extLst>
          </p:cNvPr>
          <p:cNvSpPr>
            <a:spLocks noGrp="1"/>
          </p:cNvSpPr>
          <p:nvPr>
            <p:ph idx="1"/>
          </p:nvPr>
        </p:nvSpPr>
        <p:spPr>
          <a:xfrm>
            <a:off x="5997039" y="1540188"/>
            <a:ext cx="5507573" cy="4962212"/>
          </a:xfrm>
        </p:spPr>
        <p:txBody>
          <a:bodyPr>
            <a:normAutofit/>
          </a:bodyPr>
          <a:lstStyle/>
          <a:p>
            <a:pPr algn="just"/>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ZnS, TiO2, SiO2, Fe2O3</a:t>
            </a:r>
          </a:p>
        </p:txBody>
      </p:sp>
      <p:pic>
        <p:nvPicPr>
          <p:cNvPr id="7" name="Picture 6">
            <a:extLst>
              <a:ext uri="{FF2B5EF4-FFF2-40B4-BE49-F238E27FC236}">
                <a16:creationId xmlns:a16="http://schemas.microsoft.com/office/drawing/2014/main" id="{10EBE6D6-EF54-4C40-8FFC-B219DC706697}"/>
              </a:ext>
            </a:extLst>
          </p:cNvPr>
          <p:cNvPicPr>
            <a:picLocks noChangeAspect="1"/>
          </p:cNvPicPr>
          <p:nvPr/>
        </p:nvPicPr>
        <p:blipFill>
          <a:blip r:embed="rId2"/>
          <a:stretch>
            <a:fillRect/>
          </a:stretch>
        </p:blipFill>
        <p:spPr>
          <a:xfrm>
            <a:off x="1419493" y="1540188"/>
            <a:ext cx="4428627" cy="4320000"/>
          </a:xfrm>
          <a:prstGeom prst="rect">
            <a:avLst/>
          </a:prstGeom>
        </p:spPr>
      </p:pic>
      <p:sp>
        <p:nvSpPr>
          <p:cNvPr id="8" name="TextBox 7">
            <a:extLst>
              <a:ext uri="{FF2B5EF4-FFF2-40B4-BE49-F238E27FC236}">
                <a16:creationId xmlns:a16="http://schemas.microsoft.com/office/drawing/2014/main" id="{4AEEF8BC-9E7F-A14A-93A4-FDD8328A65AA}"/>
              </a:ext>
            </a:extLst>
          </p:cNvPr>
          <p:cNvSpPr txBox="1"/>
          <p:nvPr/>
        </p:nvSpPr>
        <p:spPr>
          <a:xfrm>
            <a:off x="1419493" y="5756836"/>
            <a:ext cx="186266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Sphalerite</a:t>
            </a:r>
          </a:p>
          <a:p>
            <a:r>
              <a:rPr lang="en-US" sz="2800" dirty="0">
                <a:latin typeface="Times New Roman" panose="02020603050405020304" pitchFamily="18" charset="0"/>
                <a:cs typeface="Times New Roman" panose="02020603050405020304" pitchFamily="18" charset="0"/>
              </a:rPr>
              <a:t>ZnS</a:t>
            </a:r>
          </a:p>
        </p:txBody>
      </p:sp>
      <p:sp>
        <p:nvSpPr>
          <p:cNvPr id="9" name="TextBox 8">
            <a:extLst>
              <a:ext uri="{FF2B5EF4-FFF2-40B4-BE49-F238E27FC236}">
                <a16:creationId xmlns:a16="http://schemas.microsoft.com/office/drawing/2014/main" id="{198FB9D7-A144-1B42-A963-D34B51D46F55}"/>
              </a:ext>
            </a:extLst>
          </p:cNvPr>
          <p:cNvSpPr txBox="1"/>
          <p:nvPr/>
        </p:nvSpPr>
        <p:spPr>
          <a:xfrm>
            <a:off x="3985453" y="5756836"/>
            <a:ext cx="186266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Wurtzite</a:t>
            </a:r>
          </a:p>
          <a:p>
            <a:r>
              <a:rPr lang="en-US" sz="2800" dirty="0">
                <a:latin typeface="Symbol" pitchFamily="2" charset="2"/>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ZnS</a:t>
            </a:r>
          </a:p>
        </p:txBody>
      </p:sp>
    </p:spTree>
    <p:extLst>
      <p:ext uri="{BB962C8B-B14F-4D97-AF65-F5344CB8AC3E}">
        <p14:creationId xmlns:p14="http://schemas.microsoft.com/office/powerpoint/2010/main" val="112868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3059-04A5-3C44-A9B1-A55C08FC0F67}"/>
              </a:ext>
            </a:extLst>
          </p:cNvPr>
          <p:cNvSpPr>
            <a:spLocks noGrp="1"/>
          </p:cNvSpPr>
          <p:nvPr>
            <p:ph type="title"/>
          </p:nvPr>
        </p:nvSpPr>
        <p:spPr>
          <a:xfrm>
            <a:off x="2218267" y="624110"/>
            <a:ext cx="9286345" cy="1069223"/>
          </a:xfrm>
        </p:spPr>
        <p:txBody>
          <a:bodyPr>
            <a:normAutofit/>
          </a:bodyPr>
          <a:lstStyle/>
          <a:p>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xâm nhiễm</a:t>
            </a:r>
          </a:p>
        </p:txBody>
      </p:sp>
      <p:sp>
        <p:nvSpPr>
          <p:cNvPr id="3" name="Content Placeholder 2">
            <a:extLst>
              <a:ext uri="{FF2B5EF4-FFF2-40B4-BE49-F238E27FC236}">
                <a16:creationId xmlns:a16="http://schemas.microsoft.com/office/drawing/2014/main" id="{1555DF34-F520-0245-AF3E-3F94ACDF27EC}"/>
              </a:ext>
            </a:extLst>
          </p:cNvPr>
          <p:cNvSpPr>
            <a:spLocks noGrp="1"/>
          </p:cNvSpPr>
          <p:nvPr>
            <p:ph idx="1"/>
          </p:nvPr>
        </p:nvSpPr>
        <p:spPr>
          <a:xfrm>
            <a:off x="6096000" y="2133600"/>
            <a:ext cx="5408612" cy="4100290"/>
          </a:xfrm>
        </p:spPr>
        <p:txBody>
          <a:bodyPr>
            <a:normAutofit/>
          </a:bodyPr>
          <a:lstStyle/>
          <a:p>
            <a:pPr algn="just"/>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nhiễm tự nhiên</a:t>
            </a:r>
            <a:r>
              <a:rPr lang="en-US" sz="2400" dirty="0" err="1">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khoáng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9D0E3C60-4D51-D84C-880F-865410D61709}"/>
              </a:ext>
            </a:extLst>
          </p:cNvPr>
          <p:cNvPicPr>
            <a:picLocks noChangeAspect="1"/>
          </p:cNvPicPr>
          <p:nvPr/>
        </p:nvPicPr>
        <p:blipFill>
          <a:blip r:embed="rId2"/>
          <a:stretch>
            <a:fillRect/>
          </a:stretch>
        </p:blipFill>
        <p:spPr>
          <a:xfrm>
            <a:off x="1734823" y="1693333"/>
            <a:ext cx="3604660" cy="4680000"/>
          </a:xfrm>
          <a:prstGeom prst="rect">
            <a:avLst/>
          </a:prstGeom>
        </p:spPr>
      </p:pic>
    </p:spTree>
    <p:extLst>
      <p:ext uri="{BB962C8B-B14F-4D97-AF65-F5344CB8AC3E}">
        <p14:creationId xmlns:p14="http://schemas.microsoft.com/office/powerpoint/2010/main" val="83330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68E0-4AE2-2D44-8255-6F563BA33BC0}"/>
              </a:ext>
            </a:extLst>
          </p:cNvPr>
          <p:cNvSpPr>
            <a:spLocks noGrp="1"/>
          </p:cNvSpPr>
          <p:nvPr>
            <p:ph type="title"/>
          </p:nvPr>
        </p:nvSpPr>
        <p:spPr>
          <a:xfrm>
            <a:off x="1612233" y="624110"/>
            <a:ext cx="9892380" cy="675301"/>
          </a:xfrm>
        </p:spPr>
        <p:txBody>
          <a:bodyPr/>
          <a:lstStyle/>
          <a:p>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xốp</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3ED33C-E689-064C-82DE-84BEA97E845E}"/>
              </a:ext>
            </a:extLst>
          </p:cNvPr>
          <p:cNvSpPr>
            <a:spLocks noGrp="1"/>
          </p:cNvSpPr>
          <p:nvPr>
            <p:ph idx="1"/>
          </p:nvPr>
        </p:nvSpPr>
        <p:spPr>
          <a:xfrm>
            <a:off x="5317067" y="1457999"/>
            <a:ext cx="6187544" cy="5264533"/>
          </a:xfrm>
        </p:spPr>
        <p:txBody>
          <a:bodyPr>
            <a:normAutofit/>
          </a:bodyPr>
          <a:lstStyle/>
          <a:p>
            <a:pPr algn="just"/>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a:t>
            </a:r>
          </a:p>
          <a:p>
            <a:pPr algn="just">
              <a:buFontTx/>
              <a:buChar char="-"/>
            </a:pP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endParaRPr lang="en-US" sz="2400" dirty="0">
              <a:latin typeface="Times New Roman" panose="02020603050405020304" pitchFamily="18" charset="0"/>
              <a:cs typeface="Times New Roman" panose="02020603050405020304" pitchFamily="18" charset="0"/>
            </a:endParaRPr>
          </a:p>
          <a:p>
            <a:pPr algn="just">
              <a:buFontTx/>
              <a:buChar char="-"/>
            </a:pP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4A5304D0-2B4B-2F44-BA8E-8D1C225179C0}"/>
              </a:ext>
            </a:extLst>
          </p:cNvPr>
          <p:cNvPicPr>
            <a:picLocks noChangeAspect="1"/>
          </p:cNvPicPr>
          <p:nvPr/>
        </p:nvPicPr>
        <p:blipFill rotWithShape="1">
          <a:blip r:embed="rId2"/>
          <a:srcRect l="11229"/>
          <a:stretch/>
        </p:blipFill>
        <p:spPr>
          <a:xfrm>
            <a:off x="481126" y="1390265"/>
            <a:ext cx="4629997" cy="5400000"/>
          </a:xfrm>
          <a:prstGeom prst="rect">
            <a:avLst/>
          </a:prstGeom>
        </p:spPr>
      </p:pic>
    </p:spTree>
    <p:extLst>
      <p:ext uri="{BB962C8B-B14F-4D97-AF65-F5344CB8AC3E}">
        <p14:creationId xmlns:p14="http://schemas.microsoft.com/office/powerpoint/2010/main" val="3033797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94BD-E541-914F-B704-C366CA5E223E}"/>
              </a:ext>
            </a:extLst>
          </p:cNvPr>
          <p:cNvSpPr>
            <a:spLocks noGrp="1"/>
          </p:cNvSpPr>
          <p:nvPr>
            <p:ph type="title"/>
          </p:nvPr>
        </p:nvSpPr>
        <p:spPr>
          <a:xfrm>
            <a:off x="1684421" y="624110"/>
            <a:ext cx="10106526" cy="1280890"/>
          </a:xfrm>
        </p:spPr>
        <p:txBody>
          <a:bodyPr>
            <a:normAutofit/>
          </a:bodyPr>
          <a:lstStyle/>
          <a:p>
            <a:pPr algn="just"/>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lẻ</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8DFB0073-7C07-5243-9FF4-0FA0E9FD4D6E}"/>
              </a:ext>
            </a:extLst>
          </p:cNvPr>
          <p:cNvSpPr>
            <a:spLocks noGrp="1"/>
          </p:cNvSpPr>
          <p:nvPr>
            <p:ph idx="1"/>
          </p:nvPr>
        </p:nvSpPr>
        <p:spPr>
          <a:xfrm>
            <a:off x="4924522" y="1905000"/>
            <a:ext cx="7051578" cy="4813300"/>
          </a:xfrm>
        </p:spPr>
        <p:txBody>
          <a:bodyPr>
            <a:noAutofit/>
          </a:bodyPr>
          <a:lstStyle/>
          <a:p>
            <a:pPr algn="just"/>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x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d.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x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dùng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đương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dụng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hàm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hạt</a:t>
            </a:r>
            <a:r>
              <a:rPr lang="en-US" sz="2400" b="1"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DC71A240-DE69-8142-88D5-B7B1278F0D74}"/>
              </a:ext>
            </a:extLst>
          </p:cNvPr>
          <p:cNvPicPr>
            <a:picLocks noChangeAspect="1"/>
          </p:cNvPicPr>
          <p:nvPr/>
        </p:nvPicPr>
        <p:blipFill rotWithShape="1">
          <a:blip r:embed="rId2"/>
          <a:srcRect l="14031" t="4445" r="2229"/>
          <a:stretch/>
        </p:blipFill>
        <p:spPr>
          <a:xfrm>
            <a:off x="1320800" y="2133600"/>
            <a:ext cx="3603721" cy="4680000"/>
          </a:xfrm>
          <a:prstGeom prst="rect">
            <a:avLst/>
          </a:prstGeom>
        </p:spPr>
      </p:pic>
    </p:spTree>
    <p:extLst>
      <p:ext uri="{BB962C8B-B14F-4D97-AF65-F5344CB8AC3E}">
        <p14:creationId xmlns:p14="http://schemas.microsoft.com/office/powerpoint/2010/main" val="248036940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3109</TotalTime>
  <Words>2734</Words>
  <Application>Microsoft Macintosh PowerPoint</Application>
  <PresentationFormat>Widescreen</PresentationFormat>
  <Paragraphs>173</Paragraphs>
  <Slides>42</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Cambria Math</vt:lpstr>
      <vt:lpstr>Century Gothic</vt:lpstr>
      <vt:lpstr>Symbol</vt:lpstr>
      <vt:lpstr>Tahoma</vt:lpstr>
      <vt:lpstr>Times New Roman</vt:lpstr>
      <vt:lpstr>Wingdings 3</vt:lpstr>
      <vt:lpstr>Wisp</vt:lpstr>
      <vt:lpstr>Particle Technology – Characterization of disperse system (particle size distribution and key parameters)</vt:lpstr>
      <vt:lpstr>PowerPoint Presentation</vt:lpstr>
      <vt:lpstr>Sự đa dạng của các hạt chất rắn (vô cơ)</vt:lpstr>
      <vt:lpstr>Các hạt vật liệu – khối/ đống vật liệu</vt:lpstr>
      <vt:lpstr>Các hàm thuộc tính: Kích thước hạt và đặc điểm hạt</vt:lpstr>
      <vt:lpstr>Cấu trúc tinh thể</vt:lpstr>
      <vt:lpstr>Sự phát triển xâm nhiễm</vt:lpstr>
      <vt:lpstr>Mô tả cấu trúc bên trong của hạt – độ xốp</vt:lpstr>
      <vt:lpstr>Đặc điểm của những hạt có hình dạng không đều (tính đến 1 hạt riêng lẻ)</vt:lpstr>
      <vt:lpstr>Kích thước hạt là gì? – nhận thức về các giá trị đo</vt:lpstr>
      <vt:lpstr>Đường kính đặc trưng – đường kính Ferret (kết quả có được từ phân tích hình ảnh)</vt:lpstr>
      <vt:lpstr>Đường kính đặc trưng – đường kính Martin (kết quả có được từ phân tích hình ảnh)</vt:lpstr>
      <vt:lpstr>Đường kính đặc trưng – Hình elip tương đương (kết quả có được từ phân tích hình ảnh)</vt:lpstr>
      <vt:lpstr>Tỷ lệ kích thước các chiều– hình dạng hạt</vt:lpstr>
      <vt:lpstr>Đường kính tương đương - bề mặt tương đương</vt:lpstr>
      <vt:lpstr>Yếu tố hình dạng – Tính tròn của hạt vật liệu theo Wadell</vt:lpstr>
      <vt:lpstr>Bề mặt riêng (xác định cho một hạt riêng lẻ) – yếu tố hình dạng f</vt:lpstr>
      <vt:lpstr>Kích thước hạt và các thuộc tính được phân phối</vt:lpstr>
      <vt:lpstr>Thuộc tính của hạt vật liệu</vt:lpstr>
      <vt:lpstr>Đặc điểm định lượng</vt:lpstr>
      <vt:lpstr>Phương pháp phân tích thành phần hạt</vt:lpstr>
      <vt:lpstr>Luỹ tích tổng – Biểu đồ số lượng tương đối (histogram)</vt:lpstr>
      <vt:lpstr>Phân phối mật độ</vt:lpstr>
      <vt:lpstr>PowerPoint Presentation</vt:lpstr>
      <vt:lpstr>Phân phối mật độ (histogram)</vt:lpstr>
      <vt:lpstr>Mối quan hệ giữa phân phối tỷ trọng và luỹ tích tổng </vt:lpstr>
      <vt:lpstr>Giá trị đặc trưng của phân phối thành phần độ hạt</vt:lpstr>
      <vt:lpstr>PowerPoint Presentation</vt:lpstr>
      <vt:lpstr>PowerPoint Presentation</vt:lpstr>
      <vt:lpstr>PowerPoint Presentation</vt:lpstr>
      <vt:lpstr>Giá trị đặc trưng của phân phối thành phần độ hạt – mean surface, mean volume</vt:lpstr>
      <vt:lpstr>Đường kính Sauter</vt:lpstr>
      <vt:lpstr>Các hàm toán học để mô tả phân phối thành phần độ hạt</vt:lpstr>
      <vt:lpstr>Phân phối GGS</vt:lpstr>
      <vt:lpstr>PowerPoint Presentation</vt:lpstr>
      <vt:lpstr>Phân phối RRSB</vt:lpstr>
      <vt:lpstr>PowerPoint Presentation</vt:lpstr>
      <vt:lpstr>PowerPoint Presentation</vt:lpstr>
      <vt:lpstr>Phân phối xác suất loga chuẩn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Particle Technology – Characterization of disperse system(particle size distribution and key parameters)</dc:title>
  <dc:creator>Pham Thanh Hai</dc:creator>
  <cp:lastModifiedBy>Pham Thanh Hai</cp:lastModifiedBy>
  <cp:revision>52</cp:revision>
  <dcterms:created xsi:type="dcterms:W3CDTF">2022-11-15T06:57:04Z</dcterms:created>
  <dcterms:modified xsi:type="dcterms:W3CDTF">2023-02-13T04:32:48Z</dcterms:modified>
</cp:coreProperties>
</file>