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02" r:id="rId3"/>
    <p:sldId id="294" r:id="rId4"/>
    <p:sldId id="288" r:id="rId5"/>
    <p:sldId id="286" r:id="rId6"/>
    <p:sldId id="304" r:id="rId7"/>
    <p:sldId id="321" r:id="rId8"/>
    <p:sldId id="269" r:id="rId9"/>
    <p:sldId id="322" r:id="rId10"/>
    <p:sldId id="323" r:id="rId11"/>
    <p:sldId id="324" r:id="rId12"/>
    <p:sldId id="325" r:id="rId13"/>
    <p:sldId id="327" r:id="rId14"/>
    <p:sldId id="326" r:id="rId15"/>
    <p:sldId id="328" r:id="rId16"/>
    <p:sldId id="329" r:id="rId17"/>
    <p:sldId id="330" r:id="rId18"/>
    <p:sldId id="296"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921" autoAdjust="0"/>
  </p:normalViewPr>
  <p:slideViewPr>
    <p:cSldViewPr>
      <p:cViewPr varScale="1">
        <p:scale>
          <a:sx n="72" d="100"/>
          <a:sy n="72" d="100"/>
        </p:scale>
        <p:origin x="1718" y="67"/>
      </p:cViewPr>
      <p:guideLst/>
    </p:cSldViewPr>
  </p:slideViewPr>
  <p:notesTextViewPr>
    <p:cViewPr>
      <p:scale>
        <a:sx n="1" d="1"/>
        <a:sy n="1" d="1"/>
      </p:scale>
      <p:origin x="0" y="0"/>
    </p:cViewPr>
  </p:notesTextViewPr>
  <p:notesViewPr>
    <p:cSldViewPr>
      <p:cViewPr>
        <p:scale>
          <a:sx n="100" d="100"/>
          <a:sy n="100" d="100"/>
        </p:scale>
        <p:origin x="954" y="-12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9163A4-D2C4-1ED8-D1DB-6951B79FE5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E86F27E5-CDA1-9DE0-5B30-046C825A541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5F9F1D4D-26DF-4558-A181-C3EE0F56147A}" type="datetimeFigureOut">
              <a:rPr lang="en-US"/>
              <a:pPr>
                <a:defRPr/>
              </a:pPr>
              <a:t>5/24/2023</a:t>
            </a:fld>
            <a:endParaRPr lang="en-US"/>
          </a:p>
        </p:txBody>
      </p:sp>
      <p:sp>
        <p:nvSpPr>
          <p:cNvPr id="4" name="Slide Image Placeholder 3">
            <a:extLst>
              <a:ext uri="{FF2B5EF4-FFF2-40B4-BE49-F238E27FC236}">
                <a16:creationId xmlns:a16="http://schemas.microsoft.com/office/drawing/2014/main" id="{42317D1C-0073-4E32-CBCC-9E37F5C41BF5}"/>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DE4F254-7AB3-E22C-1DF5-F69E8CCC533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2F25904-71FD-A6F8-A772-EEF7F200233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D03D91C4-E4CF-B54C-6502-6920242306B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6FCA917-4CFD-41BE-B8F6-427FAFF31AF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45EB219D-69CB-F7B8-F1B7-BB1F645754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6493590C-1191-0655-282A-492CB1FE60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6" name="Slide Number Placeholder 3">
            <a:extLst>
              <a:ext uri="{FF2B5EF4-FFF2-40B4-BE49-F238E27FC236}">
                <a16:creationId xmlns:a16="http://schemas.microsoft.com/office/drawing/2014/main" id="{EAE5EA8E-C78E-5135-5DBF-001DD0A111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29897C-2713-47FA-9BD1-1F55163674C4}" type="slidenum">
              <a:rPr lang="en-US" altLang="en-US"/>
              <a:pPr/>
              <a:t>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solidFill>
                  <a:srgbClr val="000000"/>
                </a:solidFill>
                <a:effectLst/>
                <a:latin typeface="Times New Roman" panose="02020603050405020304" pitchFamily="18" charset="0"/>
                <a:ea typeface="Calibri" panose="020F0502020204030204" pitchFamily="34" charset="0"/>
              </a:rPr>
              <a:t>Do tiêu tốn nhiều năng lượng, phương pháp này giá thành sản xuất cao hơn so với thạch cao tự nhiên. Hàm lượng phosphat trong PG cao, làm chậm thời gian lắng và giảm cường độ bê tông </a:t>
            </a:r>
            <a:endParaRPr lang="en-US" sz="1100">
              <a:solidFill>
                <a:srgbClr val="4A4644"/>
              </a:solidFill>
              <a:latin typeface="Arial" charset="0"/>
            </a:endParaRPr>
          </a:p>
          <a:p>
            <a:endParaRPr lang="en-US"/>
          </a:p>
        </p:txBody>
      </p:sp>
      <p:sp>
        <p:nvSpPr>
          <p:cNvPr id="4" name="Slide Number Placeholder 3"/>
          <p:cNvSpPr>
            <a:spLocks noGrp="1"/>
          </p:cNvSpPr>
          <p:nvPr>
            <p:ph type="sldNum" sz="quarter" idx="5"/>
          </p:nvPr>
        </p:nvSpPr>
        <p:spPr/>
        <p:txBody>
          <a:bodyPr/>
          <a:lstStyle/>
          <a:p>
            <a:fld id="{06FCA917-4CFD-41BE-B8F6-427FAFF31AFB}" type="slidenum">
              <a:rPr lang="en-US" altLang="en-US" smtClean="0"/>
              <a:pPr/>
              <a:t>8</a:t>
            </a:fld>
            <a:endParaRPr lang="en-US" altLang="en-US"/>
          </a:p>
        </p:txBody>
      </p:sp>
    </p:spTree>
    <p:extLst>
      <p:ext uri="{BB962C8B-B14F-4D97-AF65-F5344CB8AC3E}">
        <p14:creationId xmlns:p14="http://schemas.microsoft.com/office/powerpoint/2010/main" val="128469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a:solidFill>
                  <a:srgbClr val="000000"/>
                </a:solidFill>
                <a:effectLst/>
                <a:latin typeface="Times New Roman" panose="02020603050405020304" pitchFamily="18" charset="0"/>
                <a:ea typeface="Calibri" panose="020F0502020204030204" pitchFamily="34" charset="0"/>
              </a:rPr>
              <a:t>Việc sản xuất gạch PG tạo ra 0,50 kg CO</a:t>
            </a:r>
            <a:r>
              <a:rPr lang="en-US" sz="1800" baseline="-25000">
                <a:solidFill>
                  <a:srgbClr val="000000"/>
                </a:solidFill>
                <a:effectLst/>
                <a:latin typeface="Times New Roman" panose="02020603050405020304" pitchFamily="18" charset="0"/>
                <a:ea typeface="Calibri" panose="020F0502020204030204" pitchFamily="34" charset="0"/>
              </a:rPr>
              <a:t>2</a:t>
            </a:r>
            <a:r>
              <a:rPr lang="en-US" sz="1800">
                <a:solidFill>
                  <a:srgbClr val="000000"/>
                </a:solidFill>
                <a:effectLst/>
                <a:latin typeface="Times New Roman" panose="02020603050405020304" pitchFamily="18" charset="0"/>
                <a:ea typeface="Calibri" panose="020F0502020204030204" pitchFamily="34" charset="0"/>
              </a:rPr>
              <a:t> trên mỗi mét vuông, so với 6,26 kg đối với gạch làm từ đất sét và 10,8 kg đối với gạch bê tông. Gạch PG có hệ số dẫn nhiệt là 0,20 w/mK (</a:t>
            </a:r>
            <a:r>
              <a:rPr lang="en-US" sz="2800" b="0" i="0">
                <a:solidFill>
                  <a:srgbClr val="333333"/>
                </a:solidFill>
                <a:effectLst/>
                <a:latin typeface="Arial" panose="020B0604020202020204" pitchFamily="34" charset="0"/>
              </a:rPr>
              <a:t>oát trên mét kenvin</a:t>
            </a:r>
            <a:r>
              <a:rPr lang="en-US" sz="1800">
                <a:solidFill>
                  <a:srgbClr val="000000"/>
                </a:solidFill>
                <a:effectLst/>
                <a:latin typeface="Times New Roman" panose="02020603050405020304" pitchFamily="18" charset="0"/>
                <a:ea typeface="Calibri" panose="020F0502020204030204" pitchFamily="34" charset="0"/>
              </a:rPr>
              <a:t>) , so với 0,79 w/mK đối với gạch làm từ đất sét và 1,25 w/mK đối với gạch bê tông.</a:t>
            </a:r>
            <a:endParaRPr lang="en-US"/>
          </a:p>
        </p:txBody>
      </p:sp>
      <p:sp>
        <p:nvSpPr>
          <p:cNvPr id="4" name="Slide Number Placeholder 3"/>
          <p:cNvSpPr>
            <a:spLocks noGrp="1"/>
          </p:cNvSpPr>
          <p:nvPr>
            <p:ph type="sldNum" sz="quarter" idx="5"/>
          </p:nvPr>
        </p:nvSpPr>
        <p:spPr/>
        <p:txBody>
          <a:bodyPr/>
          <a:lstStyle/>
          <a:p>
            <a:fld id="{06FCA917-4CFD-41BE-B8F6-427FAFF31AFB}" type="slidenum">
              <a:rPr lang="en-US" altLang="en-US" smtClean="0"/>
              <a:pPr/>
              <a:t>10</a:t>
            </a:fld>
            <a:endParaRPr lang="en-US" altLang="en-US"/>
          </a:p>
        </p:txBody>
      </p:sp>
    </p:spTree>
    <p:extLst>
      <p:ext uri="{BB962C8B-B14F-4D97-AF65-F5344CB8AC3E}">
        <p14:creationId xmlns:p14="http://schemas.microsoft.com/office/powerpoint/2010/main" val="1663561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FE47A68B-8D58-B608-C642-10DB8A113AC3}"/>
              </a:ext>
            </a:extLst>
          </p:cNvPr>
          <p:cNvSpPr>
            <a:spLocks noChangeArrowheads="1"/>
          </p:cNvSpPr>
          <p:nvPr/>
        </p:nvSpPr>
        <p:spPr bwMode="ltGray">
          <a:xfrm>
            <a:off x="0" y="6611938"/>
            <a:ext cx="9144000" cy="260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pic>
        <p:nvPicPr>
          <p:cNvPr id="3" name="Picture 20">
            <a:extLst>
              <a:ext uri="{FF2B5EF4-FFF2-40B4-BE49-F238E27FC236}">
                <a16:creationId xmlns:a16="http://schemas.microsoft.com/office/drawing/2014/main" id="{C197D6F3-6A85-7AB9-CAB3-7CDB64FC0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7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4">
            <a:extLst>
              <a:ext uri="{FF2B5EF4-FFF2-40B4-BE49-F238E27FC236}">
                <a16:creationId xmlns:a16="http://schemas.microsoft.com/office/drawing/2014/main" id="{4AEEBC5F-4A15-75BB-84C9-D723D0F24AB3}"/>
              </a:ext>
            </a:extLst>
          </p:cNvPr>
          <p:cNvSpPr txBox="1">
            <a:spLocks noChangeArrowheads="1"/>
          </p:cNvSpPr>
          <p:nvPr/>
        </p:nvSpPr>
        <p:spPr bwMode="auto">
          <a:xfrm>
            <a:off x="376238" y="228600"/>
            <a:ext cx="1147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1600" b="1">
                <a:solidFill>
                  <a:schemeClr val="tx2"/>
                </a:solidFill>
              </a:rPr>
              <a:t>Company</a:t>
            </a:r>
          </a:p>
          <a:p>
            <a:pPr eaLnBrk="1" hangingPunct="1">
              <a:defRPr/>
            </a:pPr>
            <a:r>
              <a:rPr lang="en-US" sz="2400" b="1"/>
              <a:t>LOGO</a:t>
            </a:r>
          </a:p>
        </p:txBody>
      </p:sp>
      <p:sp>
        <p:nvSpPr>
          <p:cNvPr id="3075" name="Rectangle 3"/>
          <p:cNvSpPr>
            <a:spLocks noGrp="1" noChangeArrowheads="1"/>
          </p:cNvSpPr>
          <p:nvPr>
            <p:ph type="subTitle" idx="1"/>
          </p:nvPr>
        </p:nvSpPr>
        <p:spPr bwMode="gray">
          <a:xfrm>
            <a:off x="1371600" y="5867400"/>
            <a:ext cx="6553200" cy="533400"/>
          </a:xfrm>
        </p:spPr>
        <p:txBody>
          <a:bodyPr/>
          <a:lstStyle>
            <a:lvl1pPr marL="0" indent="0" algn="ctr">
              <a:buFont typeface="Wingdings" panose="05000000000000000000" pitchFamily="2" charset="2"/>
              <a:buNone/>
              <a:defRPr sz="1800" b="1">
                <a:solidFill>
                  <a:schemeClr val="tx2"/>
                </a:solidFill>
                <a:latin typeface="Verdana" panose="020B0604030504040204" pitchFamily="34" charset="0"/>
              </a:defRPr>
            </a:lvl1pPr>
          </a:lstStyle>
          <a:p>
            <a:pPr lvl="0"/>
            <a:r>
              <a:rPr lang="en-US" noProof="0"/>
              <a:t>Click to edit Master subtitle style</a:t>
            </a:r>
          </a:p>
        </p:txBody>
      </p:sp>
      <p:sp>
        <p:nvSpPr>
          <p:cNvPr id="3093" name="Rectangle 21"/>
          <p:cNvSpPr>
            <a:spLocks noGrp="1" noChangeArrowheads="1"/>
          </p:cNvSpPr>
          <p:nvPr>
            <p:ph type="ctrTitle" sz="quarter"/>
          </p:nvPr>
        </p:nvSpPr>
        <p:spPr bwMode="gray">
          <a:xfrm>
            <a:off x="0" y="4868867"/>
            <a:ext cx="9144000" cy="720725"/>
          </a:xfrm>
          <a:gradFill rotWithShape="1">
            <a:gsLst>
              <a:gs pos="0">
                <a:schemeClr val="tx1">
                  <a:gamma/>
                  <a:shade val="46275"/>
                  <a:invGamma/>
                </a:schemeClr>
              </a:gs>
              <a:gs pos="50000">
                <a:schemeClr val="tx1"/>
              </a:gs>
              <a:gs pos="100000">
                <a:schemeClr val="tx1">
                  <a:gamma/>
                  <a:shade val="46275"/>
                  <a:invGamma/>
                </a:schemeClr>
              </a:gs>
            </a:gsLst>
            <a:lin ang="0" scaled="1"/>
          </a:gradFill>
          <a:extLst>
            <a:ext uri="{AF507438-7753-43E0-B8FC-AC1667EBCBE1}">
              <a14:hiddenEffects xmlns:a14="http://schemas.microsoft.com/office/drawing/2010/main">
                <a:effectLst>
                  <a:outerShdw dist="81320" dir="3080412" algn="ctr" rotWithShape="0">
                    <a:schemeClr val="tx2">
                      <a:alpha val="50000"/>
                    </a:schemeClr>
                  </a:outerShdw>
                </a:effectLst>
              </a14:hiddenEffects>
            </a:ext>
          </a:extLst>
        </p:spPr>
        <p:txBody>
          <a:bodyPr/>
          <a:lstStyle>
            <a:lvl1pPr>
              <a:defRPr sz="4000"/>
            </a:lvl1pPr>
          </a:lstStyle>
          <a:p>
            <a:pPr lvl="0"/>
            <a:r>
              <a:rPr lang="en-US" altLang="ko-KR" noProof="0"/>
              <a:t>Click to edit Master title style</a:t>
            </a:r>
          </a:p>
        </p:txBody>
      </p:sp>
    </p:spTree>
    <p:extLst>
      <p:ext uri="{BB962C8B-B14F-4D97-AF65-F5344CB8AC3E}">
        <p14:creationId xmlns:p14="http://schemas.microsoft.com/office/powerpoint/2010/main" val="21035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5C44838-2596-431E-AAF4-73629B349B9C}"/>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a:extLst>
              <a:ext uri="{FF2B5EF4-FFF2-40B4-BE49-F238E27FC236}">
                <a16:creationId xmlns:a16="http://schemas.microsoft.com/office/drawing/2014/main" id="{EA0B4218-6424-C4C7-9F78-A5B61803CD44}"/>
              </a:ext>
            </a:extLst>
          </p:cNvPr>
          <p:cNvSpPr>
            <a:spLocks noGrp="1" noChangeArrowheads="1"/>
          </p:cNvSpPr>
          <p:nvPr>
            <p:ph type="sldNum" sz="quarter" idx="11"/>
          </p:nvPr>
        </p:nvSpPr>
        <p:spPr>
          <a:ln/>
        </p:spPr>
        <p:txBody>
          <a:bodyPr/>
          <a:lstStyle>
            <a:lvl1pPr>
              <a:defRPr/>
            </a:lvl1pPr>
          </a:lstStyle>
          <a:p>
            <a:fld id="{92E657FD-5276-4B5F-94F9-41DC7F6C0A76}" type="slidenum">
              <a:rPr lang="en-US" altLang="en-US"/>
              <a:pPr/>
              <a:t>‹#›</a:t>
            </a:fld>
            <a:endParaRPr lang="en-US" altLang="en-US"/>
          </a:p>
        </p:txBody>
      </p:sp>
      <p:sp>
        <p:nvSpPr>
          <p:cNvPr id="6" name="Rectangle 4">
            <a:extLst>
              <a:ext uri="{FF2B5EF4-FFF2-40B4-BE49-F238E27FC236}">
                <a16:creationId xmlns:a16="http://schemas.microsoft.com/office/drawing/2014/main" id="{4B8CEADD-F1A1-C927-01E5-A3E69EE7A3EB}"/>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603406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52400"/>
            <a:ext cx="211455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19125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69A5AEA-E892-A9D3-297E-D36404D3324C}"/>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a:extLst>
              <a:ext uri="{FF2B5EF4-FFF2-40B4-BE49-F238E27FC236}">
                <a16:creationId xmlns:a16="http://schemas.microsoft.com/office/drawing/2014/main" id="{7B204C09-9DB0-FB60-258F-300763411F9E}"/>
              </a:ext>
            </a:extLst>
          </p:cNvPr>
          <p:cNvSpPr>
            <a:spLocks noGrp="1" noChangeArrowheads="1"/>
          </p:cNvSpPr>
          <p:nvPr>
            <p:ph type="sldNum" sz="quarter" idx="11"/>
          </p:nvPr>
        </p:nvSpPr>
        <p:spPr>
          <a:ln/>
        </p:spPr>
        <p:txBody>
          <a:bodyPr/>
          <a:lstStyle>
            <a:lvl1pPr>
              <a:defRPr/>
            </a:lvl1pPr>
          </a:lstStyle>
          <a:p>
            <a:fld id="{DF65C2FE-682D-47BE-80A0-0AFEC6573141}" type="slidenum">
              <a:rPr lang="en-US" altLang="en-US"/>
              <a:pPr/>
              <a:t>‹#›</a:t>
            </a:fld>
            <a:endParaRPr lang="en-US" altLang="en-US"/>
          </a:p>
        </p:txBody>
      </p:sp>
      <p:sp>
        <p:nvSpPr>
          <p:cNvPr id="6" name="Rectangle 4">
            <a:extLst>
              <a:ext uri="{FF2B5EF4-FFF2-40B4-BE49-F238E27FC236}">
                <a16:creationId xmlns:a16="http://schemas.microsoft.com/office/drawing/2014/main" id="{F256CA30-47B0-AC9F-6569-BC80CDB36DB2}"/>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994509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4"/>
            <a:ext cx="8458200" cy="563563"/>
          </a:xfrm>
        </p:spPr>
        <p:txBody>
          <a:bodyPr/>
          <a:lstStyle/>
          <a:p>
            <a:r>
              <a:rPr lang="en-US"/>
              <a:t>Click to edit Master title style</a:t>
            </a:r>
          </a:p>
        </p:txBody>
      </p:sp>
      <p:sp>
        <p:nvSpPr>
          <p:cNvPr id="3" name="Table Placeholder 2"/>
          <p:cNvSpPr>
            <a:spLocks noGrp="1"/>
          </p:cNvSpPr>
          <p:nvPr>
            <p:ph type="tbl" idx="1"/>
          </p:nvPr>
        </p:nvSpPr>
        <p:spPr>
          <a:xfrm>
            <a:off x="457200" y="1152529"/>
            <a:ext cx="8229600" cy="5248275"/>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06EA097D-E4C3-A260-33F4-8B331F0E9DB1}"/>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a:extLst>
              <a:ext uri="{FF2B5EF4-FFF2-40B4-BE49-F238E27FC236}">
                <a16:creationId xmlns:a16="http://schemas.microsoft.com/office/drawing/2014/main" id="{D1E16011-7E53-7D01-C0E9-F211A2B5F7BC}"/>
              </a:ext>
            </a:extLst>
          </p:cNvPr>
          <p:cNvSpPr>
            <a:spLocks noGrp="1" noChangeArrowheads="1"/>
          </p:cNvSpPr>
          <p:nvPr>
            <p:ph type="sldNum" sz="quarter" idx="11"/>
          </p:nvPr>
        </p:nvSpPr>
        <p:spPr>
          <a:ln/>
        </p:spPr>
        <p:txBody>
          <a:bodyPr/>
          <a:lstStyle>
            <a:lvl1pPr>
              <a:defRPr/>
            </a:lvl1pPr>
          </a:lstStyle>
          <a:p>
            <a:fld id="{FE24EF95-2AA0-4ED8-A2D3-A0421B3AD378}" type="slidenum">
              <a:rPr lang="en-US" altLang="en-US"/>
              <a:pPr/>
              <a:t>‹#›</a:t>
            </a:fld>
            <a:endParaRPr lang="en-US" altLang="en-US"/>
          </a:p>
        </p:txBody>
      </p:sp>
      <p:sp>
        <p:nvSpPr>
          <p:cNvPr id="6" name="Rectangle 4">
            <a:extLst>
              <a:ext uri="{FF2B5EF4-FFF2-40B4-BE49-F238E27FC236}">
                <a16:creationId xmlns:a16="http://schemas.microsoft.com/office/drawing/2014/main" id="{19F14066-5F4E-5934-F4BD-1778EE985096}"/>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2513094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611E626-4072-D1B3-E3C6-D8ACE3C4E4D2}"/>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a:extLst>
              <a:ext uri="{FF2B5EF4-FFF2-40B4-BE49-F238E27FC236}">
                <a16:creationId xmlns:a16="http://schemas.microsoft.com/office/drawing/2014/main" id="{79B221E2-9E4C-92B5-4C5C-832C3F76F742}"/>
              </a:ext>
            </a:extLst>
          </p:cNvPr>
          <p:cNvSpPr>
            <a:spLocks noGrp="1" noChangeArrowheads="1"/>
          </p:cNvSpPr>
          <p:nvPr>
            <p:ph type="sldNum" sz="quarter" idx="11"/>
          </p:nvPr>
        </p:nvSpPr>
        <p:spPr>
          <a:ln/>
        </p:spPr>
        <p:txBody>
          <a:bodyPr/>
          <a:lstStyle>
            <a:lvl1pPr>
              <a:defRPr/>
            </a:lvl1pPr>
          </a:lstStyle>
          <a:p>
            <a:fld id="{3E8EBC24-DD25-4D85-9CC3-481ABCB7525C}" type="slidenum">
              <a:rPr lang="en-US" altLang="en-US"/>
              <a:pPr/>
              <a:t>‹#›</a:t>
            </a:fld>
            <a:endParaRPr lang="en-US" altLang="en-US"/>
          </a:p>
        </p:txBody>
      </p:sp>
      <p:sp>
        <p:nvSpPr>
          <p:cNvPr id="6" name="Rectangle 4">
            <a:extLst>
              <a:ext uri="{FF2B5EF4-FFF2-40B4-BE49-F238E27FC236}">
                <a16:creationId xmlns:a16="http://schemas.microsoft.com/office/drawing/2014/main" id="{DC81CF92-B82C-CECE-4970-C0025804A4DE}"/>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2923175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7"/>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a:extLst>
              <a:ext uri="{FF2B5EF4-FFF2-40B4-BE49-F238E27FC236}">
                <a16:creationId xmlns:a16="http://schemas.microsoft.com/office/drawing/2014/main" id="{81E0F2DE-E002-9364-018A-74AF111BB7A3}"/>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5" name="Rectangle 6">
            <a:extLst>
              <a:ext uri="{FF2B5EF4-FFF2-40B4-BE49-F238E27FC236}">
                <a16:creationId xmlns:a16="http://schemas.microsoft.com/office/drawing/2014/main" id="{FF2512F1-77DD-B157-F3DA-2637CF77BE5D}"/>
              </a:ext>
            </a:extLst>
          </p:cNvPr>
          <p:cNvSpPr>
            <a:spLocks noGrp="1" noChangeArrowheads="1"/>
          </p:cNvSpPr>
          <p:nvPr>
            <p:ph type="sldNum" sz="quarter" idx="11"/>
          </p:nvPr>
        </p:nvSpPr>
        <p:spPr>
          <a:ln/>
        </p:spPr>
        <p:txBody>
          <a:bodyPr/>
          <a:lstStyle>
            <a:lvl1pPr>
              <a:defRPr/>
            </a:lvl1pPr>
          </a:lstStyle>
          <a:p>
            <a:fld id="{0FDB69E0-4C49-4BF5-A26F-E33B09B8F76E}" type="slidenum">
              <a:rPr lang="en-US" altLang="en-US"/>
              <a:pPr/>
              <a:t>‹#›</a:t>
            </a:fld>
            <a:endParaRPr lang="en-US" altLang="en-US"/>
          </a:p>
        </p:txBody>
      </p:sp>
      <p:sp>
        <p:nvSpPr>
          <p:cNvPr id="6" name="Rectangle 4">
            <a:extLst>
              <a:ext uri="{FF2B5EF4-FFF2-40B4-BE49-F238E27FC236}">
                <a16:creationId xmlns:a16="http://schemas.microsoft.com/office/drawing/2014/main" id="{6780444A-D737-E376-61B1-C9717052A110}"/>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2061934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529"/>
            <a:ext cx="4038600" cy="524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52529"/>
            <a:ext cx="4038600" cy="524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D2851862-86F3-F39C-F455-323B806F5AC8}"/>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6" name="Rectangle 6">
            <a:extLst>
              <a:ext uri="{FF2B5EF4-FFF2-40B4-BE49-F238E27FC236}">
                <a16:creationId xmlns:a16="http://schemas.microsoft.com/office/drawing/2014/main" id="{2E2E61DE-2082-E25B-3CD1-2A8FAE9356F8}"/>
              </a:ext>
            </a:extLst>
          </p:cNvPr>
          <p:cNvSpPr>
            <a:spLocks noGrp="1" noChangeArrowheads="1"/>
          </p:cNvSpPr>
          <p:nvPr>
            <p:ph type="sldNum" sz="quarter" idx="11"/>
          </p:nvPr>
        </p:nvSpPr>
        <p:spPr>
          <a:ln/>
        </p:spPr>
        <p:txBody>
          <a:bodyPr/>
          <a:lstStyle>
            <a:lvl1pPr>
              <a:defRPr/>
            </a:lvl1pPr>
          </a:lstStyle>
          <a:p>
            <a:fld id="{335FCB5C-F5E6-4F8E-AE66-E5448BF1694A}" type="slidenum">
              <a:rPr lang="en-US" altLang="en-US"/>
              <a:pPr/>
              <a:t>‹#›</a:t>
            </a:fld>
            <a:endParaRPr lang="en-US" altLang="en-US"/>
          </a:p>
        </p:txBody>
      </p:sp>
      <p:sp>
        <p:nvSpPr>
          <p:cNvPr id="7" name="Rectangle 4">
            <a:extLst>
              <a:ext uri="{FF2B5EF4-FFF2-40B4-BE49-F238E27FC236}">
                <a16:creationId xmlns:a16="http://schemas.microsoft.com/office/drawing/2014/main" id="{AAD1A0AB-DE4F-C2FF-824E-D106FAC1BE6A}"/>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107866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4061066F-597F-863C-2B45-7903693C27CC}"/>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8" name="Rectangle 6">
            <a:extLst>
              <a:ext uri="{FF2B5EF4-FFF2-40B4-BE49-F238E27FC236}">
                <a16:creationId xmlns:a16="http://schemas.microsoft.com/office/drawing/2014/main" id="{E07F3DE5-E201-5C96-641D-590F904C5031}"/>
              </a:ext>
            </a:extLst>
          </p:cNvPr>
          <p:cNvSpPr>
            <a:spLocks noGrp="1" noChangeArrowheads="1"/>
          </p:cNvSpPr>
          <p:nvPr>
            <p:ph type="sldNum" sz="quarter" idx="11"/>
          </p:nvPr>
        </p:nvSpPr>
        <p:spPr>
          <a:ln/>
        </p:spPr>
        <p:txBody>
          <a:bodyPr/>
          <a:lstStyle>
            <a:lvl1pPr>
              <a:defRPr/>
            </a:lvl1pPr>
          </a:lstStyle>
          <a:p>
            <a:fld id="{4B82B491-A51A-4E31-AE7E-12486AE920D5}" type="slidenum">
              <a:rPr lang="en-US" altLang="en-US"/>
              <a:pPr/>
              <a:t>‹#›</a:t>
            </a:fld>
            <a:endParaRPr lang="en-US" altLang="en-US"/>
          </a:p>
        </p:txBody>
      </p:sp>
      <p:sp>
        <p:nvSpPr>
          <p:cNvPr id="9" name="Rectangle 4">
            <a:extLst>
              <a:ext uri="{FF2B5EF4-FFF2-40B4-BE49-F238E27FC236}">
                <a16:creationId xmlns:a16="http://schemas.microsoft.com/office/drawing/2014/main" id="{649C5E00-8EFB-F0E9-5B35-C1F0E93E3B88}"/>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209725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32A44A1E-6249-E939-DB39-9B8FA8F5CE82}"/>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4" name="Rectangle 6">
            <a:extLst>
              <a:ext uri="{FF2B5EF4-FFF2-40B4-BE49-F238E27FC236}">
                <a16:creationId xmlns:a16="http://schemas.microsoft.com/office/drawing/2014/main" id="{B04F6059-B6A6-5B1E-B8A6-4492ABFB13AC}"/>
              </a:ext>
            </a:extLst>
          </p:cNvPr>
          <p:cNvSpPr>
            <a:spLocks noGrp="1" noChangeArrowheads="1"/>
          </p:cNvSpPr>
          <p:nvPr>
            <p:ph type="sldNum" sz="quarter" idx="11"/>
          </p:nvPr>
        </p:nvSpPr>
        <p:spPr>
          <a:ln/>
        </p:spPr>
        <p:txBody>
          <a:bodyPr/>
          <a:lstStyle>
            <a:lvl1pPr>
              <a:defRPr/>
            </a:lvl1pPr>
          </a:lstStyle>
          <a:p>
            <a:fld id="{7209DBFA-A07B-426A-A184-B260244D81C7}" type="slidenum">
              <a:rPr lang="en-US" altLang="en-US"/>
              <a:pPr/>
              <a:t>‹#›</a:t>
            </a:fld>
            <a:endParaRPr lang="en-US" altLang="en-US"/>
          </a:p>
        </p:txBody>
      </p:sp>
      <p:sp>
        <p:nvSpPr>
          <p:cNvPr id="5" name="Rectangle 4">
            <a:extLst>
              <a:ext uri="{FF2B5EF4-FFF2-40B4-BE49-F238E27FC236}">
                <a16:creationId xmlns:a16="http://schemas.microsoft.com/office/drawing/2014/main" id="{B39B957A-03CC-8FD5-338A-34DA2BF05307}"/>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2824510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CEEB6D1-E9A5-4DD6-A5AC-29FED0181B8B}"/>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3" name="Rectangle 6">
            <a:extLst>
              <a:ext uri="{FF2B5EF4-FFF2-40B4-BE49-F238E27FC236}">
                <a16:creationId xmlns:a16="http://schemas.microsoft.com/office/drawing/2014/main" id="{27F94788-9EC7-C5A3-B872-D4DDE7CCEB5F}"/>
              </a:ext>
            </a:extLst>
          </p:cNvPr>
          <p:cNvSpPr>
            <a:spLocks noGrp="1" noChangeArrowheads="1"/>
          </p:cNvSpPr>
          <p:nvPr>
            <p:ph type="sldNum" sz="quarter" idx="11"/>
          </p:nvPr>
        </p:nvSpPr>
        <p:spPr>
          <a:ln/>
        </p:spPr>
        <p:txBody>
          <a:bodyPr/>
          <a:lstStyle>
            <a:lvl1pPr>
              <a:defRPr/>
            </a:lvl1pPr>
          </a:lstStyle>
          <a:p>
            <a:fld id="{38B43D49-5688-4713-9243-01B0A2342973}" type="slidenum">
              <a:rPr lang="en-US" altLang="en-US"/>
              <a:pPr/>
              <a:t>‹#›</a:t>
            </a:fld>
            <a:endParaRPr lang="en-US" altLang="en-US"/>
          </a:p>
        </p:txBody>
      </p:sp>
      <p:sp>
        <p:nvSpPr>
          <p:cNvPr id="4" name="Rectangle 4">
            <a:extLst>
              <a:ext uri="{FF2B5EF4-FFF2-40B4-BE49-F238E27FC236}">
                <a16:creationId xmlns:a16="http://schemas.microsoft.com/office/drawing/2014/main" id="{08A7882D-5746-6F0B-50FA-C9BA5E0CD5E0}"/>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3956008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1F4EAEBA-1A1B-843B-6820-ACDA1DFC1023}"/>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6" name="Rectangle 6">
            <a:extLst>
              <a:ext uri="{FF2B5EF4-FFF2-40B4-BE49-F238E27FC236}">
                <a16:creationId xmlns:a16="http://schemas.microsoft.com/office/drawing/2014/main" id="{38AB9C76-8BF5-1DFF-2DE1-FEAF65EA0050}"/>
              </a:ext>
            </a:extLst>
          </p:cNvPr>
          <p:cNvSpPr>
            <a:spLocks noGrp="1" noChangeArrowheads="1"/>
          </p:cNvSpPr>
          <p:nvPr>
            <p:ph type="sldNum" sz="quarter" idx="11"/>
          </p:nvPr>
        </p:nvSpPr>
        <p:spPr>
          <a:ln/>
        </p:spPr>
        <p:txBody>
          <a:bodyPr/>
          <a:lstStyle>
            <a:lvl1pPr>
              <a:defRPr/>
            </a:lvl1pPr>
          </a:lstStyle>
          <a:p>
            <a:fld id="{0FA3BA4F-E851-4474-A34D-8E7DF448C531}" type="slidenum">
              <a:rPr lang="en-US" altLang="en-US"/>
              <a:pPr/>
              <a:t>‹#›</a:t>
            </a:fld>
            <a:endParaRPr lang="en-US" altLang="en-US"/>
          </a:p>
        </p:txBody>
      </p:sp>
      <p:sp>
        <p:nvSpPr>
          <p:cNvPr id="7" name="Rectangle 4">
            <a:extLst>
              <a:ext uri="{FF2B5EF4-FFF2-40B4-BE49-F238E27FC236}">
                <a16:creationId xmlns:a16="http://schemas.microsoft.com/office/drawing/2014/main" id="{D0B6F89D-F808-567F-7119-F6BC3090236A}"/>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3124105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9"/>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68C013F2-D7FD-AC22-9C69-02E02CEE3E32}"/>
              </a:ext>
            </a:extLst>
          </p:cNvPr>
          <p:cNvSpPr>
            <a:spLocks noGrp="1" noChangeArrowheads="1"/>
          </p:cNvSpPr>
          <p:nvPr>
            <p:ph type="ftr" sz="quarter" idx="10"/>
          </p:nvPr>
        </p:nvSpPr>
        <p:spPr>
          <a:ln/>
        </p:spPr>
        <p:txBody>
          <a:bodyPr/>
          <a:lstStyle>
            <a:lvl1pPr>
              <a:defRPr/>
            </a:lvl1pPr>
          </a:lstStyle>
          <a:p>
            <a:pPr>
              <a:defRPr/>
            </a:pPr>
            <a:r>
              <a:rPr lang="en-US"/>
              <a:t>Company Logo</a:t>
            </a:r>
          </a:p>
        </p:txBody>
      </p:sp>
      <p:sp>
        <p:nvSpPr>
          <p:cNvPr id="6" name="Rectangle 6">
            <a:extLst>
              <a:ext uri="{FF2B5EF4-FFF2-40B4-BE49-F238E27FC236}">
                <a16:creationId xmlns:a16="http://schemas.microsoft.com/office/drawing/2014/main" id="{7E1D5D65-155E-9D5D-87B5-5DEFCC677835}"/>
              </a:ext>
            </a:extLst>
          </p:cNvPr>
          <p:cNvSpPr>
            <a:spLocks noGrp="1" noChangeArrowheads="1"/>
          </p:cNvSpPr>
          <p:nvPr>
            <p:ph type="sldNum" sz="quarter" idx="11"/>
          </p:nvPr>
        </p:nvSpPr>
        <p:spPr>
          <a:ln/>
        </p:spPr>
        <p:txBody>
          <a:bodyPr/>
          <a:lstStyle>
            <a:lvl1pPr>
              <a:defRPr/>
            </a:lvl1pPr>
          </a:lstStyle>
          <a:p>
            <a:fld id="{75EF8630-D6CA-4288-8300-F9343C652CC8}" type="slidenum">
              <a:rPr lang="en-US" altLang="en-US"/>
              <a:pPr/>
              <a:t>‹#›</a:t>
            </a:fld>
            <a:endParaRPr lang="en-US" altLang="en-US"/>
          </a:p>
        </p:txBody>
      </p:sp>
      <p:sp>
        <p:nvSpPr>
          <p:cNvPr id="7" name="Rectangle 4">
            <a:extLst>
              <a:ext uri="{FF2B5EF4-FFF2-40B4-BE49-F238E27FC236}">
                <a16:creationId xmlns:a16="http://schemas.microsoft.com/office/drawing/2014/main" id="{E1B4787B-4DD2-8F5A-EE5E-06ED7425D468}"/>
              </a:ext>
            </a:extLst>
          </p:cNvPr>
          <p:cNvSpPr>
            <a:spLocks noGrp="1" noChangeArrowheads="1"/>
          </p:cNvSpPr>
          <p:nvPr>
            <p:ph type="dt" sz="half" idx="12"/>
          </p:nvPr>
        </p:nvSpPr>
        <p:spPr>
          <a:ln/>
        </p:spPr>
        <p:txBody>
          <a:bodyPr/>
          <a:lstStyle>
            <a:lvl1pPr>
              <a:defRPr/>
            </a:lvl1pPr>
          </a:lstStyle>
          <a:p>
            <a:pPr>
              <a:defRPr/>
            </a:pPr>
            <a:r>
              <a:rPr lang="en-US"/>
              <a:t>www.themegallery.com</a:t>
            </a:r>
          </a:p>
        </p:txBody>
      </p:sp>
    </p:spTree>
    <p:extLst>
      <p:ext uri="{BB962C8B-B14F-4D97-AF65-F5344CB8AC3E}">
        <p14:creationId xmlns:p14="http://schemas.microsoft.com/office/powerpoint/2010/main" val="2016967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a:extLst>
              <a:ext uri="{FF2B5EF4-FFF2-40B4-BE49-F238E27FC236}">
                <a16:creationId xmlns:a16="http://schemas.microsoft.com/office/drawing/2014/main" id="{1ECE10DB-F8C8-42F0-A80A-1463FCB222CD}"/>
              </a:ext>
            </a:extLst>
          </p:cNvPr>
          <p:cNvSpPr>
            <a:spLocks noChangeArrowheads="1"/>
          </p:cNvSpPr>
          <p:nvPr/>
        </p:nvSpPr>
        <p:spPr bwMode="ltGray">
          <a:xfrm>
            <a:off x="0" y="0"/>
            <a:ext cx="9144000" cy="836613"/>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1027" name="Rectangle 3">
            <a:extLst>
              <a:ext uri="{FF2B5EF4-FFF2-40B4-BE49-F238E27FC236}">
                <a16:creationId xmlns:a16="http://schemas.microsoft.com/office/drawing/2014/main" id="{88C23539-1E4E-90D9-52C2-B1FCF6C5C1CF}"/>
              </a:ext>
            </a:extLst>
          </p:cNvPr>
          <p:cNvSpPr>
            <a:spLocks noGrp="1" noChangeArrowheads="1"/>
          </p:cNvSpPr>
          <p:nvPr>
            <p:ph type="body" idx="1"/>
          </p:nvPr>
        </p:nvSpPr>
        <p:spPr bwMode="auto">
          <a:xfrm>
            <a:off x="457200" y="1152525"/>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9D0EA15F-2AF8-BD09-F577-07A1AC320436}"/>
              </a:ext>
            </a:extLst>
          </p:cNvPr>
          <p:cNvSpPr>
            <a:spLocks noGrp="1" noChangeArrowheads="1"/>
          </p:cNvSpPr>
          <p:nvPr>
            <p:ph type="ftr" sz="quarter" idx="3"/>
          </p:nvPr>
        </p:nvSpPr>
        <p:spPr bwMode="auto">
          <a:xfrm>
            <a:off x="5867400" y="64611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1">
                <a:latin typeface="+mj-lt"/>
              </a:defRPr>
            </a:lvl1pPr>
          </a:lstStyle>
          <a:p>
            <a:pPr>
              <a:defRPr/>
            </a:pPr>
            <a:r>
              <a:rPr lang="en-US"/>
              <a:t>Company Logo</a:t>
            </a:r>
          </a:p>
        </p:txBody>
      </p:sp>
      <p:sp>
        <p:nvSpPr>
          <p:cNvPr id="1030" name="Rectangle 6">
            <a:extLst>
              <a:ext uri="{FF2B5EF4-FFF2-40B4-BE49-F238E27FC236}">
                <a16:creationId xmlns:a16="http://schemas.microsoft.com/office/drawing/2014/main" id="{9D2FC780-0832-E3A3-F06D-0C2070FD47DC}"/>
              </a:ext>
            </a:extLst>
          </p:cNvPr>
          <p:cNvSpPr>
            <a:spLocks noGrp="1" noChangeArrowheads="1"/>
          </p:cNvSpPr>
          <p:nvPr>
            <p:ph type="sldNum" sz="quarter" idx="4"/>
          </p:nvPr>
        </p:nvSpPr>
        <p:spPr bwMode="auto">
          <a:xfrm>
            <a:off x="3505200" y="64611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atin typeface="Verdana" panose="020B0604030504040204" pitchFamily="34" charset="0"/>
              </a:defRPr>
            </a:lvl1pPr>
          </a:lstStyle>
          <a:p>
            <a:fld id="{8715DD3E-4C0B-4895-A1F2-EC8356ADA98C}" type="slidenum">
              <a:rPr lang="en-US" altLang="en-US"/>
              <a:pPr/>
              <a:t>‹#›</a:t>
            </a:fld>
            <a:endParaRPr lang="en-US" altLang="en-US"/>
          </a:p>
        </p:txBody>
      </p:sp>
      <p:sp>
        <p:nvSpPr>
          <p:cNvPr id="2" name="Rectangle 2">
            <a:extLst>
              <a:ext uri="{FF2B5EF4-FFF2-40B4-BE49-F238E27FC236}">
                <a16:creationId xmlns:a16="http://schemas.microsoft.com/office/drawing/2014/main" id="{B18D2161-4DB2-C7EB-1D96-C8C00870A062}"/>
              </a:ext>
            </a:extLst>
          </p:cNvPr>
          <p:cNvSpPr>
            <a:spLocks noGrp="1" noChangeArrowheads="1"/>
          </p:cNvSpPr>
          <p:nvPr>
            <p:ph type="title"/>
          </p:nvPr>
        </p:nvSpPr>
        <p:spPr bwMode="white">
          <a:xfrm>
            <a:off x="304800" y="152400"/>
            <a:ext cx="8458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1" name="Text Box 16">
            <a:extLst>
              <a:ext uri="{FF2B5EF4-FFF2-40B4-BE49-F238E27FC236}">
                <a16:creationId xmlns:a16="http://schemas.microsoft.com/office/drawing/2014/main" id="{F4825C3D-8CF6-7F9A-7B8B-5B1A06D5CED6}"/>
              </a:ext>
            </a:extLst>
          </p:cNvPr>
          <p:cNvSpPr txBox="1">
            <a:spLocks noChangeArrowheads="1"/>
          </p:cNvSpPr>
          <p:nvPr/>
        </p:nvSpPr>
        <p:spPr bwMode="gray">
          <a:xfrm>
            <a:off x="0" y="838200"/>
            <a:ext cx="9144000" cy="2444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endParaRPr lang="en-US" sz="1000" b="1">
              <a:solidFill>
                <a:schemeClr val="bg1"/>
              </a:solidFill>
              <a:latin typeface="Verdana" panose="020B0604030504040204" pitchFamily="34" charset="0"/>
            </a:endParaRPr>
          </a:p>
        </p:txBody>
      </p:sp>
      <p:sp>
        <p:nvSpPr>
          <p:cNvPr id="1028" name="Rectangle 4">
            <a:extLst>
              <a:ext uri="{FF2B5EF4-FFF2-40B4-BE49-F238E27FC236}">
                <a16:creationId xmlns:a16="http://schemas.microsoft.com/office/drawing/2014/main" id="{F198241E-0842-7FB5-0DDB-8DA55B70396D}"/>
              </a:ext>
            </a:extLst>
          </p:cNvPr>
          <p:cNvSpPr>
            <a:spLocks noGrp="1" noChangeArrowheads="1"/>
          </p:cNvSpPr>
          <p:nvPr>
            <p:ph type="dt" sz="half" idx="2"/>
          </p:nvPr>
        </p:nvSpPr>
        <p:spPr bwMode="gray">
          <a:xfrm>
            <a:off x="14288" y="838200"/>
            <a:ext cx="8458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solidFill>
                  <a:schemeClr val="bg1"/>
                </a:solidFill>
                <a:latin typeface="+mj-lt"/>
              </a:defRPr>
            </a:lvl1pPr>
          </a:lstStyle>
          <a:p>
            <a:pPr>
              <a:defRPr/>
            </a:pPr>
            <a:r>
              <a:rPr lang="en-US"/>
              <a:t>www.themegallery.com</a:t>
            </a:r>
          </a:p>
        </p:txBody>
      </p:sp>
    </p:spTree>
  </p:cSld>
  <p:clrMap bg1="lt1" tx1="dk1" bg2="lt2" tx2="dk2" accent1="accent1" accent2="accent2" accent3="accent3" accent4="accent4" accent5="accent5" accent6="accent6" hlink="hlink" folHlink="folHlink"/>
  <p:sldLayoutIdLst>
    <p:sldLayoutId id="2147483920"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hf sldNum="0" hdr="0"/>
  <p:txStyles>
    <p:titleStyle>
      <a:lvl1pPr algn="ctr" rtl="0" eaLnBrk="0" fontAlgn="base" hangingPunct="0">
        <a:spcBef>
          <a:spcPct val="0"/>
        </a:spcBef>
        <a:spcAft>
          <a:spcPct val="0"/>
        </a:spcAft>
        <a:defRPr sz="3200" b="1" kern="1200">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Verdana" panose="020B0604030504040204" pitchFamily="34" charset="0"/>
        </a:defRPr>
      </a:lvl2pPr>
      <a:lvl3pPr algn="ctr" rtl="0" eaLnBrk="0" fontAlgn="base" hangingPunct="0">
        <a:spcBef>
          <a:spcPct val="0"/>
        </a:spcBef>
        <a:spcAft>
          <a:spcPct val="0"/>
        </a:spcAft>
        <a:defRPr sz="3200" b="1">
          <a:solidFill>
            <a:schemeClr val="bg1"/>
          </a:solidFill>
          <a:latin typeface="Verdana" panose="020B0604030504040204" pitchFamily="34" charset="0"/>
        </a:defRPr>
      </a:lvl3pPr>
      <a:lvl4pPr algn="ctr" rtl="0" eaLnBrk="0" fontAlgn="base" hangingPunct="0">
        <a:spcBef>
          <a:spcPct val="0"/>
        </a:spcBef>
        <a:spcAft>
          <a:spcPct val="0"/>
        </a:spcAft>
        <a:defRPr sz="3200" b="1">
          <a:solidFill>
            <a:schemeClr val="bg1"/>
          </a:solidFill>
          <a:latin typeface="Verdana" panose="020B0604030504040204" pitchFamily="34" charset="0"/>
        </a:defRPr>
      </a:lvl4pPr>
      <a:lvl5pPr algn="ctr" rtl="0" eaLnBrk="0" fontAlgn="base" hangingPunct="0">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ED78683-5CE1-294D-262D-A19C53D92E00}"/>
              </a:ext>
            </a:extLst>
          </p:cNvPr>
          <p:cNvSpPr>
            <a:spLocks noGrp="1" noChangeArrowheads="1"/>
          </p:cNvSpPr>
          <p:nvPr>
            <p:ph type="ctrTitle"/>
          </p:nvPr>
        </p:nvSpPr>
        <p:spPr>
          <a:xfrm>
            <a:off x="-31750" y="4648200"/>
            <a:ext cx="9175750" cy="1012825"/>
          </a:xfrm>
        </p:spPr>
        <p:txBody>
          <a:bodyPr/>
          <a:lstStyle/>
          <a:p>
            <a:pPr eaLnBrk="1" hangingPunct="1">
              <a:defRPr/>
            </a:pPr>
            <a:r>
              <a:rPr lang="en-US" sz="3600" b="0"/>
              <a:t>PHƯƠNG PHÁP TÁI SỬ DỤNG PHOSPHOGYPSUM</a:t>
            </a:r>
            <a:endParaRPr lang="en-US" sz="3600" dirty="0"/>
          </a:p>
        </p:txBody>
      </p:sp>
      <p:sp>
        <p:nvSpPr>
          <p:cNvPr id="4099" name="Rectangle 3">
            <a:extLst>
              <a:ext uri="{FF2B5EF4-FFF2-40B4-BE49-F238E27FC236}">
                <a16:creationId xmlns:a16="http://schemas.microsoft.com/office/drawing/2014/main" id="{4F39CC04-F582-536C-9D91-D87DA04992C0}"/>
              </a:ext>
            </a:extLst>
          </p:cNvPr>
          <p:cNvSpPr>
            <a:spLocks noGrp="1" noChangeArrowheads="1"/>
          </p:cNvSpPr>
          <p:nvPr>
            <p:ph type="subTitle" idx="1"/>
          </p:nvPr>
        </p:nvSpPr>
        <p:spPr/>
        <p:txBody>
          <a:bodyPr/>
          <a:lstStyle/>
          <a:p>
            <a:pPr eaLnBrk="1" hangingPunct="1"/>
            <a:r>
              <a:rPr lang="en-US" altLang="en-US"/>
              <a:t>PGS. TS Phạm Văn Luận</a:t>
            </a:r>
          </a:p>
        </p:txBody>
      </p:sp>
      <p:pic>
        <p:nvPicPr>
          <p:cNvPr id="4100" name="Picture 5">
            <a:extLst>
              <a:ext uri="{FF2B5EF4-FFF2-40B4-BE49-F238E27FC236}">
                <a16:creationId xmlns:a16="http://schemas.microsoft.com/office/drawing/2014/main" id="{1DA0EAC3-5FBC-D4BF-8658-D3EB4BDAF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57150"/>
            <a:ext cx="140335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1107430" y="125060"/>
            <a:ext cx="6922088" cy="584775"/>
          </a:xfrm>
          <a:prstGeom prst="rect">
            <a:avLst/>
          </a:prstGeom>
          <a:noFill/>
          <a:ln w="9525">
            <a:noFill/>
            <a:miter lim="800000"/>
            <a:headEnd/>
            <a:tailEnd/>
          </a:ln>
        </p:spPr>
        <p:txBody>
          <a:bodyPr wrap="none" anchor="ctr">
            <a:spAutoFit/>
          </a:bodyPr>
          <a:lstStyle/>
          <a:p>
            <a:pPr algn="ctr"/>
            <a:r>
              <a:rPr lang="en-US" sz="3200" b="1">
                <a:solidFill>
                  <a:schemeClr val="bg1"/>
                </a:solidFill>
                <a:ea typeface="Verdana" panose="020B0604030504040204" pitchFamily="34" charset="0"/>
              </a:rPr>
              <a:t>Sử dụng PG làm gạch không nung</a:t>
            </a:r>
            <a:endParaRPr lang="en-US" sz="3200" b="1" dirty="0">
              <a:solidFill>
                <a:schemeClr val="bg1"/>
              </a:solidFill>
              <a:ea typeface="Verdana" panose="020B0604030504040204" pitchFamily="34" charset="0"/>
            </a:endParaRPr>
          </a:p>
        </p:txBody>
      </p:sp>
      <p:grpSp>
        <p:nvGrpSpPr>
          <p:cNvPr id="6147" name="Group 7"/>
          <p:cNvGrpSpPr>
            <a:grpSpLocks/>
          </p:cNvGrpSpPr>
          <p:nvPr/>
        </p:nvGrpSpPr>
        <p:grpSpPr bwMode="auto">
          <a:xfrm>
            <a:off x="289767" y="1844824"/>
            <a:ext cx="2777851" cy="4608512"/>
            <a:chOff x="457200" y="1239996"/>
            <a:chExt cx="2177144" cy="2804886"/>
          </a:xfrm>
        </p:grpSpPr>
        <p:sp>
          <p:nvSpPr>
            <p:cNvPr id="4" name="Rectangle 3"/>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p:cNvSpPr/>
            <p:nvPr/>
          </p:nvSpPr>
          <p:spPr>
            <a:xfrm>
              <a:off x="536316" y="1293865"/>
              <a:ext cx="2018913" cy="2694698"/>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48" name="Group 6"/>
          <p:cNvGrpSpPr>
            <a:grpSpLocks/>
          </p:cNvGrpSpPr>
          <p:nvPr/>
        </p:nvGrpSpPr>
        <p:grpSpPr bwMode="auto">
          <a:xfrm flipV="1">
            <a:off x="174446" y="1873387"/>
            <a:ext cx="2373841" cy="803844"/>
            <a:chOff x="4763053" y="2429435"/>
            <a:chExt cx="2840865" cy="833718"/>
          </a:xfrm>
        </p:grpSpPr>
        <p:sp>
          <p:nvSpPr>
            <p:cNvPr id="55" name="Freeform 54"/>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2">
                    <a:lumMod val="75000"/>
                  </a:schemeClr>
                </a:gs>
                <a:gs pos="69000">
                  <a:schemeClr val="accent2"/>
                </a:gs>
                <a:gs pos="100000">
                  <a:schemeClr val="accent2">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56" name="Pie 55"/>
            <p:cNvSpPr/>
            <p:nvPr/>
          </p:nvSpPr>
          <p:spPr bwMode="gray">
            <a:xfrm>
              <a:off x="4763053" y="3083859"/>
              <a:ext cx="304685" cy="179294"/>
            </a:xfrm>
            <a:prstGeom prst="pie">
              <a:avLst>
                <a:gd name="adj1" fmla="val 5429925"/>
                <a:gd name="adj2" fmla="val 162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6149" name="Group 57"/>
          <p:cNvGrpSpPr>
            <a:grpSpLocks/>
          </p:cNvGrpSpPr>
          <p:nvPr/>
        </p:nvGrpSpPr>
        <p:grpSpPr bwMode="auto">
          <a:xfrm>
            <a:off x="3275855" y="1844824"/>
            <a:ext cx="2986089" cy="4608512"/>
            <a:chOff x="457200" y="1239996"/>
            <a:chExt cx="2177144" cy="2804886"/>
          </a:xfrm>
        </p:grpSpPr>
        <p:sp>
          <p:nvSpPr>
            <p:cNvPr id="59" name="Rectangle 58"/>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536316" y="1293865"/>
              <a:ext cx="2018913" cy="2694698"/>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50" name="Group 60"/>
          <p:cNvGrpSpPr>
            <a:grpSpLocks/>
          </p:cNvGrpSpPr>
          <p:nvPr/>
        </p:nvGrpSpPr>
        <p:grpSpPr bwMode="auto">
          <a:xfrm flipV="1">
            <a:off x="3154183" y="1873387"/>
            <a:ext cx="2373841" cy="803844"/>
            <a:chOff x="4782670" y="2429435"/>
            <a:chExt cx="2840865" cy="833718"/>
          </a:xfrm>
        </p:grpSpPr>
        <p:sp>
          <p:nvSpPr>
            <p:cNvPr id="64" name="Freeform 63"/>
            <p:cNvSpPr/>
            <p:nvPr/>
          </p:nvSpPr>
          <p:spPr bwMode="gray">
            <a:xfrm>
              <a:off x="4790411"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65" name="Pie 64"/>
            <p:cNvSpPr/>
            <p:nvPr/>
          </p:nvSpPr>
          <p:spPr bwMode="gray">
            <a:xfrm>
              <a:off x="4782670" y="3083859"/>
              <a:ext cx="304685" cy="179294"/>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6153" name="Rectangle 79"/>
          <p:cNvSpPr>
            <a:spLocks noChangeArrowheads="1"/>
          </p:cNvSpPr>
          <p:nvPr/>
        </p:nvSpPr>
        <p:spPr bwMode="auto">
          <a:xfrm>
            <a:off x="339054" y="2763157"/>
            <a:ext cx="2517276" cy="2862322"/>
          </a:xfrm>
          <a:prstGeom prst="rect">
            <a:avLst/>
          </a:prstGeom>
          <a:noFill/>
          <a:ln w="9525">
            <a:noFill/>
            <a:miter lim="800000"/>
            <a:headEnd/>
            <a:tailEnd/>
          </a:ln>
        </p:spPr>
        <p:txBody>
          <a:bodyPr wrap="square" anchor="ctr">
            <a:spAutoFit/>
          </a:bodyPr>
          <a:lstStyle/>
          <a:p>
            <a:pPr algn="just"/>
            <a:r>
              <a:rPr lang="en-US">
                <a:solidFill>
                  <a:srgbClr val="000000"/>
                </a:solidFill>
                <a:latin typeface="+mn-lt"/>
                <a:ea typeface="Calibri" panose="020F0502020204030204" pitchFamily="34" charset="0"/>
              </a:rPr>
              <a:t>Nung nóng dehydrat PG thành hemihydrat PG để làm nguyên liệu chính, sau đó kết hợp với các chất phụ gia khác như: phụ gia giảm nước; tro bay, ximăng, cốt liệu nhẹ và nước để sản xuất gạch </a:t>
            </a:r>
            <a:endParaRPr lang="en-US" dirty="0">
              <a:solidFill>
                <a:srgbClr val="000000"/>
              </a:solidFill>
              <a:latin typeface="+mn-lt"/>
              <a:ea typeface="Calibri" panose="020F0502020204030204" pitchFamily="34" charset="0"/>
            </a:endParaRPr>
          </a:p>
        </p:txBody>
      </p:sp>
      <p:sp>
        <p:nvSpPr>
          <p:cNvPr id="6154" name="Rectangle 82"/>
          <p:cNvSpPr>
            <a:spLocks noChangeArrowheads="1"/>
          </p:cNvSpPr>
          <p:nvPr/>
        </p:nvSpPr>
        <p:spPr bwMode="auto">
          <a:xfrm>
            <a:off x="3384366" y="2763157"/>
            <a:ext cx="2769065" cy="3416320"/>
          </a:xfrm>
          <a:prstGeom prst="rect">
            <a:avLst/>
          </a:prstGeom>
          <a:noFill/>
          <a:ln w="9525">
            <a:noFill/>
            <a:miter lim="800000"/>
            <a:headEnd/>
            <a:tailEnd/>
          </a:ln>
        </p:spPr>
        <p:txBody>
          <a:bodyPr wrap="square" anchor="ctr">
            <a:spAutoFit/>
          </a:bodyPr>
          <a:lstStyle/>
          <a:p>
            <a:pPr algn="just"/>
            <a:r>
              <a:rPr lang="en-US">
                <a:solidFill>
                  <a:srgbClr val="000000"/>
                </a:solidFill>
                <a:latin typeface="+mn-lt"/>
                <a:ea typeface="Calibri" panose="020F0502020204030204" pitchFamily="34" charset="0"/>
              </a:rPr>
              <a:t>Gạch sản xuất từ PG được xếp vào loại vật liệu xây dựng xanh, không chỉ vì nó được làm từ vật liệu phế thải, mà còn có nhiều lợi ích về môi trường.</a:t>
            </a:r>
          </a:p>
          <a:p>
            <a:pPr algn="just"/>
            <a:r>
              <a:rPr lang="en-US">
                <a:solidFill>
                  <a:srgbClr val="000000"/>
                </a:solidFill>
                <a:latin typeface="+mn-lt"/>
                <a:ea typeface="Calibri" panose="020F0502020204030204" pitchFamily="34" charset="0"/>
              </a:rPr>
              <a:t>Giảm thất thoát năng lượng cho các tòa nhà, trọng lượng nhẹ hơn, khả năng chống động đất và chống cháy tốt hơn.</a:t>
            </a:r>
          </a:p>
        </p:txBody>
      </p:sp>
      <p:sp>
        <p:nvSpPr>
          <p:cNvPr id="11" name="TextBox 10"/>
          <p:cNvSpPr txBox="1"/>
          <p:nvPr/>
        </p:nvSpPr>
        <p:spPr>
          <a:xfrm>
            <a:off x="388760" y="2132182"/>
            <a:ext cx="1338278" cy="369332"/>
          </a:xfrm>
          <a:prstGeom prst="rect">
            <a:avLst/>
          </a:prstGeom>
          <a:noFill/>
        </p:spPr>
        <p:txBody>
          <a:bodyPr wrap="square" anchor="ctr">
            <a:spAutoFit/>
          </a:bodyPr>
          <a:lstStyle/>
          <a:p>
            <a:pPr>
              <a:defRPr/>
            </a:pPr>
            <a:r>
              <a:rPr lang="en-US" b="1">
                <a:solidFill>
                  <a:schemeClr val="bg1"/>
                </a:solidFill>
                <a:effectLst>
                  <a:outerShdw blurRad="38100" dist="38100" dir="2700000" algn="tl">
                    <a:srgbClr val="000000">
                      <a:alpha val="43137"/>
                    </a:srgbClr>
                  </a:outerShdw>
                </a:effectLst>
                <a:latin typeface="Arial" pitchFamily="34" charset="0"/>
                <a:cs typeface="Arial" pitchFamily="34" charset="0"/>
              </a:rPr>
              <a:t>Quy trình</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85" name="TextBox 84"/>
          <p:cNvSpPr txBox="1"/>
          <p:nvPr/>
        </p:nvSpPr>
        <p:spPr>
          <a:xfrm>
            <a:off x="3354209" y="2132182"/>
            <a:ext cx="1164475" cy="369332"/>
          </a:xfrm>
          <a:prstGeom prst="rect">
            <a:avLst/>
          </a:prstGeom>
          <a:noFill/>
        </p:spPr>
        <p:txBody>
          <a:bodyPr wrap="square" anchor="ctr">
            <a:spAutoFit/>
          </a:bodyPr>
          <a:lstStyle/>
          <a:p>
            <a:pPr>
              <a:defRPr/>
            </a:pPr>
            <a:r>
              <a:rPr lang="en-US" b="1">
                <a:solidFill>
                  <a:schemeClr val="bg1"/>
                </a:solidFill>
                <a:effectLst>
                  <a:outerShdw blurRad="38100" dist="38100" dir="2700000" algn="tl">
                    <a:srgbClr val="000000">
                      <a:alpha val="43137"/>
                    </a:srgbClr>
                  </a:outerShdw>
                </a:effectLst>
                <a:cs typeface="Arial" pitchFamily="34" charset="0"/>
              </a:rPr>
              <a:t>Ưu điểm</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a:extLst>
              <a:ext uri="{FF2B5EF4-FFF2-40B4-BE49-F238E27FC236}">
                <a16:creationId xmlns:a16="http://schemas.microsoft.com/office/drawing/2014/main" id="{65B0CAA0-22C5-0E35-6C71-91F3173C15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1944" y="1891790"/>
            <a:ext cx="2833354" cy="2833354"/>
          </a:xfrm>
          <a:prstGeom prst="rect">
            <a:avLst/>
          </a:prstGeom>
          <a:noFill/>
          <a:ln>
            <a:noFill/>
          </a:ln>
        </p:spPr>
      </p:pic>
    </p:spTree>
    <p:extLst>
      <p:ext uri="{BB962C8B-B14F-4D97-AF65-F5344CB8AC3E}">
        <p14:creationId xmlns:p14="http://schemas.microsoft.com/office/powerpoint/2010/main" val="881330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a:extLst>
              <a:ext uri="{FF2B5EF4-FFF2-40B4-BE49-F238E27FC236}">
                <a16:creationId xmlns:a16="http://schemas.microsoft.com/office/drawing/2014/main" id="{9797152E-64D0-50D9-5EFC-D3AB452254D4}"/>
              </a:ext>
            </a:extLst>
          </p:cNvPr>
          <p:cNvSpPr txBox="1">
            <a:spLocks noChangeArrowheads="1"/>
          </p:cNvSpPr>
          <p:nvPr/>
        </p:nvSpPr>
        <p:spPr bwMode="auto">
          <a:xfrm>
            <a:off x="2084467" y="106823"/>
            <a:ext cx="56909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b="1">
                <a:solidFill>
                  <a:schemeClr val="bg1"/>
                </a:solidFill>
                <a:ea typeface="Verdana" panose="020B0604030504040204" pitchFamily="34" charset="0"/>
                <a:cs typeface="Verdana" panose="020B0604030504040204" pitchFamily="34" charset="0"/>
              </a:rPr>
              <a:t>Sử dụng PG làm nền đường</a:t>
            </a:r>
          </a:p>
        </p:txBody>
      </p:sp>
      <p:grpSp>
        <p:nvGrpSpPr>
          <p:cNvPr id="12" name="Group 83">
            <a:extLst>
              <a:ext uri="{FF2B5EF4-FFF2-40B4-BE49-F238E27FC236}">
                <a16:creationId xmlns:a16="http://schemas.microsoft.com/office/drawing/2014/main" id="{5454AC73-5C9F-5E6F-573A-A8DCE5735D3A}"/>
              </a:ext>
            </a:extLst>
          </p:cNvPr>
          <p:cNvGrpSpPr>
            <a:grpSpLocks/>
          </p:cNvGrpSpPr>
          <p:nvPr/>
        </p:nvGrpSpPr>
        <p:grpSpPr bwMode="auto">
          <a:xfrm>
            <a:off x="571249" y="1988265"/>
            <a:ext cx="8104881" cy="1024060"/>
            <a:chOff x="1296" y="1824"/>
            <a:chExt cx="2976" cy="432"/>
          </a:xfrm>
          <a:solidFill>
            <a:srgbClr val="C00000"/>
          </a:solidFill>
        </p:grpSpPr>
        <p:sp>
          <p:nvSpPr>
            <p:cNvPr id="13" name="AutoShape 84">
              <a:extLst>
                <a:ext uri="{FF2B5EF4-FFF2-40B4-BE49-F238E27FC236}">
                  <a16:creationId xmlns:a16="http://schemas.microsoft.com/office/drawing/2014/main" id="{EDD25DF1-3D0C-CD06-F779-CFC7B4C976DD}"/>
                </a:ext>
              </a:extLst>
            </p:cNvPr>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14" name="AutoShape 85">
              <a:extLst>
                <a:ext uri="{FF2B5EF4-FFF2-40B4-BE49-F238E27FC236}">
                  <a16:creationId xmlns:a16="http://schemas.microsoft.com/office/drawing/2014/main" id="{A931AF46-8B51-F778-FCA2-8427744BC3E8}"/>
                </a:ext>
              </a:extLst>
            </p:cNvPr>
            <p:cNvSpPr>
              <a:spLocks noChangeArrowheads="1"/>
            </p:cNvSpPr>
            <p:nvPr/>
          </p:nvSpPr>
          <p:spPr bwMode="gray">
            <a:xfrm>
              <a:off x="1296" y="1824"/>
              <a:ext cx="330"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15" name="Text Box 86">
              <a:extLst>
                <a:ext uri="{FF2B5EF4-FFF2-40B4-BE49-F238E27FC236}">
                  <a16:creationId xmlns:a16="http://schemas.microsoft.com/office/drawing/2014/main" id="{4188174C-250A-3BA2-4A59-B31B116F0FD8}"/>
                </a:ext>
              </a:extLst>
            </p:cNvPr>
            <p:cNvSpPr txBox="1">
              <a:spLocks noChangeArrowheads="1"/>
            </p:cNvSpPr>
            <p:nvPr/>
          </p:nvSpPr>
          <p:spPr bwMode="gray">
            <a:xfrm>
              <a:off x="1626" y="1910"/>
              <a:ext cx="2601" cy="273"/>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defRPr/>
              </a:pPr>
              <a:r>
                <a:rPr lang="en-US" sz="1800" b="0">
                  <a:solidFill>
                    <a:schemeClr val="bg1"/>
                  </a:solidFill>
                  <a:latin typeface="+mn-lt"/>
                  <a:ea typeface="Calibri" panose="020F0502020204030204" pitchFamily="34" charset="0"/>
                </a:rPr>
                <a:t>Sử dụng PG làm vật liệu nền đường không gây ra các vấn đề về môi trường và sức khỏe con người.</a:t>
              </a:r>
              <a:endParaRPr lang="en-US" altLang="en-US" sz="1800" b="0">
                <a:solidFill>
                  <a:schemeClr val="bg1"/>
                </a:solidFill>
                <a:latin typeface="+mn-lt"/>
                <a:ea typeface="Calibri" panose="020F0502020204030204" pitchFamily="34" charset="0"/>
              </a:endParaRPr>
            </a:p>
          </p:txBody>
        </p:sp>
        <p:sp>
          <p:nvSpPr>
            <p:cNvPr id="16" name="Text Box 87">
              <a:extLst>
                <a:ext uri="{FF2B5EF4-FFF2-40B4-BE49-F238E27FC236}">
                  <a16:creationId xmlns:a16="http://schemas.microsoft.com/office/drawing/2014/main" id="{CD1C880E-7292-DBA4-00F8-FB5E15C1B19D}"/>
                </a:ext>
              </a:extLst>
            </p:cNvPr>
            <p:cNvSpPr txBox="1">
              <a:spLocks noChangeArrowheads="1"/>
            </p:cNvSpPr>
            <p:nvPr/>
          </p:nvSpPr>
          <p:spPr bwMode="gray">
            <a:xfrm>
              <a:off x="1393" y="1946"/>
              <a:ext cx="143" cy="195"/>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defRPr/>
              </a:pPr>
              <a:r>
                <a:rPr lang="en-US" altLang="en-US" sz="2400" b="0">
                  <a:solidFill>
                    <a:schemeClr val="bg1"/>
                  </a:solidFill>
                  <a:latin typeface="Arial" panose="020B0604020202020204" pitchFamily="34" charset="0"/>
                </a:rPr>
                <a:t>1</a:t>
              </a:r>
            </a:p>
          </p:txBody>
        </p:sp>
      </p:grpSp>
      <p:grpSp>
        <p:nvGrpSpPr>
          <p:cNvPr id="5124" name="Group 88">
            <a:extLst>
              <a:ext uri="{FF2B5EF4-FFF2-40B4-BE49-F238E27FC236}">
                <a16:creationId xmlns:a16="http://schemas.microsoft.com/office/drawing/2014/main" id="{3E3E9C93-031B-A6C8-6246-67E18C504733}"/>
              </a:ext>
            </a:extLst>
          </p:cNvPr>
          <p:cNvGrpSpPr>
            <a:grpSpLocks/>
          </p:cNvGrpSpPr>
          <p:nvPr/>
        </p:nvGrpSpPr>
        <p:grpSpPr bwMode="auto">
          <a:xfrm>
            <a:off x="571250" y="2964828"/>
            <a:ext cx="8104880" cy="1090612"/>
            <a:chOff x="1296" y="1824"/>
            <a:chExt cx="2976" cy="432"/>
          </a:xfrm>
        </p:grpSpPr>
        <p:sp>
          <p:nvSpPr>
            <p:cNvPr id="5128" name="AutoShape 89">
              <a:extLst>
                <a:ext uri="{FF2B5EF4-FFF2-40B4-BE49-F238E27FC236}">
                  <a16:creationId xmlns:a16="http://schemas.microsoft.com/office/drawing/2014/main" id="{69A54014-5AC3-CE87-D89D-4F042A3030FF}"/>
                </a:ext>
              </a:extLst>
            </p:cNvPr>
            <p:cNvSpPr>
              <a:spLocks noChangeArrowheads="1"/>
            </p:cNvSpPr>
            <p:nvPr/>
          </p:nvSpPr>
          <p:spPr bwMode="gray">
            <a:xfrm>
              <a:off x="1536" y="1899"/>
              <a:ext cx="2736" cy="288"/>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129" name="AutoShape 90">
              <a:extLst>
                <a:ext uri="{FF2B5EF4-FFF2-40B4-BE49-F238E27FC236}">
                  <a16:creationId xmlns:a16="http://schemas.microsoft.com/office/drawing/2014/main" id="{9374402E-EA5B-AAD4-65FC-7A93ACA23DE5}"/>
                </a:ext>
              </a:extLst>
            </p:cNvPr>
            <p:cNvSpPr>
              <a:spLocks noChangeArrowheads="1"/>
            </p:cNvSpPr>
            <p:nvPr/>
          </p:nvSpPr>
          <p:spPr bwMode="gray">
            <a:xfrm>
              <a:off x="1296" y="1824"/>
              <a:ext cx="310"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130" name="Text Box 91">
              <a:extLst>
                <a:ext uri="{FF2B5EF4-FFF2-40B4-BE49-F238E27FC236}">
                  <a16:creationId xmlns:a16="http://schemas.microsoft.com/office/drawing/2014/main" id="{A45316F8-7BD0-C72D-C769-32B1B9D7891E}"/>
                </a:ext>
              </a:extLst>
            </p:cNvPr>
            <p:cNvSpPr txBox="1">
              <a:spLocks noChangeArrowheads="1"/>
            </p:cNvSpPr>
            <p:nvPr/>
          </p:nvSpPr>
          <p:spPr bwMode="gray">
            <a:xfrm>
              <a:off x="1616" y="1970"/>
              <a:ext cx="2535"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n-US" sz="1800">
                  <a:solidFill>
                    <a:schemeClr val="bg1"/>
                  </a:solidFill>
                  <a:latin typeface="+mn-lt"/>
                  <a:ea typeface="Calibri" panose="020F0502020204030204" pitchFamily="34" charset="0"/>
                </a:rPr>
                <a:t>PG là vật liệu nền đường cao cấp</a:t>
              </a:r>
              <a:endParaRPr lang="en-US" altLang="en-US" sz="1800">
                <a:solidFill>
                  <a:schemeClr val="bg1"/>
                </a:solidFill>
                <a:latin typeface="+mn-lt"/>
                <a:ea typeface="Calibri" panose="020F0502020204030204" pitchFamily="34" charset="0"/>
              </a:endParaRPr>
            </a:p>
          </p:txBody>
        </p:sp>
        <p:sp>
          <p:nvSpPr>
            <p:cNvPr id="5131" name="Text Box 92">
              <a:extLst>
                <a:ext uri="{FF2B5EF4-FFF2-40B4-BE49-F238E27FC236}">
                  <a16:creationId xmlns:a16="http://schemas.microsoft.com/office/drawing/2014/main" id="{1AD71CC2-803D-2832-43AC-4CDCA677537B}"/>
                </a:ext>
              </a:extLst>
            </p:cNvPr>
            <p:cNvSpPr txBox="1">
              <a:spLocks noChangeArrowheads="1"/>
            </p:cNvSpPr>
            <p:nvPr/>
          </p:nvSpPr>
          <p:spPr bwMode="gray">
            <a:xfrm>
              <a:off x="1350" y="1939"/>
              <a:ext cx="20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solidFill>
                    <a:schemeClr val="bg1"/>
                  </a:solidFill>
                </a:rPr>
                <a:t>2</a:t>
              </a:r>
            </a:p>
          </p:txBody>
        </p:sp>
      </p:grpSp>
      <p:grpSp>
        <p:nvGrpSpPr>
          <p:cNvPr id="22" name="Group 93">
            <a:extLst>
              <a:ext uri="{FF2B5EF4-FFF2-40B4-BE49-F238E27FC236}">
                <a16:creationId xmlns:a16="http://schemas.microsoft.com/office/drawing/2014/main" id="{47A9928A-7E7E-BCEC-8703-34BF7E9D70DA}"/>
              </a:ext>
            </a:extLst>
          </p:cNvPr>
          <p:cNvGrpSpPr>
            <a:grpSpLocks/>
          </p:cNvGrpSpPr>
          <p:nvPr/>
        </p:nvGrpSpPr>
        <p:grpSpPr bwMode="auto">
          <a:xfrm>
            <a:off x="571249" y="4151857"/>
            <a:ext cx="8104881" cy="1023357"/>
            <a:chOff x="1397" y="1778"/>
            <a:chExt cx="2875" cy="524"/>
          </a:xfrm>
          <a:solidFill>
            <a:srgbClr val="0070C0"/>
          </a:solidFill>
        </p:grpSpPr>
        <p:sp>
          <p:nvSpPr>
            <p:cNvPr id="23" name="AutoShape 94">
              <a:extLst>
                <a:ext uri="{FF2B5EF4-FFF2-40B4-BE49-F238E27FC236}">
                  <a16:creationId xmlns:a16="http://schemas.microsoft.com/office/drawing/2014/main" id="{5042E1D5-0001-87DF-D542-107860D261E1}"/>
                </a:ext>
              </a:extLst>
            </p:cNvPr>
            <p:cNvSpPr>
              <a:spLocks noChangeArrowheads="1"/>
            </p:cNvSpPr>
            <p:nvPr/>
          </p:nvSpPr>
          <p:spPr bwMode="gray">
            <a:xfrm>
              <a:off x="1536" y="1828"/>
              <a:ext cx="2736" cy="412"/>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24" name="AutoShape 95">
              <a:extLst>
                <a:ext uri="{FF2B5EF4-FFF2-40B4-BE49-F238E27FC236}">
                  <a16:creationId xmlns:a16="http://schemas.microsoft.com/office/drawing/2014/main" id="{7B0F0B95-738A-759D-7946-61553BAAF479}"/>
                </a:ext>
              </a:extLst>
            </p:cNvPr>
            <p:cNvSpPr>
              <a:spLocks noChangeArrowheads="1"/>
            </p:cNvSpPr>
            <p:nvPr/>
          </p:nvSpPr>
          <p:spPr bwMode="gray">
            <a:xfrm>
              <a:off x="1397" y="1778"/>
              <a:ext cx="279" cy="524"/>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25" name="Text Box 96">
              <a:extLst>
                <a:ext uri="{FF2B5EF4-FFF2-40B4-BE49-F238E27FC236}">
                  <a16:creationId xmlns:a16="http://schemas.microsoft.com/office/drawing/2014/main" id="{AEDD7473-FA37-856E-8178-26FE102CC8D6}"/>
                </a:ext>
              </a:extLst>
            </p:cNvPr>
            <p:cNvSpPr txBox="1">
              <a:spLocks noChangeArrowheads="1"/>
            </p:cNvSpPr>
            <p:nvPr/>
          </p:nvSpPr>
          <p:spPr bwMode="gray">
            <a:xfrm>
              <a:off x="1677" y="1955"/>
              <a:ext cx="2536" cy="189"/>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n-US" sz="1800" b="0">
                  <a:solidFill>
                    <a:schemeClr val="bg1"/>
                  </a:solidFill>
                  <a:latin typeface="+mn-lt"/>
                  <a:ea typeface="Calibri" panose="020F0502020204030204" pitchFamily="34" charset="0"/>
                </a:rPr>
                <a:t>Sử dụng PG kinh tế hơn rất nhiều so với vật liệu thông thường khác </a:t>
              </a:r>
            </a:p>
          </p:txBody>
        </p:sp>
        <p:sp>
          <p:nvSpPr>
            <p:cNvPr id="26" name="Text Box 97">
              <a:extLst>
                <a:ext uri="{FF2B5EF4-FFF2-40B4-BE49-F238E27FC236}">
                  <a16:creationId xmlns:a16="http://schemas.microsoft.com/office/drawing/2014/main" id="{78DBE520-D75F-1BCF-B01B-2F98ED630B0B}"/>
                </a:ext>
              </a:extLst>
            </p:cNvPr>
            <p:cNvSpPr txBox="1">
              <a:spLocks noChangeArrowheads="1"/>
            </p:cNvSpPr>
            <p:nvPr/>
          </p:nvSpPr>
          <p:spPr bwMode="gray">
            <a:xfrm>
              <a:off x="1493" y="1899"/>
              <a:ext cx="42" cy="236"/>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defRPr/>
              </a:pPr>
              <a:r>
                <a:rPr lang="en-US" altLang="en-US" sz="2400" b="0">
                  <a:solidFill>
                    <a:schemeClr val="bg1"/>
                  </a:solidFill>
                  <a:latin typeface="Arial" panose="020B0604020202020204" pitchFamily="34" charset="0"/>
                </a:rPr>
                <a:t>3</a:t>
              </a:r>
            </a:p>
          </p:txBody>
        </p:sp>
      </p:grpSp>
      <p:grpSp>
        <p:nvGrpSpPr>
          <p:cNvPr id="31" name="Group 98">
            <a:extLst>
              <a:ext uri="{FF2B5EF4-FFF2-40B4-BE49-F238E27FC236}">
                <a16:creationId xmlns:a16="http://schemas.microsoft.com/office/drawing/2014/main" id="{A0201FB0-20EA-2D99-4E78-FB15B4A49FFD}"/>
              </a:ext>
            </a:extLst>
          </p:cNvPr>
          <p:cNvGrpSpPr>
            <a:grpSpLocks/>
          </p:cNvGrpSpPr>
          <p:nvPr/>
        </p:nvGrpSpPr>
        <p:grpSpPr bwMode="auto">
          <a:xfrm>
            <a:off x="571249" y="5314145"/>
            <a:ext cx="8166645" cy="901960"/>
            <a:chOff x="1296" y="1870"/>
            <a:chExt cx="2976" cy="336"/>
          </a:xfrm>
          <a:solidFill>
            <a:srgbClr val="92D050"/>
          </a:solidFill>
        </p:grpSpPr>
        <p:sp>
          <p:nvSpPr>
            <p:cNvPr id="32" name="AutoShape 99">
              <a:extLst>
                <a:ext uri="{FF2B5EF4-FFF2-40B4-BE49-F238E27FC236}">
                  <a16:creationId xmlns:a16="http://schemas.microsoft.com/office/drawing/2014/main" id="{EA015958-FFFC-93CD-CDBD-FA556D9E8863}"/>
                </a:ext>
              </a:extLst>
            </p:cNvPr>
            <p:cNvSpPr>
              <a:spLocks noChangeArrowheads="1"/>
            </p:cNvSpPr>
            <p:nvPr/>
          </p:nvSpPr>
          <p:spPr bwMode="gray">
            <a:xfrm>
              <a:off x="1489" y="1899"/>
              <a:ext cx="2783"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33" name="AutoShape 100">
              <a:extLst>
                <a:ext uri="{FF2B5EF4-FFF2-40B4-BE49-F238E27FC236}">
                  <a16:creationId xmlns:a16="http://schemas.microsoft.com/office/drawing/2014/main" id="{F1733E68-1F0F-48A9-B8F0-579A963E0781}"/>
                </a:ext>
              </a:extLst>
            </p:cNvPr>
            <p:cNvSpPr>
              <a:spLocks noChangeArrowheads="1"/>
            </p:cNvSpPr>
            <p:nvPr/>
          </p:nvSpPr>
          <p:spPr bwMode="gray">
            <a:xfrm>
              <a:off x="1296" y="1870"/>
              <a:ext cx="277" cy="336"/>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34" name="Text Box 101">
              <a:extLst>
                <a:ext uri="{FF2B5EF4-FFF2-40B4-BE49-F238E27FC236}">
                  <a16:creationId xmlns:a16="http://schemas.microsoft.com/office/drawing/2014/main" id="{6356813C-3096-2A92-E7C4-5B9E42E8FE3B}"/>
                </a:ext>
              </a:extLst>
            </p:cNvPr>
            <p:cNvSpPr txBox="1">
              <a:spLocks noChangeArrowheads="1"/>
            </p:cNvSpPr>
            <p:nvPr/>
          </p:nvSpPr>
          <p:spPr bwMode="gray">
            <a:xfrm>
              <a:off x="1610" y="1965"/>
              <a:ext cx="2625" cy="138"/>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n-US" sz="1800" b="0">
                  <a:solidFill>
                    <a:schemeClr val="bg1"/>
                  </a:solidFill>
                  <a:latin typeface="+mn-lt"/>
                  <a:ea typeface="Calibri" panose="020F0502020204030204" pitchFamily="34" charset="0"/>
                </a:rPr>
                <a:t>Đường làm bằng PG trở lên tốt hơn theo thời gian </a:t>
              </a:r>
            </a:p>
          </p:txBody>
        </p:sp>
        <p:sp>
          <p:nvSpPr>
            <p:cNvPr id="35" name="Text Box 102">
              <a:extLst>
                <a:ext uri="{FF2B5EF4-FFF2-40B4-BE49-F238E27FC236}">
                  <a16:creationId xmlns:a16="http://schemas.microsoft.com/office/drawing/2014/main" id="{8C34AF75-53ED-139E-7D45-E0FADC43ED93}"/>
                </a:ext>
              </a:extLst>
            </p:cNvPr>
            <p:cNvSpPr txBox="1">
              <a:spLocks noChangeArrowheads="1"/>
            </p:cNvSpPr>
            <p:nvPr/>
          </p:nvSpPr>
          <p:spPr bwMode="gray">
            <a:xfrm>
              <a:off x="1385" y="1965"/>
              <a:ext cx="104" cy="172"/>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defRPr/>
              </a:pPr>
              <a:r>
                <a:rPr lang="en-US" altLang="en-US" sz="2400" b="0">
                  <a:solidFill>
                    <a:schemeClr val="bg1"/>
                  </a:solidFill>
                  <a:latin typeface="Arial" panose="020B0604020202020204" pitchFamily="34" charset="0"/>
                </a:rPr>
                <a:t>4</a:t>
              </a:r>
            </a:p>
          </p:txBody>
        </p:sp>
      </p:grpSp>
      <p:pic>
        <p:nvPicPr>
          <p:cNvPr id="5127" name="Picture 5">
            <a:extLst>
              <a:ext uri="{FF2B5EF4-FFF2-40B4-BE49-F238E27FC236}">
                <a16:creationId xmlns:a16="http://schemas.microsoft.com/office/drawing/2014/main" id="{61F1DE6E-DC51-3593-4000-D3B3CD8EF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975"/>
            <a:ext cx="116363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6">
            <a:extLst>
              <a:ext uri="{FF2B5EF4-FFF2-40B4-BE49-F238E27FC236}">
                <a16:creationId xmlns:a16="http://schemas.microsoft.com/office/drawing/2014/main" id="{B24AE283-DAA0-61CD-43CD-0B89032F57E2}"/>
              </a:ext>
            </a:extLst>
          </p:cNvPr>
          <p:cNvSpPr txBox="1">
            <a:spLocks noChangeArrowheads="1"/>
          </p:cNvSpPr>
          <p:nvPr/>
        </p:nvSpPr>
        <p:spPr bwMode="gray">
          <a:xfrm>
            <a:off x="530018" y="1222345"/>
            <a:ext cx="8579196" cy="707886"/>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defRPr/>
            </a:pPr>
            <a:r>
              <a:rPr lang="en-US" sz="2000">
                <a:solidFill>
                  <a:schemeClr val="tx1"/>
                </a:solidFill>
                <a:latin typeface="Arial" panose="020B0604020202020204" pitchFamily="34" charset="0"/>
              </a:rPr>
              <a:t>Viện Nghiên cứu phosphat ở Florida (FIPR) đã nghiên cứu và chứng minh hiệu quả của việc sử dụng PG làm vật liệu nền đường như sau:</a:t>
            </a:r>
            <a:endParaRPr lang="en-US" altLang="en-US" sz="2000">
              <a:solidFill>
                <a:schemeClr val="tx1"/>
              </a:solidFill>
              <a:latin typeface="Arial" panose="020B0604020202020204" pitchFamily="34" charset="0"/>
            </a:endParaRPr>
          </a:p>
        </p:txBody>
      </p:sp>
    </p:spTree>
    <p:extLst>
      <p:ext uri="{BB962C8B-B14F-4D97-AF65-F5344CB8AC3E}">
        <p14:creationId xmlns:p14="http://schemas.microsoft.com/office/powerpoint/2010/main" val="3767827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a:extLst>
              <a:ext uri="{FF2B5EF4-FFF2-40B4-BE49-F238E27FC236}">
                <a16:creationId xmlns:a16="http://schemas.microsoft.com/office/drawing/2014/main" id="{9797152E-64D0-50D9-5EFC-D3AB452254D4}"/>
              </a:ext>
            </a:extLst>
          </p:cNvPr>
          <p:cNvSpPr txBox="1">
            <a:spLocks noChangeArrowheads="1"/>
          </p:cNvSpPr>
          <p:nvPr/>
        </p:nvSpPr>
        <p:spPr bwMode="auto">
          <a:xfrm>
            <a:off x="2084467" y="106823"/>
            <a:ext cx="56909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b="1">
                <a:solidFill>
                  <a:schemeClr val="bg1"/>
                </a:solidFill>
                <a:ea typeface="Verdana" panose="020B0604030504040204" pitchFamily="34" charset="0"/>
                <a:cs typeface="Verdana" panose="020B0604030504040204" pitchFamily="34" charset="0"/>
              </a:rPr>
              <a:t>Sử dụng PG làm nền đường</a:t>
            </a:r>
          </a:p>
        </p:txBody>
      </p:sp>
      <p:pic>
        <p:nvPicPr>
          <p:cNvPr id="5127" name="Picture 5">
            <a:extLst>
              <a:ext uri="{FF2B5EF4-FFF2-40B4-BE49-F238E27FC236}">
                <a16:creationId xmlns:a16="http://schemas.microsoft.com/office/drawing/2014/main" id="{61F1DE6E-DC51-3593-4000-D3B3CD8EF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975"/>
            <a:ext cx="116363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6">
            <a:extLst>
              <a:ext uri="{FF2B5EF4-FFF2-40B4-BE49-F238E27FC236}">
                <a16:creationId xmlns:a16="http://schemas.microsoft.com/office/drawing/2014/main" id="{B24AE283-DAA0-61CD-43CD-0B89032F57E2}"/>
              </a:ext>
            </a:extLst>
          </p:cNvPr>
          <p:cNvSpPr txBox="1">
            <a:spLocks noChangeArrowheads="1"/>
          </p:cNvSpPr>
          <p:nvPr/>
        </p:nvSpPr>
        <p:spPr bwMode="gray">
          <a:xfrm>
            <a:off x="564804" y="1268760"/>
            <a:ext cx="8579196" cy="36933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defRPr/>
            </a:pPr>
            <a:r>
              <a:rPr lang="en-US" sz="1800">
                <a:solidFill>
                  <a:schemeClr val="accent4"/>
                </a:solidFill>
                <a:effectLst/>
                <a:latin typeface="+mn-lt"/>
                <a:ea typeface="Calibri" panose="020F0502020204030204" pitchFamily="34" charset="0"/>
              </a:rPr>
              <a:t>Chi phí làm đường bằng PG và vật liệu truyền thống tại Mỹ</a:t>
            </a:r>
            <a:endParaRPr lang="en-US" altLang="en-US" sz="2000">
              <a:solidFill>
                <a:schemeClr val="accent4"/>
              </a:solidFill>
              <a:latin typeface="+mn-lt"/>
            </a:endParaRPr>
          </a:p>
        </p:txBody>
      </p:sp>
      <p:graphicFrame>
        <p:nvGraphicFramePr>
          <p:cNvPr id="3" name="Table 2">
            <a:extLst>
              <a:ext uri="{FF2B5EF4-FFF2-40B4-BE49-F238E27FC236}">
                <a16:creationId xmlns:a16="http://schemas.microsoft.com/office/drawing/2014/main" id="{FDEF448F-3DF4-58E9-96C4-C2B83807F4E1}"/>
              </a:ext>
            </a:extLst>
          </p:cNvPr>
          <p:cNvGraphicFramePr>
            <a:graphicFrameLocks noGrp="1"/>
          </p:cNvGraphicFramePr>
          <p:nvPr>
            <p:extLst>
              <p:ext uri="{D42A27DB-BD31-4B8C-83A1-F6EECF244321}">
                <p14:modId xmlns:p14="http://schemas.microsoft.com/office/powerpoint/2010/main" val="1024098717"/>
              </p:ext>
            </p:extLst>
          </p:nvPr>
        </p:nvGraphicFramePr>
        <p:xfrm>
          <a:off x="107504" y="1916832"/>
          <a:ext cx="8928992" cy="2474052"/>
        </p:xfrm>
        <a:graphic>
          <a:graphicData uri="http://schemas.openxmlformats.org/drawingml/2006/table">
            <a:tbl>
              <a:tblPr firstRow="1" firstCol="1" bandRow="1">
                <a:tableStyleId>{5C22544A-7EE6-4342-B048-85BDC9FD1C3A}</a:tableStyleId>
              </a:tblPr>
              <a:tblGrid>
                <a:gridCol w="2232248">
                  <a:extLst>
                    <a:ext uri="{9D8B030D-6E8A-4147-A177-3AD203B41FA5}">
                      <a16:colId xmlns:a16="http://schemas.microsoft.com/office/drawing/2014/main" val="3271353167"/>
                    </a:ext>
                  </a:extLst>
                </a:gridCol>
                <a:gridCol w="2232248">
                  <a:extLst>
                    <a:ext uri="{9D8B030D-6E8A-4147-A177-3AD203B41FA5}">
                      <a16:colId xmlns:a16="http://schemas.microsoft.com/office/drawing/2014/main" val="45244787"/>
                    </a:ext>
                  </a:extLst>
                </a:gridCol>
                <a:gridCol w="2016224">
                  <a:extLst>
                    <a:ext uri="{9D8B030D-6E8A-4147-A177-3AD203B41FA5}">
                      <a16:colId xmlns:a16="http://schemas.microsoft.com/office/drawing/2014/main" val="3997947770"/>
                    </a:ext>
                  </a:extLst>
                </a:gridCol>
                <a:gridCol w="2448272">
                  <a:extLst>
                    <a:ext uri="{9D8B030D-6E8A-4147-A177-3AD203B41FA5}">
                      <a16:colId xmlns:a16="http://schemas.microsoft.com/office/drawing/2014/main" val="784010285"/>
                    </a:ext>
                  </a:extLst>
                </a:gridCol>
              </a:tblGrid>
              <a:tr h="366485">
                <a:tc rowSpan="2">
                  <a:txBody>
                    <a:bodyPr/>
                    <a:lstStyle/>
                    <a:p>
                      <a:pPr algn="ctr">
                        <a:lnSpc>
                          <a:spcPct val="150000"/>
                        </a:lnSpc>
                        <a:spcAft>
                          <a:spcPts val="800"/>
                        </a:spcAft>
                        <a:tabLst>
                          <a:tab pos="215900" algn="l"/>
                        </a:tabLst>
                      </a:pPr>
                      <a:r>
                        <a:rPr lang="en-US" sz="1800">
                          <a:effectLst/>
                        </a:rPr>
                        <a:t>Danh mục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50000"/>
                        </a:lnSpc>
                        <a:spcAft>
                          <a:spcPts val="800"/>
                        </a:spcAft>
                        <a:tabLst>
                          <a:tab pos="215900" algn="l"/>
                        </a:tabLst>
                      </a:pPr>
                      <a:r>
                        <a:rPr lang="en-US" sz="1800">
                          <a:effectLst/>
                        </a:rPr>
                        <a:t>USD/dặm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7021288"/>
                  </a:ext>
                </a:extLst>
              </a:tr>
              <a:tr h="641627">
                <a:tc vMerge="1">
                  <a:txBody>
                    <a:bodyPr/>
                    <a:lstStyle/>
                    <a:p>
                      <a:endParaRPr lang="en-US"/>
                    </a:p>
                  </a:txBody>
                  <a:tcPr/>
                </a:tc>
                <a:tc>
                  <a:txBody>
                    <a:bodyPr/>
                    <a:lstStyle/>
                    <a:p>
                      <a:pPr algn="ctr">
                        <a:lnSpc>
                          <a:spcPct val="150000"/>
                        </a:lnSpc>
                        <a:spcAft>
                          <a:spcPts val="800"/>
                        </a:spcAft>
                        <a:tabLst>
                          <a:tab pos="215900" algn="l"/>
                        </a:tabLst>
                      </a:pPr>
                      <a:r>
                        <a:rPr lang="en-US" sz="1800">
                          <a:effectLst/>
                        </a:rPr>
                        <a:t>Đường Tanner</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tabLst>
                          <a:tab pos="215900" algn="l"/>
                        </a:tabLst>
                      </a:pPr>
                      <a:r>
                        <a:rPr lang="en-US" sz="1800">
                          <a:effectLst/>
                        </a:rPr>
                        <a:t>Đường Parrish</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tabLst>
                          <a:tab pos="215900" algn="l"/>
                        </a:tabLst>
                      </a:pPr>
                      <a:r>
                        <a:rPr lang="en-US" sz="1800">
                          <a:effectLst/>
                        </a:rPr>
                        <a:t>Đường làm bằng PG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8385817"/>
                  </a:ext>
                </a:extLst>
              </a:tr>
              <a:tr h="366485">
                <a:tc>
                  <a:txBody>
                    <a:bodyPr/>
                    <a:lstStyle/>
                    <a:p>
                      <a:pPr>
                        <a:lnSpc>
                          <a:spcPct val="150000"/>
                        </a:lnSpc>
                        <a:spcAft>
                          <a:spcPts val="800"/>
                        </a:spcAft>
                        <a:tabLst>
                          <a:tab pos="215900" algn="l"/>
                        </a:tabLst>
                      </a:pPr>
                      <a:r>
                        <a:rPr lang="en-US" sz="1800">
                          <a:effectLst/>
                        </a:rPr>
                        <a:t>Vật liệu</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tabLst>
                          <a:tab pos="215900" algn="l"/>
                        </a:tabLst>
                      </a:pPr>
                      <a:r>
                        <a:rPr lang="en-US" sz="1800">
                          <a:effectLst/>
                        </a:rPr>
                        <a:t>35009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tabLst>
                          <a:tab pos="215900" algn="l"/>
                        </a:tabLst>
                      </a:pPr>
                      <a:r>
                        <a:rPr lang="en-US" sz="1800">
                          <a:effectLst/>
                        </a:rPr>
                        <a:t>47719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tabLst>
                          <a:tab pos="215900" algn="l"/>
                        </a:tabLst>
                      </a:pPr>
                      <a:r>
                        <a:rPr lang="en-US" sz="1800">
                          <a:effectLst/>
                        </a:rPr>
                        <a:t>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6601771"/>
                  </a:ext>
                </a:extLst>
              </a:tr>
              <a:tr h="366485">
                <a:tc>
                  <a:txBody>
                    <a:bodyPr/>
                    <a:lstStyle/>
                    <a:p>
                      <a:pPr>
                        <a:lnSpc>
                          <a:spcPct val="150000"/>
                        </a:lnSpc>
                        <a:spcAft>
                          <a:spcPts val="800"/>
                        </a:spcAft>
                        <a:tabLst>
                          <a:tab pos="215900" algn="l"/>
                        </a:tabLst>
                      </a:pPr>
                      <a:r>
                        <a:rPr lang="en-US" sz="1800">
                          <a:effectLst/>
                        </a:rPr>
                        <a:t>Nhân công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tabLst>
                          <a:tab pos="215900" algn="l"/>
                        </a:tabLst>
                      </a:pPr>
                      <a:r>
                        <a:rPr lang="en-US" sz="1800">
                          <a:effectLst/>
                        </a:rPr>
                        <a:t>28912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tabLst>
                          <a:tab pos="215900" algn="l"/>
                        </a:tabLst>
                      </a:pPr>
                      <a:r>
                        <a:rPr lang="en-US" sz="1800">
                          <a:effectLst/>
                        </a:rPr>
                        <a:t>38408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tabLst>
                          <a:tab pos="215900" algn="l"/>
                        </a:tabLst>
                      </a:pPr>
                      <a:r>
                        <a:rPr lang="en-US" sz="1800">
                          <a:effectLst/>
                        </a:rPr>
                        <a:t>9511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6936674"/>
                  </a:ext>
                </a:extLst>
              </a:tr>
              <a:tr h="366485">
                <a:tc>
                  <a:txBody>
                    <a:bodyPr/>
                    <a:lstStyle/>
                    <a:p>
                      <a:pPr>
                        <a:lnSpc>
                          <a:spcPct val="150000"/>
                        </a:lnSpc>
                        <a:spcAft>
                          <a:spcPts val="800"/>
                        </a:spcAft>
                        <a:tabLst>
                          <a:tab pos="215900" algn="l"/>
                        </a:tabLst>
                      </a:pPr>
                      <a:r>
                        <a:rPr lang="en-US" sz="1800">
                          <a:effectLst/>
                        </a:rPr>
                        <a:t>Thiết bị</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tabLst>
                          <a:tab pos="215900" algn="l"/>
                        </a:tabLst>
                      </a:pPr>
                      <a:r>
                        <a:rPr lang="en-US" sz="1800">
                          <a:effectLst/>
                        </a:rPr>
                        <a:t>34418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tabLst>
                          <a:tab pos="215900" algn="l"/>
                        </a:tabLst>
                      </a:pPr>
                      <a:r>
                        <a:rPr lang="en-US" sz="1800">
                          <a:effectLst/>
                        </a:rPr>
                        <a:t>43193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tabLst>
                          <a:tab pos="215900" algn="l"/>
                        </a:tabLst>
                      </a:pPr>
                      <a:r>
                        <a:rPr lang="en-US" sz="1800">
                          <a:effectLst/>
                        </a:rPr>
                        <a:t>13974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7315558"/>
                  </a:ext>
                </a:extLst>
              </a:tr>
              <a:tr h="366485">
                <a:tc>
                  <a:txBody>
                    <a:bodyPr/>
                    <a:lstStyle/>
                    <a:p>
                      <a:pPr>
                        <a:lnSpc>
                          <a:spcPct val="150000"/>
                        </a:lnSpc>
                        <a:spcAft>
                          <a:spcPts val="800"/>
                        </a:spcAft>
                        <a:tabLst>
                          <a:tab pos="215900" algn="l"/>
                        </a:tabLst>
                      </a:pPr>
                      <a:r>
                        <a:rPr lang="en-US" sz="1800">
                          <a:effectLst/>
                        </a:rPr>
                        <a:t>Tổng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tabLst>
                          <a:tab pos="215900" algn="l"/>
                        </a:tabLst>
                      </a:pPr>
                      <a:r>
                        <a:rPr lang="en-US" sz="1800">
                          <a:effectLst/>
                        </a:rPr>
                        <a:t>98339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tabLst>
                          <a:tab pos="215900" algn="l"/>
                        </a:tabLst>
                      </a:pPr>
                      <a:r>
                        <a:rPr lang="en-US" sz="1800">
                          <a:effectLst/>
                        </a:rPr>
                        <a:t>129320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tabLst>
                          <a:tab pos="215900" algn="l"/>
                        </a:tabLst>
                      </a:pPr>
                      <a:r>
                        <a:rPr lang="en-US" sz="1800">
                          <a:effectLst/>
                        </a:rPr>
                        <a:t>23845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8753296"/>
                  </a:ext>
                </a:extLst>
              </a:tr>
            </a:tbl>
          </a:graphicData>
        </a:graphic>
      </p:graphicFrame>
    </p:spTree>
    <p:extLst>
      <p:ext uri="{BB962C8B-B14F-4D97-AF65-F5344CB8AC3E}">
        <p14:creationId xmlns:p14="http://schemas.microsoft.com/office/powerpoint/2010/main" val="2375964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a:extLst>
              <a:ext uri="{FF2B5EF4-FFF2-40B4-BE49-F238E27FC236}">
                <a16:creationId xmlns:a16="http://schemas.microsoft.com/office/drawing/2014/main" id="{9797152E-64D0-50D9-5EFC-D3AB452254D4}"/>
              </a:ext>
            </a:extLst>
          </p:cNvPr>
          <p:cNvSpPr txBox="1">
            <a:spLocks noChangeArrowheads="1"/>
          </p:cNvSpPr>
          <p:nvPr/>
        </p:nvSpPr>
        <p:spPr bwMode="auto">
          <a:xfrm>
            <a:off x="1352712" y="214024"/>
            <a:ext cx="74687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b="1">
                <a:solidFill>
                  <a:schemeClr val="bg1"/>
                </a:solidFill>
                <a:ea typeface="Verdana" panose="020B0604030504040204" pitchFamily="34" charset="0"/>
                <a:cs typeface="Verdana" panose="020B0604030504040204" pitchFamily="34" charset="0"/>
              </a:rPr>
              <a:t>Sử dụng PG làm nguyên liệu hóa học</a:t>
            </a:r>
          </a:p>
        </p:txBody>
      </p:sp>
      <p:grpSp>
        <p:nvGrpSpPr>
          <p:cNvPr id="12" name="Group 83">
            <a:extLst>
              <a:ext uri="{FF2B5EF4-FFF2-40B4-BE49-F238E27FC236}">
                <a16:creationId xmlns:a16="http://schemas.microsoft.com/office/drawing/2014/main" id="{5454AC73-5C9F-5E6F-573A-A8DCE5735D3A}"/>
              </a:ext>
            </a:extLst>
          </p:cNvPr>
          <p:cNvGrpSpPr>
            <a:grpSpLocks/>
          </p:cNvGrpSpPr>
          <p:nvPr/>
        </p:nvGrpSpPr>
        <p:grpSpPr bwMode="auto">
          <a:xfrm>
            <a:off x="419539" y="1904766"/>
            <a:ext cx="5238328" cy="1024060"/>
            <a:chOff x="1296" y="1824"/>
            <a:chExt cx="2976" cy="432"/>
          </a:xfrm>
          <a:solidFill>
            <a:srgbClr val="C00000"/>
          </a:solidFill>
        </p:grpSpPr>
        <p:sp>
          <p:nvSpPr>
            <p:cNvPr id="13" name="AutoShape 84">
              <a:extLst>
                <a:ext uri="{FF2B5EF4-FFF2-40B4-BE49-F238E27FC236}">
                  <a16:creationId xmlns:a16="http://schemas.microsoft.com/office/drawing/2014/main" id="{EDD25DF1-3D0C-CD06-F779-CFC7B4C976DD}"/>
                </a:ext>
              </a:extLst>
            </p:cNvPr>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14" name="AutoShape 85">
              <a:extLst>
                <a:ext uri="{FF2B5EF4-FFF2-40B4-BE49-F238E27FC236}">
                  <a16:creationId xmlns:a16="http://schemas.microsoft.com/office/drawing/2014/main" id="{A931AF46-8B51-F778-FCA2-8427744BC3E8}"/>
                </a:ext>
              </a:extLst>
            </p:cNvPr>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15" name="Text Box 86">
              <a:extLst>
                <a:ext uri="{FF2B5EF4-FFF2-40B4-BE49-F238E27FC236}">
                  <a16:creationId xmlns:a16="http://schemas.microsoft.com/office/drawing/2014/main" id="{4188174C-250A-3BA2-4A59-B31B116F0FD8}"/>
                </a:ext>
              </a:extLst>
            </p:cNvPr>
            <p:cNvSpPr txBox="1">
              <a:spLocks noChangeArrowheads="1"/>
            </p:cNvSpPr>
            <p:nvPr/>
          </p:nvSpPr>
          <p:spPr bwMode="gray">
            <a:xfrm>
              <a:off x="1735" y="1968"/>
              <a:ext cx="2160" cy="169"/>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tabLst>
                  <a:tab pos="215900" algn="l"/>
                </a:tabLst>
              </a:pPr>
              <a:r>
                <a:rPr lang="en-US" sz="2000">
                  <a:solidFill>
                    <a:schemeClr val="bg1"/>
                  </a:solidFill>
                  <a:latin typeface="Arial" panose="020B0604020202020204" pitchFamily="34" charset="0"/>
                </a:rPr>
                <a:t>Thu hồi lưu huỳnh</a:t>
              </a:r>
            </a:p>
          </p:txBody>
        </p:sp>
        <p:sp>
          <p:nvSpPr>
            <p:cNvPr id="16" name="Text Box 87">
              <a:extLst>
                <a:ext uri="{FF2B5EF4-FFF2-40B4-BE49-F238E27FC236}">
                  <a16:creationId xmlns:a16="http://schemas.microsoft.com/office/drawing/2014/main" id="{CD1C880E-7292-DBA4-00F8-FB5E15C1B19D}"/>
                </a:ext>
              </a:extLst>
            </p:cNvPr>
            <p:cNvSpPr txBox="1">
              <a:spLocks noChangeArrowheads="1"/>
            </p:cNvSpPr>
            <p:nvPr/>
          </p:nvSpPr>
          <p:spPr bwMode="gray">
            <a:xfrm>
              <a:off x="1393" y="1946"/>
              <a:ext cx="223" cy="195"/>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defRPr/>
              </a:pPr>
              <a:r>
                <a:rPr lang="en-US" altLang="en-US" sz="2400" b="0">
                  <a:solidFill>
                    <a:schemeClr val="bg1"/>
                  </a:solidFill>
                  <a:latin typeface="Arial" panose="020B0604020202020204" pitchFamily="34" charset="0"/>
                </a:rPr>
                <a:t>1</a:t>
              </a:r>
            </a:p>
          </p:txBody>
        </p:sp>
      </p:grpSp>
      <p:grpSp>
        <p:nvGrpSpPr>
          <p:cNvPr id="5124" name="Group 88">
            <a:extLst>
              <a:ext uri="{FF2B5EF4-FFF2-40B4-BE49-F238E27FC236}">
                <a16:creationId xmlns:a16="http://schemas.microsoft.com/office/drawing/2014/main" id="{3E3E9C93-031B-A6C8-6246-67E18C504733}"/>
              </a:ext>
            </a:extLst>
          </p:cNvPr>
          <p:cNvGrpSpPr>
            <a:grpSpLocks/>
          </p:cNvGrpSpPr>
          <p:nvPr/>
        </p:nvGrpSpPr>
        <p:grpSpPr bwMode="auto">
          <a:xfrm>
            <a:off x="467544" y="3789040"/>
            <a:ext cx="5251450" cy="1090612"/>
            <a:chOff x="1296" y="1824"/>
            <a:chExt cx="2976" cy="432"/>
          </a:xfrm>
        </p:grpSpPr>
        <p:sp>
          <p:nvSpPr>
            <p:cNvPr id="5128" name="AutoShape 89">
              <a:extLst>
                <a:ext uri="{FF2B5EF4-FFF2-40B4-BE49-F238E27FC236}">
                  <a16:creationId xmlns:a16="http://schemas.microsoft.com/office/drawing/2014/main" id="{69A54014-5AC3-CE87-D89D-4F042A3030FF}"/>
                </a:ext>
              </a:extLst>
            </p:cNvPr>
            <p:cNvSpPr>
              <a:spLocks noChangeArrowheads="1"/>
            </p:cNvSpPr>
            <p:nvPr/>
          </p:nvSpPr>
          <p:spPr bwMode="gray">
            <a:xfrm>
              <a:off x="1536" y="1899"/>
              <a:ext cx="2736" cy="288"/>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129" name="AutoShape 90">
              <a:extLst>
                <a:ext uri="{FF2B5EF4-FFF2-40B4-BE49-F238E27FC236}">
                  <a16:creationId xmlns:a16="http://schemas.microsoft.com/office/drawing/2014/main" id="{9374402E-EA5B-AAD4-65FC-7A93ACA23DE5}"/>
                </a:ext>
              </a:extLst>
            </p:cNvPr>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130" name="Text Box 91">
              <a:extLst>
                <a:ext uri="{FF2B5EF4-FFF2-40B4-BE49-F238E27FC236}">
                  <a16:creationId xmlns:a16="http://schemas.microsoft.com/office/drawing/2014/main" id="{A45316F8-7BD0-C72D-C769-32B1B9D7891E}"/>
                </a:ext>
              </a:extLst>
            </p:cNvPr>
            <p:cNvSpPr txBox="1">
              <a:spLocks noChangeArrowheads="1"/>
            </p:cNvSpPr>
            <p:nvPr/>
          </p:nvSpPr>
          <p:spPr bwMode="gray">
            <a:xfrm>
              <a:off x="1782" y="1988"/>
              <a:ext cx="2160"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07000"/>
                </a:lnSpc>
                <a:spcBef>
                  <a:spcPts val="600"/>
                </a:spcBef>
                <a:spcAft>
                  <a:spcPts val="600"/>
                </a:spcAft>
                <a:tabLst>
                  <a:tab pos="215900" algn="l"/>
                </a:tabLst>
              </a:pPr>
              <a:r>
                <a:rPr lang="en-US" sz="2000" b="1">
                  <a:solidFill>
                    <a:schemeClr val="bg1"/>
                  </a:solidFill>
                </a:rPr>
                <a:t>Sản xuất amoni sunfat</a:t>
              </a:r>
            </a:p>
          </p:txBody>
        </p:sp>
        <p:sp>
          <p:nvSpPr>
            <p:cNvPr id="5131" name="Text Box 92">
              <a:extLst>
                <a:ext uri="{FF2B5EF4-FFF2-40B4-BE49-F238E27FC236}">
                  <a16:creationId xmlns:a16="http://schemas.microsoft.com/office/drawing/2014/main" id="{1AD71CC2-803D-2832-43AC-4CDCA677537B}"/>
                </a:ext>
              </a:extLst>
            </p:cNvPr>
            <p:cNvSpPr txBox="1">
              <a:spLocks noChangeArrowheads="1"/>
            </p:cNvSpPr>
            <p:nvPr/>
          </p:nvSpPr>
          <p:spPr bwMode="gray">
            <a:xfrm>
              <a:off x="1404" y="1938"/>
              <a:ext cx="20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solidFill>
                    <a:schemeClr val="bg1"/>
                  </a:solidFill>
                </a:rPr>
                <a:t>2</a:t>
              </a:r>
            </a:p>
          </p:txBody>
        </p:sp>
      </p:grpSp>
      <p:pic>
        <p:nvPicPr>
          <p:cNvPr id="5127" name="Picture 5">
            <a:extLst>
              <a:ext uri="{FF2B5EF4-FFF2-40B4-BE49-F238E27FC236}">
                <a16:creationId xmlns:a16="http://schemas.microsoft.com/office/drawing/2014/main" id="{61F1DE6E-DC51-3593-4000-D3B3CD8EF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975"/>
            <a:ext cx="116363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4366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83">
            <a:extLst>
              <a:ext uri="{FF2B5EF4-FFF2-40B4-BE49-F238E27FC236}">
                <a16:creationId xmlns:a16="http://schemas.microsoft.com/office/drawing/2014/main" id="{5454AC73-5C9F-5E6F-573A-A8DCE5735D3A}"/>
              </a:ext>
            </a:extLst>
          </p:cNvPr>
          <p:cNvGrpSpPr>
            <a:grpSpLocks/>
          </p:cNvGrpSpPr>
          <p:nvPr/>
        </p:nvGrpSpPr>
        <p:grpSpPr bwMode="auto">
          <a:xfrm>
            <a:off x="323528" y="1796353"/>
            <a:ext cx="8424936" cy="1200599"/>
            <a:chOff x="1296" y="1837"/>
            <a:chExt cx="2995" cy="419"/>
          </a:xfrm>
          <a:solidFill>
            <a:srgbClr val="C00000"/>
          </a:solidFill>
        </p:grpSpPr>
        <p:sp>
          <p:nvSpPr>
            <p:cNvPr id="13" name="AutoShape 84">
              <a:extLst>
                <a:ext uri="{FF2B5EF4-FFF2-40B4-BE49-F238E27FC236}">
                  <a16:creationId xmlns:a16="http://schemas.microsoft.com/office/drawing/2014/main" id="{EDD25DF1-3D0C-CD06-F779-CFC7B4C976DD}"/>
                </a:ext>
              </a:extLst>
            </p:cNvPr>
            <p:cNvSpPr>
              <a:spLocks noChangeArrowheads="1"/>
            </p:cNvSpPr>
            <p:nvPr/>
          </p:nvSpPr>
          <p:spPr bwMode="gray">
            <a:xfrm>
              <a:off x="1555" y="1914"/>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14" name="AutoShape 85">
              <a:extLst>
                <a:ext uri="{FF2B5EF4-FFF2-40B4-BE49-F238E27FC236}">
                  <a16:creationId xmlns:a16="http://schemas.microsoft.com/office/drawing/2014/main" id="{A931AF46-8B51-F778-FCA2-8427744BC3E8}"/>
                </a:ext>
              </a:extLst>
            </p:cNvPr>
            <p:cNvSpPr>
              <a:spLocks noChangeArrowheads="1"/>
            </p:cNvSpPr>
            <p:nvPr/>
          </p:nvSpPr>
          <p:spPr bwMode="gray">
            <a:xfrm>
              <a:off x="1296" y="1837"/>
              <a:ext cx="358" cy="419"/>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15" name="Text Box 86">
              <a:extLst>
                <a:ext uri="{FF2B5EF4-FFF2-40B4-BE49-F238E27FC236}">
                  <a16:creationId xmlns:a16="http://schemas.microsoft.com/office/drawing/2014/main" id="{4188174C-250A-3BA2-4A59-B31B116F0FD8}"/>
                </a:ext>
              </a:extLst>
            </p:cNvPr>
            <p:cNvSpPr txBox="1">
              <a:spLocks noChangeArrowheads="1"/>
            </p:cNvSpPr>
            <p:nvPr/>
          </p:nvSpPr>
          <p:spPr bwMode="gray">
            <a:xfrm>
              <a:off x="1673" y="1920"/>
              <a:ext cx="2545" cy="233"/>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buNone/>
                <a:tabLst>
                  <a:tab pos="215900" algn="l"/>
                </a:tabLst>
              </a:pPr>
              <a:r>
                <a:rPr lang="en-US" sz="2000" b="0">
                  <a:solidFill>
                    <a:schemeClr val="bg1"/>
                  </a:solidFill>
                  <a:latin typeface="Arial" panose="020B0604020202020204" pitchFamily="34" charset="0"/>
                </a:rPr>
                <a:t>Quy trình 1 tạo ra canxi cacbonat là sản phẩm phụ thông qua các phản ứng hóa học sau:</a:t>
              </a:r>
            </a:p>
          </p:txBody>
        </p:sp>
        <p:sp>
          <p:nvSpPr>
            <p:cNvPr id="16" name="Text Box 87">
              <a:extLst>
                <a:ext uri="{FF2B5EF4-FFF2-40B4-BE49-F238E27FC236}">
                  <a16:creationId xmlns:a16="http://schemas.microsoft.com/office/drawing/2014/main" id="{CD1C880E-7292-DBA4-00F8-FB5E15C1B19D}"/>
                </a:ext>
              </a:extLst>
            </p:cNvPr>
            <p:cNvSpPr txBox="1">
              <a:spLocks noChangeArrowheads="1"/>
            </p:cNvSpPr>
            <p:nvPr/>
          </p:nvSpPr>
          <p:spPr bwMode="gray">
            <a:xfrm>
              <a:off x="1389" y="1962"/>
              <a:ext cx="162" cy="155"/>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defRPr/>
              </a:pPr>
              <a:r>
                <a:rPr lang="en-US" altLang="en-US" sz="2400" b="0">
                  <a:solidFill>
                    <a:schemeClr val="bg1"/>
                  </a:solidFill>
                  <a:latin typeface="Arial" panose="020B0604020202020204" pitchFamily="34" charset="0"/>
                </a:rPr>
                <a:t>1</a:t>
              </a:r>
            </a:p>
          </p:txBody>
        </p:sp>
      </p:grpSp>
      <p:grpSp>
        <p:nvGrpSpPr>
          <p:cNvPr id="5124" name="Group 88">
            <a:extLst>
              <a:ext uri="{FF2B5EF4-FFF2-40B4-BE49-F238E27FC236}">
                <a16:creationId xmlns:a16="http://schemas.microsoft.com/office/drawing/2014/main" id="{3E3E9C93-031B-A6C8-6246-67E18C504733}"/>
              </a:ext>
            </a:extLst>
          </p:cNvPr>
          <p:cNvGrpSpPr>
            <a:grpSpLocks/>
          </p:cNvGrpSpPr>
          <p:nvPr/>
        </p:nvGrpSpPr>
        <p:grpSpPr bwMode="auto">
          <a:xfrm>
            <a:off x="323528" y="4821669"/>
            <a:ext cx="8620840" cy="1070415"/>
            <a:chOff x="1296" y="1824"/>
            <a:chExt cx="2976" cy="424"/>
          </a:xfrm>
        </p:grpSpPr>
        <p:sp>
          <p:nvSpPr>
            <p:cNvPr id="5128" name="AutoShape 89">
              <a:extLst>
                <a:ext uri="{FF2B5EF4-FFF2-40B4-BE49-F238E27FC236}">
                  <a16:creationId xmlns:a16="http://schemas.microsoft.com/office/drawing/2014/main" id="{69A54014-5AC3-CE87-D89D-4F042A3030FF}"/>
                </a:ext>
              </a:extLst>
            </p:cNvPr>
            <p:cNvSpPr>
              <a:spLocks noChangeArrowheads="1"/>
            </p:cNvSpPr>
            <p:nvPr/>
          </p:nvSpPr>
          <p:spPr bwMode="gray">
            <a:xfrm>
              <a:off x="1536" y="1899"/>
              <a:ext cx="2736" cy="288"/>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129" name="AutoShape 90">
              <a:extLst>
                <a:ext uri="{FF2B5EF4-FFF2-40B4-BE49-F238E27FC236}">
                  <a16:creationId xmlns:a16="http://schemas.microsoft.com/office/drawing/2014/main" id="{9374402E-EA5B-AAD4-65FC-7A93ACA23DE5}"/>
                </a:ext>
              </a:extLst>
            </p:cNvPr>
            <p:cNvSpPr>
              <a:spLocks noChangeArrowheads="1"/>
            </p:cNvSpPr>
            <p:nvPr/>
          </p:nvSpPr>
          <p:spPr bwMode="gray">
            <a:xfrm>
              <a:off x="1296" y="1824"/>
              <a:ext cx="310" cy="424"/>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130" name="Text Box 91">
              <a:extLst>
                <a:ext uri="{FF2B5EF4-FFF2-40B4-BE49-F238E27FC236}">
                  <a16:creationId xmlns:a16="http://schemas.microsoft.com/office/drawing/2014/main" id="{A45316F8-7BD0-C72D-C769-32B1B9D7891E}"/>
                </a:ext>
              </a:extLst>
            </p:cNvPr>
            <p:cNvSpPr txBox="1">
              <a:spLocks noChangeArrowheads="1"/>
            </p:cNvSpPr>
            <p:nvPr/>
          </p:nvSpPr>
          <p:spPr bwMode="gray">
            <a:xfrm>
              <a:off x="1606" y="1960"/>
              <a:ext cx="256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07000"/>
                </a:lnSpc>
                <a:spcBef>
                  <a:spcPts val="600"/>
                </a:spcBef>
                <a:spcAft>
                  <a:spcPts val="600"/>
                </a:spcAft>
                <a:buNone/>
                <a:tabLst>
                  <a:tab pos="215900" algn="l"/>
                </a:tabLst>
              </a:pPr>
              <a:r>
                <a:rPr lang="en-US" sz="2000">
                  <a:solidFill>
                    <a:schemeClr val="bg1"/>
                  </a:solidFill>
                </a:rPr>
                <a:t>Quy trình 2 tạo ra vôi là sản phẩm phụ thông qua phản ứng sau:</a:t>
              </a:r>
            </a:p>
          </p:txBody>
        </p:sp>
        <p:sp>
          <p:nvSpPr>
            <p:cNvPr id="5131" name="Text Box 92">
              <a:extLst>
                <a:ext uri="{FF2B5EF4-FFF2-40B4-BE49-F238E27FC236}">
                  <a16:creationId xmlns:a16="http://schemas.microsoft.com/office/drawing/2014/main" id="{1AD71CC2-803D-2832-43AC-4CDCA677537B}"/>
                </a:ext>
              </a:extLst>
            </p:cNvPr>
            <p:cNvSpPr txBox="1">
              <a:spLocks noChangeArrowheads="1"/>
            </p:cNvSpPr>
            <p:nvPr/>
          </p:nvSpPr>
          <p:spPr bwMode="gray">
            <a:xfrm>
              <a:off x="1357" y="1922"/>
              <a:ext cx="20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solidFill>
                    <a:schemeClr val="bg1"/>
                  </a:solidFill>
                </a:rPr>
                <a:t>2</a:t>
              </a:r>
            </a:p>
          </p:txBody>
        </p:sp>
      </p:grpSp>
      <p:pic>
        <p:nvPicPr>
          <p:cNvPr id="5127" name="Picture 5">
            <a:extLst>
              <a:ext uri="{FF2B5EF4-FFF2-40B4-BE49-F238E27FC236}">
                <a16:creationId xmlns:a16="http://schemas.microsoft.com/office/drawing/2014/main" id="{61F1DE6E-DC51-3593-4000-D3B3CD8EF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975"/>
            <a:ext cx="116363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86">
            <a:extLst>
              <a:ext uri="{FF2B5EF4-FFF2-40B4-BE49-F238E27FC236}">
                <a16:creationId xmlns:a16="http://schemas.microsoft.com/office/drawing/2014/main" id="{A213AB66-CB4F-B4EA-1D6C-8AEEAEE25710}"/>
              </a:ext>
            </a:extLst>
          </p:cNvPr>
          <p:cNvSpPr txBox="1">
            <a:spLocks noChangeArrowheads="1"/>
          </p:cNvSpPr>
          <p:nvPr/>
        </p:nvSpPr>
        <p:spPr bwMode="gray">
          <a:xfrm>
            <a:off x="179512" y="1149806"/>
            <a:ext cx="8764856" cy="64633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defRPr/>
            </a:pPr>
            <a:r>
              <a:rPr lang="en-US" sz="1800" b="0">
                <a:solidFill>
                  <a:schemeClr val="accent4"/>
                </a:solidFill>
                <a:effectLst/>
                <a:latin typeface="+mn-lt"/>
                <a:ea typeface="Calibri" panose="020F0502020204030204" pitchFamily="34" charset="0"/>
              </a:rPr>
              <a:t>Việc thu hồi lưu S từ PG tùy thuộc vào nhu cầu thị trường của sản phẩm phụ, và theo hai quy trình sau:</a:t>
            </a:r>
            <a:endParaRPr lang="en-US" altLang="en-US" sz="2000" b="0">
              <a:solidFill>
                <a:schemeClr val="accent4"/>
              </a:solidFill>
              <a:latin typeface="+mn-lt"/>
            </a:endParaRPr>
          </a:p>
        </p:txBody>
      </p:sp>
      <p:sp>
        <p:nvSpPr>
          <p:cNvPr id="8" name="TextBox 7">
            <a:extLst>
              <a:ext uri="{FF2B5EF4-FFF2-40B4-BE49-F238E27FC236}">
                <a16:creationId xmlns:a16="http://schemas.microsoft.com/office/drawing/2014/main" id="{0F20B8C5-F8BE-9F39-6FC9-6DE8A8D38E75}"/>
              </a:ext>
            </a:extLst>
          </p:cNvPr>
          <p:cNvSpPr txBox="1"/>
          <p:nvPr/>
        </p:nvSpPr>
        <p:spPr>
          <a:xfrm>
            <a:off x="1365548" y="3102995"/>
            <a:ext cx="6120680" cy="1718676"/>
          </a:xfrm>
          <a:prstGeom prst="rect">
            <a:avLst/>
          </a:prstGeom>
          <a:noFill/>
        </p:spPr>
        <p:txBody>
          <a:bodyPr wrap="square">
            <a:spAutoFit/>
          </a:bodyPr>
          <a:lstStyle/>
          <a:p>
            <a:pPr algn="just">
              <a:lnSpc>
                <a:spcPct val="107000"/>
              </a:lnSpc>
              <a:spcBef>
                <a:spcPts val="600"/>
              </a:spcBef>
              <a:spcAft>
                <a:spcPts val="600"/>
              </a:spcAft>
              <a:tabLst>
                <a:tab pos="215900" algn="l"/>
              </a:tabLs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CaSO</a:t>
            </a:r>
            <a:r>
              <a:rPr lang="en-US" sz="18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+ 2C </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CaS + 2CO</a:t>
            </a:r>
            <a:r>
              <a:rPr lang="en-US" sz="18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tabLst>
                <a:tab pos="215900" algn="l"/>
              </a:tabLs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CaS + H</a:t>
            </a:r>
            <a:r>
              <a:rPr lang="en-US" sz="18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 + CO</a:t>
            </a:r>
            <a:r>
              <a:rPr lang="en-US" sz="18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CaCO</a:t>
            </a:r>
            <a:r>
              <a:rPr lang="en-US" sz="1800" b="1"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H</a:t>
            </a:r>
            <a:r>
              <a:rPr lang="en-US" sz="18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			(2)</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tabLst>
                <a:tab pos="215900" algn="l"/>
              </a:tabLs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2H</a:t>
            </a:r>
            <a:r>
              <a:rPr lang="en-US" sz="18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 + 3O</a:t>
            </a:r>
            <a:r>
              <a:rPr lang="en-US" sz="18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2SO</a:t>
            </a:r>
            <a:r>
              <a:rPr lang="en-US" sz="18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+ 2H</a:t>
            </a:r>
            <a:r>
              <a:rPr lang="en-US" sz="18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				(3)</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tabLst>
                <a:tab pos="215900" algn="l"/>
              </a:tabLs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2H</a:t>
            </a:r>
            <a:r>
              <a:rPr lang="en-US" sz="18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 + SO</a:t>
            </a:r>
            <a:r>
              <a:rPr lang="en-US" sz="18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3S</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H</a:t>
            </a:r>
            <a:r>
              <a:rPr lang="en-US" sz="18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				(4)</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4">
            <a:extLst>
              <a:ext uri="{FF2B5EF4-FFF2-40B4-BE49-F238E27FC236}">
                <a16:creationId xmlns:a16="http://schemas.microsoft.com/office/drawing/2014/main" id="{0CD32870-A3EB-0586-89C6-888284267ED0}"/>
              </a:ext>
            </a:extLst>
          </p:cNvPr>
          <p:cNvSpPr txBox="1">
            <a:spLocks noChangeArrowheads="1"/>
          </p:cNvSpPr>
          <p:nvPr/>
        </p:nvSpPr>
        <p:spPr bwMode="auto">
          <a:xfrm>
            <a:off x="4061789" y="214024"/>
            <a:ext cx="20505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b="1">
                <a:solidFill>
                  <a:schemeClr val="bg1"/>
                </a:solidFill>
                <a:ea typeface="Verdana" panose="020B0604030504040204" pitchFamily="34" charset="0"/>
                <a:cs typeface="Verdana" panose="020B0604030504040204" pitchFamily="34" charset="0"/>
              </a:rPr>
              <a:t>Thu hồi S</a:t>
            </a:r>
          </a:p>
        </p:txBody>
      </p:sp>
      <p:sp>
        <p:nvSpPr>
          <p:cNvPr id="18" name="TextBox 17">
            <a:extLst>
              <a:ext uri="{FF2B5EF4-FFF2-40B4-BE49-F238E27FC236}">
                <a16:creationId xmlns:a16="http://schemas.microsoft.com/office/drawing/2014/main" id="{FCEC9605-9AA1-AB83-744D-4307894B891B}"/>
              </a:ext>
            </a:extLst>
          </p:cNvPr>
          <p:cNvSpPr txBox="1"/>
          <p:nvPr/>
        </p:nvSpPr>
        <p:spPr>
          <a:xfrm>
            <a:off x="1405210" y="5902160"/>
            <a:ext cx="7415262" cy="367921"/>
          </a:xfrm>
          <a:prstGeom prst="rect">
            <a:avLst/>
          </a:prstGeom>
          <a:noFill/>
        </p:spPr>
        <p:txBody>
          <a:bodyPr wrap="square">
            <a:spAutoFit/>
          </a:bodyPr>
          <a:lstStyle/>
          <a:p>
            <a:pPr algn="just">
              <a:lnSpc>
                <a:spcPct val="107000"/>
              </a:lnSpc>
              <a:spcBef>
                <a:spcPts val="600"/>
              </a:spcBef>
              <a:spcAft>
                <a:spcPts val="600"/>
              </a:spcAft>
              <a:tabLst>
                <a:tab pos="215900" algn="l"/>
              </a:tabLs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CaSO</a:t>
            </a:r>
            <a:r>
              <a:rPr lang="en-US" sz="18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C </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CO</a:t>
            </a:r>
            <a:r>
              <a:rPr lang="en-US" sz="18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a:t>
            </a:r>
            <a:r>
              <a:rPr lang="en-US" sz="1800" b="1"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0981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5">
            <a:extLst>
              <a:ext uri="{FF2B5EF4-FFF2-40B4-BE49-F238E27FC236}">
                <a16:creationId xmlns:a16="http://schemas.microsoft.com/office/drawing/2014/main" id="{61F1DE6E-DC51-3593-4000-D3B3CD8EF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975"/>
            <a:ext cx="116363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86">
            <a:extLst>
              <a:ext uri="{FF2B5EF4-FFF2-40B4-BE49-F238E27FC236}">
                <a16:creationId xmlns:a16="http://schemas.microsoft.com/office/drawing/2014/main" id="{A213AB66-CB4F-B4EA-1D6C-8AEEAEE25710}"/>
              </a:ext>
            </a:extLst>
          </p:cNvPr>
          <p:cNvSpPr txBox="1">
            <a:spLocks noChangeArrowheads="1"/>
          </p:cNvSpPr>
          <p:nvPr/>
        </p:nvSpPr>
        <p:spPr bwMode="gray">
          <a:xfrm>
            <a:off x="189572" y="1916832"/>
            <a:ext cx="8764856" cy="253402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0"/>
              </a:spcBef>
              <a:buClrTx/>
              <a:buFontTx/>
              <a:buNone/>
              <a:defRPr/>
            </a:pPr>
            <a:r>
              <a:rPr lang="en-US" sz="1800" b="0">
                <a:solidFill>
                  <a:schemeClr val="accent4"/>
                </a:solidFill>
                <a:effectLst/>
                <a:latin typeface="+mn-lt"/>
                <a:ea typeface="Calibri" panose="020F0502020204030204" pitchFamily="34" charset="0"/>
              </a:rPr>
              <a:t>Tuy nhiên, quy trình thực tế và kinh tế nhất là kết hợp thu hồi lưu huỳnh với sản xuất xi măng. </a:t>
            </a:r>
          </a:p>
          <a:p>
            <a:pPr algn="just">
              <a:lnSpc>
                <a:spcPct val="150000"/>
              </a:lnSpc>
              <a:spcBef>
                <a:spcPct val="0"/>
              </a:spcBef>
              <a:buClrTx/>
              <a:buFontTx/>
              <a:buNone/>
              <a:defRPr/>
            </a:pPr>
            <a:r>
              <a:rPr lang="en-US" sz="1800" b="0">
                <a:solidFill>
                  <a:schemeClr val="accent4"/>
                </a:solidFill>
                <a:effectLst/>
                <a:latin typeface="+mn-lt"/>
                <a:ea typeface="Calibri" panose="020F0502020204030204" pitchFamily="34" charset="0"/>
              </a:rPr>
              <a:t>Trong quá trình này PG khô, than cốc, cát và đất sét được trộn, nghiền và tạo viên; các viên được đưa vào lò quay Krubb; SO</a:t>
            </a:r>
            <a:r>
              <a:rPr lang="en-US" sz="1800" b="0" baseline="-25000">
                <a:solidFill>
                  <a:schemeClr val="accent4"/>
                </a:solidFill>
                <a:effectLst/>
                <a:latin typeface="+mn-lt"/>
                <a:ea typeface="Calibri" panose="020F0502020204030204" pitchFamily="34" charset="0"/>
              </a:rPr>
              <a:t>2</a:t>
            </a:r>
            <a:r>
              <a:rPr lang="en-US" sz="1800" b="0">
                <a:solidFill>
                  <a:schemeClr val="accent4"/>
                </a:solidFill>
                <a:effectLst/>
                <a:latin typeface="+mn-lt"/>
                <a:ea typeface="Calibri" panose="020F0502020204030204" pitchFamily="34" charset="0"/>
              </a:rPr>
              <a:t> từ lò nung được xử lý và chuyển hóa thành axit sunfuric; còn clinker từ lò nung được trộn với thạch cao để tạo thành xi măng </a:t>
            </a:r>
            <a:endParaRPr lang="en-US" altLang="en-US" sz="2000" b="0">
              <a:solidFill>
                <a:schemeClr val="accent4"/>
              </a:solidFill>
              <a:latin typeface="+mn-lt"/>
            </a:endParaRPr>
          </a:p>
        </p:txBody>
      </p:sp>
      <p:sp>
        <p:nvSpPr>
          <p:cNvPr id="9" name="TextBox 4">
            <a:extLst>
              <a:ext uri="{FF2B5EF4-FFF2-40B4-BE49-F238E27FC236}">
                <a16:creationId xmlns:a16="http://schemas.microsoft.com/office/drawing/2014/main" id="{0CD32870-A3EB-0586-89C6-888284267ED0}"/>
              </a:ext>
            </a:extLst>
          </p:cNvPr>
          <p:cNvSpPr txBox="1">
            <a:spLocks noChangeArrowheads="1"/>
          </p:cNvSpPr>
          <p:nvPr/>
        </p:nvSpPr>
        <p:spPr bwMode="auto">
          <a:xfrm>
            <a:off x="4061789" y="214024"/>
            <a:ext cx="20505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b="1">
                <a:solidFill>
                  <a:schemeClr val="bg1"/>
                </a:solidFill>
                <a:ea typeface="Verdana" panose="020B0604030504040204" pitchFamily="34" charset="0"/>
                <a:cs typeface="Verdana" panose="020B0604030504040204" pitchFamily="34" charset="0"/>
              </a:rPr>
              <a:t>Thu hồi S</a:t>
            </a:r>
          </a:p>
        </p:txBody>
      </p:sp>
    </p:spTree>
    <p:extLst>
      <p:ext uri="{BB962C8B-B14F-4D97-AF65-F5344CB8AC3E}">
        <p14:creationId xmlns:p14="http://schemas.microsoft.com/office/powerpoint/2010/main" val="4029730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83">
            <a:extLst>
              <a:ext uri="{FF2B5EF4-FFF2-40B4-BE49-F238E27FC236}">
                <a16:creationId xmlns:a16="http://schemas.microsoft.com/office/drawing/2014/main" id="{5454AC73-5C9F-5E6F-573A-A8DCE5735D3A}"/>
              </a:ext>
            </a:extLst>
          </p:cNvPr>
          <p:cNvGrpSpPr>
            <a:grpSpLocks/>
          </p:cNvGrpSpPr>
          <p:nvPr/>
        </p:nvGrpSpPr>
        <p:grpSpPr bwMode="auto">
          <a:xfrm>
            <a:off x="1007460" y="1435992"/>
            <a:ext cx="7696369" cy="825233"/>
            <a:chOff x="1555" y="1914"/>
            <a:chExt cx="2736" cy="288"/>
          </a:xfrm>
          <a:solidFill>
            <a:srgbClr val="C00000"/>
          </a:solidFill>
        </p:grpSpPr>
        <p:sp>
          <p:nvSpPr>
            <p:cNvPr id="13" name="AutoShape 84">
              <a:extLst>
                <a:ext uri="{FF2B5EF4-FFF2-40B4-BE49-F238E27FC236}">
                  <a16:creationId xmlns:a16="http://schemas.microsoft.com/office/drawing/2014/main" id="{EDD25DF1-3D0C-CD06-F779-CFC7B4C976DD}"/>
                </a:ext>
              </a:extLst>
            </p:cNvPr>
            <p:cNvSpPr>
              <a:spLocks noChangeArrowheads="1"/>
            </p:cNvSpPr>
            <p:nvPr/>
          </p:nvSpPr>
          <p:spPr bwMode="gray">
            <a:xfrm>
              <a:off x="1555" y="1914"/>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15" name="Text Box 86">
              <a:extLst>
                <a:ext uri="{FF2B5EF4-FFF2-40B4-BE49-F238E27FC236}">
                  <a16:creationId xmlns:a16="http://schemas.microsoft.com/office/drawing/2014/main" id="{4188174C-250A-3BA2-4A59-B31B116F0FD8}"/>
                </a:ext>
              </a:extLst>
            </p:cNvPr>
            <p:cNvSpPr txBox="1">
              <a:spLocks noChangeArrowheads="1"/>
            </p:cNvSpPr>
            <p:nvPr/>
          </p:nvSpPr>
          <p:spPr bwMode="gray">
            <a:xfrm>
              <a:off x="1673" y="1920"/>
              <a:ext cx="2545" cy="254"/>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07000"/>
                </a:lnSpc>
                <a:spcBef>
                  <a:spcPts val="600"/>
                </a:spcBef>
                <a:spcAft>
                  <a:spcPts val="600"/>
                </a:spcAft>
                <a:buNone/>
                <a:tabLst>
                  <a:tab pos="215900" algn="l"/>
                </a:tabLst>
              </a:pPr>
              <a:r>
                <a:rPr lang="en-US" sz="2000" b="0">
                  <a:solidFill>
                    <a:schemeClr val="bg1"/>
                  </a:solidFill>
                  <a:latin typeface="Arial" panose="020B0604020202020204" pitchFamily="34" charset="0"/>
                </a:rPr>
                <a:t>Quá trình sản xuất amoni sunfat có thể được biểu diễn bằng hai phản ứng hóa học sau:</a:t>
              </a:r>
            </a:p>
          </p:txBody>
        </p:sp>
      </p:grpSp>
      <p:grpSp>
        <p:nvGrpSpPr>
          <p:cNvPr id="5124" name="Group 88">
            <a:extLst>
              <a:ext uri="{FF2B5EF4-FFF2-40B4-BE49-F238E27FC236}">
                <a16:creationId xmlns:a16="http://schemas.microsoft.com/office/drawing/2014/main" id="{3E3E9C93-031B-A6C8-6246-67E18C504733}"/>
              </a:ext>
            </a:extLst>
          </p:cNvPr>
          <p:cNvGrpSpPr>
            <a:grpSpLocks/>
          </p:cNvGrpSpPr>
          <p:nvPr/>
        </p:nvGrpSpPr>
        <p:grpSpPr bwMode="auto">
          <a:xfrm>
            <a:off x="349932" y="3781148"/>
            <a:ext cx="8444136" cy="943996"/>
            <a:chOff x="1357" y="1899"/>
            <a:chExt cx="2915" cy="303"/>
          </a:xfrm>
        </p:grpSpPr>
        <p:sp>
          <p:nvSpPr>
            <p:cNvPr id="5128" name="AutoShape 89">
              <a:extLst>
                <a:ext uri="{FF2B5EF4-FFF2-40B4-BE49-F238E27FC236}">
                  <a16:creationId xmlns:a16="http://schemas.microsoft.com/office/drawing/2014/main" id="{69A54014-5AC3-CE87-D89D-4F042A3030FF}"/>
                </a:ext>
              </a:extLst>
            </p:cNvPr>
            <p:cNvSpPr>
              <a:spLocks noChangeArrowheads="1"/>
            </p:cNvSpPr>
            <p:nvPr/>
          </p:nvSpPr>
          <p:spPr bwMode="gray">
            <a:xfrm>
              <a:off x="1536" y="1899"/>
              <a:ext cx="2736" cy="288"/>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130" name="Text Box 91">
              <a:extLst>
                <a:ext uri="{FF2B5EF4-FFF2-40B4-BE49-F238E27FC236}">
                  <a16:creationId xmlns:a16="http://schemas.microsoft.com/office/drawing/2014/main" id="{A45316F8-7BD0-C72D-C769-32B1B9D7891E}"/>
                </a:ext>
              </a:extLst>
            </p:cNvPr>
            <p:cNvSpPr txBox="1">
              <a:spLocks noChangeArrowheads="1"/>
            </p:cNvSpPr>
            <p:nvPr/>
          </p:nvSpPr>
          <p:spPr bwMode="gray">
            <a:xfrm>
              <a:off x="1601" y="1914"/>
              <a:ext cx="26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07000"/>
                </a:lnSpc>
                <a:spcBef>
                  <a:spcPts val="600"/>
                </a:spcBef>
                <a:spcAft>
                  <a:spcPts val="600"/>
                </a:spcAft>
                <a:buNone/>
                <a:tabLst>
                  <a:tab pos="215900" algn="l"/>
                </a:tabLst>
              </a:pPr>
              <a:r>
                <a:rPr lang="en-US" sz="2000">
                  <a:solidFill>
                    <a:schemeClr val="bg1"/>
                  </a:solidFill>
                </a:rPr>
                <a:t>Trung Quốc đã có nhà máy sản xuất 500.000 tấn amoni sulfat mỗi năm từ PG  và mỗi năm tiêu thụ 171.000 tấn PG.</a:t>
              </a:r>
            </a:p>
          </p:txBody>
        </p:sp>
        <p:sp>
          <p:nvSpPr>
            <p:cNvPr id="5131" name="Text Box 92">
              <a:extLst>
                <a:ext uri="{FF2B5EF4-FFF2-40B4-BE49-F238E27FC236}">
                  <a16:creationId xmlns:a16="http://schemas.microsoft.com/office/drawing/2014/main" id="{1AD71CC2-803D-2832-43AC-4CDCA677537B}"/>
                </a:ext>
              </a:extLst>
            </p:cNvPr>
            <p:cNvSpPr txBox="1">
              <a:spLocks noChangeArrowheads="1"/>
            </p:cNvSpPr>
            <p:nvPr/>
          </p:nvSpPr>
          <p:spPr bwMode="gray">
            <a:xfrm>
              <a:off x="1357" y="1922"/>
              <a:ext cx="20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solidFill>
                    <a:schemeClr val="bg1"/>
                  </a:solidFill>
                </a:rPr>
                <a:t>2</a:t>
              </a:r>
            </a:p>
          </p:txBody>
        </p:sp>
      </p:grpSp>
      <p:pic>
        <p:nvPicPr>
          <p:cNvPr id="5127" name="Picture 5">
            <a:extLst>
              <a:ext uri="{FF2B5EF4-FFF2-40B4-BE49-F238E27FC236}">
                <a16:creationId xmlns:a16="http://schemas.microsoft.com/office/drawing/2014/main" id="{61F1DE6E-DC51-3593-4000-D3B3CD8EF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975"/>
            <a:ext cx="116363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a:extLst>
              <a:ext uri="{FF2B5EF4-FFF2-40B4-BE49-F238E27FC236}">
                <a16:creationId xmlns:a16="http://schemas.microsoft.com/office/drawing/2014/main" id="{0CD32870-A3EB-0586-89C6-888284267ED0}"/>
              </a:ext>
            </a:extLst>
          </p:cNvPr>
          <p:cNvSpPr txBox="1">
            <a:spLocks noChangeArrowheads="1"/>
          </p:cNvSpPr>
          <p:nvPr/>
        </p:nvSpPr>
        <p:spPr bwMode="auto">
          <a:xfrm>
            <a:off x="2809844" y="214024"/>
            <a:ext cx="45544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None/>
            </a:pPr>
            <a:r>
              <a:rPr lang="en-US" b="1">
                <a:solidFill>
                  <a:schemeClr val="bg1"/>
                </a:solidFill>
                <a:ea typeface="Verdana" panose="020B0604030504040204" pitchFamily="34" charset="0"/>
              </a:rPr>
              <a:t>Sản xuất amoni sunfat</a:t>
            </a:r>
            <a:endParaRPr lang="en-US" altLang="en-US" b="1">
              <a:solidFill>
                <a:schemeClr val="bg1"/>
              </a:solidFill>
              <a:ea typeface="Verdana" panose="020B0604030504040204" pitchFamily="34" charset="0"/>
            </a:endParaRPr>
          </a:p>
        </p:txBody>
      </p:sp>
      <p:sp>
        <p:nvSpPr>
          <p:cNvPr id="7" name="TextBox 6">
            <a:extLst>
              <a:ext uri="{FF2B5EF4-FFF2-40B4-BE49-F238E27FC236}">
                <a16:creationId xmlns:a16="http://schemas.microsoft.com/office/drawing/2014/main" id="{4F96DD45-C688-60DF-D720-98B3A9A70C10}"/>
              </a:ext>
            </a:extLst>
          </p:cNvPr>
          <p:cNvSpPr txBox="1"/>
          <p:nvPr/>
        </p:nvSpPr>
        <p:spPr>
          <a:xfrm>
            <a:off x="1382319" y="2489331"/>
            <a:ext cx="7272807" cy="818173"/>
          </a:xfrm>
          <a:prstGeom prst="rect">
            <a:avLst/>
          </a:prstGeom>
          <a:noFill/>
        </p:spPr>
        <p:txBody>
          <a:bodyPr wrap="square">
            <a:spAutoFit/>
          </a:bodyPr>
          <a:lstStyle/>
          <a:p>
            <a:pPr algn="just">
              <a:lnSpc>
                <a:spcPct val="107000"/>
              </a:lnSpc>
              <a:spcBef>
                <a:spcPts val="600"/>
              </a:spcBef>
              <a:spcAft>
                <a:spcPts val="600"/>
              </a:spcAft>
              <a:tabLst>
                <a:tab pos="215900" algn="l"/>
              </a:tabLs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2NH</a:t>
            </a:r>
            <a:r>
              <a:rPr lang="en-US" sz="18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CO</a:t>
            </a:r>
            <a:r>
              <a:rPr lang="en-US" sz="18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H</a:t>
            </a:r>
            <a:r>
              <a:rPr lang="en-US" sz="18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 </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a:t>
            </a:r>
            <a:r>
              <a:rPr lang="en-US" sz="18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a:t>
            </a:r>
            <a:r>
              <a:rPr lang="en-US" sz="18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tabLst>
                <a:tab pos="215900" algn="l"/>
              </a:tabLs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CaSO</a:t>
            </a:r>
            <a:r>
              <a:rPr lang="en-US" sz="18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a:t>
            </a:r>
            <a:r>
              <a:rPr lang="en-US" sz="18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a:t>
            </a:r>
            <a:r>
              <a:rPr lang="en-US" sz="18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a:t>
            </a:r>
            <a:r>
              <a:rPr lang="en-US" sz="18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a:t>
            </a:r>
            <a:r>
              <a:rPr lang="en-US" sz="18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CaCO</a:t>
            </a:r>
            <a:r>
              <a:rPr lang="en-US" sz="18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8503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5">
            <a:extLst>
              <a:ext uri="{FF2B5EF4-FFF2-40B4-BE49-F238E27FC236}">
                <a16:creationId xmlns:a16="http://schemas.microsoft.com/office/drawing/2014/main" id="{61F1DE6E-DC51-3593-4000-D3B3CD8EF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975"/>
            <a:ext cx="116363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86">
            <a:extLst>
              <a:ext uri="{FF2B5EF4-FFF2-40B4-BE49-F238E27FC236}">
                <a16:creationId xmlns:a16="http://schemas.microsoft.com/office/drawing/2014/main" id="{A213AB66-CB4F-B4EA-1D6C-8AEEAEE25710}"/>
              </a:ext>
            </a:extLst>
          </p:cNvPr>
          <p:cNvSpPr txBox="1">
            <a:spLocks noChangeArrowheads="1"/>
          </p:cNvSpPr>
          <p:nvPr/>
        </p:nvSpPr>
        <p:spPr bwMode="gray">
          <a:xfrm>
            <a:off x="611560" y="1772816"/>
            <a:ext cx="8208912" cy="419602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0"/>
              </a:spcBef>
              <a:buClrTx/>
              <a:buFontTx/>
              <a:buNone/>
              <a:defRPr/>
            </a:pPr>
            <a:r>
              <a:rPr lang="en-US" sz="1800">
                <a:solidFill>
                  <a:schemeClr val="accent4"/>
                </a:solidFill>
                <a:effectLst/>
                <a:latin typeface="+mn-lt"/>
                <a:ea typeface="Calibri" panose="020F0502020204030204" pitchFamily="34" charset="0"/>
              </a:rPr>
              <a:t>1. PG có thể tái sử dụng cho rất nhiều ngành: Nông nghiệp, Xây dựng, hóa học;</a:t>
            </a:r>
          </a:p>
          <a:p>
            <a:pPr algn="just">
              <a:lnSpc>
                <a:spcPct val="150000"/>
              </a:lnSpc>
              <a:spcBef>
                <a:spcPct val="0"/>
              </a:spcBef>
              <a:buClrTx/>
              <a:buFontTx/>
              <a:buNone/>
              <a:defRPr/>
            </a:pPr>
            <a:r>
              <a:rPr lang="en-US" altLang="en-US" sz="1800">
                <a:solidFill>
                  <a:schemeClr val="accent4"/>
                </a:solidFill>
                <a:latin typeface="+mn-lt"/>
                <a:ea typeface="Calibri" panose="020F0502020204030204" pitchFamily="34" charset="0"/>
              </a:rPr>
              <a:t>2. Nước ta mỗi năm phát sinh khoảng 2 triệu tấn PG, nhưng chỉ rất nhỏ được xử lý để làm phụ gia xi măng. Còn lại được tập kết ở các bãi thải gây nguy cơ ô nhiễm môi trường rất lớn;</a:t>
            </a:r>
          </a:p>
          <a:p>
            <a:pPr algn="just">
              <a:lnSpc>
                <a:spcPct val="150000"/>
              </a:lnSpc>
              <a:spcBef>
                <a:spcPct val="0"/>
              </a:spcBef>
              <a:buClrTx/>
              <a:buFontTx/>
              <a:buNone/>
              <a:defRPr/>
            </a:pPr>
            <a:r>
              <a:rPr lang="en-US" altLang="en-US" sz="1800">
                <a:solidFill>
                  <a:schemeClr val="accent4"/>
                </a:solidFill>
                <a:latin typeface="+mn-lt"/>
                <a:ea typeface="Calibri" panose="020F0502020204030204" pitchFamily="34" charset="0"/>
              </a:rPr>
              <a:t>3. Do vậy, cần có các nghiên cứu phát triển công nghệ tái sử dụng PG và coi PG là nguồn tài nguyên tiềm năng. </a:t>
            </a:r>
            <a:r>
              <a:rPr lang="en-US" sz="1800">
                <a:solidFill>
                  <a:schemeClr val="accent4"/>
                </a:solidFill>
                <a:latin typeface="+mn-lt"/>
                <a:ea typeface="Calibri" panose="020F0502020204030204" pitchFamily="34" charset="0"/>
              </a:rPr>
              <a:t>Việc tái sử dụng PG sẽ làm giảm diện tích các hồ thải, giảm diện tích sử dụng đất, giảm thiểu ô nhiễm môi trường, tích kiệm tài nguyên và phát triển bền vững ngành công nghiệp khai thác và chế biến quặng phosphate (apatit).</a:t>
            </a:r>
            <a:endParaRPr lang="en-US" altLang="en-US" sz="1800">
              <a:solidFill>
                <a:schemeClr val="accent4"/>
              </a:solidFill>
              <a:latin typeface="+mn-lt"/>
              <a:ea typeface="Calibri" panose="020F0502020204030204" pitchFamily="34" charset="0"/>
            </a:endParaRPr>
          </a:p>
        </p:txBody>
      </p:sp>
      <p:sp>
        <p:nvSpPr>
          <p:cNvPr id="9" name="TextBox 4">
            <a:extLst>
              <a:ext uri="{FF2B5EF4-FFF2-40B4-BE49-F238E27FC236}">
                <a16:creationId xmlns:a16="http://schemas.microsoft.com/office/drawing/2014/main" id="{0CD32870-A3EB-0586-89C6-888284267ED0}"/>
              </a:ext>
            </a:extLst>
          </p:cNvPr>
          <p:cNvSpPr txBox="1">
            <a:spLocks noChangeArrowheads="1"/>
          </p:cNvSpPr>
          <p:nvPr/>
        </p:nvSpPr>
        <p:spPr bwMode="auto">
          <a:xfrm>
            <a:off x="4186826" y="214024"/>
            <a:ext cx="18004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b="1">
                <a:solidFill>
                  <a:schemeClr val="bg1"/>
                </a:solidFill>
                <a:ea typeface="Verdana" panose="020B0604030504040204" pitchFamily="34" charset="0"/>
                <a:cs typeface="Verdana" panose="020B0604030504040204" pitchFamily="34" charset="0"/>
              </a:rPr>
              <a:t>Kết luận</a:t>
            </a:r>
          </a:p>
        </p:txBody>
      </p:sp>
    </p:spTree>
    <p:extLst>
      <p:ext uri="{BB962C8B-B14F-4D97-AF65-F5344CB8AC3E}">
        <p14:creationId xmlns:p14="http://schemas.microsoft.com/office/powerpoint/2010/main" val="2122036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31" descr="https://sc01.alicdn.com/kf/UT8vzKqXNxaXXagOFbX4/221568214/UT8vzKqXNxaXXagOFbX4.jpg_.webp">
            <a:extLst>
              <a:ext uri="{FF2B5EF4-FFF2-40B4-BE49-F238E27FC236}">
                <a16:creationId xmlns:a16="http://schemas.microsoft.com/office/drawing/2014/main" id="{DE450D4B-7780-00E2-81AF-60C6F58952F2}"/>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pic>
        <p:nvPicPr>
          <p:cNvPr id="37891" name="Picture 4">
            <a:extLst>
              <a:ext uri="{FF2B5EF4-FFF2-40B4-BE49-F238E27FC236}">
                <a16:creationId xmlns:a16="http://schemas.microsoft.com/office/drawing/2014/main" id="{7F11AB09-B8A3-6E17-C6E6-FA5DCBB10E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9144001" cy="660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a:extLst>
              <a:ext uri="{FF2B5EF4-FFF2-40B4-BE49-F238E27FC236}">
                <a16:creationId xmlns:a16="http://schemas.microsoft.com/office/drawing/2014/main" id="{9797152E-64D0-50D9-5EFC-D3AB452254D4}"/>
              </a:ext>
            </a:extLst>
          </p:cNvPr>
          <p:cNvSpPr txBox="1">
            <a:spLocks noChangeArrowheads="1"/>
          </p:cNvSpPr>
          <p:nvPr/>
        </p:nvSpPr>
        <p:spPr bwMode="auto">
          <a:xfrm>
            <a:off x="1885950" y="220663"/>
            <a:ext cx="5275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b="1">
                <a:solidFill>
                  <a:schemeClr val="bg1"/>
                </a:solidFill>
                <a:ea typeface="Verdana" panose="020B0604030504040204" pitchFamily="34" charset="0"/>
                <a:cs typeface="Verdana" panose="020B0604030504040204" pitchFamily="34" charset="0"/>
              </a:rPr>
              <a:t>TRÂN TRỌNG GIỚI THIỆU</a:t>
            </a:r>
          </a:p>
        </p:txBody>
      </p:sp>
      <p:grpSp>
        <p:nvGrpSpPr>
          <p:cNvPr id="12" name="Group 83">
            <a:extLst>
              <a:ext uri="{FF2B5EF4-FFF2-40B4-BE49-F238E27FC236}">
                <a16:creationId xmlns:a16="http://schemas.microsoft.com/office/drawing/2014/main" id="{5454AC73-5C9F-5E6F-573A-A8DCE5735D3A}"/>
              </a:ext>
            </a:extLst>
          </p:cNvPr>
          <p:cNvGrpSpPr>
            <a:grpSpLocks/>
          </p:cNvGrpSpPr>
          <p:nvPr/>
        </p:nvGrpSpPr>
        <p:grpSpPr bwMode="auto">
          <a:xfrm>
            <a:off x="1619672" y="1628800"/>
            <a:ext cx="5238328" cy="1024060"/>
            <a:chOff x="1296" y="1824"/>
            <a:chExt cx="2976" cy="432"/>
          </a:xfrm>
          <a:solidFill>
            <a:srgbClr val="C00000"/>
          </a:solidFill>
        </p:grpSpPr>
        <p:sp>
          <p:nvSpPr>
            <p:cNvPr id="13" name="AutoShape 84">
              <a:extLst>
                <a:ext uri="{FF2B5EF4-FFF2-40B4-BE49-F238E27FC236}">
                  <a16:creationId xmlns:a16="http://schemas.microsoft.com/office/drawing/2014/main" id="{EDD25DF1-3D0C-CD06-F779-CFC7B4C976DD}"/>
                </a:ext>
              </a:extLst>
            </p:cNvPr>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14" name="AutoShape 85">
              <a:extLst>
                <a:ext uri="{FF2B5EF4-FFF2-40B4-BE49-F238E27FC236}">
                  <a16:creationId xmlns:a16="http://schemas.microsoft.com/office/drawing/2014/main" id="{A931AF46-8B51-F778-FCA2-8427744BC3E8}"/>
                </a:ext>
              </a:extLst>
            </p:cNvPr>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15" name="Text Box 86">
              <a:extLst>
                <a:ext uri="{FF2B5EF4-FFF2-40B4-BE49-F238E27FC236}">
                  <a16:creationId xmlns:a16="http://schemas.microsoft.com/office/drawing/2014/main" id="{4188174C-250A-3BA2-4A59-B31B116F0FD8}"/>
                </a:ext>
              </a:extLst>
            </p:cNvPr>
            <p:cNvSpPr txBox="1">
              <a:spLocks noChangeArrowheads="1"/>
            </p:cNvSpPr>
            <p:nvPr/>
          </p:nvSpPr>
          <p:spPr bwMode="gray">
            <a:xfrm>
              <a:off x="1735" y="1968"/>
              <a:ext cx="2160" cy="169"/>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defRPr/>
              </a:pPr>
              <a:r>
                <a:rPr lang="en-US" altLang="en-US" sz="2000">
                  <a:solidFill>
                    <a:schemeClr val="bg1"/>
                  </a:solidFill>
                  <a:latin typeface="Arial" panose="020B0604020202020204" pitchFamily="34" charset="0"/>
                </a:rPr>
                <a:t>Phosphogypsum là gì?</a:t>
              </a:r>
            </a:p>
          </p:txBody>
        </p:sp>
        <p:sp>
          <p:nvSpPr>
            <p:cNvPr id="16" name="Text Box 87">
              <a:extLst>
                <a:ext uri="{FF2B5EF4-FFF2-40B4-BE49-F238E27FC236}">
                  <a16:creationId xmlns:a16="http://schemas.microsoft.com/office/drawing/2014/main" id="{CD1C880E-7292-DBA4-00F8-FB5E15C1B19D}"/>
                </a:ext>
              </a:extLst>
            </p:cNvPr>
            <p:cNvSpPr txBox="1">
              <a:spLocks noChangeArrowheads="1"/>
            </p:cNvSpPr>
            <p:nvPr/>
          </p:nvSpPr>
          <p:spPr bwMode="gray">
            <a:xfrm>
              <a:off x="1393" y="1946"/>
              <a:ext cx="223" cy="195"/>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defRPr/>
              </a:pPr>
              <a:r>
                <a:rPr lang="en-US" altLang="en-US" sz="2400" b="0">
                  <a:solidFill>
                    <a:schemeClr val="bg1"/>
                  </a:solidFill>
                  <a:latin typeface="Arial" panose="020B0604020202020204" pitchFamily="34" charset="0"/>
                </a:rPr>
                <a:t>1</a:t>
              </a:r>
            </a:p>
          </p:txBody>
        </p:sp>
      </p:grpSp>
      <p:grpSp>
        <p:nvGrpSpPr>
          <p:cNvPr id="5124" name="Group 88">
            <a:extLst>
              <a:ext uri="{FF2B5EF4-FFF2-40B4-BE49-F238E27FC236}">
                <a16:creationId xmlns:a16="http://schemas.microsoft.com/office/drawing/2014/main" id="{3E3E9C93-031B-A6C8-6246-67E18C504733}"/>
              </a:ext>
            </a:extLst>
          </p:cNvPr>
          <p:cNvGrpSpPr>
            <a:grpSpLocks/>
          </p:cNvGrpSpPr>
          <p:nvPr/>
        </p:nvGrpSpPr>
        <p:grpSpPr bwMode="auto">
          <a:xfrm>
            <a:off x="1619250" y="2770188"/>
            <a:ext cx="5251450" cy="1090612"/>
            <a:chOff x="1296" y="1824"/>
            <a:chExt cx="2976" cy="432"/>
          </a:xfrm>
        </p:grpSpPr>
        <p:sp>
          <p:nvSpPr>
            <p:cNvPr id="5128" name="AutoShape 89">
              <a:extLst>
                <a:ext uri="{FF2B5EF4-FFF2-40B4-BE49-F238E27FC236}">
                  <a16:creationId xmlns:a16="http://schemas.microsoft.com/office/drawing/2014/main" id="{69A54014-5AC3-CE87-D89D-4F042A3030FF}"/>
                </a:ext>
              </a:extLst>
            </p:cNvPr>
            <p:cNvSpPr>
              <a:spLocks noChangeArrowheads="1"/>
            </p:cNvSpPr>
            <p:nvPr/>
          </p:nvSpPr>
          <p:spPr bwMode="gray">
            <a:xfrm>
              <a:off x="1536" y="1899"/>
              <a:ext cx="2736" cy="288"/>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129" name="AutoShape 90">
              <a:extLst>
                <a:ext uri="{FF2B5EF4-FFF2-40B4-BE49-F238E27FC236}">
                  <a16:creationId xmlns:a16="http://schemas.microsoft.com/office/drawing/2014/main" id="{9374402E-EA5B-AAD4-65FC-7A93ACA23DE5}"/>
                </a:ext>
              </a:extLst>
            </p:cNvPr>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130" name="Text Box 91">
              <a:extLst>
                <a:ext uri="{FF2B5EF4-FFF2-40B4-BE49-F238E27FC236}">
                  <a16:creationId xmlns:a16="http://schemas.microsoft.com/office/drawing/2014/main" id="{A45316F8-7BD0-C72D-C769-32B1B9D7891E}"/>
                </a:ext>
              </a:extLst>
            </p:cNvPr>
            <p:cNvSpPr txBox="1">
              <a:spLocks noChangeArrowheads="1"/>
            </p:cNvSpPr>
            <p:nvPr/>
          </p:nvSpPr>
          <p:spPr bwMode="gray">
            <a:xfrm>
              <a:off x="1782" y="1988"/>
              <a:ext cx="2160"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b="1">
                  <a:solidFill>
                    <a:schemeClr val="bg1"/>
                  </a:solidFill>
                </a:rPr>
                <a:t>Sử dụng trong nông nghiệp</a:t>
              </a:r>
            </a:p>
          </p:txBody>
        </p:sp>
        <p:sp>
          <p:nvSpPr>
            <p:cNvPr id="5131" name="Text Box 92">
              <a:extLst>
                <a:ext uri="{FF2B5EF4-FFF2-40B4-BE49-F238E27FC236}">
                  <a16:creationId xmlns:a16="http://schemas.microsoft.com/office/drawing/2014/main" id="{1AD71CC2-803D-2832-43AC-4CDCA677537B}"/>
                </a:ext>
              </a:extLst>
            </p:cNvPr>
            <p:cNvSpPr txBox="1">
              <a:spLocks noChangeArrowheads="1"/>
            </p:cNvSpPr>
            <p:nvPr/>
          </p:nvSpPr>
          <p:spPr bwMode="gray">
            <a:xfrm>
              <a:off x="1404" y="1938"/>
              <a:ext cx="20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solidFill>
                    <a:schemeClr val="bg1"/>
                  </a:solidFill>
                </a:rPr>
                <a:t>2</a:t>
              </a:r>
            </a:p>
          </p:txBody>
        </p:sp>
      </p:grpSp>
      <p:grpSp>
        <p:nvGrpSpPr>
          <p:cNvPr id="22" name="Group 93">
            <a:extLst>
              <a:ext uri="{FF2B5EF4-FFF2-40B4-BE49-F238E27FC236}">
                <a16:creationId xmlns:a16="http://schemas.microsoft.com/office/drawing/2014/main" id="{47A9928A-7E7E-BCEC-8703-34BF7E9D70DA}"/>
              </a:ext>
            </a:extLst>
          </p:cNvPr>
          <p:cNvGrpSpPr>
            <a:grpSpLocks/>
          </p:cNvGrpSpPr>
          <p:nvPr/>
        </p:nvGrpSpPr>
        <p:grpSpPr bwMode="auto">
          <a:xfrm>
            <a:off x="1645444" y="4016106"/>
            <a:ext cx="5226007" cy="961806"/>
            <a:chOff x="1303" y="1797"/>
            <a:chExt cx="2969" cy="432"/>
          </a:xfrm>
          <a:solidFill>
            <a:srgbClr val="0070C0"/>
          </a:solidFill>
        </p:grpSpPr>
        <p:sp>
          <p:nvSpPr>
            <p:cNvPr id="23" name="AutoShape 94">
              <a:extLst>
                <a:ext uri="{FF2B5EF4-FFF2-40B4-BE49-F238E27FC236}">
                  <a16:creationId xmlns:a16="http://schemas.microsoft.com/office/drawing/2014/main" id="{5042E1D5-0001-87DF-D542-107860D261E1}"/>
                </a:ext>
              </a:extLst>
            </p:cNvPr>
            <p:cNvSpPr>
              <a:spLocks noChangeArrowheads="1"/>
            </p:cNvSpPr>
            <p:nvPr/>
          </p:nvSpPr>
          <p:spPr bwMode="gray">
            <a:xfrm>
              <a:off x="1536" y="1828"/>
              <a:ext cx="2736" cy="359"/>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24" name="AutoShape 95">
              <a:extLst>
                <a:ext uri="{FF2B5EF4-FFF2-40B4-BE49-F238E27FC236}">
                  <a16:creationId xmlns:a16="http://schemas.microsoft.com/office/drawing/2014/main" id="{7B0F0B95-738A-759D-7946-61553BAAF479}"/>
                </a:ext>
              </a:extLst>
            </p:cNvPr>
            <p:cNvSpPr>
              <a:spLocks noChangeArrowheads="1"/>
            </p:cNvSpPr>
            <p:nvPr/>
          </p:nvSpPr>
          <p:spPr bwMode="gray">
            <a:xfrm>
              <a:off x="1303" y="1797"/>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25" name="Text Box 96">
              <a:extLst>
                <a:ext uri="{FF2B5EF4-FFF2-40B4-BE49-F238E27FC236}">
                  <a16:creationId xmlns:a16="http://schemas.microsoft.com/office/drawing/2014/main" id="{AEDD7473-FA37-856E-8178-26FE102CC8D6}"/>
                </a:ext>
              </a:extLst>
            </p:cNvPr>
            <p:cNvSpPr txBox="1">
              <a:spLocks noChangeArrowheads="1"/>
            </p:cNvSpPr>
            <p:nvPr/>
          </p:nvSpPr>
          <p:spPr bwMode="gray">
            <a:xfrm>
              <a:off x="1759" y="1864"/>
              <a:ext cx="2160" cy="180"/>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defRPr/>
              </a:pPr>
              <a:r>
                <a:rPr lang="en-US" altLang="en-US" sz="2000">
                  <a:solidFill>
                    <a:schemeClr val="bg1"/>
                  </a:solidFill>
                  <a:latin typeface="Arial" panose="020B0604020202020204" pitchFamily="34" charset="0"/>
                </a:rPr>
                <a:t>Sử dụng trong xây dựng</a:t>
              </a:r>
            </a:p>
          </p:txBody>
        </p:sp>
        <p:sp>
          <p:nvSpPr>
            <p:cNvPr id="26" name="Text Box 97">
              <a:extLst>
                <a:ext uri="{FF2B5EF4-FFF2-40B4-BE49-F238E27FC236}">
                  <a16:creationId xmlns:a16="http://schemas.microsoft.com/office/drawing/2014/main" id="{78DBE520-D75F-1BCF-B01B-2F98ED630B0B}"/>
                </a:ext>
              </a:extLst>
            </p:cNvPr>
            <p:cNvSpPr txBox="1">
              <a:spLocks noChangeArrowheads="1"/>
            </p:cNvSpPr>
            <p:nvPr/>
          </p:nvSpPr>
          <p:spPr bwMode="gray">
            <a:xfrm>
              <a:off x="1406" y="1941"/>
              <a:ext cx="210" cy="187"/>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defRPr/>
              </a:pPr>
              <a:r>
                <a:rPr lang="en-US" altLang="en-US" sz="2400" b="0">
                  <a:solidFill>
                    <a:schemeClr val="bg1"/>
                  </a:solidFill>
                  <a:latin typeface="Arial" panose="020B0604020202020204" pitchFamily="34" charset="0"/>
                </a:rPr>
                <a:t>3</a:t>
              </a:r>
            </a:p>
          </p:txBody>
        </p:sp>
      </p:grpSp>
      <p:grpSp>
        <p:nvGrpSpPr>
          <p:cNvPr id="31" name="Group 98">
            <a:extLst>
              <a:ext uri="{FF2B5EF4-FFF2-40B4-BE49-F238E27FC236}">
                <a16:creationId xmlns:a16="http://schemas.microsoft.com/office/drawing/2014/main" id="{A0201FB0-20EA-2D99-4E78-FB15B4A49FFD}"/>
              </a:ext>
            </a:extLst>
          </p:cNvPr>
          <p:cNvGrpSpPr>
            <a:grpSpLocks/>
          </p:cNvGrpSpPr>
          <p:nvPr/>
        </p:nvGrpSpPr>
        <p:grpSpPr bwMode="auto">
          <a:xfrm>
            <a:off x="1619676" y="5149661"/>
            <a:ext cx="5251775" cy="1159663"/>
            <a:chOff x="1296" y="1824"/>
            <a:chExt cx="2976" cy="432"/>
          </a:xfrm>
          <a:solidFill>
            <a:srgbClr val="92D050"/>
          </a:solidFill>
        </p:grpSpPr>
        <p:sp>
          <p:nvSpPr>
            <p:cNvPr id="32" name="AutoShape 99">
              <a:extLst>
                <a:ext uri="{FF2B5EF4-FFF2-40B4-BE49-F238E27FC236}">
                  <a16:creationId xmlns:a16="http://schemas.microsoft.com/office/drawing/2014/main" id="{EA015958-FFFC-93CD-CDBD-FA556D9E8863}"/>
                </a:ext>
              </a:extLst>
            </p:cNvPr>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33" name="AutoShape 100">
              <a:extLst>
                <a:ext uri="{FF2B5EF4-FFF2-40B4-BE49-F238E27FC236}">
                  <a16:creationId xmlns:a16="http://schemas.microsoft.com/office/drawing/2014/main" id="{F1733E68-1F0F-48A9-B8F0-579A963E0781}"/>
                </a:ext>
              </a:extLst>
            </p:cNvPr>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34" name="Text Box 101">
              <a:extLst>
                <a:ext uri="{FF2B5EF4-FFF2-40B4-BE49-F238E27FC236}">
                  <a16:creationId xmlns:a16="http://schemas.microsoft.com/office/drawing/2014/main" id="{6356813C-3096-2A92-E7C4-5B9E42E8FE3B}"/>
                </a:ext>
              </a:extLst>
            </p:cNvPr>
            <p:cNvSpPr txBox="1">
              <a:spLocks noChangeArrowheads="1"/>
            </p:cNvSpPr>
            <p:nvPr/>
          </p:nvSpPr>
          <p:spPr bwMode="gray">
            <a:xfrm>
              <a:off x="1786" y="1970"/>
              <a:ext cx="2160" cy="149"/>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defRPr/>
              </a:pPr>
              <a:r>
                <a:rPr lang="en-US" altLang="en-US" sz="2000">
                  <a:solidFill>
                    <a:schemeClr val="tx1"/>
                  </a:solidFill>
                  <a:latin typeface="Arial" panose="020B0604020202020204" pitchFamily="34" charset="0"/>
                </a:rPr>
                <a:t>Làm nguyên liệu hóa học</a:t>
              </a:r>
            </a:p>
          </p:txBody>
        </p:sp>
        <p:sp>
          <p:nvSpPr>
            <p:cNvPr id="35" name="Text Box 102">
              <a:extLst>
                <a:ext uri="{FF2B5EF4-FFF2-40B4-BE49-F238E27FC236}">
                  <a16:creationId xmlns:a16="http://schemas.microsoft.com/office/drawing/2014/main" id="{8C34AF75-53ED-139E-7D45-E0FADC43ED93}"/>
                </a:ext>
              </a:extLst>
            </p:cNvPr>
            <p:cNvSpPr txBox="1">
              <a:spLocks noChangeArrowheads="1"/>
            </p:cNvSpPr>
            <p:nvPr/>
          </p:nvSpPr>
          <p:spPr bwMode="gray">
            <a:xfrm>
              <a:off x="1385" y="1965"/>
              <a:ext cx="225" cy="172"/>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defRPr/>
              </a:pPr>
              <a:r>
                <a:rPr lang="en-US" altLang="en-US" sz="2400" b="0">
                  <a:solidFill>
                    <a:schemeClr val="bg1"/>
                  </a:solidFill>
                  <a:latin typeface="Arial" panose="020B0604020202020204" pitchFamily="34" charset="0"/>
                </a:rPr>
                <a:t>4</a:t>
              </a:r>
            </a:p>
          </p:txBody>
        </p:sp>
      </p:grpSp>
      <p:pic>
        <p:nvPicPr>
          <p:cNvPr id="5127" name="Picture 5">
            <a:extLst>
              <a:ext uri="{FF2B5EF4-FFF2-40B4-BE49-F238E27FC236}">
                <a16:creationId xmlns:a16="http://schemas.microsoft.com/office/drawing/2014/main" id="{61F1DE6E-DC51-3593-4000-D3B3CD8EF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975"/>
            <a:ext cx="116363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833E667-9F3A-C696-51C8-E9850D50C21F}"/>
              </a:ext>
            </a:extLst>
          </p:cNvPr>
          <p:cNvSpPr>
            <a:spLocks noGrp="1" noChangeArrowheads="1"/>
          </p:cNvSpPr>
          <p:nvPr>
            <p:ph type="title"/>
          </p:nvPr>
        </p:nvSpPr>
        <p:spPr/>
        <p:txBody>
          <a:bodyPr/>
          <a:lstStyle/>
          <a:p>
            <a:pPr eaLnBrk="1" hangingPunct="1"/>
            <a:r>
              <a:rPr lang="en-US" altLang="en-US"/>
              <a:t>Phosphogypsum là gì</a:t>
            </a:r>
            <a:endParaRPr lang="en-US" altLang="en-US">
              <a:solidFill>
                <a:schemeClr val="accent1"/>
              </a:solidFill>
            </a:endParaRPr>
          </a:p>
        </p:txBody>
      </p:sp>
      <p:sp>
        <p:nvSpPr>
          <p:cNvPr id="6147" name="Text Box 3">
            <a:extLst>
              <a:ext uri="{FF2B5EF4-FFF2-40B4-BE49-F238E27FC236}">
                <a16:creationId xmlns:a16="http://schemas.microsoft.com/office/drawing/2014/main" id="{F5234B2F-22E5-5FA1-B9B2-22041B87C199}"/>
              </a:ext>
            </a:extLst>
          </p:cNvPr>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9134" name="AutoShape 46">
            <a:extLst>
              <a:ext uri="{FF2B5EF4-FFF2-40B4-BE49-F238E27FC236}">
                <a16:creationId xmlns:a16="http://schemas.microsoft.com/office/drawing/2014/main" id="{CB4A71D2-9941-DBA5-E976-C81AABC2F0C9}"/>
              </a:ext>
            </a:extLst>
          </p:cNvPr>
          <p:cNvSpPr>
            <a:spLocks noChangeArrowheads="1"/>
          </p:cNvSpPr>
          <p:nvPr/>
        </p:nvSpPr>
        <p:spPr bwMode="ltGray">
          <a:xfrm rot="5400000">
            <a:off x="-2422526"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p>
        </p:txBody>
      </p:sp>
      <p:sp>
        <p:nvSpPr>
          <p:cNvPr id="89135" name="AutoShape 47">
            <a:extLst>
              <a:ext uri="{FF2B5EF4-FFF2-40B4-BE49-F238E27FC236}">
                <a16:creationId xmlns:a16="http://schemas.microsoft.com/office/drawing/2014/main" id="{EF6655C9-6A1A-EB58-54B8-FA9C0666AEB0}"/>
              </a:ext>
            </a:extLst>
          </p:cNvPr>
          <p:cNvSpPr>
            <a:spLocks noChangeArrowheads="1"/>
          </p:cNvSpPr>
          <p:nvPr/>
        </p:nvSpPr>
        <p:spPr bwMode="ltGray">
          <a:xfrm rot="5400000" flipH="1">
            <a:off x="-2016918" y="19105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gradFill rotWithShape="1">
            <a:gsLst>
              <a:gs pos="0">
                <a:schemeClr val="hlink">
                  <a:alpha val="56000"/>
                </a:schemeClr>
              </a:gs>
              <a:gs pos="100000">
                <a:schemeClr val="hlink">
                  <a:gamma/>
                  <a:tint val="0"/>
                  <a:invGamma/>
                  <a:alpha val="48000"/>
                </a:scheme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p>
        </p:txBody>
      </p:sp>
      <p:sp>
        <p:nvSpPr>
          <p:cNvPr id="6150" name="AutoShape 48">
            <a:extLst>
              <a:ext uri="{FF2B5EF4-FFF2-40B4-BE49-F238E27FC236}">
                <a16:creationId xmlns:a16="http://schemas.microsoft.com/office/drawing/2014/main" id="{1FC44656-B2AE-E710-C45E-F74E58F3D916}"/>
              </a:ext>
            </a:extLst>
          </p:cNvPr>
          <p:cNvSpPr>
            <a:spLocks noChangeArrowheads="1"/>
          </p:cNvSpPr>
          <p:nvPr/>
        </p:nvSpPr>
        <p:spPr bwMode="gray">
          <a:xfrm>
            <a:off x="1305368" y="5479516"/>
            <a:ext cx="7590347" cy="1226084"/>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n-US" altLang="en-US" sz="1800" b="1">
              <a:solidFill>
                <a:schemeClr val="tx2"/>
              </a:solidFill>
            </a:endParaRPr>
          </a:p>
        </p:txBody>
      </p:sp>
      <p:sp>
        <p:nvSpPr>
          <p:cNvPr id="6151" name="AutoShape 49">
            <a:extLst>
              <a:ext uri="{FF2B5EF4-FFF2-40B4-BE49-F238E27FC236}">
                <a16:creationId xmlns:a16="http://schemas.microsoft.com/office/drawing/2014/main" id="{BD643716-4CA8-82A1-077D-143DEA8F3CD4}"/>
              </a:ext>
            </a:extLst>
          </p:cNvPr>
          <p:cNvSpPr>
            <a:spLocks noChangeArrowheads="1"/>
          </p:cNvSpPr>
          <p:nvPr/>
        </p:nvSpPr>
        <p:spPr bwMode="gray">
          <a:xfrm>
            <a:off x="2199052" y="4121245"/>
            <a:ext cx="6696664" cy="1288955"/>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rgbClr val="FFFFFF"/>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n-US" altLang="en-US" sz="1800" b="1">
              <a:solidFill>
                <a:schemeClr val="tx2"/>
              </a:solidFill>
            </a:endParaRPr>
          </a:p>
        </p:txBody>
      </p:sp>
      <p:sp>
        <p:nvSpPr>
          <p:cNvPr id="6152" name="AutoShape 50">
            <a:extLst>
              <a:ext uri="{FF2B5EF4-FFF2-40B4-BE49-F238E27FC236}">
                <a16:creationId xmlns:a16="http://schemas.microsoft.com/office/drawing/2014/main" id="{CFD6F3D8-A03A-7B24-C841-CF61381ED042}"/>
              </a:ext>
            </a:extLst>
          </p:cNvPr>
          <p:cNvSpPr>
            <a:spLocks noChangeArrowheads="1"/>
          </p:cNvSpPr>
          <p:nvPr/>
        </p:nvSpPr>
        <p:spPr bwMode="gray">
          <a:xfrm>
            <a:off x="2238013" y="2915196"/>
            <a:ext cx="6657704" cy="1087899"/>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endParaRPr lang="en-US" altLang="en-US" sz="1800" b="1">
              <a:solidFill>
                <a:schemeClr val="tx2"/>
              </a:solidFill>
            </a:endParaRPr>
          </a:p>
        </p:txBody>
      </p:sp>
      <p:sp>
        <p:nvSpPr>
          <p:cNvPr id="6153" name="AutoShape 51">
            <a:extLst>
              <a:ext uri="{FF2B5EF4-FFF2-40B4-BE49-F238E27FC236}">
                <a16:creationId xmlns:a16="http://schemas.microsoft.com/office/drawing/2014/main" id="{E162D43F-9670-958D-AAAA-408F08D36B8D}"/>
              </a:ext>
            </a:extLst>
          </p:cNvPr>
          <p:cNvSpPr>
            <a:spLocks noChangeArrowheads="1"/>
          </p:cNvSpPr>
          <p:nvPr/>
        </p:nvSpPr>
        <p:spPr bwMode="gray">
          <a:xfrm>
            <a:off x="1942613" y="2241685"/>
            <a:ext cx="6910706" cy="61322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rgbClr val="FFFFFF"/>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sz="1600">
                <a:solidFill>
                  <a:schemeClr val="tx2"/>
                </a:solidFill>
              </a:rPr>
              <a:t>10H</a:t>
            </a:r>
            <a:r>
              <a:rPr lang="en-US" sz="1600" baseline="-25000">
                <a:solidFill>
                  <a:schemeClr val="tx2"/>
                </a:solidFill>
              </a:rPr>
              <a:t>2</a:t>
            </a:r>
            <a:r>
              <a:rPr lang="en-US" sz="1600">
                <a:solidFill>
                  <a:schemeClr val="tx2"/>
                </a:solidFill>
              </a:rPr>
              <a:t>SO</a:t>
            </a:r>
            <a:r>
              <a:rPr lang="en-US" sz="1600" baseline="-25000">
                <a:solidFill>
                  <a:schemeClr val="tx2"/>
                </a:solidFill>
              </a:rPr>
              <a:t>4</a:t>
            </a:r>
            <a:r>
              <a:rPr lang="en-US" sz="1600">
                <a:solidFill>
                  <a:schemeClr val="tx2"/>
                </a:solidFill>
              </a:rPr>
              <a:t> + 2Ca</a:t>
            </a:r>
            <a:r>
              <a:rPr lang="en-US" sz="1600" baseline="-25000">
                <a:solidFill>
                  <a:schemeClr val="tx2"/>
                </a:solidFill>
              </a:rPr>
              <a:t>5</a:t>
            </a:r>
            <a:r>
              <a:rPr lang="en-US" sz="1600">
                <a:solidFill>
                  <a:schemeClr val="tx2"/>
                </a:solidFill>
              </a:rPr>
              <a:t>F(PO</a:t>
            </a:r>
            <a:r>
              <a:rPr lang="en-US" sz="1600" baseline="-25000">
                <a:solidFill>
                  <a:schemeClr val="tx2"/>
                </a:solidFill>
              </a:rPr>
              <a:t>4</a:t>
            </a:r>
            <a:r>
              <a:rPr lang="en-US" sz="1600">
                <a:solidFill>
                  <a:schemeClr val="tx2"/>
                </a:solidFill>
              </a:rPr>
              <a:t>)</a:t>
            </a:r>
            <a:r>
              <a:rPr lang="en-US" sz="1600" baseline="-25000">
                <a:solidFill>
                  <a:schemeClr val="tx2"/>
                </a:solidFill>
              </a:rPr>
              <a:t>3</a:t>
            </a:r>
            <a:r>
              <a:rPr lang="en-US" sz="1600">
                <a:solidFill>
                  <a:schemeClr val="tx2"/>
                </a:solidFill>
              </a:rPr>
              <a:t> + 10H</a:t>
            </a:r>
            <a:r>
              <a:rPr lang="en-US" sz="1600" baseline="-25000">
                <a:solidFill>
                  <a:schemeClr val="tx2"/>
                </a:solidFill>
              </a:rPr>
              <a:t>2</a:t>
            </a:r>
            <a:r>
              <a:rPr lang="en-US" sz="1600">
                <a:solidFill>
                  <a:schemeClr val="tx2"/>
                </a:solidFill>
              </a:rPr>
              <a:t>O → 6H</a:t>
            </a:r>
            <a:r>
              <a:rPr lang="en-US" sz="1600" baseline="-25000">
                <a:solidFill>
                  <a:schemeClr val="tx2"/>
                </a:solidFill>
              </a:rPr>
              <a:t>3</a:t>
            </a:r>
            <a:r>
              <a:rPr lang="en-US" sz="1600">
                <a:solidFill>
                  <a:schemeClr val="tx2"/>
                </a:solidFill>
              </a:rPr>
              <a:t>­PO</a:t>
            </a:r>
            <a:r>
              <a:rPr lang="en-US" sz="1600" baseline="-25000">
                <a:solidFill>
                  <a:schemeClr val="tx2"/>
                </a:solidFill>
              </a:rPr>
              <a:t>4</a:t>
            </a:r>
            <a:r>
              <a:rPr lang="en-US" sz="1600">
                <a:solidFill>
                  <a:schemeClr val="tx2"/>
                </a:solidFill>
              </a:rPr>
              <a:t> + 10CaSO</a:t>
            </a:r>
            <a:r>
              <a:rPr lang="en-US" sz="1600" baseline="-25000">
                <a:solidFill>
                  <a:schemeClr val="tx2"/>
                </a:solidFill>
              </a:rPr>
              <a:t>4</a:t>
            </a:r>
            <a:r>
              <a:rPr lang="en-US" sz="1600">
                <a:solidFill>
                  <a:schemeClr val="tx2"/>
                </a:solidFill>
              </a:rPr>
              <a:t>.nH</a:t>
            </a:r>
            <a:r>
              <a:rPr lang="en-US" sz="1600" baseline="-25000">
                <a:solidFill>
                  <a:schemeClr val="tx2"/>
                </a:solidFill>
              </a:rPr>
              <a:t>2</a:t>
            </a:r>
            <a:r>
              <a:rPr lang="en-US" sz="1600">
                <a:solidFill>
                  <a:schemeClr val="tx2"/>
                </a:solidFill>
              </a:rPr>
              <a:t>O + 2HF</a:t>
            </a:r>
            <a:endParaRPr lang="en-US" altLang="en-US" sz="1600">
              <a:solidFill>
                <a:schemeClr val="tx2"/>
              </a:solidFill>
            </a:endParaRPr>
          </a:p>
        </p:txBody>
      </p:sp>
      <p:sp>
        <p:nvSpPr>
          <p:cNvPr id="6154" name="AutoShape 52">
            <a:extLst>
              <a:ext uri="{FF2B5EF4-FFF2-40B4-BE49-F238E27FC236}">
                <a16:creationId xmlns:a16="http://schemas.microsoft.com/office/drawing/2014/main" id="{BCA069A3-05AE-2FDA-8DA5-69A0344502AF}"/>
              </a:ext>
            </a:extLst>
          </p:cNvPr>
          <p:cNvSpPr>
            <a:spLocks noChangeArrowheads="1"/>
          </p:cNvSpPr>
          <p:nvPr/>
        </p:nvSpPr>
        <p:spPr bwMode="gray">
          <a:xfrm>
            <a:off x="985692" y="1183909"/>
            <a:ext cx="7867627" cy="1016841"/>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95000"/>
              </a:lnSpc>
              <a:spcAft>
                <a:spcPts val="800"/>
              </a:spcAft>
              <a:buNone/>
            </a:pPr>
            <a:r>
              <a:rPr lang="en-US" sz="1800" b="1">
                <a:solidFill>
                  <a:schemeClr val="tx2"/>
                </a:solidFill>
              </a:rPr>
              <a:t>	</a:t>
            </a:r>
          </a:p>
        </p:txBody>
      </p:sp>
      <p:grpSp>
        <p:nvGrpSpPr>
          <p:cNvPr id="6155" name="Group 53">
            <a:extLst>
              <a:ext uri="{FF2B5EF4-FFF2-40B4-BE49-F238E27FC236}">
                <a16:creationId xmlns:a16="http://schemas.microsoft.com/office/drawing/2014/main" id="{E5372B55-4A78-7F74-4FB0-CBC479339EA1}"/>
              </a:ext>
            </a:extLst>
          </p:cNvPr>
          <p:cNvGrpSpPr>
            <a:grpSpLocks/>
          </p:cNvGrpSpPr>
          <p:nvPr/>
        </p:nvGrpSpPr>
        <p:grpSpPr bwMode="auto">
          <a:xfrm>
            <a:off x="964459" y="1406865"/>
            <a:ext cx="381000" cy="520700"/>
            <a:chOff x="2078" y="1387"/>
            <a:chExt cx="1615" cy="2201"/>
          </a:xfrm>
        </p:grpSpPr>
        <p:sp>
          <p:nvSpPr>
            <p:cNvPr id="6185" name="Oval 54">
              <a:extLst>
                <a:ext uri="{FF2B5EF4-FFF2-40B4-BE49-F238E27FC236}">
                  <a16:creationId xmlns:a16="http://schemas.microsoft.com/office/drawing/2014/main" id="{D30C6439-7F75-0C0B-6FE3-F35010097FDC}"/>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186" name="Oval 55">
              <a:extLst>
                <a:ext uri="{FF2B5EF4-FFF2-40B4-BE49-F238E27FC236}">
                  <a16:creationId xmlns:a16="http://schemas.microsoft.com/office/drawing/2014/main" id="{715D0579-E97E-8AFD-DCFD-DC7ECC0942D2}"/>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9144" name="Oval 56">
              <a:extLst>
                <a:ext uri="{FF2B5EF4-FFF2-40B4-BE49-F238E27FC236}">
                  <a16:creationId xmlns:a16="http://schemas.microsoft.com/office/drawing/2014/main" id="{4A3BF381-FFAA-4E4C-1BEC-4B1976E569E2}"/>
                </a:ext>
              </a:extLst>
            </p:cNvPr>
            <p:cNvSpPr>
              <a:spLocks noChangeArrowheads="1"/>
            </p:cNvSpPr>
            <p:nvPr/>
          </p:nvSpPr>
          <p:spPr bwMode="gray">
            <a:xfrm>
              <a:off x="2253" y="1387"/>
              <a:ext cx="1104"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6188" name="Oval 57">
              <a:extLst>
                <a:ext uri="{FF2B5EF4-FFF2-40B4-BE49-F238E27FC236}">
                  <a16:creationId xmlns:a16="http://schemas.microsoft.com/office/drawing/2014/main" id="{0378D489-0B71-5645-1352-134C0F1EE5F8}"/>
                </a:ext>
              </a:extLst>
            </p:cNvPr>
            <p:cNvSpPr>
              <a:spLocks noChangeArrowheads="1"/>
            </p:cNvSpPr>
            <p:nvPr/>
          </p:nvSpPr>
          <p:spPr bwMode="gray">
            <a:xfrm>
              <a:off x="2254" y="1387"/>
              <a:ext cx="1101" cy="2201"/>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9146" name="Oval 58">
              <a:extLst>
                <a:ext uri="{FF2B5EF4-FFF2-40B4-BE49-F238E27FC236}">
                  <a16:creationId xmlns:a16="http://schemas.microsoft.com/office/drawing/2014/main" id="{0FFA45CE-9E65-4F1D-BD4F-6B5D392CAFC3}"/>
                </a:ext>
              </a:extLst>
            </p:cNvPr>
            <p:cNvSpPr>
              <a:spLocks noChangeArrowheads="1"/>
            </p:cNvSpPr>
            <p:nvPr/>
          </p:nvSpPr>
          <p:spPr bwMode="gray">
            <a:xfrm>
              <a:off x="2334" y="1387"/>
              <a:ext cx="1097"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6190" name="Oval 59">
              <a:extLst>
                <a:ext uri="{FF2B5EF4-FFF2-40B4-BE49-F238E27FC236}">
                  <a16:creationId xmlns:a16="http://schemas.microsoft.com/office/drawing/2014/main" id="{E8DE50F7-35C2-8D31-7F6E-C9B467845BD2}"/>
                </a:ext>
              </a:extLst>
            </p:cNvPr>
            <p:cNvSpPr>
              <a:spLocks noChangeArrowheads="1"/>
            </p:cNvSpPr>
            <p:nvPr/>
          </p:nvSpPr>
          <p:spPr bwMode="gray">
            <a:xfrm>
              <a:off x="2337" y="1387"/>
              <a:ext cx="1096" cy="2201"/>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grpSp>
        <p:nvGrpSpPr>
          <p:cNvPr id="6156" name="Group 60">
            <a:extLst>
              <a:ext uri="{FF2B5EF4-FFF2-40B4-BE49-F238E27FC236}">
                <a16:creationId xmlns:a16="http://schemas.microsoft.com/office/drawing/2014/main" id="{7E589FA5-5627-DC13-F110-99E8ED52CF48}"/>
              </a:ext>
            </a:extLst>
          </p:cNvPr>
          <p:cNvGrpSpPr>
            <a:grpSpLocks/>
          </p:cNvGrpSpPr>
          <p:nvPr/>
        </p:nvGrpSpPr>
        <p:grpSpPr bwMode="auto">
          <a:xfrm>
            <a:off x="1789992" y="2365178"/>
            <a:ext cx="381000" cy="520700"/>
            <a:chOff x="2078" y="1387"/>
            <a:chExt cx="1615" cy="2201"/>
          </a:xfrm>
        </p:grpSpPr>
        <p:sp>
          <p:nvSpPr>
            <p:cNvPr id="6179" name="Oval 61">
              <a:extLst>
                <a:ext uri="{FF2B5EF4-FFF2-40B4-BE49-F238E27FC236}">
                  <a16:creationId xmlns:a16="http://schemas.microsoft.com/office/drawing/2014/main" id="{81B8C26A-CD33-1FD5-533A-983B243842D0}"/>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180" name="Oval 62">
              <a:extLst>
                <a:ext uri="{FF2B5EF4-FFF2-40B4-BE49-F238E27FC236}">
                  <a16:creationId xmlns:a16="http://schemas.microsoft.com/office/drawing/2014/main" id="{F1BA944B-CA95-B6FB-BE4F-3839AB1929F1}"/>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9151" name="Oval 63">
              <a:extLst>
                <a:ext uri="{FF2B5EF4-FFF2-40B4-BE49-F238E27FC236}">
                  <a16:creationId xmlns:a16="http://schemas.microsoft.com/office/drawing/2014/main" id="{4CC66053-603D-8FCE-1616-CF9478AE32B0}"/>
                </a:ext>
              </a:extLst>
            </p:cNvPr>
            <p:cNvSpPr>
              <a:spLocks noChangeArrowheads="1"/>
            </p:cNvSpPr>
            <p:nvPr/>
          </p:nvSpPr>
          <p:spPr bwMode="gray">
            <a:xfrm>
              <a:off x="2253" y="1387"/>
              <a:ext cx="1104"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6182" name="Oval 64">
              <a:extLst>
                <a:ext uri="{FF2B5EF4-FFF2-40B4-BE49-F238E27FC236}">
                  <a16:creationId xmlns:a16="http://schemas.microsoft.com/office/drawing/2014/main" id="{7ABDABAB-D5C5-88C3-36D6-6B2B7D621FFA}"/>
                </a:ext>
              </a:extLst>
            </p:cNvPr>
            <p:cNvSpPr>
              <a:spLocks noChangeArrowheads="1"/>
            </p:cNvSpPr>
            <p:nvPr/>
          </p:nvSpPr>
          <p:spPr bwMode="gray">
            <a:xfrm>
              <a:off x="2254" y="1387"/>
              <a:ext cx="1101" cy="2201"/>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9153" name="Oval 65">
              <a:extLst>
                <a:ext uri="{FF2B5EF4-FFF2-40B4-BE49-F238E27FC236}">
                  <a16:creationId xmlns:a16="http://schemas.microsoft.com/office/drawing/2014/main" id="{D9FE5D2C-D84E-A08F-01F9-2BA4F67F71E9}"/>
                </a:ext>
              </a:extLst>
            </p:cNvPr>
            <p:cNvSpPr>
              <a:spLocks noChangeArrowheads="1"/>
            </p:cNvSpPr>
            <p:nvPr/>
          </p:nvSpPr>
          <p:spPr bwMode="gray">
            <a:xfrm>
              <a:off x="2334" y="1387"/>
              <a:ext cx="1097"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6184" name="Oval 66">
              <a:extLst>
                <a:ext uri="{FF2B5EF4-FFF2-40B4-BE49-F238E27FC236}">
                  <a16:creationId xmlns:a16="http://schemas.microsoft.com/office/drawing/2014/main" id="{9ED6689D-23F8-8071-F876-B1D81BDE8C12}"/>
                </a:ext>
              </a:extLst>
            </p:cNvPr>
            <p:cNvSpPr>
              <a:spLocks noChangeArrowheads="1"/>
            </p:cNvSpPr>
            <p:nvPr/>
          </p:nvSpPr>
          <p:spPr bwMode="gray">
            <a:xfrm>
              <a:off x="2337" y="1387"/>
              <a:ext cx="1096" cy="2201"/>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grpSp>
        <p:nvGrpSpPr>
          <p:cNvPr id="6157" name="Group 67">
            <a:extLst>
              <a:ext uri="{FF2B5EF4-FFF2-40B4-BE49-F238E27FC236}">
                <a16:creationId xmlns:a16="http://schemas.microsoft.com/office/drawing/2014/main" id="{D60A65D4-10E1-01DA-4E8E-1C90F923C312}"/>
              </a:ext>
            </a:extLst>
          </p:cNvPr>
          <p:cNvGrpSpPr>
            <a:grpSpLocks/>
          </p:cNvGrpSpPr>
          <p:nvPr/>
        </p:nvGrpSpPr>
        <p:grpSpPr bwMode="auto">
          <a:xfrm>
            <a:off x="2066622" y="3096288"/>
            <a:ext cx="381000" cy="520700"/>
            <a:chOff x="2078" y="1387"/>
            <a:chExt cx="1615" cy="2201"/>
          </a:xfrm>
        </p:grpSpPr>
        <p:sp>
          <p:nvSpPr>
            <p:cNvPr id="6173" name="Oval 68">
              <a:extLst>
                <a:ext uri="{FF2B5EF4-FFF2-40B4-BE49-F238E27FC236}">
                  <a16:creationId xmlns:a16="http://schemas.microsoft.com/office/drawing/2014/main" id="{A48BF33B-42EA-F650-95CE-6F6F1B3643B4}"/>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174" name="Oval 69">
              <a:extLst>
                <a:ext uri="{FF2B5EF4-FFF2-40B4-BE49-F238E27FC236}">
                  <a16:creationId xmlns:a16="http://schemas.microsoft.com/office/drawing/2014/main" id="{0F302761-B962-CF11-222D-CD802F048315}"/>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9158" name="Oval 70">
              <a:extLst>
                <a:ext uri="{FF2B5EF4-FFF2-40B4-BE49-F238E27FC236}">
                  <a16:creationId xmlns:a16="http://schemas.microsoft.com/office/drawing/2014/main" id="{9C6008B8-9722-D73E-7B35-05E8F6C8A487}"/>
                </a:ext>
              </a:extLst>
            </p:cNvPr>
            <p:cNvSpPr>
              <a:spLocks noChangeArrowheads="1"/>
            </p:cNvSpPr>
            <p:nvPr/>
          </p:nvSpPr>
          <p:spPr bwMode="gray">
            <a:xfrm>
              <a:off x="2253" y="1387"/>
              <a:ext cx="1104"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6176" name="Oval 71">
              <a:extLst>
                <a:ext uri="{FF2B5EF4-FFF2-40B4-BE49-F238E27FC236}">
                  <a16:creationId xmlns:a16="http://schemas.microsoft.com/office/drawing/2014/main" id="{99436764-AE54-28D1-57AB-327255DBE16C}"/>
                </a:ext>
              </a:extLst>
            </p:cNvPr>
            <p:cNvSpPr>
              <a:spLocks noChangeArrowheads="1"/>
            </p:cNvSpPr>
            <p:nvPr/>
          </p:nvSpPr>
          <p:spPr bwMode="gray">
            <a:xfrm>
              <a:off x="2254" y="1387"/>
              <a:ext cx="1101" cy="2201"/>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9160" name="Oval 72">
              <a:extLst>
                <a:ext uri="{FF2B5EF4-FFF2-40B4-BE49-F238E27FC236}">
                  <a16:creationId xmlns:a16="http://schemas.microsoft.com/office/drawing/2014/main" id="{9BD35FF3-FE1E-1147-188B-C21176EFCA6C}"/>
                </a:ext>
              </a:extLst>
            </p:cNvPr>
            <p:cNvSpPr>
              <a:spLocks noChangeArrowheads="1"/>
            </p:cNvSpPr>
            <p:nvPr/>
          </p:nvSpPr>
          <p:spPr bwMode="gray">
            <a:xfrm>
              <a:off x="2334" y="1387"/>
              <a:ext cx="1097"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6178" name="Oval 73">
              <a:extLst>
                <a:ext uri="{FF2B5EF4-FFF2-40B4-BE49-F238E27FC236}">
                  <a16:creationId xmlns:a16="http://schemas.microsoft.com/office/drawing/2014/main" id="{60ED4BCD-ECD1-4B7D-710E-D5AF57B06849}"/>
                </a:ext>
              </a:extLst>
            </p:cNvPr>
            <p:cNvSpPr>
              <a:spLocks noChangeArrowheads="1"/>
            </p:cNvSpPr>
            <p:nvPr/>
          </p:nvSpPr>
          <p:spPr bwMode="gray">
            <a:xfrm>
              <a:off x="2337" y="1387"/>
              <a:ext cx="1096" cy="2201"/>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grpSp>
        <p:nvGrpSpPr>
          <p:cNvPr id="6158" name="Group 74">
            <a:extLst>
              <a:ext uri="{FF2B5EF4-FFF2-40B4-BE49-F238E27FC236}">
                <a16:creationId xmlns:a16="http://schemas.microsoft.com/office/drawing/2014/main" id="{5307F6C0-09C3-8FF5-B9F9-24DB7B0A8B5A}"/>
              </a:ext>
            </a:extLst>
          </p:cNvPr>
          <p:cNvGrpSpPr>
            <a:grpSpLocks/>
          </p:cNvGrpSpPr>
          <p:nvPr/>
        </p:nvGrpSpPr>
        <p:grpSpPr bwMode="auto">
          <a:xfrm>
            <a:off x="1921057" y="4473129"/>
            <a:ext cx="381000" cy="520700"/>
            <a:chOff x="2078" y="1387"/>
            <a:chExt cx="1615" cy="2201"/>
          </a:xfrm>
        </p:grpSpPr>
        <p:sp>
          <p:nvSpPr>
            <p:cNvPr id="6167" name="Oval 75">
              <a:extLst>
                <a:ext uri="{FF2B5EF4-FFF2-40B4-BE49-F238E27FC236}">
                  <a16:creationId xmlns:a16="http://schemas.microsoft.com/office/drawing/2014/main" id="{813EDA0A-92E7-6BE3-9BF2-339E6DBAEB4A}"/>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168" name="Oval 76">
              <a:extLst>
                <a:ext uri="{FF2B5EF4-FFF2-40B4-BE49-F238E27FC236}">
                  <a16:creationId xmlns:a16="http://schemas.microsoft.com/office/drawing/2014/main" id="{FEEAF0EB-A73C-C343-E7D7-49460B06B4D8}"/>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9165" name="Oval 77">
              <a:extLst>
                <a:ext uri="{FF2B5EF4-FFF2-40B4-BE49-F238E27FC236}">
                  <a16:creationId xmlns:a16="http://schemas.microsoft.com/office/drawing/2014/main" id="{BEB1DF0A-B4B5-747C-D0FB-3A48B760654D}"/>
                </a:ext>
              </a:extLst>
            </p:cNvPr>
            <p:cNvSpPr>
              <a:spLocks noChangeArrowheads="1"/>
            </p:cNvSpPr>
            <p:nvPr/>
          </p:nvSpPr>
          <p:spPr bwMode="gray">
            <a:xfrm>
              <a:off x="2253" y="1387"/>
              <a:ext cx="1104"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6170" name="Oval 78">
              <a:extLst>
                <a:ext uri="{FF2B5EF4-FFF2-40B4-BE49-F238E27FC236}">
                  <a16:creationId xmlns:a16="http://schemas.microsoft.com/office/drawing/2014/main" id="{EDE48929-467B-B539-FF7A-AA5F8DE1E0B7}"/>
                </a:ext>
              </a:extLst>
            </p:cNvPr>
            <p:cNvSpPr>
              <a:spLocks noChangeArrowheads="1"/>
            </p:cNvSpPr>
            <p:nvPr/>
          </p:nvSpPr>
          <p:spPr bwMode="gray">
            <a:xfrm>
              <a:off x="2254" y="1387"/>
              <a:ext cx="1101" cy="2201"/>
            </a:xfrm>
            <a:prstGeom prst="ellipse">
              <a:avLst/>
            </a:prstGeom>
            <a:gradFill rotWithShape="1">
              <a:gsLst>
                <a:gs pos="0">
                  <a:srgbClr val="000000"/>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9167" name="Oval 79">
              <a:extLst>
                <a:ext uri="{FF2B5EF4-FFF2-40B4-BE49-F238E27FC236}">
                  <a16:creationId xmlns:a16="http://schemas.microsoft.com/office/drawing/2014/main" id="{178BE9FD-BFFF-2BD3-8C49-A898435F29F7}"/>
                </a:ext>
              </a:extLst>
            </p:cNvPr>
            <p:cNvSpPr>
              <a:spLocks noChangeArrowheads="1"/>
            </p:cNvSpPr>
            <p:nvPr/>
          </p:nvSpPr>
          <p:spPr bwMode="gray">
            <a:xfrm>
              <a:off x="2334" y="1387"/>
              <a:ext cx="1097"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6172" name="Oval 80">
              <a:extLst>
                <a:ext uri="{FF2B5EF4-FFF2-40B4-BE49-F238E27FC236}">
                  <a16:creationId xmlns:a16="http://schemas.microsoft.com/office/drawing/2014/main" id="{B3FE5CD5-1498-BA7A-23CA-ED7A66233E7F}"/>
                </a:ext>
              </a:extLst>
            </p:cNvPr>
            <p:cNvSpPr>
              <a:spLocks noChangeArrowheads="1"/>
            </p:cNvSpPr>
            <p:nvPr/>
          </p:nvSpPr>
          <p:spPr bwMode="gray">
            <a:xfrm>
              <a:off x="2337" y="1387"/>
              <a:ext cx="1096" cy="2201"/>
            </a:xfrm>
            <a:prstGeom prst="ellipse">
              <a:avLst/>
            </a:prstGeom>
            <a:gradFill rotWithShape="1">
              <a:gsLst>
                <a:gs pos="0">
                  <a:srgbClr val="8D67E1"/>
                </a:gs>
                <a:gs pos="100000">
                  <a:srgbClr val="4532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grpSp>
        <p:nvGrpSpPr>
          <p:cNvPr id="6159" name="Group 81">
            <a:extLst>
              <a:ext uri="{FF2B5EF4-FFF2-40B4-BE49-F238E27FC236}">
                <a16:creationId xmlns:a16="http://schemas.microsoft.com/office/drawing/2014/main" id="{FC7E3460-C67D-7BD3-2B95-B3135EB3FFA8}"/>
              </a:ext>
            </a:extLst>
          </p:cNvPr>
          <p:cNvGrpSpPr>
            <a:grpSpLocks/>
          </p:cNvGrpSpPr>
          <p:nvPr/>
        </p:nvGrpSpPr>
        <p:grpSpPr bwMode="auto">
          <a:xfrm>
            <a:off x="1105850" y="5683310"/>
            <a:ext cx="355600" cy="520700"/>
            <a:chOff x="2078" y="1387"/>
            <a:chExt cx="1615" cy="2201"/>
          </a:xfrm>
        </p:grpSpPr>
        <p:sp>
          <p:nvSpPr>
            <p:cNvPr id="6161" name="Oval 82">
              <a:extLst>
                <a:ext uri="{FF2B5EF4-FFF2-40B4-BE49-F238E27FC236}">
                  <a16:creationId xmlns:a16="http://schemas.microsoft.com/office/drawing/2014/main" id="{DEFFF2F1-9EA6-64C4-FDF1-5443D2549093}"/>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162" name="Oval 83">
              <a:extLst>
                <a:ext uri="{FF2B5EF4-FFF2-40B4-BE49-F238E27FC236}">
                  <a16:creationId xmlns:a16="http://schemas.microsoft.com/office/drawing/2014/main" id="{A2446FD2-66B5-2BA1-CB9B-A85CB1BED2E0}"/>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9172" name="Oval 84">
              <a:extLst>
                <a:ext uri="{FF2B5EF4-FFF2-40B4-BE49-F238E27FC236}">
                  <a16:creationId xmlns:a16="http://schemas.microsoft.com/office/drawing/2014/main" id="{0759225F-9BE5-E83E-D3F8-3AA0AC6BD53B}"/>
                </a:ext>
              </a:extLst>
            </p:cNvPr>
            <p:cNvSpPr>
              <a:spLocks noChangeArrowheads="1"/>
            </p:cNvSpPr>
            <p:nvPr/>
          </p:nvSpPr>
          <p:spPr bwMode="gray">
            <a:xfrm>
              <a:off x="2251" y="1387"/>
              <a:ext cx="1182"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6164" name="Oval 85">
              <a:extLst>
                <a:ext uri="{FF2B5EF4-FFF2-40B4-BE49-F238E27FC236}">
                  <a16:creationId xmlns:a16="http://schemas.microsoft.com/office/drawing/2014/main" id="{2989F75B-B373-1412-6114-F5872FC11C03}"/>
                </a:ext>
              </a:extLst>
            </p:cNvPr>
            <p:cNvSpPr>
              <a:spLocks noChangeArrowheads="1"/>
            </p:cNvSpPr>
            <p:nvPr/>
          </p:nvSpPr>
          <p:spPr bwMode="gray">
            <a:xfrm>
              <a:off x="2254" y="1387"/>
              <a:ext cx="1180" cy="2201"/>
            </a:xfrm>
            <a:prstGeom prst="ellipse">
              <a:avLst/>
            </a:prstGeom>
            <a:gradFill rotWithShape="1">
              <a:gsLst>
                <a:gs pos="0">
                  <a:srgbClr val="000000"/>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9174" name="Oval 86">
              <a:extLst>
                <a:ext uri="{FF2B5EF4-FFF2-40B4-BE49-F238E27FC236}">
                  <a16:creationId xmlns:a16="http://schemas.microsoft.com/office/drawing/2014/main" id="{6772BB4B-7561-0270-61CA-393970A36AB0}"/>
                </a:ext>
              </a:extLst>
            </p:cNvPr>
            <p:cNvSpPr>
              <a:spLocks noChangeArrowheads="1"/>
            </p:cNvSpPr>
            <p:nvPr/>
          </p:nvSpPr>
          <p:spPr bwMode="gray">
            <a:xfrm>
              <a:off x="2338"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6166" name="Oval 87">
              <a:extLst>
                <a:ext uri="{FF2B5EF4-FFF2-40B4-BE49-F238E27FC236}">
                  <a16:creationId xmlns:a16="http://schemas.microsoft.com/office/drawing/2014/main" id="{E5DC437F-656E-A475-8E3D-F9DD68D3CDF6}"/>
                </a:ext>
              </a:extLst>
            </p:cNvPr>
            <p:cNvSpPr>
              <a:spLocks noChangeArrowheads="1"/>
            </p:cNvSpPr>
            <p:nvPr/>
          </p:nvSpPr>
          <p:spPr bwMode="gray">
            <a:xfrm>
              <a:off x="2337" y="1387"/>
              <a:ext cx="1096" cy="2201"/>
            </a:xfrm>
            <a:prstGeom prst="ellipse">
              <a:avLst/>
            </a:prstGeom>
            <a:gradFill rotWithShape="1">
              <a:gsLst>
                <a:gs pos="0">
                  <a:srgbClr val="E35E23"/>
                </a:gs>
                <a:gs pos="100000">
                  <a:srgbClr val="6E2E1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pic>
        <p:nvPicPr>
          <p:cNvPr id="6160" name="Picture 5">
            <a:extLst>
              <a:ext uri="{FF2B5EF4-FFF2-40B4-BE49-F238E27FC236}">
                <a16:creationId xmlns:a16="http://schemas.microsoft.com/office/drawing/2014/main" id="{75077192-0641-8D1B-414E-1FAE3E6C0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975"/>
            <a:ext cx="116363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F6EC0C3-044C-1CB4-8A14-800C6E2A7202}"/>
              </a:ext>
            </a:extLst>
          </p:cNvPr>
          <p:cNvSpPr txBox="1"/>
          <p:nvPr/>
        </p:nvSpPr>
        <p:spPr>
          <a:xfrm>
            <a:off x="1407959" y="1227719"/>
            <a:ext cx="7487757" cy="923330"/>
          </a:xfrm>
          <a:prstGeom prst="rect">
            <a:avLst/>
          </a:prstGeom>
          <a:noFill/>
        </p:spPr>
        <p:txBody>
          <a:bodyPr wrap="square" rtlCol="0">
            <a:spAutoFit/>
          </a:bodyPr>
          <a:lstStyle/>
          <a:p>
            <a:r>
              <a:rPr lang="en-US" sz="1800">
                <a:solidFill>
                  <a:schemeClr val="tx2"/>
                </a:solidFill>
              </a:rPr>
              <a:t>Bước đầu tiên để sản xuất DAP và MAP là tạo ra axit phosphoric từ quặng phosphat bằng quá trình nhiệt hoặc quá trình “axit ướt”, theo phản ứng sau:</a:t>
            </a:r>
            <a:endParaRPr lang="en-US"/>
          </a:p>
        </p:txBody>
      </p:sp>
      <p:sp>
        <p:nvSpPr>
          <p:cNvPr id="3" name="TextBox 2">
            <a:extLst>
              <a:ext uri="{FF2B5EF4-FFF2-40B4-BE49-F238E27FC236}">
                <a16:creationId xmlns:a16="http://schemas.microsoft.com/office/drawing/2014/main" id="{62D82903-E2DE-F2B5-B9FC-AAC43F62EA8C}"/>
              </a:ext>
            </a:extLst>
          </p:cNvPr>
          <p:cNvSpPr txBox="1"/>
          <p:nvPr/>
        </p:nvSpPr>
        <p:spPr>
          <a:xfrm>
            <a:off x="2425682" y="3016823"/>
            <a:ext cx="6250774" cy="923330"/>
          </a:xfrm>
          <a:prstGeom prst="rect">
            <a:avLst/>
          </a:prstGeom>
          <a:noFill/>
        </p:spPr>
        <p:txBody>
          <a:bodyPr wrap="square" rtlCol="0">
            <a:spAutoFit/>
          </a:bodyPr>
          <a:lstStyle/>
          <a:p>
            <a:pPr>
              <a:spcBef>
                <a:spcPct val="0"/>
              </a:spcBef>
              <a:buClrTx/>
              <a:buNone/>
            </a:pPr>
            <a:r>
              <a:rPr lang="en-US" sz="1800">
                <a:solidFill>
                  <a:schemeClr val="tx2"/>
                </a:solidFill>
              </a:rPr>
              <a:t>CaSO4•nH2O trong phương trình trên là Phosphogypsum (PG), n = 2 với </a:t>
            </a:r>
            <a:r>
              <a:rPr lang="en-US" sz="1800" b="1">
                <a:solidFill>
                  <a:schemeClr val="tx2"/>
                </a:solidFill>
              </a:rPr>
              <a:t>quá trình Dihydrat </a:t>
            </a:r>
            <a:r>
              <a:rPr lang="en-US" sz="1800">
                <a:solidFill>
                  <a:schemeClr val="tx2"/>
                </a:solidFill>
              </a:rPr>
              <a:t>(DH) và n = 1/2 với quá trình Hemihydrat (HH) </a:t>
            </a:r>
            <a:endParaRPr lang="en-US" altLang="en-US" sz="1800">
              <a:solidFill>
                <a:schemeClr val="tx2"/>
              </a:solidFill>
            </a:endParaRPr>
          </a:p>
        </p:txBody>
      </p:sp>
      <p:sp>
        <p:nvSpPr>
          <p:cNvPr id="4" name="TextBox 3">
            <a:extLst>
              <a:ext uri="{FF2B5EF4-FFF2-40B4-BE49-F238E27FC236}">
                <a16:creationId xmlns:a16="http://schemas.microsoft.com/office/drawing/2014/main" id="{01D715CA-F7E1-3CEF-3F7C-01AE8F8D88D2}"/>
              </a:ext>
            </a:extLst>
          </p:cNvPr>
          <p:cNvSpPr txBox="1"/>
          <p:nvPr/>
        </p:nvSpPr>
        <p:spPr>
          <a:xfrm>
            <a:off x="2483470" y="4133315"/>
            <a:ext cx="6412245" cy="1200329"/>
          </a:xfrm>
          <a:prstGeom prst="rect">
            <a:avLst/>
          </a:prstGeom>
          <a:noFill/>
        </p:spPr>
        <p:txBody>
          <a:bodyPr wrap="square" rtlCol="0">
            <a:spAutoFit/>
          </a:bodyPr>
          <a:lstStyle/>
          <a:p>
            <a:pPr>
              <a:spcBef>
                <a:spcPct val="0"/>
              </a:spcBef>
              <a:buClrTx/>
              <a:buNone/>
            </a:pPr>
            <a:r>
              <a:rPr lang="en-US">
                <a:solidFill>
                  <a:schemeClr val="tx2"/>
                </a:solidFill>
              </a:rPr>
              <a:t>PG được tạo ra trên một tấn P</a:t>
            </a:r>
            <a:r>
              <a:rPr lang="en-US" baseline="-25000">
                <a:solidFill>
                  <a:schemeClr val="tx2"/>
                </a:solidFill>
              </a:rPr>
              <a:t>2</a:t>
            </a:r>
            <a:r>
              <a:rPr lang="en-US">
                <a:solidFill>
                  <a:schemeClr val="tx2"/>
                </a:solidFill>
              </a:rPr>
              <a:t>O</a:t>
            </a:r>
            <a:r>
              <a:rPr lang="en-US" baseline="-25000">
                <a:solidFill>
                  <a:schemeClr val="tx2"/>
                </a:solidFill>
              </a:rPr>
              <a:t>5</a:t>
            </a:r>
            <a:r>
              <a:rPr lang="en-US">
                <a:solidFill>
                  <a:schemeClr val="tx2"/>
                </a:solidFill>
              </a:rPr>
              <a:t> lần lượt là 4,9, 4,3 và 4,9 từ quá trình DH, HH và HDH. Nếu thế giới dùng 120 triệu tấn quặng phosphat để sản xuất để sản xuất axit phosphoric theo phương pháp ướt thì sẽ tạo ra khoảng 160 triệu tấn PG.</a:t>
            </a:r>
            <a:endParaRPr lang="en-US" altLang="en-US">
              <a:solidFill>
                <a:schemeClr val="tx2"/>
              </a:solidFill>
            </a:endParaRPr>
          </a:p>
        </p:txBody>
      </p:sp>
      <p:sp>
        <p:nvSpPr>
          <p:cNvPr id="5" name="TextBox 4">
            <a:extLst>
              <a:ext uri="{FF2B5EF4-FFF2-40B4-BE49-F238E27FC236}">
                <a16:creationId xmlns:a16="http://schemas.microsoft.com/office/drawing/2014/main" id="{70C4529E-DD33-3136-50D1-3CFA8F8AB29D}"/>
              </a:ext>
            </a:extLst>
          </p:cNvPr>
          <p:cNvSpPr txBox="1"/>
          <p:nvPr/>
        </p:nvSpPr>
        <p:spPr>
          <a:xfrm>
            <a:off x="1671850" y="5437122"/>
            <a:ext cx="7004606" cy="1257845"/>
          </a:xfrm>
          <a:prstGeom prst="rect">
            <a:avLst/>
          </a:prstGeom>
          <a:noFill/>
        </p:spPr>
        <p:txBody>
          <a:bodyPr wrap="square" rtlCol="0">
            <a:spAutoFit/>
          </a:bodyPr>
          <a:lstStyle/>
          <a:p>
            <a:pPr algn="just">
              <a:lnSpc>
                <a:spcPct val="107000"/>
              </a:lnSpc>
              <a:spcBef>
                <a:spcPts val="600"/>
              </a:spcBef>
              <a:spcAft>
                <a:spcPts val="600"/>
              </a:spcAft>
              <a:tabLst>
                <a:tab pos="215900" algn="l"/>
              </a:tabLst>
            </a:pPr>
            <a:r>
              <a:rPr lang="en-US">
                <a:solidFill>
                  <a:schemeClr val="tx2"/>
                </a:solidFill>
              </a:rPr>
              <a:t>Tại Việt Nam: nhà máy Đức Giang 1 năm dùng khoảng 700.000 tấn quặng apatit loại I, thải ra khoảng 1,2 triệu tấn PG; nhà máy Nhà máy DAP 2 dùng khoảng 450.000 tấn quặng apatit loại I, thải ra khoảng 760.000 tấn PG.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7">
            <a:extLst>
              <a:ext uri="{FF2B5EF4-FFF2-40B4-BE49-F238E27FC236}">
                <a16:creationId xmlns:a16="http://schemas.microsoft.com/office/drawing/2014/main" id="{0E0F5DD0-CDB1-DCBA-3ED3-DD356DBA6D02}"/>
              </a:ext>
            </a:extLst>
          </p:cNvPr>
          <p:cNvGrpSpPr>
            <a:grpSpLocks/>
          </p:cNvGrpSpPr>
          <p:nvPr/>
        </p:nvGrpSpPr>
        <p:grpSpPr bwMode="auto">
          <a:xfrm>
            <a:off x="424133" y="2132856"/>
            <a:ext cx="4086225" cy="4429125"/>
            <a:chOff x="457200" y="1239996"/>
            <a:chExt cx="2177144" cy="2804886"/>
          </a:xfrm>
        </p:grpSpPr>
        <p:sp>
          <p:nvSpPr>
            <p:cNvPr id="4" name="Rectangle 3">
              <a:extLst>
                <a:ext uri="{FF2B5EF4-FFF2-40B4-BE49-F238E27FC236}">
                  <a16:creationId xmlns:a16="http://schemas.microsoft.com/office/drawing/2014/main" id="{D9F57AE6-2A7B-8FB8-285C-B1FE50BA0F64}"/>
                </a:ext>
              </a:extLst>
            </p:cNvPr>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a:extLst>
                <a:ext uri="{FF2B5EF4-FFF2-40B4-BE49-F238E27FC236}">
                  <a16:creationId xmlns:a16="http://schemas.microsoft.com/office/drawing/2014/main" id="{43289F26-8B19-F997-FF34-7F42637DFE9D}"/>
                </a:ext>
              </a:extLst>
            </p:cNvPr>
            <p:cNvSpPr/>
            <p:nvPr/>
          </p:nvSpPr>
          <p:spPr>
            <a:xfrm>
              <a:off x="536631" y="1294284"/>
              <a:ext cx="2018281" cy="2694299"/>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71" name="Group 6">
            <a:extLst>
              <a:ext uri="{FF2B5EF4-FFF2-40B4-BE49-F238E27FC236}">
                <a16:creationId xmlns:a16="http://schemas.microsoft.com/office/drawing/2014/main" id="{7A823E37-C19F-983C-C8B3-4B81D4C2A87E}"/>
              </a:ext>
            </a:extLst>
          </p:cNvPr>
          <p:cNvGrpSpPr>
            <a:grpSpLocks/>
          </p:cNvGrpSpPr>
          <p:nvPr/>
        </p:nvGrpSpPr>
        <p:grpSpPr bwMode="auto">
          <a:xfrm flipV="1">
            <a:off x="477849" y="2213819"/>
            <a:ext cx="3530600" cy="738187"/>
            <a:chOff x="4763053" y="2429435"/>
            <a:chExt cx="3134874" cy="833718"/>
          </a:xfrm>
        </p:grpSpPr>
        <p:sp>
          <p:nvSpPr>
            <p:cNvPr id="55" name="Freeform 54">
              <a:extLst>
                <a:ext uri="{FF2B5EF4-FFF2-40B4-BE49-F238E27FC236}">
                  <a16:creationId xmlns:a16="http://schemas.microsoft.com/office/drawing/2014/main" id="{AA585054-9AE3-67E6-5392-23FAF40C04DB}"/>
                </a:ext>
              </a:extLst>
            </p:cNvPr>
            <p:cNvSpPr/>
            <p:nvPr/>
          </p:nvSpPr>
          <p:spPr bwMode="gray">
            <a:xfrm>
              <a:off x="4770794" y="2429435"/>
              <a:ext cx="3127133"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2">
                    <a:lumMod val="75000"/>
                  </a:schemeClr>
                </a:gs>
                <a:gs pos="69000">
                  <a:schemeClr val="accent2"/>
                </a:gs>
                <a:gs pos="100000">
                  <a:schemeClr val="accent2">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56" name="Pie 55">
              <a:extLst>
                <a:ext uri="{FF2B5EF4-FFF2-40B4-BE49-F238E27FC236}">
                  <a16:creationId xmlns:a16="http://schemas.microsoft.com/office/drawing/2014/main" id="{1DC8A78A-86DD-9FD6-AA24-30E69A53F680}"/>
                </a:ext>
              </a:extLst>
            </p:cNvPr>
            <p:cNvSpPr/>
            <p:nvPr/>
          </p:nvSpPr>
          <p:spPr bwMode="gray">
            <a:xfrm>
              <a:off x="4763053" y="3083859"/>
              <a:ext cx="304466" cy="179294"/>
            </a:xfrm>
            <a:prstGeom prst="pie">
              <a:avLst>
                <a:gd name="adj1" fmla="val 5429925"/>
                <a:gd name="adj2" fmla="val 162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7172" name="Group 57">
            <a:extLst>
              <a:ext uri="{FF2B5EF4-FFF2-40B4-BE49-F238E27FC236}">
                <a16:creationId xmlns:a16="http://schemas.microsoft.com/office/drawing/2014/main" id="{60AD81B8-DF2D-05D2-2BA4-527E3BFD98BE}"/>
              </a:ext>
            </a:extLst>
          </p:cNvPr>
          <p:cNvGrpSpPr>
            <a:grpSpLocks/>
          </p:cNvGrpSpPr>
          <p:nvPr/>
        </p:nvGrpSpPr>
        <p:grpSpPr bwMode="auto">
          <a:xfrm>
            <a:off x="4662239" y="2135900"/>
            <a:ext cx="4086225" cy="4429125"/>
            <a:chOff x="457200" y="1239996"/>
            <a:chExt cx="2177144" cy="2804886"/>
          </a:xfrm>
        </p:grpSpPr>
        <p:sp>
          <p:nvSpPr>
            <p:cNvPr id="59" name="Rectangle 58">
              <a:extLst>
                <a:ext uri="{FF2B5EF4-FFF2-40B4-BE49-F238E27FC236}">
                  <a16:creationId xmlns:a16="http://schemas.microsoft.com/office/drawing/2014/main" id="{EDA9E3CB-6548-854B-0168-D731A4FAE209}"/>
                </a:ext>
              </a:extLst>
            </p:cNvPr>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60" name="Rectangle 59">
              <a:extLst>
                <a:ext uri="{FF2B5EF4-FFF2-40B4-BE49-F238E27FC236}">
                  <a16:creationId xmlns:a16="http://schemas.microsoft.com/office/drawing/2014/main" id="{0D6BA8A1-CD24-3F40-214A-E8B12E62B068}"/>
                </a:ext>
              </a:extLst>
            </p:cNvPr>
            <p:cNvSpPr/>
            <p:nvPr/>
          </p:nvSpPr>
          <p:spPr>
            <a:xfrm>
              <a:off x="536707" y="1294284"/>
              <a:ext cx="2018130" cy="2694299"/>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grpSp>
      <p:grpSp>
        <p:nvGrpSpPr>
          <p:cNvPr id="7173" name="Group 60">
            <a:extLst>
              <a:ext uri="{FF2B5EF4-FFF2-40B4-BE49-F238E27FC236}">
                <a16:creationId xmlns:a16="http://schemas.microsoft.com/office/drawing/2014/main" id="{895F69B6-F164-E492-67E9-6274A02983BF}"/>
              </a:ext>
            </a:extLst>
          </p:cNvPr>
          <p:cNvGrpSpPr>
            <a:grpSpLocks/>
          </p:cNvGrpSpPr>
          <p:nvPr/>
        </p:nvGrpSpPr>
        <p:grpSpPr bwMode="auto">
          <a:xfrm flipV="1">
            <a:off x="4747407" y="2169713"/>
            <a:ext cx="3905250" cy="738188"/>
            <a:chOff x="4782670" y="2429435"/>
            <a:chExt cx="2840865" cy="833718"/>
          </a:xfrm>
        </p:grpSpPr>
        <p:sp>
          <p:nvSpPr>
            <p:cNvPr id="64" name="Freeform 63">
              <a:extLst>
                <a:ext uri="{FF2B5EF4-FFF2-40B4-BE49-F238E27FC236}">
                  <a16:creationId xmlns:a16="http://schemas.microsoft.com/office/drawing/2014/main" id="{9D7A1B01-032B-8A50-E0F2-414C22B9F16A}"/>
                </a:ext>
              </a:extLst>
            </p:cNvPr>
            <p:cNvSpPr/>
            <p:nvPr/>
          </p:nvSpPr>
          <p:spPr bwMode="gray">
            <a:xfrm>
              <a:off x="4790411"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65" name="Pie 64">
              <a:extLst>
                <a:ext uri="{FF2B5EF4-FFF2-40B4-BE49-F238E27FC236}">
                  <a16:creationId xmlns:a16="http://schemas.microsoft.com/office/drawing/2014/main" id="{BF72E390-30A4-669A-7326-065DCD308C05}"/>
                </a:ext>
              </a:extLst>
            </p:cNvPr>
            <p:cNvSpPr/>
            <p:nvPr/>
          </p:nvSpPr>
          <p:spPr bwMode="gray">
            <a:xfrm>
              <a:off x="4782670" y="3083859"/>
              <a:ext cx="304873" cy="179294"/>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6153" name="Rectangle 79">
            <a:extLst>
              <a:ext uri="{FF2B5EF4-FFF2-40B4-BE49-F238E27FC236}">
                <a16:creationId xmlns:a16="http://schemas.microsoft.com/office/drawing/2014/main" id="{555BE982-6B08-427A-EABE-C587A11B3B4C}"/>
              </a:ext>
            </a:extLst>
          </p:cNvPr>
          <p:cNvSpPr>
            <a:spLocks noChangeArrowheads="1"/>
          </p:cNvSpPr>
          <p:nvPr/>
        </p:nvSpPr>
        <p:spPr bwMode="auto">
          <a:xfrm>
            <a:off x="671783" y="3002237"/>
            <a:ext cx="3617911" cy="3477875"/>
          </a:xfrm>
          <a:prstGeom prst="rect">
            <a:avLst/>
          </a:prstGeom>
          <a:noFill/>
          <a:ln w="9525">
            <a:noFill/>
            <a:miter lim="800000"/>
            <a:headEnd/>
            <a:tailEnd/>
          </a:ln>
        </p:spPr>
        <p:txBody>
          <a:bodyPr wrap="square" anchor="ctr">
            <a:spAutoFit/>
          </a:bodyPr>
          <a:lstStyle/>
          <a:p>
            <a:pPr marL="342900" lvl="0" indent="-342900" algn="just">
              <a:buFontTx/>
              <a:buChar char="-"/>
              <a:tabLst>
                <a:tab pos="215900" algn="l"/>
              </a:tabLst>
              <a:defRPr/>
            </a:pPr>
            <a:r>
              <a:rPr lang="en-US" sz="2000">
                <a:solidFill>
                  <a:schemeClr val="tx2"/>
                </a:solidFill>
                <a:latin typeface="+mn-lt"/>
              </a:rPr>
              <a:t>Bị tràn nước có tính axit từ phía trên cùng của bãi thải;</a:t>
            </a:r>
          </a:p>
          <a:p>
            <a:pPr marL="342900" lvl="0" indent="-342900" algn="just">
              <a:buFontTx/>
              <a:buChar char="-"/>
              <a:tabLst>
                <a:tab pos="215900" algn="l"/>
              </a:tabLst>
              <a:defRPr/>
            </a:pPr>
            <a:r>
              <a:rPr lang="en-US" sz="2000">
                <a:solidFill>
                  <a:schemeClr val="tx2"/>
                </a:solidFill>
                <a:latin typeface="+mn-lt"/>
              </a:rPr>
              <a:t>Tiềm ẩn ô nhiễm nước ngầm;</a:t>
            </a:r>
          </a:p>
          <a:p>
            <a:pPr marL="342900" lvl="0" indent="-342900" algn="just">
              <a:buFontTx/>
              <a:buChar char="-"/>
              <a:tabLst>
                <a:tab pos="215900" algn="l"/>
              </a:tabLst>
              <a:defRPr/>
            </a:pPr>
            <a:r>
              <a:rPr lang="en-US" sz="2000">
                <a:solidFill>
                  <a:schemeClr val="tx2"/>
                </a:solidFill>
                <a:latin typeface="+mn-lt"/>
              </a:rPr>
              <a:t>Bãi thải PG chiếm nhiều diện tích sử dụng đất;</a:t>
            </a:r>
          </a:p>
          <a:p>
            <a:pPr marL="342900" lvl="0" indent="-342900" algn="just">
              <a:buFontTx/>
              <a:buChar char="-"/>
              <a:tabLst>
                <a:tab pos="215900" algn="l"/>
              </a:tabLst>
              <a:defRPr/>
            </a:pPr>
            <a:r>
              <a:rPr lang="en-US" sz="2000">
                <a:solidFill>
                  <a:schemeClr val="tx2"/>
                </a:solidFill>
                <a:latin typeface="+mn-lt"/>
              </a:rPr>
              <a:t>Có khả năng nằm gần các khu vực nhạy cảm cao và ngày càng đông dân cư;</a:t>
            </a:r>
          </a:p>
          <a:p>
            <a:pPr marL="342900" lvl="0" indent="-342900" algn="just">
              <a:buFontTx/>
              <a:buChar char="-"/>
              <a:tabLst>
                <a:tab pos="215900" algn="l"/>
              </a:tabLst>
              <a:defRPr/>
            </a:pPr>
            <a:r>
              <a:rPr lang="en-US" sz="2000">
                <a:solidFill>
                  <a:schemeClr val="tx2"/>
                </a:solidFill>
                <a:latin typeface="+mn-lt"/>
              </a:rPr>
              <a:t>Chi phí xây dựng, vận hành và đóng cửa cao.</a:t>
            </a:r>
          </a:p>
        </p:txBody>
      </p:sp>
      <p:sp>
        <p:nvSpPr>
          <p:cNvPr id="11" name="TextBox 10">
            <a:extLst>
              <a:ext uri="{FF2B5EF4-FFF2-40B4-BE49-F238E27FC236}">
                <a16:creationId xmlns:a16="http://schemas.microsoft.com/office/drawing/2014/main" id="{F2DCF5AB-6819-5884-BF61-0E5B3BFB5387}"/>
              </a:ext>
            </a:extLst>
          </p:cNvPr>
          <p:cNvSpPr txBox="1"/>
          <p:nvPr/>
        </p:nvSpPr>
        <p:spPr>
          <a:xfrm>
            <a:off x="599080" y="2429901"/>
            <a:ext cx="3130985" cy="400110"/>
          </a:xfrm>
          <a:prstGeom prst="rect">
            <a:avLst/>
          </a:prstGeom>
          <a:noFill/>
        </p:spPr>
        <p:txBody>
          <a:bodyPr wrap="none" anchor="ctr">
            <a:spAutoFit/>
          </a:bodyPr>
          <a:lstStyle/>
          <a:p>
            <a:pPr>
              <a:defRPr/>
            </a:pPr>
            <a:r>
              <a:rPr lang="en-US" sz="2000" b="1">
                <a:solidFill>
                  <a:schemeClr val="bg1"/>
                </a:solidFill>
                <a:effectLst>
                  <a:outerShdw blurRad="38100" dist="38100" dir="2700000" algn="tl">
                    <a:srgbClr val="000000">
                      <a:alpha val="43137"/>
                    </a:srgbClr>
                  </a:outerShdw>
                </a:effectLst>
                <a:cs typeface="Arial" pitchFamily="34" charset="0"/>
              </a:rPr>
              <a:t>Nhược điểm của đổ thải</a:t>
            </a:r>
            <a:endParaRPr lang="en-US" sz="2000" b="1" dirty="0">
              <a:solidFill>
                <a:schemeClr val="bg1"/>
              </a:solidFill>
              <a:effectLst>
                <a:outerShdw blurRad="38100" dist="38100" dir="2700000" algn="tl">
                  <a:srgbClr val="000000">
                    <a:alpha val="43137"/>
                  </a:srgbClr>
                </a:outerShdw>
              </a:effectLst>
              <a:cs typeface="Arial" pitchFamily="34" charset="0"/>
            </a:endParaRPr>
          </a:p>
        </p:txBody>
      </p:sp>
      <p:sp>
        <p:nvSpPr>
          <p:cNvPr id="85" name="TextBox 84">
            <a:extLst>
              <a:ext uri="{FF2B5EF4-FFF2-40B4-BE49-F238E27FC236}">
                <a16:creationId xmlns:a16="http://schemas.microsoft.com/office/drawing/2014/main" id="{2B20BA92-F6A2-1EDC-39BE-DC4E90BF28C1}"/>
              </a:ext>
            </a:extLst>
          </p:cNvPr>
          <p:cNvSpPr txBox="1"/>
          <p:nvPr/>
        </p:nvSpPr>
        <p:spPr>
          <a:xfrm>
            <a:off x="4974418" y="2463026"/>
            <a:ext cx="2416260" cy="400110"/>
          </a:xfrm>
          <a:prstGeom prst="rect">
            <a:avLst/>
          </a:prstGeom>
          <a:noFill/>
        </p:spPr>
        <p:txBody>
          <a:bodyPr wrap="square" anchor="ctr">
            <a:spAutoFit/>
          </a:bodyPr>
          <a:lstStyle/>
          <a:p>
            <a:pPr>
              <a:defRPr/>
            </a:pPr>
            <a:r>
              <a:rPr lang="en-US" sz="2000" b="1">
                <a:solidFill>
                  <a:schemeClr val="bg1"/>
                </a:solidFill>
                <a:effectLst>
                  <a:outerShdw blurRad="38100" dist="38100" dir="2700000" algn="tl">
                    <a:srgbClr val="000000">
                      <a:alpha val="43137"/>
                    </a:srgbClr>
                  </a:outerShdw>
                </a:effectLst>
                <a:cs typeface="Arial" pitchFamily="34" charset="0"/>
              </a:rPr>
              <a:t>Tái sử dụng</a:t>
            </a:r>
            <a:endParaRPr lang="en-US" sz="2000" b="1" dirty="0">
              <a:solidFill>
                <a:schemeClr val="bg1"/>
              </a:solidFill>
              <a:effectLst>
                <a:outerShdw blurRad="38100" dist="38100" dir="2700000" algn="tl">
                  <a:srgbClr val="000000">
                    <a:alpha val="43137"/>
                  </a:srgbClr>
                </a:outerShdw>
              </a:effectLst>
              <a:cs typeface="Arial" pitchFamily="34" charset="0"/>
            </a:endParaRPr>
          </a:p>
        </p:txBody>
      </p:sp>
      <p:sp>
        <p:nvSpPr>
          <p:cNvPr id="7177" name="Rectangle 2">
            <a:extLst>
              <a:ext uri="{FF2B5EF4-FFF2-40B4-BE49-F238E27FC236}">
                <a16:creationId xmlns:a16="http://schemas.microsoft.com/office/drawing/2014/main" id="{0BC53E89-4214-81D4-8E31-D84A7A37DA85}"/>
              </a:ext>
            </a:extLst>
          </p:cNvPr>
          <p:cNvSpPr>
            <a:spLocks noGrp="1" noChangeArrowheads="1"/>
          </p:cNvSpPr>
          <p:nvPr>
            <p:ph type="title"/>
          </p:nvPr>
        </p:nvSpPr>
        <p:spPr/>
        <p:txBody>
          <a:bodyPr/>
          <a:lstStyle/>
          <a:p>
            <a:pPr eaLnBrk="1" hangingPunct="1"/>
            <a:r>
              <a:rPr lang="en-US" altLang="en-US" sz="2400"/>
              <a:t>Hiện trạng xử lý PG</a:t>
            </a:r>
          </a:p>
        </p:txBody>
      </p:sp>
      <p:sp>
        <p:nvSpPr>
          <p:cNvPr id="36" name="Rectangle 79">
            <a:extLst>
              <a:ext uri="{FF2B5EF4-FFF2-40B4-BE49-F238E27FC236}">
                <a16:creationId xmlns:a16="http://schemas.microsoft.com/office/drawing/2014/main" id="{40D0EC69-64E5-9FBF-0B41-B98A72817438}"/>
              </a:ext>
            </a:extLst>
          </p:cNvPr>
          <p:cNvSpPr>
            <a:spLocks noChangeArrowheads="1"/>
          </p:cNvSpPr>
          <p:nvPr/>
        </p:nvSpPr>
        <p:spPr bwMode="auto">
          <a:xfrm>
            <a:off x="4770942" y="3110405"/>
            <a:ext cx="3787776" cy="3170099"/>
          </a:xfrm>
          <a:prstGeom prst="rect">
            <a:avLst/>
          </a:prstGeom>
          <a:noFill/>
          <a:ln w="9525">
            <a:noFill/>
            <a:miter lim="800000"/>
            <a:headEnd/>
            <a:tailEnd/>
          </a:ln>
        </p:spPr>
        <p:txBody>
          <a:bodyPr wrap="square" anchor="ctr">
            <a:spAutoFit/>
          </a:bodyPr>
          <a:lstStyle/>
          <a:p>
            <a:pPr marL="169863" indent="-169863" algn="just">
              <a:buFontTx/>
              <a:buChar char="-"/>
              <a:tabLst>
                <a:tab pos="215900" algn="l"/>
              </a:tabLst>
              <a:defRPr/>
            </a:pPr>
            <a:r>
              <a:rPr lang="en-US" sz="2000">
                <a:solidFill>
                  <a:schemeClr val="tx2"/>
                </a:solidFill>
                <a:latin typeface="+mn-lt"/>
              </a:rPr>
              <a:t>Phương pháp duy nhất phù hợp với môi trường và phát triển bền vững để xử lý PG là tìm ra các giải pháp tái sử dụng PG. </a:t>
            </a:r>
          </a:p>
          <a:p>
            <a:pPr marL="169863" indent="-169863" algn="just">
              <a:buFontTx/>
              <a:buChar char="-"/>
              <a:tabLst>
                <a:tab pos="215900" algn="l"/>
              </a:tabLst>
              <a:defRPr/>
            </a:pPr>
            <a:r>
              <a:rPr lang="en-US" sz="2000">
                <a:solidFill>
                  <a:schemeClr val="tx2"/>
                </a:solidFill>
                <a:latin typeface="+mn-lt"/>
              </a:rPr>
              <a:t>PG đã được chứng minh  có thể tái sử dụng cho nhiều ngành công nghiệp và có thể trở thành sản phẩm có giá trị kinh tế.</a:t>
            </a:r>
            <a:endParaRPr lang="en-US" sz="2000" dirty="0">
              <a:solidFill>
                <a:schemeClr val="tx2"/>
              </a:solidFill>
              <a:latin typeface="+mn-lt"/>
            </a:endParaRPr>
          </a:p>
        </p:txBody>
      </p:sp>
      <p:grpSp>
        <p:nvGrpSpPr>
          <p:cNvPr id="2" name="Group 83">
            <a:extLst>
              <a:ext uri="{FF2B5EF4-FFF2-40B4-BE49-F238E27FC236}">
                <a16:creationId xmlns:a16="http://schemas.microsoft.com/office/drawing/2014/main" id="{7290C8C2-1713-E50D-F4B5-43FCE89FB6BA}"/>
              </a:ext>
            </a:extLst>
          </p:cNvPr>
          <p:cNvGrpSpPr>
            <a:grpSpLocks/>
          </p:cNvGrpSpPr>
          <p:nvPr/>
        </p:nvGrpSpPr>
        <p:grpSpPr bwMode="auto">
          <a:xfrm>
            <a:off x="302221" y="1256473"/>
            <a:ext cx="8590259" cy="682707"/>
            <a:chOff x="1536" y="1899"/>
            <a:chExt cx="2736" cy="288"/>
          </a:xfrm>
          <a:solidFill>
            <a:srgbClr val="C00000"/>
          </a:solidFill>
        </p:grpSpPr>
        <p:sp>
          <p:nvSpPr>
            <p:cNvPr id="3" name="AutoShape 84">
              <a:extLst>
                <a:ext uri="{FF2B5EF4-FFF2-40B4-BE49-F238E27FC236}">
                  <a16:creationId xmlns:a16="http://schemas.microsoft.com/office/drawing/2014/main" id="{3F090470-12F7-AD63-2138-65C983CFB188}"/>
                </a:ext>
              </a:extLst>
            </p:cNvPr>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6" name="Text Box 86">
              <a:extLst>
                <a:ext uri="{FF2B5EF4-FFF2-40B4-BE49-F238E27FC236}">
                  <a16:creationId xmlns:a16="http://schemas.microsoft.com/office/drawing/2014/main" id="{B4ECEF4F-E4E7-0D01-9467-8D61DA7E8604}"/>
                </a:ext>
              </a:extLst>
            </p:cNvPr>
            <p:cNvSpPr txBox="1">
              <a:spLocks noChangeArrowheads="1"/>
            </p:cNvSpPr>
            <p:nvPr/>
          </p:nvSpPr>
          <p:spPr bwMode="gray">
            <a:xfrm>
              <a:off x="1578" y="1968"/>
              <a:ext cx="2653" cy="169"/>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defRPr/>
              </a:pPr>
              <a:r>
                <a:rPr lang="en-US" altLang="en-US" sz="2000">
                  <a:solidFill>
                    <a:schemeClr val="bg1"/>
                  </a:solidFill>
                  <a:latin typeface="Arial" panose="020B0604020202020204" pitchFamily="34" charset="0"/>
                </a:rPr>
                <a:t>Đổ thải tại các bãi thải tuy kinh tế nhưng không than thiện với MT.</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279CA9B-507D-CF42-3DC4-07C3B7D7F4C1}"/>
              </a:ext>
            </a:extLst>
          </p:cNvPr>
          <p:cNvSpPr>
            <a:spLocks noGrp="1" noChangeArrowheads="1"/>
          </p:cNvSpPr>
          <p:nvPr>
            <p:ph type="title"/>
          </p:nvPr>
        </p:nvSpPr>
        <p:spPr/>
        <p:txBody>
          <a:bodyPr/>
          <a:lstStyle/>
          <a:p>
            <a:pPr eaLnBrk="1" hangingPunct="1"/>
            <a:r>
              <a:rPr lang="en-US" altLang="en-US" sz="3000"/>
              <a:t> Sử dụng PG trong Nông nghiệp</a:t>
            </a:r>
          </a:p>
        </p:txBody>
      </p:sp>
      <p:sp>
        <p:nvSpPr>
          <p:cNvPr id="3" name="Rectangle 2">
            <a:extLst>
              <a:ext uri="{FF2B5EF4-FFF2-40B4-BE49-F238E27FC236}">
                <a16:creationId xmlns:a16="http://schemas.microsoft.com/office/drawing/2014/main" id="{A4DB693A-4D1C-321B-51F8-1CA03151A1EA}"/>
              </a:ext>
            </a:extLst>
          </p:cNvPr>
          <p:cNvSpPr/>
          <p:nvPr/>
        </p:nvSpPr>
        <p:spPr>
          <a:xfrm>
            <a:off x="92070" y="1566948"/>
            <a:ext cx="3975874" cy="4555093"/>
          </a:xfrm>
          <a:prstGeom prst="rect">
            <a:avLst/>
          </a:prstGeom>
          <a:solidFill>
            <a:srgbClr val="92D050"/>
          </a:solidFill>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square">
            <a:spAutoFit/>
          </a:bodyPr>
          <a:lstStyle/>
          <a:p>
            <a:pPr algn="just">
              <a:defRPr/>
            </a:pPr>
            <a:r>
              <a:rPr lang="en-US" sz="1800" b="1">
                <a:solidFill>
                  <a:srgbClr val="000000"/>
                </a:solidFill>
                <a:effectLst/>
                <a:latin typeface="+mn-lt"/>
                <a:ea typeface="Calibri" panose="020F0502020204030204" pitchFamily="34" charset="0"/>
              </a:rPr>
              <a:t>PG có ba nguyên tố chính là canxi, lưu huỳnh và phosphor cần cho cây trồng.</a:t>
            </a:r>
          </a:p>
          <a:p>
            <a:pPr marL="169863" indent="-169863" algn="just">
              <a:buFontTx/>
              <a:buChar char="-"/>
              <a:defRPr/>
            </a:pPr>
            <a:r>
              <a:rPr lang="en-US" sz="2000">
                <a:solidFill>
                  <a:schemeClr val="accent4"/>
                </a:solidFill>
                <a:latin typeface="+mn-lt"/>
              </a:rPr>
              <a:t>N </a:t>
            </a:r>
            <a:r>
              <a:rPr lang="en-US" sz="1800">
                <a:solidFill>
                  <a:schemeClr val="accent4"/>
                </a:solidFill>
                <a:effectLst/>
                <a:latin typeface="+mn-lt"/>
                <a:ea typeface="Calibri" panose="020F0502020204030204" pitchFamily="34" charset="0"/>
              </a:rPr>
              <a:t>giúp tăng cường sự phát triển của rễ giúp cây trồng hấp thụ các chất dinh dưỡng khác;</a:t>
            </a:r>
          </a:p>
          <a:p>
            <a:pPr marL="169863" indent="-169863" algn="just">
              <a:buFontTx/>
              <a:buChar char="-"/>
              <a:defRPr/>
            </a:pPr>
            <a:r>
              <a:rPr lang="en-US">
                <a:solidFill>
                  <a:schemeClr val="accent4"/>
                </a:solidFill>
                <a:latin typeface="+mn-lt"/>
                <a:ea typeface="Calibri" panose="020F0502020204030204" pitchFamily="34" charset="0"/>
              </a:rPr>
              <a:t>Ca trao đổi trong PG có thể cải thiện độ chua của đất và giảm độc tính của Al3+ và cải tạo đất chua;</a:t>
            </a:r>
          </a:p>
          <a:p>
            <a:pPr marL="169863" indent="-169863" algn="just">
              <a:buFontTx/>
              <a:buChar char="-"/>
              <a:defRPr/>
            </a:pPr>
            <a:r>
              <a:rPr lang="en-US">
                <a:solidFill>
                  <a:schemeClr val="accent4"/>
                </a:solidFill>
                <a:latin typeface="+mn-lt"/>
                <a:ea typeface="Calibri" panose="020F0502020204030204" pitchFamily="34" charset="0"/>
              </a:rPr>
              <a:t>S đóng ba vai trò quan trọng đối với cây trồng: (1) là nguyên tố cần thiết cho sự phát triển của cây trồng, (2) là thành phần cấu tạo của một số axit amin, và (3) lưu huỳnh cần thiết cho quá trình tổng hợp protein.</a:t>
            </a:r>
          </a:p>
        </p:txBody>
      </p:sp>
      <p:graphicFrame>
        <p:nvGraphicFramePr>
          <p:cNvPr id="4" name="Table 3">
            <a:extLst>
              <a:ext uri="{FF2B5EF4-FFF2-40B4-BE49-F238E27FC236}">
                <a16:creationId xmlns:a16="http://schemas.microsoft.com/office/drawing/2014/main" id="{64704E9F-B482-E6A0-41DA-0D6E63501FF9}"/>
              </a:ext>
            </a:extLst>
          </p:cNvPr>
          <p:cNvGraphicFramePr>
            <a:graphicFrameLocks noGrp="1"/>
          </p:cNvGraphicFramePr>
          <p:nvPr>
            <p:extLst>
              <p:ext uri="{D42A27DB-BD31-4B8C-83A1-F6EECF244321}">
                <p14:modId xmlns:p14="http://schemas.microsoft.com/office/powerpoint/2010/main" val="2940092009"/>
              </p:ext>
            </p:extLst>
          </p:nvPr>
        </p:nvGraphicFramePr>
        <p:xfrm>
          <a:off x="4211960" y="1556792"/>
          <a:ext cx="4839970" cy="3594735"/>
        </p:xfrm>
        <a:graphic>
          <a:graphicData uri="http://schemas.openxmlformats.org/drawingml/2006/table">
            <a:tbl>
              <a:tblPr firstRow="1" firstCol="1" bandRow="1">
                <a:tableStyleId>{5C22544A-7EE6-4342-B048-85BDC9FD1C3A}</a:tableStyleId>
              </a:tblPr>
              <a:tblGrid>
                <a:gridCol w="1148715">
                  <a:extLst>
                    <a:ext uri="{9D8B030D-6E8A-4147-A177-3AD203B41FA5}">
                      <a16:colId xmlns:a16="http://schemas.microsoft.com/office/drawing/2014/main" val="2438514443"/>
                    </a:ext>
                  </a:extLst>
                </a:gridCol>
                <a:gridCol w="1170305">
                  <a:extLst>
                    <a:ext uri="{9D8B030D-6E8A-4147-A177-3AD203B41FA5}">
                      <a16:colId xmlns:a16="http://schemas.microsoft.com/office/drawing/2014/main" val="3513969311"/>
                    </a:ext>
                  </a:extLst>
                </a:gridCol>
                <a:gridCol w="1260475">
                  <a:extLst>
                    <a:ext uri="{9D8B030D-6E8A-4147-A177-3AD203B41FA5}">
                      <a16:colId xmlns:a16="http://schemas.microsoft.com/office/drawing/2014/main" val="786710389"/>
                    </a:ext>
                  </a:extLst>
                </a:gridCol>
                <a:gridCol w="1260475">
                  <a:extLst>
                    <a:ext uri="{9D8B030D-6E8A-4147-A177-3AD203B41FA5}">
                      <a16:colId xmlns:a16="http://schemas.microsoft.com/office/drawing/2014/main" val="1456716921"/>
                    </a:ext>
                  </a:extLst>
                </a:gridCol>
              </a:tblGrid>
              <a:tr h="0">
                <a:tc rowSpan="2">
                  <a:txBody>
                    <a:bodyPr/>
                    <a:lstStyle/>
                    <a:p>
                      <a:pPr algn="ctr">
                        <a:lnSpc>
                          <a:spcPct val="107000"/>
                        </a:lnSpc>
                        <a:spcAft>
                          <a:spcPts val="800"/>
                        </a:spcAft>
                        <a:tabLst>
                          <a:tab pos="215900" algn="l"/>
                        </a:tabLst>
                      </a:pPr>
                      <a:r>
                        <a:rPr lang="en-US" sz="1800">
                          <a:effectLst/>
                        </a:rPr>
                        <a:t>Thành phần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07000"/>
                        </a:lnSpc>
                        <a:spcAft>
                          <a:spcPts val="800"/>
                        </a:spcAft>
                        <a:tabLst>
                          <a:tab pos="215900" algn="l"/>
                        </a:tabLst>
                      </a:pPr>
                      <a:r>
                        <a:rPr lang="en-US" sz="1800">
                          <a:effectLst/>
                        </a:rPr>
                        <a:t>Hàm lượng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1651145"/>
                  </a:ext>
                </a:extLst>
              </a:tr>
              <a:tr h="0">
                <a:tc vMerge="1">
                  <a:txBody>
                    <a:bodyPr/>
                    <a:lstStyle/>
                    <a:p>
                      <a:endParaRPr lang="en-US"/>
                    </a:p>
                  </a:txBody>
                  <a:tcPr/>
                </a:tc>
                <a:tc>
                  <a:txBody>
                    <a:bodyPr/>
                    <a:lstStyle/>
                    <a:p>
                      <a:pPr algn="ctr">
                        <a:lnSpc>
                          <a:spcPct val="107000"/>
                        </a:lnSpc>
                        <a:spcAft>
                          <a:spcPts val="800"/>
                        </a:spcAft>
                        <a:tabLst>
                          <a:tab pos="215900" algn="l"/>
                        </a:tabLst>
                      </a:pPr>
                      <a:r>
                        <a:rPr lang="en-US" sz="1800">
                          <a:effectLst/>
                        </a:rPr>
                        <a:t>Di-hydrate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215900" algn="l"/>
                        </a:tabLst>
                      </a:pPr>
                      <a:r>
                        <a:rPr lang="en-US" sz="1800">
                          <a:effectLst/>
                        </a:rPr>
                        <a:t>Hemi-hydrate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215900" algn="l"/>
                        </a:tabLst>
                      </a:pPr>
                      <a:r>
                        <a:rPr lang="en-US" sz="1800">
                          <a:effectLst/>
                        </a:rPr>
                        <a:t>Hemi- di-hydrate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2520342"/>
                  </a:ext>
                </a:extLst>
              </a:tr>
              <a:tr h="0">
                <a:tc>
                  <a:txBody>
                    <a:bodyPr/>
                    <a:lstStyle/>
                    <a:p>
                      <a:pPr algn="ctr">
                        <a:lnSpc>
                          <a:spcPct val="107000"/>
                        </a:lnSpc>
                        <a:spcAft>
                          <a:spcPts val="800"/>
                        </a:spcAft>
                        <a:tabLst>
                          <a:tab pos="215900" algn="l"/>
                        </a:tabLst>
                      </a:pPr>
                      <a:r>
                        <a:rPr lang="en-US" sz="1800">
                          <a:effectLst/>
                        </a:rPr>
                        <a:t>CaO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215900" algn="l"/>
                        </a:tabLst>
                      </a:pPr>
                      <a:r>
                        <a:rPr lang="en-US" sz="1800">
                          <a:effectLst/>
                        </a:rPr>
                        <a:t>32,5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215900" algn="l"/>
                        </a:tabLst>
                      </a:pPr>
                      <a:r>
                        <a:rPr lang="en-US" sz="1800">
                          <a:effectLst/>
                        </a:rPr>
                        <a:t>26,9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215900" algn="l"/>
                        </a:tabLst>
                      </a:pPr>
                      <a:r>
                        <a:rPr lang="en-US" sz="1800">
                          <a:effectLst/>
                        </a:rPr>
                        <a:t>32,2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8013107"/>
                  </a:ext>
                </a:extLst>
              </a:tr>
              <a:tr h="0">
                <a:tc>
                  <a:txBody>
                    <a:bodyPr/>
                    <a:lstStyle/>
                    <a:p>
                      <a:pPr algn="ctr">
                        <a:lnSpc>
                          <a:spcPct val="107000"/>
                        </a:lnSpc>
                        <a:spcAft>
                          <a:spcPts val="800"/>
                        </a:spcAft>
                        <a:tabLst>
                          <a:tab pos="215900" algn="l"/>
                        </a:tabLst>
                      </a:pPr>
                      <a:r>
                        <a:rPr lang="en-US" sz="1800">
                          <a:effectLst/>
                        </a:rPr>
                        <a:t>SO</a:t>
                      </a:r>
                      <a:r>
                        <a:rPr lang="en-US" sz="1800" baseline="-25000">
                          <a:effectLst/>
                        </a:rPr>
                        <a:t>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215900" algn="l"/>
                        </a:tabLst>
                      </a:pPr>
                      <a:r>
                        <a:rPr lang="en-US" sz="1800">
                          <a:effectLst/>
                        </a:rPr>
                        <a:t>44,0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215900" algn="l"/>
                        </a:tabLst>
                      </a:pPr>
                      <a:r>
                        <a:rPr lang="en-US" sz="1800">
                          <a:effectLst/>
                        </a:rPr>
                        <a:t>50,3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215900" algn="l"/>
                        </a:tabLst>
                      </a:pPr>
                      <a:r>
                        <a:rPr lang="en-US" sz="1800">
                          <a:effectLst/>
                        </a:rPr>
                        <a:t>46,5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687199"/>
                  </a:ext>
                </a:extLst>
              </a:tr>
              <a:tr h="0">
                <a:tc>
                  <a:txBody>
                    <a:bodyPr/>
                    <a:lstStyle/>
                    <a:p>
                      <a:pPr algn="ctr">
                        <a:lnSpc>
                          <a:spcPct val="107000"/>
                        </a:lnSpc>
                        <a:spcAft>
                          <a:spcPts val="800"/>
                        </a:spcAft>
                        <a:tabLst>
                          <a:tab pos="215900" algn="l"/>
                        </a:tabLst>
                      </a:pPr>
                      <a:r>
                        <a:rPr lang="en-US" sz="1800">
                          <a:effectLst/>
                        </a:rPr>
                        <a:t>P</a:t>
                      </a:r>
                      <a:r>
                        <a:rPr lang="en-US" sz="1800" baseline="-25000">
                          <a:effectLst/>
                        </a:rPr>
                        <a:t>2</a:t>
                      </a:r>
                      <a:r>
                        <a:rPr lang="en-US" sz="1800">
                          <a:effectLst/>
                        </a:rPr>
                        <a:t>O</a:t>
                      </a:r>
                      <a:r>
                        <a:rPr lang="en-US" sz="1800" baseline="-25000">
                          <a:effectLst/>
                        </a:rPr>
                        <a:t>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215900" algn="l"/>
                        </a:tabLst>
                      </a:pPr>
                      <a:r>
                        <a:rPr lang="en-US" sz="1800">
                          <a:effectLst/>
                        </a:rPr>
                        <a:t>0,65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215900" algn="l"/>
                        </a:tabLst>
                      </a:pPr>
                      <a:r>
                        <a:rPr lang="en-US" sz="1800">
                          <a:effectLst/>
                        </a:rPr>
                        <a:t>1,5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215900" algn="l"/>
                        </a:tabLst>
                      </a:pPr>
                      <a:r>
                        <a:rPr lang="en-US" sz="1800">
                          <a:effectLst/>
                        </a:rPr>
                        <a:t>0,25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0077281"/>
                  </a:ext>
                </a:extLst>
              </a:tr>
              <a:tr h="0">
                <a:tc>
                  <a:txBody>
                    <a:bodyPr/>
                    <a:lstStyle/>
                    <a:p>
                      <a:pPr algn="ctr">
                        <a:lnSpc>
                          <a:spcPct val="107000"/>
                        </a:lnSpc>
                        <a:spcAft>
                          <a:spcPts val="800"/>
                        </a:spcAft>
                        <a:tabLst>
                          <a:tab pos="215900" algn="l"/>
                        </a:tabLst>
                      </a:pPr>
                      <a:r>
                        <a:rPr lang="en-US" sz="1800">
                          <a:effectLst/>
                        </a:rPr>
                        <a:t>F</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215900" algn="l"/>
                        </a:tabLst>
                      </a:pPr>
                      <a:r>
                        <a:rPr lang="en-US" sz="1800">
                          <a:effectLst/>
                        </a:rPr>
                        <a:t>1,2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215900" algn="l"/>
                        </a:tabLst>
                      </a:pPr>
                      <a:r>
                        <a:rPr lang="en-US" sz="1800">
                          <a:effectLst/>
                        </a:rPr>
                        <a:t>0,8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215900" algn="l"/>
                        </a:tabLst>
                      </a:pPr>
                      <a:r>
                        <a:rPr lang="en-US" sz="1800">
                          <a:effectLst/>
                        </a:rPr>
                        <a:t>0,5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4524713"/>
                  </a:ext>
                </a:extLst>
              </a:tr>
              <a:tr h="0">
                <a:tc>
                  <a:txBody>
                    <a:bodyPr/>
                    <a:lstStyle/>
                    <a:p>
                      <a:pPr algn="ctr">
                        <a:lnSpc>
                          <a:spcPct val="107000"/>
                        </a:lnSpc>
                        <a:spcAft>
                          <a:spcPts val="800"/>
                        </a:spcAft>
                        <a:tabLst>
                          <a:tab pos="215900" algn="l"/>
                        </a:tabLst>
                      </a:pPr>
                      <a:r>
                        <a:rPr lang="en-US" sz="1800">
                          <a:effectLst/>
                        </a:rPr>
                        <a:t>SiO</a:t>
                      </a:r>
                      <a:r>
                        <a:rPr lang="en-US" sz="1800" baseline="-25000">
                          <a:effectLst/>
                        </a:rPr>
                        <a:t>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215900" algn="l"/>
                        </a:tabLst>
                      </a:pPr>
                      <a:r>
                        <a:rPr lang="en-US" sz="1800">
                          <a:effectLst/>
                        </a:rPr>
                        <a:t>0,5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215900" algn="l"/>
                        </a:tabLst>
                      </a:pPr>
                      <a:r>
                        <a:rPr lang="en-US" sz="1800">
                          <a:effectLst/>
                        </a:rPr>
                        <a:t>0,7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215900" algn="l"/>
                        </a:tabLst>
                      </a:pPr>
                      <a:r>
                        <a:rPr lang="en-US" sz="1800">
                          <a:effectLst/>
                        </a:rPr>
                        <a:t>0,4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195549"/>
                  </a:ext>
                </a:extLst>
              </a:tr>
              <a:tr h="0">
                <a:tc>
                  <a:txBody>
                    <a:bodyPr/>
                    <a:lstStyle/>
                    <a:p>
                      <a:pPr algn="ctr">
                        <a:lnSpc>
                          <a:spcPct val="107000"/>
                        </a:lnSpc>
                        <a:spcAft>
                          <a:spcPts val="800"/>
                        </a:spcAft>
                        <a:tabLst>
                          <a:tab pos="215900" algn="l"/>
                        </a:tabLst>
                      </a:pPr>
                      <a:r>
                        <a:rPr lang="en-US" sz="1800">
                          <a:effectLst/>
                        </a:rPr>
                        <a:t>Fe</a:t>
                      </a:r>
                      <a:r>
                        <a:rPr lang="en-US" sz="1800" baseline="-25000">
                          <a:effectLst/>
                        </a:rPr>
                        <a:t>2</a:t>
                      </a:r>
                      <a:r>
                        <a:rPr lang="en-US" sz="1800">
                          <a:effectLst/>
                        </a:rPr>
                        <a:t>O</a:t>
                      </a:r>
                      <a:r>
                        <a:rPr lang="en-US" sz="1800" baseline="-25000">
                          <a:effectLst/>
                        </a:rPr>
                        <a:t>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215900" algn="l"/>
                        </a:tabLst>
                      </a:pPr>
                      <a:r>
                        <a:rPr lang="en-US" sz="1800">
                          <a:effectLst/>
                        </a:rPr>
                        <a:t>0,1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215900" algn="l"/>
                        </a:tabLst>
                      </a:pPr>
                      <a:r>
                        <a:rPr lang="en-US" sz="1800">
                          <a:effectLst/>
                        </a:rPr>
                        <a:t>0,1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215900" algn="l"/>
                        </a:tabLst>
                      </a:pPr>
                      <a:r>
                        <a:rPr lang="en-US" sz="1800">
                          <a:effectLst/>
                        </a:rPr>
                        <a:t>0,5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0518667"/>
                  </a:ext>
                </a:extLst>
              </a:tr>
              <a:tr h="0">
                <a:tc>
                  <a:txBody>
                    <a:bodyPr/>
                    <a:lstStyle/>
                    <a:p>
                      <a:pPr algn="ctr">
                        <a:lnSpc>
                          <a:spcPct val="107000"/>
                        </a:lnSpc>
                        <a:spcAft>
                          <a:spcPts val="800"/>
                        </a:spcAft>
                        <a:tabLst>
                          <a:tab pos="215900" algn="l"/>
                        </a:tabLst>
                      </a:pPr>
                      <a:r>
                        <a:rPr lang="en-US" sz="1800">
                          <a:effectLst/>
                        </a:rPr>
                        <a:t>Al</a:t>
                      </a:r>
                      <a:r>
                        <a:rPr lang="en-US" sz="1800" baseline="-25000">
                          <a:effectLst/>
                        </a:rPr>
                        <a:t>2</a:t>
                      </a:r>
                      <a:r>
                        <a:rPr lang="en-US" sz="1800">
                          <a:effectLst/>
                        </a:rPr>
                        <a:t>O</a:t>
                      </a:r>
                      <a:r>
                        <a:rPr lang="en-US" sz="1800" baseline="-25000">
                          <a:effectLst/>
                        </a:rPr>
                        <a:t>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215900" algn="l"/>
                        </a:tabLst>
                      </a:pPr>
                      <a:r>
                        <a:rPr lang="en-US" sz="1800">
                          <a:effectLst/>
                        </a:rPr>
                        <a:t>0,1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215900" algn="l"/>
                        </a:tabLst>
                      </a:pPr>
                      <a:r>
                        <a:rPr lang="en-US" sz="1800">
                          <a:effectLst/>
                        </a:rPr>
                        <a:t>0,3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215900" algn="l"/>
                        </a:tabLst>
                      </a:pPr>
                      <a:r>
                        <a:rPr lang="en-US" sz="1800">
                          <a:effectLst/>
                        </a:rPr>
                        <a:t>0,3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9159791"/>
                  </a:ext>
                </a:extLst>
              </a:tr>
              <a:tr h="0">
                <a:tc>
                  <a:txBody>
                    <a:bodyPr/>
                    <a:lstStyle/>
                    <a:p>
                      <a:pPr algn="ctr">
                        <a:lnSpc>
                          <a:spcPct val="107000"/>
                        </a:lnSpc>
                        <a:spcAft>
                          <a:spcPts val="800"/>
                        </a:spcAft>
                        <a:tabLst>
                          <a:tab pos="215900" algn="l"/>
                        </a:tabLst>
                      </a:pPr>
                      <a:r>
                        <a:rPr lang="en-US" sz="1800">
                          <a:effectLst/>
                        </a:rPr>
                        <a:t>MgO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215900" algn="l"/>
                        </a:tabLst>
                      </a:pPr>
                      <a:r>
                        <a:rPr lang="en-US" sz="1800">
                          <a:effectLst/>
                        </a:rPr>
                        <a:t>0,1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215900" algn="l"/>
                        </a:tabLs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215900" algn="l"/>
                        </a:tabLs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5532559"/>
                  </a:ext>
                </a:extLst>
              </a:tr>
              <a:tr h="0">
                <a:tc>
                  <a:txBody>
                    <a:bodyPr/>
                    <a:lstStyle/>
                    <a:p>
                      <a:pPr algn="ctr">
                        <a:lnSpc>
                          <a:spcPct val="107000"/>
                        </a:lnSpc>
                        <a:spcAft>
                          <a:spcPts val="800"/>
                        </a:spcAft>
                        <a:tabLst>
                          <a:tab pos="215900" algn="l"/>
                        </a:tabLst>
                      </a:pPr>
                      <a:r>
                        <a:rPr lang="en-US" sz="1800">
                          <a:effectLst/>
                        </a:rPr>
                        <a:t>Tinh thể H</a:t>
                      </a:r>
                      <a:r>
                        <a:rPr lang="en-US" sz="1800" baseline="-25000">
                          <a:effectLst/>
                        </a:rPr>
                        <a:t>2</a:t>
                      </a:r>
                      <a:r>
                        <a:rPr lang="en-US" sz="1800">
                          <a:effectLst/>
                        </a:rPr>
                        <a:t>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215900" algn="l"/>
                        </a:tabLst>
                      </a:pPr>
                      <a:r>
                        <a:rPr lang="en-US" sz="1800">
                          <a:effectLst/>
                        </a:rPr>
                        <a:t>19,0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215900" algn="l"/>
                        </a:tabLst>
                      </a:pPr>
                      <a:r>
                        <a:rPr lang="en-US" sz="1800">
                          <a:effectLst/>
                        </a:rPr>
                        <a:t>9,0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215900" algn="l"/>
                        </a:tabLst>
                      </a:pPr>
                      <a:r>
                        <a:rPr lang="en-US" sz="1800">
                          <a:effectLst/>
                        </a:rPr>
                        <a:t>20,0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7793522"/>
                  </a:ext>
                </a:extLst>
              </a:tr>
            </a:tbl>
          </a:graphicData>
        </a:graphic>
      </p:graphicFrame>
      <p:sp>
        <p:nvSpPr>
          <p:cNvPr id="7" name="TextBox 6">
            <a:extLst>
              <a:ext uri="{FF2B5EF4-FFF2-40B4-BE49-F238E27FC236}">
                <a16:creationId xmlns:a16="http://schemas.microsoft.com/office/drawing/2014/main" id="{4AEE33B4-77DC-A876-D35A-0E57200D4278}"/>
              </a:ext>
            </a:extLst>
          </p:cNvPr>
          <p:cNvSpPr txBox="1"/>
          <p:nvPr/>
        </p:nvSpPr>
        <p:spPr>
          <a:xfrm>
            <a:off x="4572000" y="1173380"/>
            <a:ext cx="4577316" cy="369332"/>
          </a:xfrm>
          <a:prstGeom prst="rect">
            <a:avLst/>
          </a:prstGeom>
          <a:noFill/>
        </p:spPr>
        <p:txBody>
          <a:bodyPr wrap="square">
            <a:spAutoFit/>
          </a:bodyPr>
          <a:lstStyle/>
          <a:p>
            <a:r>
              <a:rPr lang="en-US" sz="1800" b="1">
                <a:solidFill>
                  <a:srgbClr val="000000"/>
                </a:solidFill>
                <a:effectLst/>
                <a:latin typeface="+mn-lt"/>
                <a:ea typeface="Calibri" panose="020F0502020204030204" pitchFamily="34" charset="0"/>
              </a:rPr>
              <a:t>Thành phần hóa học của một số loại PG </a:t>
            </a:r>
            <a:endParaRPr lang="en-US" b="1">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4F88806-BF9A-555B-82E1-27F2DD68C273}"/>
              </a:ext>
            </a:extLst>
          </p:cNvPr>
          <p:cNvSpPr>
            <a:spLocks noGrp="1" noChangeArrowheads="1"/>
          </p:cNvSpPr>
          <p:nvPr>
            <p:ph type="title"/>
          </p:nvPr>
        </p:nvSpPr>
        <p:spPr/>
        <p:txBody>
          <a:bodyPr/>
          <a:lstStyle/>
          <a:p>
            <a:pPr eaLnBrk="1" hangingPunct="1"/>
            <a:r>
              <a:rPr lang="en-US" altLang="en-US" sz="3000"/>
              <a:t> Tác dụng của PG trong nông nghiệp</a:t>
            </a:r>
          </a:p>
        </p:txBody>
      </p:sp>
      <p:sp>
        <p:nvSpPr>
          <p:cNvPr id="3" name="Rectangle 2">
            <a:extLst>
              <a:ext uri="{FF2B5EF4-FFF2-40B4-BE49-F238E27FC236}">
                <a16:creationId xmlns:a16="http://schemas.microsoft.com/office/drawing/2014/main" id="{B5652BA1-9BD8-A3A9-E107-E1B67C0BF920}"/>
              </a:ext>
            </a:extLst>
          </p:cNvPr>
          <p:cNvSpPr/>
          <p:nvPr/>
        </p:nvSpPr>
        <p:spPr>
          <a:xfrm>
            <a:off x="342900" y="1533609"/>
            <a:ext cx="8458200" cy="4093428"/>
          </a:xfrm>
          <a:prstGeom prst="rect">
            <a:avLst/>
          </a:prstGeom>
          <a:solidFill>
            <a:schemeClr val="accent2"/>
          </a:solidFill>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spAutoFit/>
          </a:bodyPr>
          <a:lstStyle/>
          <a:p>
            <a:pPr marL="342900" lvl="0" indent="-342900" algn="just">
              <a:spcBef>
                <a:spcPts val="600"/>
              </a:spcBef>
              <a:spcAft>
                <a:spcPts val="600"/>
              </a:spcAft>
              <a:buFont typeface="Symbol" panose="05050102010706020507" pitchFamily="18" charset="2"/>
              <a:buChar char=""/>
              <a:tabLst>
                <a:tab pos="215900" algn="l"/>
              </a:tabLst>
            </a:pPr>
            <a:r>
              <a:rPr lang="en-US" sz="2200">
                <a:solidFill>
                  <a:schemeClr val="bg1"/>
                </a:solidFill>
              </a:rPr>
              <a:t>Sử dụng 500 pound PG trên mỗi mẫu Anh giúp năng suất đậu phộng NCS31 ở Georgia, Hoa Kỳ tăng gấp ba lần;</a:t>
            </a:r>
          </a:p>
          <a:p>
            <a:pPr marL="342900" lvl="0" indent="-342900" algn="just">
              <a:spcBef>
                <a:spcPts val="600"/>
              </a:spcBef>
              <a:spcAft>
                <a:spcPts val="600"/>
              </a:spcAft>
              <a:buFont typeface="Symbol" panose="05050102010706020507" pitchFamily="18" charset="2"/>
              <a:buChar char=""/>
              <a:tabLst>
                <a:tab pos="215900" algn="l"/>
              </a:tabLst>
            </a:pPr>
            <a:r>
              <a:rPr lang="en-US" sz="2200">
                <a:solidFill>
                  <a:schemeClr val="bg1"/>
                </a:solidFill>
              </a:rPr>
              <a:t>Sử dụng PG giúp tăng gấp đôi năng suất và hàm lượng canxi trong táo ở Brazil;</a:t>
            </a:r>
          </a:p>
          <a:p>
            <a:pPr marL="342900" lvl="0" indent="-342900" algn="just">
              <a:spcBef>
                <a:spcPts val="600"/>
              </a:spcBef>
              <a:spcAft>
                <a:spcPts val="600"/>
              </a:spcAft>
              <a:buFont typeface="Symbol" panose="05050102010706020507" pitchFamily="18" charset="2"/>
              <a:buChar char=""/>
              <a:tabLst>
                <a:tab pos="215900" algn="l"/>
              </a:tabLst>
            </a:pPr>
            <a:r>
              <a:rPr lang="en-US" sz="2200">
                <a:solidFill>
                  <a:schemeClr val="bg1"/>
                </a:solidFill>
              </a:rPr>
              <a:t>Sử dụng 176 pound PG trên mỗi mẫu Anh năng suất cỏ ba lá đỏ thẫm ở Florida, Hoa Kỳ đã tăng gần gấp đôi;</a:t>
            </a:r>
          </a:p>
          <a:p>
            <a:pPr marL="342900" lvl="0" indent="-342900" algn="just">
              <a:spcBef>
                <a:spcPts val="600"/>
              </a:spcBef>
              <a:spcAft>
                <a:spcPts val="600"/>
              </a:spcAft>
              <a:buFont typeface="Symbol" panose="05050102010706020507" pitchFamily="18" charset="2"/>
              <a:buChar char=""/>
              <a:tabLst>
                <a:tab pos="215900" algn="l"/>
              </a:tabLst>
            </a:pPr>
            <a:r>
              <a:rPr lang="en-US" sz="2200">
                <a:solidFill>
                  <a:schemeClr val="bg1"/>
                </a:solidFill>
              </a:rPr>
              <a:t>Việc áp dụng 4,5 tấn PG / ha trên đất chua đã làm tăng năng suất bông ít nhất 40% ở Kazakhstan.</a:t>
            </a:r>
          </a:p>
          <a:p>
            <a:pPr marL="342900" lvl="0" indent="-342900" algn="just">
              <a:spcBef>
                <a:spcPts val="600"/>
              </a:spcBef>
              <a:spcAft>
                <a:spcPts val="600"/>
              </a:spcAft>
              <a:buFont typeface="Symbol" panose="05050102010706020507" pitchFamily="18" charset="2"/>
              <a:buChar char=""/>
              <a:tabLst>
                <a:tab pos="215900" algn="l"/>
              </a:tabLst>
            </a:pPr>
            <a:r>
              <a:rPr lang="en-US" sz="2200" b="1">
                <a:solidFill>
                  <a:schemeClr val="bg1"/>
                </a:solidFill>
              </a:rPr>
              <a:t>Hiện nay, tại Việt Nam PG chưa được nghiên cứu sử dụng trong nông nghiệp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a:extLst>
              <a:ext uri="{FF2B5EF4-FFF2-40B4-BE49-F238E27FC236}">
                <a16:creationId xmlns:a16="http://schemas.microsoft.com/office/drawing/2014/main" id="{9797152E-64D0-50D9-5EFC-D3AB452254D4}"/>
              </a:ext>
            </a:extLst>
          </p:cNvPr>
          <p:cNvSpPr txBox="1">
            <a:spLocks noChangeArrowheads="1"/>
          </p:cNvSpPr>
          <p:nvPr/>
        </p:nvSpPr>
        <p:spPr bwMode="auto">
          <a:xfrm>
            <a:off x="1676494" y="220376"/>
            <a:ext cx="56941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b="1">
                <a:solidFill>
                  <a:schemeClr val="bg1"/>
                </a:solidFill>
                <a:ea typeface="Verdana" panose="020B0604030504040204" pitchFamily="34" charset="0"/>
                <a:cs typeface="Verdana" panose="020B0604030504040204" pitchFamily="34" charset="0"/>
              </a:rPr>
              <a:t>Sử dụng PG trong xây dựng</a:t>
            </a:r>
          </a:p>
        </p:txBody>
      </p:sp>
      <p:grpSp>
        <p:nvGrpSpPr>
          <p:cNvPr id="12" name="Group 83">
            <a:extLst>
              <a:ext uri="{FF2B5EF4-FFF2-40B4-BE49-F238E27FC236}">
                <a16:creationId xmlns:a16="http://schemas.microsoft.com/office/drawing/2014/main" id="{5454AC73-5C9F-5E6F-573A-A8DCE5735D3A}"/>
              </a:ext>
            </a:extLst>
          </p:cNvPr>
          <p:cNvGrpSpPr>
            <a:grpSpLocks/>
          </p:cNvGrpSpPr>
          <p:nvPr/>
        </p:nvGrpSpPr>
        <p:grpSpPr bwMode="auto">
          <a:xfrm>
            <a:off x="1664741" y="1556788"/>
            <a:ext cx="5238328" cy="1024060"/>
            <a:chOff x="1296" y="1824"/>
            <a:chExt cx="2976" cy="432"/>
          </a:xfrm>
          <a:solidFill>
            <a:srgbClr val="C00000"/>
          </a:solidFill>
        </p:grpSpPr>
        <p:sp>
          <p:nvSpPr>
            <p:cNvPr id="13" name="AutoShape 84">
              <a:extLst>
                <a:ext uri="{FF2B5EF4-FFF2-40B4-BE49-F238E27FC236}">
                  <a16:creationId xmlns:a16="http://schemas.microsoft.com/office/drawing/2014/main" id="{EDD25DF1-3D0C-CD06-F779-CFC7B4C976DD}"/>
                </a:ext>
              </a:extLst>
            </p:cNvPr>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14" name="AutoShape 85">
              <a:extLst>
                <a:ext uri="{FF2B5EF4-FFF2-40B4-BE49-F238E27FC236}">
                  <a16:creationId xmlns:a16="http://schemas.microsoft.com/office/drawing/2014/main" id="{A931AF46-8B51-F778-FCA2-8427744BC3E8}"/>
                </a:ext>
              </a:extLst>
            </p:cNvPr>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15" name="Text Box 86">
              <a:extLst>
                <a:ext uri="{FF2B5EF4-FFF2-40B4-BE49-F238E27FC236}">
                  <a16:creationId xmlns:a16="http://schemas.microsoft.com/office/drawing/2014/main" id="{4188174C-250A-3BA2-4A59-B31B116F0FD8}"/>
                </a:ext>
              </a:extLst>
            </p:cNvPr>
            <p:cNvSpPr txBox="1">
              <a:spLocks noChangeArrowheads="1"/>
            </p:cNvSpPr>
            <p:nvPr/>
          </p:nvSpPr>
          <p:spPr bwMode="gray">
            <a:xfrm>
              <a:off x="1735" y="1968"/>
              <a:ext cx="2160" cy="169"/>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defRPr/>
              </a:pPr>
              <a:r>
                <a:rPr lang="en-US" altLang="en-US" sz="2000">
                  <a:solidFill>
                    <a:schemeClr val="bg1"/>
                  </a:solidFill>
                  <a:latin typeface="Arial" panose="020B0604020202020204" pitchFamily="34" charset="0"/>
                </a:rPr>
                <a:t>Xi măng</a:t>
              </a:r>
            </a:p>
          </p:txBody>
        </p:sp>
        <p:sp>
          <p:nvSpPr>
            <p:cNvPr id="16" name="Text Box 87">
              <a:extLst>
                <a:ext uri="{FF2B5EF4-FFF2-40B4-BE49-F238E27FC236}">
                  <a16:creationId xmlns:a16="http://schemas.microsoft.com/office/drawing/2014/main" id="{CD1C880E-7292-DBA4-00F8-FB5E15C1B19D}"/>
                </a:ext>
              </a:extLst>
            </p:cNvPr>
            <p:cNvSpPr txBox="1">
              <a:spLocks noChangeArrowheads="1"/>
            </p:cNvSpPr>
            <p:nvPr/>
          </p:nvSpPr>
          <p:spPr bwMode="gray">
            <a:xfrm>
              <a:off x="1393" y="1946"/>
              <a:ext cx="223" cy="195"/>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defRPr/>
              </a:pPr>
              <a:r>
                <a:rPr lang="en-US" altLang="en-US" sz="2400" b="0">
                  <a:solidFill>
                    <a:schemeClr val="bg1"/>
                  </a:solidFill>
                  <a:latin typeface="Arial" panose="020B0604020202020204" pitchFamily="34" charset="0"/>
                </a:rPr>
                <a:t>1</a:t>
              </a:r>
            </a:p>
          </p:txBody>
        </p:sp>
      </p:grpSp>
      <p:grpSp>
        <p:nvGrpSpPr>
          <p:cNvPr id="5124" name="Group 88">
            <a:extLst>
              <a:ext uri="{FF2B5EF4-FFF2-40B4-BE49-F238E27FC236}">
                <a16:creationId xmlns:a16="http://schemas.microsoft.com/office/drawing/2014/main" id="{3E3E9C93-031B-A6C8-6246-67E18C504733}"/>
              </a:ext>
            </a:extLst>
          </p:cNvPr>
          <p:cNvGrpSpPr>
            <a:grpSpLocks/>
          </p:cNvGrpSpPr>
          <p:nvPr/>
        </p:nvGrpSpPr>
        <p:grpSpPr bwMode="auto">
          <a:xfrm>
            <a:off x="1664319" y="2618885"/>
            <a:ext cx="5251450" cy="1090612"/>
            <a:chOff x="1296" y="1824"/>
            <a:chExt cx="2976" cy="432"/>
          </a:xfrm>
        </p:grpSpPr>
        <p:sp>
          <p:nvSpPr>
            <p:cNvPr id="5128" name="AutoShape 89">
              <a:extLst>
                <a:ext uri="{FF2B5EF4-FFF2-40B4-BE49-F238E27FC236}">
                  <a16:creationId xmlns:a16="http://schemas.microsoft.com/office/drawing/2014/main" id="{69A54014-5AC3-CE87-D89D-4F042A3030FF}"/>
                </a:ext>
              </a:extLst>
            </p:cNvPr>
            <p:cNvSpPr>
              <a:spLocks noChangeArrowheads="1"/>
            </p:cNvSpPr>
            <p:nvPr/>
          </p:nvSpPr>
          <p:spPr bwMode="gray">
            <a:xfrm>
              <a:off x="1536" y="1899"/>
              <a:ext cx="2736" cy="288"/>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129" name="AutoShape 90">
              <a:extLst>
                <a:ext uri="{FF2B5EF4-FFF2-40B4-BE49-F238E27FC236}">
                  <a16:creationId xmlns:a16="http://schemas.microsoft.com/office/drawing/2014/main" id="{9374402E-EA5B-AAD4-65FC-7A93ACA23DE5}"/>
                </a:ext>
              </a:extLst>
            </p:cNvPr>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130" name="Text Box 91">
              <a:extLst>
                <a:ext uri="{FF2B5EF4-FFF2-40B4-BE49-F238E27FC236}">
                  <a16:creationId xmlns:a16="http://schemas.microsoft.com/office/drawing/2014/main" id="{A45316F8-7BD0-C72D-C769-32B1B9D7891E}"/>
                </a:ext>
              </a:extLst>
            </p:cNvPr>
            <p:cNvSpPr txBox="1">
              <a:spLocks noChangeArrowheads="1"/>
            </p:cNvSpPr>
            <p:nvPr/>
          </p:nvSpPr>
          <p:spPr bwMode="gray">
            <a:xfrm>
              <a:off x="1782" y="1988"/>
              <a:ext cx="2160"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b="1">
                  <a:solidFill>
                    <a:schemeClr val="bg1"/>
                  </a:solidFill>
                </a:rPr>
                <a:t>Ván tường, thạch cao</a:t>
              </a:r>
            </a:p>
          </p:txBody>
        </p:sp>
        <p:sp>
          <p:nvSpPr>
            <p:cNvPr id="5131" name="Text Box 92">
              <a:extLst>
                <a:ext uri="{FF2B5EF4-FFF2-40B4-BE49-F238E27FC236}">
                  <a16:creationId xmlns:a16="http://schemas.microsoft.com/office/drawing/2014/main" id="{1AD71CC2-803D-2832-43AC-4CDCA677537B}"/>
                </a:ext>
              </a:extLst>
            </p:cNvPr>
            <p:cNvSpPr txBox="1">
              <a:spLocks noChangeArrowheads="1"/>
            </p:cNvSpPr>
            <p:nvPr/>
          </p:nvSpPr>
          <p:spPr bwMode="gray">
            <a:xfrm>
              <a:off x="1404" y="1938"/>
              <a:ext cx="20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solidFill>
                    <a:schemeClr val="bg1"/>
                  </a:solidFill>
                </a:rPr>
                <a:t>2</a:t>
              </a:r>
            </a:p>
          </p:txBody>
        </p:sp>
      </p:grpSp>
      <p:grpSp>
        <p:nvGrpSpPr>
          <p:cNvPr id="22" name="Group 93">
            <a:extLst>
              <a:ext uri="{FF2B5EF4-FFF2-40B4-BE49-F238E27FC236}">
                <a16:creationId xmlns:a16="http://schemas.microsoft.com/office/drawing/2014/main" id="{47A9928A-7E7E-BCEC-8703-34BF7E9D70DA}"/>
              </a:ext>
            </a:extLst>
          </p:cNvPr>
          <p:cNvGrpSpPr>
            <a:grpSpLocks/>
          </p:cNvGrpSpPr>
          <p:nvPr/>
        </p:nvGrpSpPr>
        <p:grpSpPr bwMode="auto">
          <a:xfrm>
            <a:off x="1690513" y="3781505"/>
            <a:ext cx="5226007" cy="961806"/>
            <a:chOff x="1303" y="1797"/>
            <a:chExt cx="2969" cy="432"/>
          </a:xfrm>
          <a:solidFill>
            <a:srgbClr val="0070C0"/>
          </a:solidFill>
        </p:grpSpPr>
        <p:sp>
          <p:nvSpPr>
            <p:cNvPr id="23" name="AutoShape 94">
              <a:extLst>
                <a:ext uri="{FF2B5EF4-FFF2-40B4-BE49-F238E27FC236}">
                  <a16:creationId xmlns:a16="http://schemas.microsoft.com/office/drawing/2014/main" id="{5042E1D5-0001-87DF-D542-107860D261E1}"/>
                </a:ext>
              </a:extLst>
            </p:cNvPr>
            <p:cNvSpPr>
              <a:spLocks noChangeArrowheads="1"/>
            </p:cNvSpPr>
            <p:nvPr/>
          </p:nvSpPr>
          <p:spPr bwMode="gray">
            <a:xfrm>
              <a:off x="1536" y="1828"/>
              <a:ext cx="2736" cy="359"/>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24" name="AutoShape 95">
              <a:extLst>
                <a:ext uri="{FF2B5EF4-FFF2-40B4-BE49-F238E27FC236}">
                  <a16:creationId xmlns:a16="http://schemas.microsoft.com/office/drawing/2014/main" id="{7B0F0B95-738A-759D-7946-61553BAAF479}"/>
                </a:ext>
              </a:extLst>
            </p:cNvPr>
            <p:cNvSpPr>
              <a:spLocks noChangeArrowheads="1"/>
            </p:cNvSpPr>
            <p:nvPr/>
          </p:nvSpPr>
          <p:spPr bwMode="gray">
            <a:xfrm>
              <a:off x="1303" y="1797"/>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25" name="Text Box 96">
              <a:extLst>
                <a:ext uri="{FF2B5EF4-FFF2-40B4-BE49-F238E27FC236}">
                  <a16:creationId xmlns:a16="http://schemas.microsoft.com/office/drawing/2014/main" id="{AEDD7473-FA37-856E-8178-26FE102CC8D6}"/>
                </a:ext>
              </a:extLst>
            </p:cNvPr>
            <p:cNvSpPr txBox="1">
              <a:spLocks noChangeArrowheads="1"/>
            </p:cNvSpPr>
            <p:nvPr/>
          </p:nvSpPr>
          <p:spPr bwMode="gray">
            <a:xfrm>
              <a:off x="1759" y="1864"/>
              <a:ext cx="2160" cy="180"/>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defRPr/>
              </a:pPr>
              <a:r>
                <a:rPr lang="en-US" altLang="en-US" sz="2000">
                  <a:solidFill>
                    <a:schemeClr val="bg1"/>
                  </a:solidFill>
                  <a:latin typeface="Arial" panose="020B0604020202020204" pitchFamily="34" charset="0"/>
                </a:rPr>
                <a:t>Gạch không nung</a:t>
              </a:r>
            </a:p>
          </p:txBody>
        </p:sp>
        <p:sp>
          <p:nvSpPr>
            <p:cNvPr id="26" name="Text Box 97">
              <a:extLst>
                <a:ext uri="{FF2B5EF4-FFF2-40B4-BE49-F238E27FC236}">
                  <a16:creationId xmlns:a16="http://schemas.microsoft.com/office/drawing/2014/main" id="{78DBE520-D75F-1BCF-B01B-2F98ED630B0B}"/>
                </a:ext>
              </a:extLst>
            </p:cNvPr>
            <p:cNvSpPr txBox="1">
              <a:spLocks noChangeArrowheads="1"/>
            </p:cNvSpPr>
            <p:nvPr/>
          </p:nvSpPr>
          <p:spPr bwMode="gray">
            <a:xfrm>
              <a:off x="1406" y="1941"/>
              <a:ext cx="210" cy="187"/>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defRPr/>
              </a:pPr>
              <a:r>
                <a:rPr lang="en-US" altLang="en-US" sz="2400" b="0">
                  <a:solidFill>
                    <a:schemeClr val="bg1"/>
                  </a:solidFill>
                  <a:latin typeface="Arial" panose="020B0604020202020204" pitchFamily="34" charset="0"/>
                </a:rPr>
                <a:t>3</a:t>
              </a:r>
            </a:p>
          </p:txBody>
        </p:sp>
      </p:grpSp>
      <p:grpSp>
        <p:nvGrpSpPr>
          <p:cNvPr id="31" name="Group 98">
            <a:extLst>
              <a:ext uri="{FF2B5EF4-FFF2-40B4-BE49-F238E27FC236}">
                <a16:creationId xmlns:a16="http://schemas.microsoft.com/office/drawing/2014/main" id="{A0201FB0-20EA-2D99-4E78-FB15B4A49FFD}"/>
              </a:ext>
            </a:extLst>
          </p:cNvPr>
          <p:cNvGrpSpPr>
            <a:grpSpLocks/>
          </p:cNvGrpSpPr>
          <p:nvPr/>
        </p:nvGrpSpPr>
        <p:grpSpPr bwMode="auto">
          <a:xfrm>
            <a:off x="1664745" y="4861625"/>
            <a:ext cx="5251775" cy="1159663"/>
            <a:chOff x="1296" y="1824"/>
            <a:chExt cx="2976" cy="432"/>
          </a:xfrm>
          <a:solidFill>
            <a:srgbClr val="92D050"/>
          </a:solidFill>
        </p:grpSpPr>
        <p:sp>
          <p:nvSpPr>
            <p:cNvPr id="32" name="AutoShape 99">
              <a:extLst>
                <a:ext uri="{FF2B5EF4-FFF2-40B4-BE49-F238E27FC236}">
                  <a16:creationId xmlns:a16="http://schemas.microsoft.com/office/drawing/2014/main" id="{EA015958-FFFC-93CD-CDBD-FA556D9E8863}"/>
                </a:ext>
              </a:extLst>
            </p:cNvPr>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33" name="AutoShape 100">
              <a:extLst>
                <a:ext uri="{FF2B5EF4-FFF2-40B4-BE49-F238E27FC236}">
                  <a16:creationId xmlns:a16="http://schemas.microsoft.com/office/drawing/2014/main" id="{F1733E68-1F0F-48A9-B8F0-579A963E0781}"/>
                </a:ext>
              </a:extLst>
            </p:cNvPr>
            <p:cNvSpPr>
              <a:spLocks noChangeArrowheads="1"/>
            </p:cNvSpPr>
            <p:nvPr/>
          </p:nvSpPr>
          <p:spPr bwMode="gray">
            <a:xfrm>
              <a:off x="1296" y="1824"/>
              <a:ext cx="432"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34" name="Text Box 101">
              <a:extLst>
                <a:ext uri="{FF2B5EF4-FFF2-40B4-BE49-F238E27FC236}">
                  <a16:creationId xmlns:a16="http://schemas.microsoft.com/office/drawing/2014/main" id="{6356813C-3096-2A92-E7C4-5B9E42E8FE3B}"/>
                </a:ext>
              </a:extLst>
            </p:cNvPr>
            <p:cNvSpPr txBox="1">
              <a:spLocks noChangeArrowheads="1"/>
            </p:cNvSpPr>
            <p:nvPr/>
          </p:nvSpPr>
          <p:spPr bwMode="gray">
            <a:xfrm>
              <a:off x="1786" y="1970"/>
              <a:ext cx="2160" cy="149"/>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defRPr/>
              </a:pPr>
              <a:r>
                <a:rPr lang="en-US" altLang="en-US" sz="2000">
                  <a:solidFill>
                    <a:schemeClr val="tx1"/>
                  </a:solidFill>
                  <a:latin typeface="Arial" panose="020B0604020202020204" pitchFamily="34" charset="0"/>
                </a:rPr>
                <a:t>Nền đường</a:t>
              </a:r>
            </a:p>
          </p:txBody>
        </p:sp>
        <p:sp>
          <p:nvSpPr>
            <p:cNvPr id="35" name="Text Box 102">
              <a:extLst>
                <a:ext uri="{FF2B5EF4-FFF2-40B4-BE49-F238E27FC236}">
                  <a16:creationId xmlns:a16="http://schemas.microsoft.com/office/drawing/2014/main" id="{8C34AF75-53ED-139E-7D45-E0FADC43ED93}"/>
                </a:ext>
              </a:extLst>
            </p:cNvPr>
            <p:cNvSpPr txBox="1">
              <a:spLocks noChangeArrowheads="1"/>
            </p:cNvSpPr>
            <p:nvPr/>
          </p:nvSpPr>
          <p:spPr bwMode="gray">
            <a:xfrm>
              <a:off x="1385" y="1965"/>
              <a:ext cx="225" cy="172"/>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defRPr/>
              </a:pPr>
              <a:r>
                <a:rPr lang="en-US" altLang="en-US" sz="2400" b="0">
                  <a:solidFill>
                    <a:schemeClr val="bg1"/>
                  </a:solidFill>
                  <a:latin typeface="Arial" panose="020B0604020202020204" pitchFamily="34" charset="0"/>
                </a:rPr>
                <a:t>4</a:t>
              </a:r>
            </a:p>
          </p:txBody>
        </p:sp>
      </p:grpSp>
      <p:pic>
        <p:nvPicPr>
          <p:cNvPr id="5127" name="Picture 5">
            <a:extLst>
              <a:ext uri="{FF2B5EF4-FFF2-40B4-BE49-F238E27FC236}">
                <a16:creationId xmlns:a16="http://schemas.microsoft.com/office/drawing/2014/main" id="{61F1DE6E-DC51-3593-4000-D3B3CD8EF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975"/>
            <a:ext cx="116363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441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1254100" y="125060"/>
            <a:ext cx="6628739" cy="584775"/>
          </a:xfrm>
          <a:prstGeom prst="rect">
            <a:avLst/>
          </a:prstGeom>
          <a:noFill/>
          <a:ln w="9525">
            <a:noFill/>
            <a:miter lim="800000"/>
            <a:headEnd/>
            <a:tailEnd/>
          </a:ln>
        </p:spPr>
        <p:txBody>
          <a:bodyPr wrap="none" anchor="ctr">
            <a:spAutoFit/>
          </a:bodyPr>
          <a:lstStyle/>
          <a:p>
            <a:pPr algn="ctr"/>
            <a:r>
              <a:rPr lang="en-US" sz="3200" b="1">
                <a:solidFill>
                  <a:schemeClr val="bg1"/>
                </a:solidFill>
                <a:ea typeface="Verdana" panose="020B0604030504040204" pitchFamily="34" charset="0"/>
              </a:rPr>
              <a:t>Sử dụng PG làm phụ gia xi măng</a:t>
            </a:r>
            <a:endParaRPr lang="en-US" sz="3200" b="1" dirty="0">
              <a:solidFill>
                <a:schemeClr val="bg1"/>
              </a:solidFill>
              <a:ea typeface="Verdana" panose="020B0604030504040204" pitchFamily="34" charset="0"/>
            </a:endParaRPr>
          </a:p>
        </p:txBody>
      </p:sp>
      <p:grpSp>
        <p:nvGrpSpPr>
          <p:cNvPr id="6147" name="Group 7"/>
          <p:cNvGrpSpPr>
            <a:grpSpLocks/>
          </p:cNvGrpSpPr>
          <p:nvPr/>
        </p:nvGrpSpPr>
        <p:grpSpPr bwMode="auto">
          <a:xfrm>
            <a:off x="414312" y="1965594"/>
            <a:ext cx="2359025" cy="3636962"/>
            <a:chOff x="457200" y="1239996"/>
            <a:chExt cx="2177144" cy="2804886"/>
          </a:xfrm>
        </p:grpSpPr>
        <p:sp>
          <p:nvSpPr>
            <p:cNvPr id="4" name="Rectangle 3"/>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p:cNvSpPr/>
            <p:nvPr/>
          </p:nvSpPr>
          <p:spPr>
            <a:xfrm>
              <a:off x="536316" y="1293865"/>
              <a:ext cx="2018913" cy="2694698"/>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48" name="Group 6"/>
          <p:cNvGrpSpPr>
            <a:grpSpLocks/>
          </p:cNvGrpSpPr>
          <p:nvPr/>
        </p:nvGrpSpPr>
        <p:grpSpPr bwMode="auto">
          <a:xfrm flipV="1">
            <a:off x="298991" y="1994157"/>
            <a:ext cx="2101850" cy="738188"/>
            <a:chOff x="4763053" y="2429435"/>
            <a:chExt cx="2840865" cy="833718"/>
          </a:xfrm>
        </p:grpSpPr>
        <p:sp>
          <p:nvSpPr>
            <p:cNvPr id="55" name="Freeform 54"/>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2">
                    <a:lumMod val="75000"/>
                  </a:schemeClr>
                </a:gs>
                <a:gs pos="69000">
                  <a:schemeClr val="accent2"/>
                </a:gs>
                <a:gs pos="100000">
                  <a:schemeClr val="accent2">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56" name="Pie 55"/>
            <p:cNvSpPr/>
            <p:nvPr/>
          </p:nvSpPr>
          <p:spPr bwMode="gray">
            <a:xfrm>
              <a:off x="4763053" y="3083859"/>
              <a:ext cx="304685" cy="179294"/>
            </a:xfrm>
            <a:prstGeom prst="pie">
              <a:avLst>
                <a:gd name="adj1" fmla="val 5429925"/>
                <a:gd name="adj2" fmla="val 162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6149" name="Group 57"/>
          <p:cNvGrpSpPr>
            <a:grpSpLocks/>
          </p:cNvGrpSpPr>
          <p:nvPr/>
        </p:nvGrpSpPr>
        <p:grpSpPr bwMode="auto">
          <a:xfrm>
            <a:off x="3400400" y="1965594"/>
            <a:ext cx="2359025" cy="3636962"/>
            <a:chOff x="457200" y="1239996"/>
            <a:chExt cx="2177144" cy="2804886"/>
          </a:xfrm>
        </p:grpSpPr>
        <p:sp>
          <p:nvSpPr>
            <p:cNvPr id="59" name="Rectangle 58"/>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536316" y="1293865"/>
              <a:ext cx="2018913" cy="2694698"/>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50" name="Group 60"/>
          <p:cNvGrpSpPr>
            <a:grpSpLocks/>
          </p:cNvGrpSpPr>
          <p:nvPr/>
        </p:nvGrpSpPr>
        <p:grpSpPr bwMode="auto">
          <a:xfrm flipV="1">
            <a:off x="3278728" y="1994157"/>
            <a:ext cx="2101850" cy="738188"/>
            <a:chOff x="4782670" y="2429435"/>
            <a:chExt cx="2840865" cy="833718"/>
          </a:xfrm>
        </p:grpSpPr>
        <p:sp>
          <p:nvSpPr>
            <p:cNvPr id="64" name="Freeform 63"/>
            <p:cNvSpPr/>
            <p:nvPr/>
          </p:nvSpPr>
          <p:spPr bwMode="gray">
            <a:xfrm>
              <a:off x="4790411"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65" name="Pie 64"/>
            <p:cNvSpPr/>
            <p:nvPr/>
          </p:nvSpPr>
          <p:spPr bwMode="gray">
            <a:xfrm>
              <a:off x="4782670" y="3083859"/>
              <a:ext cx="304685" cy="179294"/>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6151" name="Group 71"/>
          <p:cNvGrpSpPr>
            <a:grpSpLocks/>
          </p:cNvGrpSpPr>
          <p:nvPr/>
        </p:nvGrpSpPr>
        <p:grpSpPr bwMode="auto">
          <a:xfrm>
            <a:off x="6372200" y="1965594"/>
            <a:ext cx="2359025" cy="3636962"/>
            <a:chOff x="457200" y="1239996"/>
            <a:chExt cx="2177144" cy="2804886"/>
          </a:xfrm>
        </p:grpSpPr>
        <p:sp>
          <p:nvSpPr>
            <p:cNvPr id="73" name="Rectangle 72"/>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Rectangle 74"/>
            <p:cNvSpPr/>
            <p:nvPr/>
          </p:nvSpPr>
          <p:spPr>
            <a:xfrm>
              <a:off x="536316" y="1293865"/>
              <a:ext cx="2018913" cy="2694698"/>
            </a:xfrm>
            <a:prstGeom prst="rect">
              <a:avLst/>
            </a:prstGeom>
            <a:noFill/>
            <a:ln w="19050">
              <a:solidFill>
                <a:schemeClr val="accent4">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52" name="Group 75"/>
          <p:cNvGrpSpPr>
            <a:grpSpLocks/>
          </p:cNvGrpSpPr>
          <p:nvPr/>
        </p:nvGrpSpPr>
        <p:grpSpPr bwMode="auto">
          <a:xfrm flipV="1">
            <a:off x="6286475" y="2014142"/>
            <a:ext cx="2101850" cy="738188"/>
            <a:chOff x="4782670" y="2429435"/>
            <a:chExt cx="2840865" cy="833718"/>
          </a:xfrm>
        </p:grpSpPr>
        <p:sp>
          <p:nvSpPr>
            <p:cNvPr id="77" name="Freeform 76"/>
            <p:cNvSpPr/>
            <p:nvPr/>
          </p:nvSpPr>
          <p:spPr bwMode="gray">
            <a:xfrm>
              <a:off x="4790411"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4">
                    <a:lumMod val="75000"/>
                  </a:schemeClr>
                </a:gs>
                <a:gs pos="69000">
                  <a:schemeClr val="accent4"/>
                </a:gs>
                <a:gs pos="100000">
                  <a:schemeClr val="accent4">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78" name="Pie 77"/>
            <p:cNvSpPr/>
            <p:nvPr/>
          </p:nvSpPr>
          <p:spPr bwMode="gray">
            <a:xfrm>
              <a:off x="4782670" y="3083859"/>
              <a:ext cx="304685" cy="179294"/>
            </a:xfrm>
            <a:prstGeom prst="pie">
              <a:avLst>
                <a:gd name="adj1" fmla="val 5429925"/>
                <a:gd name="adj2" fmla="val 16200000"/>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6153" name="Rectangle 79"/>
          <p:cNvSpPr>
            <a:spLocks noChangeArrowheads="1"/>
          </p:cNvSpPr>
          <p:nvPr/>
        </p:nvSpPr>
        <p:spPr bwMode="auto">
          <a:xfrm>
            <a:off x="504215" y="3108005"/>
            <a:ext cx="2228850" cy="923330"/>
          </a:xfrm>
          <a:prstGeom prst="rect">
            <a:avLst/>
          </a:prstGeom>
          <a:noFill/>
          <a:ln w="9525">
            <a:noFill/>
            <a:miter lim="800000"/>
            <a:headEnd/>
            <a:tailEnd/>
          </a:ln>
        </p:spPr>
        <p:txBody>
          <a:bodyPr anchor="ctr">
            <a:spAutoFit/>
          </a:bodyPr>
          <a:lstStyle/>
          <a:p>
            <a:pPr algn="just"/>
            <a:r>
              <a:rPr lang="en-US" sz="1800">
                <a:solidFill>
                  <a:srgbClr val="000000"/>
                </a:solidFill>
                <a:effectLst/>
                <a:latin typeface="+mn-lt"/>
                <a:ea typeface="Calibri" panose="020F0502020204030204" pitchFamily="34" charset="0"/>
              </a:rPr>
              <a:t>Sử dụng trực tiếp hemihydrate PG làm vữa xi măng</a:t>
            </a:r>
            <a:endParaRPr lang="en-US" sz="1600" dirty="0">
              <a:solidFill>
                <a:srgbClr val="4A4644"/>
              </a:solidFill>
              <a:latin typeface="+mn-lt"/>
            </a:endParaRPr>
          </a:p>
        </p:txBody>
      </p:sp>
      <p:sp>
        <p:nvSpPr>
          <p:cNvPr id="6154" name="Rectangle 82"/>
          <p:cNvSpPr>
            <a:spLocks noChangeArrowheads="1"/>
          </p:cNvSpPr>
          <p:nvPr/>
        </p:nvSpPr>
        <p:spPr bwMode="auto">
          <a:xfrm>
            <a:off x="3524387" y="2904938"/>
            <a:ext cx="2120900" cy="2031325"/>
          </a:xfrm>
          <a:prstGeom prst="rect">
            <a:avLst/>
          </a:prstGeom>
          <a:noFill/>
          <a:ln w="9525">
            <a:noFill/>
            <a:miter lim="800000"/>
            <a:headEnd/>
            <a:tailEnd/>
          </a:ln>
        </p:spPr>
        <p:txBody>
          <a:bodyPr wrap="square" anchor="ctr">
            <a:spAutoFit/>
          </a:bodyPr>
          <a:lstStyle/>
          <a:p>
            <a:pPr algn="just"/>
            <a:r>
              <a:rPr lang="en-US">
                <a:solidFill>
                  <a:srgbClr val="000000"/>
                </a:solidFill>
                <a:latin typeface="+mn-lt"/>
                <a:ea typeface="Calibri" panose="020F0502020204030204" pitchFamily="34" charset="0"/>
              </a:rPr>
              <a:t>Xử lý dehydrat PG ở nhiệt độ cao để chuyển thành hemihydrat PG, sau đó sử dụng làm chất làm chậm xi măng. </a:t>
            </a:r>
          </a:p>
        </p:txBody>
      </p:sp>
      <p:sp>
        <p:nvSpPr>
          <p:cNvPr id="6155" name="Rectangle 83"/>
          <p:cNvSpPr>
            <a:spLocks noChangeArrowheads="1"/>
          </p:cNvSpPr>
          <p:nvPr/>
        </p:nvSpPr>
        <p:spPr bwMode="auto">
          <a:xfrm>
            <a:off x="6494748" y="3052684"/>
            <a:ext cx="2092325" cy="1200329"/>
          </a:xfrm>
          <a:prstGeom prst="rect">
            <a:avLst/>
          </a:prstGeom>
          <a:noFill/>
          <a:ln w="9525">
            <a:noFill/>
            <a:miter lim="800000"/>
            <a:headEnd/>
            <a:tailEnd/>
          </a:ln>
        </p:spPr>
        <p:txBody>
          <a:bodyPr wrap="square" anchor="ctr">
            <a:spAutoFit/>
          </a:bodyPr>
          <a:lstStyle/>
          <a:p>
            <a:pPr lvl="0" algn="just">
              <a:spcBef>
                <a:spcPts val="600"/>
              </a:spcBef>
              <a:spcAft>
                <a:spcPts val="600"/>
              </a:spcAft>
              <a:tabLst>
                <a:tab pos="215900" algn="l"/>
              </a:tabLst>
            </a:pPr>
            <a:r>
              <a:rPr lang="en-US">
                <a:solidFill>
                  <a:srgbClr val="000000"/>
                </a:solidFill>
                <a:latin typeface="+mn-lt"/>
                <a:ea typeface="Calibri" panose="020F0502020204030204" pitchFamily="34" charset="0"/>
              </a:rPr>
              <a:t>Thu hồi lưu huỳnh từ PG để làm clinke trong sản xuất xi măng.</a:t>
            </a:r>
          </a:p>
        </p:txBody>
      </p:sp>
      <p:sp>
        <p:nvSpPr>
          <p:cNvPr id="11" name="TextBox 10"/>
          <p:cNvSpPr txBox="1"/>
          <p:nvPr/>
        </p:nvSpPr>
        <p:spPr>
          <a:xfrm>
            <a:off x="513304" y="2236529"/>
            <a:ext cx="1184940" cy="369332"/>
          </a:xfrm>
          <a:prstGeom prst="rect">
            <a:avLst/>
          </a:prstGeom>
          <a:noFill/>
        </p:spPr>
        <p:txBody>
          <a:bodyPr wrap="none" anchor="ctr">
            <a:spAutoFit/>
          </a:bodyPr>
          <a:lstStyle/>
          <a:p>
            <a:pPr>
              <a:defRPr/>
            </a:pPr>
            <a:r>
              <a:rPr lang="en-US" b="1">
                <a:solidFill>
                  <a:schemeClr val="bg1"/>
                </a:solidFill>
                <a:effectLst>
                  <a:outerShdw blurRad="38100" dist="38100" dir="2700000" algn="tl">
                    <a:srgbClr val="000000">
                      <a:alpha val="43137"/>
                    </a:srgbClr>
                  </a:outerShdw>
                </a:effectLst>
                <a:latin typeface="Arial" pitchFamily="34" charset="0"/>
                <a:cs typeface="Arial" pitchFamily="34" charset="0"/>
              </a:rPr>
              <a:t>Thứ nhất</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85" name="TextBox 84"/>
          <p:cNvSpPr txBox="1"/>
          <p:nvPr/>
        </p:nvSpPr>
        <p:spPr>
          <a:xfrm>
            <a:off x="3478753" y="2236529"/>
            <a:ext cx="1031051" cy="369332"/>
          </a:xfrm>
          <a:prstGeom prst="rect">
            <a:avLst/>
          </a:prstGeom>
          <a:noFill/>
        </p:spPr>
        <p:txBody>
          <a:bodyPr wrap="none" anchor="ctr">
            <a:spAutoFit/>
          </a:bodyPr>
          <a:lstStyle/>
          <a:p>
            <a:pPr>
              <a:defRPr/>
            </a:pPr>
            <a:r>
              <a:rPr lang="en-US" b="1">
                <a:solidFill>
                  <a:schemeClr val="bg1"/>
                </a:solidFill>
                <a:effectLst>
                  <a:outerShdw blurRad="38100" dist="38100" dir="2700000" algn="tl">
                    <a:srgbClr val="000000">
                      <a:alpha val="43137"/>
                    </a:srgbClr>
                  </a:outerShdw>
                </a:effectLst>
                <a:latin typeface="Arial" pitchFamily="34" charset="0"/>
                <a:cs typeface="Arial" pitchFamily="34" charset="0"/>
              </a:rPr>
              <a:t>Thứ hai</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00" name="TextBox 99"/>
          <p:cNvSpPr txBox="1"/>
          <p:nvPr/>
        </p:nvSpPr>
        <p:spPr>
          <a:xfrm>
            <a:off x="6511900" y="2256514"/>
            <a:ext cx="966931" cy="369332"/>
          </a:xfrm>
          <a:prstGeom prst="rect">
            <a:avLst/>
          </a:prstGeom>
          <a:noFill/>
        </p:spPr>
        <p:txBody>
          <a:bodyPr wrap="none" anchor="ctr">
            <a:spAutoFit/>
          </a:bodyPr>
          <a:lstStyle/>
          <a:p>
            <a:pPr>
              <a:defRPr/>
            </a:pPr>
            <a:r>
              <a:rPr lang="en-US" b="1">
                <a:solidFill>
                  <a:schemeClr val="bg1"/>
                </a:solidFill>
                <a:effectLst>
                  <a:outerShdw blurRad="38100" dist="38100" dir="2700000" algn="tl">
                    <a:srgbClr val="000000">
                      <a:alpha val="43137"/>
                    </a:srgbClr>
                  </a:outerShdw>
                </a:effectLst>
                <a:latin typeface="Arial" pitchFamily="34" charset="0"/>
                <a:cs typeface="Arial" pitchFamily="34" charset="0"/>
              </a:rPr>
              <a:t>Thứ ba</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1176127" y="1279969"/>
            <a:ext cx="6874246" cy="369332"/>
          </a:xfrm>
          <a:prstGeom prst="rect">
            <a:avLst/>
          </a:prstGeom>
          <a:noFill/>
        </p:spPr>
        <p:txBody>
          <a:bodyPr wrap="square" rtlCol="0">
            <a:spAutoFit/>
          </a:bodyPr>
          <a:lstStyle/>
          <a:p>
            <a:r>
              <a:rPr lang="en-US" sz="1800">
                <a:solidFill>
                  <a:schemeClr val="accent4"/>
                </a:solidFill>
                <a:effectLst/>
                <a:latin typeface="+mn-lt"/>
                <a:ea typeface="Calibri" panose="020F0502020204030204" pitchFamily="34" charset="0"/>
              </a:rPr>
              <a:t>Có ba cách tiếp cận chính để sử dụng PG trong sản xuất xi măng</a:t>
            </a:r>
            <a:endParaRPr lang="en-US" dirty="0">
              <a:solidFill>
                <a:schemeClr val="accent4"/>
              </a:solidFill>
              <a:latin typeface="+mn-lt"/>
            </a:endParaRPr>
          </a:p>
        </p:txBody>
      </p:sp>
      <p:grpSp>
        <p:nvGrpSpPr>
          <p:cNvPr id="9" name="Group 83">
            <a:extLst>
              <a:ext uri="{FF2B5EF4-FFF2-40B4-BE49-F238E27FC236}">
                <a16:creationId xmlns:a16="http://schemas.microsoft.com/office/drawing/2014/main" id="{297978E6-483F-71BE-25F9-8168E559F78E}"/>
              </a:ext>
            </a:extLst>
          </p:cNvPr>
          <p:cNvGrpSpPr>
            <a:grpSpLocks/>
          </p:cNvGrpSpPr>
          <p:nvPr/>
        </p:nvGrpSpPr>
        <p:grpSpPr bwMode="auto">
          <a:xfrm>
            <a:off x="276870" y="5751797"/>
            <a:ext cx="8590259" cy="756379"/>
            <a:chOff x="1536" y="1899"/>
            <a:chExt cx="2736" cy="224"/>
          </a:xfrm>
          <a:solidFill>
            <a:srgbClr val="C00000"/>
          </a:solidFill>
        </p:grpSpPr>
        <p:sp>
          <p:nvSpPr>
            <p:cNvPr id="10" name="AutoShape 84">
              <a:extLst>
                <a:ext uri="{FF2B5EF4-FFF2-40B4-BE49-F238E27FC236}">
                  <a16:creationId xmlns:a16="http://schemas.microsoft.com/office/drawing/2014/main" id="{3AD01F62-44BD-6BE4-3482-65DC8695D92A}"/>
                </a:ext>
              </a:extLst>
            </p:cNvPr>
            <p:cNvSpPr>
              <a:spLocks noChangeArrowheads="1"/>
            </p:cNvSpPr>
            <p:nvPr/>
          </p:nvSpPr>
          <p:spPr bwMode="gray">
            <a:xfrm>
              <a:off x="1536" y="1899"/>
              <a:ext cx="2736" cy="224"/>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12" name="Text Box 86">
              <a:extLst>
                <a:ext uri="{FF2B5EF4-FFF2-40B4-BE49-F238E27FC236}">
                  <a16:creationId xmlns:a16="http://schemas.microsoft.com/office/drawing/2014/main" id="{BA522E11-DCBF-DE24-B01D-18472E495743}"/>
                </a:ext>
              </a:extLst>
            </p:cNvPr>
            <p:cNvSpPr txBox="1">
              <a:spLocks noChangeArrowheads="1"/>
            </p:cNvSpPr>
            <p:nvPr/>
          </p:nvSpPr>
          <p:spPr bwMode="gray">
            <a:xfrm>
              <a:off x="1580" y="1908"/>
              <a:ext cx="2653" cy="191"/>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defRPr/>
              </a:pPr>
              <a:r>
                <a:rPr lang="en-US" altLang="en-US" sz="2000" b="0">
                  <a:solidFill>
                    <a:schemeClr val="bg1"/>
                  </a:solidFill>
                  <a:latin typeface="Arial" panose="020B0604020202020204" pitchFamily="34" charset="0"/>
                </a:rPr>
                <a:t>Tại Việt Nam một phần nhỏ PG được xử lý để làm phụ gia xi măng (Đức Giang; Đình Vũ). </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a:extLst>
              <a:ext uri="{FF2B5EF4-FFF2-40B4-BE49-F238E27FC236}">
                <a16:creationId xmlns:a16="http://schemas.microsoft.com/office/drawing/2014/main" id="{9797152E-64D0-50D9-5EFC-D3AB452254D4}"/>
              </a:ext>
            </a:extLst>
          </p:cNvPr>
          <p:cNvSpPr txBox="1">
            <a:spLocks noChangeArrowheads="1"/>
          </p:cNvSpPr>
          <p:nvPr/>
        </p:nvSpPr>
        <p:spPr bwMode="auto">
          <a:xfrm>
            <a:off x="1083388" y="106823"/>
            <a:ext cx="76931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b="1">
                <a:solidFill>
                  <a:schemeClr val="bg1"/>
                </a:solidFill>
                <a:ea typeface="Verdana" panose="020B0604030504040204" pitchFamily="34" charset="0"/>
                <a:cs typeface="Verdana" panose="020B0604030504040204" pitchFamily="34" charset="0"/>
              </a:rPr>
              <a:t>Sử dụng PG làm ván tường, thạch cao</a:t>
            </a:r>
          </a:p>
        </p:txBody>
      </p:sp>
      <p:grpSp>
        <p:nvGrpSpPr>
          <p:cNvPr id="12" name="Group 83">
            <a:extLst>
              <a:ext uri="{FF2B5EF4-FFF2-40B4-BE49-F238E27FC236}">
                <a16:creationId xmlns:a16="http://schemas.microsoft.com/office/drawing/2014/main" id="{5454AC73-5C9F-5E6F-573A-A8DCE5735D3A}"/>
              </a:ext>
            </a:extLst>
          </p:cNvPr>
          <p:cNvGrpSpPr>
            <a:grpSpLocks/>
          </p:cNvGrpSpPr>
          <p:nvPr/>
        </p:nvGrpSpPr>
        <p:grpSpPr bwMode="auto">
          <a:xfrm>
            <a:off x="581819" y="1731235"/>
            <a:ext cx="8104881" cy="1024060"/>
            <a:chOff x="1296" y="1824"/>
            <a:chExt cx="2976" cy="432"/>
          </a:xfrm>
          <a:solidFill>
            <a:srgbClr val="C00000"/>
          </a:solidFill>
        </p:grpSpPr>
        <p:sp>
          <p:nvSpPr>
            <p:cNvPr id="13" name="AutoShape 84">
              <a:extLst>
                <a:ext uri="{FF2B5EF4-FFF2-40B4-BE49-F238E27FC236}">
                  <a16:creationId xmlns:a16="http://schemas.microsoft.com/office/drawing/2014/main" id="{EDD25DF1-3D0C-CD06-F779-CFC7B4C976DD}"/>
                </a:ext>
              </a:extLst>
            </p:cNvPr>
            <p:cNvSpPr>
              <a:spLocks noChangeArrowheads="1"/>
            </p:cNvSpPr>
            <p:nvPr/>
          </p:nvSpPr>
          <p:spPr bwMode="gray">
            <a:xfrm>
              <a:off x="1536" y="1899"/>
              <a:ext cx="2736"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14" name="AutoShape 85">
              <a:extLst>
                <a:ext uri="{FF2B5EF4-FFF2-40B4-BE49-F238E27FC236}">
                  <a16:creationId xmlns:a16="http://schemas.microsoft.com/office/drawing/2014/main" id="{A931AF46-8B51-F778-FCA2-8427744BC3E8}"/>
                </a:ext>
              </a:extLst>
            </p:cNvPr>
            <p:cNvSpPr>
              <a:spLocks noChangeArrowheads="1"/>
            </p:cNvSpPr>
            <p:nvPr/>
          </p:nvSpPr>
          <p:spPr bwMode="gray">
            <a:xfrm>
              <a:off x="1296" y="1824"/>
              <a:ext cx="330" cy="432"/>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15" name="Text Box 86">
              <a:extLst>
                <a:ext uri="{FF2B5EF4-FFF2-40B4-BE49-F238E27FC236}">
                  <a16:creationId xmlns:a16="http://schemas.microsoft.com/office/drawing/2014/main" id="{4188174C-250A-3BA2-4A59-B31B116F0FD8}"/>
                </a:ext>
              </a:extLst>
            </p:cNvPr>
            <p:cNvSpPr txBox="1">
              <a:spLocks noChangeArrowheads="1"/>
            </p:cNvSpPr>
            <p:nvPr/>
          </p:nvSpPr>
          <p:spPr bwMode="gray">
            <a:xfrm>
              <a:off x="1626" y="1910"/>
              <a:ext cx="2601" cy="273"/>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defRPr/>
              </a:pPr>
              <a:r>
                <a:rPr lang="en-US" sz="1800" b="0">
                  <a:solidFill>
                    <a:schemeClr val="bg1"/>
                  </a:solidFill>
                  <a:effectLst/>
                  <a:latin typeface="+mn-lt"/>
                  <a:ea typeface="Calibri" panose="020F0502020204030204" pitchFamily="34" charset="0"/>
                </a:rPr>
                <a:t>Chuyển PG sang dạng bùn, khuấy rồi sàng để loại bỏ phosphat và thạch anh hạt thô, sau đó dùng xiclon để khử slam.</a:t>
              </a:r>
              <a:endParaRPr lang="en-US" altLang="en-US" sz="1800" b="0">
                <a:solidFill>
                  <a:schemeClr val="bg1"/>
                </a:solidFill>
                <a:latin typeface="Arial" panose="020B0604020202020204" pitchFamily="34" charset="0"/>
              </a:endParaRPr>
            </a:p>
          </p:txBody>
        </p:sp>
        <p:sp>
          <p:nvSpPr>
            <p:cNvPr id="16" name="Text Box 87">
              <a:extLst>
                <a:ext uri="{FF2B5EF4-FFF2-40B4-BE49-F238E27FC236}">
                  <a16:creationId xmlns:a16="http://schemas.microsoft.com/office/drawing/2014/main" id="{CD1C880E-7292-DBA4-00F8-FB5E15C1B19D}"/>
                </a:ext>
              </a:extLst>
            </p:cNvPr>
            <p:cNvSpPr txBox="1">
              <a:spLocks noChangeArrowheads="1"/>
            </p:cNvSpPr>
            <p:nvPr/>
          </p:nvSpPr>
          <p:spPr bwMode="gray">
            <a:xfrm>
              <a:off x="1393" y="1946"/>
              <a:ext cx="143" cy="195"/>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defRPr/>
              </a:pPr>
              <a:r>
                <a:rPr lang="en-US" altLang="en-US" sz="2400" b="0">
                  <a:solidFill>
                    <a:schemeClr val="bg1"/>
                  </a:solidFill>
                  <a:latin typeface="Arial" panose="020B0604020202020204" pitchFamily="34" charset="0"/>
                </a:rPr>
                <a:t>1</a:t>
              </a:r>
            </a:p>
          </p:txBody>
        </p:sp>
      </p:grpSp>
      <p:grpSp>
        <p:nvGrpSpPr>
          <p:cNvPr id="5124" name="Group 88">
            <a:extLst>
              <a:ext uri="{FF2B5EF4-FFF2-40B4-BE49-F238E27FC236}">
                <a16:creationId xmlns:a16="http://schemas.microsoft.com/office/drawing/2014/main" id="{3E3E9C93-031B-A6C8-6246-67E18C504733}"/>
              </a:ext>
            </a:extLst>
          </p:cNvPr>
          <p:cNvGrpSpPr>
            <a:grpSpLocks/>
          </p:cNvGrpSpPr>
          <p:nvPr/>
        </p:nvGrpSpPr>
        <p:grpSpPr bwMode="auto">
          <a:xfrm>
            <a:off x="581820" y="2707798"/>
            <a:ext cx="8104880" cy="1090612"/>
            <a:chOff x="1296" y="1824"/>
            <a:chExt cx="2976" cy="432"/>
          </a:xfrm>
        </p:grpSpPr>
        <p:sp>
          <p:nvSpPr>
            <p:cNvPr id="5128" name="AutoShape 89">
              <a:extLst>
                <a:ext uri="{FF2B5EF4-FFF2-40B4-BE49-F238E27FC236}">
                  <a16:creationId xmlns:a16="http://schemas.microsoft.com/office/drawing/2014/main" id="{69A54014-5AC3-CE87-D89D-4F042A3030FF}"/>
                </a:ext>
              </a:extLst>
            </p:cNvPr>
            <p:cNvSpPr>
              <a:spLocks noChangeArrowheads="1"/>
            </p:cNvSpPr>
            <p:nvPr/>
          </p:nvSpPr>
          <p:spPr bwMode="gray">
            <a:xfrm>
              <a:off x="1536" y="1899"/>
              <a:ext cx="2736" cy="288"/>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129" name="AutoShape 90">
              <a:extLst>
                <a:ext uri="{FF2B5EF4-FFF2-40B4-BE49-F238E27FC236}">
                  <a16:creationId xmlns:a16="http://schemas.microsoft.com/office/drawing/2014/main" id="{9374402E-EA5B-AAD4-65FC-7A93ACA23DE5}"/>
                </a:ext>
              </a:extLst>
            </p:cNvPr>
            <p:cNvSpPr>
              <a:spLocks noChangeArrowheads="1"/>
            </p:cNvSpPr>
            <p:nvPr/>
          </p:nvSpPr>
          <p:spPr bwMode="gray">
            <a:xfrm>
              <a:off x="1296" y="1824"/>
              <a:ext cx="310"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130" name="Text Box 91">
              <a:extLst>
                <a:ext uri="{FF2B5EF4-FFF2-40B4-BE49-F238E27FC236}">
                  <a16:creationId xmlns:a16="http://schemas.microsoft.com/office/drawing/2014/main" id="{A45316F8-7BD0-C72D-C769-32B1B9D7891E}"/>
                </a:ext>
              </a:extLst>
            </p:cNvPr>
            <p:cNvSpPr txBox="1">
              <a:spLocks noChangeArrowheads="1"/>
            </p:cNvSpPr>
            <p:nvPr/>
          </p:nvSpPr>
          <p:spPr bwMode="gray">
            <a:xfrm>
              <a:off x="1691" y="1961"/>
              <a:ext cx="2535"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n-US" sz="1800">
                  <a:solidFill>
                    <a:schemeClr val="bg1"/>
                  </a:solidFill>
                  <a:latin typeface="+mn-lt"/>
                  <a:ea typeface="Calibri" panose="020F0502020204030204" pitchFamily="34" charset="0"/>
                </a:rPr>
                <a:t>Sản phẩm cát của xiclon được làm khô trong máy sấy flash</a:t>
              </a:r>
              <a:endParaRPr lang="en-US" altLang="en-US" sz="1800">
                <a:solidFill>
                  <a:schemeClr val="bg1"/>
                </a:solidFill>
                <a:latin typeface="+mn-lt"/>
                <a:ea typeface="Calibri" panose="020F0502020204030204" pitchFamily="34" charset="0"/>
              </a:endParaRPr>
            </a:p>
          </p:txBody>
        </p:sp>
        <p:sp>
          <p:nvSpPr>
            <p:cNvPr id="5131" name="Text Box 92">
              <a:extLst>
                <a:ext uri="{FF2B5EF4-FFF2-40B4-BE49-F238E27FC236}">
                  <a16:creationId xmlns:a16="http://schemas.microsoft.com/office/drawing/2014/main" id="{1AD71CC2-803D-2832-43AC-4CDCA677537B}"/>
                </a:ext>
              </a:extLst>
            </p:cNvPr>
            <p:cNvSpPr txBox="1">
              <a:spLocks noChangeArrowheads="1"/>
            </p:cNvSpPr>
            <p:nvPr/>
          </p:nvSpPr>
          <p:spPr bwMode="gray">
            <a:xfrm>
              <a:off x="1350" y="1939"/>
              <a:ext cx="20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solidFill>
                    <a:schemeClr val="bg1"/>
                  </a:solidFill>
                </a:rPr>
                <a:t>2</a:t>
              </a:r>
            </a:p>
          </p:txBody>
        </p:sp>
      </p:grpSp>
      <p:grpSp>
        <p:nvGrpSpPr>
          <p:cNvPr id="22" name="Group 93">
            <a:extLst>
              <a:ext uri="{FF2B5EF4-FFF2-40B4-BE49-F238E27FC236}">
                <a16:creationId xmlns:a16="http://schemas.microsoft.com/office/drawing/2014/main" id="{47A9928A-7E7E-BCEC-8703-34BF7E9D70DA}"/>
              </a:ext>
            </a:extLst>
          </p:cNvPr>
          <p:cNvGrpSpPr>
            <a:grpSpLocks/>
          </p:cNvGrpSpPr>
          <p:nvPr/>
        </p:nvGrpSpPr>
        <p:grpSpPr bwMode="auto">
          <a:xfrm>
            <a:off x="581819" y="3894827"/>
            <a:ext cx="8104881" cy="1023357"/>
            <a:chOff x="1397" y="1778"/>
            <a:chExt cx="2875" cy="524"/>
          </a:xfrm>
          <a:solidFill>
            <a:srgbClr val="0070C0"/>
          </a:solidFill>
        </p:grpSpPr>
        <p:sp>
          <p:nvSpPr>
            <p:cNvPr id="23" name="AutoShape 94">
              <a:extLst>
                <a:ext uri="{FF2B5EF4-FFF2-40B4-BE49-F238E27FC236}">
                  <a16:creationId xmlns:a16="http://schemas.microsoft.com/office/drawing/2014/main" id="{5042E1D5-0001-87DF-D542-107860D261E1}"/>
                </a:ext>
              </a:extLst>
            </p:cNvPr>
            <p:cNvSpPr>
              <a:spLocks noChangeArrowheads="1"/>
            </p:cNvSpPr>
            <p:nvPr/>
          </p:nvSpPr>
          <p:spPr bwMode="gray">
            <a:xfrm>
              <a:off x="1536" y="1828"/>
              <a:ext cx="2736" cy="412"/>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24" name="AutoShape 95">
              <a:extLst>
                <a:ext uri="{FF2B5EF4-FFF2-40B4-BE49-F238E27FC236}">
                  <a16:creationId xmlns:a16="http://schemas.microsoft.com/office/drawing/2014/main" id="{7B0F0B95-738A-759D-7946-61553BAAF479}"/>
                </a:ext>
              </a:extLst>
            </p:cNvPr>
            <p:cNvSpPr>
              <a:spLocks noChangeArrowheads="1"/>
            </p:cNvSpPr>
            <p:nvPr/>
          </p:nvSpPr>
          <p:spPr bwMode="gray">
            <a:xfrm>
              <a:off x="1397" y="1778"/>
              <a:ext cx="279" cy="524"/>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25" name="Text Box 96">
              <a:extLst>
                <a:ext uri="{FF2B5EF4-FFF2-40B4-BE49-F238E27FC236}">
                  <a16:creationId xmlns:a16="http://schemas.microsoft.com/office/drawing/2014/main" id="{AEDD7473-FA37-856E-8178-26FE102CC8D6}"/>
                </a:ext>
              </a:extLst>
            </p:cNvPr>
            <p:cNvSpPr txBox="1">
              <a:spLocks noChangeArrowheads="1"/>
            </p:cNvSpPr>
            <p:nvPr/>
          </p:nvSpPr>
          <p:spPr bwMode="gray">
            <a:xfrm>
              <a:off x="1681" y="1857"/>
              <a:ext cx="2468" cy="362"/>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n-US" sz="2000" b="0">
                  <a:solidFill>
                    <a:schemeClr val="bg1"/>
                  </a:solidFill>
                  <a:effectLst/>
                  <a:latin typeface="+mn-lt"/>
                  <a:ea typeface="Calibri" panose="020F0502020204030204" pitchFamily="34" charset="0"/>
                </a:rPr>
                <a:t>PG khô được tiếp tục được sấy ở máy sấy số 2 để tạo ra hemihydrat (CaSO</a:t>
              </a:r>
              <a:r>
                <a:rPr lang="en-US" sz="2000" b="0" baseline="-25000">
                  <a:solidFill>
                    <a:schemeClr val="bg1"/>
                  </a:solidFill>
                  <a:effectLst/>
                  <a:latin typeface="+mn-lt"/>
                  <a:ea typeface="Calibri" panose="020F0502020204030204" pitchFamily="34" charset="0"/>
                </a:rPr>
                <a:t>4</a:t>
              </a:r>
              <a:r>
                <a:rPr lang="en-US" sz="2000" b="0">
                  <a:solidFill>
                    <a:schemeClr val="bg1"/>
                  </a:solidFill>
                  <a:effectLst/>
                  <a:latin typeface="+mn-lt"/>
                  <a:ea typeface="Calibri" panose="020F0502020204030204" pitchFamily="34" charset="0"/>
                </a:rPr>
                <a:t>.½ H</a:t>
              </a:r>
              <a:r>
                <a:rPr lang="en-US" sz="2000" b="0" baseline="-25000">
                  <a:solidFill>
                    <a:schemeClr val="bg1"/>
                  </a:solidFill>
                  <a:effectLst/>
                  <a:latin typeface="+mn-lt"/>
                  <a:ea typeface="Calibri" panose="020F0502020204030204" pitchFamily="34" charset="0"/>
                </a:rPr>
                <a:t>2</a:t>
              </a:r>
              <a:r>
                <a:rPr lang="en-US" sz="2000" b="0">
                  <a:solidFill>
                    <a:schemeClr val="bg1"/>
                  </a:solidFill>
                  <a:effectLst/>
                  <a:latin typeface="+mn-lt"/>
                  <a:ea typeface="Calibri" panose="020F0502020204030204" pitchFamily="34" charset="0"/>
                </a:rPr>
                <a:t>O) và một ít anhydrat</a:t>
              </a:r>
            </a:p>
          </p:txBody>
        </p:sp>
        <p:sp>
          <p:nvSpPr>
            <p:cNvPr id="26" name="Text Box 97">
              <a:extLst>
                <a:ext uri="{FF2B5EF4-FFF2-40B4-BE49-F238E27FC236}">
                  <a16:creationId xmlns:a16="http://schemas.microsoft.com/office/drawing/2014/main" id="{78DBE520-D75F-1BCF-B01B-2F98ED630B0B}"/>
                </a:ext>
              </a:extLst>
            </p:cNvPr>
            <p:cNvSpPr txBox="1">
              <a:spLocks noChangeArrowheads="1"/>
            </p:cNvSpPr>
            <p:nvPr/>
          </p:nvSpPr>
          <p:spPr bwMode="gray">
            <a:xfrm>
              <a:off x="1493" y="1899"/>
              <a:ext cx="42" cy="236"/>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defRPr/>
              </a:pPr>
              <a:r>
                <a:rPr lang="en-US" altLang="en-US" sz="2400" b="0">
                  <a:solidFill>
                    <a:schemeClr val="bg1"/>
                  </a:solidFill>
                  <a:latin typeface="Arial" panose="020B0604020202020204" pitchFamily="34" charset="0"/>
                </a:rPr>
                <a:t>3</a:t>
              </a:r>
            </a:p>
          </p:txBody>
        </p:sp>
      </p:grpSp>
      <p:grpSp>
        <p:nvGrpSpPr>
          <p:cNvPr id="31" name="Group 98">
            <a:extLst>
              <a:ext uri="{FF2B5EF4-FFF2-40B4-BE49-F238E27FC236}">
                <a16:creationId xmlns:a16="http://schemas.microsoft.com/office/drawing/2014/main" id="{A0201FB0-20EA-2D99-4E78-FB15B4A49FFD}"/>
              </a:ext>
            </a:extLst>
          </p:cNvPr>
          <p:cNvGrpSpPr>
            <a:grpSpLocks/>
          </p:cNvGrpSpPr>
          <p:nvPr/>
        </p:nvGrpSpPr>
        <p:grpSpPr bwMode="auto">
          <a:xfrm>
            <a:off x="581819" y="5057115"/>
            <a:ext cx="8166645" cy="901960"/>
            <a:chOff x="1296" y="1870"/>
            <a:chExt cx="2976" cy="336"/>
          </a:xfrm>
          <a:solidFill>
            <a:srgbClr val="92D050"/>
          </a:solidFill>
        </p:grpSpPr>
        <p:sp>
          <p:nvSpPr>
            <p:cNvPr id="32" name="AutoShape 99">
              <a:extLst>
                <a:ext uri="{FF2B5EF4-FFF2-40B4-BE49-F238E27FC236}">
                  <a16:creationId xmlns:a16="http://schemas.microsoft.com/office/drawing/2014/main" id="{EA015958-FFFC-93CD-CDBD-FA556D9E8863}"/>
                </a:ext>
              </a:extLst>
            </p:cNvPr>
            <p:cNvSpPr>
              <a:spLocks noChangeArrowheads="1"/>
            </p:cNvSpPr>
            <p:nvPr/>
          </p:nvSpPr>
          <p:spPr bwMode="gray">
            <a:xfrm>
              <a:off x="1489" y="1899"/>
              <a:ext cx="2783" cy="288"/>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33" name="AutoShape 100">
              <a:extLst>
                <a:ext uri="{FF2B5EF4-FFF2-40B4-BE49-F238E27FC236}">
                  <a16:creationId xmlns:a16="http://schemas.microsoft.com/office/drawing/2014/main" id="{F1733E68-1F0F-48A9-B8F0-579A963E0781}"/>
                </a:ext>
              </a:extLst>
            </p:cNvPr>
            <p:cNvSpPr>
              <a:spLocks noChangeArrowheads="1"/>
            </p:cNvSpPr>
            <p:nvPr/>
          </p:nvSpPr>
          <p:spPr bwMode="gray">
            <a:xfrm>
              <a:off x="1296" y="1870"/>
              <a:ext cx="277" cy="336"/>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a:pPr>
              <a:endParaRPr lang="en-US" altLang="en-US" sz="1800" b="0">
                <a:solidFill>
                  <a:schemeClr val="tx1"/>
                </a:solidFill>
                <a:latin typeface="Arial" panose="020B0604020202020204" pitchFamily="34" charset="0"/>
              </a:endParaRPr>
            </a:p>
          </p:txBody>
        </p:sp>
        <p:sp>
          <p:nvSpPr>
            <p:cNvPr id="34" name="Text Box 101">
              <a:extLst>
                <a:ext uri="{FF2B5EF4-FFF2-40B4-BE49-F238E27FC236}">
                  <a16:creationId xmlns:a16="http://schemas.microsoft.com/office/drawing/2014/main" id="{6356813C-3096-2A92-E7C4-5B9E42E8FE3B}"/>
                </a:ext>
              </a:extLst>
            </p:cNvPr>
            <p:cNvSpPr txBox="1">
              <a:spLocks noChangeArrowheads="1"/>
            </p:cNvSpPr>
            <p:nvPr/>
          </p:nvSpPr>
          <p:spPr bwMode="gray">
            <a:xfrm>
              <a:off x="1610" y="1919"/>
              <a:ext cx="2625" cy="264"/>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n-US" sz="2000" b="0">
                  <a:solidFill>
                    <a:srgbClr val="000000"/>
                  </a:solidFill>
                  <a:effectLst/>
                  <a:latin typeface="+mn-lt"/>
                  <a:ea typeface="Calibri" panose="020F0502020204030204" pitchFamily="34" charset="0"/>
                </a:rPr>
                <a:t>sản phẩm từ máy sấy số 2 được xử lý trong máy sấy số 3 để tạo ra hemihydrat tinh khiết để làm ván tường hoặc thạch cao. </a:t>
              </a:r>
            </a:p>
          </p:txBody>
        </p:sp>
        <p:sp>
          <p:nvSpPr>
            <p:cNvPr id="35" name="Text Box 102">
              <a:extLst>
                <a:ext uri="{FF2B5EF4-FFF2-40B4-BE49-F238E27FC236}">
                  <a16:creationId xmlns:a16="http://schemas.microsoft.com/office/drawing/2014/main" id="{8C34AF75-53ED-139E-7D45-E0FADC43ED93}"/>
                </a:ext>
              </a:extLst>
            </p:cNvPr>
            <p:cNvSpPr txBox="1">
              <a:spLocks noChangeArrowheads="1"/>
            </p:cNvSpPr>
            <p:nvPr/>
          </p:nvSpPr>
          <p:spPr bwMode="gray">
            <a:xfrm>
              <a:off x="1385" y="1965"/>
              <a:ext cx="104" cy="172"/>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defRPr/>
              </a:pPr>
              <a:r>
                <a:rPr lang="en-US" altLang="en-US" sz="2400" b="0">
                  <a:solidFill>
                    <a:schemeClr val="bg1"/>
                  </a:solidFill>
                  <a:latin typeface="Arial" panose="020B0604020202020204" pitchFamily="34" charset="0"/>
                </a:rPr>
                <a:t>4</a:t>
              </a:r>
            </a:p>
          </p:txBody>
        </p:sp>
      </p:grpSp>
      <p:pic>
        <p:nvPicPr>
          <p:cNvPr id="5127" name="Picture 5">
            <a:extLst>
              <a:ext uri="{FF2B5EF4-FFF2-40B4-BE49-F238E27FC236}">
                <a16:creationId xmlns:a16="http://schemas.microsoft.com/office/drawing/2014/main" id="{61F1DE6E-DC51-3593-4000-D3B3CD8EF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975"/>
            <a:ext cx="116363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6">
            <a:extLst>
              <a:ext uri="{FF2B5EF4-FFF2-40B4-BE49-F238E27FC236}">
                <a16:creationId xmlns:a16="http://schemas.microsoft.com/office/drawing/2014/main" id="{B24AE283-DAA0-61CD-43CD-0B89032F57E2}"/>
              </a:ext>
            </a:extLst>
          </p:cNvPr>
          <p:cNvSpPr txBox="1">
            <a:spLocks noChangeArrowheads="1"/>
          </p:cNvSpPr>
          <p:nvPr/>
        </p:nvSpPr>
        <p:spPr bwMode="gray">
          <a:xfrm>
            <a:off x="1111444" y="1316203"/>
            <a:ext cx="6973386" cy="4001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defRPr/>
            </a:pPr>
            <a:r>
              <a:rPr lang="en-US" altLang="en-US" sz="2000">
                <a:solidFill>
                  <a:schemeClr val="tx1"/>
                </a:solidFill>
                <a:latin typeface="Arial" panose="020B0604020202020204" pitchFamily="34" charset="0"/>
              </a:rPr>
              <a:t>Quy trình 4 bước làm ván tường hoặc thạch cao từ PG:</a:t>
            </a:r>
          </a:p>
        </p:txBody>
      </p:sp>
      <p:sp>
        <p:nvSpPr>
          <p:cNvPr id="6" name="Text Box 86">
            <a:extLst>
              <a:ext uri="{FF2B5EF4-FFF2-40B4-BE49-F238E27FC236}">
                <a16:creationId xmlns:a16="http://schemas.microsoft.com/office/drawing/2014/main" id="{081952A0-F79E-D153-BEA7-DC2441794064}"/>
              </a:ext>
            </a:extLst>
          </p:cNvPr>
          <p:cNvSpPr txBox="1">
            <a:spLocks noChangeArrowheads="1"/>
          </p:cNvSpPr>
          <p:nvPr/>
        </p:nvSpPr>
        <p:spPr bwMode="gray">
          <a:xfrm>
            <a:off x="1021427" y="6178783"/>
            <a:ext cx="6973386" cy="4001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defRPr/>
            </a:pPr>
            <a:r>
              <a:rPr lang="en-US" altLang="en-US" sz="2000">
                <a:solidFill>
                  <a:schemeClr val="tx1"/>
                </a:solidFill>
                <a:latin typeface="Arial" panose="020B0604020202020204" pitchFamily="34" charset="0"/>
              </a:rPr>
              <a:t>Quy trình này được áp dụng phổ biến ở TQ.</a:t>
            </a:r>
          </a:p>
        </p:txBody>
      </p:sp>
    </p:spTree>
    <p:extLst>
      <p:ext uri="{BB962C8B-B14F-4D97-AF65-F5344CB8AC3E}">
        <p14:creationId xmlns:p14="http://schemas.microsoft.com/office/powerpoint/2010/main" val="1730514401"/>
      </p:ext>
    </p:extLst>
  </p:cSld>
  <p:clrMapOvr>
    <a:masterClrMapping/>
  </p:clrMapOvr>
</p:sld>
</file>

<file path=ppt/theme/theme1.xml><?xml version="1.0" encoding="utf-8"?>
<a:theme xmlns:a="http://schemas.openxmlformats.org/drawingml/2006/main" name="sample">
  <a:themeElements>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29698D"/>
        </a:dk1>
        <a:lt1>
          <a:srgbClr val="FFFFFF"/>
        </a:lt1>
        <a:dk2>
          <a:srgbClr val="000000"/>
        </a:dk2>
        <a:lt2>
          <a:srgbClr val="A1BABD"/>
        </a:lt2>
        <a:accent1>
          <a:srgbClr val="FF5050"/>
        </a:accent1>
        <a:accent2>
          <a:srgbClr val="FF9933"/>
        </a:accent2>
        <a:accent3>
          <a:srgbClr val="FFFFFF"/>
        </a:accent3>
        <a:accent4>
          <a:srgbClr val="215978"/>
        </a:accent4>
        <a:accent5>
          <a:srgbClr val="FFB3B3"/>
        </a:accent5>
        <a:accent6>
          <a:srgbClr val="E78A2D"/>
        </a:accent6>
        <a:hlink>
          <a:srgbClr val="00CC99"/>
        </a:hlink>
        <a:folHlink>
          <a:srgbClr val="83A6A7"/>
        </a:folHlink>
      </a:clrScheme>
      <a:clrMap bg1="lt1" tx1="dk1" bg2="lt2" tx2="dk2" accent1="accent1" accent2="accent2" accent3="accent3" accent4="accent4" accent5="accent5" accent6="accent6" hlink="hlink" folHlink="folHlink"/>
    </a:extraClrScheme>
    <a:extraClrScheme>
      <a:clrScheme name="sample 3">
        <a:dk1>
          <a:srgbClr val="666699"/>
        </a:dk1>
        <a:lt1>
          <a:srgbClr val="FFFFFF"/>
        </a:lt1>
        <a:dk2>
          <a:srgbClr val="000000"/>
        </a:dk2>
        <a:lt2>
          <a:srgbClr val="C0C0C0"/>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1720</TotalTime>
  <Words>1791</Words>
  <Application>Microsoft Office PowerPoint</Application>
  <PresentationFormat>On-screen Show (4:3)</PresentationFormat>
  <Paragraphs>184</Paragraphs>
  <Slides>18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Symbol</vt:lpstr>
      <vt:lpstr>Times New Roman</vt:lpstr>
      <vt:lpstr>Verdana</vt:lpstr>
      <vt:lpstr>Wingdings</vt:lpstr>
      <vt:lpstr>sample</vt:lpstr>
      <vt:lpstr>PHƯƠNG PHÁP TÁI SỬ DỤNG PHOSPHOGYPSUM</vt:lpstr>
      <vt:lpstr>PowerPoint Presentation</vt:lpstr>
      <vt:lpstr>Phosphogypsum là gì</vt:lpstr>
      <vt:lpstr>Hiện trạng xử lý PG</vt:lpstr>
      <vt:lpstr> Sử dụng PG trong Nông nghiệp</vt:lpstr>
      <vt:lpstr> Tác dụng của PG trong nông nghiệp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Admin</dc:creator>
  <cp:lastModifiedBy>Luan Pham Van</cp:lastModifiedBy>
  <cp:revision>107</cp:revision>
  <dcterms:created xsi:type="dcterms:W3CDTF">2015-11-29T04:10:44Z</dcterms:created>
  <dcterms:modified xsi:type="dcterms:W3CDTF">2023-05-24T08:26:07Z</dcterms:modified>
</cp:coreProperties>
</file>