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7" r:id="rId2"/>
    <p:sldId id="258" r:id="rId3"/>
    <p:sldId id="262" r:id="rId4"/>
    <p:sldId id="263" r:id="rId5"/>
    <p:sldId id="264" r:id="rId6"/>
    <p:sldId id="266" r:id="rId7"/>
    <p:sldId id="267" r:id="rId8"/>
    <p:sldId id="268"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5B80B"/>
    <a:srgbClr val="8E8E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033" autoAdjust="0"/>
  </p:normalViewPr>
  <p:slideViewPr>
    <p:cSldViewPr>
      <p:cViewPr varScale="1">
        <p:scale>
          <a:sx n="75" d="100"/>
          <a:sy n="75" d="100"/>
        </p:scale>
        <p:origin x="1594" y="53"/>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8F21F49-57FA-4C75-B3EA-D849DFAAAC24}" type="datetimeFigureOut">
              <a:rPr lang="en-US"/>
              <a:pPr>
                <a:defRPr/>
              </a:pPr>
              <a:t>2/14/2023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0726C0E0-597F-4630-ABD4-7A6745C1D478}" type="slidenum">
              <a:rPr lang="en-US"/>
              <a:pPr>
                <a:defRPr/>
              </a:pPr>
              <a:t>‹#›</a:t>
            </a:fld>
            <a:endParaRPr lang="en-US"/>
          </a:p>
        </p:txBody>
      </p:sp>
    </p:spTree>
    <p:extLst>
      <p:ext uri="{BB962C8B-B14F-4D97-AF65-F5344CB8AC3E}">
        <p14:creationId xmlns:p14="http://schemas.microsoft.com/office/powerpoint/2010/main" val="65449513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726C0E0-597F-4630-ABD4-7A6745C1D478}" type="slidenum">
              <a:rPr lang="en-US" smtClean="0"/>
              <a:pPr>
                <a:defRPr/>
              </a:pPr>
              <a:t>3</a:t>
            </a:fld>
            <a:endParaRPr lang="en-US"/>
          </a:p>
        </p:txBody>
      </p:sp>
    </p:spTree>
    <p:extLst>
      <p:ext uri="{BB962C8B-B14F-4D97-AF65-F5344CB8AC3E}">
        <p14:creationId xmlns:p14="http://schemas.microsoft.com/office/powerpoint/2010/main" val="2902559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ounded Rectangle 3"/>
          <p:cNvSpPr/>
          <p:nvPr userDrawn="1"/>
        </p:nvSpPr>
        <p:spPr>
          <a:xfrm>
            <a:off x="160338" y="144463"/>
            <a:ext cx="8831262" cy="6561137"/>
          </a:xfrm>
          <a:prstGeom prst="roundRect">
            <a:avLst>
              <a:gd name="adj" fmla="val 3912"/>
            </a:avLst>
          </a:prstGeom>
          <a:noFill/>
          <a:ln w="12700">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Date Placeholder 3"/>
          <p:cNvSpPr>
            <a:spLocks noGrp="1"/>
          </p:cNvSpPr>
          <p:nvPr>
            <p:ph type="dt" sz="half" idx="10"/>
          </p:nvPr>
        </p:nvSpPr>
        <p:spPr/>
        <p:txBody>
          <a:bodyPr/>
          <a:lstStyle>
            <a:lvl1pPr>
              <a:defRPr/>
            </a:lvl1pPr>
          </a:lstStyle>
          <a:p>
            <a:pPr>
              <a:defRPr/>
            </a:pPr>
            <a:fld id="{5862A87E-E034-4467-88A8-605DAD246877}" type="datetimeFigureOut">
              <a:rPr lang="en-US"/>
              <a:pPr>
                <a:defRPr/>
              </a:pPr>
              <a:t>2/14/2023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C45872-3C37-4A94-9E90-140F8F7C198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10297C9-E6CD-458D-92C0-B5005BE1513B}" type="datetimeFigureOut">
              <a:rPr lang="en-US"/>
              <a:pPr>
                <a:defRPr/>
              </a:pPr>
              <a:t>2/14/2023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27DF040-9962-494D-8EDD-371D227A18E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48A7FCB-D8D7-4BEC-8316-79D06330073F}" type="datetimeFigureOut">
              <a:rPr lang="en-US"/>
              <a:pPr>
                <a:defRPr/>
              </a:pPr>
              <a:t>2/14/2023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CC6717C-1D1D-4091-A9F4-066BEC89E10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A57D89C-CED8-4023-ABBD-F9409DADA752}" type="datetimeFigureOut">
              <a:rPr lang="en-US"/>
              <a:pPr>
                <a:defRPr/>
              </a:pPr>
              <a:t>2/14/2023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54D0FF3-88C2-4C74-9506-1AC0C2B201F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A92ED21-7F83-4084-8A64-A1792F4512A0}" type="datetimeFigureOut">
              <a:rPr lang="en-US"/>
              <a:pPr>
                <a:defRPr/>
              </a:pPr>
              <a:t>2/14/2023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E6167A-31F7-4367-BB3D-CBCF80A547E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553D1434-C650-46D3-8183-9C9C52629589}" type="datetimeFigureOut">
              <a:rPr lang="en-US"/>
              <a:pPr>
                <a:defRPr/>
              </a:pPr>
              <a:t>2/14/2023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0CD68D2-9C16-4C28-9A89-AB2DE2EDF4F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67E920AB-A05D-408E-B7AF-CAACD0EBA072}" type="datetimeFigureOut">
              <a:rPr lang="en-US"/>
              <a:pPr>
                <a:defRPr/>
              </a:pPr>
              <a:t>2/14/2023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8FDD3053-B610-4ADD-9AAF-C7BB036C59D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49F74CD7-BD45-40A1-AFC2-69602A1BD490}" type="datetimeFigureOut">
              <a:rPr lang="en-US"/>
              <a:pPr>
                <a:defRPr/>
              </a:pPr>
              <a:t>2/14/2023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C250AF8-4B2E-4489-B591-DED5C6B900B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180F81A-98F2-44F9-9E93-2B6A221A3AE5}" type="datetimeFigureOut">
              <a:rPr lang="en-US"/>
              <a:pPr>
                <a:defRPr/>
              </a:pPr>
              <a:t>2/14/2023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4767B98-D1FE-4E5B-A580-C67C08C6C19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58AEC07-C725-4B21-B3C9-7E2A4A8BC114}" type="datetimeFigureOut">
              <a:rPr lang="en-US"/>
              <a:pPr>
                <a:defRPr/>
              </a:pPr>
              <a:t>2/14/2023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E8FBC19-7958-4449-ABF4-894AAE01D27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9A3F2AC-2C5F-462E-B61D-F228878F7EA1}" type="datetimeFigureOut">
              <a:rPr lang="en-US"/>
              <a:pPr>
                <a:defRPr/>
              </a:pPr>
              <a:t>2/14/2023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38F026A-DA1F-4952-97E6-B0C39A3A4C9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prstClr val="black">
                    <a:tint val="75000"/>
                  </a:prstClr>
                </a:solidFill>
                <a:latin typeface="+mn-lt"/>
                <a:cs typeface="+mn-cs"/>
              </a:defRPr>
            </a:lvl1pPr>
          </a:lstStyle>
          <a:p>
            <a:pPr>
              <a:defRPr/>
            </a:pPr>
            <a:fld id="{D10E25F9-626C-4C9F-9C97-69D61F49DFA3}" type="datetimeFigureOut">
              <a:rPr lang="en-US"/>
              <a:pPr>
                <a:defRPr/>
              </a:pPr>
              <a:t>2/14/2023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prstClr val="black">
                    <a:tint val="75000"/>
                  </a:prstClr>
                </a:solidFill>
                <a:latin typeface="+mn-lt"/>
                <a:cs typeface="+mn-cs"/>
              </a:defRPr>
            </a:lvl1pPr>
          </a:lstStyle>
          <a:p>
            <a:pPr>
              <a:defRPr/>
            </a:pPr>
            <a:fld id="{CF8779EA-2915-4E5E-AA7E-66D6283D4ECE}" type="slidenum">
              <a:rPr lang="en-US"/>
              <a:pPr>
                <a:defRPr/>
              </a:pPr>
              <a:t>‹#›</a:t>
            </a:fld>
            <a:endParaRPr lang="en-US"/>
          </a:p>
        </p:txBody>
      </p:sp>
      <p:sp>
        <p:nvSpPr>
          <p:cNvPr id="7" name="Rounded Rectangle 6"/>
          <p:cNvSpPr/>
          <p:nvPr userDrawn="1"/>
        </p:nvSpPr>
        <p:spPr>
          <a:xfrm>
            <a:off x="160338" y="144463"/>
            <a:ext cx="8831262" cy="6561137"/>
          </a:xfrm>
          <a:prstGeom prst="roundRect">
            <a:avLst>
              <a:gd name="adj" fmla="val 3912"/>
            </a:avLst>
          </a:prstGeom>
          <a:noFill/>
          <a:ln w="12700">
            <a:solidFill>
              <a:schemeClr val="bg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prstClr val="white"/>
              </a:solidFill>
            </a:endParaRPr>
          </a:p>
        </p:txBody>
      </p:sp>
    </p:spTree>
  </p:cSld>
  <p:clrMap bg1="lt1" tx1="dk1" bg2="lt2" tx2="dk2" accent1="accent1" accent2="accent2" accent3="accent3" accent4="accent4" accent5="accent5" accent6="accent6" hlink="hlink" folHlink="folHlink"/>
  <p:sldLayoutIdLst>
    <p:sldLayoutId id="214748370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0.emf"/><Relationship Id="rId4" Type="http://schemas.openxmlformats.org/officeDocument/2006/relationships/image" Target="../media/image9.e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6.png"/><Relationship Id="rId7" Type="http://schemas.openxmlformats.org/officeDocument/2006/relationships/image" Target="../media/image12.wmf"/><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14.wmf"/><Relationship Id="rId5" Type="http://schemas.openxmlformats.org/officeDocument/2006/relationships/image" Target="../media/image11.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13.wmf"/></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5.emf"/></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Box 62"/>
          <p:cNvSpPr txBox="1">
            <a:spLocks noChangeArrowheads="1"/>
          </p:cNvSpPr>
          <p:nvPr/>
        </p:nvSpPr>
        <p:spPr bwMode="auto">
          <a:xfrm>
            <a:off x="2191589" y="196275"/>
            <a:ext cx="4652236" cy="584775"/>
          </a:xfrm>
          <a:prstGeom prst="rect">
            <a:avLst/>
          </a:prstGeom>
          <a:noFill/>
          <a:ln w="9525">
            <a:noFill/>
            <a:miter lim="800000"/>
            <a:headEnd/>
            <a:tailEnd/>
          </a:ln>
        </p:spPr>
        <p:txBody>
          <a:bodyPr wrap="none" anchor="ctr">
            <a:spAutoFit/>
          </a:bodyPr>
          <a:lstStyle/>
          <a:p>
            <a:pPr algn="ctr"/>
            <a:r>
              <a:rPr lang="en-US" sz="3200" b="1">
                <a:solidFill>
                  <a:srgbClr val="7F7F7F"/>
                </a:solidFill>
                <a:latin typeface="Arial" charset="0"/>
                <a:ea typeface="Verdana" pitchFamily="34" charset="0"/>
              </a:rPr>
              <a:t>BÁO CÁO HỌC THUẬT</a:t>
            </a:r>
          </a:p>
        </p:txBody>
      </p:sp>
      <p:sp>
        <p:nvSpPr>
          <p:cNvPr id="91" name="Snip Single Corner Rectangle 26"/>
          <p:cNvSpPr/>
          <p:nvPr/>
        </p:nvSpPr>
        <p:spPr>
          <a:xfrm flipV="1">
            <a:off x="900113" y="1306513"/>
            <a:ext cx="3300412" cy="871537"/>
          </a:xfrm>
          <a:custGeom>
            <a:avLst/>
            <a:gdLst>
              <a:gd name="connsiteX0" fmla="*/ 0 w 2324107"/>
              <a:gd name="connsiteY0" fmla="*/ 0 h 804860"/>
              <a:gd name="connsiteX1" fmla="*/ 1921677 w 2324107"/>
              <a:gd name="connsiteY1" fmla="*/ 0 h 804860"/>
              <a:gd name="connsiteX2" fmla="*/ 2324107 w 2324107"/>
              <a:gd name="connsiteY2" fmla="*/ 402430 h 804860"/>
              <a:gd name="connsiteX3" fmla="*/ 2324107 w 2324107"/>
              <a:gd name="connsiteY3" fmla="*/ 804860 h 804860"/>
              <a:gd name="connsiteX4" fmla="*/ 0 w 2324107"/>
              <a:gd name="connsiteY4" fmla="*/ 804860 h 804860"/>
              <a:gd name="connsiteX5" fmla="*/ 0 w 2324107"/>
              <a:gd name="connsiteY5" fmla="*/ 0 h 804860"/>
              <a:gd name="connsiteX0" fmla="*/ 0 w 2324107"/>
              <a:gd name="connsiteY0" fmla="*/ 0 h 804860"/>
              <a:gd name="connsiteX1" fmla="*/ 1921677 w 2324107"/>
              <a:gd name="connsiteY1" fmla="*/ 0 h 804860"/>
              <a:gd name="connsiteX2" fmla="*/ 2324107 w 2324107"/>
              <a:gd name="connsiteY2" fmla="*/ 804860 h 804860"/>
              <a:gd name="connsiteX3" fmla="*/ 0 w 2324107"/>
              <a:gd name="connsiteY3" fmla="*/ 804860 h 804860"/>
              <a:gd name="connsiteX4" fmla="*/ 0 w 2324107"/>
              <a:gd name="connsiteY4" fmla="*/ 0 h 804860"/>
              <a:gd name="connsiteX0" fmla="*/ 0 w 2324107"/>
              <a:gd name="connsiteY0" fmla="*/ 4762 h 809622"/>
              <a:gd name="connsiteX1" fmla="*/ 1321602 w 2324107"/>
              <a:gd name="connsiteY1" fmla="*/ 0 h 809622"/>
              <a:gd name="connsiteX2" fmla="*/ 2324107 w 2324107"/>
              <a:gd name="connsiteY2" fmla="*/ 809622 h 809622"/>
              <a:gd name="connsiteX3" fmla="*/ 0 w 2324107"/>
              <a:gd name="connsiteY3" fmla="*/ 809622 h 809622"/>
              <a:gd name="connsiteX4" fmla="*/ 0 w 2324107"/>
              <a:gd name="connsiteY4" fmla="*/ 4762 h 809622"/>
              <a:gd name="connsiteX0" fmla="*/ 0 w 2309819"/>
              <a:gd name="connsiteY0" fmla="*/ 4762 h 809622"/>
              <a:gd name="connsiteX1" fmla="*/ 1321602 w 2309819"/>
              <a:gd name="connsiteY1" fmla="*/ 0 h 809622"/>
              <a:gd name="connsiteX2" fmla="*/ 2309819 w 2309819"/>
              <a:gd name="connsiteY2" fmla="*/ 809622 h 809622"/>
              <a:gd name="connsiteX3" fmla="*/ 0 w 2309819"/>
              <a:gd name="connsiteY3" fmla="*/ 809622 h 809622"/>
              <a:gd name="connsiteX4" fmla="*/ 0 w 2309819"/>
              <a:gd name="connsiteY4" fmla="*/ 4762 h 809622"/>
              <a:gd name="connsiteX0" fmla="*/ 0 w 2309819"/>
              <a:gd name="connsiteY0" fmla="*/ 0 h 804860"/>
              <a:gd name="connsiteX1" fmla="*/ 1623842 w 2309819"/>
              <a:gd name="connsiteY1" fmla="*/ 1588 h 804860"/>
              <a:gd name="connsiteX2" fmla="*/ 2309819 w 2309819"/>
              <a:gd name="connsiteY2" fmla="*/ 804860 h 804860"/>
              <a:gd name="connsiteX3" fmla="*/ 0 w 2309819"/>
              <a:gd name="connsiteY3" fmla="*/ 804860 h 804860"/>
              <a:gd name="connsiteX4" fmla="*/ 0 w 2309819"/>
              <a:gd name="connsiteY4" fmla="*/ 0 h 804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9819" h="804860">
                <a:moveTo>
                  <a:pt x="0" y="0"/>
                </a:moveTo>
                <a:lnTo>
                  <a:pt x="1623842" y="1588"/>
                </a:lnTo>
                <a:lnTo>
                  <a:pt x="2309819" y="804860"/>
                </a:lnTo>
                <a:lnTo>
                  <a:pt x="0" y="804860"/>
                </a:lnTo>
                <a:lnTo>
                  <a:pt x="0" y="0"/>
                </a:lnTo>
                <a:close/>
              </a:path>
            </a:pathLst>
          </a:custGeom>
          <a:solidFill>
            <a:schemeClr val="accent2"/>
          </a:solidFill>
          <a:ln w="3175">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124" name="Picture 345" descr="shadow_1_m"/>
          <p:cNvPicPr>
            <a:picLocks noChangeAspect="1" noChangeArrowheads="1"/>
          </p:cNvPicPr>
          <p:nvPr/>
        </p:nvPicPr>
        <p:blipFill>
          <a:blip r:embed="rId2"/>
          <a:srcRect r="61411"/>
          <a:stretch>
            <a:fillRect/>
          </a:stretch>
        </p:blipFill>
        <p:spPr bwMode="gray">
          <a:xfrm>
            <a:off x="900113" y="947738"/>
            <a:ext cx="58737" cy="1585912"/>
          </a:xfrm>
          <a:prstGeom prst="rect">
            <a:avLst/>
          </a:prstGeom>
          <a:noFill/>
          <a:ln w="9525">
            <a:noFill/>
            <a:miter lim="800000"/>
            <a:headEnd/>
            <a:tailEnd/>
          </a:ln>
        </p:spPr>
      </p:pic>
      <p:sp>
        <p:nvSpPr>
          <p:cNvPr id="93" name="Pentagon 27"/>
          <p:cNvSpPr/>
          <p:nvPr/>
        </p:nvSpPr>
        <p:spPr>
          <a:xfrm rot="5400000" flipV="1">
            <a:off x="2686844" y="1832769"/>
            <a:ext cx="2049462" cy="990600"/>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2">
              <a:lumMod val="20000"/>
              <a:lumOff val="80000"/>
            </a:schemeClr>
          </a:solidFill>
          <a:ln w="3175">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4" name="Isosceles Triangle 93"/>
          <p:cNvSpPr/>
          <p:nvPr/>
        </p:nvSpPr>
        <p:spPr>
          <a:xfrm rot="16200000" flipV="1">
            <a:off x="3254376" y="1593850"/>
            <a:ext cx="258762" cy="204787"/>
          </a:xfrm>
          <a:prstGeom prst="triangle">
            <a:avLst/>
          </a:prstGeom>
          <a:solidFill>
            <a:schemeClr val="accent2">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95" name="Straight Connector 94"/>
          <p:cNvCxnSpPr/>
          <p:nvPr/>
        </p:nvCxnSpPr>
        <p:spPr>
          <a:xfrm>
            <a:off x="971550" y="2095500"/>
            <a:ext cx="2241550" cy="0"/>
          </a:xfrm>
          <a:prstGeom prst="line">
            <a:avLst/>
          </a:prstGeom>
          <a:ln w="381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6" name="Rounded Rectangle 35"/>
          <p:cNvSpPr/>
          <p:nvPr/>
        </p:nvSpPr>
        <p:spPr>
          <a:xfrm>
            <a:off x="2024538" y="3534960"/>
            <a:ext cx="4986338" cy="552450"/>
          </a:xfrm>
          <a:prstGeom prst="roundRect">
            <a:avLst/>
          </a:prstGeom>
          <a:solidFill>
            <a:schemeClr val="bg1"/>
          </a:solidFill>
          <a:ln w="19050">
            <a:solidFill>
              <a:schemeClr val="bg1">
                <a:lumMod val="75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Snip Single Corner Rectangle 26"/>
          <p:cNvSpPr/>
          <p:nvPr/>
        </p:nvSpPr>
        <p:spPr>
          <a:xfrm flipH="1" flipV="1">
            <a:off x="4929188" y="1306513"/>
            <a:ext cx="3300412" cy="871537"/>
          </a:xfrm>
          <a:custGeom>
            <a:avLst/>
            <a:gdLst>
              <a:gd name="connsiteX0" fmla="*/ 0 w 2324107"/>
              <a:gd name="connsiteY0" fmla="*/ 0 h 804860"/>
              <a:gd name="connsiteX1" fmla="*/ 1921677 w 2324107"/>
              <a:gd name="connsiteY1" fmla="*/ 0 h 804860"/>
              <a:gd name="connsiteX2" fmla="*/ 2324107 w 2324107"/>
              <a:gd name="connsiteY2" fmla="*/ 402430 h 804860"/>
              <a:gd name="connsiteX3" fmla="*/ 2324107 w 2324107"/>
              <a:gd name="connsiteY3" fmla="*/ 804860 h 804860"/>
              <a:gd name="connsiteX4" fmla="*/ 0 w 2324107"/>
              <a:gd name="connsiteY4" fmla="*/ 804860 h 804860"/>
              <a:gd name="connsiteX5" fmla="*/ 0 w 2324107"/>
              <a:gd name="connsiteY5" fmla="*/ 0 h 804860"/>
              <a:gd name="connsiteX0" fmla="*/ 0 w 2324107"/>
              <a:gd name="connsiteY0" fmla="*/ 0 h 804860"/>
              <a:gd name="connsiteX1" fmla="*/ 1921677 w 2324107"/>
              <a:gd name="connsiteY1" fmla="*/ 0 h 804860"/>
              <a:gd name="connsiteX2" fmla="*/ 2324107 w 2324107"/>
              <a:gd name="connsiteY2" fmla="*/ 804860 h 804860"/>
              <a:gd name="connsiteX3" fmla="*/ 0 w 2324107"/>
              <a:gd name="connsiteY3" fmla="*/ 804860 h 804860"/>
              <a:gd name="connsiteX4" fmla="*/ 0 w 2324107"/>
              <a:gd name="connsiteY4" fmla="*/ 0 h 804860"/>
              <a:gd name="connsiteX0" fmla="*/ 0 w 2324107"/>
              <a:gd name="connsiteY0" fmla="*/ 4762 h 809622"/>
              <a:gd name="connsiteX1" fmla="*/ 1321602 w 2324107"/>
              <a:gd name="connsiteY1" fmla="*/ 0 h 809622"/>
              <a:gd name="connsiteX2" fmla="*/ 2324107 w 2324107"/>
              <a:gd name="connsiteY2" fmla="*/ 809622 h 809622"/>
              <a:gd name="connsiteX3" fmla="*/ 0 w 2324107"/>
              <a:gd name="connsiteY3" fmla="*/ 809622 h 809622"/>
              <a:gd name="connsiteX4" fmla="*/ 0 w 2324107"/>
              <a:gd name="connsiteY4" fmla="*/ 4762 h 809622"/>
              <a:gd name="connsiteX0" fmla="*/ 0 w 2309819"/>
              <a:gd name="connsiteY0" fmla="*/ 4762 h 809622"/>
              <a:gd name="connsiteX1" fmla="*/ 1321602 w 2309819"/>
              <a:gd name="connsiteY1" fmla="*/ 0 h 809622"/>
              <a:gd name="connsiteX2" fmla="*/ 2309819 w 2309819"/>
              <a:gd name="connsiteY2" fmla="*/ 809622 h 809622"/>
              <a:gd name="connsiteX3" fmla="*/ 0 w 2309819"/>
              <a:gd name="connsiteY3" fmla="*/ 809622 h 809622"/>
              <a:gd name="connsiteX4" fmla="*/ 0 w 2309819"/>
              <a:gd name="connsiteY4" fmla="*/ 4762 h 809622"/>
              <a:gd name="connsiteX0" fmla="*/ 0 w 2309819"/>
              <a:gd name="connsiteY0" fmla="*/ 0 h 804860"/>
              <a:gd name="connsiteX1" fmla="*/ 1623842 w 2309819"/>
              <a:gd name="connsiteY1" fmla="*/ 1588 h 804860"/>
              <a:gd name="connsiteX2" fmla="*/ 2309819 w 2309819"/>
              <a:gd name="connsiteY2" fmla="*/ 804860 h 804860"/>
              <a:gd name="connsiteX3" fmla="*/ 0 w 2309819"/>
              <a:gd name="connsiteY3" fmla="*/ 804860 h 804860"/>
              <a:gd name="connsiteX4" fmla="*/ 0 w 2309819"/>
              <a:gd name="connsiteY4" fmla="*/ 0 h 804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9819" h="804860">
                <a:moveTo>
                  <a:pt x="0" y="0"/>
                </a:moveTo>
                <a:lnTo>
                  <a:pt x="1623842" y="1588"/>
                </a:lnTo>
                <a:lnTo>
                  <a:pt x="2309819" y="804860"/>
                </a:lnTo>
                <a:lnTo>
                  <a:pt x="0" y="804860"/>
                </a:lnTo>
                <a:lnTo>
                  <a:pt x="0" y="0"/>
                </a:lnTo>
                <a:close/>
              </a:path>
            </a:pathLst>
          </a:custGeom>
          <a:solidFill>
            <a:schemeClr val="accent3"/>
          </a:solidFill>
          <a:ln w="3175">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130" name="Picture 345" descr="shadow_1_m"/>
          <p:cNvPicPr>
            <a:picLocks noChangeAspect="1" noChangeArrowheads="1"/>
          </p:cNvPicPr>
          <p:nvPr/>
        </p:nvPicPr>
        <p:blipFill>
          <a:blip r:embed="rId3"/>
          <a:srcRect r="61411"/>
          <a:stretch>
            <a:fillRect/>
          </a:stretch>
        </p:blipFill>
        <p:spPr bwMode="gray">
          <a:xfrm>
            <a:off x="8170863" y="947738"/>
            <a:ext cx="58737" cy="1585912"/>
          </a:xfrm>
          <a:prstGeom prst="rect">
            <a:avLst/>
          </a:prstGeom>
          <a:noFill/>
          <a:ln w="9525">
            <a:noFill/>
            <a:miter lim="800000"/>
            <a:headEnd/>
            <a:tailEnd/>
          </a:ln>
        </p:spPr>
      </p:pic>
      <p:sp>
        <p:nvSpPr>
          <p:cNvPr id="113" name="Pentagon 27"/>
          <p:cNvSpPr/>
          <p:nvPr/>
        </p:nvSpPr>
        <p:spPr>
          <a:xfrm rot="16200000" flipH="1" flipV="1">
            <a:off x="4393407" y="1832769"/>
            <a:ext cx="2049462" cy="990600"/>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3">
              <a:lumMod val="20000"/>
              <a:lumOff val="80000"/>
            </a:schemeClr>
          </a:solidFill>
          <a:ln w="3175">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Isosceles Triangle 113"/>
          <p:cNvSpPr/>
          <p:nvPr/>
        </p:nvSpPr>
        <p:spPr>
          <a:xfrm rot="5400000" flipH="1" flipV="1">
            <a:off x="5616576" y="1593850"/>
            <a:ext cx="258762" cy="204787"/>
          </a:xfrm>
          <a:prstGeom prst="triangle">
            <a:avLst/>
          </a:prstGeom>
          <a:solidFill>
            <a:schemeClr val="accent3">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15" name="Straight Connector 114"/>
          <p:cNvCxnSpPr/>
          <p:nvPr/>
        </p:nvCxnSpPr>
        <p:spPr>
          <a:xfrm flipH="1">
            <a:off x="5916613" y="2095500"/>
            <a:ext cx="2236787" cy="0"/>
          </a:xfrm>
          <a:prstGeom prst="line">
            <a:avLst/>
          </a:prstGeom>
          <a:ln w="38100">
            <a:solidFill>
              <a:schemeClr val="accent3">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7" name="Snip Single Corner Rectangle 26"/>
          <p:cNvSpPr/>
          <p:nvPr/>
        </p:nvSpPr>
        <p:spPr>
          <a:xfrm>
            <a:off x="900113" y="5487988"/>
            <a:ext cx="3300412" cy="873125"/>
          </a:xfrm>
          <a:custGeom>
            <a:avLst/>
            <a:gdLst>
              <a:gd name="connsiteX0" fmla="*/ 0 w 2324107"/>
              <a:gd name="connsiteY0" fmla="*/ 0 h 804860"/>
              <a:gd name="connsiteX1" fmla="*/ 1921677 w 2324107"/>
              <a:gd name="connsiteY1" fmla="*/ 0 h 804860"/>
              <a:gd name="connsiteX2" fmla="*/ 2324107 w 2324107"/>
              <a:gd name="connsiteY2" fmla="*/ 402430 h 804860"/>
              <a:gd name="connsiteX3" fmla="*/ 2324107 w 2324107"/>
              <a:gd name="connsiteY3" fmla="*/ 804860 h 804860"/>
              <a:gd name="connsiteX4" fmla="*/ 0 w 2324107"/>
              <a:gd name="connsiteY4" fmla="*/ 804860 h 804860"/>
              <a:gd name="connsiteX5" fmla="*/ 0 w 2324107"/>
              <a:gd name="connsiteY5" fmla="*/ 0 h 804860"/>
              <a:gd name="connsiteX0" fmla="*/ 0 w 2324107"/>
              <a:gd name="connsiteY0" fmla="*/ 0 h 804860"/>
              <a:gd name="connsiteX1" fmla="*/ 1921677 w 2324107"/>
              <a:gd name="connsiteY1" fmla="*/ 0 h 804860"/>
              <a:gd name="connsiteX2" fmla="*/ 2324107 w 2324107"/>
              <a:gd name="connsiteY2" fmla="*/ 804860 h 804860"/>
              <a:gd name="connsiteX3" fmla="*/ 0 w 2324107"/>
              <a:gd name="connsiteY3" fmla="*/ 804860 h 804860"/>
              <a:gd name="connsiteX4" fmla="*/ 0 w 2324107"/>
              <a:gd name="connsiteY4" fmla="*/ 0 h 804860"/>
              <a:gd name="connsiteX0" fmla="*/ 0 w 2324107"/>
              <a:gd name="connsiteY0" fmla="*/ 4762 h 809622"/>
              <a:gd name="connsiteX1" fmla="*/ 1321602 w 2324107"/>
              <a:gd name="connsiteY1" fmla="*/ 0 h 809622"/>
              <a:gd name="connsiteX2" fmla="*/ 2324107 w 2324107"/>
              <a:gd name="connsiteY2" fmla="*/ 809622 h 809622"/>
              <a:gd name="connsiteX3" fmla="*/ 0 w 2324107"/>
              <a:gd name="connsiteY3" fmla="*/ 809622 h 809622"/>
              <a:gd name="connsiteX4" fmla="*/ 0 w 2324107"/>
              <a:gd name="connsiteY4" fmla="*/ 4762 h 809622"/>
              <a:gd name="connsiteX0" fmla="*/ 0 w 2309819"/>
              <a:gd name="connsiteY0" fmla="*/ 4762 h 809622"/>
              <a:gd name="connsiteX1" fmla="*/ 1321602 w 2309819"/>
              <a:gd name="connsiteY1" fmla="*/ 0 h 809622"/>
              <a:gd name="connsiteX2" fmla="*/ 2309819 w 2309819"/>
              <a:gd name="connsiteY2" fmla="*/ 809622 h 809622"/>
              <a:gd name="connsiteX3" fmla="*/ 0 w 2309819"/>
              <a:gd name="connsiteY3" fmla="*/ 809622 h 809622"/>
              <a:gd name="connsiteX4" fmla="*/ 0 w 2309819"/>
              <a:gd name="connsiteY4" fmla="*/ 4762 h 809622"/>
              <a:gd name="connsiteX0" fmla="*/ 0 w 2309819"/>
              <a:gd name="connsiteY0" fmla="*/ 0 h 804860"/>
              <a:gd name="connsiteX1" fmla="*/ 1623842 w 2309819"/>
              <a:gd name="connsiteY1" fmla="*/ 1588 h 804860"/>
              <a:gd name="connsiteX2" fmla="*/ 2309819 w 2309819"/>
              <a:gd name="connsiteY2" fmla="*/ 804860 h 804860"/>
              <a:gd name="connsiteX3" fmla="*/ 0 w 2309819"/>
              <a:gd name="connsiteY3" fmla="*/ 804860 h 804860"/>
              <a:gd name="connsiteX4" fmla="*/ 0 w 2309819"/>
              <a:gd name="connsiteY4" fmla="*/ 0 h 804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9819" h="804860">
                <a:moveTo>
                  <a:pt x="0" y="0"/>
                </a:moveTo>
                <a:lnTo>
                  <a:pt x="1623842" y="1588"/>
                </a:lnTo>
                <a:lnTo>
                  <a:pt x="2309819" y="804860"/>
                </a:lnTo>
                <a:lnTo>
                  <a:pt x="0" y="804860"/>
                </a:lnTo>
                <a:lnTo>
                  <a:pt x="0" y="0"/>
                </a:lnTo>
                <a:close/>
              </a:path>
            </a:pathLst>
          </a:custGeom>
          <a:solidFill>
            <a:schemeClr val="accent5"/>
          </a:solidFill>
          <a:ln w="3175">
            <a:noFill/>
          </a:ln>
          <a:effectLst>
            <a:outerShdw blurRad="50800" dist="508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135" name="Picture 345" descr="shadow_1_m"/>
          <p:cNvPicPr>
            <a:picLocks noChangeAspect="1" noChangeArrowheads="1"/>
          </p:cNvPicPr>
          <p:nvPr/>
        </p:nvPicPr>
        <p:blipFill>
          <a:blip r:embed="rId4"/>
          <a:srcRect l="61411"/>
          <a:stretch>
            <a:fillRect/>
          </a:stretch>
        </p:blipFill>
        <p:spPr bwMode="gray">
          <a:xfrm>
            <a:off x="900113" y="5133975"/>
            <a:ext cx="58737" cy="1585913"/>
          </a:xfrm>
          <a:prstGeom prst="rect">
            <a:avLst/>
          </a:prstGeom>
          <a:noFill/>
          <a:ln w="9525">
            <a:noFill/>
            <a:miter lim="800000"/>
            <a:headEnd/>
            <a:tailEnd/>
          </a:ln>
        </p:spPr>
      </p:pic>
      <p:sp>
        <p:nvSpPr>
          <p:cNvPr id="119" name="Pentagon 27"/>
          <p:cNvSpPr/>
          <p:nvPr/>
        </p:nvSpPr>
        <p:spPr>
          <a:xfrm rot="16200000">
            <a:off x="2686844" y="4842669"/>
            <a:ext cx="2049462" cy="990600"/>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5">
              <a:lumMod val="20000"/>
              <a:lumOff val="80000"/>
            </a:schemeClr>
          </a:solidFill>
          <a:ln w="3175">
            <a:noFill/>
          </a:ln>
          <a:effectLst>
            <a:outerShdw blurRad="50800" dist="508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0" name="Isosceles Triangle 119"/>
          <p:cNvSpPr/>
          <p:nvPr/>
        </p:nvSpPr>
        <p:spPr>
          <a:xfrm rot="5400000">
            <a:off x="3255169" y="5868194"/>
            <a:ext cx="257175" cy="204787"/>
          </a:xfrm>
          <a:prstGeom prst="triangle">
            <a:avLst/>
          </a:prstGeom>
          <a:solidFill>
            <a:schemeClr val="accent5">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3" name="Snip Single Corner Rectangle 26"/>
          <p:cNvSpPr/>
          <p:nvPr/>
        </p:nvSpPr>
        <p:spPr>
          <a:xfrm flipH="1">
            <a:off x="4929188" y="5487988"/>
            <a:ext cx="3300412" cy="873125"/>
          </a:xfrm>
          <a:custGeom>
            <a:avLst/>
            <a:gdLst>
              <a:gd name="connsiteX0" fmla="*/ 0 w 2324107"/>
              <a:gd name="connsiteY0" fmla="*/ 0 h 804860"/>
              <a:gd name="connsiteX1" fmla="*/ 1921677 w 2324107"/>
              <a:gd name="connsiteY1" fmla="*/ 0 h 804860"/>
              <a:gd name="connsiteX2" fmla="*/ 2324107 w 2324107"/>
              <a:gd name="connsiteY2" fmla="*/ 402430 h 804860"/>
              <a:gd name="connsiteX3" fmla="*/ 2324107 w 2324107"/>
              <a:gd name="connsiteY3" fmla="*/ 804860 h 804860"/>
              <a:gd name="connsiteX4" fmla="*/ 0 w 2324107"/>
              <a:gd name="connsiteY4" fmla="*/ 804860 h 804860"/>
              <a:gd name="connsiteX5" fmla="*/ 0 w 2324107"/>
              <a:gd name="connsiteY5" fmla="*/ 0 h 804860"/>
              <a:gd name="connsiteX0" fmla="*/ 0 w 2324107"/>
              <a:gd name="connsiteY0" fmla="*/ 0 h 804860"/>
              <a:gd name="connsiteX1" fmla="*/ 1921677 w 2324107"/>
              <a:gd name="connsiteY1" fmla="*/ 0 h 804860"/>
              <a:gd name="connsiteX2" fmla="*/ 2324107 w 2324107"/>
              <a:gd name="connsiteY2" fmla="*/ 804860 h 804860"/>
              <a:gd name="connsiteX3" fmla="*/ 0 w 2324107"/>
              <a:gd name="connsiteY3" fmla="*/ 804860 h 804860"/>
              <a:gd name="connsiteX4" fmla="*/ 0 w 2324107"/>
              <a:gd name="connsiteY4" fmla="*/ 0 h 804860"/>
              <a:gd name="connsiteX0" fmla="*/ 0 w 2324107"/>
              <a:gd name="connsiteY0" fmla="*/ 4762 h 809622"/>
              <a:gd name="connsiteX1" fmla="*/ 1321602 w 2324107"/>
              <a:gd name="connsiteY1" fmla="*/ 0 h 809622"/>
              <a:gd name="connsiteX2" fmla="*/ 2324107 w 2324107"/>
              <a:gd name="connsiteY2" fmla="*/ 809622 h 809622"/>
              <a:gd name="connsiteX3" fmla="*/ 0 w 2324107"/>
              <a:gd name="connsiteY3" fmla="*/ 809622 h 809622"/>
              <a:gd name="connsiteX4" fmla="*/ 0 w 2324107"/>
              <a:gd name="connsiteY4" fmla="*/ 4762 h 809622"/>
              <a:gd name="connsiteX0" fmla="*/ 0 w 2309819"/>
              <a:gd name="connsiteY0" fmla="*/ 4762 h 809622"/>
              <a:gd name="connsiteX1" fmla="*/ 1321602 w 2309819"/>
              <a:gd name="connsiteY1" fmla="*/ 0 h 809622"/>
              <a:gd name="connsiteX2" fmla="*/ 2309819 w 2309819"/>
              <a:gd name="connsiteY2" fmla="*/ 809622 h 809622"/>
              <a:gd name="connsiteX3" fmla="*/ 0 w 2309819"/>
              <a:gd name="connsiteY3" fmla="*/ 809622 h 809622"/>
              <a:gd name="connsiteX4" fmla="*/ 0 w 2309819"/>
              <a:gd name="connsiteY4" fmla="*/ 4762 h 809622"/>
              <a:gd name="connsiteX0" fmla="*/ 0 w 2309819"/>
              <a:gd name="connsiteY0" fmla="*/ 0 h 804860"/>
              <a:gd name="connsiteX1" fmla="*/ 1623842 w 2309819"/>
              <a:gd name="connsiteY1" fmla="*/ 1588 h 804860"/>
              <a:gd name="connsiteX2" fmla="*/ 2309819 w 2309819"/>
              <a:gd name="connsiteY2" fmla="*/ 804860 h 804860"/>
              <a:gd name="connsiteX3" fmla="*/ 0 w 2309819"/>
              <a:gd name="connsiteY3" fmla="*/ 804860 h 804860"/>
              <a:gd name="connsiteX4" fmla="*/ 0 w 2309819"/>
              <a:gd name="connsiteY4" fmla="*/ 0 h 804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9819" h="804860">
                <a:moveTo>
                  <a:pt x="0" y="0"/>
                </a:moveTo>
                <a:lnTo>
                  <a:pt x="1623842" y="1588"/>
                </a:lnTo>
                <a:lnTo>
                  <a:pt x="2309819" y="804860"/>
                </a:lnTo>
                <a:lnTo>
                  <a:pt x="0" y="804860"/>
                </a:lnTo>
                <a:lnTo>
                  <a:pt x="0" y="0"/>
                </a:lnTo>
                <a:close/>
              </a:path>
            </a:pathLst>
          </a:custGeom>
          <a:solidFill>
            <a:schemeClr val="accent4"/>
          </a:solidFill>
          <a:ln w="3175">
            <a:noFill/>
          </a:ln>
          <a:effectLst>
            <a:outerShdw blurRad="50800" dist="508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139" name="Picture 345" descr="shadow_1_m"/>
          <p:cNvPicPr>
            <a:picLocks noChangeAspect="1" noChangeArrowheads="1"/>
          </p:cNvPicPr>
          <p:nvPr/>
        </p:nvPicPr>
        <p:blipFill>
          <a:blip r:embed="rId5"/>
          <a:srcRect l="61411"/>
          <a:stretch>
            <a:fillRect/>
          </a:stretch>
        </p:blipFill>
        <p:spPr bwMode="gray">
          <a:xfrm>
            <a:off x="8170863" y="5133975"/>
            <a:ext cx="58737" cy="1585913"/>
          </a:xfrm>
          <a:prstGeom prst="rect">
            <a:avLst/>
          </a:prstGeom>
          <a:noFill/>
          <a:ln w="9525">
            <a:noFill/>
            <a:miter lim="800000"/>
            <a:headEnd/>
            <a:tailEnd/>
          </a:ln>
        </p:spPr>
      </p:pic>
      <p:sp>
        <p:nvSpPr>
          <p:cNvPr id="125" name="Pentagon 27"/>
          <p:cNvSpPr/>
          <p:nvPr/>
        </p:nvSpPr>
        <p:spPr>
          <a:xfrm rot="5400000" flipH="1">
            <a:off x="4393407" y="4842669"/>
            <a:ext cx="2049462" cy="990600"/>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4">
              <a:lumMod val="20000"/>
              <a:lumOff val="80000"/>
            </a:schemeClr>
          </a:solidFill>
          <a:ln w="3175">
            <a:noFill/>
          </a:ln>
          <a:effectLst>
            <a:outerShdw blurRad="50800" dist="508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6" name="Isosceles Triangle 125"/>
          <p:cNvSpPr/>
          <p:nvPr/>
        </p:nvSpPr>
        <p:spPr>
          <a:xfrm rot="16200000" flipH="1">
            <a:off x="5617369" y="5868194"/>
            <a:ext cx="257175" cy="204787"/>
          </a:xfrm>
          <a:prstGeom prst="triangle">
            <a:avLst/>
          </a:prstGeom>
          <a:solidFill>
            <a:schemeClr val="accent4">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5142" name="Group 107"/>
          <p:cNvGrpSpPr>
            <a:grpSpLocks/>
          </p:cNvGrpSpPr>
          <p:nvPr/>
        </p:nvGrpSpPr>
        <p:grpSpPr bwMode="auto">
          <a:xfrm>
            <a:off x="2216150" y="4037013"/>
            <a:ext cx="831850" cy="153987"/>
            <a:chOff x="2122604" y="3966591"/>
            <a:chExt cx="595196" cy="109537"/>
          </a:xfrm>
        </p:grpSpPr>
        <p:sp>
          <p:nvSpPr>
            <p:cNvPr id="37" name="Oval 36"/>
            <p:cNvSpPr/>
            <p:nvPr/>
          </p:nvSpPr>
          <p:spPr>
            <a:xfrm>
              <a:off x="2122604" y="3966591"/>
              <a:ext cx="109044" cy="109537"/>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9" name="Oval 128"/>
            <p:cNvSpPr/>
            <p:nvPr/>
          </p:nvSpPr>
          <p:spPr>
            <a:xfrm>
              <a:off x="2286169" y="3966591"/>
              <a:ext cx="109044" cy="109537"/>
            </a:xfrm>
            <a:prstGeom prst="ellipse">
              <a:avLst/>
            </a:prstGeom>
            <a:solidFill>
              <a:srgbClr val="8E8E8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1" name="Oval 130"/>
            <p:cNvSpPr/>
            <p:nvPr/>
          </p:nvSpPr>
          <p:spPr>
            <a:xfrm>
              <a:off x="2445191" y="3966591"/>
              <a:ext cx="104500" cy="109537"/>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2" name="Oval 131"/>
            <p:cNvSpPr/>
            <p:nvPr/>
          </p:nvSpPr>
          <p:spPr>
            <a:xfrm>
              <a:off x="2608756" y="3966591"/>
              <a:ext cx="109044" cy="109537"/>
            </a:xfrm>
            <a:prstGeom prst="ellips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38" name="Straight Connector 137"/>
          <p:cNvCxnSpPr/>
          <p:nvPr/>
        </p:nvCxnSpPr>
        <p:spPr>
          <a:xfrm>
            <a:off x="971550" y="5575300"/>
            <a:ext cx="2241550" cy="0"/>
          </a:xfrm>
          <a:prstGeom prst="line">
            <a:avLst/>
          </a:prstGeom>
          <a:ln w="3810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flipH="1">
            <a:off x="5916613" y="5575300"/>
            <a:ext cx="2236787" cy="0"/>
          </a:xfrm>
          <a:prstGeom prst="line">
            <a:avLst/>
          </a:prstGeom>
          <a:ln w="38100">
            <a:solidFill>
              <a:schemeClr val="accent4">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31" name="Text Box 3"/>
          <p:cNvSpPr txBox="1">
            <a:spLocks noChangeArrowheads="1"/>
          </p:cNvSpPr>
          <p:nvPr/>
        </p:nvSpPr>
        <p:spPr bwMode="ltGray">
          <a:xfrm>
            <a:off x="2251075" y="3668713"/>
            <a:ext cx="4570413"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auto" hangingPunct="1">
              <a:lnSpc>
                <a:spcPct val="95000"/>
              </a:lnSpc>
              <a:spcBef>
                <a:spcPts val="0"/>
              </a:spcBef>
              <a:spcAft>
                <a:spcPts val="800"/>
              </a:spcAft>
              <a:defRPr/>
            </a:pPr>
            <a:r>
              <a:rPr lang="en-US" b="1">
                <a:solidFill>
                  <a:schemeClr val="tx1">
                    <a:lumMod val="50000"/>
                    <a:lumOff val="50000"/>
                  </a:schemeClr>
                </a:solidFill>
              </a:rPr>
              <a:t>PHƯƠNG PHÁP TUYỂN ĐIỆN</a:t>
            </a:r>
            <a:endParaRPr lang="en-US" b="1" dirty="0">
              <a:solidFill>
                <a:schemeClr val="tx1">
                  <a:lumMod val="50000"/>
                  <a:lumOff val="50000"/>
                </a:schemeClr>
              </a:solidFill>
            </a:endParaRPr>
          </a:p>
        </p:txBody>
      </p:sp>
      <p:sp>
        <p:nvSpPr>
          <p:cNvPr id="5146" name="Text Box 3"/>
          <p:cNvSpPr txBox="1">
            <a:spLocks noChangeArrowheads="1"/>
          </p:cNvSpPr>
          <p:nvPr/>
        </p:nvSpPr>
        <p:spPr bwMode="ltGray">
          <a:xfrm>
            <a:off x="990600" y="1401763"/>
            <a:ext cx="2255838" cy="467820"/>
          </a:xfrm>
          <a:prstGeom prst="rect">
            <a:avLst/>
          </a:prstGeom>
          <a:noFill/>
          <a:ln w="9525" algn="ctr">
            <a:noFill/>
            <a:miter lim="800000"/>
            <a:headEnd/>
            <a:tailEnd/>
          </a:ln>
          <a:effectLst/>
        </p:spPr>
        <p:txBody>
          <a:bodyPr lIns="0" tIns="0" rIns="0" bIns="0">
            <a:spAutoFit/>
          </a:bodyPr>
          <a:lstStyle/>
          <a:p>
            <a:pPr>
              <a:lnSpc>
                <a:spcPct val="95000"/>
              </a:lnSpc>
              <a:spcAft>
                <a:spcPts val="800"/>
              </a:spcAft>
            </a:pPr>
            <a:r>
              <a:rPr lang="en-US" sz="1600" b="1">
                <a:solidFill>
                  <a:schemeClr val="bg1"/>
                </a:solidFill>
                <a:latin typeface="Arial" charset="0"/>
              </a:rPr>
              <a:t>Sự khác nhau giữa KV DĐ và KDĐ</a:t>
            </a:r>
          </a:p>
        </p:txBody>
      </p:sp>
      <p:sp>
        <p:nvSpPr>
          <p:cNvPr id="5147" name="Text Box 3"/>
          <p:cNvSpPr txBox="1">
            <a:spLocks noChangeArrowheads="1"/>
          </p:cNvSpPr>
          <p:nvPr/>
        </p:nvSpPr>
        <p:spPr bwMode="ltGray">
          <a:xfrm>
            <a:off x="990600" y="5689600"/>
            <a:ext cx="2255838" cy="560153"/>
          </a:xfrm>
          <a:prstGeom prst="rect">
            <a:avLst/>
          </a:prstGeom>
          <a:noFill/>
          <a:ln w="9525" algn="ctr">
            <a:noFill/>
            <a:miter lim="800000"/>
            <a:headEnd/>
            <a:tailEnd/>
          </a:ln>
          <a:effectLst/>
        </p:spPr>
        <p:txBody>
          <a:bodyPr>
            <a:spAutoFit/>
          </a:bodyPr>
          <a:lstStyle/>
          <a:p>
            <a:pPr>
              <a:lnSpc>
                <a:spcPct val="95000"/>
              </a:lnSpc>
              <a:spcAft>
                <a:spcPts val="800"/>
              </a:spcAft>
            </a:pPr>
            <a:r>
              <a:rPr lang="en-US" sz="1600" b="1">
                <a:solidFill>
                  <a:schemeClr val="bg1"/>
                </a:solidFill>
                <a:latin typeface="Arial" charset="0"/>
              </a:rPr>
              <a:t>Các PP tích điện cho hạt khoáng</a:t>
            </a:r>
          </a:p>
        </p:txBody>
      </p:sp>
      <p:sp>
        <p:nvSpPr>
          <p:cNvPr id="5148" name="Text Box 3"/>
          <p:cNvSpPr txBox="1">
            <a:spLocks noChangeArrowheads="1"/>
          </p:cNvSpPr>
          <p:nvPr/>
        </p:nvSpPr>
        <p:spPr bwMode="ltGray">
          <a:xfrm>
            <a:off x="5805171" y="1419068"/>
            <a:ext cx="2295525" cy="467820"/>
          </a:xfrm>
          <a:prstGeom prst="rect">
            <a:avLst/>
          </a:prstGeom>
          <a:noFill/>
          <a:ln w="9525" algn="ctr">
            <a:noFill/>
            <a:miter lim="800000"/>
            <a:headEnd/>
            <a:tailEnd/>
          </a:ln>
          <a:effectLst/>
        </p:spPr>
        <p:txBody>
          <a:bodyPr wrap="square" lIns="0" tIns="0" rIns="0" bIns="0">
            <a:spAutoFit/>
          </a:bodyPr>
          <a:lstStyle/>
          <a:p>
            <a:pPr algn="r">
              <a:lnSpc>
                <a:spcPct val="95000"/>
              </a:lnSpc>
              <a:spcAft>
                <a:spcPts val="800"/>
              </a:spcAft>
            </a:pPr>
            <a:r>
              <a:rPr lang="en-US" sz="1600" b="1">
                <a:solidFill>
                  <a:schemeClr val="bg1"/>
                </a:solidFill>
                <a:latin typeface="Arial" charset="0"/>
              </a:rPr>
              <a:t>Lực điện tác dụng lên hạt trong điện trường</a:t>
            </a:r>
          </a:p>
        </p:txBody>
      </p:sp>
      <p:sp>
        <p:nvSpPr>
          <p:cNvPr id="5149" name="Text Box 3"/>
          <p:cNvSpPr txBox="1">
            <a:spLocks noChangeArrowheads="1"/>
          </p:cNvSpPr>
          <p:nvPr/>
        </p:nvSpPr>
        <p:spPr bwMode="ltGray">
          <a:xfrm>
            <a:off x="5886450" y="5689600"/>
            <a:ext cx="2257425" cy="326243"/>
          </a:xfrm>
          <a:prstGeom prst="rect">
            <a:avLst/>
          </a:prstGeom>
          <a:noFill/>
          <a:ln w="9525" algn="ctr">
            <a:noFill/>
            <a:miter lim="800000"/>
            <a:headEnd/>
            <a:tailEnd/>
          </a:ln>
          <a:effectLst/>
        </p:spPr>
        <p:txBody>
          <a:bodyPr>
            <a:spAutoFit/>
          </a:bodyPr>
          <a:lstStyle/>
          <a:p>
            <a:pPr algn="r">
              <a:lnSpc>
                <a:spcPct val="95000"/>
              </a:lnSpc>
              <a:spcAft>
                <a:spcPts val="800"/>
              </a:spcAft>
            </a:pPr>
            <a:r>
              <a:rPr lang="en-US" sz="1600" b="1">
                <a:solidFill>
                  <a:schemeClr val="bg1"/>
                </a:solidFill>
                <a:latin typeface="Arial" charset="0"/>
              </a:rPr>
              <a:t>Máy tuyển điện</a:t>
            </a:r>
          </a:p>
        </p:txBody>
      </p:sp>
      <p:sp>
        <p:nvSpPr>
          <p:cNvPr id="5150" name="TextBox 1"/>
          <p:cNvSpPr txBox="1">
            <a:spLocks noChangeArrowheads="1"/>
          </p:cNvSpPr>
          <p:nvPr/>
        </p:nvSpPr>
        <p:spPr bwMode="auto">
          <a:xfrm>
            <a:off x="3414713" y="2205038"/>
            <a:ext cx="557212" cy="492125"/>
          </a:xfrm>
          <a:prstGeom prst="rect">
            <a:avLst/>
          </a:prstGeom>
          <a:noFill/>
          <a:ln w="9525">
            <a:noFill/>
            <a:miter lim="800000"/>
            <a:headEnd/>
            <a:tailEnd/>
          </a:ln>
        </p:spPr>
        <p:txBody>
          <a:bodyPr wrap="none">
            <a:spAutoFit/>
          </a:bodyPr>
          <a:lstStyle/>
          <a:p>
            <a:pPr algn="ctr"/>
            <a:r>
              <a:rPr lang="en-US" sz="2600" b="1" u="sng">
                <a:solidFill>
                  <a:schemeClr val="accent2"/>
                </a:solidFill>
                <a:latin typeface="Arial" charset="0"/>
              </a:rPr>
              <a:t>01</a:t>
            </a:r>
          </a:p>
        </p:txBody>
      </p:sp>
      <p:sp>
        <p:nvSpPr>
          <p:cNvPr id="38" name="TextBox 37"/>
          <p:cNvSpPr txBox="1"/>
          <p:nvPr/>
        </p:nvSpPr>
        <p:spPr>
          <a:xfrm>
            <a:off x="5140325" y="2205038"/>
            <a:ext cx="557213" cy="492125"/>
          </a:xfrm>
          <a:prstGeom prst="rect">
            <a:avLst/>
          </a:prstGeom>
          <a:noFill/>
        </p:spPr>
        <p:txBody>
          <a:bodyPr wrap="none">
            <a:spAutoFit/>
          </a:bodyPr>
          <a:lstStyle/>
          <a:p>
            <a:pPr algn="ctr" fontAlgn="auto">
              <a:spcBef>
                <a:spcPts val="0"/>
              </a:spcBef>
              <a:spcAft>
                <a:spcPts val="0"/>
              </a:spcAft>
              <a:defRPr/>
            </a:pPr>
            <a:r>
              <a:rPr lang="en-US" sz="2600" b="1" u="sng" dirty="0">
                <a:solidFill>
                  <a:schemeClr val="accent3"/>
                </a:solidFill>
                <a:latin typeface="Arial" pitchFamily="34" charset="0"/>
                <a:cs typeface="Arial" pitchFamily="34" charset="0"/>
              </a:rPr>
              <a:t>02</a:t>
            </a:r>
          </a:p>
        </p:txBody>
      </p:sp>
      <p:sp>
        <p:nvSpPr>
          <p:cNvPr id="39" name="TextBox 38"/>
          <p:cNvSpPr txBox="1"/>
          <p:nvPr/>
        </p:nvSpPr>
        <p:spPr>
          <a:xfrm>
            <a:off x="3414713" y="4887913"/>
            <a:ext cx="557212" cy="492125"/>
          </a:xfrm>
          <a:prstGeom prst="rect">
            <a:avLst/>
          </a:prstGeom>
          <a:noFill/>
        </p:spPr>
        <p:txBody>
          <a:bodyPr wrap="none">
            <a:spAutoFit/>
          </a:bodyPr>
          <a:lstStyle/>
          <a:p>
            <a:pPr algn="ctr" fontAlgn="auto">
              <a:spcBef>
                <a:spcPts val="0"/>
              </a:spcBef>
              <a:spcAft>
                <a:spcPts val="0"/>
              </a:spcAft>
              <a:defRPr/>
            </a:pPr>
            <a:r>
              <a:rPr lang="en-US" sz="2600" b="1" u="sng" dirty="0">
                <a:solidFill>
                  <a:schemeClr val="accent5"/>
                </a:solidFill>
                <a:latin typeface="Arial" pitchFamily="34" charset="0"/>
                <a:cs typeface="Arial" pitchFamily="34" charset="0"/>
              </a:rPr>
              <a:t>03</a:t>
            </a:r>
          </a:p>
        </p:txBody>
      </p:sp>
      <p:sp>
        <p:nvSpPr>
          <p:cNvPr id="40" name="TextBox 39"/>
          <p:cNvSpPr txBox="1"/>
          <p:nvPr/>
        </p:nvSpPr>
        <p:spPr>
          <a:xfrm>
            <a:off x="5140325" y="4887913"/>
            <a:ext cx="557213" cy="492125"/>
          </a:xfrm>
          <a:prstGeom prst="rect">
            <a:avLst/>
          </a:prstGeom>
          <a:noFill/>
        </p:spPr>
        <p:txBody>
          <a:bodyPr wrap="none">
            <a:spAutoFit/>
          </a:bodyPr>
          <a:lstStyle/>
          <a:p>
            <a:pPr algn="ctr" fontAlgn="auto">
              <a:spcBef>
                <a:spcPts val="0"/>
              </a:spcBef>
              <a:spcAft>
                <a:spcPts val="0"/>
              </a:spcAft>
              <a:defRPr/>
            </a:pPr>
            <a:r>
              <a:rPr lang="en-US" sz="2600" b="1" u="sng" dirty="0">
                <a:solidFill>
                  <a:schemeClr val="accent4"/>
                </a:solidFill>
                <a:latin typeface="Arial" pitchFamily="34" charset="0"/>
                <a:cs typeface="Arial" pitchFamily="34" charset="0"/>
              </a:rPr>
              <a:t>04</a:t>
            </a:r>
          </a:p>
        </p:txBody>
      </p:sp>
      <p:sp>
        <p:nvSpPr>
          <p:cNvPr id="4" name="TextBox 3">
            <a:extLst>
              <a:ext uri="{FF2B5EF4-FFF2-40B4-BE49-F238E27FC236}">
                <a16:creationId xmlns:a16="http://schemas.microsoft.com/office/drawing/2014/main" id="{DF09CFD8-AF2A-B215-2BF2-C63C33A81B9C}"/>
              </a:ext>
            </a:extLst>
          </p:cNvPr>
          <p:cNvSpPr txBox="1"/>
          <p:nvPr/>
        </p:nvSpPr>
        <p:spPr>
          <a:xfrm>
            <a:off x="3615214" y="6362700"/>
            <a:ext cx="1797844" cy="369332"/>
          </a:xfrm>
          <a:prstGeom prst="rect">
            <a:avLst/>
          </a:prstGeom>
          <a:noFill/>
        </p:spPr>
        <p:txBody>
          <a:bodyPr wrap="square">
            <a:spAutoFit/>
          </a:bodyPr>
          <a:lstStyle/>
          <a:p>
            <a:r>
              <a:rPr lang="en-US"/>
              <a:t>Phạm Văn Luận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1090628" y="304513"/>
            <a:ext cx="6859571" cy="584775"/>
          </a:xfrm>
          <a:prstGeom prst="rect">
            <a:avLst/>
          </a:prstGeom>
          <a:noFill/>
          <a:ln w="9525">
            <a:noFill/>
            <a:miter lim="800000"/>
            <a:headEnd/>
            <a:tailEnd/>
          </a:ln>
        </p:spPr>
        <p:txBody>
          <a:bodyPr wrap="none" anchor="ctr">
            <a:spAutoFit/>
          </a:bodyPr>
          <a:lstStyle/>
          <a:p>
            <a:pPr algn="ctr"/>
            <a:r>
              <a:rPr lang="en-US" sz="3200" b="1">
                <a:solidFill>
                  <a:srgbClr val="7F7F7F"/>
                </a:solidFill>
                <a:latin typeface="Arial" charset="0"/>
                <a:ea typeface="Verdana" pitchFamily="34" charset="0"/>
              </a:rPr>
              <a:t>Sự khác nhau giữa KV DĐ và KDĐ</a:t>
            </a:r>
          </a:p>
        </p:txBody>
      </p:sp>
      <p:grpSp>
        <p:nvGrpSpPr>
          <p:cNvPr id="6149" name="Group 104"/>
          <p:cNvGrpSpPr>
            <a:grpSpLocks/>
          </p:cNvGrpSpPr>
          <p:nvPr/>
        </p:nvGrpSpPr>
        <p:grpSpPr bwMode="auto">
          <a:xfrm>
            <a:off x="900112" y="1265238"/>
            <a:ext cx="7481887" cy="1255712"/>
            <a:chOff x="899886" y="870946"/>
            <a:chExt cx="3299963" cy="1586196"/>
          </a:xfrm>
        </p:grpSpPr>
        <p:sp>
          <p:nvSpPr>
            <p:cNvPr id="65" name="Rectangle 64"/>
            <p:cNvSpPr/>
            <p:nvPr/>
          </p:nvSpPr>
          <p:spPr>
            <a:xfrm>
              <a:off x="899886" y="1257613"/>
              <a:ext cx="3299963" cy="805988"/>
            </a:xfrm>
            <a:prstGeom prst="rect">
              <a:avLst/>
            </a:prstGeom>
            <a:solidFill>
              <a:schemeClr val="accent2"/>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n-US"/>
            </a:p>
          </p:txBody>
        </p:sp>
        <p:pic>
          <p:nvPicPr>
            <p:cNvPr id="6171" name="Picture 345" descr="shadow_1_m"/>
            <p:cNvPicPr>
              <a:picLocks noChangeAspect="1" noChangeArrowheads="1"/>
            </p:cNvPicPr>
            <p:nvPr/>
          </p:nvPicPr>
          <p:blipFill>
            <a:blip r:embed="rId2"/>
            <a:srcRect t="61411"/>
            <a:stretch>
              <a:fillRect/>
            </a:stretch>
          </p:blipFill>
          <p:spPr bwMode="gray">
            <a:xfrm rot="5400000" flipV="1">
              <a:off x="146193" y="1624639"/>
              <a:ext cx="1586195" cy="78810"/>
            </a:xfrm>
            <a:prstGeom prst="rect">
              <a:avLst/>
            </a:prstGeom>
            <a:noFill/>
            <a:ln w="9525">
              <a:noFill/>
              <a:miter lim="800000"/>
              <a:headEnd/>
              <a:tailEnd/>
            </a:ln>
          </p:spPr>
        </p:pic>
        <p:pic>
          <p:nvPicPr>
            <p:cNvPr id="6172" name="Picture 345" descr="shadow_1_m"/>
            <p:cNvPicPr>
              <a:picLocks noChangeAspect="1" noChangeArrowheads="1"/>
            </p:cNvPicPr>
            <p:nvPr/>
          </p:nvPicPr>
          <p:blipFill>
            <a:blip r:embed="rId3"/>
            <a:srcRect t="61411"/>
            <a:stretch>
              <a:fillRect/>
            </a:stretch>
          </p:blipFill>
          <p:spPr bwMode="gray">
            <a:xfrm rot="-5400000" flipH="1" flipV="1">
              <a:off x="3361846" y="1619139"/>
              <a:ext cx="1586195" cy="89811"/>
            </a:xfrm>
            <a:prstGeom prst="rect">
              <a:avLst/>
            </a:prstGeom>
            <a:noFill/>
            <a:ln w="9525">
              <a:noFill/>
              <a:miter lim="800000"/>
              <a:headEnd/>
              <a:tailEnd/>
            </a:ln>
          </p:spPr>
        </p:pic>
      </p:grpSp>
      <p:grpSp>
        <p:nvGrpSpPr>
          <p:cNvPr id="6150" name="Group 103"/>
          <p:cNvGrpSpPr>
            <a:grpSpLocks/>
          </p:cNvGrpSpPr>
          <p:nvPr/>
        </p:nvGrpSpPr>
        <p:grpSpPr bwMode="auto">
          <a:xfrm>
            <a:off x="887641" y="2126800"/>
            <a:ext cx="7481887" cy="1255712"/>
            <a:chOff x="899885" y="2202229"/>
            <a:chExt cx="3299964" cy="1586196"/>
          </a:xfrm>
        </p:grpSpPr>
        <p:sp>
          <p:nvSpPr>
            <p:cNvPr id="83" name="Rectangle 82"/>
            <p:cNvSpPr/>
            <p:nvPr/>
          </p:nvSpPr>
          <p:spPr>
            <a:xfrm>
              <a:off x="899885" y="2588896"/>
              <a:ext cx="3299964" cy="805988"/>
            </a:xfrm>
            <a:prstGeom prst="rect">
              <a:avLst/>
            </a:prstGeom>
            <a:solidFill>
              <a:schemeClr val="accent3"/>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n-US"/>
            </a:p>
          </p:txBody>
        </p:sp>
        <p:pic>
          <p:nvPicPr>
            <p:cNvPr id="6168" name="Picture 345" descr="shadow_1_m"/>
            <p:cNvPicPr>
              <a:picLocks noChangeAspect="1" noChangeArrowheads="1"/>
            </p:cNvPicPr>
            <p:nvPr/>
          </p:nvPicPr>
          <p:blipFill>
            <a:blip r:embed="rId2"/>
            <a:srcRect t="61411"/>
            <a:stretch>
              <a:fillRect/>
            </a:stretch>
          </p:blipFill>
          <p:spPr bwMode="gray">
            <a:xfrm rot="5400000" flipV="1">
              <a:off x="146193" y="2955921"/>
              <a:ext cx="1586195" cy="78811"/>
            </a:xfrm>
            <a:prstGeom prst="rect">
              <a:avLst/>
            </a:prstGeom>
            <a:noFill/>
            <a:ln w="9525">
              <a:noFill/>
              <a:miter lim="800000"/>
              <a:headEnd/>
              <a:tailEnd/>
            </a:ln>
          </p:spPr>
        </p:pic>
        <p:pic>
          <p:nvPicPr>
            <p:cNvPr id="6169" name="Picture 345" descr="shadow_1_m"/>
            <p:cNvPicPr>
              <a:picLocks noChangeAspect="1" noChangeArrowheads="1"/>
            </p:cNvPicPr>
            <p:nvPr/>
          </p:nvPicPr>
          <p:blipFill>
            <a:blip r:embed="rId3"/>
            <a:srcRect t="61411"/>
            <a:stretch>
              <a:fillRect/>
            </a:stretch>
          </p:blipFill>
          <p:spPr bwMode="gray">
            <a:xfrm rot="-5400000" flipH="1" flipV="1">
              <a:off x="3361846" y="2950422"/>
              <a:ext cx="1586195" cy="89811"/>
            </a:xfrm>
            <a:prstGeom prst="rect">
              <a:avLst/>
            </a:prstGeom>
            <a:noFill/>
            <a:ln w="9525">
              <a:noFill/>
              <a:miter lim="800000"/>
              <a:headEnd/>
              <a:tailEnd/>
            </a:ln>
          </p:spPr>
        </p:pic>
      </p:grpSp>
      <p:grpSp>
        <p:nvGrpSpPr>
          <p:cNvPr id="6151" name="Group 102"/>
          <p:cNvGrpSpPr>
            <a:grpSpLocks/>
          </p:cNvGrpSpPr>
          <p:nvPr/>
        </p:nvGrpSpPr>
        <p:grpSpPr bwMode="auto">
          <a:xfrm>
            <a:off x="875171" y="3159179"/>
            <a:ext cx="7481887" cy="1255713"/>
            <a:chOff x="899886" y="3534311"/>
            <a:chExt cx="3299963" cy="1586196"/>
          </a:xfrm>
        </p:grpSpPr>
        <p:sp>
          <p:nvSpPr>
            <p:cNvPr id="95" name="Rectangle 94"/>
            <p:cNvSpPr/>
            <p:nvPr/>
          </p:nvSpPr>
          <p:spPr>
            <a:xfrm>
              <a:off x="899886" y="3920979"/>
              <a:ext cx="3299963" cy="805986"/>
            </a:xfrm>
            <a:prstGeom prst="rect">
              <a:avLst/>
            </a:prstGeom>
            <a:solidFill>
              <a:schemeClr val="accent2"/>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n-US"/>
            </a:p>
          </p:txBody>
        </p:sp>
        <p:pic>
          <p:nvPicPr>
            <p:cNvPr id="6165" name="Picture 345" descr="shadow_1_m"/>
            <p:cNvPicPr>
              <a:picLocks noChangeAspect="1" noChangeArrowheads="1"/>
            </p:cNvPicPr>
            <p:nvPr/>
          </p:nvPicPr>
          <p:blipFill>
            <a:blip r:embed="rId2"/>
            <a:srcRect t="61411"/>
            <a:stretch>
              <a:fillRect/>
            </a:stretch>
          </p:blipFill>
          <p:spPr bwMode="gray">
            <a:xfrm rot="5400000" flipV="1">
              <a:off x="146194" y="4288003"/>
              <a:ext cx="1586195" cy="78812"/>
            </a:xfrm>
            <a:prstGeom prst="rect">
              <a:avLst/>
            </a:prstGeom>
            <a:noFill/>
            <a:ln w="9525">
              <a:noFill/>
              <a:miter lim="800000"/>
              <a:headEnd/>
              <a:tailEnd/>
            </a:ln>
          </p:spPr>
        </p:pic>
        <p:pic>
          <p:nvPicPr>
            <p:cNvPr id="6166" name="Picture 345" descr="shadow_1_m"/>
            <p:cNvPicPr>
              <a:picLocks noChangeAspect="1" noChangeArrowheads="1"/>
            </p:cNvPicPr>
            <p:nvPr/>
          </p:nvPicPr>
          <p:blipFill>
            <a:blip r:embed="rId3"/>
            <a:srcRect t="61411"/>
            <a:stretch>
              <a:fillRect/>
            </a:stretch>
          </p:blipFill>
          <p:spPr bwMode="gray">
            <a:xfrm rot="-5400000" flipH="1" flipV="1">
              <a:off x="3361846" y="4282504"/>
              <a:ext cx="1586195" cy="89811"/>
            </a:xfrm>
            <a:prstGeom prst="rect">
              <a:avLst/>
            </a:prstGeom>
            <a:noFill/>
            <a:ln w="9525">
              <a:noFill/>
              <a:miter lim="800000"/>
              <a:headEnd/>
              <a:tailEnd/>
            </a:ln>
          </p:spPr>
        </p:pic>
      </p:grpSp>
      <p:grpSp>
        <p:nvGrpSpPr>
          <p:cNvPr id="6152" name="Group 101"/>
          <p:cNvGrpSpPr>
            <a:grpSpLocks/>
          </p:cNvGrpSpPr>
          <p:nvPr/>
        </p:nvGrpSpPr>
        <p:grpSpPr bwMode="auto">
          <a:xfrm>
            <a:off x="877942" y="3989878"/>
            <a:ext cx="7481887" cy="1772348"/>
            <a:chOff x="899886" y="4865594"/>
            <a:chExt cx="3299963" cy="1586196"/>
          </a:xfrm>
        </p:grpSpPr>
        <p:sp>
          <p:nvSpPr>
            <p:cNvPr id="99" name="Rectangle 98"/>
            <p:cNvSpPr/>
            <p:nvPr/>
          </p:nvSpPr>
          <p:spPr>
            <a:xfrm>
              <a:off x="899886" y="5252261"/>
              <a:ext cx="3299963" cy="805988"/>
            </a:xfrm>
            <a:prstGeom prst="rect">
              <a:avLst/>
            </a:prstGeom>
            <a:solidFill>
              <a:schemeClr val="accent3"/>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endParaRPr lang="en-US"/>
            </a:p>
          </p:txBody>
        </p:sp>
        <p:pic>
          <p:nvPicPr>
            <p:cNvPr id="6162" name="Picture 345" descr="shadow_1_m"/>
            <p:cNvPicPr>
              <a:picLocks noChangeAspect="1" noChangeArrowheads="1"/>
            </p:cNvPicPr>
            <p:nvPr/>
          </p:nvPicPr>
          <p:blipFill>
            <a:blip r:embed="rId2"/>
            <a:srcRect t="61411"/>
            <a:stretch>
              <a:fillRect/>
            </a:stretch>
          </p:blipFill>
          <p:spPr bwMode="gray">
            <a:xfrm rot="5400000" flipV="1">
              <a:off x="146194" y="5619286"/>
              <a:ext cx="1586195" cy="78812"/>
            </a:xfrm>
            <a:prstGeom prst="rect">
              <a:avLst/>
            </a:prstGeom>
            <a:noFill/>
            <a:ln w="9525">
              <a:noFill/>
              <a:miter lim="800000"/>
              <a:headEnd/>
              <a:tailEnd/>
            </a:ln>
          </p:spPr>
        </p:pic>
        <p:pic>
          <p:nvPicPr>
            <p:cNvPr id="6163" name="Picture 345" descr="shadow_1_m"/>
            <p:cNvPicPr>
              <a:picLocks noChangeAspect="1" noChangeArrowheads="1"/>
            </p:cNvPicPr>
            <p:nvPr/>
          </p:nvPicPr>
          <p:blipFill>
            <a:blip r:embed="rId3"/>
            <a:srcRect t="61411"/>
            <a:stretch>
              <a:fillRect/>
            </a:stretch>
          </p:blipFill>
          <p:spPr bwMode="gray">
            <a:xfrm rot="-5400000" flipH="1" flipV="1">
              <a:off x="3361846" y="5613787"/>
              <a:ext cx="1586195" cy="89811"/>
            </a:xfrm>
            <a:prstGeom prst="rect">
              <a:avLst/>
            </a:prstGeom>
            <a:noFill/>
            <a:ln w="9525">
              <a:noFill/>
              <a:miter lim="800000"/>
              <a:headEnd/>
              <a:tailEnd/>
            </a:ln>
          </p:spPr>
        </p:pic>
      </p:grpSp>
      <p:sp>
        <p:nvSpPr>
          <p:cNvPr id="6153" name="Text Box 3"/>
          <p:cNvSpPr txBox="1">
            <a:spLocks noChangeArrowheads="1"/>
          </p:cNvSpPr>
          <p:nvPr/>
        </p:nvSpPr>
        <p:spPr bwMode="ltGray">
          <a:xfrm>
            <a:off x="1207904" y="1620142"/>
            <a:ext cx="6678739" cy="721223"/>
          </a:xfrm>
          <a:prstGeom prst="rect">
            <a:avLst/>
          </a:prstGeom>
          <a:noFill/>
          <a:ln w="9525" algn="ctr">
            <a:noFill/>
            <a:miter lim="800000"/>
            <a:headEnd/>
            <a:tailEnd/>
          </a:ln>
          <a:effectLst/>
        </p:spPr>
        <p:txBody>
          <a:bodyPr wrap="square">
            <a:spAutoFit/>
          </a:bodyPr>
          <a:lstStyle/>
          <a:p>
            <a:pPr algn="just">
              <a:lnSpc>
                <a:spcPct val="95000"/>
              </a:lnSpc>
              <a:spcAft>
                <a:spcPts val="800"/>
              </a:spcAft>
            </a:pPr>
            <a:r>
              <a:rPr lang="en-US" altLang="en-US">
                <a:solidFill>
                  <a:schemeClr val="bg1"/>
                </a:solidFill>
                <a:effectLst/>
              </a:rPr>
              <a:t>Bất cứ một sự di chuyển nào của các electron đều tạo ra dòng điện;</a:t>
            </a:r>
          </a:p>
          <a:p>
            <a:pPr algn="just">
              <a:lnSpc>
                <a:spcPct val="95000"/>
              </a:lnSpc>
              <a:spcAft>
                <a:spcPts val="800"/>
              </a:spcAft>
            </a:pPr>
            <a:endParaRPr lang="en-US" b="1">
              <a:solidFill>
                <a:schemeClr val="bg1"/>
              </a:solidFill>
              <a:latin typeface="Arial" charset="0"/>
            </a:endParaRPr>
          </a:p>
        </p:txBody>
      </p:sp>
      <p:sp>
        <p:nvSpPr>
          <p:cNvPr id="6154" name="Text Box 3"/>
          <p:cNvSpPr txBox="1">
            <a:spLocks noChangeArrowheads="1"/>
          </p:cNvSpPr>
          <p:nvPr/>
        </p:nvSpPr>
        <p:spPr bwMode="ltGray">
          <a:xfrm>
            <a:off x="1028142" y="2505494"/>
            <a:ext cx="6959599" cy="369332"/>
          </a:xfrm>
          <a:prstGeom prst="rect">
            <a:avLst/>
          </a:prstGeom>
          <a:noFill/>
          <a:ln w="9525" algn="ctr">
            <a:noFill/>
            <a:miter lim="800000"/>
            <a:headEnd/>
            <a:tailEnd/>
          </a:ln>
          <a:effectLst/>
        </p:spPr>
        <p:txBody>
          <a:bodyPr wrap="square">
            <a:spAutoFit/>
          </a:bodyPr>
          <a:lstStyle/>
          <a:p>
            <a:pPr indent="225425" algn="just"/>
            <a:r>
              <a:rPr lang="en-US" altLang="en-US">
                <a:solidFill>
                  <a:schemeClr val="bg1"/>
                </a:solidFill>
                <a:effectLst/>
              </a:rPr>
              <a:t>Chất dẫn điện là chất không ngăn cản sự dịch chuyển tự do của các e;</a:t>
            </a:r>
          </a:p>
        </p:txBody>
      </p:sp>
      <p:sp>
        <p:nvSpPr>
          <p:cNvPr id="6155" name="Text Box 3"/>
          <p:cNvSpPr txBox="1">
            <a:spLocks noChangeArrowheads="1"/>
          </p:cNvSpPr>
          <p:nvPr/>
        </p:nvSpPr>
        <p:spPr bwMode="ltGray">
          <a:xfrm>
            <a:off x="1187369" y="3568172"/>
            <a:ext cx="7002036" cy="369332"/>
          </a:xfrm>
          <a:prstGeom prst="rect">
            <a:avLst/>
          </a:prstGeom>
          <a:noFill/>
          <a:ln w="9525" algn="ctr">
            <a:noFill/>
            <a:miter lim="800000"/>
            <a:headEnd/>
            <a:tailEnd/>
          </a:ln>
          <a:effectLst/>
        </p:spPr>
        <p:txBody>
          <a:bodyPr wrap="square">
            <a:spAutoFit/>
          </a:bodyPr>
          <a:lstStyle/>
          <a:p>
            <a:pPr indent="225425" algn="just"/>
            <a:r>
              <a:rPr lang="en-US" altLang="en-US">
                <a:solidFill>
                  <a:schemeClr val="bg1"/>
                </a:solidFill>
                <a:effectLst/>
              </a:rPr>
              <a:t>Chất điện môi là chất ngăn cản sự dịch chuyển tự do của các e.</a:t>
            </a:r>
          </a:p>
        </p:txBody>
      </p:sp>
      <p:sp>
        <p:nvSpPr>
          <p:cNvPr id="6156" name="Text Box 3"/>
          <p:cNvSpPr txBox="1">
            <a:spLocks noChangeArrowheads="1"/>
          </p:cNvSpPr>
          <p:nvPr/>
        </p:nvSpPr>
        <p:spPr bwMode="ltGray">
          <a:xfrm>
            <a:off x="1207904" y="4451545"/>
            <a:ext cx="7002036" cy="923330"/>
          </a:xfrm>
          <a:prstGeom prst="rect">
            <a:avLst/>
          </a:prstGeom>
          <a:noFill/>
          <a:ln w="9525" algn="ctr">
            <a:noFill/>
            <a:miter lim="800000"/>
            <a:headEnd/>
            <a:tailEnd/>
          </a:ln>
          <a:effectLst/>
        </p:spPr>
        <p:txBody>
          <a:bodyPr wrap="square">
            <a:spAutoFit/>
          </a:bodyPr>
          <a:lstStyle/>
          <a:p>
            <a:pPr indent="225425" algn="just"/>
            <a:r>
              <a:rPr lang="en-US" altLang="en-US">
                <a:solidFill>
                  <a:schemeClr val="bg1"/>
                </a:solidFill>
                <a:effectLst/>
              </a:rPr>
              <a:t>Điện trường là một dạng đặc biệt của vật chất, nó có năng lượng nên bất kỳ một </a:t>
            </a:r>
            <a:r>
              <a:rPr lang="en-US" altLang="en-US" b="1">
                <a:solidFill>
                  <a:schemeClr val="bg2">
                    <a:lumMod val="10000"/>
                  </a:schemeClr>
                </a:solidFill>
                <a:effectLst/>
              </a:rPr>
              <a:t>điện tích </a:t>
            </a:r>
            <a:r>
              <a:rPr lang="en-US" altLang="en-US">
                <a:solidFill>
                  <a:schemeClr val="bg1"/>
                </a:solidFill>
                <a:effectLst/>
              </a:rPr>
              <a:t>nào đặt trong điện trường đều chịu tác dụng của điện trường ấy.</a:t>
            </a:r>
          </a:p>
        </p:txBody>
      </p:sp>
      <p:graphicFrame>
        <p:nvGraphicFramePr>
          <p:cNvPr id="2" name="Object 1">
            <a:extLst>
              <a:ext uri="{FF2B5EF4-FFF2-40B4-BE49-F238E27FC236}">
                <a16:creationId xmlns:a16="http://schemas.microsoft.com/office/drawing/2014/main" id="{10965802-EDB2-F22F-BF54-59846E6AD0C8}"/>
              </a:ext>
            </a:extLst>
          </p:cNvPr>
          <p:cNvGraphicFramePr>
            <a:graphicFrameLocks noChangeAspect="1"/>
          </p:cNvGraphicFramePr>
          <p:nvPr>
            <p:extLst>
              <p:ext uri="{D42A27DB-BD31-4B8C-83A1-F6EECF244321}">
                <p14:modId xmlns:p14="http://schemas.microsoft.com/office/powerpoint/2010/main" val="3005021299"/>
              </p:ext>
            </p:extLst>
          </p:nvPr>
        </p:nvGraphicFramePr>
        <p:xfrm>
          <a:off x="4343401" y="5414872"/>
          <a:ext cx="1524000" cy="1027044"/>
        </p:xfrm>
        <a:graphic>
          <a:graphicData uri="http://schemas.openxmlformats.org/presentationml/2006/ole">
            <mc:AlternateContent xmlns:mc="http://schemas.openxmlformats.org/markup-compatibility/2006">
              <mc:Choice xmlns:v="urn:schemas-microsoft-com:vml" Requires="v">
                <p:oleObj name="Equation" r:id="rId4" imgW="583920" imgH="393480" progId="Equation.DSMT4">
                  <p:embed/>
                </p:oleObj>
              </mc:Choice>
              <mc:Fallback>
                <p:oleObj name="Equation" r:id="rId4" imgW="583920" imgH="393480" progId="Equation.DSMT4">
                  <p:embed/>
                  <p:pic>
                    <p:nvPicPr>
                      <p:cNvPr id="0" name=""/>
                      <p:cNvPicPr/>
                      <p:nvPr/>
                    </p:nvPicPr>
                    <p:blipFill>
                      <a:blip r:embed="rId5"/>
                      <a:stretch>
                        <a:fillRect/>
                      </a:stretch>
                    </p:blipFill>
                    <p:spPr>
                      <a:xfrm>
                        <a:off x="4343401" y="5414872"/>
                        <a:ext cx="1524000" cy="1027044"/>
                      </a:xfrm>
                      <a:prstGeom prst="rect">
                        <a:avLst/>
                      </a:prstGeom>
                    </p:spPr>
                  </p:pic>
                </p:oleObj>
              </mc:Fallback>
            </mc:AlternateContent>
          </a:graphicData>
        </a:graphic>
      </p:graphicFrame>
      <p:sp>
        <p:nvSpPr>
          <p:cNvPr id="3" name="TextBox 2">
            <a:extLst>
              <a:ext uri="{FF2B5EF4-FFF2-40B4-BE49-F238E27FC236}">
                <a16:creationId xmlns:a16="http://schemas.microsoft.com/office/drawing/2014/main" id="{72AB2369-A5E0-7AD0-F54C-6A15878343DC}"/>
              </a:ext>
            </a:extLst>
          </p:cNvPr>
          <p:cNvSpPr txBox="1"/>
          <p:nvPr/>
        </p:nvSpPr>
        <p:spPr>
          <a:xfrm>
            <a:off x="1301921" y="5754544"/>
            <a:ext cx="2013031" cy="369332"/>
          </a:xfrm>
          <a:prstGeom prst="rect">
            <a:avLst/>
          </a:prstGeom>
          <a:noFill/>
        </p:spPr>
        <p:txBody>
          <a:bodyPr wrap="square" rtlCol="0">
            <a:spAutoFit/>
          </a:bodyPr>
          <a:lstStyle/>
          <a:p>
            <a:r>
              <a:rPr lang="en-US"/>
              <a:t>Định luật Culông: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1615896" y="155820"/>
            <a:ext cx="5894563" cy="584775"/>
          </a:xfrm>
          <a:prstGeom prst="rect">
            <a:avLst/>
          </a:prstGeom>
          <a:noFill/>
          <a:ln w="9525">
            <a:noFill/>
            <a:miter lim="800000"/>
            <a:headEnd/>
            <a:tailEnd/>
          </a:ln>
        </p:spPr>
        <p:txBody>
          <a:bodyPr wrap="none" anchor="ctr">
            <a:spAutoFit/>
          </a:bodyPr>
          <a:lstStyle/>
          <a:p>
            <a:pPr algn="ctr"/>
            <a:r>
              <a:rPr lang="en-US" sz="3200" b="1">
                <a:solidFill>
                  <a:srgbClr val="7F7F7F"/>
                </a:solidFill>
                <a:latin typeface="Arial" charset="0"/>
                <a:ea typeface="Verdana" pitchFamily="34" charset="0"/>
              </a:rPr>
              <a:t>Bề mặt hạt trong điện trường</a:t>
            </a:r>
          </a:p>
        </p:txBody>
      </p:sp>
      <p:sp>
        <p:nvSpPr>
          <p:cNvPr id="45" name="Snip Single Corner Rectangle 26"/>
          <p:cNvSpPr/>
          <p:nvPr/>
        </p:nvSpPr>
        <p:spPr bwMode="auto">
          <a:xfrm flipH="1">
            <a:off x="222540" y="5451136"/>
            <a:ext cx="4236313" cy="1129370"/>
          </a:xfrm>
          <a:custGeom>
            <a:avLst/>
            <a:gdLst>
              <a:gd name="connsiteX0" fmla="*/ 0 w 2324107"/>
              <a:gd name="connsiteY0" fmla="*/ 0 h 804860"/>
              <a:gd name="connsiteX1" fmla="*/ 1921677 w 2324107"/>
              <a:gd name="connsiteY1" fmla="*/ 0 h 804860"/>
              <a:gd name="connsiteX2" fmla="*/ 2324107 w 2324107"/>
              <a:gd name="connsiteY2" fmla="*/ 402430 h 804860"/>
              <a:gd name="connsiteX3" fmla="*/ 2324107 w 2324107"/>
              <a:gd name="connsiteY3" fmla="*/ 804860 h 804860"/>
              <a:gd name="connsiteX4" fmla="*/ 0 w 2324107"/>
              <a:gd name="connsiteY4" fmla="*/ 804860 h 804860"/>
              <a:gd name="connsiteX5" fmla="*/ 0 w 2324107"/>
              <a:gd name="connsiteY5" fmla="*/ 0 h 804860"/>
              <a:gd name="connsiteX0" fmla="*/ 0 w 2324107"/>
              <a:gd name="connsiteY0" fmla="*/ 0 h 804860"/>
              <a:gd name="connsiteX1" fmla="*/ 1921677 w 2324107"/>
              <a:gd name="connsiteY1" fmla="*/ 0 h 804860"/>
              <a:gd name="connsiteX2" fmla="*/ 2324107 w 2324107"/>
              <a:gd name="connsiteY2" fmla="*/ 804860 h 804860"/>
              <a:gd name="connsiteX3" fmla="*/ 0 w 2324107"/>
              <a:gd name="connsiteY3" fmla="*/ 804860 h 804860"/>
              <a:gd name="connsiteX4" fmla="*/ 0 w 2324107"/>
              <a:gd name="connsiteY4" fmla="*/ 0 h 804860"/>
              <a:gd name="connsiteX0" fmla="*/ 0 w 2324107"/>
              <a:gd name="connsiteY0" fmla="*/ 4762 h 809622"/>
              <a:gd name="connsiteX1" fmla="*/ 1321602 w 2324107"/>
              <a:gd name="connsiteY1" fmla="*/ 0 h 809622"/>
              <a:gd name="connsiteX2" fmla="*/ 2324107 w 2324107"/>
              <a:gd name="connsiteY2" fmla="*/ 809622 h 809622"/>
              <a:gd name="connsiteX3" fmla="*/ 0 w 2324107"/>
              <a:gd name="connsiteY3" fmla="*/ 809622 h 809622"/>
              <a:gd name="connsiteX4" fmla="*/ 0 w 2324107"/>
              <a:gd name="connsiteY4" fmla="*/ 4762 h 809622"/>
              <a:gd name="connsiteX0" fmla="*/ 0 w 2309819"/>
              <a:gd name="connsiteY0" fmla="*/ 4762 h 809622"/>
              <a:gd name="connsiteX1" fmla="*/ 1321602 w 2309819"/>
              <a:gd name="connsiteY1" fmla="*/ 0 h 809622"/>
              <a:gd name="connsiteX2" fmla="*/ 2309819 w 2309819"/>
              <a:gd name="connsiteY2" fmla="*/ 809622 h 809622"/>
              <a:gd name="connsiteX3" fmla="*/ 0 w 2309819"/>
              <a:gd name="connsiteY3" fmla="*/ 809622 h 809622"/>
              <a:gd name="connsiteX4" fmla="*/ 0 w 2309819"/>
              <a:gd name="connsiteY4" fmla="*/ 4762 h 809622"/>
              <a:gd name="connsiteX0" fmla="*/ 0 w 2309819"/>
              <a:gd name="connsiteY0" fmla="*/ 0 h 804860"/>
              <a:gd name="connsiteX1" fmla="*/ 1623842 w 2309819"/>
              <a:gd name="connsiteY1" fmla="*/ 1588 h 804860"/>
              <a:gd name="connsiteX2" fmla="*/ 2309819 w 2309819"/>
              <a:gd name="connsiteY2" fmla="*/ 804860 h 804860"/>
              <a:gd name="connsiteX3" fmla="*/ 0 w 2309819"/>
              <a:gd name="connsiteY3" fmla="*/ 804860 h 804860"/>
              <a:gd name="connsiteX4" fmla="*/ 0 w 2309819"/>
              <a:gd name="connsiteY4" fmla="*/ 0 h 804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9819" h="804860">
                <a:moveTo>
                  <a:pt x="0" y="0"/>
                </a:moveTo>
                <a:lnTo>
                  <a:pt x="1623842" y="1588"/>
                </a:lnTo>
                <a:lnTo>
                  <a:pt x="2309819" y="804860"/>
                </a:lnTo>
                <a:lnTo>
                  <a:pt x="0" y="804860"/>
                </a:lnTo>
                <a:lnTo>
                  <a:pt x="0" y="0"/>
                </a:lnTo>
                <a:close/>
              </a:path>
            </a:pathLst>
          </a:custGeom>
          <a:solidFill>
            <a:schemeClr val="accent5"/>
          </a:solidFill>
          <a:ln w="3175">
            <a:noFill/>
          </a:ln>
          <a:effectLst>
            <a:outerShdw blurRad="50800" dist="508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179" name="Picture 345" descr="shadow_1_m"/>
          <p:cNvPicPr>
            <a:picLocks noChangeAspect="1" noChangeArrowheads="1"/>
          </p:cNvPicPr>
          <p:nvPr/>
        </p:nvPicPr>
        <p:blipFill>
          <a:blip r:embed="rId3"/>
          <a:srcRect t="61411"/>
          <a:stretch>
            <a:fillRect/>
          </a:stretch>
        </p:blipFill>
        <p:spPr bwMode="gray">
          <a:xfrm rot="5400000" flipH="1">
            <a:off x="3612343" y="6005225"/>
            <a:ext cx="1636255" cy="61879"/>
          </a:xfrm>
          <a:prstGeom prst="rect">
            <a:avLst/>
          </a:prstGeom>
          <a:noFill/>
          <a:ln w="9525">
            <a:noFill/>
            <a:miter lim="800000"/>
            <a:headEnd/>
            <a:tailEnd/>
          </a:ln>
        </p:spPr>
      </p:pic>
      <p:sp>
        <p:nvSpPr>
          <p:cNvPr id="47" name="Pentagon 27"/>
          <p:cNvSpPr/>
          <p:nvPr/>
        </p:nvSpPr>
        <p:spPr bwMode="auto">
          <a:xfrm rot="5400000" flipH="1">
            <a:off x="-307794" y="5058133"/>
            <a:ext cx="2049463" cy="1001633"/>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5">
              <a:lumMod val="40000"/>
              <a:lumOff val="60000"/>
            </a:schemeClr>
          </a:solidFill>
          <a:ln w="3175">
            <a:noFill/>
          </a:ln>
          <a:effectLst>
            <a:outerShdw blurRad="50800" dist="508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8" name="Isosceles Triangle 47"/>
          <p:cNvSpPr/>
          <p:nvPr/>
        </p:nvSpPr>
        <p:spPr bwMode="auto">
          <a:xfrm rot="16200000" flipH="1">
            <a:off x="797632" y="5970558"/>
            <a:ext cx="257175" cy="207068"/>
          </a:xfrm>
          <a:prstGeom prst="triangle">
            <a:avLst/>
          </a:prstGeom>
          <a:solidFill>
            <a:schemeClr val="accent5">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49" name="Straight Connector 48"/>
          <p:cNvCxnSpPr>
            <a:cxnSpLocks/>
          </p:cNvCxnSpPr>
          <p:nvPr/>
        </p:nvCxnSpPr>
        <p:spPr bwMode="auto">
          <a:xfrm flipH="1">
            <a:off x="1371600" y="5567680"/>
            <a:ext cx="3058870" cy="0"/>
          </a:xfrm>
          <a:prstGeom prst="line">
            <a:avLst/>
          </a:prstGeom>
          <a:ln w="3810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57" name="Snip Single Corner Rectangle 26"/>
          <p:cNvSpPr/>
          <p:nvPr/>
        </p:nvSpPr>
        <p:spPr bwMode="auto">
          <a:xfrm flipH="1">
            <a:off x="4955762" y="5508561"/>
            <a:ext cx="3936684" cy="1106826"/>
          </a:xfrm>
          <a:custGeom>
            <a:avLst/>
            <a:gdLst>
              <a:gd name="connsiteX0" fmla="*/ 0 w 2324107"/>
              <a:gd name="connsiteY0" fmla="*/ 0 h 804860"/>
              <a:gd name="connsiteX1" fmla="*/ 1921677 w 2324107"/>
              <a:gd name="connsiteY1" fmla="*/ 0 h 804860"/>
              <a:gd name="connsiteX2" fmla="*/ 2324107 w 2324107"/>
              <a:gd name="connsiteY2" fmla="*/ 402430 h 804860"/>
              <a:gd name="connsiteX3" fmla="*/ 2324107 w 2324107"/>
              <a:gd name="connsiteY3" fmla="*/ 804860 h 804860"/>
              <a:gd name="connsiteX4" fmla="*/ 0 w 2324107"/>
              <a:gd name="connsiteY4" fmla="*/ 804860 h 804860"/>
              <a:gd name="connsiteX5" fmla="*/ 0 w 2324107"/>
              <a:gd name="connsiteY5" fmla="*/ 0 h 804860"/>
              <a:gd name="connsiteX0" fmla="*/ 0 w 2324107"/>
              <a:gd name="connsiteY0" fmla="*/ 0 h 804860"/>
              <a:gd name="connsiteX1" fmla="*/ 1921677 w 2324107"/>
              <a:gd name="connsiteY1" fmla="*/ 0 h 804860"/>
              <a:gd name="connsiteX2" fmla="*/ 2324107 w 2324107"/>
              <a:gd name="connsiteY2" fmla="*/ 804860 h 804860"/>
              <a:gd name="connsiteX3" fmla="*/ 0 w 2324107"/>
              <a:gd name="connsiteY3" fmla="*/ 804860 h 804860"/>
              <a:gd name="connsiteX4" fmla="*/ 0 w 2324107"/>
              <a:gd name="connsiteY4" fmla="*/ 0 h 804860"/>
              <a:gd name="connsiteX0" fmla="*/ 0 w 2324107"/>
              <a:gd name="connsiteY0" fmla="*/ 4762 h 809622"/>
              <a:gd name="connsiteX1" fmla="*/ 1321602 w 2324107"/>
              <a:gd name="connsiteY1" fmla="*/ 0 h 809622"/>
              <a:gd name="connsiteX2" fmla="*/ 2324107 w 2324107"/>
              <a:gd name="connsiteY2" fmla="*/ 809622 h 809622"/>
              <a:gd name="connsiteX3" fmla="*/ 0 w 2324107"/>
              <a:gd name="connsiteY3" fmla="*/ 809622 h 809622"/>
              <a:gd name="connsiteX4" fmla="*/ 0 w 2324107"/>
              <a:gd name="connsiteY4" fmla="*/ 4762 h 809622"/>
              <a:gd name="connsiteX0" fmla="*/ 0 w 2309819"/>
              <a:gd name="connsiteY0" fmla="*/ 4762 h 809622"/>
              <a:gd name="connsiteX1" fmla="*/ 1321602 w 2309819"/>
              <a:gd name="connsiteY1" fmla="*/ 0 h 809622"/>
              <a:gd name="connsiteX2" fmla="*/ 2309819 w 2309819"/>
              <a:gd name="connsiteY2" fmla="*/ 809622 h 809622"/>
              <a:gd name="connsiteX3" fmla="*/ 0 w 2309819"/>
              <a:gd name="connsiteY3" fmla="*/ 809622 h 809622"/>
              <a:gd name="connsiteX4" fmla="*/ 0 w 2309819"/>
              <a:gd name="connsiteY4" fmla="*/ 4762 h 809622"/>
              <a:gd name="connsiteX0" fmla="*/ 0 w 2309819"/>
              <a:gd name="connsiteY0" fmla="*/ 0 h 804860"/>
              <a:gd name="connsiteX1" fmla="*/ 1623842 w 2309819"/>
              <a:gd name="connsiteY1" fmla="*/ 1588 h 804860"/>
              <a:gd name="connsiteX2" fmla="*/ 2309819 w 2309819"/>
              <a:gd name="connsiteY2" fmla="*/ 804860 h 804860"/>
              <a:gd name="connsiteX3" fmla="*/ 0 w 2309819"/>
              <a:gd name="connsiteY3" fmla="*/ 804860 h 804860"/>
              <a:gd name="connsiteX4" fmla="*/ 0 w 2309819"/>
              <a:gd name="connsiteY4" fmla="*/ 0 h 8048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9819" h="804860">
                <a:moveTo>
                  <a:pt x="0" y="0"/>
                </a:moveTo>
                <a:lnTo>
                  <a:pt x="1623842" y="1588"/>
                </a:lnTo>
                <a:lnTo>
                  <a:pt x="2309819" y="804860"/>
                </a:lnTo>
                <a:lnTo>
                  <a:pt x="0" y="804860"/>
                </a:lnTo>
                <a:lnTo>
                  <a:pt x="0" y="0"/>
                </a:lnTo>
                <a:close/>
              </a:path>
            </a:pathLst>
          </a:custGeom>
          <a:solidFill>
            <a:schemeClr val="accent4"/>
          </a:solidFill>
          <a:ln w="3175">
            <a:noFill/>
          </a:ln>
          <a:effectLst>
            <a:outerShdw blurRad="50800" dist="508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174" name="Picture 345" descr="shadow_1_m"/>
          <p:cNvPicPr>
            <a:picLocks noChangeAspect="1" noChangeArrowheads="1"/>
          </p:cNvPicPr>
          <p:nvPr/>
        </p:nvPicPr>
        <p:blipFill>
          <a:blip r:embed="rId3"/>
          <a:srcRect t="61411"/>
          <a:stretch>
            <a:fillRect/>
          </a:stretch>
        </p:blipFill>
        <p:spPr bwMode="gray">
          <a:xfrm rot="5400000" flipH="1">
            <a:off x="8164107" y="6044436"/>
            <a:ext cx="1586851" cy="59310"/>
          </a:xfrm>
          <a:prstGeom prst="rect">
            <a:avLst/>
          </a:prstGeom>
          <a:noFill/>
          <a:ln w="9525">
            <a:noFill/>
            <a:miter lim="800000"/>
            <a:headEnd/>
            <a:tailEnd/>
          </a:ln>
        </p:spPr>
      </p:pic>
      <p:sp>
        <p:nvSpPr>
          <p:cNvPr id="59" name="Pentagon 27"/>
          <p:cNvSpPr/>
          <p:nvPr/>
        </p:nvSpPr>
        <p:spPr bwMode="auto">
          <a:xfrm rot="5400000" flipH="1">
            <a:off x="4454621" y="5040312"/>
            <a:ext cx="2051050" cy="990600"/>
          </a:xfrm>
          <a:custGeom>
            <a:avLst/>
            <a:gdLst>
              <a:gd name="connsiteX0" fmla="*/ 0 w 1887538"/>
              <a:gd name="connsiteY0" fmla="*/ 0 h 990600"/>
              <a:gd name="connsiteX1" fmla="*/ 1392238 w 1887538"/>
              <a:gd name="connsiteY1" fmla="*/ 0 h 990600"/>
              <a:gd name="connsiteX2" fmla="*/ 1887538 w 1887538"/>
              <a:gd name="connsiteY2" fmla="*/ 495300 h 990600"/>
              <a:gd name="connsiteX3" fmla="*/ 1392238 w 1887538"/>
              <a:gd name="connsiteY3" fmla="*/ 990600 h 990600"/>
              <a:gd name="connsiteX4" fmla="*/ 0 w 1887538"/>
              <a:gd name="connsiteY4" fmla="*/ 990600 h 990600"/>
              <a:gd name="connsiteX5" fmla="*/ 0 w 1887538"/>
              <a:gd name="connsiteY5" fmla="*/ 0 h 990600"/>
              <a:gd name="connsiteX0" fmla="*/ 0 w 1887538"/>
              <a:gd name="connsiteY0" fmla="*/ 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6" fmla="*/ 0 w 1887538"/>
              <a:gd name="connsiteY6" fmla="*/ 0 h 990600"/>
              <a:gd name="connsiteX0" fmla="*/ 0 w 1887538"/>
              <a:gd name="connsiteY0" fmla="*/ 990600 h 990600"/>
              <a:gd name="connsiteX1" fmla="*/ 807244 w 1887538"/>
              <a:gd name="connsiteY1" fmla="*/ 794 h 990600"/>
              <a:gd name="connsiteX2" fmla="*/ 1392238 w 1887538"/>
              <a:gd name="connsiteY2" fmla="*/ 0 h 990600"/>
              <a:gd name="connsiteX3" fmla="*/ 1887538 w 1887538"/>
              <a:gd name="connsiteY3" fmla="*/ 495300 h 990600"/>
              <a:gd name="connsiteX4" fmla="*/ 1392238 w 1887538"/>
              <a:gd name="connsiteY4" fmla="*/ 990600 h 990600"/>
              <a:gd name="connsiteX5" fmla="*/ 0 w 1887538"/>
              <a:gd name="connsiteY5" fmla="*/ 990600 h 990600"/>
              <a:gd name="connsiteX0" fmla="*/ 0 w 1894682"/>
              <a:gd name="connsiteY0" fmla="*/ 992982 h 992982"/>
              <a:gd name="connsiteX1" fmla="*/ 814388 w 1894682"/>
              <a:gd name="connsiteY1" fmla="*/ 794 h 992982"/>
              <a:gd name="connsiteX2" fmla="*/ 1399382 w 1894682"/>
              <a:gd name="connsiteY2" fmla="*/ 0 h 992982"/>
              <a:gd name="connsiteX3" fmla="*/ 1894682 w 1894682"/>
              <a:gd name="connsiteY3" fmla="*/ 495300 h 992982"/>
              <a:gd name="connsiteX4" fmla="*/ 1399382 w 1894682"/>
              <a:gd name="connsiteY4" fmla="*/ 990600 h 992982"/>
              <a:gd name="connsiteX5" fmla="*/ 0 w 1894682"/>
              <a:gd name="connsiteY5" fmla="*/ 992982 h 992982"/>
              <a:gd name="connsiteX0" fmla="*/ 0 w 1889920"/>
              <a:gd name="connsiteY0" fmla="*/ 990601 h 990601"/>
              <a:gd name="connsiteX1" fmla="*/ 809626 w 1889920"/>
              <a:gd name="connsiteY1" fmla="*/ 794 h 990601"/>
              <a:gd name="connsiteX2" fmla="*/ 1394620 w 1889920"/>
              <a:gd name="connsiteY2" fmla="*/ 0 h 990601"/>
              <a:gd name="connsiteX3" fmla="*/ 1889920 w 1889920"/>
              <a:gd name="connsiteY3" fmla="*/ 495300 h 990601"/>
              <a:gd name="connsiteX4" fmla="*/ 1394620 w 1889920"/>
              <a:gd name="connsiteY4" fmla="*/ 990600 h 990601"/>
              <a:gd name="connsiteX5" fmla="*/ 0 w 1889920"/>
              <a:gd name="connsiteY5" fmla="*/ 990601 h 990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889920" h="990601">
                <a:moveTo>
                  <a:pt x="0" y="990601"/>
                </a:moveTo>
                <a:lnTo>
                  <a:pt x="809626" y="794"/>
                </a:lnTo>
                <a:lnTo>
                  <a:pt x="1394620" y="0"/>
                </a:lnTo>
                <a:lnTo>
                  <a:pt x="1889920" y="495300"/>
                </a:lnTo>
                <a:lnTo>
                  <a:pt x="1394620" y="990600"/>
                </a:lnTo>
                <a:lnTo>
                  <a:pt x="0" y="990601"/>
                </a:lnTo>
                <a:close/>
              </a:path>
            </a:pathLst>
          </a:custGeom>
          <a:solidFill>
            <a:schemeClr val="accent4">
              <a:lumMod val="40000"/>
              <a:lumOff val="60000"/>
            </a:schemeClr>
          </a:solidFill>
          <a:ln w="3175">
            <a:noFill/>
          </a:ln>
          <a:effectLst>
            <a:outerShdw blurRad="50800" dist="508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0" name="Isosceles Triangle 59"/>
          <p:cNvSpPr/>
          <p:nvPr/>
        </p:nvSpPr>
        <p:spPr bwMode="auto">
          <a:xfrm rot="16200000" flipH="1">
            <a:off x="5507714" y="5999619"/>
            <a:ext cx="257175" cy="204787"/>
          </a:xfrm>
          <a:prstGeom prst="triangle">
            <a:avLst/>
          </a:prstGeom>
          <a:solidFill>
            <a:schemeClr val="accent4">
              <a:lumMod val="20000"/>
              <a:lumOff val="8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1" name="Straight Connector 60"/>
          <p:cNvCxnSpPr>
            <a:cxnSpLocks/>
          </p:cNvCxnSpPr>
          <p:nvPr/>
        </p:nvCxnSpPr>
        <p:spPr bwMode="auto">
          <a:xfrm flipH="1">
            <a:off x="6008277" y="5637657"/>
            <a:ext cx="2801266" cy="0"/>
          </a:xfrm>
          <a:prstGeom prst="line">
            <a:avLst/>
          </a:prstGeom>
          <a:ln w="38100">
            <a:solidFill>
              <a:schemeClr val="accent4">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6157" name="Text Box 3"/>
          <p:cNvSpPr txBox="1">
            <a:spLocks noChangeArrowheads="1"/>
          </p:cNvSpPr>
          <p:nvPr/>
        </p:nvSpPr>
        <p:spPr bwMode="ltGray">
          <a:xfrm>
            <a:off x="5791657" y="5718489"/>
            <a:ext cx="3195531" cy="818686"/>
          </a:xfrm>
          <a:prstGeom prst="rect">
            <a:avLst/>
          </a:prstGeom>
          <a:noFill/>
          <a:ln w="9525" algn="ctr">
            <a:noFill/>
            <a:miter lim="800000"/>
            <a:headEnd/>
            <a:tailEnd/>
          </a:ln>
          <a:effectLst/>
        </p:spPr>
        <p:txBody>
          <a:bodyPr wrap="square" lIns="0" tIns="0" rIns="0" bIns="0">
            <a:spAutoFit/>
          </a:bodyPr>
          <a:lstStyle/>
          <a:p>
            <a:pPr algn="just">
              <a:lnSpc>
                <a:spcPct val="95000"/>
              </a:lnSpc>
              <a:spcAft>
                <a:spcPts val="800"/>
              </a:spcAft>
            </a:pPr>
            <a:r>
              <a:rPr lang="en-US" sz="1400">
                <a:solidFill>
                  <a:schemeClr val="bg1"/>
                </a:solidFill>
                <a:latin typeface="Arial" charset="0"/>
              </a:rPr>
              <a:t>Các ion – và + tồn tại trong lưỡng cực điện. Khi đặt trong ĐT đầu của chất điện môi hướng về cực dương mang dấu -. Hiện tượng phâ cực của chất ĐM.</a:t>
            </a:r>
          </a:p>
        </p:txBody>
      </p:sp>
      <p:sp>
        <p:nvSpPr>
          <p:cNvPr id="6158" name="Text Box 3"/>
          <p:cNvSpPr txBox="1">
            <a:spLocks noChangeArrowheads="1"/>
          </p:cNvSpPr>
          <p:nvPr/>
        </p:nvSpPr>
        <p:spPr bwMode="ltGray">
          <a:xfrm>
            <a:off x="1130522" y="5729962"/>
            <a:ext cx="3323799" cy="818686"/>
          </a:xfrm>
          <a:prstGeom prst="rect">
            <a:avLst/>
          </a:prstGeom>
          <a:noFill/>
          <a:ln w="9525" algn="ctr">
            <a:noFill/>
            <a:miter lim="800000"/>
            <a:headEnd/>
            <a:tailEnd/>
          </a:ln>
          <a:effectLst/>
        </p:spPr>
        <p:txBody>
          <a:bodyPr wrap="square" lIns="0" tIns="0" rIns="0" bIns="0">
            <a:spAutoFit/>
          </a:bodyPr>
          <a:lstStyle/>
          <a:p>
            <a:pPr algn="just">
              <a:lnSpc>
                <a:spcPct val="95000"/>
              </a:lnSpc>
              <a:spcAft>
                <a:spcPts val="800"/>
              </a:spcAft>
            </a:pPr>
            <a:r>
              <a:rPr lang="en-US" sz="1400">
                <a:solidFill>
                  <a:schemeClr val="bg1"/>
                </a:solidFill>
                <a:latin typeface="Arial" charset="0"/>
              </a:rPr>
              <a:t>Ở ĐK thường KDĐ, khi đặt trong ĐT do sự cảm ứng tĩnh điện các ion âm tách khỏi bề mặt dịch chuyển về điện cực dương. Bề mặt hạt mang điện tích dương</a:t>
            </a:r>
          </a:p>
        </p:txBody>
      </p:sp>
      <p:sp>
        <p:nvSpPr>
          <p:cNvPr id="38" name="Text Box 3"/>
          <p:cNvSpPr txBox="1">
            <a:spLocks noChangeArrowheads="1"/>
          </p:cNvSpPr>
          <p:nvPr/>
        </p:nvSpPr>
        <p:spPr bwMode="ltGray">
          <a:xfrm>
            <a:off x="216122" y="5054917"/>
            <a:ext cx="914400" cy="326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auto" hangingPunct="1">
              <a:lnSpc>
                <a:spcPct val="95000"/>
              </a:lnSpc>
              <a:spcBef>
                <a:spcPts val="0"/>
              </a:spcBef>
              <a:spcAft>
                <a:spcPts val="800"/>
              </a:spcAft>
              <a:defRPr/>
            </a:pPr>
            <a:r>
              <a:rPr lang="en-US" sz="1600" b="1">
                <a:solidFill>
                  <a:schemeClr val="accent5">
                    <a:lumMod val="75000"/>
                  </a:schemeClr>
                </a:solidFill>
              </a:rPr>
              <a:t>KV DĐ</a:t>
            </a:r>
            <a:endParaRPr lang="en-US" sz="1600" b="1" dirty="0">
              <a:solidFill>
                <a:schemeClr val="accent5">
                  <a:lumMod val="75000"/>
                </a:schemeClr>
              </a:solidFill>
            </a:endParaRPr>
          </a:p>
        </p:txBody>
      </p:sp>
      <p:sp>
        <p:nvSpPr>
          <p:cNvPr id="51" name="Text Box 3"/>
          <p:cNvSpPr txBox="1">
            <a:spLocks noChangeArrowheads="1"/>
          </p:cNvSpPr>
          <p:nvPr/>
        </p:nvSpPr>
        <p:spPr bwMode="ltGray">
          <a:xfrm>
            <a:off x="4984846" y="5049837"/>
            <a:ext cx="914400" cy="5601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fontAlgn="auto" hangingPunct="1">
              <a:lnSpc>
                <a:spcPct val="95000"/>
              </a:lnSpc>
              <a:spcBef>
                <a:spcPts val="0"/>
              </a:spcBef>
              <a:spcAft>
                <a:spcPts val="800"/>
              </a:spcAft>
              <a:defRPr/>
            </a:pPr>
            <a:r>
              <a:rPr lang="en-US" sz="1600" b="1">
                <a:solidFill>
                  <a:schemeClr val="accent4">
                    <a:lumMod val="75000"/>
                  </a:schemeClr>
                </a:solidFill>
              </a:rPr>
              <a:t>KVK DĐ</a:t>
            </a:r>
            <a:endParaRPr lang="en-US" sz="1600" b="1" dirty="0">
              <a:solidFill>
                <a:schemeClr val="accent4">
                  <a:lumMod val="75000"/>
                </a:schemeClr>
              </a:solidFill>
            </a:endParaRPr>
          </a:p>
        </p:txBody>
      </p:sp>
      <p:pic>
        <p:nvPicPr>
          <p:cNvPr id="3" name="Picture 2">
            <a:extLst>
              <a:ext uri="{FF2B5EF4-FFF2-40B4-BE49-F238E27FC236}">
                <a16:creationId xmlns:a16="http://schemas.microsoft.com/office/drawing/2014/main" id="{D683A230-CE40-F92B-EBFD-9A42D1EB08C8}"/>
              </a:ext>
            </a:extLst>
          </p:cNvPr>
          <p:cNvPicPr>
            <a:picLocks noChangeAspect="1"/>
          </p:cNvPicPr>
          <p:nvPr/>
        </p:nvPicPr>
        <p:blipFill>
          <a:blip r:embed="rId4"/>
          <a:stretch>
            <a:fillRect/>
          </a:stretch>
        </p:blipFill>
        <p:spPr>
          <a:xfrm>
            <a:off x="294640" y="1054757"/>
            <a:ext cx="3299047" cy="3505775"/>
          </a:xfrm>
          <a:prstGeom prst="rect">
            <a:avLst/>
          </a:prstGeom>
        </p:spPr>
      </p:pic>
      <p:pic>
        <p:nvPicPr>
          <p:cNvPr id="5" name="Picture 4">
            <a:extLst>
              <a:ext uri="{FF2B5EF4-FFF2-40B4-BE49-F238E27FC236}">
                <a16:creationId xmlns:a16="http://schemas.microsoft.com/office/drawing/2014/main" id="{6453EDB5-2C3F-3EC6-D059-122F35FF9D53}"/>
              </a:ext>
            </a:extLst>
          </p:cNvPr>
          <p:cNvPicPr>
            <a:picLocks noChangeAspect="1"/>
          </p:cNvPicPr>
          <p:nvPr/>
        </p:nvPicPr>
        <p:blipFill>
          <a:blip r:embed="rId5"/>
          <a:stretch>
            <a:fillRect/>
          </a:stretch>
        </p:blipFill>
        <p:spPr>
          <a:xfrm>
            <a:off x="5108290" y="851717"/>
            <a:ext cx="3631628" cy="3859197"/>
          </a:xfrm>
          <a:prstGeom prst="rect">
            <a:avLst/>
          </a:prstGeom>
        </p:spPr>
      </p:pic>
    </p:spTree>
    <p:extLst>
      <p:ext uri="{BB962C8B-B14F-4D97-AF65-F5344CB8AC3E}">
        <p14:creationId xmlns:p14="http://schemas.microsoft.com/office/powerpoint/2010/main" val="1363727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1073797" y="304513"/>
            <a:ext cx="6893234" cy="584775"/>
          </a:xfrm>
          <a:prstGeom prst="rect">
            <a:avLst/>
          </a:prstGeom>
          <a:noFill/>
          <a:ln w="9525">
            <a:noFill/>
            <a:miter lim="800000"/>
            <a:headEnd/>
            <a:tailEnd/>
          </a:ln>
        </p:spPr>
        <p:txBody>
          <a:bodyPr wrap="none" anchor="ctr">
            <a:spAutoFit/>
          </a:bodyPr>
          <a:lstStyle/>
          <a:p>
            <a:pPr algn="ctr"/>
            <a:r>
              <a:rPr lang="en-US" sz="3200" b="1">
                <a:solidFill>
                  <a:srgbClr val="7F7F7F"/>
                </a:solidFill>
                <a:latin typeface="Arial" charset="0"/>
                <a:ea typeface="Verdana" pitchFamily="34" charset="0"/>
              </a:rPr>
              <a:t>Lực điện tác dụng lên điện trường</a:t>
            </a:r>
          </a:p>
        </p:txBody>
      </p:sp>
      <p:grpSp>
        <p:nvGrpSpPr>
          <p:cNvPr id="6149" name="Group 104"/>
          <p:cNvGrpSpPr>
            <a:grpSpLocks/>
          </p:cNvGrpSpPr>
          <p:nvPr/>
        </p:nvGrpSpPr>
        <p:grpSpPr bwMode="auto">
          <a:xfrm>
            <a:off x="457200" y="847255"/>
            <a:ext cx="7939087" cy="1133945"/>
            <a:chOff x="899886" y="870946"/>
            <a:chExt cx="3299963" cy="1586196"/>
          </a:xfrm>
        </p:grpSpPr>
        <p:sp>
          <p:nvSpPr>
            <p:cNvPr id="65" name="Rectangle 64"/>
            <p:cNvSpPr/>
            <p:nvPr/>
          </p:nvSpPr>
          <p:spPr>
            <a:xfrm>
              <a:off x="899886" y="1257613"/>
              <a:ext cx="3299963" cy="805988"/>
            </a:xfrm>
            <a:prstGeom prst="rect">
              <a:avLst/>
            </a:prstGeom>
            <a:solidFill>
              <a:schemeClr val="accent2"/>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171" name="Picture 345" descr="shadow_1_m"/>
            <p:cNvPicPr>
              <a:picLocks noChangeAspect="1" noChangeArrowheads="1"/>
            </p:cNvPicPr>
            <p:nvPr/>
          </p:nvPicPr>
          <p:blipFill>
            <a:blip r:embed="rId2"/>
            <a:srcRect t="61411"/>
            <a:stretch>
              <a:fillRect/>
            </a:stretch>
          </p:blipFill>
          <p:spPr bwMode="gray">
            <a:xfrm rot="5400000" flipV="1">
              <a:off x="146193" y="1624639"/>
              <a:ext cx="1586195" cy="78810"/>
            </a:xfrm>
            <a:prstGeom prst="rect">
              <a:avLst/>
            </a:prstGeom>
            <a:noFill/>
            <a:ln w="9525">
              <a:noFill/>
              <a:miter lim="800000"/>
              <a:headEnd/>
              <a:tailEnd/>
            </a:ln>
          </p:spPr>
        </p:pic>
        <p:pic>
          <p:nvPicPr>
            <p:cNvPr id="6172" name="Picture 345" descr="shadow_1_m"/>
            <p:cNvPicPr>
              <a:picLocks noChangeAspect="1" noChangeArrowheads="1"/>
            </p:cNvPicPr>
            <p:nvPr/>
          </p:nvPicPr>
          <p:blipFill>
            <a:blip r:embed="rId3"/>
            <a:srcRect t="61411"/>
            <a:stretch>
              <a:fillRect/>
            </a:stretch>
          </p:blipFill>
          <p:spPr bwMode="gray">
            <a:xfrm rot="-5400000" flipH="1" flipV="1">
              <a:off x="3361846" y="1619139"/>
              <a:ext cx="1586195" cy="89811"/>
            </a:xfrm>
            <a:prstGeom prst="rect">
              <a:avLst/>
            </a:prstGeom>
            <a:noFill/>
            <a:ln w="9525">
              <a:noFill/>
              <a:miter lim="800000"/>
              <a:headEnd/>
              <a:tailEnd/>
            </a:ln>
          </p:spPr>
        </p:pic>
      </p:grpSp>
      <p:grpSp>
        <p:nvGrpSpPr>
          <p:cNvPr id="6150" name="Group 103"/>
          <p:cNvGrpSpPr>
            <a:grpSpLocks/>
          </p:cNvGrpSpPr>
          <p:nvPr/>
        </p:nvGrpSpPr>
        <p:grpSpPr bwMode="auto">
          <a:xfrm>
            <a:off x="457200" y="3541805"/>
            <a:ext cx="7939087" cy="1106395"/>
            <a:chOff x="899885" y="2202229"/>
            <a:chExt cx="3299964" cy="1586196"/>
          </a:xfrm>
        </p:grpSpPr>
        <p:sp>
          <p:nvSpPr>
            <p:cNvPr id="83" name="Rectangle 82"/>
            <p:cNvSpPr/>
            <p:nvPr/>
          </p:nvSpPr>
          <p:spPr>
            <a:xfrm>
              <a:off x="899885" y="2588896"/>
              <a:ext cx="3299964" cy="805988"/>
            </a:xfrm>
            <a:prstGeom prst="rect">
              <a:avLst/>
            </a:prstGeom>
            <a:solidFill>
              <a:schemeClr val="accent3"/>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168" name="Picture 345" descr="shadow_1_m"/>
            <p:cNvPicPr>
              <a:picLocks noChangeAspect="1" noChangeArrowheads="1"/>
            </p:cNvPicPr>
            <p:nvPr/>
          </p:nvPicPr>
          <p:blipFill>
            <a:blip r:embed="rId2"/>
            <a:srcRect t="61411"/>
            <a:stretch>
              <a:fillRect/>
            </a:stretch>
          </p:blipFill>
          <p:spPr bwMode="gray">
            <a:xfrm rot="5400000" flipV="1">
              <a:off x="146193" y="2955921"/>
              <a:ext cx="1586195" cy="78811"/>
            </a:xfrm>
            <a:prstGeom prst="rect">
              <a:avLst/>
            </a:prstGeom>
            <a:noFill/>
            <a:ln w="9525">
              <a:noFill/>
              <a:miter lim="800000"/>
              <a:headEnd/>
              <a:tailEnd/>
            </a:ln>
          </p:spPr>
        </p:pic>
        <p:pic>
          <p:nvPicPr>
            <p:cNvPr id="6169" name="Picture 345" descr="shadow_1_m"/>
            <p:cNvPicPr>
              <a:picLocks noChangeAspect="1" noChangeArrowheads="1"/>
            </p:cNvPicPr>
            <p:nvPr/>
          </p:nvPicPr>
          <p:blipFill>
            <a:blip r:embed="rId3"/>
            <a:srcRect t="61411"/>
            <a:stretch>
              <a:fillRect/>
            </a:stretch>
          </p:blipFill>
          <p:spPr bwMode="gray">
            <a:xfrm rot="-5400000" flipH="1" flipV="1">
              <a:off x="3361846" y="2950422"/>
              <a:ext cx="1586195" cy="89811"/>
            </a:xfrm>
            <a:prstGeom prst="rect">
              <a:avLst/>
            </a:prstGeom>
            <a:noFill/>
            <a:ln w="9525">
              <a:noFill/>
              <a:miter lim="800000"/>
              <a:headEnd/>
              <a:tailEnd/>
            </a:ln>
          </p:spPr>
        </p:pic>
      </p:grpSp>
      <p:sp>
        <p:nvSpPr>
          <p:cNvPr id="6153" name="Text Box 3"/>
          <p:cNvSpPr txBox="1">
            <a:spLocks noChangeArrowheads="1"/>
          </p:cNvSpPr>
          <p:nvPr/>
        </p:nvSpPr>
        <p:spPr bwMode="ltGray">
          <a:xfrm>
            <a:off x="604863" y="1200424"/>
            <a:ext cx="7643759" cy="355482"/>
          </a:xfrm>
          <a:prstGeom prst="rect">
            <a:avLst/>
          </a:prstGeom>
          <a:noFill/>
          <a:ln w="9525" algn="ctr">
            <a:noFill/>
            <a:miter lim="800000"/>
            <a:headEnd/>
            <a:tailEnd/>
          </a:ln>
          <a:effectLst/>
        </p:spPr>
        <p:txBody>
          <a:bodyPr wrap="square">
            <a:spAutoFit/>
          </a:bodyPr>
          <a:lstStyle/>
          <a:p>
            <a:pPr algn="just">
              <a:lnSpc>
                <a:spcPct val="95000"/>
              </a:lnSpc>
              <a:spcAft>
                <a:spcPts val="800"/>
              </a:spcAft>
            </a:pPr>
            <a:r>
              <a:rPr lang="en-US" b="1">
                <a:solidFill>
                  <a:schemeClr val="bg1"/>
                </a:solidFill>
                <a:latin typeface="Arial" charset="0"/>
              </a:rPr>
              <a:t>Lực điện tác dụng lên hạt khoáng, khi được tích điện sơ bộ:</a:t>
            </a:r>
          </a:p>
        </p:txBody>
      </p:sp>
      <p:sp>
        <p:nvSpPr>
          <p:cNvPr id="6154" name="Text Box 3"/>
          <p:cNvSpPr txBox="1">
            <a:spLocks noChangeArrowheads="1"/>
          </p:cNvSpPr>
          <p:nvPr/>
        </p:nvSpPr>
        <p:spPr bwMode="ltGray">
          <a:xfrm>
            <a:off x="152399" y="3930059"/>
            <a:ext cx="8027819" cy="355482"/>
          </a:xfrm>
          <a:prstGeom prst="rect">
            <a:avLst/>
          </a:prstGeom>
          <a:noFill/>
          <a:ln w="9525" algn="ctr">
            <a:noFill/>
            <a:miter lim="800000"/>
            <a:headEnd/>
            <a:tailEnd/>
          </a:ln>
          <a:effectLst/>
        </p:spPr>
        <p:txBody>
          <a:bodyPr wrap="square">
            <a:spAutoFit/>
          </a:bodyPr>
          <a:lstStyle/>
          <a:p>
            <a:pPr algn="ctr">
              <a:lnSpc>
                <a:spcPct val="95000"/>
              </a:lnSpc>
              <a:spcAft>
                <a:spcPts val="800"/>
              </a:spcAft>
            </a:pPr>
            <a:r>
              <a:rPr lang="en-US" b="1">
                <a:solidFill>
                  <a:schemeClr val="bg1"/>
                </a:solidFill>
                <a:latin typeface="Arial" charset="0"/>
              </a:rPr>
              <a:t>Lực điện tác dụng lên hạt trong điện trường không đồng nhất</a:t>
            </a:r>
          </a:p>
        </p:txBody>
      </p:sp>
      <p:graphicFrame>
        <p:nvGraphicFramePr>
          <p:cNvPr id="2" name="Object 1">
            <a:extLst>
              <a:ext uri="{FF2B5EF4-FFF2-40B4-BE49-F238E27FC236}">
                <a16:creationId xmlns:a16="http://schemas.microsoft.com/office/drawing/2014/main" id="{2EF4C51E-6756-4FFD-89D2-BDA27B6AD407}"/>
              </a:ext>
            </a:extLst>
          </p:cNvPr>
          <p:cNvGraphicFramePr>
            <a:graphicFrameLocks noChangeAspect="1"/>
          </p:cNvGraphicFramePr>
          <p:nvPr>
            <p:extLst>
              <p:ext uri="{D42A27DB-BD31-4B8C-83A1-F6EECF244321}">
                <p14:modId xmlns:p14="http://schemas.microsoft.com/office/powerpoint/2010/main" val="303919823"/>
              </p:ext>
            </p:extLst>
          </p:nvPr>
        </p:nvGraphicFramePr>
        <p:xfrm>
          <a:off x="3010797" y="1760162"/>
          <a:ext cx="1365671" cy="501675"/>
        </p:xfrm>
        <a:graphic>
          <a:graphicData uri="http://schemas.openxmlformats.org/presentationml/2006/ole">
            <mc:AlternateContent xmlns:mc="http://schemas.openxmlformats.org/markup-compatibility/2006">
              <mc:Choice xmlns:v="urn:schemas-microsoft-com:vml" Requires="v">
                <p:oleObj name="Equation" r:id="rId4" imgW="622080" imgH="228600" progId="Equation.DSMT4">
                  <p:embed/>
                </p:oleObj>
              </mc:Choice>
              <mc:Fallback>
                <p:oleObj name="Equation" r:id="rId4" imgW="622080" imgH="228600" progId="Equation.DSMT4">
                  <p:embed/>
                  <p:pic>
                    <p:nvPicPr>
                      <p:cNvPr id="0" name=""/>
                      <p:cNvPicPr/>
                      <p:nvPr/>
                    </p:nvPicPr>
                    <p:blipFill>
                      <a:blip r:embed="rId5"/>
                      <a:stretch>
                        <a:fillRect/>
                      </a:stretch>
                    </p:blipFill>
                    <p:spPr>
                      <a:xfrm>
                        <a:off x="3010797" y="1760162"/>
                        <a:ext cx="1365671" cy="501675"/>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id="{8580DB74-A190-4A3B-3E94-949A25F57F74}"/>
              </a:ext>
            </a:extLst>
          </p:cNvPr>
          <p:cNvGraphicFramePr>
            <a:graphicFrameLocks noChangeAspect="1"/>
          </p:cNvGraphicFramePr>
          <p:nvPr>
            <p:extLst>
              <p:ext uri="{D42A27DB-BD31-4B8C-83A1-F6EECF244321}">
                <p14:modId xmlns:p14="http://schemas.microsoft.com/office/powerpoint/2010/main" val="3321661130"/>
              </p:ext>
            </p:extLst>
          </p:nvPr>
        </p:nvGraphicFramePr>
        <p:xfrm>
          <a:off x="4869655" y="1699864"/>
          <a:ext cx="2035175" cy="528638"/>
        </p:xfrm>
        <a:graphic>
          <a:graphicData uri="http://schemas.openxmlformats.org/presentationml/2006/ole">
            <mc:AlternateContent xmlns:mc="http://schemas.openxmlformats.org/markup-compatibility/2006">
              <mc:Choice xmlns:v="urn:schemas-microsoft-com:vml" Requires="v">
                <p:oleObj name="Equation" r:id="rId6" imgW="927000" imgH="241200" progId="Equation.DSMT4">
                  <p:embed/>
                </p:oleObj>
              </mc:Choice>
              <mc:Fallback>
                <p:oleObj name="Equation" r:id="rId6" imgW="927000" imgH="241200" progId="Equation.DSMT4">
                  <p:embed/>
                  <p:pic>
                    <p:nvPicPr>
                      <p:cNvPr id="2" name="Object 1">
                        <a:extLst>
                          <a:ext uri="{FF2B5EF4-FFF2-40B4-BE49-F238E27FC236}">
                            <a16:creationId xmlns:a16="http://schemas.microsoft.com/office/drawing/2014/main" id="{2EF4C51E-6756-4FFD-89D2-BDA27B6AD407}"/>
                          </a:ext>
                        </a:extLst>
                      </p:cNvPr>
                      <p:cNvPicPr/>
                      <p:nvPr/>
                    </p:nvPicPr>
                    <p:blipFill>
                      <a:blip r:embed="rId7"/>
                      <a:stretch>
                        <a:fillRect/>
                      </a:stretch>
                    </p:blipFill>
                    <p:spPr>
                      <a:xfrm>
                        <a:off x="4869655" y="1699864"/>
                        <a:ext cx="2035175" cy="528638"/>
                      </a:xfrm>
                      <a:prstGeom prst="rect">
                        <a:avLst/>
                      </a:prstGeom>
                    </p:spPr>
                  </p:pic>
                </p:oleObj>
              </mc:Fallback>
            </mc:AlternateContent>
          </a:graphicData>
        </a:graphic>
      </p:graphicFrame>
      <p:sp>
        <p:nvSpPr>
          <p:cNvPr id="5" name="TextBox 4">
            <a:extLst>
              <a:ext uri="{FF2B5EF4-FFF2-40B4-BE49-F238E27FC236}">
                <a16:creationId xmlns:a16="http://schemas.microsoft.com/office/drawing/2014/main" id="{9A495FC7-1654-24A0-E279-57DA1A9029BC}"/>
              </a:ext>
            </a:extLst>
          </p:cNvPr>
          <p:cNvSpPr txBox="1"/>
          <p:nvPr/>
        </p:nvSpPr>
        <p:spPr>
          <a:xfrm>
            <a:off x="900112" y="2205618"/>
            <a:ext cx="6901678" cy="646331"/>
          </a:xfrm>
          <a:prstGeom prst="rect">
            <a:avLst/>
          </a:prstGeom>
          <a:noFill/>
        </p:spPr>
        <p:txBody>
          <a:bodyPr wrap="square" rtlCol="0">
            <a:spAutoFit/>
          </a:bodyPr>
          <a:lstStyle/>
          <a:p>
            <a:r>
              <a:rPr lang="en-US">
                <a:latin typeface="Symbol" panose="05050102010706020507" pitchFamily="18" charset="2"/>
              </a:rPr>
              <a:t>e</a:t>
            </a:r>
            <a:r>
              <a:rPr lang="en-US"/>
              <a:t>’: hằng số điện môi tương đối của môi trường, môi trường khí </a:t>
            </a:r>
            <a:r>
              <a:rPr lang="en-US">
                <a:latin typeface="Symbol" panose="05050102010706020507" pitchFamily="18" charset="2"/>
              </a:rPr>
              <a:t>e</a:t>
            </a:r>
            <a:r>
              <a:rPr lang="en-US"/>
              <a:t>’ = 1;</a:t>
            </a:r>
          </a:p>
          <a:p>
            <a:r>
              <a:rPr lang="en-US">
                <a:latin typeface="Symbol" panose="05050102010706020507" pitchFamily="18" charset="2"/>
              </a:rPr>
              <a:t>e</a:t>
            </a:r>
            <a:r>
              <a:rPr lang="en-US" baseline="-25000">
                <a:latin typeface="Symbol" panose="05050102010706020507" pitchFamily="18" charset="2"/>
              </a:rPr>
              <a:t>0</a:t>
            </a:r>
            <a:r>
              <a:rPr lang="en-US"/>
              <a:t>: hằng số điện môi của chân không;</a:t>
            </a:r>
          </a:p>
        </p:txBody>
      </p:sp>
      <p:sp>
        <p:nvSpPr>
          <p:cNvPr id="6" name="TextBox 5">
            <a:extLst>
              <a:ext uri="{FF2B5EF4-FFF2-40B4-BE49-F238E27FC236}">
                <a16:creationId xmlns:a16="http://schemas.microsoft.com/office/drawing/2014/main" id="{D7BEC765-E6A2-5291-D251-9E52BC23A8D2}"/>
              </a:ext>
            </a:extLst>
          </p:cNvPr>
          <p:cNvSpPr txBox="1"/>
          <p:nvPr/>
        </p:nvSpPr>
        <p:spPr>
          <a:xfrm>
            <a:off x="457199" y="2895474"/>
            <a:ext cx="7939088" cy="646331"/>
          </a:xfrm>
          <a:prstGeom prst="rect">
            <a:avLst/>
          </a:prstGeom>
          <a:solidFill>
            <a:schemeClr val="accent1"/>
          </a:solidFill>
        </p:spPr>
        <p:txBody>
          <a:bodyPr wrap="square" rtlCol="0">
            <a:spAutoFit/>
          </a:bodyPr>
          <a:lstStyle/>
          <a:p>
            <a:pPr algn="just"/>
            <a:r>
              <a:rPr lang="en-US">
                <a:solidFill>
                  <a:srgbClr val="FF0000"/>
                </a:solidFill>
                <a:latin typeface="Arial" panose="020B0604020202020204" pitchFamily="34" charset="0"/>
                <a:cs typeface="Arial" panose="020B0604020202020204" pitchFamily="34" charset="0"/>
              </a:rPr>
              <a:t>Nếu tạo ra lực F</a:t>
            </a:r>
            <a:r>
              <a:rPr lang="en-US" baseline="-25000">
                <a:solidFill>
                  <a:srgbClr val="FF0000"/>
                </a:solidFill>
                <a:latin typeface="Arial" panose="020B0604020202020204" pitchFamily="34" charset="0"/>
                <a:cs typeface="Arial" panose="020B0604020202020204" pitchFamily="34" charset="0"/>
              </a:rPr>
              <a:t>1</a:t>
            </a:r>
            <a:r>
              <a:rPr lang="en-US">
                <a:solidFill>
                  <a:srgbClr val="FF0000"/>
                </a:solidFill>
                <a:latin typeface="Arial" panose="020B0604020202020204" pitchFamily="34" charset="0"/>
                <a:cs typeface="Arial" panose="020B0604020202020204" pitchFamily="34" charset="0"/>
              </a:rPr>
              <a:t>&gt; tổng lực cơ tác dụng lên hạt, có thể tách hạt DĐ ra khỏi hạt KDĐ</a:t>
            </a:r>
          </a:p>
        </p:txBody>
      </p:sp>
      <p:graphicFrame>
        <p:nvGraphicFramePr>
          <p:cNvPr id="7" name="Object 6">
            <a:extLst>
              <a:ext uri="{FF2B5EF4-FFF2-40B4-BE49-F238E27FC236}">
                <a16:creationId xmlns:a16="http://schemas.microsoft.com/office/drawing/2014/main" id="{12A867A8-3987-7BE5-52EB-994E87504301}"/>
              </a:ext>
            </a:extLst>
          </p:cNvPr>
          <p:cNvGraphicFramePr>
            <a:graphicFrameLocks noChangeAspect="1"/>
          </p:cNvGraphicFramePr>
          <p:nvPr>
            <p:extLst>
              <p:ext uri="{D42A27DB-BD31-4B8C-83A1-F6EECF244321}">
                <p14:modId xmlns:p14="http://schemas.microsoft.com/office/powerpoint/2010/main" val="961127410"/>
              </p:ext>
            </p:extLst>
          </p:nvPr>
        </p:nvGraphicFramePr>
        <p:xfrm>
          <a:off x="552000" y="4261939"/>
          <a:ext cx="3712818" cy="975631"/>
        </p:xfrm>
        <a:graphic>
          <a:graphicData uri="http://schemas.openxmlformats.org/presentationml/2006/ole">
            <mc:AlternateContent xmlns:mc="http://schemas.openxmlformats.org/markup-compatibility/2006">
              <mc:Choice xmlns:v="urn:schemas-microsoft-com:vml" Requires="v">
                <p:oleObj name="Equation" r:id="rId8" imgW="1739880" imgH="457200" progId="Equation.DSMT4">
                  <p:embed/>
                </p:oleObj>
              </mc:Choice>
              <mc:Fallback>
                <p:oleObj name="Equation" r:id="rId8" imgW="1739880" imgH="457200" progId="Equation.DSMT4">
                  <p:embed/>
                  <p:pic>
                    <p:nvPicPr>
                      <p:cNvPr id="0" name=""/>
                      <p:cNvPicPr/>
                      <p:nvPr/>
                    </p:nvPicPr>
                    <p:blipFill>
                      <a:blip r:embed="rId9"/>
                      <a:stretch>
                        <a:fillRect/>
                      </a:stretch>
                    </p:blipFill>
                    <p:spPr>
                      <a:xfrm>
                        <a:off x="552000" y="4261939"/>
                        <a:ext cx="3712818" cy="975631"/>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05E6957E-3FC8-BEF0-020C-7E700DCED529}"/>
              </a:ext>
            </a:extLst>
          </p:cNvPr>
          <p:cNvGraphicFramePr>
            <a:graphicFrameLocks noChangeAspect="1"/>
          </p:cNvGraphicFramePr>
          <p:nvPr>
            <p:extLst>
              <p:ext uri="{D42A27DB-BD31-4B8C-83A1-F6EECF244321}">
                <p14:modId xmlns:p14="http://schemas.microsoft.com/office/powerpoint/2010/main" val="3167799146"/>
              </p:ext>
            </p:extLst>
          </p:nvPr>
        </p:nvGraphicFramePr>
        <p:xfrm>
          <a:off x="4826635" y="4261485"/>
          <a:ext cx="3170238" cy="976313"/>
        </p:xfrm>
        <a:graphic>
          <a:graphicData uri="http://schemas.openxmlformats.org/presentationml/2006/ole">
            <mc:AlternateContent xmlns:mc="http://schemas.openxmlformats.org/markup-compatibility/2006">
              <mc:Choice xmlns:v="urn:schemas-microsoft-com:vml" Requires="v">
                <p:oleObj name="Equation" r:id="rId10" imgW="1485720" imgH="457200" progId="Equation.DSMT4">
                  <p:embed/>
                </p:oleObj>
              </mc:Choice>
              <mc:Fallback>
                <p:oleObj name="Equation" r:id="rId10" imgW="1485720" imgH="457200" progId="Equation.DSMT4">
                  <p:embed/>
                  <p:pic>
                    <p:nvPicPr>
                      <p:cNvPr id="7" name="Object 6">
                        <a:extLst>
                          <a:ext uri="{FF2B5EF4-FFF2-40B4-BE49-F238E27FC236}">
                            <a16:creationId xmlns:a16="http://schemas.microsoft.com/office/drawing/2014/main" id="{12A867A8-3987-7BE5-52EB-994E87504301}"/>
                          </a:ext>
                        </a:extLst>
                      </p:cNvPr>
                      <p:cNvPicPr/>
                      <p:nvPr/>
                    </p:nvPicPr>
                    <p:blipFill>
                      <a:blip r:embed="rId11"/>
                      <a:stretch>
                        <a:fillRect/>
                      </a:stretch>
                    </p:blipFill>
                    <p:spPr>
                      <a:xfrm>
                        <a:off x="4826635" y="4261485"/>
                        <a:ext cx="3170238" cy="976313"/>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125E0B29-A8C5-1623-4A3E-F2DCB14FE57A}"/>
              </a:ext>
            </a:extLst>
          </p:cNvPr>
          <p:cNvSpPr txBox="1"/>
          <p:nvPr/>
        </p:nvSpPr>
        <p:spPr>
          <a:xfrm>
            <a:off x="406924" y="5184640"/>
            <a:ext cx="7939088" cy="1477328"/>
          </a:xfrm>
          <a:prstGeom prst="rect">
            <a:avLst/>
          </a:prstGeom>
          <a:solidFill>
            <a:schemeClr val="accent1"/>
          </a:solidFill>
        </p:spPr>
        <p:txBody>
          <a:bodyPr wrap="square" rtlCol="0">
            <a:spAutoFit/>
          </a:bodyPr>
          <a:lstStyle/>
          <a:p>
            <a:r>
              <a:rPr lang="en-US">
                <a:solidFill>
                  <a:srgbClr val="FF0000"/>
                </a:solidFill>
                <a:latin typeface="Arial" panose="020B0604020202020204" pitchFamily="34" charset="0"/>
                <a:cs typeface="Arial" panose="020B0604020202020204" pitchFamily="34" charset="0"/>
              </a:rPr>
              <a:t>Nếu cho hai hạt khoáng có hằng số điện môi khác nhau vào môi trường có hằng số điện môi </a:t>
            </a:r>
            <a:r>
              <a:rPr lang="en-US">
                <a:solidFill>
                  <a:srgbClr val="FF0000"/>
                </a:solidFill>
                <a:latin typeface="Symbol" panose="05050102010706020507" pitchFamily="18" charset="2"/>
                <a:cs typeface="Arial" panose="020B0604020202020204" pitchFamily="34" charset="0"/>
              </a:rPr>
              <a:t>e</a:t>
            </a:r>
            <a:r>
              <a:rPr lang="en-US">
                <a:solidFill>
                  <a:srgbClr val="FF0000"/>
                </a:solidFill>
                <a:latin typeface="Arial" panose="020B0604020202020204" pitchFamily="34" charset="0"/>
                <a:cs typeface="Arial" panose="020B0604020202020204" pitchFamily="34" charset="0"/>
              </a:rPr>
              <a:t>’ với điều kiện (</a:t>
            </a:r>
            <a:r>
              <a:rPr lang="en-US">
                <a:solidFill>
                  <a:srgbClr val="FF0000"/>
                </a:solidFill>
                <a:latin typeface="Symbol" panose="05050102010706020507" pitchFamily="18" charset="2"/>
                <a:cs typeface="Arial" panose="020B0604020202020204" pitchFamily="34" charset="0"/>
              </a:rPr>
              <a:t>e</a:t>
            </a:r>
            <a:r>
              <a:rPr lang="en-US">
                <a:solidFill>
                  <a:srgbClr val="FF0000"/>
                </a:solidFill>
                <a:latin typeface="Arial" panose="020B0604020202020204" pitchFamily="34" charset="0"/>
                <a:cs typeface="Arial" panose="020B0604020202020204" pitchFamily="34" charset="0"/>
              </a:rPr>
              <a:t>’</a:t>
            </a:r>
            <a:r>
              <a:rPr lang="en-US" baseline="-25000">
                <a:solidFill>
                  <a:srgbClr val="FF0000"/>
                </a:solidFill>
                <a:latin typeface="Arial" panose="020B0604020202020204" pitchFamily="34" charset="0"/>
                <a:cs typeface="Arial" panose="020B0604020202020204" pitchFamily="34" charset="0"/>
              </a:rPr>
              <a:t>2</a:t>
            </a:r>
            <a:r>
              <a:rPr lang="en-US">
                <a:solidFill>
                  <a:srgbClr val="FF0000"/>
                </a:solidFill>
                <a:latin typeface="Arial" panose="020B0604020202020204" pitchFamily="34" charset="0"/>
                <a:cs typeface="Arial" panose="020B0604020202020204" pitchFamily="34" charset="0"/>
              </a:rPr>
              <a:t>&lt;</a:t>
            </a:r>
            <a:r>
              <a:rPr lang="en-US">
                <a:solidFill>
                  <a:srgbClr val="FF0000"/>
                </a:solidFill>
                <a:latin typeface="Symbol" panose="05050102010706020507" pitchFamily="18" charset="2"/>
                <a:cs typeface="Arial" panose="020B0604020202020204" pitchFamily="34" charset="0"/>
              </a:rPr>
              <a:t> e</a:t>
            </a:r>
            <a:r>
              <a:rPr lang="en-US">
                <a:solidFill>
                  <a:srgbClr val="FF0000"/>
                </a:solidFill>
                <a:latin typeface="Arial" panose="020B0604020202020204" pitchFamily="34" charset="0"/>
                <a:cs typeface="Arial" panose="020B0604020202020204" pitchFamily="34" charset="0"/>
              </a:rPr>
              <a:t>’ &lt;</a:t>
            </a:r>
            <a:r>
              <a:rPr lang="en-US">
                <a:solidFill>
                  <a:srgbClr val="FF0000"/>
                </a:solidFill>
                <a:latin typeface="Symbol" panose="05050102010706020507" pitchFamily="18" charset="2"/>
                <a:cs typeface="Arial" panose="020B0604020202020204" pitchFamily="34" charset="0"/>
              </a:rPr>
              <a:t> e</a:t>
            </a:r>
            <a:r>
              <a:rPr lang="en-US">
                <a:solidFill>
                  <a:srgbClr val="FF0000"/>
                </a:solidFill>
                <a:latin typeface="Arial" panose="020B0604020202020204" pitchFamily="34" charset="0"/>
                <a:cs typeface="Arial" panose="020B0604020202020204" pitchFamily="34" charset="0"/>
              </a:rPr>
              <a:t>’</a:t>
            </a:r>
            <a:r>
              <a:rPr lang="en-US" baseline="-25000">
                <a:solidFill>
                  <a:srgbClr val="FF0000"/>
                </a:solidFill>
                <a:latin typeface="Arial" panose="020B0604020202020204" pitchFamily="34" charset="0"/>
                <a:cs typeface="Arial" panose="020B0604020202020204" pitchFamily="34" charset="0"/>
              </a:rPr>
              <a:t>1</a:t>
            </a:r>
            <a:r>
              <a:rPr lang="en-US">
                <a:solidFill>
                  <a:srgbClr val="FF0000"/>
                </a:solidFill>
                <a:latin typeface="Arial" panose="020B0604020202020204" pitchFamily="34" charset="0"/>
                <a:cs typeface="Arial" panose="020B0604020202020204" pitchFamily="34" charset="0"/>
              </a:rPr>
              <a:t>). Khi đó:</a:t>
            </a:r>
          </a:p>
          <a:p>
            <a:r>
              <a:rPr lang="en-US">
                <a:solidFill>
                  <a:srgbClr val="FF0000"/>
                </a:solidFill>
                <a:latin typeface="Arial" panose="020B0604020202020204" pitchFamily="34" charset="0"/>
                <a:cs typeface="Arial" panose="020B0604020202020204" pitchFamily="34" charset="0"/>
              </a:rPr>
              <a:t>F</a:t>
            </a:r>
            <a:r>
              <a:rPr lang="en-US" baseline="-25000">
                <a:solidFill>
                  <a:srgbClr val="FF0000"/>
                </a:solidFill>
                <a:latin typeface="Arial" panose="020B0604020202020204" pitchFamily="34" charset="0"/>
                <a:cs typeface="Arial" panose="020B0604020202020204" pitchFamily="34" charset="0"/>
              </a:rPr>
              <a:t>2</a:t>
            </a:r>
            <a:r>
              <a:rPr lang="en-US">
                <a:solidFill>
                  <a:srgbClr val="FF0000"/>
                </a:solidFill>
                <a:latin typeface="Arial" panose="020B0604020202020204" pitchFamily="34" charset="0"/>
                <a:cs typeface="Arial" panose="020B0604020202020204" pitchFamily="34" charset="0"/>
              </a:rPr>
              <a:t>(</a:t>
            </a:r>
            <a:r>
              <a:rPr lang="en-US">
                <a:solidFill>
                  <a:srgbClr val="FF0000"/>
                </a:solidFill>
                <a:latin typeface="Symbol" panose="05050102010706020507" pitchFamily="18" charset="2"/>
                <a:cs typeface="Arial" panose="020B0604020202020204" pitchFamily="34" charset="0"/>
              </a:rPr>
              <a:t>e</a:t>
            </a:r>
            <a:r>
              <a:rPr lang="en-US">
                <a:solidFill>
                  <a:srgbClr val="FF0000"/>
                </a:solidFill>
                <a:latin typeface="Arial" panose="020B0604020202020204" pitchFamily="34" charset="0"/>
                <a:cs typeface="Arial" panose="020B0604020202020204" pitchFamily="34" charset="0"/>
              </a:rPr>
              <a:t>’</a:t>
            </a:r>
            <a:r>
              <a:rPr lang="en-US" baseline="-25000">
                <a:solidFill>
                  <a:srgbClr val="FF0000"/>
                </a:solidFill>
                <a:latin typeface="Arial" panose="020B0604020202020204" pitchFamily="34" charset="0"/>
                <a:cs typeface="Arial" panose="020B0604020202020204" pitchFamily="34" charset="0"/>
              </a:rPr>
              <a:t>1</a:t>
            </a:r>
            <a:r>
              <a:rPr lang="en-US">
                <a:solidFill>
                  <a:srgbClr val="FF0000"/>
                </a:solidFill>
                <a:latin typeface="Arial" panose="020B0604020202020204" pitchFamily="34" charset="0"/>
                <a:cs typeface="Arial" panose="020B0604020202020204" pitchFamily="34" charset="0"/>
              </a:rPr>
              <a:t>) &gt;0 hạt bị đẩy về phía có cường độ ĐT mạnh;</a:t>
            </a:r>
          </a:p>
          <a:p>
            <a:r>
              <a:rPr lang="en-US">
                <a:solidFill>
                  <a:srgbClr val="FF0000"/>
                </a:solidFill>
                <a:latin typeface="Arial" panose="020B0604020202020204" pitchFamily="34" charset="0"/>
                <a:cs typeface="Arial" panose="020B0604020202020204" pitchFamily="34" charset="0"/>
              </a:rPr>
              <a:t>F</a:t>
            </a:r>
            <a:r>
              <a:rPr lang="en-US" baseline="-25000">
                <a:solidFill>
                  <a:srgbClr val="FF0000"/>
                </a:solidFill>
                <a:latin typeface="Arial" panose="020B0604020202020204" pitchFamily="34" charset="0"/>
                <a:cs typeface="Arial" panose="020B0604020202020204" pitchFamily="34" charset="0"/>
              </a:rPr>
              <a:t>2</a:t>
            </a:r>
            <a:r>
              <a:rPr lang="en-US">
                <a:solidFill>
                  <a:srgbClr val="FF0000"/>
                </a:solidFill>
                <a:latin typeface="Arial" panose="020B0604020202020204" pitchFamily="34" charset="0"/>
                <a:cs typeface="Arial" panose="020B0604020202020204" pitchFamily="34" charset="0"/>
              </a:rPr>
              <a:t>(</a:t>
            </a:r>
            <a:r>
              <a:rPr lang="en-US">
                <a:solidFill>
                  <a:srgbClr val="FF0000"/>
                </a:solidFill>
                <a:latin typeface="Symbol" panose="05050102010706020507" pitchFamily="18" charset="2"/>
                <a:cs typeface="Arial" panose="020B0604020202020204" pitchFamily="34" charset="0"/>
              </a:rPr>
              <a:t>e</a:t>
            </a:r>
            <a:r>
              <a:rPr lang="en-US">
                <a:solidFill>
                  <a:srgbClr val="FF0000"/>
                </a:solidFill>
                <a:latin typeface="Arial" panose="020B0604020202020204" pitchFamily="34" charset="0"/>
                <a:cs typeface="Arial" panose="020B0604020202020204" pitchFamily="34" charset="0"/>
              </a:rPr>
              <a:t>’</a:t>
            </a:r>
            <a:r>
              <a:rPr lang="en-US" baseline="-25000">
                <a:solidFill>
                  <a:srgbClr val="FF0000"/>
                </a:solidFill>
                <a:latin typeface="Arial" panose="020B0604020202020204" pitchFamily="34" charset="0"/>
                <a:cs typeface="Arial" panose="020B0604020202020204" pitchFamily="34" charset="0"/>
              </a:rPr>
              <a:t>2</a:t>
            </a:r>
            <a:r>
              <a:rPr lang="en-US">
                <a:solidFill>
                  <a:srgbClr val="FF0000"/>
                </a:solidFill>
                <a:latin typeface="Arial" panose="020B0604020202020204" pitchFamily="34" charset="0"/>
                <a:cs typeface="Arial" panose="020B0604020202020204" pitchFamily="34" charset="0"/>
              </a:rPr>
              <a:t>) &lt;0 hạt bị đẩy về phía có cường độ ĐT yếu;</a:t>
            </a:r>
          </a:p>
          <a:p>
            <a:r>
              <a:rPr lang="en-US" b="1">
                <a:solidFill>
                  <a:srgbClr val="FF0000"/>
                </a:solidFill>
                <a:latin typeface="Arial" panose="020B0604020202020204" pitchFamily="34" charset="0"/>
                <a:cs typeface="Arial" panose="020B0604020202020204" pitchFamily="34" charset="0"/>
              </a:rPr>
              <a:t>Chú ý: </a:t>
            </a:r>
            <a:r>
              <a:rPr lang="en-US">
                <a:solidFill>
                  <a:srgbClr val="FF0000"/>
                </a:solidFill>
                <a:latin typeface="Arial" panose="020B0604020202020204" pitchFamily="34" charset="0"/>
                <a:cs typeface="Arial" panose="020B0604020202020204" pitchFamily="34" charset="0"/>
              </a:rPr>
              <a:t>Lực F</a:t>
            </a:r>
            <a:r>
              <a:rPr lang="en-US" baseline="-25000">
                <a:solidFill>
                  <a:srgbClr val="FF0000"/>
                </a:solidFill>
                <a:latin typeface="Arial" panose="020B0604020202020204" pitchFamily="34" charset="0"/>
                <a:cs typeface="Arial" panose="020B0604020202020204" pitchFamily="34" charset="0"/>
              </a:rPr>
              <a:t>1</a:t>
            </a:r>
            <a:r>
              <a:rPr lang="en-US">
                <a:solidFill>
                  <a:srgbClr val="FF0000"/>
                </a:solidFill>
                <a:latin typeface="Arial" panose="020B0604020202020204" pitchFamily="34" charset="0"/>
                <a:cs typeface="Arial" panose="020B0604020202020204" pitchFamily="34" charset="0"/>
              </a:rPr>
              <a:t>&gt;F</a:t>
            </a:r>
            <a:r>
              <a:rPr lang="en-US" baseline="-25000">
                <a:solidFill>
                  <a:srgbClr val="FF0000"/>
                </a:solidFill>
                <a:latin typeface="Arial" panose="020B0604020202020204" pitchFamily="34" charset="0"/>
                <a:cs typeface="Arial" panose="020B0604020202020204" pitchFamily="34" charset="0"/>
              </a:rPr>
              <a:t>2</a:t>
            </a:r>
            <a:r>
              <a:rPr lang="en-US">
                <a:solidFill>
                  <a:srgbClr val="FF0000"/>
                </a:solidFill>
                <a:latin typeface="Arial" panose="020B0604020202020204" pitchFamily="34" charset="0"/>
                <a:cs typeface="Arial" panose="020B0604020202020204" pitchFamily="34" charset="0"/>
              </a:rPr>
              <a:t> hang 100 lần, nên cần tích điện sơ bộ trước khi tuyển.</a:t>
            </a:r>
          </a:p>
        </p:txBody>
      </p:sp>
    </p:spTree>
    <p:extLst>
      <p:ext uri="{BB962C8B-B14F-4D97-AF65-F5344CB8AC3E}">
        <p14:creationId xmlns:p14="http://schemas.microsoft.com/office/powerpoint/2010/main" val="1022708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1133115" y="304513"/>
            <a:ext cx="6774611" cy="584775"/>
          </a:xfrm>
          <a:prstGeom prst="rect">
            <a:avLst/>
          </a:prstGeom>
          <a:noFill/>
          <a:ln w="9525">
            <a:noFill/>
            <a:miter lim="800000"/>
            <a:headEnd/>
            <a:tailEnd/>
          </a:ln>
        </p:spPr>
        <p:txBody>
          <a:bodyPr wrap="none" anchor="ctr">
            <a:spAutoFit/>
          </a:bodyPr>
          <a:lstStyle/>
          <a:p>
            <a:pPr algn="ctr"/>
            <a:r>
              <a:rPr lang="en-US" sz="3200" b="1">
                <a:solidFill>
                  <a:srgbClr val="7F7F7F"/>
                </a:solidFill>
                <a:latin typeface="Arial" charset="0"/>
                <a:ea typeface="Verdana" pitchFamily="34" charset="0"/>
              </a:rPr>
              <a:t>Các phương pháp tích điện sơ bộ</a:t>
            </a:r>
          </a:p>
        </p:txBody>
      </p:sp>
      <p:grpSp>
        <p:nvGrpSpPr>
          <p:cNvPr id="6149" name="Group 104"/>
          <p:cNvGrpSpPr>
            <a:grpSpLocks/>
          </p:cNvGrpSpPr>
          <p:nvPr/>
        </p:nvGrpSpPr>
        <p:grpSpPr bwMode="auto">
          <a:xfrm>
            <a:off x="915351" y="761396"/>
            <a:ext cx="4799650" cy="2133569"/>
            <a:chOff x="899886" y="870946"/>
            <a:chExt cx="3299963" cy="1586196"/>
          </a:xfrm>
        </p:grpSpPr>
        <p:sp>
          <p:nvSpPr>
            <p:cNvPr id="65" name="Rectangle 64"/>
            <p:cNvSpPr/>
            <p:nvPr/>
          </p:nvSpPr>
          <p:spPr>
            <a:xfrm>
              <a:off x="899886" y="1257613"/>
              <a:ext cx="3299963" cy="805988"/>
            </a:xfrm>
            <a:prstGeom prst="rect">
              <a:avLst/>
            </a:prstGeom>
            <a:solidFill>
              <a:schemeClr val="accent2"/>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171" name="Picture 345" descr="shadow_1_m"/>
            <p:cNvPicPr>
              <a:picLocks noChangeAspect="1" noChangeArrowheads="1"/>
            </p:cNvPicPr>
            <p:nvPr/>
          </p:nvPicPr>
          <p:blipFill>
            <a:blip r:embed="rId2"/>
            <a:srcRect t="61411"/>
            <a:stretch>
              <a:fillRect/>
            </a:stretch>
          </p:blipFill>
          <p:spPr bwMode="gray">
            <a:xfrm rot="5400000" flipV="1">
              <a:off x="146193" y="1624639"/>
              <a:ext cx="1586195" cy="78810"/>
            </a:xfrm>
            <a:prstGeom prst="rect">
              <a:avLst/>
            </a:prstGeom>
            <a:noFill/>
            <a:ln w="9525">
              <a:noFill/>
              <a:miter lim="800000"/>
              <a:headEnd/>
              <a:tailEnd/>
            </a:ln>
          </p:spPr>
        </p:pic>
        <p:pic>
          <p:nvPicPr>
            <p:cNvPr id="6172" name="Picture 345" descr="shadow_1_m"/>
            <p:cNvPicPr>
              <a:picLocks noChangeAspect="1" noChangeArrowheads="1"/>
            </p:cNvPicPr>
            <p:nvPr/>
          </p:nvPicPr>
          <p:blipFill>
            <a:blip r:embed="rId3"/>
            <a:srcRect t="61411"/>
            <a:stretch>
              <a:fillRect/>
            </a:stretch>
          </p:blipFill>
          <p:spPr bwMode="gray">
            <a:xfrm rot="-5400000" flipH="1" flipV="1">
              <a:off x="3361846" y="1619139"/>
              <a:ext cx="1586195" cy="89811"/>
            </a:xfrm>
            <a:prstGeom prst="rect">
              <a:avLst/>
            </a:prstGeom>
            <a:noFill/>
            <a:ln w="9525">
              <a:noFill/>
              <a:miter lim="800000"/>
              <a:headEnd/>
              <a:tailEnd/>
            </a:ln>
          </p:spPr>
        </p:pic>
      </p:grpSp>
      <p:grpSp>
        <p:nvGrpSpPr>
          <p:cNvPr id="6150" name="Group 103"/>
          <p:cNvGrpSpPr>
            <a:grpSpLocks/>
          </p:cNvGrpSpPr>
          <p:nvPr/>
        </p:nvGrpSpPr>
        <p:grpSpPr bwMode="auto">
          <a:xfrm>
            <a:off x="915350" y="2504202"/>
            <a:ext cx="4799651" cy="2334181"/>
            <a:chOff x="899885" y="2202229"/>
            <a:chExt cx="3299964" cy="1586196"/>
          </a:xfrm>
        </p:grpSpPr>
        <p:sp>
          <p:nvSpPr>
            <p:cNvPr id="83" name="Rectangle 82"/>
            <p:cNvSpPr/>
            <p:nvPr/>
          </p:nvSpPr>
          <p:spPr>
            <a:xfrm>
              <a:off x="899885" y="2588896"/>
              <a:ext cx="3299964" cy="805988"/>
            </a:xfrm>
            <a:prstGeom prst="rect">
              <a:avLst/>
            </a:prstGeom>
            <a:solidFill>
              <a:schemeClr val="accent3"/>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168" name="Picture 345" descr="shadow_1_m"/>
            <p:cNvPicPr>
              <a:picLocks noChangeAspect="1" noChangeArrowheads="1"/>
            </p:cNvPicPr>
            <p:nvPr/>
          </p:nvPicPr>
          <p:blipFill>
            <a:blip r:embed="rId2"/>
            <a:srcRect t="61411"/>
            <a:stretch>
              <a:fillRect/>
            </a:stretch>
          </p:blipFill>
          <p:spPr bwMode="gray">
            <a:xfrm rot="5400000" flipV="1">
              <a:off x="146193" y="2955921"/>
              <a:ext cx="1586195" cy="78811"/>
            </a:xfrm>
            <a:prstGeom prst="rect">
              <a:avLst/>
            </a:prstGeom>
            <a:noFill/>
            <a:ln w="9525">
              <a:noFill/>
              <a:miter lim="800000"/>
              <a:headEnd/>
              <a:tailEnd/>
            </a:ln>
          </p:spPr>
        </p:pic>
        <p:pic>
          <p:nvPicPr>
            <p:cNvPr id="6169" name="Picture 345" descr="shadow_1_m"/>
            <p:cNvPicPr>
              <a:picLocks noChangeAspect="1" noChangeArrowheads="1"/>
            </p:cNvPicPr>
            <p:nvPr/>
          </p:nvPicPr>
          <p:blipFill>
            <a:blip r:embed="rId3"/>
            <a:srcRect t="61411"/>
            <a:stretch>
              <a:fillRect/>
            </a:stretch>
          </p:blipFill>
          <p:spPr bwMode="gray">
            <a:xfrm rot="-5400000" flipH="1" flipV="1">
              <a:off x="3361846" y="2950422"/>
              <a:ext cx="1586195" cy="89811"/>
            </a:xfrm>
            <a:prstGeom prst="rect">
              <a:avLst/>
            </a:prstGeom>
            <a:noFill/>
            <a:ln w="9525">
              <a:noFill/>
              <a:miter lim="800000"/>
              <a:headEnd/>
              <a:tailEnd/>
            </a:ln>
          </p:spPr>
        </p:pic>
      </p:grpSp>
      <p:grpSp>
        <p:nvGrpSpPr>
          <p:cNvPr id="6151" name="Group 102"/>
          <p:cNvGrpSpPr>
            <a:grpSpLocks/>
          </p:cNvGrpSpPr>
          <p:nvPr/>
        </p:nvGrpSpPr>
        <p:grpSpPr bwMode="auto">
          <a:xfrm>
            <a:off x="915352" y="4961770"/>
            <a:ext cx="4799649" cy="1465263"/>
            <a:chOff x="899886" y="3534311"/>
            <a:chExt cx="3299963" cy="1586196"/>
          </a:xfrm>
        </p:grpSpPr>
        <p:sp>
          <p:nvSpPr>
            <p:cNvPr id="95" name="Rectangle 94"/>
            <p:cNvSpPr/>
            <p:nvPr/>
          </p:nvSpPr>
          <p:spPr>
            <a:xfrm>
              <a:off x="899886" y="3920979"/>
              <a:ext cx="3299963" cy="805986"/>
            </a:xfrm>
            <a:prstGeom prst="rect">
              <a:avLst/>
            </a:prstGeom>
            <a:solidFill>
              <a:schemeClr val="accent2"/>
            </a:solidFill>
            <a:ln>
              <a:noFill/>
            </a:ln>
            <a:effectLst>
              <a:outerShdw blurRad="50800" dist="508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165" name="Picture 345" descr="shadow_1_m"/>
            <p:cNvPicPr>
              <a:picLocks noChangeAspect="1" noChangeArrowheads="1"/>
            </p:cNvPicPr>
            <p:nvPr/>
          </p:nvPicPr>
          <p:blipFill>
            <a:blip r:embed="rId2"/>
            <a:srcRect t="61411"/>
            <a:stretch>
              <a:fillRect/>
            </a:stretch>
          </p:blipFill>
          <p:spPr bwMode="gray">
            <a:xfrm rot="5400000" flipV="1">
              <a:off x="146194" y="4288003"/>
              <a:ext cx="1586195" cy="78812"/>
            </a:xfrm>
            <a:prstGeom prst="rect">
              <a:avLst/>
            </a:prstGeom>
            <a:noFill/>
            <a:ln w="9525">
              <a:noFill/>
              <a:miter lim="800000"/>
              <a:headEnd/>
              <a:tailEnd/>
            </a:ln>
          </p:spPr>
        </p:pic>
        <p:pic>
          <p:nvPicPr>
            <p:cNvPr id="6166" name="Picture 345" descr="shadow_1_m"/>
            <p:cNvPicPr>
              <a:picLocks noChangeAspect="1" noChangeArrowheads="1"/>
            </p:cNvPicPr>
            <p:nvPr/>
          </p:nvPicPr>
          <p:blipFill>
            <a:blip r:embed="rId3"/>
            <a:srcRect t="61411"/>
            <a:stretch>
              <a:fillRect/>
            </a:stretch>
          </p:blipFill>
          <p:spPr bwMode="gray">
            <a:xfrm rot="-5400000" flipH="1" flipV="1">
              <a:off x="3361846" y="4282504"/>
              <a:ext cx="1586195" cy="89811"/>
            </a:xfrm>
            <a:prstGeom prst="rect">
              <a:avLst/>
            </a:prstGeom>
            <a:noFill/>
            <a:ln w="9525">
              <a:noFill/>
              <a:miter lim="800000"/>
              <a:headEnd/>
              <a:tailEnd/>
            </a:ln>
          </p:spPr>
        </p:pic>
      </p:grpSp>
      <p:sp>
        <p:nvSpPr>
          <p:cNvPr id="6153" name="Text Box 3"/>
          <p:cNvSpPr txBox="1">
            <a:spLocks noChangeArrowheads="1"/>
          </p:cNvSpPr>
          <p:nvPr/>
        </p:nvSpPr>
        <p:spPr bwMode="ltGray">
          <a:xfrm>
            <a:off x="972664" y="1460384"/>
            <a:ext cx="4611711" cy="618631"/>
          </a:xfrm>
          <a:prstGeom prst="rect">
            <a:avLst/>
          </a:prstGeom>
          <a:noFill/>
          <a:ln w="9525" algn="ctr">
            <a:noFill/>
            <a:miter lim="800000"/>
            <a:headEnd/>
            <a:tailEnd/>
          </a:ln>
          <a:effectLst/>
        </p:spPr>
        <p:txBody>
          <a:bodyPr wrap="square">
            <a:spAutoFit/>
          </a:bodyPr>
          <a:lstStyle/>
          <a:p>
            <a:pPr algn="just">
              <a:lnSpc>
                <a:spcPct val="95000"/>
              </a:lnSpc>
              <a:spcAft>
                <a:spcPts val="800"/>
              </a:spcAft>
            </a:pPr>
            <a:r>
              <a:rPr lang="en-US">
                <a:solidFill>
                  <a:schemeClr val="bg1"/>
                </a:solidFill>
                <a:latin typeface="Arial" charset="0"/>
              </a:rPr>
              <a:t>Tích điện trong trường tĩnh điện (cho hạt khoáng tiếp xúc trực tiếp với vật tích điện)</a:t>
            </a:r>
          </a:p>
        </p:txBody>
      </p:sp>
      <p:sp>
        <p:nvSpPr>
          <p:cNvPr id="6154" name="Text Box 3"/>
          <p:cNvSpPr txBox="1">
            <a:spLocks noChangeArrowheads="1"/>
          </p:cNvSpPr>
          <p:nvPr/>
        </p:nvSpPr>
        <p:spPr bwMode="ltGray">
          <a:xfrm>
            <a:off x="960937" y="3236458"/>
            <a:ext cx="4572205" cy="618631"/>
          </a:xfrm>
          <a:prstGeom prst="rect">
            <a:avLst/>
          </a:prstGeom>
          <a:noFill/>
          <a:ln w="9525" algn="ctr">
            <a:noFill/>
            <a:miter lim="800000"/>
            <a:headEnd/>
            <a:tailEnd/>
          </a:ln>
          <a:effectLst/>
        </p:spPr>
        <p:txBody>
          <a:bodyPr wrap="square">
            <a:spAutoFit/>
          </a:bodyPr>
          <a:lstStyle/>
          <a:p>
            <a:pPr algn="just">
              <a:lnSpc>
                <a:spcPct val="95000"/>
              </a:lnSpc>
              <a:spcAft>
                <a:spcPts val="800"/>
              </a:spcAft>
            </a:pPr>
            <a:r>
              <a:rPr lang="en-US">
                <a:solidFill>
                  <a:schemeClr val="bg1"/>
                </a:solidFill>
                <a:latin typeface="Arial" charset="0"/>
              </a:rPr>
              <a:t>Tích điện bằng trường phóng điện vầng sáng.</a:t>
            </a:r>
          </a:p>
        </p:txBody>
      </p:sp>
      <p:sp>
        <p:nvSpPr>
          <p:cNvPr id="6155" name="Text Box 3"/>
          <p:cNvSpPr txBox="1">
            <a:spLocks noChangeArrowheads="1"/>
          </p:cNvSpPr>
          <p:nvPr/>
        </p:nvSpPr>
        <p:spPr bwMode="ltGray">
          <a:xfrm>
            <a:off x="1045217" y="5431395"/>
            <a:ext cx="4226934" cy="355482"/>
          </a:xfrm>
          <a:prstGeom prst="rect">
            <a:avLst/>
          </a:prstGeom>
          <a:noFill/>
          <a:ln w="9525" algn="ctr">
            <a:noFill/>
            <a:miter lim="800000"/>
            <a:headEnd/>
            <a:tailEnd/>
          </a:ln>
          <a:effectLst/>
        </p:spPr>
        <p:txBody>
          <a:bodyPr wrap="square">
            <a:spAutoFit/>
          </a:bodyPr>
          <a:lstStyle/>
          <a:p>
            <a:pPr algn="just">
              <a:lnSpc>
                <a:spcPct val="95000"/>
              </a:lnSpc>
              <a:spcAft>
                <a:spcPts val="800"/>
              </a:spcAft>
            </a:pPr>
            <a:r>
              <a:rPr lang="en-US">
                <a:solidFill>
                  <a:schemeClr val="bg1"/>
                </a:solidFill>
                <a:latin typeface="Arial" charset="0"/>
              </a:rPr>
              <a:t>Tích điện bằng ma sát.</a:t>
            </a:r>
          </a:p>
        </p:txBody>
      </p:sp>
      <p:pic>
        <p:nvPicPr>
          <p:cNvPr id="3" name="Picture 2">
            <a:extLst>
              <a:ext uri="{FF2B5EF4-FFF2-40B4-BE49-F238E27FC236}">
                <a16:creationId xmlns:a16="http://schemas.microsoft.com/office/drawing/2014/main" id="{63595F04-28F0-0998-2222-0C93EF468D14}"/>
              </a:ext>
            </a:extLst>
          </p:cNvPr>
          <p:cNvPicPr>
            <a:picLocks noChangeAspect="1"/>
          </p:cNvPicPr>
          <p:nvPr/>
        </p:nvPicPr>
        <p:blipFill>
          <a:blip r:embed="rId4"/>
          <a:stretch>
            <a:fillRect/>
          </a:stretch>
        </p:blipFill>
        <p:spPr>
          <a:xfrm>
            <a:off x="6284186" y="1244813"/>
            <a:ext cx="1944463" cy="1259389"/>
          </a:xfrm>
          <a:prstGeom prst="rect">
            <a:avLst/>
          </a:prstGeom>
        </p:spPr>
      </p:pic>
      <p:grpSp>
        <p:nvGrpSpPr>
          <p:cNvPr id="4" name="Group 43">
            <a:extLst>
              <a:ext uri="{FF2B5EF4-FFF2-40B4-BE49-F238E27FC236}">
                <a16:creationId xmlns:a16="http://schemas.microsoft.com/office/drawing/2014/main" id="{4039BD49-10D2-2A61-0CDD-B2125F7CEB02}"/>
              </a:ext>
            </a:extLst>
          </p:cNvPr>
          <p:cNvGrpSpPr>
            <a:grpSpLocks/>
          </p:cNvGrpSpPr>
          <p:nvPr/>
        </p:nvGrpSpPr>
        <p:grpSpPr bwMode="auto">
          <a:xfrm>
            <a:off x="6007224" y="2667000"/>
            <a:ext cx="2542415" cy="2070127"/>
            <a:chOff x="3024" y="864"/>
            <a:chExt cx="2382" cy="1824"/>
          </a:xfrm>
        </p:grpSpPr>
        <p:sp>
          <p:nvSpPr>
            <p:cNvPr id="5" name="Oval 10">
              <a:extLst>
                <a:ext uri="{FF2B5EF4-FFF2-40B4-BE49-F238E27FC236}">
                  <a16:creationId xmlns:a16="http://schemas.microsoft.com/office/drawing/2014/main" id="{3921DA82-24DF-412D-9550-09B33F57749B}"/>
                </a:ext>
              </a:extLst>
            </p:cNvPr>
            <p:cNvSpPr>
              <a:spLocks noChangeArrowheads="1"/>
            </p:cNvSpPr>
            <p:nvPr/>
          </p:nvSpPr>
          <p:spPr bwMode="auto">
            <a:xfrm>
              <a:off x="3024" y="1392"/>
              <a:ext cx="960" cy="912"/>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 name="Oval 11">
              <a:extLst>
                <a:ext uri="{FF2B5EF4-FFF2-40B4-BE49-F238E27FC236}">
                  <a16:creationId xmlns:a16="http://schemas.microsoft.com/office/drawing/2014/main" id="{F960E020-451B-8C3D-9D34-0214DDF220A1}"/>
                </a:ext>
              </a:extLst>
            </p:cNvPr>
            <p:cNvSpPr>
              <a:spLocks noChangeArrowheads="1"/>
            </p:cNvSpPr>
            <p:nvPr/>
          </p:nvSpPr>
          <p:spPr bwMode="auto">
            <a:xfrm rot="-3102590">
              <a:off x="5160" y="1224"/>
              <a:ext cx="240" cy="96"/>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 name="Text Box 12">
              <a:extLst>
                <a:ext uri="{FF2B5EF4-FFF2-40B4-BE49-F238E27FC236}">
                  <a16:creationId xmlns:a16="http://schemas.microsoft.com/office/drawing/2014/main" id="{F6E83E28-49F9-55F6-C844-2E9D95BC7E43}"/>
                </a:ext>
              </a:extLst>
            </p:cNvPr>
            <p:cNvSpPr txBox="1">
              <a:spLocks noChangeArrowheads="1"/>
            </p:cNvSpPr>
            <p:nvPr/>
          </p:nvSpPr>
          <p:spPr bwMode="auto">
            <a:xfrm>
              <a:off x="3360" y="1632"/>
              <a:ext cx="33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200"/>
                <a:t>+</a:t>
              </a:r>
            </a:p>
          </p:txBody>
        </p:sp>
        <p:sp>
          <p:nvSpPr>
            <p:cNvPr id="8" name="Text Box 13">
              <a:extLst>
                <a:ext uri="{FF2B5EF4-FFF2-40B4-BE49-F238E27FC236}">
                  <a16:creationId xmlns:a16="http://schemas.microsoft.com/office/drawing/2014/main" id="{AE415815-8814-D261-C677-D338857D3802}"/>
                </a:ext>
              </a:extLst>
            </p:cNvPr>
            <p:cNvSpPr txBox="1">
              <a:spLocks noChangeArrowheads="1"/>
            </p:cNvSpPr>
            <p:nvPr/>
          </p:nvSpPr>
          <p:spPr bwMode="auto">
            <a:xfrm>
              <a:off x="5143" y="1072"/>
              <a:ext cx="263"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3200"/>
                <a:t>-</a:t>
              </a:r>
            </a:p>
          </p:txBody>
        </p:sp>
        <p:sp>
          <p:nvSpPr>
            <p:cNvPr id="9" name="Line 14">
              <a:extLst>
                <a:ext uri="{FF2B5EF4-FFF2-40B4-BE49-F238E27FC236}">
                  <a16:creationId xmlns:a16="http://schemas.microsoft.com/office/drawing/2014/main" id="{C670C06C-FFC9-2095-B850-E96DA16BBDB0}"/>
                </a:ext>
              </a:extLst>
            </p:cNvPr>
            <p:cNvSpPr>
              <a:spLocks noChangeShapeType="1"/>
            </p:cNvSpPr>
            <p:nvPr/>
          </p:nvSpPr>
          <p:spPr bwMode="auto">
            <a:xfrm flipV="1">
              <a:off x="3648" y="1344"/>
              <a:ext cx="1680" cy="960"/>
            </a:xfrm>
            <a:prstGeom prst="line">
              <a:avLst/>
            </a:prstGeom>
            <a:noFill/>
            <a:ln w="1905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 name="Line 15">
              <a:extLst>
                <a:ext uri="{FF2B5EF4-FFF2-40B4-BE49-F238E27FC236}">
                  <a16:creationId xmlns:a16="http://schemas.microsoft.com/office/drawing/2014/main" id="{B01C3EAD-B206-8B20-1C60-27528D9EFA07}"/>
                </a:ext>
              </a:extLst>
            </p:cNvPr>
            <p:cNvSpPr>
              <a:spLocks noChangeShapeType="1"/>
            </p:cNvSpPr>
            <p:nvPr/>
          </p:nvSpPr>
          <p:spPr bwMode="auto">
            <a:xfrm flipV="1">
              <a:off x="3456" y="1152"/>
              <a:ext cx="1872" cy="240"/>
            </a:xfrm>
            <a:prstGeom prst="line">
              <a:avLst/>
            </a:prstGeom>
            <a:noFill/>
            <a:ln w="1905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 name="Line 16">
              <a:extLst>
                <a:ext uri="{FF2B5EF4-FFF2-40B4-BE49-F238E27FC236}">
                  <a16:creationId xmlns:a16="http://schemas.microsoft.com/office/drawing/2014/main" id="{CE72A89E-5B7D-C5B6-CCB7-7423CDDF8204}"/>
                </a:ext>
              </a:extLst>
            </p:cNvPr>
            <p:cNvSpPr>
              <a:spLocks noChangeShapeType="1"/>
            </p:cNvSpPr>
            <p:nvPr/>
          </p:nvSpPr>
          <p:spPr bwMode="auto">
            <a:xfrm>
              <a:off x="3456" y="864"/>
              <a:ext cx="0" cy="384"/>
            </a:xfrm>
            <a:prstGeom prst="line">
              <a:avLst/>
            </a:prstGeom>
            <a:noFill/>
            <a:ln w="190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 name="Oval 17">
              <a:extLst>
                <a:ext uri="{FF2B5EF4-FFF2-40B4-BE49-F238E27FC236}">
                  <a16:creationId xmlns:a16="http://schemas.microsoft.com/office/drawing/2014/main" id="{C5CC5691-643F-FD3B-4987-F9A26B33AEF0}"/>
                </a:ext>
              </a:extLst>
            </p:cNvPr>
            <p:cNvSpPr>
              <a:spLocks noChangeArrowheads="1"/>
            </p:cNvSpPr>
            <p:nvPr/>
          </p:nvSpPr>
          <p:spPr bwMode="auto">
            <a:xfrm>
              <a:off x="3594" y="1272"/>
              <a:ext cx="144" cy="144"/>
            </a:xfrm>
            <a:prstGeom prst="ellipse">
              <a:avLst/>
            </a:prstGeom>
            <a:solidFill>
              <a:srgbClr val="FFFF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Line 18">
              <a:extLst>
                <a:ext uri="{FF2B5EF4-FFF2-40B4-BE49-F238E27FC236}">
                  <a16:creationId xmlns:a16="http://schemas.microsoft.com/office/drawing/2014/main" id="{F92CC369-8DC1-8D8B-7541-F0BAF5F1A7AC}"/>
                </a:ext>
              </a:extLst>
            </p:cNvPr>
            <p:cNvSpPr>
              <a:spLocks noChangeShapeType="1"/>
            </p:cNvSpPr>
            <p:nvPr/>
          </p:nvSpPr>
          <p:spPr bwMode="auto">
            <a:xfrm>
              <a:off x="3456" y="2400"/>
              <a:ext cx="0" cy="28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 name="Line 19">
              <a:extLst>
                <a:ext uri="{FF2B5EF4-FFF2-40B4-BE49-F238E27FC236}">
                  <a16:creationId xmlns:a16="http://schemas.microsoft.com/office/drawing/2014/main" id="{30ED424E-B869-A92C-AD29-01C013A987F3}"/>
                </a:ext>
              </a:extLst>
            </p:cNvPr>
            <p:cNvSpPr>
              <a:spLocks noChangeShapeType="1"/>
            </p:cNvSpPr>
            <p:nvPr/>
          </p:nvSpPr>
          <p:spPr bwMode="auto">
            <a:xfrm>
              <a:off x="3456" y="2688"/>
              <a:ext cx="1296"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 name="Line 20">
              <a:extLst>
                <a:ext uri="{FF2B5EF4-FFF2-40B4-BE49-F238E27FC236}">
                  <a16:creationId xmlns:a16="http://schemas.microsoft.com/office/drawing/2014/main" id="{219E12B1-EFE3-0F97-6835-9ADD004466E0}"/>
                </a:ext>
              </a:extLst>
            </p:cNvPr>
            <p:cNvSpPr>
              <a:spLocks noChangeShapeType="1"/>
            </p:cNvSpPr>
            <p:nvPr/>
          </p:nvSpPr>
          <p:spPr bwMode="auto">
            <a:xfrm flipV="1">
              <a:off x="4752" y="2400"/>
              <a:ext cx="0" cy="28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 name="Line 21">
              <a:extLst>
                <a:ext uri="{FF2B5EF4-FFF2-40B4-BE49-F238E27FC236}">
                  <a16:creationId xmlns:a16="http://schemas.microsoft.com/office/drawing/2014/main" id="{57493CA1-95D3-C0BB-330D-4B90DE9AA410}"/>
                </a:ext>
              </a:extLst>
            </p:cNvPr>
            <p:cNvSpPr>
              <a:spLocks noChangeShapeType="1"/>
            </p:cNvSpPr>
            <p:nvPr/>
          </p:nvSpPr>
          <p:spPr bwMode="auto">
            <a:xfrm>
              <a:off x="4014" y="2394"/>
              <a:ext cx="0" cy="288"/>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 name="Line 22">
              <a:extLst>
                <a:ext uri="{FF2B5EF4-FFF2-40B4-BE49-F238E27FC236}">
                  <a16:creationId xmlns:a16="http://schemas.microsoft.com/office/drawing/2014/main" id="{C1989628-F598-BFE2-4910-797137FB4C39}"/>
                </a:ext>
              </a:extLst>
            </p:cNvPr>
            <p:cNvSpPr>
              <a:spLocks noChangeShapeType="1"/>
            </p:cNvSpPr>
            <p:nvPr/>
          </p:nvSpPr>
          <p:spPr bwMode="auto">
            <a:xfrm flipV="1">
              <a:off x="4014" y="2310"/>
              <a:ext cx="144" cy="96"/>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 name="Oval 23">
              <a:extLst>
                <a:ext uri="{FF2B5EF4-FFF2-40B4-BE49-F238E27FC236}">
                  <a16:creationId xmlns:a16="http://schemas.microsoft.com/office/drawing/2014/main" id="{B8AB4489-B4EF-F82F-B718-D346EAAE898A}"/>
                </a:ext>
              </a:extLst>
            </p:cNvPr>
            <p:cNvSpPr>
              <a:spLocks noChangeArrowheads="1"/>
            </p:cNvSpPr>
            <p:nvPr/>
          </p:nvSpPr>
          <p:spPr bwMode="auto">
            <a:xfrm>
              <a:off x="3792" y="1386"/>
              <a:ext cx="144" cy="144"/>
            </a:xfrm>
            <a:prstGeom prst="ellipse">
              <a:avLst/>
            </a:prstGeom>
            <a:solidFill>
              <a:srgbClr val="FFFF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Oval 24">
              <a:extLst>
                <a:ext uri="{FF2B5EF4-FFF2-40B4-BE49-F238E27FC236}">
                  <a16:creationId xmlns:a16="http://schemas.microsoft.com/office/drawing/2014/main" id="{ECDB1E08-EBE4-790A-103F-B0F902859712}"/>
                </a:ext>
              </a:extLst>
            </p:cNvPr>
            <p:cNvSpPr>
              <a:spLocks noChangeArrowheads="1"/>
            </p:cNvSpPr>
            <p:nvPr/>
          </p:nvSpPr>
          <p:spPr bwMode="auto">
            <a:xfrm>
              <a:off x="3936" y="1584"/>
              <a:ext cx="144" cy="144"/>
            </a:xfrm>
            <a:prstGeom prst="ellipse">
              <a:avLst/>
            </a:prstGeom>
            <a:solidFill>
              <a:srgbClr val="FFFF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Oval 25">
              <a:extLst>
                <a:ext uri="{FF2B5EF4-FFF2-40B4-BE49-F238E27FC236}">
                  <a16:creationId xmlns:a16="http://schemas.microsoft.com/office/drawing/2014/main" id="{CF1ED722-D555-2D58-6A9A-F92B8A1D5F06}"/>
                </a:ext>
              </a:extLst>
            </p:cNvPr>
            <p:cNvSpPr>
              <a:spLocks noChangeArrowheads="1"/>
            </p:cNvSpPr>
            <p:nvPr/>
          </p:nvSpPr>
          <p:spPr bwMode="auto">
            <a:xfrm>
              <a:off x="3984" y="1776"/>
              <a:ext cx="144" cy="144"/>
            </a:xfrm>
            <a:prstGeom prst="ellipse">
              <a:avLst/>
            </a:prstGeom>
            <a:solidFill>
              <a:srgbClr val="FFFF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Oval 26">
              <a:extLst>
                <a:ext uri="{FF2B5EF4-FFF2-40B4-BE49-F238E27FC236}">
                  <a16:creationId xmlns:a16="http://schemas.microsoft.com/office/drawing/2014/main" id="{D6815FB6-39B7-0C5A-9C86-8F4364F84A74}"/>
                </a:ext>
              </a:extLst>
            </p:cNvPr>
            <p:cNvSpPr>
              <a:spLocks noChangeArrowheads="1"/>
            </p:cNvSpPr>
            <p:nvPr/>
          </p:nvSpPr>
          <p:spPr bwMode="auto">
            <a:xfrm>
              <a:off x="3936" y="2016"/>
              <a:ext cx="144" cy="144"/>
            </a:xfrm>
            <a:prstGeom prst="ellipse">
              <a:avLst/>
            </a:prstGeom>
            <a:solidFill>
              <a:srgbClr val="FFFF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Oval 27">
              <a:extLst>
                <a:ext uri="{FF2B5EF4-FFF2-40B4-BE49-F238E27FC236}">
                  <a16:creationId xmlns:a16="http://schemas.microsoft.com/office/drawing/2014/main" id="{5E908BD2-97BA-3F37-F97C-95BAE2E7B181}"/>
                </a:ext>
              </a:extLst>
            </p:cNvPr>
            <p:cNvSpPr>
              <a:spLocks noChangeArrowheads="1"/>
            </p:cNvSpPr>
            <p:nvPr/>
          </p:nvSpPr>
          <p:spPr bwMode="auto">
            <a:xfrm>
              <a:off x="3792" y="2160"/>
              <a:ext cx="144" cy="144"/>
            </a:xfrm>
            <a:prstGeom prst="ellipse">
              <a:avLst/>
            </a:prstGeom>
            <a:solidFill>
              <a:srgbClr val="FFFF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Oval 28">
              <a:extLst>
                <a:ext uri="{FF2B5EF4-FFF2-40B4-BE49-F238E27FC236}">
                  <a16:creationId xmlns:a16="http://schemas.microsoft.com/office/drawing/2014/main" id="{0D0C5F03-2816-BDAF-52EF-F6E1A9311859}"/>
                </a:ext>
              </a:extLst>
            </p:cNvPr>
            <p:cNvSpPr>
              <a:spLocks noChangeArrowheads="1"/>
            </p:cNvSpPr>
            <p:nvPr/>
          </p:nvSpPr>
          <p:spPr bwMode="auto">
            <a:xfrm>
              <a:off x="3600" y="2268"/>
              <a:ext cx="144" cy="144"/>
            </a:xfrm>
            <a:prstGeom prst="ellipse">
              <a:avLst/>
            </a:prstGeom>
            <a:solidFill>
              <a:srgbClr val="FFFF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Oval 29">
              <a:extLst>
                <a:ext uri="{FF2B5EF4-FFF2-40B4-BE49-F238E27FC236}">
                  <a16:creationId xmlns:a16="http://schemas.microsoft.com/office/drawing/2014/main" id="{9F1511E4-DF9F-5322-8BE9-0BF633655743}"/>
                </a:ext>
              </a:extLst>
            </p:cNvPr>
            <p:cNvSpPr>
              <a:spLocks noChangeArrowheads="1"/>
            </p:cNvSpPr>
            <p:nvPr/>
          </p:nvSpPr>
          <p:spPr bwMode="auto">
            <a:xfrm>
              <a:off x="3504" y="2448"/>
              <a:ext cx="144" cy="144"/>
            </a:xfrm>
            <a:prstGeom prst="ellipse">
              <a:avLst/>
            </a:prstGeom>
            <a:solidFill>
              <a:srgbClr val="FFFF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Oval 30">
              <a:extLst>
                <a:ext uri="{FF2B5EF4-FFF2-40B4-BE49-F238E27FC236}">
                  <a16:creationId xmlns:a16="http://schemas.microsoft.com/office/drawing/2014/main" id="{A06A7474-1130-E674-E61C-35EE995F561D}"/>
                </a:ext>
              </a:extLst>
            </p:cNvPr>
            <p:cNvSpPr>
              <a:spLocks noChangeArrowheads="1"/>
            </p:cNvSpPr>
            <p:nvPr/>
          </p:nvSpPr>
          <p:spPr bwMode="auto">
            <a:xfrm>
              <a:off x="3744" y="2448"/>
              <a:ext cx="144" cy="144"/>
            </a:xfrm>
            <a:prstGeom prst="ellipse">
              <a:avLst/>
            </a:prstGeom>
            <a:solidFill>
              <a:srgbClr val="FFFF00"/>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Oval 31">
              <a:extLst>
                <a:ext uri="{FF2B5EF4-FFF2-40B4-BE49-F238E27FC236}">
                  <a16:creationId xmlns:a16="http://schemas.microsoft.com/office/drawing/2014/main" id="{C3A6B8F3-08C4-5E75-33FD-C00CE5F9AEEA}"/>
                </a:ext>
              </a:extLst>
            </p:cNvPr>
            <p:cNvSpPr>
              <a:spLocks noChangeArrowheads="1"/>
            </p:cNvSpPr>
            <p:nvPr/>
          </p:nvSpPr>
          <p:spPr bwMode="auto">
            <a:xfrm>
              <a:off x="3729" y="1326"/>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Oval 32">
              <a:extLst>
                <a:ext uri="{FF2B5EF4-FFF2-40B4-BE49-F238E27FC236}">
                  <a16:creationId xmlns:a16="http://schemas.microsoft.com/office/drawing/2014/main" id="{17C8FDBE-D00E-6BF2-0D8F-51A157AACBD0}"/>
                </a:ext>
              </a:extLst>
            </p:cNvPr>
            <p:cNvSpPr>
              <a:spLocks noChangeArrowheads="1"/>
            </p:cNvSpPr>
            <p:nvPr/>
          </p:nvSpPr>
          <p:spPr bwMode="auto">
            <a:xfrm>
              <a:off x="3888" y="1392"/>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Oval 33">
              <a:extLst>
                <a:ext uri="{FF2B5EF4-FFF2-40B4-BE49-F238E27FC236}">
                  <a16:creationId xmlns:a16="http://schemas.microsoft.com/office/drawing/2014/main" id="{ACE0129C-716E-B14A-AAE0-440F5644E3EA}"/>
                </a:ext>
              </a:extLst>
            </p:cNvPr>
            <p:cNvSpPr>
              <a:spLocks noChangeArrowheads="1"/>
            </p:cNvSpPr>
            <p:nvPr/>
          </p:nvSpPr>
          <p:spPr bwMode="auto">
            <a:xfrm>
              <a:off x="3984" y="1536"/>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Oval 34">
              <a:extLst>
                <a:ext uri="{FF2B5EF4-FFF2-40B4-BE49-F238E27FC236}">
                  <a16:creationId xmlns:a16="http://schemas.microsoft.com/office/drawing/2014/main" id="{54FCE34D-8271-B6B2-C3F2-941AC33A3097}"/>
                </a:ext>
              </a:extLst>
            </p:cNvPr>
            <p:cNvSpPr>
              <a:spLocks noChangeArrowheads="1"/>
            </p:cNvSpPr>
            <p:nvPr/>
          </p:nvSpPr>
          <p:spPr bwMode="auto">
            <a:xfrm>
              <a:off x="4080" y="1680"/>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Oval 35">
              <a:extLst>
                <a:ext uri="{FF2B5EF4-FFF2-40B4-BE49-F238E27FC236}">
                  <a16:creationId xmlns:a16="http://schemas.microsoft.com/office/drawing/2014/main" id="{AFF58B51-2AAD-8A45-F00A-F03CAE048906}"/>
                </a:ext>
              </a:extLst>
            </p:cNvPr>
            <p:cNvSpPr>
              <a:spLocks noChangeArrowheads="1"/>
            </p:cNvSpPr>
            <p:nvPr/>
          </p:nvSpPr>
          <p:spPr bwMode="auto">
            <a:xfrm>
              <a:off x="4176" y="1872"/>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Oval 36">
              <a:extLst>
                <a:ext uri="{FF2B5EF4-FFF2-40B4-BE49-F238E27FC236}">
                  <a16:creationId xmlns:a16="http://schemas.microsoft.com/office/drawing/2014/main" id="{BF2F8F24-1C9A-E203-7931-E0C17DA9F9F3}"/>
                </a:ext>
              </a:extLst>
            </p:cNvPr>
            <p:cNvSpPr>
              <a:spLocks noChangeArrowheads="1"/>
            </p:cNvSpPr>
            <p:nvPr/>
          </p:nvSpPr>
          <p:spPr bwMode="auto">
            <a:xfrm>
              <a:off x="4272" y="2016"/>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Oval 37">
              <a:extLst>
                <a:ext uri="{FF2B5EF4-FFF2-40B4-BE49-F238E27FC236}">
                  <a16:creationId xmlns:a16="http://schemas.microsoft.com/office/drawing/2014/main" id="{C4BEB6C8-9446-F679-FBDF-DFEE17A126ED}"/>
                </a:ext>
              </a:extLst>
            </p:cNvPr>
            <p:cNvSpPr>
              <a:spLocks noChangeArrowheads="1"/>
            </p:cNvSpPr>
            <p:nvPr/>
          </p:nvSpPr>
          <p:spPr bwMode="auto">
            <a:xfrm>
              <a:off x="4368" y="2160"/>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Oval 38">
              <a:extLst>
                <a:ext uri="{FF2B5EF4-FFF2-40B4-BE49-F238E27FC236}">
                  <a16:creationId xmlns:a16="http://schemas.microsoft.com/office/drawing/2014/main" id="{7B8E06EF-03A2-1309-AA24-8F427C6C57AD}"/>
                </a:ext>
              </a:extLst>
            </p:cNvPr>
            <p:cNvSpPr>
              <a:spLocks noChangeArrowheads="1"/>
            </p:cNvSpPr>
            <p:nvPr/>
          </p:nvSpPr>
          <p:spPr bwMode="auto">
            <a:xfrm>
              <a:off x="4464" y="2352"/>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Oval 39">
              <a:extLst>
                <a:ext uri="{FF2B5EF4-FFF2-40B4-BE49-F238E27FC236}">
                  <a16:creationId xmlns:a16="http://schemas.microsoft.com/office/drawing/2014/main" id="{BABC8272-5338-2987-7709-EB1EA415EB1B}"/>
                </a:ext>
              </a:extLst>
            </p:cNvPr>
            <p:cNvSpPr>
              <a:spLocks noChangeArrowheads="1"/>
            </p:cNvSpPr>
            <p:nvPr/>
          </p:nvSpPr>
          <p:spPr bwMode="auto">
            <a:xfrm>
              <a:off x="4224" y="2352"/>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Oval 40">
              <a:extLst>
                <a:ext uri="{FF2B5EF4-FFF2-40B4-BE49-F238E27FC236}">
                  <a16:creationId xmlns:a16="http://schemas.microsoft.com/office/drawing/2014/main" id="{52FDFF0B-1B16-F992-B971-3CB1AC746AB9}"/>
                </a:ext>
              </a:extLst>
            </p:cNvPr>
            <p:cNvSpPr>
              <a:spLocks noChangeArrowheads="1"/>
            </p:cNvSpPr>
            <p:nvPr/>
          </p:nvSpPr>
          <p:spPr bwMode="auto">
            <a:xfrm>
              <a:off x="4455" y="2532"/>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Oval 41">
              <a:extLst>
                <a:ext uri="{FF2B5EF4-FFF2-40B4-BE49-F238E27FC236}">
                  <a16:creationId xmlns:a16="http://schemas.microsoft.com/office/drawing/2014/main" id="{EB3E2BCA-766C-C4D0-783E-8F8275AEF009}"/>
                </a:ext>
              </a:extLst>
            </p:cNvPr>
            <p:cNvSpPr>
              <a:spLocks noChangeArrowheads="1"/>
            </p:cNvSpPr>
            <p:nvPr/>
          </p:nvSpPr>
          <p:spPr bwMode="auto">
            <a:xfrm>
              <a:off x="4179" y="2523"/>
              <a:ext cx="144" cy="144"/>
            </a:xfrm>
            <a:prstGeom prst="ellipse">
              <a:avLst/>
            </a:prstGeom>
            <a:solidFill>
              <a:schemeClr val="hlink"/>
            </a:solidFill>
            <a:ln w="1905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1311477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2517312" y="304513"/>
            <a:ext cx="4006226" cy="584775"/>
          </a:xfrm>
          <a:prstGeom prst="rect">
            <a:avLst/>
          </a:prstGeom>
          <a:noFill/>
          <a:ln w="9525">
            <a:noFill/>
            <a:miter lim="800000"/>
            <a:headEnd/>
            <a:tailEnd/>
          </a:ln>
        </p:spPr>
        <p:txBody>
          <a:bodyPr wrap="none" anchor="ctr">
            <a:spAutoFit/>
          </a:bodyPr>
          <a:lstStyle/>
          <a:p>
            <a:pPr algn="ctr"/>
            <a:r>
              <a:rPr lang="en-US" sz="3200" b="1">
                <a:solidFill>
                  <a:srgbClr val="7F7F7F"/>
                </a:solidFill>
                <a:latin typeface="Arial" charset="0"/>
                <a:ea typeface="Verdana" pitchFamily="34" charset="0"/>
              </a:rPr>
              <a:t>Máy tuyển tĩnh điện</a:t>
            </a:r>
          </a:p>
        </p:txBody>
      </p:sp>
      <p:grpSp>
        <p:nvGrpSpPr>
          <p:cNvPr id="37" name="Group 36">
            <a:extLst>
              <a:ext uri="{FF2B5EF4-FFF2-40B4-BE49-F238E27FC236}">
                <a16:creationId xmlns:a16="http://schemas.microsoft.com/office/drawing/2014/main" id="{5CD97197-11BC-64A6-F8F0-E835C40FA099}"/>
              </a:ext>
            </a:extLst>
          </p:cNvPr>
          <p:cNvGrpSpPr>
            <a:grpSpLocks/>
          </p:cNvGrpSpPr>
          <p:nvPr/>
        </p:nvGrpSpPr>
        <p:grpSpPr>
          <a:xfrm>
            <a:off x="3678370" y="889288"/>
            <a:ext cx="5286217" cy="3758912"/>
            <a:chOff x="0" y="0"/>
            <a:chExt cx="5263861" cy="3762375"/>
          </a:xfrm>
        </p:grpSpPr>
        <p:pic>
          <p:nvPicPr>
            <p:cNvPr id="38" name="Picture 37">
              <a:extLst>
                <a:ext uri="{FF2B5EF4-FFF2-40B4-BE49-F238E27FC236}">
                  <a16:creationId xmlns:a16="http://schemas.microsoft.com/office/drawing/2014/main" id="{981C0827-876A-70B2-9572-F38224647C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819650" cy="3762375"/>
            </a:xfrm>
            <a:prstGeom prst="rect">
              <a:avLst/>
            </a:prstGeom>
          </p:spPr>
        </p:pic>
        <p:sp>
          <p:nvSpPr>
            <p:cNvPr id="39" name="Text Box 277">
              <a:extLst>
                <a:ext uri="{FF2B5EF4-FFF2-40B4-BE49-F238E27FC236}">
                  <a16:creationId xmlns:a16="http://schemas.microsoft.com/office/drawing/2014/main" id="{E362268C-11C8-9001-21FD-E281E744BC49}"/>
                </a:ext>
              </a:extLst>
            </p:cNvPr>
            <p:cNvSpPr txBox="1"/>
            <p:nvPr/>
          </p:nvSpPr>
          <p:spPr>
            <a:xfrm>
              <a:off x="2588821" y="35626"/>
              <a:ext cx="590550" cy="19621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Cấp liệu</a:t>
              </a:r>
              <a:endParaRPr lang="en-US" sz="1300">
                <a:effectLst/>
                <a:latin typeface="Times New Roman" panose="02020603050405020304" pitchFamily="18" charset="0"/>
                <a:ea typeface="Calibri" panose="020F0502020204030204" pitchFamily="34" charset="0"/>
              </a:endParaRPr>
            </a:p>
          </p:txBody>
        </p:sp>
        <p:sp>
          <p:nvSpPr>
            <p:cNvPr id="40" name="Text Box 295">
              <a:extLst>
                <a:ext uri="{FF2B5EF4-FFF2-40B4-BE49-F238E27FC236}">
                  <a16:creationId xmlns:a16="http://schemas.microsoft.com/office/drawing/2014/main" id="{FC2978F0-A720-3A6A-D747-0729CCF4A2EA}"/>
                </a:ext>
              </a:extLst>
            </p:cNvPr>
            <p:cNvSpPr txBox="1"/>
            <p:nvPr/>
          </p:nvSpPr>
          <p:spPr>
            <a:xfrm rot="2491855">
              <a:off x="2980706" y="902524"/>
              <a:ext cx="1208492" cy="33337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
                  <a:effectLst/>
                  <a:latin typeface="Times New Roman" panose="02020603050405020304" pitchFamily="18" charset="0"/>
                  <a:ea typeface="Calibri" panose="020F0502020204030204" pitchFamily="34" charset="0"/>
                </a:rPr>
                <a:t> </a:t>
              </a:r>
              <a:endParaRPr lang="en-US" sz="1300">
                <a:effectLst/>
                <a:latin typeface="Times New Roman" panose="02020603050405020304" pitchFamily="18" charset="0"/>
                <a:ea typeface="Calibri" panose="020F0502020204030204" pitchFamily="34" charset="0"/>
              </a:endParaRPr>
            </a:p>
            <a:p>
              <a:pPr algn="ctr">
                <a:lnSpc>
                  <a:spcPct val="107000"/>
                </a:lnSpc>
                <a:spcAft>
                  <a:spcPts val="800"/>
                </a:spcAft>
              </a:pPr>
              <a:r>
                <a:rPr lang="en-US" sz="1000">
                  <a:effectLst/>
                  <a:latin typeface="Times New Roman" panose="02020603050405020304" pitchFamily="18" charset="0"/>
                  <a:ea typeface="Calibri" panose="020F0502020204030204" pitchFamily="34" charset="0"/>
                </a:rPr>
                <a:t>Cực cảm ứng sơ cấp</a:t>
              </a:r>
              <a:endParaRPr lang="en-US" sz="1300">
                <a:effectLst/>
                <a:latin typeface="Times New Roman" panose="02020603050405020304" pitchFamily="18" charset="0"/>
                <a:ea typeface="Calibri" panose="020F0502020204030204" pitchFamily="34" charset="0"/>
              </a:endParaRPr>
            </a:p>
          </p:txBody>
        </p:sp>
        <p:sp>
          <p:nvSpPr>
            <p:cNvPr id="41" name="Text Box 298">
              <a:extLst>
                <a:ext uri="{FF2B5EF4-FFF2-40B4-BE49-F238E27FC236}">
                  <a16:creationId xmlns:a16="http://schemas.microsoft.com/office/drawing/2014/main" id="{3B9EF64C-B47E-3D98-F56F-85736D2FA29E}"/>
                </a:ext>
              </a:extLst>
            </p:cNvPr>
            <p:cNvSpPr txBox="1"/>
            <p:nvPr/>
          </p:nvSpPr>
          <p:spPr>
            <a:xfrm rot="19000643">
              <a:off x="617517" y="914400"/>
              <a:ext cx="1208492" cy="33337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
                  <a:effectLst/>
                  <a:latin typeface="Times New Roman" panose="02020603050405020304" pitchFamily="18" charset="0"/>
                  <a:ea typeface="Calibri" panose="020F0502020204030204" pitchFamily="34" charset="0"/>
                </a:rPr>
                <a:t> </a:t>
              </a:r>
              <a:endParaRPr lang="en-US" sz="1300">
                <a:effectLst/>
                <a:latin typeface="Times New Roman" panose="02020603050405020304" pitchFamily="18" charset="0"/>
                <a:ea typeface="Calibri" panose="020F0502020204030204" pitchFamily="34" charset="0"/>
              </a:endParaRPr>
            </a:p>
            <a:p>
              <a:pPr algn="ctr">
                <a:lnSpc>
                  <a:spcPct val="107000"/>
                </a:lnSpc>
                <a:spcAft>
                  <a:spcPts val="800"/>
                </a:spcAft>
              </a:pPr>
              <a:r>
                <a:rPr lang="en-US" sz="1000">
                  <a:effectLst/>
                  <a:latin typeface="Times New Roman" panose="02020603050405020304" pitchFamily="18" charset="0"/>
                  <a:ea typeface="Calibri" panose="020F0502020204030204" pitchFamily="34" charset="0"/>
                </a:rPr>
                <a:t>Cực cảm ứng sơ cấp</a:t>
              </a:r>
              <a:endParaRPr lang="en-US" sz="1300">
                <a:effectLst/>
                <a:latin typeface="Times New Roman" panose="02020603050405020304" pitchFamily="18" charset="0"/>
                <a:ea typeface="Calibri" panose="020F0502020204030204" pitchFamily="34" charset="0"/>
              </a:endParaRPr>
            </a:p>
          </p:txBody>
        </p:sp>
        <p:sp>
          <p:nvSpPr>
            <p:cNvPr id="42" name="Text Box 299">
              <a:extLst>
                <a:ext uri="{FF2B5EF4-FFF2-40B4-BE49-F238E27FC236}">
                  <a16:creationId xmlns:a16="http://schemas.microsoft.com/office/drawing/2014/main" id="{52032E61-9EF8-5C1A-0269-411442595320}"/>
                </a:ext>
              </a:extLst>
            </p:cNvPr>
            <p:cNvSpPr txBox="1"/>
            <p:nvPr/>
          </p:nvSpPr>
          <p:spPr>
            <a:xfrm>
              <a:off x="4073236" y="1484415"/>
              <a:ext cx="1190625" cy="438150"/>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 </a:t>
              </a:r>
              <a:endParaRPr lang="en-US" sz="1300">
                <a:effectLst/>
                <a:latin typeface="Times New Roman" panose="02020603050405020304" pitchFamily="18" charset="0"/>
                <a:ea typeface="Calibri" panose="020F0502020204030204" pitchFamily="34" charset="0"/>
              </a:endParaRPr>
            </a:p>
            <a:p>
              <a:pPr>
                <a:lnSpc>
                  <a:spcPct val="107000"/>
                </a:lnSpc>
                <a:spcAft>
                  <a:spcPts val="800"/>
                </a:spcAft>
              </a:pPr>
              <a:r>
                <a:rPr lang="en-US" sz="1000">
                  <a:effectLst/>
                  <a:latin typeface="Times New Roman" panose="02020603050405020304" pitchFamily="18" charset="0"/>
                  <a:ea typeface="Calibri" panose="020F0502020204030204" pitchFamily="34" charset="0"/>
                </a:rPr>
                <a:t>Cực cảm ứng thứ hai</a:t>
              </a:r>
              <a:endParaRPr lang="en-US" sz="1300">
                <a:effectLst/>
                <a:latin typeface="Times New Roman" panose="02020603050405020304" pitchFamily="18" charset="0"/>
                <a:ea typeface="Calibri" panose="020F0502020204030204" pitchFamily="34" charset="0"/>
              </a:endParaRPr>
            </a:p>
          </p:txBody>
        </p:sp>
        <p:sp>
          <p:nvSpPr>
            <p:cNvPr id="43" name="Text Box 300">
              <a:extLst>
                <a:ext uri="{FF2B5EF4-FFF2-40B4-BE49-F238E27FC236}">
                  <a16:creationId xmlns:a16="http://schemas.microsoft.com/office/drawing/2014/main" id="{33BCB629-945A-29D4-A09E-73BAAFF446E1}"/>
                </a:ext>
              </a:extLst>
            </p:cNvPr>
            <p:cNvSpPr txBox="1"/>
            <p:nvPr/>
          </p:nvSpPr>
          <p:spPr>
            <a:xfrm>
              <a:off x="166255" y="1484415"/>
              <a:ext cx="628650" cy="438150"/>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
                  <a:effectLst/>
                  <a:latin typeface="Times New Roman" panose="02020603050405020304" pitchFamily="18" charset="0"/>
                  <a:ea typeface="Calibri" panose="020F0502020204030204" pitchFamily="34" charset="0"/>
                </a:rPr>
                <a:t> </a:t>
              </a:r>
              <a:endParaRPr lang="en-US" sz="1300">
                <a:effectLst/>
                <a:latin typeface="Times New Roman" panose="02020603050405020304" pitchFamily="18" charset="0"/>
                <a:ea typeface="Calibri" panose="020F0502020204030204" pitchFamily="34" charset="0"/>
              </a:endParaRPr>
            </a:p>
            <a:p>
              <a:pPr>
                <a:lnSpc>
                  <a:spcPct val="107000"/>
                </a:lnSpc>
                <a:spcAft>
                  <a:spcPts val="800"/>
                </a:spcAft>
              </a:pPr>
              <a:r>
                <a:rPr lang="en-US" sz="1000">
                  <a:effectLst/>
                  <a:latin typeface="Times New Roman" panose="02020603050405020304" pitchFamily="18" charset="0"/>
                  <a:ea typeface="Calibri" panose="020F0502020204030204" pitchFamily="34" charset="0"/>
                </a:rPr>
                <a:t>Cực cảm ứng thứ hai</a:t>
              </a:r>
              <a:endParaRPr lang="en-US" sz="1300">
                <a:effectLst/>
                <a:latin typeface="Times New Roman" panose="02020603050405020304" pitchFamily="18" charset="0"/>
                <a:ea typeface="Calibri" panose="020F0502020204030204" pitchFamily="34" charset="0"/>
              </a:endParaRPr>
            </a:p>
          </p:txBody>
        </p:sp>
        <p:sp>
          <p:nvSpPr>
            <p:cNvPr id="44" name="Text Box 301">
              <a:extLst>
                <a:ext uri="{FF2B5EF4-FFF2-40B4-BE49-F238E27FC236}">
                  <a16:creationId xmlns:a16="http://schemas.microsoft.com/office/drawing/2014/main" id="{91FFE194-5732-0066-E3AC-31761C44F469}"/>
                </a:ext>
              </a:extLst>
            </p:cNvPr>
            <p:cNvSpPr txBox="1"/>
            <p:nvPr/>
          </p:nvSpPr>
          <p:spPr>
            <a:xfrm rot="16200000">
              <a:off x="445325" y="2939143"/>
              <a:ext cx="590550" cy="19621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Dẫn điện</a:t>
              </a:r>
              <a:endParaRPr lang="en-US" sz="1300">
                <a:effectLst/>
                <a:latin typeface="Times New Roman" panose="02020603050405020304" pitchFamily="18" charset="0"/>
                <a:ea typeface="Calibri" panose="020F0502020204030204" pitchFamily="34" charset="0"/>
              </a:endParaRPr>
            </a:p>
          </p:txBody>
        </p:sp>
        <p:sp>
          <p:nvSpPr>
            <p:cNvPr id="45" name="Text Box 302">
              <a:extLst>
                <a:ext uri="{FF2B5EF4-FFF2-40B4-BE49-F238E27FC236}">
                  <a16:creationId xmlns:a16="http://schemas.microsoft.com/office/drawing/2014/main" id="{61AC1E1E-7294-8CAA-4C71-7FACAC1C8CD4}"/>
                </a:ext>
              </a:extLst>
            </p:cNvPr>
            <p:cNvSpPr txBox="1"/>
            <p:nvPr/>
          </p:nvSpPr>
          <p:spPr>
            <a:xfrm rot="16200000">
              <a:off x="742208" y="2939143"/>
              <a:ext cx="590550" cy="19621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Trung gian</a:t>
              </a:r>
              <a:endParaRPr lang="en-US" sz="1300">
                <a:effectLst/>
                <a:latin typeface="Times New Roman" panose="02020603050405020304" pitchFamily="18" charset="0"/>
                <a:ea typeface="Calibri" panose="020F0502020204030204" pitchFamily="34" charset="0"/>
              </a:endParaRPr>
            </a:p>
          </p:txBody>
        </p:sp>
        <p:sp>
          <p:nvSpPr>
            <p:cNvPr id="46" name="Text Box 303">
              <a:extLst>
                <a:ext uri="{FF2B5EF4-FFF2-40B4-BE49-F238E27FC236}">
                  <a16:creationId xmlns:a16="http://schemas.microsoft.com/office/drawing/2014/main" id="{A5B34DCD-CFFC-8CF8-C8C8-A493190CBEEF}"/>
                </a:ext>
              </a:extLst>
            </p:cNvPr>
            <p:cNvSpPr txBox="1"/>
            <p:nvPr/>
          </p:nvSpPr>
          <p:spPr>
            <a:xfrm rot="16200000">
              <a:off x="872836" y="3081646"/>
              <a:ext cx="898205" cy="196217"/>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Không dẫn điện</a:t>
              </a:r>
              <a:endParaRPr lang="en-US" sz="1300">
                <a:effectLst/>
                <a:latin typeface="Times New Roman" panose="02020603050405020304" pitchFamily="18" charset="0"/>
                <a:ea typeface="Calibri" panose="020F0502020204030204" pitchFamily="34" charset="0"/>
              </a:endParaRPr>
            </a:p>
          </p:txBody>
        </p:sp>
        <p:sp>
          <p:nvSpPr>
            <p:cNvPr id="47" name="Text Box 304">
              <a:extLst>
                <a:ext uri="{FF2B5EF4-FFF2-40B4-BE49-F238E27FC236}">
                  <a16:creationId xmlns:a16="http://schemas.microsoft.com/office/drawing/2014/main" id="{E395D855-F580-A8D6-07CA-D6D9A5C25B90}"/>
                </a:ext>
              </a:extLst>
            </p:cNvPr>
            <p:cNvSpPr txBox="1"/>
            <p:nvPr/>
          </p:nvSpPr>
          <p:spPr>
            <a:xfrm rot="16200000">
              <a:off x="3152898" y="3081647"/>
              <a:ext cx="898205" cy="196217"/>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Không dẫn điện</a:t>
              </a:r>
              <a:endParaRPr lang="en-US" sz="1300">
                <a:effectLst/>
                <a:latin typeface="Times New Roman" panose="02020603050405020304" pitchFamily="18" charset="0"/>
                <a:ea typeface="Calibri" panose="020F0502020204030204" pitchFamily="34" charset="0"/>
              </a:endParaRPr>
            </a:p>
          </p:txBody>
        </p:sp>
        <p:sp>
          <p:nvSpPr>
            <p:cNvPr id="48" name="Text Box 305">
              <a:extLst>
                <a:ext uri="{FF2B5EF4-FFF2-40B4-BE49-F238E27FC236}">
                  <a16:creationId xmlns:a16="http://schemas.microsoft.com/office/drawing/2014/main" id="{4FC4AFCF-E997-2B0B-2C43-8174906F8530}"/>
                </a:ext>
              </a:extLst>
            </p:cNvPr>
            <p:cNvSpPr txBox="1"/>
            <p:nvPr/>
          </p:nvSpPr>
          <p:spPr>
            <a:xfrm rot="16200000">
              <a:off x="3568535" y="2891641"/>
              <a:ext cx="590550" cy="19621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Trung gian</a:t>
              </a:r>
              <a:endParaRPr lang="en-US" sz="1300">
                <a:effectLst/>
                <a:latin typeface="Times New Roman" panose="02020603050405020304" pitchFamily="18" charset="0"/>
                <a:ea typeface="Calibri" panose="020F0502020204030204" pitchFamily="34" charset="0"/>
              </a:endParaRPr>
            </a:p>
          </p:txBody>
        </p:sp>
        <p:sp>
          <p:nvSpPr>
            <p:cNvPr id="49" name="Text Box 306">
              <a:extLst>
                <a:ext uri="{FF2B5EF4-FFF2-40B4-BE49-F238E27FC236}">
                  <a16:creationId xmlns:a16="http://schemas.microsoft.com/office/drawing/2014/main" id="{260BB808-49C1-0B6F-5E3B-2B6D12C87AC7}"/>
                </a:ext>
              </a:extLst>
            </p:cNvPr>
            <p:cNvSpPr txBox="1"/>
            <p:nvPr/>
          </p:nvSpPr>
          <p:spPr>
            <a:xfrm rot="16200000">
              <a:off x="3806041" y="2891641"/>
              <a:ext cx="590550" cy="19621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Dẫn điện</a:t>
              </a:r>
              <a:endParaRPr lang="en-US" sz="1300">
                <a:effectLst/>
                <a:latin typeface="Times New Roman" panose="02020603050405020304" pitchFamily="18" charset="0"/>
                <a:ea typeface="Calibri" panose="020F0502020204030204" pitchFamily="34" charset="0"/>
              </a:endParaRPr>
            </a:p>
          </p:txBody>
        </p:sp>
        <p:sp>
          <p:nvSpPr>
            <p:cNvPr id="50" name="Text Box 307">
              <a:extLst>
                <a:ext uri="{FF2B5EF4-FFF2-40B4-BE49-F238E27FC236}">
                  <a16:creationId xmlns:a16="http://schemas.microsoft.com/office/drawing/2014/main" id="{535E3F4F-3AAB-50DA-E3D3-06782E66425C}"/>
                </a:ext>
              </a:extLst>
            </p:cNvPr>
            <p:cNvSpPr txBox="1"/>
            <p:nvPr/>
          </p:nvSpPr>
          <p:spPr>
            <a:xfrm>
              <a:off x="1460665" y="3526971"/>
              <a:ext cx="942975" cy="209550"/>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Trục tuyển</a:t>
              </a:r>
              <a:endParaRPr lang="en-US" sz="1300">
                <a:effectLst/>
                <a:latin typeface="Times New Roman" panose="02020603050405020304" pitchFamily="18" charset="0"/>
                <a:ea typeface="Calibri" panose="020F0502020204030204" pitchFamily="34" charset="0"/>
              </a:endParaRPr>
            </a:p>
          </p:txBody>
        </p:sp>
        <p:sp>
          <p:nvSpPr>
            <p:cNvPr id="51" name="Text Box 308">
              <a:extLst>
                <a:ext uri="{FF2B5EF4-FFF2-40B4-BE49-F238E27FC236}">
                  <a16:creationId xmlns:a16="http://schemas.microsoft.com/office/drawing/2014/main" id="{001B871E-3A49-90AE-286C-95C5FF5EC25C}"/>
                </a:ext>
              </a:extLst>
            </p:cNvPr>
            <p:cNvSpPr txBox="1"/>
            <p:nvPr/>
          </p:nvSpPr>
          <p:spPr>
            <a:xfrm>
              <a:off x="2458192" y="3526971"/>
              <a:ext cx="942975" cy="209550"/>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Trục vệ sinh</a:t>
              </a:r>
              <a:endParaRPr lang="en-US" sz="1300">
                <a:effectLst/>
                <a:latin typeface="Times New Roman" panose="02020603050405020304" pitchFamily="18" charset="0"/>
                <a:ea typeface="Calibri" panose="020F0502020204030204" pitchFamily="34" charset="0"/>
              </a:endParaRPr>
            </a:p>
          </p:txBody>
        </p:sp>
      </p:grpSp>
      <p:grpSp>
        <p:nvGrpSpPr>
          <p:cNvPr id="53" name="Group 52">
            <a:extLst>
              <a:ext uri="{FF2B5EF4-FFF2-40B4-BE49-F238E27FC236}">
                <a16:creationId xmlns:a16="http://schemas.microsoft.com/office/drawing/2014/main" id="{045DDED3-3425-03CF-E597-39CF445C6A8B}"/>
              </a:ext>
            </a:extLst>
          </p:cNvPr>
          <p:cNvGrpSpPr>
            <a:grpSpLocks/>
          </p:cNvGrpSpPr>
          <p:nvPr/>
        </p:nvGrpSpPr>
        <p:grpSpPr>
          <a:xfrm>
            <a:off x="83886" y="1474063"/>
            <a:ext cx="3705225" cy="2571750"/>
            <a:chOff x="0" y="0"/>
            <a:chExt cx="3705225" cy="2571750"/>
          </a:xfrm>
        </p:grpSpPr>
        <p:pic>
          <p:nvPicPr>
            <p:cNvPr id="54" name="Picture 53">
              <a:extLst>
                <a:ext uri="{FF2B5EF4-FFF2-40B4-BE49-F238E27FC236}">
                  <a16:creationId xmlns:a16="http://schemas.microsoft.com/office/drawing/2014/main" id="{F624209A-29F3-DE41-5A37-11748D1FAAD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705225" cy="2571750"/>
            </a:xfrm>
            <a:prstGeom prst="rect">
              <a:avLst/>
            </a:prstGeom>
          </p:spPr>
        </p:pic>
        <p:sp>
          <p:nvSpPr>
            <p:cNvPr id="55" name="Text Box 30">
              <a:extLst>
                <a:ext uri="{FF2B5EF4-FFF2-40B4-BE49-F238E27FC236}">
                  <a16:creationId xmlns:a16="http://schemas.microsoft.com/office/drawing/2014/main" id="{8BEEAE6B-380C-A5D3-E62E-169F123CAA3C}"/>
                </a:ext>
              </a:extLst>
            </p:cNvPr>
            <p:cNvSpPr txBox="1"/>
            <p:nvPr/>
          </p:nvSpPr>
          <p:spPr>
            <a:xfrm>
              <a:off x="2441050" y="2266122"/>
              <a:ext cx="1250830" cy="21526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Lực nâng tĩnh điện</a:t>
              </a:r>
              <a:endParaRPr lang="en-US" sz="1300">
                <a:effectLst/>
                <a:latin typeface="Times New Roman" panose="02020603050405020304" pitchFamily="18" charset="0"/>
                <a:ea typeface="Calibri" panose="020F0502020204030204" pitchFamily="34" charset="0"/>
              </a:endParaRPr>
            </a:p>
          </p:txBody>
        </p:sp>
        <p:sp>
          <p:nvSpPr>
            <p:cNvPr id="56" name="Text Box 272">
              <a:extLst>
                <a:ext uri="{FF2B5EF4-FFF2-40B4-BE49-F238E27FC236}">
                  <a16:creationId xmlns:a16="http://schemas.microsoft.com/office/drawing/2014/main" id="{F1F23AE2-2A03-682F-7169-F82358A1ED00}"/>
                </a:ext>
              </a:extLst>
            </p:cNvPr>
            <p:cNvSpPr txBox="1"/>
            <p:nvPr/>
          </p:nvSpPr>
          <p:spPr>
            <a:xfrm>
              <a:off x="779227" y="7952"/>
              <a:ext cx="992038" cy="21526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Hạt dẫn điện</a:t>
              </a:r>
              <a:endParaRPr lang="en-US" sz="1300">
                <a:effectLst/>
                <a:latin typeface="Times New Roman" panose="02020603050405020304" pitchFamily="18" charset="0"/>
                <a:ea typeface="Calibri" panose="020F0502020204030204" pitchFamily="34" charset="0"/>
              </a:endParaRPr>
            </a:p>
          </p:txBody>
        </p:sp>
        <p:sp>
          <p:nvSpPr>
            <p:cNvPr id="57" name="Text Box 273">
              <a:extLst>
                <a:ext uri="{FF2B5EF4-FFF2-40B4-BE49-F238E27FC236}">
                  <a16:creationId xmlns:a16="http://schemas.microsoft.com/office/drawing/2014/main" id="{FCD71EA7-7737-4257-C52B-EB093247D4BF}"/>
                </a:ext>
              </a:extLst>
            </p:cNvPr>
            <p:cNvSpPr txBox="1"/>
            <p:nvPr/>
          </p:nvSpPr>
          <p:spPr>
            <a:xfrm>
              <a:off x="0" y="1693628"/>
              <a:ext cx="1233409" cy="21526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Hạt tích điện dương</a:t>
              </a:r>
              <a:endParaRPr lang="en-US" sz="1300">
                <a:effectLst/>
                <a:latin typeface="Times New Roman" panose="02020603050405020304" pitchFamily="18" charset="0"/>
                <a:ea typeface="Calibri" panose="020F0502020204030204" pitchFamily="34" charset="0"/>
              </a:endParaRPr>
            </a:p>
          </p:txBody>
        </p:sp>
        <p:sp>
          <p:nvSpPr>
            <p:cNvPr id="58" name="Text Box 274">
              <a:extLst>
                <a:ext uri="{FF2B5EF4-FFF2-40B4-BE49-F238E27FC236}">
                  <a16:creationId xmlns:a16="http://schemas.microsoft.com/office/drawing/2014/main" id="{DF98E361-3250-FCBF-D7E4-431B3F4DA796}"/>
                </a:ext>
              </a:extLst>
            </p:cNvPr>
            <p:cNvSpPr txBox="1"/>
            <p:nvPr/>
          </p:nvSpPr>
          <p:spPr>
            <a:xfrm rot="2918652">
              <a:off x="11927" y="1109207"/>
              <a:ext cx="1421990" cy="146059"/>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Hướng di chuyển của hạt</a:t>
              </a:r>
              <a:endParaRPr lang="en-US" sz="1300">
                <a:effectLst/>
                <a:latin typeface="Times New Roman" panose="02020603050405020304" pitchFamily="18" charset="0"/>
                <a:ea typeface="Calibri" panose="020F0502020204030204" pitchFamily="34" charset="0"/>
              </a:endParaRPr>
            </a:p>
          </p:txBody>
        </p:sp>
        <p:sp>
          <p:nvSpPr>
            <p:cNvPr id="59" name="Text Box 275">
              <a:extLst>
                <a:ext uri="{FF2B5EF4-FFF2-40B4-BE49-F238E27FC236}">
                  <a16:creationId xmlns:a16="http://schemas.microsoft.com/office/drawing/2014/main" id="{91528097-13BD-0346-1691-4DA1A3F3ABA6}"/>
                </a:ext>
              </a:extLst>
            </p:cNvPr>
            <p:cNvSpPr txBox="1"/>
            <p:nvPr/>
          </p:nvSpPr>
          <p:spPr>
            <a:xfrm>
              <a:off x="1001864" y="2289976"/>
              <a:ext cx="706635" cy="21526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Bề mặt trục</a:t>
              </a:r>
              <a:endParaRPr lang="en-US" sz="1300">
                <a:effectLst/>
                <a:latin typeface="Times New Roman" panose="02020603050405020304" pitchFamily="18" charset="0"/>
                <a:ea typeface="Calibri" panose="020F0502020204030204" pitchFamily="34" charset="0"/>
              </a:endParaRPr>
            </a:p>
          </p:txBody>
        </p:sp>
        <p:sp>
          <p:nvSpPr>
            <p:cNvPr id="60" name="Text Box 276">
              <a:extLst>
                <a:ext uri="{FF2B5EF4-FFF2-40B4-BE49-F238E27FC236}">
                  <a16:creationId xmlns:a16="http://schemas.microsoft.com/office/drawing/2014/main" id="{D7009170-CF69-CBD8-95FE-0787C56C10C9}"/>
                </a:ext>
              </a:extLst>
            </p:cNvPr>
            <p:cNvSpPr txBox="1"/>
            <p:nvPr/>
          </p:nvSpPr>
          <p:spPr>
            <a:xfrm rot="3619482">
              <a:off x="1315941" y="1212574"/>
              <a:ext cx="1502143" cy="146050"/>
            </a:xfrm>
            <a:prstGeom prst="rect">
              <a:avLst/>
            </a:prstGeom>
            <a:solidFill>
              <a:sysClr val="window" lastClr="FFFFFF">
                <a:lumMod val="85000"/>
              </a:sysClr>
            </a:solidFill>
            <a:ln w="6350">
              <a:noFill/>
            </a:ln>
            <a:effectLst/>
            <a:scene3d>
              <a:camera prst="orthographicFront">
                <a:rot lat="900000" lon="0" rev="0"/>
              </a:camera>
              <a:lightRig rig="threePt" dir="t"/>
            </a:scene3d>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Điện cực tĩnh điện dạng tấm</a:t>
              </a:r>
              <a:endParaRPr lang="en-US" sz="1300">
                <a:effectLst/>
                <a:latin typeface="Times New Roman" panose="02020603050405020304" pitchFamily="18" charset="0"/>
                <a:ea typeface="Calibri" panose="020F0502020204030204" pitchFamily="34" charset="0"/>
              </a:endParaRPr>
            </a:p>
          </p:txBody>
        </p:sp>
      </p:grpSp>
    </p:spTree>
    <p:extLst>
      <p:ext uri="{BB962C8B-B14F-4D97-AF65-F5344CB8AC3E}">
        <p14:creationId xmlns:p14="http://schemas.microsoft.com/office/powerpoint/2010/main" val="3989407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2517312" y="304513"/>
            <a:ext cx="4006226" cy="584775"/>
          </a:xfrm>
          <a:prstGeom prst="rect">
            <a:avLst/>
          </a:prstGeom>
          <a:noFill/>
          <a:ln w="9525">
            <a:noFill/>
            <a:miter lim="800000"/>
            <a:headEnd/>
            <a:tailEnd/>
          </a:ln>
        </p:spPr>
        <p:txBody>
          <a:bodyPr wrap="none" anchor="ctr">
            <a:spAutoFit/>
          </a:bodyPr>
          <a:lstStyle/>
          <a:p>
            <a:pPr algn="ctr"/>
            <a:r>
              <a:rPr lang="en-US" sz="3200" b="1">
                <a:solidFill>
                  <a:srgbClr val="7F7F7F"/>
                </a:solidFill>
                <a:latin typeface="Arial" charset="0"/>
                <a:ea typeface="Verdana" pitchFamily="34" charset="0"/>
              </a:rPr>
              <a:t>Máy tuyển tĩnh điện</a:t>
            </a:r>
          </a:p>
        </p:txBody>
      </p:sp>
      <p:grpSp>
        <p:nvGrpSpPr>
          <p:cNvPr id="3" name="Group 2">
            <a:extLst>
              <a:ext uri="{FF2B5EF4-FFF2-40B4-BE49-F238E27FC236}">
                <a16:creationId xmlns:a16="http://schemas.microsoft.com/office/drawing/2014/main" id="{9CCC3DBD-AFAD-BC0E-B147-7FE8D729EC2C}"/>
              </a:ext>
            </a:extLst>
          </p:cNvPr>
          <p:cNvGrpSpPr>
            <a:grpSpLocks/>
          </p:cNvGrpSpPr>
          <p:nvPr/>
        </p:nvGrpSpPr>
        <p:grpSpPr>
          <a:xfrm>
            <a:off x="565774" y="1143000"/>
            <a:ext cx="8001000" cy="3352800"/>
            <a:chOff x="0" y="0"/>
            <a:chExt cx="5943600" cy="2143760"/>
          </a:xfrm>
        </p:grpSpPr>
        <p:grpSp>
          <p:nvGrpSpPr>
            <p:cNvPr id="4" name="Group 3">
              <a:extLst>
                <a:ext uri="{FF2B5EF4-FFF2-40B4-BE49-F238E27FC236}">
                  <a16:creationId xmlns:a16="http://schemas.microsoft.com/office/drawing/2014/main" id="{08C8C0CF-D1E8-81B2-1B53-F95602E14D5D}"/>
                </a:ext>
              </a:extLst>
            </p:cNvPr>
            <p:cNvGrpSpPr/>
            <p:nvPr/>
          </p:nvGrpSpPr>
          <p:grpSpPr>
            <a:xfrm>
              <a:off x="0" y="0"/>
              <a:ext cx="5943600" cy="2143760"/>
              <a:chOff x="0" y="0"/>
              <a:chExt cx="5943600" cy="2143760"/>
            </a:xfrm>
          </p:grpSpPr>
          <p:pic>
            <p:nvPicPr>
              <p:cNvPr id="20" name="Picture 19">
                <a:extLst>
                  <a:ext uri="{FF2B5EF4-FFF2-40B4-BE49-F238E27FC236}">
                    <a16:creationId xmlns:a16="http://schemas.microsoft.com/office/drawing/2014/main" id="{A4620F55-9ABA-4C3D-1D9F-D3D59E9BEA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895600" cy="2143760"/>
              </a:xfrm>
              <a:prstGeom prst="rect">
                <a:avLst/>
              </a:prstGeom>
            </p:spPr>
          </p:pic>
          <p:pic>
            <p:nvPicPr>
              <p:cNvPr id="21" name="Picture 20">
                <a:extLst>
                  <a:ext uri="{FF2B5EF4-FFF2-40B4-BE49-F238E27FC236}">
                    <a16:creationId xmlns:a16="http://schemas.microsoft.com/office/drawing/2014/main" id="{112E5C0D-4395-8B84-4981-719B1A6BFF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4675" y="9525"/>
                <a:ext cx="2828925" cy="2124075"/>
              </a:xfrm>
              <a:prstGeom prst="rect">
                <a:avLst/>
              </a:prstGeom>
            </p:spPr>
          </p:pic>
        </p:grpSp>
        <p:sp>
          <p:nvSpPr>
            <p:cNvPr id="5" name="Text Box 279">
              <a:extLst>
                <a:ext uri="{FF2B5EF4-FFF2-40B4-BE49-F238E27FC236}">
                  <a16:creationId xmlns:a16="http://schemas.microsoft.com/office/drawing/2014/main" id="{1CD82C5D-AFA4-35FC-F84B-74B414976E45}"/>
                </a:ext>
              </a:extLst>
            </p:cNvPr>
            <p:cNvSpPr txBox="1"/>
            <p:nvPr/>
          </p:nvSpPr>
          <p:spPr>
            <a:xfrm>
              <a:off x="771525" y="19050"/>
              <a:ext cx="699715" cy="21526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Tấm cấp liệu</a:t>
              </a:r>
              <a:endParaRPr lang="en-US" sz="1300">
                <a:effectLst/>
                <a:latin typeface="Times New Roman" panose="02020603050405020304" pitchFamily="18" charset="0"/>
                <a:ea typeface="Calibri" panose="020F0502020204030204" pitchFamily="34" charset="0"/>
              </a:endParaRPr>
            </a:p>
          </p:txBody>
        </p:sp>
        <p:sp>
          <p:nvSpPr>
            <p:cNvPr id="6" name="Text Box 280">
              <a:extLst>
                <a:ext uri="{FF2B5EF4-FFF2-40B4-BE49-F238E27FC236}">
                  <a16:creationId xmlns:a16="http://schemas.microsoft.com/office/drawing/2014/main" id="{446A8611-6036-9F81-5C19-6B3E94437765}"/>
                </a:ext>
              </a:extLst>
            </p:cNvPr>
            <p:cNvSpPr txBox="1"/>
            <p:nvPr/>
          </p:nvSpPr>
          <p:spPr>
            <a:xfrm>
              <a:off x="123825" y="104775"/>
              <a:ext cx="460596" cy="21526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Cấp liệu</a:t>
              </a:r>
              <a:endParaRPr lang="en-US" sz="1300">
                <a:effectLst/>
                <a:latin typeface="Times New Roman" panose="02020603050405020304" pitchFamily="18" charset="0"/>
                <a:ea typeface="Calibri" panose="020F0502020204030204" pitchFamily="34" charset="0"/>
              </a:endParaRPr>
            </a:p>
          </p:txBody>
        </p:sp>
        <p:sp>
          <p:nvSpPr>
            <p:cNvPr id="7" name="Text Box 281">
              <a:extLst>
                <a:ext uri="{FF2B5EF4-FFF2-40B4-BE49-F238E27FC236}">
                  <a16:creationId xmlns:a16="http://schemas.microsoft.com/office/drawing/2014/main" id="{89BC5752-C59C-BE53-19F1-0E4C2A971753}"/>
                </a:ext>
              </a:extLst>
            </p:cNvPr>
            <p:cNvSpPr txBox="1"/>
            <p:nvPr/>
          </p:nvSpPr>
          <p:spPr>
            <a:xfrm>
              <a:off x="2200275" y="304800"/>
              <a:ext cx="572494" cy="191411"/>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Điện cực</a:t>
              </a:r>
              <a:endParaRPr lang="en-US" sz="1300">
                <a:effectLst/>
                <a:latin typeface="Times New Roman" panose="02020603050405020304" pitchFamily="18" charset="0"/>
                <a:ea typeface="Calibri" panose="020F0502020204030204" pitchFamily="34" charset="0"/>
              </a:endParaRPr>
            </a:p>
          </p:txBody>
        </p:sp>
        <p:sp>
          <p:nvSpPr>
            <p:cNvPr id="8" name="Text Box 282">
              <a:extLst>
                <a:ext uri="{FF2B5EF4-FFF2-40B4-BE49-F238E27FC236}">
                  <a16:creationId xmlns:a16="http://schemas.microsoft.com/office/drawing/2014/main" id="{4C65A31F-E28B-F892-E825-51DE2D6D6435}"/>
                </a:ext>
              </a:extLst>
            </p:cNvPr>
            <p:cNvSpPr txBox="1"/>
            <p:nvPr/>
          </p:nvSpPr>
          <p:spPr>
            <a:xfrm>
              <a:off x="2324100" y="876300"/>
              <a:ext cx="792894" cy="191411"/>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Dao tách dòng</a:t>
              </a:r>
              <a:endParaRPr lang="en-US" sz="1300">
                <a:effectLst/>
                <a:latin typeface="Times New Roman" panose="02020603050405020304" pitchFamily="18" charset="0"/>
                <a:ea typeface="Calibri" panose="020F0502020204030204" pitchFamily="34" charset="0"/>
              </a:endParaRPr>
            </a:p>
          </p:txBody>
        </p:sp>
        <p:sp>
          <p:nvSpPr>
            <p:cNvPr id="9" name="Text Box 283">
              <a:extLst>
                <a:ext uri="{FF2B5EF4-FFF2-40B4-BE49-F238E27FC236}">
                  <a16:creationId xmlns:a16="http://schemas.microsoft.com/office/drawing/2014/main" id="{61C40BE1-DCE3-5A48-A187-3926082AD550}"/>
                </a:ext>
              </a:extLst>
            </p:cNvPr>
            <p:cNvSpPr txBox="1"/>
            <p:nvPr/>
          </p:nvSpPr>
          <p:spPr>
            <a:xfrm>
              <a:off x="76200" y="1724025"/>
              <a:ext cx="922352" cy="349858"/>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không dẫn điện</a:t>
              </a:r>
              <a:endParaRPr lang="en-US" sz="1300">
                <a:effectLst/>
                <a:latin typeface="Times New Roman" panose="02020603050405020304" pitchFamily="18" charset="0"/>
                <a:ea typeface="Calibri" panose="020F0502020204030204" pitchFamily="34" charset="0"/>
              </a:endParaRPr>
            </a:p>
          </p:txBody>
        </p:sp>
        <p:sp>
          <p:nvSpPr>
            <p:cNvPr id="10" name="Text Box 284">
              <a:extLst>
                <a:ext uri="{FF2B5EF4-FFF2-40B4-BE49-F238E27FC236}">
                  <a16:creationId xmlns:a16="http://schemas.microsoft.com/office/drawing/2014/main" id="{6FD2F8E0-B373-F247-7FA3-B019F9E184A0}"/>
                </a:ext>
              </a:extLst>
            </p:cNvPr>
            <p:cNvSpPr txBox="1"/>
            <p:nvPr/>
          </p:nvSpPr>
          <p:spPr>
            <a:xfrm rot="20325699">
              <a:off x="1123950" y="1304925"/>
              <a:ext cx="1000125" cy="160020"/>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dẫn điện</a:t>
              </a:r>
              <a:endParaRPr lang="en-US" sz="1300">
                <a:effectLst/>
                <a:latin typeface="Times New Roman" panose="02020603050405020304" pitchFamily="18" charset="0"/>
                <a:ea typeface="Calibri" panose="020F0502020204030204" pitchFamily="34" charset="0"/>
              </a:endParaRPr>
            </a:p>
          </p:txBody>
        </p:sp>
        <p:sp>
          <p:nvSpPr>
            <p:cNvPr id="11" name="Text Box 285">
              <a:extLst>
                <a:ext uri="{FF2B5EF4-FFF2-40B4-BE49-F238E27FC236}">
                  <a16:creationId xmlns:a16="http://schemas.microsoft.com/office/drawing/2014/main" id="{38BD5DF3-627F-96D0-CBE7-FFD61875F875}"/>
                </a:ext>
              </a:extLst>
            </p:cNvPr>
            <p:cNvSpPr txBox="1"/>
            <p:nvPr/>
          </p:nvSpPr>
          <p:spPr>
            <a:xfrm>
              <a:off x="3343275" y="1781175"/>
              <a:ext cx="1407381" cy="174929"/>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không dẫn điện</a:t>
              </a:r>
              <a:endParaRPr lang="en-US" sz="1300">
                <a:effectLst/>
                <a:latin typeface="Times New Roman" panose="02020603050405020304" pitchFamily="18" charset="0"/>
                <a:ea typeface="Calibri" panose="020F0502020204030204" pitchFamily="34" charset="0"/>
              </a:endParaRPr>
            </a:p>
          </p:txBody>
        </p:sp>
        <p:sp>
          <p:nvSpPr>
            <p:cNvPr id="12" name="Text Box 286">
              <a:extLst>
                <a:ext uri="{FF2B5EF4-FFF2-40B4-BE49-F238E27FC236}">
                  <a16:creationId xmlns:a16="http://schemas.microsoft.com/office/drawing/2014/main" id="{BFD7D7C7-BB6E-B559-C19F-71803A4B8DEF}"/>
                </a:ext>
              </a:extLst>
            </p:cNvPr>
            <p:cNvSpPr txBox="1"/>
            <p:nvPr/>
          </p:nvSpPr>
          <p:spPr>
            <a:xfrm rot="20325699">
              <a:off x="4171950" y="1247775"/>
              <a:ext cx="648785" cy="118001"/>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 </a:t>
              </a:r>
              <a:endParaRPr lang="en-US" sz="1300">
                <a:effectLst/>
                <a:latin typeface="Times New Roman" panose="02020603050405020304" pitchFamily="18" charset="0"/>
                <a:ea typeface="Calibri" panose="020F0502020204030204" pitchFamily="34" charset="0"/>
              </a:endParaRPr>
            </a:p>
          </p:txBody>
        </p:sp>
        <p:cxnSp>
          <p:nvCxnSpPr>
            <p:cNvPr id="13" name="Straight Connector 12">
              <a:extLst>
                <a:ext uri="{FF2B5EF4-FFF2-40B4-BE49-F238E27FC236}">
                  <a16:creationId xmlns:a16="http://schemas.microsoft.com/office/drawing/2014/main" id="{4B50B0E3-77FA-8FA5-9CFA-E4F7C9916625}"/>
                </a:ext>
              </a:extLst>
            </p:cNvPr>
            <p:cNvCxnSpPr/>
            <p:nvPr/>
          </p:nvCxnSpPr>
          <p:spPr>
            <a:xfrm>
              <a:off x="4457700" y="1238250"/>
              <a:ext cx="461176" cy="445273"/>
            </a:xfrm>
            <a:prstGeom prst="line">
              <a:avLst/>
            </a:prstGeom>
            <a:noFill/>
            <a:ln w="6350" cap="flat" cmpd="sng" algn="ctr">
              <a:solidFill>
                <a:srgbClr val="5B9BD5"/>
              </a:solidFill>
              <a:prstDash val="solid"/>
              <a:miter lim="800000"/>
            </a:ln>
            <a:effectLst/>
          </p:spPr>
        </p:cxnSp>
        <p:sp>
          <p:nvSpPr>
            <p:cNvPr id="14" name="Text Box 288">
              <a:extLst>
                <a:ext uri="{FF2B5EF4-FFF2-40B4-BE49-F238E27FC236}">
                  <a16:creationId xmlns:a16="http://schemas.microsoft.com/office/drawing/2014/main" id="{F97A75A1-CDD5-955A-FBF5-D3F77A970FE8}"/>
                </a:ext>
              </a:extLst>
            </p:cNvPr>
            <p:cNvSpPr txBox="1"/>
            <p:nvPr/>
          </p:nvSpPr>
          <p:spPr>
            <a:xfrm>
              <a:off x="4819650" y="1657350"/>
              <a:ext cx="628153" cy="341906"/>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dẫn điện</a:t>
              </a:r>
              <a:endParaRPr lang="en-US" sz="1300">
                <a:effectLst/>
                <a:latin typeface="Times New Roman" panose="02020603050405020304" pitchFamily="18" charset="0"/>
                <a:ea typeface="Calibri" panose="020F0502020204030204" pitchFamily="34" charset="0"/>
              </a:endParaRPr>
            </a:p>
          </p:txBody>
        </p:sp>
        <p:sp>
          <p:nvSpPr>
            <p:cNvPr id="15" name="Text Box 289">
              <a:extLst>
                <a:ext uri="{FF2B5EF4-FFF2-40B4-BE49-F238E27FC236}">
                  <a16:creationId xmlns:a16="http://schemas.microsoft.com/office/drawing/2014/main" id="{8C13CC9F-CA4B-0D18-4276-3A278CFE86BF}"/>
                </a:ext>
              </a:extLst>
            </p:cNvPr>
            <p:cNvSpPr txBox="1"/>
            <p:nvPr/>
          </p:nvSpPr>
          <p:spPr>
            <a:xfrm>
              <a:off x="5057775" y="1085850"/>
              <a:ext cx="628153" cy="317776"/>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Mạng ống thông gió</a:t>
              </a:r>
              <a:endParaRPr lang="en-US" sz="1300">
                <a:effectLst/>
                <a:latin typeface="Times New Roman" panose="02020603050405020304" pitchFamily="18" charset="0"/>
                <a:ea typeface="Calibri" panose="020F0502020204030204" pitchFamily="34" charset="0"/>
              </a:endParaRPr>
            </a:p>
          </p:txBody>
        </p:sp>
        <p:sp>
          <p:nvSpPr>
            <p:cNvPr id="16" name="Text Box 290">
              <a:extLst>
                <a:ext uri="{FF2B5EF4-FFF2-40B4-BE49-F238E27FC236}">
                  <a16:creationId xmlns:a16="http://schemas.microsoft.com/office/drawing/2014/main" id="{3DAB2F28-B2B9-F66C-7AA6-3FA9ECD2DD09}"/>
                </a:ext>
              </a:extLst>
            </p:cNvPr>
            <p:cNvSpPr txBox="1"/>
            <p:nvPr/>
          </p:nvSpPr>
          <p:spPr>
            <a:xfrm>
              <a:off x="3200400" y="285750"/>
              <a:ext cx="460596" cy="21526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Cấp liệu</a:t>
              </a:r>
              <a:endParaRPr lang="en-US" sz="1300">
                <a:effectLst/>
                <a:latin typeface="Times New Roman" panose="02020603050405020304" pitchFamily="18" charset="0"/>
                <a:ea typeface="Calibri" panose="020F0502020204030204" pitchFamily="34" charset="0"/>
              </a:endParaRPr>
            </a:p>
          </p:txBody>
        </p:sp>
        <p:sp>
          <p:nvSpPr>
            <p:cNvPr id="17" name="Text Box 291">
              <a:extLst>
                <a:ext uri="{FF2B5EF4-FFF2-40B4-BE49-F238E27FC236}">
                  <a16:creationId xmlns:a16="http://schemas.microsoft.com/office/drawing/2014/main" id="{05F1554E-E9AA-900C-BC9D-26245D23A56F}"/>
                </a:ext>
              </a:extLst>
            </p:cNvPr>
            <p:cNvSpPr txBox="1"/>
            <p:nvPr/>
          </p:nvSpPr>
          <p:spPr>
            <a:xfrm>
              <a:off x="3581400" y="66675"/>
              <a:ext cx="699715" cy="21526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Tấm cấp liệu</a:t>
              </a:r>
              <a:endParaRPr lang="en-US" sz="1300">
                <a:effectLst/>
                <a:latin typeface="Times New Roman" panose="02020603050405020304" pitchFamily="18" charset="0"/>
                <a:ea typeface="Calibri" panose="020F0502020204030204" pitchFamily="34" charset="0"/>
              </a:endParaRPr>
            </a:p>
          </p:txBody>
        </p:sp>
        <p:sp>
          <p:nvSpPr>
            <p:cNvPr id="18" name="Text Box 292">
              <a:extLst>
                <a:ext uri="{FF2B5EF4-FFF2-40B4-BE49-F238E27FC236}">
                  <a16:creationId xmlns:a16="http://schemas.microsoft.com/office/drawing/2014/main" id="{C9568C0B-D7A7-0C6D-A29A-71E5F8319EF8}"/>
                </a:ext>
              </a:extLst>
            </p:cNvPr>
            <p:cNvSpPr txBox="1"/>
            <p:nvPr/>
          </p:nvSpPr>
          <p:spPr>
            <a:xfrm>
              <a:off x="5172075" y="228600"/>
              <a:ext cx="572494" cy="191411"/>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Điện cực</a:t>
              </a:r>
              <a:endParaRPr lang="en-US" sz="1300">
                <a:effectLst/>
                <a:latin typeface="Times New Roman" panose="02020603050405020304" pitchFamily="18" charset="0"/>
                <a:ea typeface="Calibri" panose="020F0502020204030204" pitchFamily="34" charset="0"/>
              </a:endParaRPr>
            </a:p>
          </p:txBody>
        </p:sp>
        <p:sp>
          <p:nvSpPr>
            <p:cNvPr id="19" name="Text Box 293">
              <a:extLst>
                <a:ext uri="{FF2B5EF4-FFF2-40B4-BE49-F238E27FC236}">
                  <a16:creationId xmlns:a16="http://schemas.microsoft.com/office/drawing/2014/main" id="{878332AC-7B6C-DE06-8211-921D970E3D33}"/>
                </a:ext>
              </a:extLst>
            </p:cNvPr>
            <p:cNvSpPr txBox="1"/>
            <p:nvPr/>
          </p:nvSpPr>
          <p:spPr>
            <a:xfrm>
              <a:off x="5181600" y="809625"/>
              <a:ext cx="572494" cy="191411"/>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nSpc>
                  <a:spcPct val="107000"/>
                </a:lnSpc>
                <a:spcAft>
                  <a:spcPts val="800"/>
                </a:spcAft>
              </a:pPr>
              <a:r>
                <a:rPr lang="en-US" sz="1000">
                  <a:effectLst/>
                  <a:latin typeface="Times New Roman" panose="02020603050405020304" pitchFamily="18" charset="0"/>
                  <a:ea typeface="Calibri" panose="020F0502020204030204" pitchFamily="34" charset="0"/>
                </a:rPr>
                <a:t>Lưới</a:t>
              </a:r>
              <a:endParaRPr lang="en-US" sz="1300">
                <a:effectLst/>
                <a:latin typeface="Times New Roman" panose="02020603050405020304" pitchFamily="18" charset="0"/>
                <a:ea typeface="Calibri" panose="020F0502020204030204" pitchFamily="34" charset="0"/>
              </a:endParaRPr>
            </a:p>
          </p:txBody>
        </p:sp>
      </p:grpSp>
    </p:spTree>
    <p:extLst>
      <p:ext uri="{BB962C8B-B14F-4D97-AF65-F5344CB8AC3E}">
        <p14:creationId xmlns:p14="http://schemas.microsoft.com/office/powerpoint/2010/main" val="420328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4"/>
          <p:cNvSpPr txBox="1">
            <a:spLocks noChangeArrowheads="1"/>
          </p:cNvSpPr>
          <p:nvPr/>
        </p:nvSpPr>
        <p:spPr bwMode="auto">
          <a:xfrm>
            <a:off x="799704" y="304513"/>
            <a:ext cx="7441461" cy="584775"/>
          </a:xfrm>
          <a:prstGeom prst="rect">
            <a:avLst/>
          </a:prstGeom>
          <a:noFill/>
          <a:ln w="9525">
            <a:noFill/>
            <a:miter lim="800000"/>
            <a:headEnd/>
            <a:tailEnd/>
          </a:ln>
        </p:spPr>
        <p:txBody>
          <a:bodyPr wrap="none" anchor="ctr">
            <a:spAutoFit/>
          </a:bodyPr>
          <a:lstStyle/>
          <a:p>
            <a:pPr algn="ctr"/>
            <a:r>
              <a:rPr lang="en-US" sz="3200" b="1">
                <a:solidFill>
                  <a:srgbClr val="7F7F7F"/>
                </a:solidFill>
                <a:latin typeface="Arial" charset="0"/>
                <a:ea typeface="Verdana" pitchFamily="34" charset="0"/>
              </a:rPr>
              <a:t>Máy tuyển điện vầng sáng – tĩnh điện</a:t>
            </a:r>
          </a:p>
        </p:txBody>
      </p:sp>
      <p:grpSp>
        <p:nvGrpSpPr>
          <p:cNvPr id="2" name="Group 1">
            <a:extLst>
              <a:ext uri="{FF2B5EF4-FFF2-40B4-BE49-F238E27FC236}">
                <a16:creationId xmlns:a16="http://schemas.microsoft.com/office/drawing/2014/main" id="{F7CCC562-0BBF-2585-3B24-E0A86A51687F}"/>
              </a:ext>
            </a:extLst>
          </p:cNvPr>
          <p:cNvGrpSpPr>
            <a:grpSpLocks/>
          </p:cNvGrpSpPr>
          <p:nvPr/>
        </p:nvGrpSpPr>
        <p:grpSpPr>
          <a:xfrm>
            <a:off x="4510400" y="1002824"/>
            <a:ext cx="4557399" cy="3950175"/>
            <a:chOff x="0" y="0"/>
            <a:chExt cx="4114800" cy="3882694"/>
          </a:xfrm>
        </p:grpSpPr>
        <p:pic>
          <p:nvPicPr>
            <p:cNvPr id="22" name="Picture 21">
              <a:extLst>
                <a:ext uri="{FF2B5EF4-FFF2-40B4-BE49-F238E27FC236}">
                  <a16:creationId xmlns:a16="http://schemas.microsoft.com/office/drawing/2014/main" id="{15B05B8F-967A-1304-4665-6D7A566D4863}"/>
                </a:ext>
              </a:extLst>
            </p:cNvPr>
            <p:cNvPicPr>
              <a:picLocks noChangeAspect="1"/>
            </p:cNvPicPr>
            <p:nvPr/>
          </p:nvPicPr>
          <p:blipFill>
            <a:blip r:embed="rId2">
              <a:grayscl/>
              <a:extLst>
                <a:ext uri="{28A0092B-C50C-407E-A947-70E740481C1C}">
                  <a14:useLocalDpi xmlns:a14="http://schemas.microsoft.com/office/drawing/2010/main" val="0"/>
                </a:ext>
              </a:extLst>
            </a:blip>
            <a:stretch>
              <a:fillRect/>
            </a:stretch>
          </p:blipFill>
          <p:spPr>
            <a:xfrm>
              <a:off x="0" y="9525"/>
              <a:ext cx="3335020" cy="3667125"/>
            </a:xfrm>
            <a:prstGeom prst="rect">
              <a:avLst/>
            </a:prstGeom>
          </p:spPr>
        </p:pic>
        <p:sp>
          <p:nvSpPr>
            <p:cNvPr id="23" name="Text Box 238">
              <a:extLst>
                <a:ext uri="{FF2B5EF4-FFF2-40B4-BE49-F238E27FC236}">
                  <a16:creationId xmlns:a16="http://schemas.microsoft.com/office/drawing/2014/main" id="{68EEC24B-468B-AB87-BF95-EEAAF3D28329}"/>
                </a:ext>
              </a:extLst>
            </p:cNvPr>
            <p:cNvSpPr txBox="1"/>
            <p:nvPr/>
          </p:nvSpPr>
          <p:spPr>
            <a:xfrm>
              <a:off x="1638300" y="0"/>
              <a:ext cx="548640" cy="204826"/>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Cấp liệu</a:t>
              </a:r>
              <a:endParaRPr lang="en-US" sz="1300">
                <a:effectLst/>
                <a:latin typeface="Times New Roman" panose="02020603050405020304" pitchFamily="18" charset="0"/>
                <a:ea typeface="Calibri" panose="020F0502020204030204" pitchFamily="34" charset="0"/>
              </a:endParaRPr>
            </a:p>
          </p:txBody>
        </p:sp>
        <p:sp>
          <p:nvSpPr>
            <p:cNvPr id="24" name="Text Box 246">
              <a:extLst>
                <a:ext uri="{FF2B5EF4-FFF2-40B4-BE49-F238E27FC236}">
                  <a16:creationId xmlns:a16="http://schemas.microsoft.com/office/drawing/2014/main" id="{92655CF9-2D90-F44F-0C2D-A416AEA4505A}"/>
                </a:ext>
              </a:extLst>
            </p:cNvPr>
            <p:cNvSpPr txBox="1"/>
            <p:nvPr/>
          </p:nvSpPr>
          <p:spPr>
            <a:xfrm>
              <a:off x="2514600" y="3495675"/>
              <a:ext cx="979805" cy="17777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dẫn điện</a:t>
              </a:r>
              <a:endParaRPr lang="en-US" sz="1300">
                <a:effectLst/>
                <a:latin typeface="Times New Roman" panose="02020603050405020304" pitchFamily="18" charset="0"/>
                <a:ea typeface="Calibri" panose="020F0502020204030204" pitchFamily="34" charset="0"/>
              </a:endParaRPr>
            </a:p>
          </p:txBody>
        </p:sp>
        <p:sp>
          <p:nvSpPr>
            <p:cNvPr id="25" name="Text Box 260">
              <a:extLst>
                <a:ext uri="{FF2B5EF4-FFF2-40B4-BE49-F238E27FC236}">
                  <a16:creationId xmlns:a16="http://schemas.microsoft.com/office/drawing/2014/main" id="{3F23FDD6-F80D-FFF3-89FD-F5639C830D2A}"/>
                </a:ext>
              </a:extLst>
            </p:cNvPr>
            <p:cNvSpPr txBox="1"/>
            <p:nvPr/>
          </p:nvSpPr>
          <p:spPr>
            <a:xfrm>
              <a:off x="66675" y="3524250"/>
              <a:ext cx="899770" cy="358444"/>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không dẫn điện</a:t>
              </a:r>
              <a:endParaRPr lang="en-US" sz="1300">
                <a:effectLst/>
                <a:latin typeface="Times New Roman" panose="02020603050405020304" pitchFamily="18" charset="0"/>
                <a:ea typeface="Calibri" panose="020F0502020204030204" pitchFamily="34" charset="0"/>
              </a:endParaRPr>
            </a:p>
          </p:txBody>
        </p:sp>
        <p:sp>
          <p:nvSpPr>
            <p:cNvPr id="26" name="Text Box 261">
              <a:extLst>
                <a:ext uri="{FF2B5EF4-FFF2-40B4-BE49-F238E27FC236}">
                  <a16:creationId xmlns:a16="http://schemas.microsoft.com/office/drawing/2014/main" id="{3E9F9FD2-1299-BD17-1F1B-961721A89B91}"/>
                </a:ext>
              </a:extLst>
            </p:cNvPr>
            <p:cNvSpPr txBox="1"/>
            <p:nvPr/>
          </p:nvSpPr>
          <p:spPr>
            <a:xfrm>
              <a:off x="66675" y="1619250"/>
              <a:ext cx="548640" cy="204826"/>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Chổi gạt</a:t>
              </a:r>
              <a:endParaRPr lang="en-US" sz="1300">
                <a:effectLst/>
                <a:latin typeface="Times New Roman" panose="02020603050405020304" pitchFamily="18" charset="0"/>
                <a:ea typeface="Calibri" panose="020F0502020204030204" pitchFamily="34" charset="0"/>
              </a:endParaRPr>
            </a:p>
          </p:txBody>
        </p:sp>
        <p:sp>
          <p:nvSpPr>
            <p:cNvPr id="27" name="Text Box 262">
              <a:extLst>
                <a:ext uri="{FF2B5EF4-FFF2-40B4-BE49-F238E27FC236}">
                  <a16:creationId xmlns:a16="http://schemas.microsoft.com/office/drawing/2014/main" id="{648987DE-96E3-8D13-D924-99574482684E}"/>
                </a:ext>
              </a:extLst>
            </p:cNvPr>
            <p:cNvSpPr txBox="1"/>
            <p:nvPr/>
          </p:nvSpPr>
          <p:spPr>
            <a:xfrm>
              <a:off x="1304925" y="542925"/>
              <a:ext cx="563271" cy="314401"/>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Điện cực vầng sáng</a:t>
              </a:r>
              <a:endParaRPr lang="en-US" sz="1300">
                <a:effectLst/>
                <a:latin typeface="Times New Roman" panose="02020603050405020304" pitchFamily="18" charset="0"/>
                <a:ea typeface="Calibri" panose="020F0502020204030204" pitchFamily="34" charset="0"/>
              </a:endParaRPr>
            </a:p>
          </p:txBody>
        </p:sp>
        <p:sp>
          <p:nvSpPr>
            <p:cNvPr id="28" name="Text Box 263">
              <a:extLst>
                <a:ext uri="{FF2B5EF4-FFF2-40B4-BE49-F238E27FC236}">
                  <a16:creationId xmlns:a16="http://schemas.microsoft.com/office/drawing/2014/main" id="{1AC6AB26-F42E-1146-D8EE-672287CEDEC4}"/>
                </a:ext>
              </a:extLst>
            </p:cNvPr>
            <p:cNvSpPr txBox="1"/>
            <p:nvPr/>
          </p:nvSpPr>
          <p:spPr>
            <a:xfrm rot="2080208">
              <a:off x="1676400" y="1333500"/>
              <a:ext cx="1864995" cy="204470"/>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Điện cực cảm ứng tĩnh điện sơ cấp </a:t>
              </a:r>
              <a:endParaRPr lang="en-US" sz="1300">
                <a:effectLst/>
                <a:latin typeface="Times New Roman" panose="02020603050405020304" pitchFamily="18" charset="0"/>
                <a:ea typeface="Calibri" panose="020F0502020204030204" pitchFamily="34" charset="0"/>
              </a:endParaRPr>
            </a:p>
          </p:txBody>
        </p:sp>
        <p:sp>
          <p:nvSpPr>
            <p:cNvPr id="29" name="Text Box 264">
              <a:extLst>
                <a:ext uri="{FF2B5EF4-FFF2-40B4-BE49-F238E27FC236}">
                  <a16:creationId xmlns:a16="http://schemas.microsoft.com/office/drawing/2014/main" id="{91545B5A-C8CD-1A42-4304-6914F7D171D6}"/>
                </a:ext>
              </a:extLst>
            </p:cNvPr>
            <p:cNvSpPr txBox="1"/>
            <p:nvPr/>
          </p:nvSpPr>
          <p:spPr>
            <a:xfrm>
              <a:off x="3238500" y="2266950"/>
              <a:ext cx="876300" cy="34381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Điện điện thứ 3</a:t>
              </a:r>
              <a:endParaRPr lang="en-US" sz="1300">
                <a:effectLst/>
                <a:latin typeface="Times New Roman" panose="02020603050405020304" pitchFamily="18" charset="0"/>
                <a:ea typeface="Calibri" panose="020F0502020204030204" pitchFamily="34" charset="0"/>
              </a:endParaRPr>
            </a:p>
          </p:txBody>
        </p:sp>
        <p:sp>
          <p:nvSpPr>
            <p:cNvPr id="30" name="Text Box 265">
              <a:extLst>
                <a:ext uri="{FF2B5EF4-FFF2-40B4-BE49-F238E27FC236}">
                  <a16:creationId xmlns:a16="http://schemas.microsoft.com/office/drawing/2014/main" id="{4AF71950-BC58-810E-B5D1-32E0D26E4360}"/>
                </a:ext>
              </a:extLst>
            </p:cNvPr>
            <p:cNvSpPr txBox="1"/>
            <p:nvPr/>
          </p:nvSpPr>
          <p:spPr>
            <a:xfrm>
              <a:off x="2324100" y="2238375"/>
              <a:ext cx="342900" cy="133350"/>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 </a:t>
              </a:r>
              <a:endParaRPr lang="en-US" sz="1300">
                <a:effectLst/>
                <a:latin typeface="Times New Roman" panose="02020603050405020304" pitchFamily="18" charset="0"/>
                <a:ea typeface="Calibri" panose="020F0502020204030204" pitchFamily="34" charset="0"/>
              </a:endParaRPr>
            </a:p>
          </p:txBody>
        </p:sp>
        <p:sp>
          <p:nvSpPr>
            <p:cNvPr id="31" name="Text Box 266">
              <a:extLst>
                <a:ext uri="{FF2B5EF4-FFF2-40B4-BE49-F238E27FC236}">
                  <a16:creationId xmlns:a16="http://schemas.microsoft.com/office/drawing/2014/main" id="{E00711E7-FEC3-E01E-11A1-0AC1C7076495}"/>
                </a:ext>
              </a:extLst>
            </p:cNvPr>
            <p:cNvSpPr txBox="1"/>
            <p:nvPr/>
          </p:nvSpPr>
          <p:spPr>
            <a:xfrm>
              <a:off x="2228850" y="2400300"/>
              <a:ext cx="523875" cy="12382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 </a:t>
              </a:r>
              <a:endParaRPr lang="en-US" sz="1300">
                <a:effectLst/>
                <a:latin typeface="Times New Roman" panose="02020603050405020304" pitchFamily="18" charset="0"/>
                <a:ea typeface="Calibri" panose="020F0502020204030204" pitchFamily="34" charset="0"/>
              </a:endParaRPr>
            </a:p>
          </p:txBody>
        </p:sp>
        <p:cxnSp>
          <p:nvCxnSpPr>
            <p:cNvPr id="32" name="Straight Connector 31">
              <a:extLst>
                <a:ext uri="{FF2B5EF4-FFF2-40B4-BE49-F238E27FC236}">
                  <a16:creationId xmlns:a16="http://schemas.microsoft.com/office/drawing/2014/main" id="{57A2B1AB-6D02-912A-8B90-B44F9634CBAF}"/>
                </a:ext>
              </a:extLst>
            </p:cNvPr>
            <p:cNvCxnSpPr/>
            <p:nvPr/>
          </p:nvCxnSpPr>
          <p:spPr>
            <a:xfrm>
              <a:off x="2266950" y="2181225"/>
              <a:ext cx="1015441" cy="159285"/>
            </a:xfrm>
            <a:prstGeom prst="line">
              <a:avLst/>
            </a:prstGeom>
            <a:noFill/>
            <a:ln w="6350" cap="flat" cmpd="sng" algn="ctr">
              <a:solidFill>
                <a:srgbClr val="5B9BD5"/>
              </a:solidFill>
              <a:prstDash val="solid"/>
              <a:miter lim="800000"/>
            </a:ln>
            <a:effectLst/>
          </p:spPr>
        </p:cxnSp>
        <p:sp>
          <p:nvSpPr>
            <p:cNvPr id="33" name="Text Box 268">
              <a:extLst>
                <a:ext uri="{FF2B5EF4-FFF2-40B4-BE49-F238E27FC236}">
                  <a16:creationId xmlns:a16="http://schemas.microsoft.com/office/drawing/2014/main" id="{7BBAFDA5-B1CB-EE37-CCCD-CC329017AD5B}"/>
                </a:ext>
              </a:extLst>
            </p:cNvPr>
            <p:cNvSpPr txBox="1"/>
            <p:nvPr/>
          </p:nvSpPr>
          <p:spPr>
            <a:xfrm>
              <a:off x="895350" y="3124200"/>
              <a:ext cx="628650" cy="35844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trung gian 2</a:t>
              </a:r>
              <a:endParaRPr lang="en-US" sz="1300">
                <a:effectLst/>
                <a:latin typeface="Times New Roman" panose="02020603050405020304" pitchFamily="18" charset="0"/>
                <a:ea typeface="Calibri" panose="020F0502020204030204" pitchFamily="34" charset="0"/>
              </a:endParaRPr>
            </a:p>
          </p:txBody>
        </p:sp>
        <p:sp>
          <p:nvSpPr>
            <p:cNvPr id="34" name="Text Box 269">
              <a:extLst>
                <a:ext uri="{FF2B5EF4-FFF2-40B4-BE49-F238E27FC236}">
                  <a16:creationId xmlns:a16="http://schemas.microsoft.com/office/drawing/2014/main" id="{470A250D-F5D1-7C56-7863-AD872F2540AD}"/>
                </a:ext>
              </a:extLst>
            </p:cNvPr>
            <p:cNvSpPr txBox="1"/>
            <p:nvPr/>
          </p:nvSpPr>
          <p:spPr>
            <a:xfrm>
              <a:off x="1647825" y="3286125"/>
              <a:ext cx="628650" cy="35844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trung gian 1</a:t>
              </a:r>
              <a:endParaRPr lang="en-US" sz="1300">
                <a:effectLst/>
                <a:latin typeface="Times New Roman" panose="02020603050405020304" pitchFamily="18" charset="0"/>
                <a:ea typeface="Calibri" panose="020F0502020204030204" pitchFamily="34" charset="0"/>
              </a:endParaRPr>
            </a:p>
          </p:txBody>
        </p:sp>
        <p:sp>
          <p:nvSpPr>
            <p:cNvPr id="35" name="Down Arrow 270">
              <a:extLst>
                <a:ext uri="{FF2B5EF4-FFF2-40B4-BE49-F238E27FC236}">
                  <a16:creationId xmlns:a16="http://schemas.microsoft.com/office/drawing/2014/main" id="{264ED54F-60C4-7295-10CA-7767F2564075}"/>
                </a:ext>
              </a:extLst>
            </p:cNvPr>
            <p:cNvSpPr/>
            <p:nvPr/>
          </p:nvSpPr>
          <p:spPr>
            <a:xfrm>
              <a:off x="1181100" y="2981325"/>
              <a:ext cx="79284" cy="169138"/>
            </a:xfrm>
            <a:prstGeom prst="downArrow">
              <a:avLst/>
            </a:prstGeom>
            <a:solidFill>
              <a:srgbClr val="5B9BD5"/>
            </a:solidFill>
            <a:ln w="12700" cap="flat" cmpd="sng" algn="ctr">
              <a:solidFill>
                <a:srgbClr val="5B9BD5">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38" name="TextBox 37">
            <a:extLst>
              <a:ext uri="{FF2B5EF4-FFF2-40B4-BE49-F238E27FC236}">
                <a16:creationId xmlns:a16="http://schemas.microsoft.com/office/drawing/2014/main" id="{0E667719-08E7-10D7-11BA-2997C6B1E282}"/>
              </a:ext>
            </a:extLst>
          </p:cNvPr>
          <p:cNvSpPr txBox="1"/>
          <p:nvPr/>
        </p:nvSpPr>
        <p:spPr>
          <a:xfrm>
            <a:off x="404585" y="6048482"/>
            <a:ext cx="8359323" cy="369332"/>
          </a:xfrm>
          <a:prstGeom prst="rect">
            <a:avLst/>
          </a:prstGeom>
          <a:solidFill>
            <a:schemeClr val="accent1"/>
          </a:solidFill>
        </p:spPr>
        <p:txBody>
          <a:bodyPr wrap="square" rtlCol="0">
            <a:spAutoFit/>
          </a:bodyPr>
          <a:lstStyle/>
          <a:p>
            <a:pPr algn="just"/>
            <a:r>
              <a:rPr lang="en-US">
                <a:solidFill>
                  <a:srgbClr val="FF0000"/>
                </a:solidFill>
                <a:latin typeface="Arial" panose="020B0604020202020204" pitchFamily="34" charset="0"/>
                <a:cs typeface="Arial" panose="020B0604020202020204" pitchFamily="34" charset="0"/>
              </a:rPr>
              <a:t>Sự khác biệt cơ bản giữa máy tuyển tĩnh điện và vầng sáng là điện cực âm.</a:t>
            </a:r>
          </a:p>
        </p:txBody>
      </p:sp>
      <p:grpSp>
        <p:nvGrpSpPr>
          <p:cNvPr id="40" name="Group 39">
            <a:extLst>
              <a:ext uri="{FF2B5EF4-FFF2-40B4-BE49-F238E27FC236}">
                <a16:creationId xmlns:a16="http://schemas.microsoft.com/office/drawing/2014/main" id="{EAB2477D-7CAC-7709-BC10-F1EE6FF63405}"/>
              </a:ext>
            </a:extLst>
          </p:cNvPr>
          <p:cNvGrpSpPr>
            <a:grpSpLocks/>
          </p:cNvGrpSpPr>
          <p:nvPr/>
        </p:nvGrpSpPr>
        <p:grpSpPr>
          <a:xfrm>
            <a:off x="229125" y="1181628"/>
            <a:ext cx="4063151" cy="2907109"/>
            <a:chOff x="0" y="0"/>
            <a:chExt cx="3219450" cy="2289658"/>
          </a:xfrm>
        </p:grpSpPr>
        <p:pic>
          <p:nvPicPr>
            <p:cNvPr id="41" name="Picture 40">
              <a:extLst>
                <a:ext uri="{FF2B5EF4-FFF2-40B4-BE49-F238E27FC236}">
                  <a16:creationId xmlns:a16="http://schemas.microsoft.com/office/drawing/2014/main" id="{99EBF98A-481D-AE3D-2DA6-F492F4C7DF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3219450" cy="2162175"/>
            </a:xfrm>
            <a:prstGeom prst="rect">
              <a:avLst/>
            </a:prstGeom>
          </p:spPr>
        </p:pic>
        <p:sp>
          <p:nvSpPr>
            <p:cNvPr id="42" name="Text Box 179">
              <a:extLst>
                <a:ext uri="{FF2B5EF4-FFF2-40B4-BE49-F238E27FC236}">
                  <a16:creationId xmlns:a16="http://schemas.microsoft.com/office/drawing/2014/main" id="{845B8F49-31DF-D8FE-B83C-7C296EA65B32}"/>
                </a:ext>
              </a:extLst>
            </p:cNvPr>
            <p:cNvSpPr txBox="1"/>
            <p:nvPr/>
          </p:nvSpPr>
          <p:spPr>
            <a:xfrm>
              <a:off x="58521" y="1397203"/>
              <a:ext cx="445897" cy="153619"/>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Chổi gạt</a:t>
              </a:r>
              <a:endParaRPr lang="en-US" sz="1300">
                <a:effectLst/>
                <a:latin typeface="Times New Roman" panose="02020603050405020304" pitchFamily="18" charset="0"/>
                <a:ea typeface="Calibri" panose="020F0502020204030204" pitchFamily="34" charset="0"/>
              </a:endParaRPr>
            </a:p>
          </p:txBody>
        </p:sp>
        <p:sp>
          <p:nvSpPr>
            <p:cNvPr id="43" name="Text Box 181">
              <a:extLst>
                <a:ext uri="{FF2B5EF4-FFF2-40B4-BE49-F238E27FC236}">
                  <a16:creationId xmlns:a16="http://schemas.microsoft.com/office/drawing/2014/main" id="{8E8EE703-6725-77F5-5DC0-DDD40D68CFD0}"/>
                </a:ext>
              </a:extLst>
            </p:cNvPr>
            <p:cNvSpPr txBox="1"/>
            <p:nvPr/>
          </p:nvSpPr>
          <p:spPr>
            <a:xfrm>
              <a:off x="292608" y="29261"/>
              <a:ext cx="497001" cy="180316"/>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Cấp liệu</a:t>
              </a:r>
              <a:endParaRPr lang="en-US" sz="1300">
                <a:effectLst/>
                <a:latin typeface="Times New Roman" panose="02020603050405020304" pitchFamily="18" charset="0"/>
                <a:ea typeface="Calibri" panose="020F0502020204030204" pitchFamily="34" charset="0"/>
              </a:endParaRPr>
            </a:p>
          </p:txBody>
        </p:sp>
        <p:sp>
          <p:nvSpPr>
            <p:cNvPr id="44" name="Text Box 182">
              <a:extLst>
                <a:ext uri="{FF2B5EF4-FFF2-40B4-BE49-F238E27FC236}">
                  <a16:creationId xmlns:a16="http://schemas.microsoft.com/office/drawing/2014/main" id="{50A57B84-B86C-A2AF-765A-EBD6E5FC652B}"/>
                </a:ext>
              </a:extLst>
            </p:cNvPr>
            <p:cNvSpPr txBox="1"/>
            <p:nvPr/>
          </p:nvSpPr>
          <p:spPr>
            <a:xfrm>
              <a:off x="2048256" y="36576"/>
              <a:ext cx="1171194" cy="179705"/>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Hệ thống điện cực</a:t>
              </a:r>
              <a:endParaRPr lang="en-US" sz="1300">
                <a:effectLst/>
                <a:latin typeface="Times New Roman" panose="02020603050405020304" pitchFamily="18" charset="0"/>
                <a:ea typeface="Calibri" panose="020F0502020204030204" pitchFamily="34" charset="0"/>
              </a:endParaRPr>
            </a:p>
          </p:txBody>
        </p:sp>
        <p:sp>
          <p:nvSpPr>
            <p:cNvPr id="45" name="Text Box 183">
              <a:extLst>
                <a:ext uri="{FF2B5EF4-FFF2-40B4-BE49-F238E27FC236}">
                  <a16:creationId xmlns:a16="http://schemas.microsoft.com/office/drawing/2014/main" id="{A5871589-9762-FAA5-7E3A-A17D23CFE59D}"/>
                </a:ext>
              </a:extLst>
            </p:cNvPr>
            <p:cNvSpPr txBox="1"/>
            <p:nvPr/>
          </p:nvSpPr>
          <p:spPr>
            <a:xfrm>
              <a:off x="534009" y="804672"/>
              <a:ext cx="931653" cy="180316"/>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Trục nối đất</a:t>
              </a:r>
              <a:endParaRPr lang="en-US" sz="1300">
                <a:effectLst/>
                <a:latin typeface="Times New Roman" panose="02020603050405020304" pitchFamily="18" charset="0"/>
                <a:ea typeface="Calibri" panose="020F0502020204030204" pitchFamily="34" charset="0"/>
              </a:endParaRPr>
            </a:p>
          </p:txBody>
        </p:sp>
        <p:sp>
          <p:nvSpPr>
            <p:cNvPr id="46" name="Text Box 198">
              <a:extLst>
                <a:ext uri="{FF2B5EF4-FFF2-40B4-BE49-F238E27FC236}">
                  <a16:creationId xmlns:a16="http://schemas.microsoft.com/office/drawing/2014/main" id="{B795D3AA-F39A-00B2-6B48-85FD4607C6AE}"/>
                </a:ext>
              </a:extLst>
            </p:cNvPr>
            <p:cNvSpPr txBox="1"/>
            <p:nvPr/>
          </p:nvSpPr>
          <p:spPr>
            <a:xfrm>
              <a:off x="256032" y="1982419"/>
              <a:ext cx="980236" cy="307239"/>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không dẫn điện</a:t>
              </a:r>
              <a:endParaRPr lang="en-US" sz="1300">
                <a:effectLst/>
                <a:latin typeface="Times New Roman" panose="02020603050405020304" pitchFamily="18" charset="0"/>
                <a:ea typeface="Calibri" panose="020F0502020204030204" pitchFamily="34" charset="0"/>
              </a:endParaRPr>
            </a:p>
          </p:txBody>
        </p:sp>
        <p:sp>
          <p:nvSpPr>
            <p:cNvPr id="47" name="Text Box 214">
              <a:extLst>
                <a:ext uri="{FF2B5EF4-FFF2-40B4-BE49-F238E27FC236}">
                  <a16:creationId xmlns:a16="http://schemas.microsoft.com/office/drawing/2014/main" id="{EA421F61-A323-9BC1-756B-95FB4E427B3D}"/>
                </a:ext>
              </a:extLst>
            </p:cNvPr>
            <p:cNvSpPr txBox="1"/>
            <p:nvPr/>
          </p:nvSpPr>
          <p:spPr>
            <a:xfrm>
              <a:off x="1623974" y="1982419"/>
              <a:ext cx="980236" cy="131674"/>
            </a:xfrm>
            <a:prstGeom prst="rect">
              <a:avLst/>
            </a:prstGeom>
            <a:solidFill>
              <a:sysClr val="window" lastClr="FFFFFF"/>
            </a:solidFill>
            <a:ln w="6350">
              <a:noFill/>
            </a:ln>
            <a:effectLst/>
          </p:spPr>
          <p:txBody>
            <a:bodyPr rot="0" spcFirstLastPara="0" vert="horz" wrap="square" lIns="0" tIns="0" rIns="0" bIns="0" numCol="1" spcCol="0" rtlCol="0" fromWordArt="0" anchor="t" anchorCtr="0" forceAA="0" compatLnSpc="1">
              <a:prstTxWarp prst="textNoShape">
                <a:avLst/>
              </a:prstTxWarp>
              <a:noAutofit/>
            </a:bodyPr>
            <a:lstStyle/>
            <a:p>
              <a:pPr algn="ctr">
                <a:lnSpc>
                  <a:spcPct val="107000"/>
                </a:lnSpc>
                <a:spcAft>
                  <a:spcPts val="800"/>
                </a:spcAft>
              </a:pPr>
              <a:r>
                <a:rPr lang="en-US" sz="1000">
                  <a:effectLst/>
                  <a:latin typeface="Times New Roman" panose="02020603050405020304" pitchFamily="18" charset="0"/>
                  <a:ea typeface="Calibri" panose="020F0502020204030204" pitchFamily="34" charset="0"/>
                </a:rPr>
                <a:t>Sản phẩm dẫn điện</a:t>
              </a:r>
              <a:endParaRPr lang="en-US" sz="1300">
                <a:effectLst/>
                <a:latin typeface="Times New Roman" panose="02020603050405020304" pitchFamily="18" charset="0"/>
                <a:ea typeface="Calibri" panose="020F0502020204030204" pitchFamily="34" charset="0"/>
              </a:endParaRPr>
            </a:p>
          </p:txBody>
        </p:sp>
      </p:grpSp>
      <p:sp>
        <p:nvSpPr>
          <p:cNvPr id="48" name="TextBox 47">
            <a:extLst>
              <a:ext uri="{FF2B5EF4-FFF2-40B4-BE49-F238E27FC236}">
                <a16:creationId xmlns:a16="http://schemas.microsoft.com/office/drawing/2014/main" id="{9EF1D215-CA1E-CA27-0A9E-10D2D924C5AD}"/>
              </a:ext>
            </a:extLst>
          </p:cNvPr>
          <p:cNvSpPr txBox="1"/>
          <p:nvPr/>
        </p:nvSpPr>
        <p:spPr>
          <a:xfrm>
            <a:off x="887838" y="4161396"/>
            <a:ext cx="1448602" cy="369332"/>
          </a:xfrm>
          <a:prstGeom prst="rect">
            <a:avLst/>
          </a:prstGeom>
          <a:solidFill>
            <a:schemeClr val="accent1"/>
          </a:solidFill>
        </p:spPr>
        <p:txBody>
          <a:bodyPr wrap="square" rtlCol="0">
            <a:spAutoFit/>
          </a:bodyPr>
          <a:lstStyle/>
          <a:p>
            <a:pPr algn="just"/>
            <a:r>
              <a:rPr lang="en-US">
                <a:solidFill>
                  <a:srgbClr val="FF0000"/>
                </a:solidFill>
                <a:latin typeface="Arial" panose="020B0604020202020204" pitchFamily="34" charset="0"/>
                <a:cs typeface="Arial" panose="020B0604020202020204" pitchFamily="34" charset="0"/>
              </a:rPr>
              <a:t>Vầng sáng</a:t>
            </a:r>
          </a:p>
        </p:txBody>
      </p:sp>
      <p:sp>
        <p:nvSpPr>
          <p:cNvPr id="49" name="TextBox 48">
            <a:extLst>
              <a:ext uri="{FF2B5EF4-FFF2-40B4-BE49-F238E27FC236}">
                <a16:creationId xmlns:a16="http://schemas.microsoft.com/office/drawing/2014/main" id="{040CBD1F-76EA-006D-811F-62E259682A05}"/>
              </a:ext>
            </a:extLst>
          </p:cNvPr>
          <p:cNvSpPr txBox="1"/>
          <p:nvPr/>
        </p:nvSpPr>
        <p:spPr>
          <a:xfrm>
            <a:off x="5302658" y="4995327"/>
            <a:ext cx="2652175" cy="369332"/>
          </a:xfrm>
          <a:prstGeom prst="rect">
            <a:avLst/>
          </a:prstGeom>
          <a:solidFill>
            <a:schemeClr val="accent1"/>
          </a:solidFill>
        </p:spPr>
        <p:txBody>
          <a:bodyPr wrap="square" rtlCol="0">
            <a:spAutoFit/>
          </a:bodyPr>
          <a:lstStyle/>
          <a:p>
            <a:pPr algn="just"/>
            <a:r>
              <a:rPr lang="en-US">
                <a:solidFill>
                  <a:srgbClr val="FF0000"/>
                </a:solidFill>
                <a:latin typeface="Arial" panose="020B0604020202020204" pitchFamily="34" charset="0"/>
                <a:cs typeface="Arial" panose="020B0604020202020204" pitchFamily="34" charset="0"/>
              </a:rPr>
              <a:t>Vầng sáng – tĩnh điện</a:t>
            </a:r>
          </a:p>
        </p:txBody>
      </p:sp>
    </p:spTree>
    <p:extLst>
      <p:ext uri="{BB962C8B-B14F-4D97-AF65-F5344CB8AC3E}">
        <p14:creationId xmlns:p14="http://schemas.microsoft.com/office/powerpoint/2010/main" val="1962550866"/>
      </p:ext>
    </p:extLst>
  </p:cSld>
  <p:clrMapOvr>
    <a:masterClrMapping/>
  </p:clrMapOvr>
</p:sld>
</file>

<file path=ppt/theme/theme1.xml><?xml version="1.0" encoding="utf-8"?>
<a:theme xmlns:a="http://schemas.openxmlformats.org/drawingml/2006/main" name="1_Office Theme">
  <a:themeElements>
    <a:clrScheme name="Custom 29">
      <a:dk1>
        <a:srgbClr val="000000"/>
      </a:dk1>
      <a:lt1>
        <a:srgbClr val="FFFFFF"/>
      </a:lt1>
      <a:dk2>
        <a:srgbClr val="174B8B"/>
      </a:dk2>
      <a:lt2>
        <a:srgbClr val="FFFF99"/>
      </a:lt2>
      <a:accent1>
        <a:srgbClr val="53C1E3"/>
      </a:accent1>
      <a:accent2>
        <a:srgbClr val="7789D7"/>
      </a:accent2>
      <a:accent3>
        <a:srgbClr val="DA8282"/>
      </a:accent3>
      <a:accent4>
        <a:srgbClr val="F5BB17"/>
      </a:accent4>
      <a:accent5>
        <a:srgbClr val="55CBAC"/>
      </a:accent5>
      <a:accent6>
        <a:srgbClr val="B7A96D"/>
      </a:accent6>
      <a:hlink>
        <a:srgbClr val="FFFF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443</TotalTime>
  <Words>655</Words>
  <Application>Microsoft Office PowerPoint</Application>
  <PresentationFormat>On-screen Show (4:3)</PresentationFormat>
  <Paragraphs>99</Paragraphs>
  <Slides>8</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4" baseType="lpstr">
      <vt:lpstr>Arial</vt:lpstr>
      <vt:lpstr>Calibri</vt:lpstr>
      <vt:lpstr>Symbol</vt:lpstr>
      <vt:lpstr>Times New Roman</vt:lpstr>
      <vt:lpstr>1_Office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vienlaptop115</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Luan Pham Van</cp:lastModifiedBy>
  <cp:revision>26</cp:revision>
  <dcterms:created xsi:type="dcterms:W3CDTF">2014-05-08T07:15:53Z</dcterms:created>
  <dcterms:modified xsi:type="dcterms:W3CDTF">2023-02-13T21:08:55Z</dcterms:modified>
</cp:coreProperties>
</file>