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7" r:id="rId3"/>
    <p:sldId id="258" r:id="rId4"/>
    <p:sldId id="259" r:id="rId5"/>
    <p:sldId id="260" r:id="rId6"/>
    <p:sldId id="273" r:id="rId7"/>
    <p:sldId id="267" r:id="rId8"/>
    <p:sldId id="268" r:id="rId9"/>
    <p:sldId id="269" r:id="rId10"/>
    <p:sldId id="270" r:id="rId11"/>
    <p:sldId id="274" r:id="rId12"/>
    <p:sldId id="275" r:id="rId13"/>
    <p:sldId id="276" r:id="rId14"/>
    <p:sldId id="265" r:id="rId15"/>
    <p:sldId id="266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914" autoAdjust="0"/>
    <p:restoredTop sz="94660"/>
  </p:normalViewPr>
  <p:slideViewPr>
    <p:cSldViewPr snapToGrid="0">
      <p:cViewPr varScale="1">
        <p:scale>
          <a:sx n="82" d="100"/>
          <a:sy n="82" d="100"/>
        </p:scale>
        <p:origin x="2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921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30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2614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1957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74467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4849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9654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840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779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626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55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900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01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89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971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60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A0402-B1D7-4E06-9285-2F28CB20BA7F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725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73251" y="134148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 ĐẠI HỌC MỎ-ĐỊA CHẤT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BỘ MÔN TOÁN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  <a:tab pos="3552825" algn="l"/>
              </a:tabLst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--------------------------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18564" y="1776295"/>
            <a:ext cx="4405373" cy="12328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BÁO CÁO HỌC THUẬT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(KÌ I NĂM HỌC 2022-2023)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4524" y="3583836"/>
            <a:ext cx="11062952" cy="752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 SỐ 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BẤT ĐẲNG THỨC XÁC SUẤT THƯỜNG GẶP</a:t>
            </a:r>
            <a:endParaRPr lang="en-A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6092" y="4910604"/>
            <a:ext cx="5756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/>
              <a:t>Người</a:t>
            </a:r>
            <a:r>
              <a:rPr lang="en-US" sz="2800" i="1" dirty="0"/>
              <a:t> </a:t>
            </a:r>
            <a:r>
              <a:rPr lang="en-US" sz="2800" i="1" dirty="0" err="1"/>
              <a:t>thực</a:t>
            </a:r>
            <a:r>
              <a:rPr lang="en-US" sz="2800" i="1" dirty="0"/>
              <a:t> </a:t>
            </a:r>
            <a:r>
              <a:rPr lang="en-US" sz="2800" i="1" dirty="0" err="1"/>
              <a:t>hiện</a:t>
            </a:r>
            <a:r>
              <a:rPr lang="en-US" sz="2800" i="1" dirty="0"/>
              <a:t>: </a:t>
            </a:r>
            <a:r>
              <a:rPr lang="en-US" sz="2800" i="1" dirty="0" err="1"/>
              <a:t>Nguyễn</a:t>
            </a:r>
            <a:r>
              <a:rPr lang="en-US" sz="2800" i="1" dirty="0"/>
              <a:t> Thu </a:t>
            </a:r>
            <a:r>
              <a:rPr lang="en-US" sz="2800" i="1" dirty="0" err="1"/>
              <a:t>Hằng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229958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9C64EB9-4176-43F1-7C44-659CD6665776}"/>
                  </a:ext>
                </a:extLst>
              </p:cNvPr>
              <p:cNvSpPr txBox="1"/>
              <p:nvPr/>
            </p:nvSpPr>
            <p:spPr>
              <a:xfrm>
                <a:off x="136850" y="333238"/>
                <a:ext cx="11843656" cy="4908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Ví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2.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Gieo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đồng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xu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200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lần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thấy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rằng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xuất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ngửa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1/10.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Hãy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chặn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lần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ngửa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xuất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hiên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ít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120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lần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Lời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lần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xuất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ngửa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200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lần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gieo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nhị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200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𝐸𝑋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𝑛𝑝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20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Áp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đẳng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Markov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d>
                        <m:d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≥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120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f>
                        <m:f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𝐸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</m:d>
                        </m:num>
                        <m:den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120</m:t>
                          </m:r>
                        </m:den>
                      </m:f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20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120</m:t>
                          </m:r>
                        </m:den>
                      </m:f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9C64EB9-4176-43F1-7C44-659CD66657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850" y="333238"/>
                <a:ext cx="11843656" cy="4908331"/>
              </a:xfrm>
              <a:prstGeom prst="rect">
                <a:avLst/>
              </a:prstGeom>
              <a:blipFill>
                <a:blip r:embed="rId2"/>
                <a:stretch>
                  <a:fillRect l="-1029" t="-870" r="-190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8464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3">
            <a:extLst>
              <a:ext uri="{FF2B5EF4-FFF2-40B4-BE49-F238E27FC236}">
                <a16:creationId xmlns:a16="http://schemas.microsoft.com/office/drawing/2014/main" id="{1CE7F83B-A54B-7CE2-225B-2207D01CC7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392" y="306831"/>
            <a:ext cx="11831216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3.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lồng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quay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cầu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đánh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chẵn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0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8. Quay 200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lần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lồng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quay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này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lần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quay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lập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Mỗi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lần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quay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lọt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cầu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cầu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lọt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200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lần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quay.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Hãy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đánh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bất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đẳng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Chebyshev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đại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3F24C726-0F9D-177C-46DF-C762E0DA3A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5326164"/>
              </p:ext>
            </p:extLst>
          </p:nvPr>
        </p:nvGraphicFramePr>
        <p:xfrm>
          <a:off x="4488024" y="2248677"/>
          <a:ext cx="3375767" cy="126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07532" imgH="495085" progId="Equation.DSMT4">
                  <p:embed/>
                </p:oleObj>
              </mc:Choice>
              <mc:Fallback>
                <p:oleObj name="Equation" r:id="rId2" imgW="1307532" imgH="495085" progId="Equation.DSMT4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8024" y="2248677"/>
                        <a:ext cx="3375767" cy="12689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7" name="Picture 46">
            <a:extLst>
              <a:ext uri="{FF2B5EF4-FFF2-40B4-BE49-F238E27FC236}">
                <a16:creationId xmlns:a16="http://schemas.microsoft.com/office/drawing/2014/main" id="{0149C299-5120-5DBD-8B29-EDE5EB246D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19" y="3871902"/>
            <a:ext cx="8655328" cy="179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61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9138B69E-A146-3B6D-431A-E1FE3A4C85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460685"/>
              </p:ext>
            </p:extLst>
          </p:nvPr>
        </p:nvGraphicFramePr>
        <p:xfrm>
          <a:off x="1388188" y="411756"/>
          <a:ext cx="6888066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8011">
                  <a:extLst>
                    <a:ext uri="{9D8B030D-6E8A-4147-A177-3AD203B41FA5}">
                      <a16:colId xmlns:a16="http://schemas.microsoft.com/office/drawing/2014/main" val="2167069890"/>
                    </a:ext>
                  </a:extLst>
                </a:gridCol>
                <a:gridCol w="1148011">
                  <a:extLst>
                    <a:ext uri="{9D8B030D-6E8A-4147-A177-3AD203B41FA5}">
                      <a16:colId xmlns:a16="http://schemas.microsoft.com/office/drawing/2014/main" val="2776060811"/>
                    </a:ext>
                  </a:extLst>
                </a:gridCol>
                <a:gridCol w="1148011">
                  <a:extLst>
                    <a:ext uri="{9D8B030D-6E8A-4147-A177-3AD203B41FA5}">
                      <a16:colId xmlns:a16="http://schemas.microsoft.com/office/drawing/2014/main" val="1868047409"/>
                    </a:ext>
                  </a:extLst>
                </a:gridCol>
                <a:gridCol w="1148011">
                  <a:extLst>
                    <a:ext uri="{9D8B030D-6E8A-4147-A177-3AD203B41FA5}">
                      <a16:colId xmlns:a16="http://schemas.microsoft.com/office/drawing/2014/main" val="1227600166"/>
                    </a:ext>
                  </a:extLst>
                </a:gridCol>
                <a:gridCol w="1148011">
                  <a:extLst>
                    <a:ext uri="{9D8B030D-6E8A-4147-A177-3AD203B41FA5}">
                      <a16:colId xmlns:a16="http://schemas.microsoft.com/office/drawing/2014/main" val="1767763450"/>
                    </a:ext>
                  </a:extLst>
                </a:gridCol>
                <a:gridCol w="1148011">
                  <a:extLst>
                    <a:ext uri="{9D8B030D-6E8A-4147-A177-3AD203B41FA5}">
                      <a16:colId xmlns:a16="http://schemas.microsoft.com/office/drawing/2014/main" val="37968278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Y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0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4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6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8</a:t>
                      </a:r>
                      <a:endParaRPr lang="en-A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72183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P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1/5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1/5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1/5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1/5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1/5</a:t>
                      </a:r>
                      <a:endParaRPr lang="en-A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2885279"/>
                  </a:ext>
                </a:extLst>
              </a:tr>
            </a:tbl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33193766-4DF5-6A4C-0A3D-E4C67BF46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408" y="2026888"/>
            <a:ext cx="8047098" cy="178000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B25B8E2-975A-3B80-A76D-6923EF8F98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573" y="4255183"/>
            <a:ext cx="11633910" cy="185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73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C54A16E-D902-0450-A3E0-3A550ECB7E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24" y="544630"/>
            <a:ext cx="9357962" cy="17693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6DB7E7-F045-B569-AEE6-650A45426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563" y="2956518"/>
            <a:ext cx="9674409" cy="17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153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3916" y="609360"/>
            <a:ext cx="11784168" cy="3899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3600" b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KẾT LUẬN</a:t>
            </a:r>
            <a:r>
              <a:rPr lang="en-US" sz="36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3600" dirty="0">
              <a:effectLst/>
              <a:latin typeface="Calibri 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800" dirty="0" err="1"/>
              <a:t>Báo</a:t>
            </a:r>
            <a:r>
              <a:rPr lang="en-US" sz="2800" dirty="0"/>
              <a:t> </a:t>
            </a:r>
            <a:r>
              <a:rPr lang="en-US" sz="2800" dirty="0" err="1"/>
              <a:t>cáo</a:t>
            </a:r>
            <a:r>
              <a:rPr lang="en-US" sz="2800" dirty="0"/>
              <a:t> </a:t>
            </a:r>
            <a:r>
              <a:rPr lang="en-US" sz="2800" dirty="0" err="1"/>
              <a:t>đã</a:t>
            </a:r>
            <a:r>
              <a:rPr lang="en-US" sz="2800" dirty="0"/>
              <a:t> </a:t>
            </a:r>
            <a:r>
              <a:rPr lang="en-US" sz="2800" dirty="0" err="1"/>
              <a:t>trình</a:t>
            </a:r>
            <a:r>
              <a:rPr lang="en-US" sz="2800" dirty="0"/>
              <a:t> </a:t>
            </a:r>
            <a:r>
              <a:rPr lang="en-US" sz="2800" dirty="0" err="1"/>
              <a:t>bày</a:t>
            </a:r>
            <a:r>
              <a:rPr lang="en-US" sz="2800" dirty="0"/>
              <a:t> </a:t>
            </a:r>
            <a:r>
              <a:rPr lang="en-US" sz="2800" dirty="0" err="1"/>
              <a:t>về</a:t>
            </a:r>
            <a:r>
              <a:rPr lang="en-US" sz="2800" dirty="0"/>
              <a:t>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bất</a:t>
            </a:r>
            <a:r>
              <a:rPr lang="en-US" sz="2800" dirty="0"/>
              <a:t> </a:t>
            </a:r>
            <a:r>
              <a:rPr lang="en-US" sz="2800" dirty="0" err="1"/>
              <a:t>đẳng</a:t>
            </a:r>
            <a:r>
              <a:rPr lang="en-US" sz="2800" dirty="0"/>
              <a:t> </a:t>
            </a:r>
            <a:r>
              <a:rPr lang="en-US" sz="2800" dirty="0" err="1"/>
              <a:t>thức</a:t>
            </a:r>
            <a:r>
              <a:rPr lang="en-US" sz="2800" dirty="0"/>
              <a:t> </a:t>
            </a:r>
            <a:r>
              <a:rPr lang="en-US" sz="2800" dirty="0" err="1"/>
              <a:t>xác</a:t>
            </a:r>
            <a:r>
              <a:rPr lang="en-US" sz="2800" dirty="0"/>
              <a:t> </a:t>
            </a:r>
            <a:r>
              <a:rPr lang="en-US" sz="2800" dirty="0" err="1"/>
              <a:t>suất</a:t>
            </a:r>
            <a:r>
              <a:rPr lang="en-US" sz="2800" dirty="0"/>
              <a:t> </a:t>
            </a:r>
            <a:r>
              <a:rPr lang="en-US" sz="2800" dirty="0" err="1"/>
              <a:t>quen</a:t>
            </a:r>
            <a:r>
              <a:rPr lang="en-US" sz="2800" dirty="0"/>
              <a:t> </a:t>
            </a:r>
            <a:r>
              <a:rPr lang="en-US" sz="2800" dirty="0" err="1"/>
              <a:t>thuộc</a:t>
            </a:r>
            <a:r>
              <a:rPr lang="en-US" sz="2800" dirty="0"/>
              <a:t> </a:t>
            </a:r>
            <a:r>
              <a:rPr lang="en-US" sz="2800" dirty="0" err="1"/>
              <a:t>như</a:t>
            </a:r>
            <a:r>
              <a:rPr lang="en-US" sz="2800" dirty="0"/>
              <a:t> </a:t>
            </a:r>
            <a:r>
              <a:rPr lang="en-US" sz="2800" dirty="0" err="1"/>
              <a:t>bất</a:t>
            </a:r>
            <a:r>
              <a:rPr lang="en-US" sz="2800" dirty="0"/>
              <a:t> </a:t>
            </a:r>
            <a:r>
              <a:rPr lang="en-US" sz="2800" dirty="0" err="1"/>
              <a:t>đẳng</a:t>
            </a:r>
            <a:r>
              <a:rPr lang="en-US" sz="2800" dirty="0"/>
              <a:t> </a:t>
            </a:r>
            <a:r>
              <a:rPr lang="en-US" sz="2800" dirty="0" err="1"/>
              <a:t>thức</a:t>
            </a:r>
            <a:r>
              <a:rPr lang="en-US" sz="2800" dirty="0"/>
              <a:t> Markov, </a:t>
            </a:r>
            <a:r>
              <a:rPr lang="en-US" sz="2800" dirty="0" err="1"/>
              <a:t>bất</a:t>
            </a:r>
            <a:r>
              <a:rPr lang="en-US" sz="2800" dirty="0"/>
              <a:t> </a:t>
            </a:r>
            <a:r>
              <a:rPr lang="en-US" sz="2800" dirty="0" err="1"/>
              <a:t>đẳng</a:t>
            </a:r>
            <a:r>
              <a:rPr lang="en-US" sz="2800" dirty="0"/>
              <a:t> </a:t>
            </a:r>
            <a:r>
              <a:rPr lang="en-US" sz="2800" dirty="0" err="1"/>
              <a:t>thức</a:t>
            </a:r>
            <a:r>
              <a:rPr lang="en-US" sz="2800" dirty="0"/>
              <a:t> Chebyshev, </a:t>
            </a:r>
            <a:r>
              <a:rPr lang="en-US" sz="2800" dirty="0" err="1"/>
              <a:t>bất</a:t>
            </a:r>
            <a:r>
              <a:rPr lang="en-US" sz="2800" dirty="0"/>
              <a:t> </a:t>
            </a:r>
            <a:r>
              <a:rPr lang="en-US" sz="2800" dirty="0" err="1"/>
              <a:t>đẳng</a:t>
            </a:r>
            <a:r>
              <a:rPr lang="en-US" sz="2800" dirty="0"/>
              <a:t> </a:t>
            </a:r>
            <a:r>
              <a:rPr lang="en-US" sz="2800" dirty="0" err="1"/>
              <a:t>thức</a:t>
            </a:r>
            <a:r>
              <a:rPr lang="en-US" sz="2800" dirty="0"/>
              <a:t> Cauchy-</a:t>
            </a:r>
            <a:r>
              <a:rPr lang="en-US" sz="2800" dirty="0" err="1"/>
              <a:t>Buniakowski</a:t>
            </a:r>
            <a:r>
              <a:rPr lang="en-US" sz="2800" dirty="0"/>
              <a:t>, </a:t>
            </a:r>
            <a:r>
              <a:rPr lang="en-US" sz="2800" dirty="0" err="1"/>
              <a:t>bất</a:t>
            </a:r>
            <a:r>
              <a:rPr lang="en-US" sz="2800" dirty="0"/>
              <a:t> </a:t>
            </a:r>
            <a:r>
              <a:rPr lang="en-US" sz="2800" dirty="0" err="1"/>
              <a:t>đẳng</a:t>
            </a:r>
            <a:r>
              <a:rPr lang="en-US" sz="2800" dirty="0"/>
              <a:t> </a:t>
            </a:r>
            <a:r>
              <a:rPr lang="en-US" sz="2800" dirty="0" err="1"/>
              <a:t>thức</a:t>
            </a:r>
            <a:r>
              <a:rPr lang="en-US" sz="2800" dirty="0"/>
              <a:t> Jensen… </a:t>
            </a:r>
            <a:r>
              <a:rPr lang="en-US" sz="2800" dirty="0" err="1"/>
              <a:t>Tài</a:t>
            </a:r>
            <a:r>
              <a:rPr lang="en-US" sz="2800" dirty="0"/>
              <a:t> </a:t>
            </a:r>
            <a:r>
              <a:rPr lang="en-US" sz="2800" dirty="0" err="1"/>
              <a:t>liệu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thể</a:t>
            </a:r>
            <a:r>
              <a:rPr lang="en-US" sz="2800" dirty="0"/>
              <a:t> </a:t>
            </a:r>
            <a:r>
              <a:rPr lang="en-US" sz="2800" dirty="0" err="1"/>
              <a:t>dùng</a:t>
            </a:r>
            <a:r>
              <a:rPr lang="en-US" sz="2800" dirty="0"/>
              <a:t> </a:t>
            </a:r>
            <a:r>
              <a:rPr lang="en-US" sz="2800" dirty="0" err="1"/>
              <a:t>làm</a:t>
            </a:r>
            <a:r>
              <a:rPr lang="en-US" sz="2800" dirty="0"/>
              <a:t> </a:t>
            </a:r>
            <a:r>
              <a:rPr lang="en-US" sz="2800" dirty="0" err="1"/>
              <a:t>tài</a:t>
            </a:r>
            <a:r>
              <a:rPr lang="en-US" sz="2800" dirty="0"/>
              <a:t> </a:t>
            </a:r>
            <a:r>
              <a:rPr lang="en-US" sz="2800" dirty="0" err="1"/>
              <a:t>liệu</a:t>
            </a:r>
            <a:r>
              <a:rPr lang="en-US" sz="2800" dirty="0"/>
              <a:t> </a:t>
            </a:r>
            <a:r>
              <a:rPr lang="en-US" sz="2800" dirty="0" err="1"/>
              <a:t>tham</a:t>
            </a:r>
            <a:r>
              <a:rPr lang="en-US" sz="2800" dirty="0"/>
              <a:t> </a:t>
            </a:r>
            <a:r>
              <a:rPr lang="en-US" sz="2800" dirty="0" err="1"/>
              <a:t>khảo</a:t>
            </a:r>
            <a:r>
              <a:rPr lang="en-US" sz="2800" dirty="0"/>
              <a:t> </a:t>
            </a:r>
            <a:r>
              <a:rPr lang="en-US" sz="2800" dirty="0" err="1"/>
              <a:t>cho</a:t>
            </a:r>
            <a:r>
              <a:rPr lang="en-US" sz="2800" dirty="0"/>
              <a:t> </a:t>
            </a:r>
            <a:r>
              <a:rPr lang="en-US" sz="2800" dirty="0" err="1"/>
              <a:t>giảng</a:t>
            </a:r>
            <a:r>
              <a:rPr lang="en-US" sz="2800" dirty="0"/>
              <a:t> </a:t>
            </a:r>
            <a:r>
              <a:rPr lang="en-US" sz="2800" dirty="0" err="1"/>
              <a:t>viên</a:t>
            </a:r>
            <a:r>
              <a:rPr lang="en-US" sz="2800" dirty="0"/>
              <a:t>, </a:t>
            </a:r>
            <a:r>
              <a:rPr lang="en-US" sz="2800" dirty="0" err="1"/>
              <a:t>sinh</a:t>
            </a:r>
            <a:r>
              <a:rPr lang="en-US" sz="2800" dirty="0"/>
              <a:t> </a:t>
            </a:r>
            <a:r>
              <a:rPr lang="en-US" sz="2800" dirty="0" err="1"/>
              <a:t>viên</a:t>
            </a:r>
            <a:r>
              <a:rPr lang="en-US" sz="2800" dirty="0"/>
              <a:t>, </a:t>
            </a:r>
            <a:r>
              <a:rPr lang="en-US" sz="2800" dirty="0" err="1"/>
              <a:t>làm</a:t>
            </a:r>
            <a:r>
              <a:rPr lang="en-US" sz="2800" dirty="0"/>
              <a:t> </a:t>
            </a:r>
            <a:r>
              <a:rPr lang="en-US" sz="2800" dirty="0" err="1"/>
              <a:t>sinh</a:t>
            </a:r>
            <a:r>
              <a:rPr lang="en-US" sz="2800" dirty="0"/>
              <a:t> </a:t>
            </a:r>
            <a:r>
              <a:rPr lang="en-US" sz="2800" dirty="0" err="1"/>
              <a:t>động</a:t>
            </a:r>
            <a:r>
              <a:rPr lang="en-US" sz="2800" dirty="0"/>
              <a:t> </a:t>
            </a:r>
            <a:r>
              <a:rPr lang="en-US" sz="2800" dirty="0" err="1"/>
              <a:t>thêm</a:t>
            </a:r>
            <a:r>
              <a:rPr lang="en-US" sz="2800" dirty="0"/>
              <a:t> </a:t>
            </a:r>
            <a:r>
              <a:rPr lang="en-US" sz="2800" dirty="0" err="1"/>
              <a:t>những</a:t>
            </a:r>
            <a:r>
              <a:rPr lang="en-US" sz="2800" dirty="0"/>
              <a:t> </a:t>
            </a:r>
            <a:r>
              <a:rPr lang="en-US" sz="2800" dirty="0" err="1"/>
              <a:t>ứng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môn</a:t>
            </a:r>
            <a:r>
              <a:rPr lang="en-US" sz="2800" dirty="0"/>
              <a:t> </a:t>
            </a:r>
            <a:r>
              <a:rPr lang="en-US" sz="2800" dirty="0" err="1"/>
              <a:t>xác</a:t>
            </a:r>
            <a:r>
              <a:rPr lang="en-US" sz="2800" dirty="0"/>
              <a:t> </a:t>
            </a:r>
            <a:r>
              <a:rPr lang="en-US" sz="2800" dirty="0" err="1"/>
              <a:t>suất</a:t>
            </a:r>
            <a:r>
              <a:rPr lang="en-US" sz="2800" dirty="0"/>
              <a:t> </a:t>
            </a:r>
            <a:r>
              <a:rPr lang="en-US" sz="2800" dirty="0" err="1"/>
              <a:t>thống</a:t>
            </a:r>
            <a:r>
              <a:rPr lang="en-US" sz="2800" dirty="0"/>
              <a:t> </a:t>
            </a:r>
            <a:r>
              <a:rPr lang="en-US" sz="2800" dirty="0" err="1"/>
              <a:t>kê</a:t>
            </a:r>
            <a:r>
              <a:rPr lang="en-US" sz="2800" dirty="0"/>
              <a:t> </a:t>
            </a:r>
            <a:r>
              <a:rPr lang="en-US" sz="2800" dirty="0" err="1"/>
              <a:t>đối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vấn</a:t>
            </a:r>
            <a:r>
              <a:rPr lang="en-US" sz="2800" dirty="0"/>
              <a:t> </a:t>
            </a:r>
            <a:r>
              <a:rPr lang="en-US" sz="2800" dirty="0" err="1"/>
              <a:t>đề</a:t>
            </a:r>
            <a:r>
              <a:rPr lang="en-US" sz="2800" dirty="0"/>
              <a:t>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tiễn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cuộc</a:t>
            </a:r>
            <a:r>
              <a:rPr lang="en-US" sz="2800" dirty="0"/>
              <a:t> </a:t>
            </a:r>
            <a:r>
              <a:rPr lang="en-US" sz="2800" dirty="0" err="1"/>
              <a:t>sống</a:t>
            </a:r>
            <a:r>
              <a:rPr lang="en-US" sz="2800" dirty="0"/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614F2E-32CF-D48C-EE99-CF07F45D01E4}"/>
              </a:ext>
            </a:extLst>
          </p:cNvPr>
          <p:cNvSpPr txBox="1"/>
          <p:nvPr/>
        </p:nvSpPr>
        <p:spPr>
          <a:xfrm>
            <a:off x="203917" y="4628743"/>
            <a:ext cx="11673952" cy="1606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thời</a:t>
            </a:r>
            <a:r>
              <a:rPr lang="en-US" sz="2800" dirty="0"/>
              <a:t> </a:t>
            </a:r>
            <a:r>
              <a:rPr lang="en-US" sz="2800" dirty="0" err="1"/>
              <a:t>gian</a:t>
            </a:r>
            <a:r>
              <a:rPr lang="en-US" sz="2800" dirty="0"/>
              <a:t> </a:t>
            </a:r>
            <a:r>
              <a:rPr lang="en-US" sz="2800" dirty="0" err="1"/>
              <a:t>tới</a:t>
            </a:r>
            <a:r>
              <a:rPr lang="en-US" sz="2800" dirty="0"/>
              <a:t>, </a:t>
            </a:r>
            <a:r>
              <a:rPr lang="en-US" sz="2800" dirty="0" err="1"/>
              <a:t>tác</a:t>
            </a:r>
            <a:r>
              <a:rPr lang="en-US" sz="2800" dirty="0"/>
              <a:t> </a:t>
            </a:r>
            <a:r>
              <a:rPr lang="en-US" sz="2800" dirty="0" err="1"/>
              <a:t>giả</a:t>
            </a:r>
            <a:r>
              <a:rPr lang="en-US" sz="2800" dirty="0"/>
              <a:t> </a:t>
            </a:r>
            <a:r>
              <a:rPr lang="en-US" sz="2800" dirty="0" err="1"/>
              <a:t>sẽ</a:t>
            </a:r>
            <a:r>
              <a:rPr lang="en-US" sz="2800" dirty="0"/>
              <a:t> </a:t>
            </a:r>
            <a:r>
              <a:rPr lang="en-US" sz="2800" dirty="0" err="1"/>
              <a:t>tiếp</a:t>
            </a:r>
            <a:r>
              <a:rPr lang="en-US" sz="2800" dirty="0"/>
              <a:t> </a:t>
            </a:r>
            <a:r>
              <a:rPr lang="en-US" sz="2800" dirty="0" err="1"/>
              <a:t>tục</a:t>
            </a:r>
            <a:r>
              <a:rPr lang="en-US" sz="2800" dirty="0"/>
              <a:t> </a:t>
            </a:r>
            <a:r>
              <a:rPr lang="en-US" sz="2800" dirty="0" err="1"/>
              <a:t>tìm</a:t>
            </a:r>
            <a:r>
              <a:rPr lang="en-US" sz="2800" dirty="0"/>
              <a:t> </a:t>
            </a:r>
            <a:r>
              <a:rPr lang="en-US" sz="2800" dirty="0" err="1"/>
              <a:t>hiểu</a:t>
            </a:r>
            <a:r>
              <a:rPr lang="en-US" sz="2800" dirty="0"/>
              <a:t> </a:t>
            </a:r>
            <a:r>
              <a:rPr lang="en-US" sz="2800" dirty="0" err="1"/>
              <a:t>thêm</a:t>
            </a:r>
            <a:r>
              <a:rPr lang="en-US" sz="2800" dirty="0"/>
              <a:t>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bất</a:t>
            </a:r>
            <a:r>
              <a:rPr lang="en-US" sz="2800" dirty="0"/>
              <a:t> </a:t>
            </a:r>
            <a:r>
              <a:rPr lang="en-US" sz="2800" dirty="0" err="1"/>
              <a:t>đẳng</a:t>
            </a:r>
            <a:r>
              <a:rPr lang="en-US" sz="2800" dirty="0"/>
              <a:t> </a:t>
            </a:r>
            <a:r>
              <a:rPr lang="en-US" sz="2800" dirty="0" err="1"/>
              <a:t>thức</a:t>
            </a:r>
            <a:r>
              <a:rPr lang="en-US" sz="2800" dirty="0"/>
              <a:t> </a:t>
            </a:r>
            <a:r>
              <a:rPr lang="en-US" sz="2800" dirty="0" err="1"/>
              <a:t>xác</a:t>
            </a:r>
            <a:r>
              <a:rPr lang="en-US" sz="2800" dirty="0"/>
              <a:t> </a:t>
            </a:r>
            <a:r>
              <a:rPr lang="en-US" sz="2800" dirty="0" err="1"/>
              <a:t>suất</a:t>
            </a:r>
            <a:r>
              <a:rPr lang="en-US" sz="2800" dirty="0"/>
              <a:t> </a:t>
            </a:r>
            <a:r>
              <a:rPr lang="en-US" sz="2800" dirty="0" err="1"/>
              <a:t>khác</a:t>
            </a:r>
            <a:r>
              <a:rPr lang="en-US" sz="2800" dirty="0"/>
              <a:t> </a:t>
            </a:r>
            <a:r>
              <a:rPr lang="en-US" sz="2800" dirty="0" err="1"/>
              <a:t>cũng</a:t>
            </a:r>
            <a:r>
              <a:rPr lang="en-US" sz="2800" dirty="0"/>
              <a:t> </a:t>
            </a:r>
            <a:r>
              <a:rPr lang="en-US" sz="2800" dirty="0" err="1"/>
              <a:t>như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ứng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môn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tiễn</a:t>
            </a:r>
            <a:r>
              <a:rPr lang="en-US" sz="2800" dirty="0"/>
              <a:t> </a:t>
            </a:r>
            <a:r>
              <a:rPr lang="en-US" sz="2800" dirty="0" err="1"/>
              <a:t>để</a:t>
            </a:r>
            <a:r>
              <a:rPr lang="en-US" sz="2800" dirty="0"/>
              <a:t> </a:t>
            </a:r>
            <a:r>
              <a:rPr lang="en-US" sz="2800" dirty="0" err="1"/>
              <a:t>ngày</a:t>
            </a:r>
            <a:r>
              <a:rPr lang="en-US" sz="2800" dirty="0"/>
              <a:t> </a:t>
            </a:r>
            <a:r>
              <a:rPr lang="en-US" sz="2800" dirty="0" err="1"/>
              <a:t>càng</a:t>
            </a:r>
            <a:r>
              <a:rPr lang="en-US" sz="2800" dirty="0"/>
              <a:t> </a:t>
            </a:r>
            <a:r>
              <a:rPr lang="en-US" sz="2800" dirty="0" err="1"/>
              <a:t>nâng</a:t>
            </a:r>
            <a:r>
              <a:rPr lang="en-US" sz="2800" dirty="0"/>
              <a:t> </a:t>
            </a:r>
            <a:r>
              <a:rPr lang="en-US" sz="2800" dirty="0" err="1"/>
              <a:t>cao</a:t>
            </a:r>
            <a:r>
              <a:rPr lang="en-US" sz="2800" dirty="0"/>
              <a:t> </a:t>
            </a:r>
            <a:r>
              <a:rPr lang="en-US" sz="2800" dirty="0" err="1"/>
              <a:t>chất</a:t>
            </a:r>
            <a:r>
              <a:rPr lang="en-US" sz="2800" dirty="0"/>
              <a:t> </a:t>
            </a:r>
            <a:r>
              <a:rPr lang="en-US" sz="2800" dirty="0" err="1"/>
              <a:t>lượng</a:t>
            </a:r>
            <a:r>
              <a:rPr lang="en-US" sz="2800" dirty="0"/>
              <a:t> </a:t>
            </a:r>
            <a:r>
              <a:rPr lang="en-US" sz="2800" dirty="0" err="1"/>
              <a:t>bài</a:t>
            </a:r>
            <a:r>
              <a:rPr lang="en-US" sz="2800" dirty="0"/>
              <a:t> </a:t>
            </a:r>
            <a:r>
              <a:rPr lang="en-US" sz="2800" dirty="0" err="1"/>
              <a:t>giảng</a:t>
            </a:r>
            <a:r>
              <a:rPr lang="en-US" sz="2800" dirty="0"/>
              <a:t>. 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7843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192E473-98DA-4809-9E6C-23E257963C5C}"/>
              </a:ext>
            </a:extLst>
          </p:cNvPr>
          <p:cNvSpPr txBox="1"/>
          <p:nvPr/>
        </p:nvSpPr>
        <p:spPr>
          <a:xfrm>
            <a:off x="376517" y="1098416"/>
            <a:ext cx="11438965" cy="41320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28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TÀI LIỆU THAM KHẢO</a:t>
            </a:r>
            <a:endParaRPr lang="en-AU" sz="2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N.D.Tiến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V.V.Yên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Lý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thuyết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suất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NXB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Giáo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2006.</a:t>
            </a:r>
            <a:endParaRPr lang="en-A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N.C.Văn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T.T.Ninh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Giáo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Lý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thuyết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suất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thống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kê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NXB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Đại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Kinh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tế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quốc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dân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2004</a:t>
            </a:r>
            <a:endParaRPr lang="en-A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N.T.T.Hà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bất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đẳng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suất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Khóa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luận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nghiệp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Đại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A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911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205" y="476717"/>
            <a:ext cx="11552348" cy="527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800" b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LỜI GIỚI THIỆU</a:t>
            </a:r>
            <a:endParaRPr lang="en-US" sz="2800" dirty="0">
              <a:effectLst/>
              <a:latin typeface="Calibri 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 </a:t>
            </a:r>
            <a:r>
              <a:rPr lang="en-US" sz="2800" dirty="0" err="1"/>
              <a:t>phần</a:t>
            </a:r>
            <a:r>
              <a:rPr lang="en-US" sz="2800" dirty="0"/>
              <a:t> </a:t>
            </a:r>
            <a:r>
              <a:rPr lang="en-US" sz="2800" dirty="0" err="1"/>
              <a:t>xác</a:t>
            </a:r>
            <a:r>
              <a:rPr lang="en-US" sz="2800" dirty="0"/>
              <a:t> </a:t>
            </a:r>
            <a:r>
              <a:rPr lang="en-US" sz="2800" dirty="0" err="1"/>
              <a:t>suất</a:t>
            </a:r>
            <a:r>
              <a:rPr lang="en-US" sz="2800" dirty="0"/>
              <a:t> </a:t>
            </a:r>
            <a:r>
              <a:rPr lang="en-US" sz="2800" dirty="0" err="1"/>
              <a:t>thống</a:t>
            </a:r>
            <a:r>
              <a:rPr lang="en-US" sz="2800" dirty="0"/>
              <a:t> </a:t>
            </a:r>
            <a:r>
              <a:rPr lang="en-US" sz="2800" dirty="0" err="1"/>
              <a:t>kê</a:t>
            </a:r>
            <a:r>
              <a:rPr lang="en-US" sz="2800" dirty="0"/>
              <a:t> </a:t>
            </a:r>
            <a:r>
              <a:rPr lang="en-US" sz="2800" dirty="0" err="1"/>
              <a:t>cũng</a:t>
            </a:r>
            <a:r>
              <a:rPr lang="en-US" sz="2800" dirty="0"/>
              <a:t> </a:t>
            </a:r>
            <a:r>
              <a:rPr lang="en-US" sz="2800" dirty="0" err="1"/>
              <a:t>cũng</a:t>
            </a:r>
            <a:r>
              <a:rPr lang="en-US" sz="2800" dirty="0"/>
              <a:t> </a:t>
            </a:r>
            <a:r>
              <a:rPr lang="en-US" sz="2800" dirty="0" err="1"/>
              <a:t>như</a:t>
            </a:r>
            <a:r>
              <a:rPr lang="en-US" sz="2800" dirty="0"/>
              <a:t> </a:t>
            </a:r>
            <a:r>
              <a:rPr lang="en-US" sz="2800" dirty="0" err="1"/>
              <a:t>nhiều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 </a:t>
            </a:r>
            <a:r>
              <a:rPr lang="en-US" sz="2800" dirty="0" err="1"/>
              <a:t>phần</a:t>
            </a:r>
            <a:r>
              <a:rPr lang="en-US" sz="2800" dirty="0"/>
              <a:t> </a:t>
            </a:r>
            <a:r>
              <a:rPr lang="en-US" sz="2800" dirty="0" err="1"/>
              <a:t>khác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toán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,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rất</a:t>
            </a:r>
            <a:r>
              <a:rPr lang="en-US" sz="2800" dirty="0"/>
              <a:t> </a:t>
            </a:r>
            <a:r>
              <a:rPr lang="en-US" sz="2800" dirty="0" err="1"/>
              <a:t>nhiều</a:t>
            </a:r>
            <a:r>
              <a:rPr lang="en-US" sz="2800" dirty="0"/>
              <a:t> </a:t>
            </a:r>
            <a:r>
              <a:rPr lang="en-US" sz="2800" dirty="0" err="1"/>
              <a:t>bất</a:t>
            </a:r>
            <a:r>
              <a:rPr lang="en-US" sz="2800" dirty="0"/>
              <a:t> </a:t>
            </a:r>
            <a:r>
              <a:rPr lang="en-US" sz="2800" dirty="0" err="1"/>
              <a:t>đẳng</a:t>
            </a:r>
            <a:r>
              <a:rPr lang="en-US" sz="2800" dirty="0"/>
              <a:t> </a:t>
            </a:r>
            <a:r>
              <a:rPr lang="en-US" sz="2800" dirty="0" err="1"/>
              <a:t>thức</a:t>
            </a:r>
            <a:r>
              <a:rPr lang="en-US" sz="2800" dirty="0"/>
              <a:t> </a:t>
            </a:r>
            <a:r>
              <a:rPr lang="en-US" sz="2800" dirty="0" err="1"/>
              <a:t>thú</a:t>
            </a:r>
            <a:r>
              <a:rPr lang="en-US" sz="2800" dirty="0"/>
              <a:t> </a:t>
            </a:r>
            <a:r>
              <a:rPr lang="en-US" sz="2800" dirty="0" err="1"/>
              <a:t>vị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nhiều</a:t>
            </a:r>
            <a:r>
              <a:rPr lang="en-US" sz="2800" dirty="0"/>
              <a:t> </a:t>
            </a:r>
            <a:r>
              <a:rPr lang="en-US" sz="2800" dirty="0" err="1"/>
              <a:t>ứng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lí</a:t>
            </a:r>
            <a:r>
              <a:rPr lang="en-US" sz="2800" dirty="0"/>
              <a:t> </a:t>
            </a:r>
            <a:r>
              <a:rPr lang="en-US" sz="2800" dirty="0" err="1"/>
              <a:t>thuyết</a:t>
            </a:r>
            <a:r>
              <a:rPr lang="en-US" sz="2800" dirty="0"/>
              <a:t> </a:t>
            </a:r>
            <a:r>
              <a:rPr lang="en-US" sz="2800" dirty="0" err="1"/>
              <a:t>cũng</a:t>
            </a:r>
            <a:r>
              <a:rPr lang="en-US" sz="2800" dirty="0"/>
              <a:t> </a:t>
            </a:r>
            <a:r>
              <a:rPr lang="en-US" sz="2800" dirty="0" err="1"/>
              <a:t>như</a:t>
            </a:r>
            <a:r>
              <a:rPr lang="en-US" sz="2800" dirty="0"/>
              <a:t>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tế</a:t>
            </a:r>
            <a:r>
              <a:rPr lang="en-US" sz="2800" dirty="0"/>
              <a:t>.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/>
              <a:t>mong</a:t>
            </a:r>
            <a:r>
              <a:rPr lang="en-US" sz="2800" dirty="0"/>
              <a:t> </a:t>
            </a:r>
            <a:r>
              <a:rPr lang="en-US" sz="2800" dirty="0" err="1"/>
              <a:t>muốn</a:t>
            </a:r>
            <a:r>
              <a:rPr lang="en-US" sz="2800" dirty="0"/>
              <a:t> </a:t>
            </a:r>
            <a:r>
              <a:rPr lang="en-US" sz="2800" dirty="0" err="1"/>
              <a:t>cung</a:t>
            </a:r>
            <a:r>
              <a:rPr lang="en-US" sz="2800" dirty="0"/>
              <a:t> </a:t>
            </a:r>
            <a:r>
              <a:rPr lang="en-US" sz="2800" dirty="0" err="1"/>
              <a:t>cấp</a:t>
            </a:r>
            <a:r>
              <a:rPr lang="en-US" sz="2800" dirty="0"/>
              <a:t> </a:t>
            </a:r>
            <a:r>
              <a:rPr lang="en-US" sz="2800" dirty="0" err="1"/>
              <a:t>thêm</a:t>
            </a:r>
            <a:r>
              <a:rPr lang="en-US" sz="2800" dirty="0"/>
              <a:t> </a:t>
            </a:r>
            <a:r>
              <a:rPr lang="en-US" sz="2800" dirty="0" err="1"/>
              <a:t>tài</a:t>
            </a:r>
            <a:r>
              <a:rPr lang="en-US" sz="2800" dirty="0"/>
              <a:t> </a:t>
            </a:r>
            <a:r>
              <a:rPr lang="en-US" sz="2800" dirty="0" err="1"/>
              <a:t>liệu</a:t>
            </a:r>
            <a:r>
              <a:rPr lang="en-US" sz="2800" dirty="0"/>
              <a:t> </a:t>
            </a:r>
            <a:r>
              <a:rPr lang="en-US" sz="2800" dirty="0" err="1"/>
              <a:t>để</a:t>
            </a:r>
            <a:r>
              <a:rPr lang="en-US" sz="2800" dirty="0"/>
              <a:t> </a:t>
            </a:r>
            <a:r>
              <a:rPr lang="en-US" sz="2800" dirty="0" err="1"/>
              <a:t>sinh</a:t>
            </a:r>
            <a:r>
              <a:rPr lang="en-US" sz="2800" dirty="0"/>
              <a:t> </a:t>
            </a:r>
            <a:r>
              <a:rPr lang="en-US" sz="2800" dirty="0" err="1"/>
              <a:t>viên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thể</a:t>
            </a:r>
            <a:r>
              <a:rPr lang="en-US" sz="2800" dirty="0"/>
              <a:t> </a:t>
            </a:r>
            <a:r>
              <a:rPr lang="en-US" sz="2800" dirty="0" err="1"/>
              <a:t>tự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,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nội</a:t>
            </a:r>
            <a:r>
              <a:rPr lang="en-US" sz="2800" dirty="0"/>
              <a:t> dung </a:t>
            </a:r>
            <a:r>
              <a:rPr lang="en-US" sz="2800" dirty="0" err="1"/>
              <a:t>báo</a:t>
            </a:r>
            <a:r>
              <a:rPr lang="en-US" sz="2800" dirty="0"/>
              <a:t> </a:t>
            </a:r>
            <a:r>
              <a:rPr lang="en-US" sz="2800" dirty="0" err="1"/>
              <a:t>cáo</a:t>
            </a:r>
            <a:r>
              <a:rPr lang="en-US" sz="2800" dirty="0"/>
              <a:t> </a:t>
            </a:r>
            <a:r>
              <a:rPr lang="en-US" sz="2800" dirty="0" err="1"/>
              <a:t>này</a:t>
            </a:r>
            <a:r>
              <a:rPr lang="en-US" sz="2800" dirty="0"/>
              <a:t>, </a:t>
            </a:r>
            <a:r>
              <a:rPr lang="en-US" sz="2800" dirty="0" err="1"/>
              <a:t>tôi</a:t>
            </a:r>
            <a:r>
              <a:rPr lang="en-US" sz="2800" dirty="0"/>
              <a:t> </a:t>
            </a:r>
            <a:r>
              <a:rPr lang="en-US" sz="2800" dirty="0" err="1"/>
              <a:t>tập</a:t>
            </a:r>
            <a:r>
              <a:rPr lang="en-US" sz="2800" dirty="0"/>
              <a:t> </a:t>
            </a:r>
            <a:r>
              <a:rPr lang="en-US" sz="2800" dirty="0" err="1"/>
              <a:t>chung</a:t>
            </a:r>
            <a:r>
              <a:rPr lang="en-US" sz="2800" dirty="0"/>
              <a:t> </a:t>
            </a:r>
            <a:r>
              <a:rPr lang="en-US" sz="2800" dirty="0" err="1"/>
              <a:t>nghiên</a:t>
            </a:r>
            <a:r>
              <a:rPr lang="en-US" sz="2800" dirty="0"/>
              <a:t> </a:t>
            </a:r>
            <a:r>
              <a:rPr lang="en-US" sz="2800" dirty="0" err="1"/>
              <a:t>cứu</a:t>
            </a:r>
            <a:r>
              <a:rPr lang="en-US" sz="2800" dirty="0"/>
              <a:t> </a:t>
            </a:r>
            <a:r>
              <a:rPr lang="en-US" sz="2800" dirty="0" err="1"/>
              <a:t>những</a:t>
            </a:r>
            <a:r>
              <a:rPr lang="en-US" sz="2800" dirty="0"/>
              <a:t> </a:t>
            </a:r>
            <a:r>
              <a:rPr lang="en-US" sz="2800" dirty="0" err="1"/>
              <a:t>bất</a:t>
            </a:r>
            <a:r>
              <a:rPr lang="en-US" sz="2800" dirty="0"/>
              <a:t> </a:t>
            </a:r>
            <a:r>
              <a:rPr lang="en-US" sz="2800" dirty="0" err="1"/>
              <a:t>đẳng</a:t>
            </a:r>
            <a:r>
              <a:rPr lang="en-US" sz="2800" dirty="0"/>
              <a:t> </a:t>
            </a:r>
            <a:r>
              <a:rPr lang="en-US" sz="2800" dirty="0" err="1"/>
              <a:t>thức</a:t>
            </a:r>
            <a:r>
              <a:rPr lang="en-US" sz="2800" dirty="0"/>
              <a:t> </a:t>
            </a:r>
            <a:r>
              <a:rPr lang="en-US" sz="2800" dirty="0" err="1"/>
              <a:t>xác</a:t>
            </a:r>
            <a:r>
              <a:rPr lang="en-US" sz="2800" dirty="0"/>
              <a:t> </a:t>
            </a:r>
            <a:r>
              <a:rPr lang="en-US" sz="2800" dirty="0" err="1"/>
              <a:t>suất</a:t>
            </a:r>
            <a:r>
              <a:rPr lang="en-US" sz="2800" dirty="0"/>
              <a:t> </a:t>
            </a:r>
            <a:r>
              <a:rPr lang="en-US" sz="2800" dirty="0" err="1"/>
              <a:t>quen</a:t>
            </a:r>
            <a:r>
              <a:rPr lang="en-US" sz="2800" dirty="0"/>
              <a:t> </a:t>
            </a:r>
            <a:r>
              <a:rPr lang="en-US" sz="2800" dirty="0" err="1"/>
              <a:t>thuộc</a:t>
            </a:r>
            <a:r>
              <a:rPr lang="en-US" sz="2800" dirty="0"/>
              <a:t>, </a:t>
            </a:r>
            <a:r>
              <a:rPr lang="en-US" sz="2800" dirty="0" err="1"/>
              <a:t>gần</a:t>
            </a:r>
            <a:r>
              <a:rPr lang="en-US" sz="2800" dirty="0"/>
              <a:t> </a:t>
            </a:r>
            <a:r>
              <a:rPr lang="en-US" sz="2800" dirty="0" err="1"/>
              <a:t>gũi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nhiều</a:t>
            </a:r>
            <a:r>
              <a:rPr lang="en-US" sz="2800" dirty="0"/>
              <a:t> </a:t>
            </a:r>
            <a:r>
              <a:rPr lang="en-US" sz="2800" dirty="0" err="1"/>
              <a:t>ví</a:t>
            </a:r>
            <a:r>
              <a:rPr lang="en-US" sz="2800" dirty="0"/>
              <a:t> </a:t>
            </a:r>
            <a:r>
              <a:rPr lang="en-US" sz="2800" dirty="0" err="1"/>
              <a:t>dụ</a:t>
            </a:r>
            <a:r>
              <a:rPr lang="en-US" sz="2800" dirty="0"/>
              <a:t>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tiễn</a:t>
            </a:r>
            <a:r>
              <a:rPr lang="en-US" sz="2800" dirty="0"/>
              <a:t>, </a:t>
            </a:r>
            <a:r>
              <a:rPr lang="en-US" sz="2800" dirty="0" err="1"/>
              <a:t>được</a:t>
            </a:r>
            <a:r>
              <a:rPr lang="en-US" sz="2800" dirty="0"/>
              <a:t> </a:t>
            </a:r>
            <a:r>
              <a:rPr lang="en-US" sz="2800" dirty="0" err="1"/>
              <a:t>ứng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vào</a:t>
            </a:r>
            <a:r>
              <a:rPr lang="en-US" sz="2800" dirty="0"/>
              <a:t> </a:t>
            </a:r>
            <a:r>
              <a:rPr lang="en-US" sz="2800" dirty="0" err="1"/>
              <a:t>bài</a:t>
            </a:r>
            <a:r>
              <a:rPr lang="en-US" sz="2800" dirty="0"/>
              <a:t> </a:t>
            </a:r>
            <a:r>
              <a:rPr lang="en-US" sz="2800" dirty="0" err="1"/>
              <a:t>tập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 </a:t>
            </a:r>
            <a:r>
              <a:rPr lang="en-US" sz="2800" dirty="0" err="1"/>
              <a:t>phần</a:t>
            </a:r>
            <a:r>
              <a:rPr lang="en-US" sz="2800" dirty="0"/>
              <a:t> </a:t>
            </a:r>
            <a:r>
              <a:rPr lang="en-US" sz="2800" dirty="0" err="1"/>
              <a:t>xác</a:t>
            </a:r>
            <a:r>
              <a:rPr lang="en-US" sz="2800" dirty="0"/>
              <a:t> </a:t>
            </a:r>
            <a:r>
              <a:rPr lang="en-US" sz="2800" dirty="0" err="1"/>
              <a:t>suất</a:t>
            </a:r>
            <a:r>
              <a:rPr lang="en-US" sz="2800" dirty="0"/>
              <a:t> </a:t>
            </a:r>
            <a:r>
              <a:rPr lang="en-US" sz="2800" dirty="0" err="1"/>
              <a:t>thống</a:t>
            </a:r>
            <a:r>
              <a:rPr lang="en-US" sz="2800" dirty="0"/>
              <a:t> </a:t>
            </a:r>
            <a:r>
              <a:rPr lang="en-US" sz="2800" dirty="0" err="1"/>
              <a:t>kê</a:t>
            </a:r>
            <a:r>
              <a:rPr lang="en-US" sz="2800" dirty="0"/>
              <a:t> </a:t>
            </a:r>
            <a:r>
              <a:rPr lang="en-US" sz="2800" dirty="0" err="1"/>
              <a:t>giảng</a:t>
            </a:r>
            <a:r>
              <a:rPr lang="en-US" sz="2800" dirty="0"/>
              <a:t> </a:t>
            </a:r>
            <a:r>
              <a:rPr lang="en-US" sz="2800" dirty="0" err="1"/>
              <a:t>dạy</a:t>
            </a:r>
            <a:r>
              <a:rPr lang="en-US" sz="2800" dirty="0"/>
              <a:t> </a:t>
            </a:r>
            <a:r>
              <a:rPr lang="en-US" sz="2800" dirty="0" err="1"/>
              <a:t>tại</a:t>
            </a:r>
            <a:r>
              <a:rPr lang="en-US" sz="2800" dirty="0"/>
              <a:t> </a:t>
            </a:r>
            <a:r>
              <a:rPr lang="en-US" sz="2800" dirty="0" err="1"/>
              <a:t>trường</a:t>
            </a:r>
            <a:r>
              <a:rPr lang="en-US" sz="2800" dirty="0"/>
              <a:t> </a:t>
            </a:r>
            <a:r>
              <a:rPr lang="en-US" sz="2800" dirty="0" err="1"/>
              <a:t>Đại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 </a:t>
            </a:r>
            <a:r>
              <a:rPr lang="en-US" sz="2800" dirty="0" err="1"/>
              <a:t>Mỏ</a:t>
            </a:r>
            <a:r>
              <a:rPr lang="en-US" sz="2800" dirty="0"/>
              <a:t> - </a:t>
            </a:r>
            <a:r>
              <a:rPr lang="en-US" sz="2800" dirty="0" err="1"/>
              <a:t>Địa</a:t>
            </a:r>
            <a:r>
              <a:rPr lang="en-US" sz="2800" dirty="0"/>
              <a:t> </a:t>
            </a:r>
            <a:r>
              <a:rPr lang="en-US" sz="2800" dirty="0" err="1"/>
              <a:t>chất</a:t>
            </a:r>
            <a:r>
              <a:rPr lang="en-US" sz="2800" dirty="0"/>
              <a:t>. 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17446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1176" y="1701328"/>
            <a:ext cx="11077084" cy="1402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dirty="0" err="1"/>
              <a:t>Phần</a:t>
            </a:r>
            <a:r>
              <a:rPr lang="en-US" sz="3000" dirty="0"/>
              <a:t> 1: </a:t>
            </a:r>
            <a:r>
              <a:rPr lang="en-US" sz="3000" dirty="0" err="1"/>
              <a:t>Trình</a:t>
            </a:r>
            <a:r>
              <a:rPr lang="en-US" sz="3000" dirty="0"/>
              <a:t> </a:t>
            </a:r>
            <a:r>
              <a:rPr lang="en-US" sz="3000" dirty="0" err="1"/>
              <a:t>bày</a:t>
            </a:r>
            <a:r>
              <a:rPr lang="en-US" sz="3000" dirty="0"/>
              <a:t> </a:t>
            </a:r>
            <a:r>
              <a:rPr lang="en-US" sz="3000" dirty="0" err="1"/>
              <a:t>về</a:t>
            </a:r>
            <a:r>
              <a:rPr lang="en-US" sz="3000" dirty="0"/>
              <a:t> </a:t>
            </a:r>
            <a:r>
              <a:rPr lang="en-US" sz="3000" dirty="0" err="1"/>
              <a:t>một</a:t>
            </a:r>
            <a:r>
              <a:rPr lang="en-US" sz="3000" dirty="0"/>
              <a:t> </a:t>
            </a:r>
            <a:r>
              <a:rPr lang="en-US" sz="3000" dirty="0" err="1"/>
              <a:t>số</a:t>
            </a:r>
            <a:r>
              <a:rPr lang="en-US" sz="3000" dirty="0"/>
              <a:t> </a:t>
            </a:r>
            <a:r>
              <a:rPr lang="en-US" sz="3000" dirty="0" err="1"/>
              <a:t>bất</a:t>
            </a:r>
            <a:r>
              <a:rPr lang="en-US" sz="3000" dirty="0"/>
              <a:t> </a:t>
            </a:r>
            <a:r>
              <a:rPr lang="en-US" sz="3000" dirty="0" err="1"/>
              <a:t>đẳng</a:t>
            </a:r>
            <a:r>
              <a:rPr lang="en-US" sz="3000" dirty="0"/>
              <a:t> </a:t>
            </a:r>
            <a:r>
              <a:rPr lang="en-US" sz="3000" dirty="0" err="1"/>
              <a:t>thức</a:t>
            </a:r>
            <a:r>
              <a:rPr lang="en-US" sz="3000" dirty="0"/>
              <a:t> </a:t>
            </a:r>
            <a:r>
              <a:rPr lang="en-US" sz="3000" dirty="0" err="1"/>
              <a:t>xác</a:t>
            </a:r>
            <a:r>
              <a:rPr lang="en-US" sz="3000" dirty="0"/>
              <a:t> </a:t>
            </a:r>
            <a:r>
              <a:rPr lang="en-US" sz="3000" dirty="0" err="1"/>
              <a:t>suất</a:t>
            </a:r>
            <a:r>
              <a:rPr lang="en-US" sz="3000" dirty="0"/>
              <a:t> </a:t>
            </a:r>
            <a:r>
              <a:rPr lang="en-US" sz="3000" dirty="0" err="1"/>
              <a:t>thường</a:t>
            </a:r>
            <a:r>
              <a:rPr lang="en-US" sz="3000" dirty="0"/>
              <a:t> </a:t>
            </a:r>
            <a:r>
              <a:rPr lang="en-US" sz="3000" dirty="0" err="1"/>
              <a:t>gặp</a:t>
            </a:r>
            <a:endParaRPr lang="en-AU" sz="3000" dirty="0"/>
          </a:p>
          <a:p>
            <a:pPr>
              <a:lnSpc>
                <a:spcPct val="150000"/>
              </a:lnSpc>
            </a:pPr>
            <a:r>
              <a:rPr lang="en-US" sz="3000" dirty="0" err="1"/>
              <a:t>Phần</a:t>
            </a:r>
            <a:r>
              <a:rPr lang="en-US" sz="3000" dirty="0"/>
              <a:t> 2: </a:t>
            </a:r>
            <a:r>
              <a:rPr lang="en-US" sz="3000" dirty="0" err="1"/>
              <a:t>Trình</a:t>
            </a:r>
            <a:r>
              <a:rPr lang="en-US" sz="3000" dirty="0"/>
              <a:t> </a:t>
            </a:r>
            <a:r>
              <a:rPr lang="en-US" sz="3000" dirty="0" err="1"/>
              <a:t>bày</a:t>
            </a:r>
            <a:r>
              <a:rPr lang="en-US" sz="3000" dirty="0"/>
              <a:t> </a:t>
            </a:r>
            <a:r>
              <a:rPr lang="en-US" sz="3000" dirty="0" err="1"/>
              <a:t>một</a:t>
            </a:r>
            <a:r>
              <a:rPr lang="en-US" sz="3000" dirty="0"/>
              <a:t> </a:t>
            </a:r>
            <a:r>
              <a:rPr lang="en-US" sz="3000" dirty="0" err="1"/>
              <a:t>số</a:t>
            </a:r>
            <a:r>
              <a:rPr lang="en-US" sz="3000" dirty="0"/>
              <a:t> </a:t>
            </a:r>
            <a:r>
              <a:rPr lang="en-US" sz="3000" dirty="0" err="1"/>
              <a:t>ví</a:t>
            </a:r>
            <a:r>
              <a:rPr lang="en-US" sz="3000" dirty="0"/>
              <a:t> </a:t>
            </a:r>
            <a:r>
              <a:rPr lang="en-US" sz="3000" dirty="0" err="1"/>
              <a:t>dụ</a:t>
            </a:r>
            <a:r>
              <a:rPr lang="en-US" sz="3000" dirty="0"/>
              <a:t> </a:t>
            </a:r>
            <a:r>
              <a:rPr lang="en-US" sz="3000" dirty="0" err="1"/>
              <a:t>ứng</a:t>
            </a:r>
            <a:r>
              <a:rPr lang="en-US" sz="3000" dirty="0"/>
              <a:t> </a:t>
            </a:r>
            <a:r>
              <a:rPr lang="en-US" sz="3000" dirty="0" err="1"/>
              <a:t>dụng</a:t>
            </a:r>
            <a:r>
              <a:rPr lang="en-US" sz="3000" dirty="0"/>
              <a:t>. </a:t>
            </a:r>
            <a:endParaRPr lang="en-AU" sz="3000" dirty="0"/>
          </a:p>
        </p:txBody>
      </p:sp>
      <p:sp>
        <p:nvSpPr>
          <p:cNvPr id="5" name="Rectangle 4"/>
          <p:cNvSpPr/>
          <p:nvPr/>
        </p:nvSpPr>
        <p:spPr>
          <a:xfrm>
            <a:off x="158413" y="633192"/>
            <a:ext cx="6999032" cy="6588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Báo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cáo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học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thuật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chia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hai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800" b="1" i="1" dirty="0">
              <a:effectLst/>
              <a:latin typeface="Calibri 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65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BD86DBA-C435-11F9-1C60-EAB2D5D63931}"/>
              </a:ext>
            </a:extLst>
          </p:cNvPr>
          <p:cNvSpPr txBox="1"/>
          <p:nvPr/>
        </p:nvSpPr>
        <p:spPr>
          <a:xfrm>
            <a:off x="1959428" y="286232"/>
            <a:ext cx="9694506" cy="589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600"/>
              </a:spcAft>
              <a:tabLst>
                <a:tab pos="228600" algn="l"/>
              </a:tabLst>
            </a:pPr>
            <a:r>
              <a:rPr lang="en-US" sz="3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en-US" sz="3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đẳng</a:t>
            </a:r>
            <a:r>
              <a:rPr lang="en-US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suất</a:t>
            </a:r>
            <a:r>
              <a:rPr lang="en-US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endParaRPr lang="en-AU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9CE95F1-3DAD-0EB8-3784-A309DC3535BF}"/>
                  </a:ext>
                </a:extLst>
              </p:cNvPr>
              <p:cNvSpPr txBox="1"/>
              <p:nvPr/>
            </p:nvSpPr>
            <p:spPr>
              <a:xfrm>
                <a:off x="410546" y="1250878"/>
                <a:ext cx="11075437" cy="27722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742950" lvl="1" indent="-285750" algn="just">
                  <a:lnSpc>
                    <a:spcPct val="115000"/>
                  </a:lnSpc>
                  <a:spcAft>
                    <a:spcPts val="600"/>
                  </a:spcAft>
                  <a:buFont typeface="+mj-lt"/>
                  <a:buAutoNum type="arabicPeriod"/>
                  <a:tabLst>
                    <a:tab pos="228600" algn="l"/>
                  </a:tabLst>
                </a:pP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Bất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đẳng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Markov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lí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trị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âm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Khi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mọi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≥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d>
                        <m:d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≥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f>
                        <m:f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𝐸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</m:d>
                        </m:num>
                        <m:den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9CE95F1-3DAD-0EB8-3784-A309DC3535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546" y="1250878"/>
                <a:ext cx="11075437" cy="2772297"/>
              </a:xfrm>
              <a:prstGeom prst="rect">
                <a:avLst/>
              </a:prstGeom>
              <a:blipFill>
                <a:blip r:embed="rId2"/>
                <a:stretch>
                  <a:fillRect l="-1101" t="-1319" r="-115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7B7E00C7-0BC0-2166-12F8-98BA8B99F9E0}"/>
              </a:ext>
            </a:extLst>
          </p:cNvPr>
          <p:cNvSpPr txBox="1"/>
          <p:nvPr/>
        </p:nvSpPr>
        <p:spPr>
          <a:xfrm>
            <a:off x="158620" y="4183520"/>
            <a:ext cx="1115008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Bất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đẳng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Markov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phép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chúng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liên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giữa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suất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kì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vọng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ngẫu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AU" sz="2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8E87788-0D93-B2CD-E5A0-9348D6BF21E3}"/>
              </a:ext>
            </a:extLst>
          </p:cNvPr>
          <p:cNvSpPr txBox="1"/>
          <p:nvPr/>
        </p:nvSpPr>
        <p:spPr>
          <a:xfrm>
            <a:off x="158620" y="5454639"/>
            <a:ext cx="11495314" cy="1051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  <a:tabLst>
                <a:tab pos="228600" algn="l"/>
              </a:tabLst>
            </a:pP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iều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đẳng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Markov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ngẫu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đẳng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Chebyshev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A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76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build="p"/>
      <p:bldP spid="12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068DF7A-3A2A-FB47-65EB-2CBE2F34F977}"/>
                  </a:ext>
                </a:extLst>
              </p:cNvPr>
              <p:cNvSpPr txBox="1"/>
              <p:nvPr/>
            </p:nvSpPr>
            <p:spPr>
              <a:xfrm>
                <a:off x="382554" y="497680"/>
                <a:ext cx="8518849" cy="2276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1"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2.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Bất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đẳng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Chebyshev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lí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mọi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&gt;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d>
                        <m:d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𝐸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A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𝑋</m:t>
                                  </m:r>
                                </m:e>
                              </m:d>
                            </m:e>
                          </m:d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≥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f>
                        <m:f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𝑉𝑎𝑟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068DF7A-3A2A-FB47-65EB-2CBE2F34F9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554" y="497680"/>
                <a:ext cx="8518849" cy="2276777"/>
              </a:xfrm>
              <a:prstGeom prst="rect">
                <a:avLst/>
              </a:prstGeom>
              <a:blipFill>
                <a:blip r:embed="rId2"/>
                <a:stretch>
                  <a:fillRect l="-1503" t="-187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F25FAD22-0A36-3240-781C-43CDFE857591}"/>
              </a:ext>
            </a:extLst>
          </p:cNvPr>
          <p:cNvSpPr txBox="1"/>
          <p:nvPr/>
        </p:nvSpPr>
        <p:spPr>
          <a:xfrm>
            <a:off x="195943" y="2919774"/>
            <a:ext cx="11840547" cy="1547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  <a:tabLst>
                <a:tab pos="228600" algn="l"/>
              </a:tabLs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đẳng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Markov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Chebyshev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suất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vọng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ngẫu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suất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ngẫu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A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79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58BC710-D28B-F1B6-259D-FE8942C34D6D}"/>
                  </a:ext>
                </a:extLst>
              </p:cNvPr>
              <p:cNvSpPr txBox="1"/>
              <p:nvPr/>
            </p:nvSpPr>
            <p:spPr>
              <a:xfrm>
                <a:off x="157065" y="714520"/>
                <a:ext cx="11188959" cy="19695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1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3.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Bất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đẳng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Chernoff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lí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kì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d>
                        <m:d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≥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func>
                        <m:func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inf</m:t>
                              </m:r>
                            </m:e>
                            <m:lim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𝑠</m:t>
                              </m:r>
                            </m:lim>
                          </m:limLow>
                        </m:fName>
                        <m:e>
                          <m:sSup>
                            <m:sSupPr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𝑠𝑎</m:t>
                              </m:r>
                            </m:sup>
                          </m:sSup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𝐸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A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𝑠𝑋</m:t>
                                  </m:r>
                                </m:sup>
                              </m:sSup>
                            </m:e>
                          </m:d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.</m:t>
                          </m:r>
                        </m:e>
                      </m:func>
                    </m:oMath>
                  </m:oMathPara>
                </a14:m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58BC710-D28B-F1B6-259D-FE8942C34D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065" y="714520"/>
                <a:ext cx="11188959" cy="1969514"/>
              </a:xfrm>
              <a:prstGeom prst="rect">
                <a:avLst/>
              </a:prstGeom>
              <a:blipFill>
                <a:blip r:embed="rId2"/>
                <a:stretch>
                  <a:fillRect l="-1144" t="-1858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41678BD-8A89-3B3D-0B41-0D127C9B8CA0}"/>
                  </a:ext>
                </a:extLst>
              </p:cNvPr>
              <p:cNvSpPr txBox="1"/>
              <p:nvPr/>
            </p:nvSpPr>
            <p:spPr>
              <a:xfrm>
                <a:off x="157065" y="3107321"/>
                <a:ext cx="11877869" cy="29231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1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4.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Luật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lớn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Chebyshev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lí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Cho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,…,</m:t>
                    </m:r>
                    <m:sSub>
                      <m:sSub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lập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kì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vọng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hữu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hạn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Khi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→∞</m:t>
                              </m:r>
                            </m:lim>
                          </m:limLow>
                        </m:fName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A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AU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en-A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𝑋</m:t>
                                          </m:r>
                                        </m:e>
                                        <m:sub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en-A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𝑋</m:t>
                                          </m:r>
                                        </m:e>
                                        <m:sub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+…+</m:t>
                                      </m:r>
                                      <m:sSub>
                                        <m:sSubPr>
                                          <m:ctrlPr>
                                            <a:rPr lang="en-A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𝑋</m:t>
                                          </m:r>
                                        </m:e>
                                        <m:sub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𝑛</m:t>
                                      </m:r>
                                    </m:den>
                                  </m:f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AU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𝐸</m:t>
                                      </m:r>
                                      <m:sSub>
                                        <m:sSubPr>
                                          <m:ctrlPr>
                                            <a:rPr lang="en-A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𝑋</m:t>
                                          </m:r>
                                        </m:e>
                                        <m:sub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𝐸</m:t>
                                      </m:r>
                                      <m:sSub>
                                        <m:sSubPr>
                                          <m:ctrlPr>
                                            <a:rPr lang="en-A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𝑋</m:t>
                                          </m:r>
                                        </m:e>
                                        <m:sub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+…+</m:t>
                                      </m:r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𝐸</m:t>
                                      </m:r>
                                      <m:sSub>
                                        <m:sSubPr>
                                          <m:ctrlPr>
                                            <a:rPr lang="en-A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𝑋</m:t>
                                          </m:r>
                                        </m:e>
                                        <m:sub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𝑛</m:t>
                                      </m:r>
                                    </m:den>
                                  </m:f>
                                </m:e>
                              </m:d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&gt;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𝜀</m:t>
                              </m:r>
                            </m:e>
                          </m:d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e>
                      </m:fun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.⁡</m:t>
                      </m:r>
                    </m:oMath>
                  </m:oMathPara>
                </a14:m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41678BD-8A89-3B3D-0B41-0D127C9B8C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065" y="3107321"/>
                <a:ext cx="11877869" cy="2923108"/>
              </a:xfrm>
              <a:prstGeom prst="rect">
                <a:avLst/>
              </a:prstGeom>
              <a:blipFill>
                <a:blip r:embed="rId3"/>
                <a:stretch>
                  <a:fillRect l="-1078" t="-146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4679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6370C29-8CF4-40A5-3AAF-99CF3CEBEFDE}"/>
                  </a:ext>
                </a:extLst>
              </p:cNvPr>
              <p:cNvSpPr txBox="1"/>
              <p:nvPr/>
            </p:nvSpPr>
            <p:spPr>
              <a:xfrm>
                <a:off x="325016" y="560073"/>
                <a:ext cx="11541968" cy="15363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1"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5.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Bất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đẳng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Cauchy -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Buniakowski</a:t>
                </a:r>
                <a:endParaRPr lang="en-AU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2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lí</a:t>
                </a:r>
                <a:r>
                  <a:rPr lang="en-US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sử</a:t>
                </a:r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/>
                      <m:t>𝑋</m:t>
                    </m:r>
                    <m:r>
                      <a:rPr lang="en-US" sz="2800" i="1"/>
                      <m:t>,</m:t>
                    </m:r>
                    <m:r>
                      <a:rPr lang="en-US" sz="2800" i="1"/>
                      <m:t>𝑌</m:t>
                    </m:r>
                    <m:r>
                      <a:rPr lang="en-US" sz="2800" i="1"/>
                      <m:t>∈</m:t>
                    </m:r>
                    <m:sSup>
                      <m:sSupPr>
                        <m:ctrlPr>
                          <a:rPr lang="en-AU" sz="2800" i="1"/>
                        </m:ctrlPr>
                      </m:sSupPr>
                      <m:e>
                        <m:r>
                          <a:rPr lang="en-US" sz="2800" i="1"/>
                          <m:t>ℒ</m:t>
                        </m:r>
                      </m:e>
                      <m:sup>
                        <m:r>
                          <a:rPr lang="en-US" sz="2800" i="1"/>
                          <m:t>2</m:t>
                        </m:r>
                      </m:sup>
                    </m:sSup>
                    <m:r>
                      <a:rPr lang="en-US" sz="2800" i="1"/>
                      <m:t>.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Khi </a:t>
                </a:r>
                <a:r>
                  <a:rPr lang="en-US" sz="2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endParaRPr lang="en-A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/>
                        <m:t>𝐸</m:t>
                      </m:r>
                      <m:d>
                        <m:dPr>
                          <m:begChr m:val="|"/>
                          <m:endChr m:val="|"/>
                          <m:ctrlPr>
                            <a:rPr lang="en-AU" sz="2800" i="1"/>
                          </m:ctrlPr>
                        </m:dPr>
                        <m:e>
                          <m:r>
                            <a:rPr lang="en-US" sz="2800" i="1"/>
                            <m:t>𝑋𝑌</m:t>
                          </m:r>
                        </m:e>
                      </m:d>
                      <m:r>
                        <a:rPr lang="en-US" sz="2800" i="1"/>
                        <m:t>≤</m:t>
                      </m:r>
                      <m:sSub>
                        <m:sSubPr>
                          <m:ctrlPr>
                            <a:rPr lang="en-AU" sz="2800" i="1"/>
                          </m:ctrlPr>
                        </m:sSub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AU" sz="2800" i="1"/>
                              </m:ctrlPr>
                            </m:dPr>
                            <m:e>
                              <m:r>
                                <a:rPr lang="en-US" sz="2800" i="1"/>
                                <m:t>𝑋</m:t>
                              </m:r>
                            </m:e>
                          </m:d>
                        </m:e>
                        <m:sub>
                          <m:r>
                            <a:rPr lang="en-US" sz="2800" i="1"/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AU" sz="2800" i="1"/>
                          </m:ctrlPr>
                        </m:sSub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AU" sz="2800" i="1"/>
                              </m:ctrlPr>
                            </m:dPr>
                            <m:e>
                              <m:r>
                                <a:rPr lang="en-US" sz="2800" i="1"/>
                                <m:t>𝑌</m:t>
                              </m:r>
                            </m:e>
                          </m:d>
                        </m:e>
                        <m:sub>
                          <m:r>
                            <a:rPr lang="en-US" sz="2800" i="1"/>
                            <m:t>2</m:t>
                          </m:r>
                        </m:sub>
                      </m:sSub>
                      <m:r>
                        <a:rPr lang="en-US" sz="2800" i="1"/>
                        <m:t>.</m:t>
                      </m:r>
                    </m:oMath>
                  </m:oMathPara>
                </a14:m>
                <a:endParaRPr lang="en-A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6370C29-8CF4-40A5-3AAF-99CF3CEBEF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016" y="560073"/>
                <a:ext cx="11541968" cy="1536318"/>
              </a:xfrm>
              <a:prstGeom prst="rect">
                <a:avLst/>
              </a:prstGeom>
              <a:blipFill>
                <a:blip r:embed="rId2"/>
                <a:stretch>
                  <a:fillRect l="-1056" t="-2778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0A4B75C-60F6-7076-CE46-16C52327FD4E}"/>
                  </a:ext>
                </a:extLst>
              </p:cNvPr>
              <p:cNvSpPr txBox="1"/>
              <p:nvPr/>
            </p:nvSpPr>
            <p:spPr>
              <a:xfrm>
                <a:off x="325016" y="2750937"/>
                <a:ext cx="11440886" cy="21091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1"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6.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Bất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đẳng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Holder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lí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sử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𝑞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∈(1,∞)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thỏa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mãn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den>
                    </m:f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den>
                    </m:f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∈</m:t>
                    </m:r>
                    <m:sSup>
                      <m:sSup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ℒ</m:t>
                        </m:r>
                      </m:e>
                      <m:sup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sup>
                    </m:sSup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𝑌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∈</m:t>
                    </m:r>
                    <m:sSup>
                      <m:sSup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ℒ</m:t>
                        </m:r>
                      </m:e>
                      <m:sup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sup>
                    </m:sSup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Khi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𝐸</m:t>
                      </m:r>
                      <m:d>
                        <m:dPr>
                          <m:begChr m:val="|"/>
                          <m:endChr m:val="|"/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𝑋𝑌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sSub>
                        <m:sSub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</m:d>
                        </m:e>
                        <m:sub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sub>
                      </m:sSub>
                      <m:sSub>
                        <m:sSub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𝑌</m:t>
                              </m:r>
                            </m:e>
                          </m:d>
                        </m:e>
                        <m:sub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𝑞</m:t>
                          </m:r>
                        </m:sub>
                      </m:sSub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0A4B75C-60F6-7076-CE46-16C52327FD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016" y="2750937"/>
                <a:ext cx="11440886" cy="2109104"/>
              </a:xfrm>
              <a:prstGeom prst="rect">
                <a:avLst/>
              </a:prstGeom>
              <a:blipFill>
                <a:blip r:embed="rId3"/>
                <a:stretch>
                  <a:fillRect l="-1066" t="-173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6A586EA-B314-6E93-DAAF-A546A4A58A2C}"/>
                  </a:ext>
                </a:extLst>
              </p:cNvPr>
              <p:cNvSpPr txBox="1"/>
              <p:nvPr/>
            </p:nvSpPr>
            <p:spPr>
              <a:xfrm>
                <a:off x="325016" y="4981168"/>
                <a:ext cx="11429999" cy="18097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1"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7.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Bất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đẳng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Jensen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lí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lồi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kì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𝐸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</m:d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≥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𝑓</m:t>
                      </m:r>
                      <m:d>
                        <m:d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𝐸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</m:d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6A586EA-B314-6E93-DAAF-A546A4A58A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016" y="4981168"/>
                <a:ext cx="11429999" cy="1809726"/>
              </a:xfrm>
              <a:prstGeom prst="rect">
                <a:avLst/>
              </a:prstGeom>
              <a:blipFill>
                <a:blip r:embed="rId4"/>
                <a:stretch>
                  <a:fillRect l="-1067" t="-202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8772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9" grpId="0" build="p"/>
      <p:bldP spid="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D2A17EE9-9CF6-EBD2-4537-B876A70FE590}"/>
              </a:ext>
            </a:extLst>
          </p:cNvPr>
          <p:cNvSpPr txBox="1"/>
          <p:nvPr/>
        </p:nvSpPr>
        <p:spPr>
          <a:xfrm>
            <a:off x="3237722" y="450428"/>
            <a:ext cx="6102220" cy="622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600"/>
              </a:spcAft>
              <a:tabLst>
                <a:tab pos="228600" algn="l"/>
              </a:tabLst>
            </a:pP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2.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A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B7C4C61-42AC-7B31-4F2A-8FE15F2E161D}"/>
                  </a:ext>
                </a:extLst>
              </p:cNvPr>
              <p:cNvSpPr txBox="1"/>
              <p:nvPr/>
            </p:nvSpPr>
            <p:spPr>
              <a:xfrm>
                <a:off x="245706" y="1525251"/>
                <a:ext cx="11700588" cy="31879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Ví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1.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sử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phế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phẩm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máy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tháng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trung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bình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𝜇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=30.</m:t>
                    </m:r>
                  </m:oMath>
                </a14:m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15000"/>
                  </a:lnSpc>
                  <a:spcAft>
                    <a:spcPts val="600"/>
                  </a:spcAft>
                  <a:buFont typeface="+mj-lt"/>
                  <a:buAutoNum type="alphaLcPeriod"/>
                  <a:tabLst>
                    <a:tab pos="228600" algn="l"/>
                  </a:tabLs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xét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gì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về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phế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phẩm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tháng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này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vượt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quá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120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sản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phẩm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15000"/>
                  </a:lnSpc>
                  <a:spcAft>
                    <a:spcPts val="600"/>
                  </a:spcAft>
                  <a:buFont typeface="+mj-lt"/>
                  <a:buAutoNum type="alphaLcPeriod"/>
                  <a:tabLst>
                    <a:tab pos="228600" algn="l"/>
                  </a:tabLs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25,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hãy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phế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phẩm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tháng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này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nằm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khoảng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(40,60)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sản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phẩm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B7C4C61-42AC-7B31-4F2A-8FE15F2E16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706" y="1525251"/>
                <a:ext cx="11700588" cy="3187924"/>
              </a:xfrm>
              <a:prstGeom prst="rect">
                <a:avLst/>
              </a:prstGeom>
              <a:blipFill>
                <a:blip r:embed="rId2"/>
                <a:stretch>
                  <a:fillRect l="-1042" t="-1147" r="-1042" b="-420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48992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F4333B3-C824-E444-04CB-4A3459F09691}"/>
                  </a:ext>
                </a:extLst>
              </p:cNvPr>
              <p:cNvSpPr txBox="1"/>
              <p:nvPr/>
            </p:nvSpPr>
            <p:spPr>
              <a:xfrm>
                <a:off x="373224" y="661006"/>
                <a:ext cx="11700588" cy="43519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Lời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15000"/>
                  </a:lnSpc>
                  <a:spcAft>
                    <a:spcPts val="600"/>
                  </a:spcAft>
                  <a:buFont typeface="+mj-lt"/>
                  <a:buAutoNum type="alphaLcPeriod"/>
                  <a:tabLst>
                    <a:tab pos="228600" algn="l"/>
                  </a:tabLs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Áp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đẳng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Markov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d>
                        <m:d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&gt;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120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≥</m:t>
                      </m:r>
                      <m:f>
                        <m:f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𝐸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</m:d>
                        </m:num>
                        <m:den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120</m:t>
                          </m:r>
                        </m:den>
                      </m:f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30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120</m:t>
                          </m:r>
                        </m:den>
                      </m:f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lnSpc>
                    <a:spcPct val="115000"/>
                  </a:lnSpc>
                  <a:spcAft>
                    <a:spcPts val="600"/>
                  </a:spcAft>
                  <a:buFont typeface="+mj-lt"/>
                  <a:buAutoNum type="alphaLcPeriod"/>
                  <a:tabLst>
                    <a:tab pos="228600" algn="l"/>
                  </a:tabLs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Áp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đẳng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Chebyshev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d>
                        <m:d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50</m:t>
                              </m:r>
                            </m:e>
                          </m:d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≥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f>
                        <m:f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𝑉𝑎𝑟</m:t>
                          </m:r>
                          <m:d>
                            <m:dPr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25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100</m:t>
                          </m:r>
                        </m:den>
                      </m:f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0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25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𝑃</m:t>
                    </m:r>
                    <m:d>
                      <m:d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40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&lt;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&lt;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60</m:t>
                        </m:r>
                      </m:e>
                    </m:d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𝑃</m:t>
                    </m:r>
                    <m:d>
                      <m:d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AU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𝑋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50</m:t>
                            </m:r>
                          </m:e>
                        </m:d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&lt;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e>
                    </m:d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≥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25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75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F4333B3-C824-E444-04CB-4A3459F096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224" y="661006"/>
                <a:ext cx="11700588" cy="4351961"/>
              </a:xfrm>
              <a:prstGeom prst="rect">
                <a:avLst/>
              </a:prstGeom>
              <a:blipFill>
                <a:blip r:embed="rId2"/>
                <a:stretch>
                  <a:fillRect l="-1042" t="-840" b="-280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7954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146</TotalTime>
  <Words>1037</Words>
  <Application>Microsoft Office PowerPoint</Application>
  <PresentationFormat>Widescreen</PresentationFormat>
  <Paragraphs>72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Calibri</vt:lpstr>
      <vt:lpstr>Calibri </vt:lpstr>
      <vt:lpstr>Cambria Math</vt:lpstr>
      <vt:lpstr>Times New Roman</vt:lpstr>
      <vt:lpstr>Trebuchet MS</vt:lpstr>
      <vt:lpstr>Wingdings 3</vt:lpstr>
      <vt:lpstr>Facet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hang pc</dc:creator>
  <cp:lastModifiedBy>Nguyễn Thu Hằng</cp:lastModifiedBy>
  <cp:revision>17</cp:revision>
  <dcterms:created xsi:type="dcterms:W3CDTF">2021-06-21T14:17:50Z</dcterms:created>
  <dcterms:modified xsi:type="dcterms:W3CDTF">2023-01-11T15:45:23Z</dcterms:modified>
</cp:coreProperties>
</file>