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456" r:id="rId3"/>
    <p:sldId id="466" r:id="rId4"/>
    <p:sldId id="467" r:id="rId5"/>
    <p:sldId id="468" r:id="rId6"/>
    <p:sldId id="469" r:id="rId7"/>
    <p:sldId id="470" r:id="rId8"/>
    <p:sldId id="471" r:id="rId9"/>
    <p:sldId id="472" r:id="rId10"/>
    <p:sldId id="473" r:id="rId11"/>
    <p:sldId id="474" r:id="rId12"/>
    <p:sldId id="475" r:id="rId13"/>
    <p:sldId id="476" r:id="rId14"/>
    <p:sldId id="477" r:id="rId15"/>
    <p:sldId id="478" r:id="rId16"/>
    <p:sldId id="479" r:id="rId17"/>
    <p:sldId id="480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389C13-39D6-48BE-87E5-2C8164129F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5A2E8-4609-4ED1-A62F-9F775B9E6D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8A6405-BB93-49A0-B355-073CB5809D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8C7AF-7CFB-43B9-8834-744188EC6A05}" type="datetimeFigureOut">
              <a:rPr lang="en-US" smtClean="0"/>
              <a:t>1/11/2023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58DBFB-6BB1-45FA-BCEB-E1300288B0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1EA492-5C95-4D62-91B5-8B1465D21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F3FC6-E9A7-4C11-A386-1278D10716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54644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FE75F0-40FA-4763-9724-494A35748A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88D64AA-2694-4FC9-A5DE-19E5F69CE6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2E822E-9945-4673-8302-A48D1461D3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8C7AF-7CFB-43B9-8834-744188EC6A05}" type="datetimeFigureOut">
              <a:rPr lang="en-US" smtClean="0"/>
              <a:t>1/11/2023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F1C0C9-EA15-4756-A7B6-31D4E41623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3B2779-D7F1-48BF-8731-460D3D740C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F3FC6-E9A7-4C11-A386-1278D10716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98357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74FDD15-54F9-4F85-A328-9F025EC685E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4B363BD-D284-477D-8D25-F3CB2D79EE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A6DC5B-3977-42EF-A77A-D8F7D9513D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8C7AF-7CFB-43B9-8834-744188EC6A05}" type="datetimeFigureOut">
              <a:rPr lang="en-US" smtClean="0"/>
              <a:t>1/11/2023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8B94A1-792D-4B59-8508-7D6C5E804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5D1B32-B3C6-47CF-9522-28155C7B19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F3FC6-E9A7-4C11-A386-1278D10716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7193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115A42-F28D-4E51-AA30-C299B7E02E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EFF866-E538-494E-BB4B-2F8BDAED3E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8A3F80-5AD3-4E8D-BE8B-C7074D452C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8C7AF-7CFB-43B9-8834-744188EC6A05}" type="datetimeFigureOut">
              <a:rPr lang="en-US" smtClean="0"/>
              <a:t>1/11/2023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04663D-DA2F-4E41-BA4E-F9BFAAA36A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7641B2-9382-4D1D-8F7E-B2F02DC5A3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F3FC6-E9A7-4C11-A386-1278D10716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04588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9AEE3B-3DB6-4655-8A19-3561926BC7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FE84C3-4FA0-4576-9FBF-82BD29485F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09EFBE-C26A-4896-A69C-BA99E10F0F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8C7AF-7CFB-43B9-8834-744188EC6A05}" type="datetimeFigureOut">
              <a:rPr lang="en-US" smtClean="0"/>
              <a:t>1/11/2023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9DEAC4-42FB-4BC7-A285-0EBBACB11B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C1BA1A-726E-4107-B7C0-E781A638B1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F3FC6-E9A7-4C11-A386-1278D10716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08393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8D5261-98E9-4D81-A0D4-6498A9045B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8A16B8-CEBF-4338-AD50-691C7AAAFC6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54BD426-7112-467A-971B-BDA43D21D09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D4A1305-EC5A-4BD2-8669-BDD77DAF9B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8C7AF-7CFB-43B9-8834-744188EC6A05}" type="datetimeFigureOut">
              <a:rPr lang="en-US" smtClean="0"/>
              <a:t>1/11/2023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310C59A-13F2-4FE9-A2C6-FE723E2EF3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FDFECE-AE17-4795-BC91-D060962030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F3FC6-E9A7-4C11-A386-1278D10716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27646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2B4437-B8C8-4ED9-A9C3-467992E01C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84C141-14E8-4040-8CE7-EFCAD663CE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0C906B7-F589-4510-9D08-9C53C365B5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D16FD86-6F85-44AC-8F95-4666304BB23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B87B9CF-0315-4043-A00E-374754C3017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6A43B8E-C1E2-46C9-9003-ACD9E26FCF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8C7AF-7CFB-43B9-8834-744188EC6A05}" type="datetimeFigureOut">
              <a:rPr lang="en-US" smtClean="0"/>
              <a:t>1/11/2023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2236548-4FB7-4643-A8E2-AD4DCD2E29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C3887D5-4170-4A03-8A10-26BD72A20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F3FC6-E9A7-4C11-A386-1278D10716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0176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B534D8-8234-4EF1-BAE5-A0370D15F8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BE5E5AA-BDE7-4A1A-8794-03462E0062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8C7AF-7CFB-43B9-8834-744188EC6A05}" type="datetimeFigureOut">
              <a:rPr lang="en-US" smtClean="0"/>
              <a:t>1/11/2023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06452A1-5B51-49F3-BDD3-4A1EC06073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D56F24-65C6-4474-8EA1-3F331D34FF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F3FC6-E9A7-4C11-A386-1278D10716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25160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A9F8511-1D72-4905-BF44-1215370A31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8C7AF-7CFB-43B9-8834-744188EC6A05}" type="datetimeFigureOut">
              <a:rPr lang="en-US" smtClean="0"/>
              <a:t>1/11/2023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A96CCD9-C864-4C37-8D5D-706ADE377F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315E6E-BA2E-4BD0-B69B-2280CD745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F3FC6-E9A7-4C11-A386-1278D10716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19938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10842D-83BE-4B35-9F14-DB93DAB2A5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21EDA7-6000-40E3-8CD6-7E92863898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46D851F-31CF-4E25-9389-4358B94678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346579-7E66-41A7-BC10-5A0A4DB1E7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8C7AF-7CFB-43B9-8834-744188EC6A05}" type="datetimeFigureOut">
              <a:rPr lang="en-US" smtClean="0"/>
              <a:t>1/11/2023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45D53D6-145E-4853-BFA8-F8870E263F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9C1F98-296B-460B-B333-2D50374287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F3FC6-E9A7-4C11-A386-1278D10716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2446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550625-7F45-4760-B30E-BC559069E5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108D1C0-3923-4B5F-97D4-708128E26BE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854F8B-0DE4-42CB-98E1-D476A7DDDF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622633B-1101-47C9-BB6F-F1EDA714AC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8C7AF-7CFB-43B9-8834-744188EC6A05}" type="datetimeFigureOut">
              <a:rPr lang="en-US" smtClean="0"/>
              <a:t>1/11/2023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A17F170-7D81-4004-95D4-6247B38A31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52AD76-AB4A-432F-AE1E-033A4BB574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F3FC6-E9A7-4C11-A386-1278D10716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95020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9ACB228-2FC4-4E33-ACA2-28E1CA3F1A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8A5BAC-9F11-4EC2-9644-B7233AE13C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4A68E4-573A-4350-AA2D-909C31B5B48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B8C7AF-7CFB-43B9-8834-744188EC6A05}" type="datetimeFigureOut">
              <a:rPr lang="en-US" smtClean="0"/>
              <a:t>1/11/2023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084275-977F-48AE-A2BE-96AF22E6EAD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0BD6C6-0FB7-4D5A-A640-F944511FFA4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AF3FC6-E9A7-4C11-A386-1278D10716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69667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00.png"/><Relationship Id="rId2" Type="http://schemas.openxmlformats.org/officeDocument/2006/relationships/image" Target="../media/image199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30.png"/><Relationship Id="rId7" Type="http://schemas.openxmlformats.org/officeDocument/2006/relationships/image" Target="../media/image7.png"/><Relationship Id="rId2" Type="http://schemas.openxmlformats.org/officeDocument/2006/relationships/image" Target="../media/image20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1.png"/><Relationship Id="rId4" Type="http://schemas.openxmlformats.org/officeDocument/2006/relationships/image" Target="../media/image204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210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90.png"/><Relationship Id="rId5" Type="http://schemas.openxmlformats.org/officeDocument/2006/relationships/image" Target="../media/image2080.png"/><Relationship Id="rId4" Type="http://schemas.openxmlformats.org/officeDocument/2006/relationships/image" Target="../media/image207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2.png"/><Relationship Id="rId2" Type="http://schemas.openxmlformats.org/officeDocument/2006/relationships/image" Target="../media/image2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13.png"/><Relationship Id="rId7" Type="http://schemas.openxmlformats.org/officeDocument/2006/relationships/image" Target="../media/image2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6.png"/><Relationship Id="rId5" Type="http://schemas.openxmlformats.org/officeDocument/2006/relationships/image" Target="../media/image2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3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4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60.png"/><Relationship Id="rId2" Type="http://schemas.openxmlformats.org/officeDocument/2006/relationships/image" Target="../media/image175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7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8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0.png"/><Relationship Id="rId7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1820.png"/><Relationship Id="rId4" Type="http://schemas.openxmlformats.org/officeDocument/2006/relationships/image" Target="../media/image18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88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70.png"/><Relationship Id="rId5" Type="http://schemas.openxmlformats.org/officeDocument/2006/relationships/image" Target="../media/image1860.png"/><Relationship Id="rId4" Type="http://schemas.openxmlformats.org/officeDocument/2006/relationships/image" Target="../media/image185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00.png"/><Relationship Id="rId2" Type="http://schemas.openxmlformats.org/officeDocument/2006/relationships/image" Target="../media/image189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910.png"/><Relationship Id="rId7" Type="http://schemas.openxmlformats.org/officeDocument/2006/relationships/image" Target="../media/image195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40.png"/><Relationship Id="rId5" Type="http://schemas.openxmlformats.org/officeDocument/2006/relationships/image" Target="../media/image193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8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D155CB-6DA8-4D2E-9DEA-0CD7C51AD0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6278" y="1126435"/>
            <a:ext cx="9144000" cy="2584173"/>
          </a:xfrm>
        </p:spPr>
        <p:txBody>
          <a:bodyPr>
            <a:noAutofit/>
          </a:bodyPr>
          <a:lstStyle/>
          <a:p>
            <a:r>
              <a:rPr lang="vi-VN" sz="3200" b="1" dirty="0"/>
              <a:t>BÀI TOÁN KIỂM ĐỊNH THỐNG KÊ VỚI PHẦN MỀM R TRONG GIẢNG DẠY HỌC PHẦN XÁC SUẤT THÔNG KÊ TẠI TRƯỜNG ĐẠI HỌC</a:t>
            </a:r>
            <a:br>
              <a:rPr lang="en-US" sz="3200" dirty="0"/>
            </a:br>
            <a:endParaRPr lang="en-US" sz="32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6ABD833-4C17-4227-91D9-16D94CA485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72" y="15267"/>
            <a:ext cx="1923575" cy="1883339"/>
          </a:xfrm>
          <a:prstGeom prst="ellipse">
            <a:avLst/>
          </a:prstGeom>
          <a:ln w="190500" cap="rnd">
            <a:noFill/>
            <a:prstDash val="solid"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Tiêu đề 1">
            <a:extLst>
              <a:ext uri="{FF2B5EF4-FFF2-40B4-BE49-F238E27FC236}">
                <a16:creationId xmlns:a16="http://schemas.microsoft.com/office/drawing/2014/main" id="{CC83ADF5-C3C2-47F0-B2D1-B27232226DE3}"/>
              </a:ext>
            </a:extLst>
          </p:cNvPr>
          <p:cNvSpPr txBox="1">
            <a:spLocks/>
          </p:cNvSpPr>
          <p:nvPr/>
        </p:nvSpPr>
        <p:spPr>
          <a:xfrm>
            <a:off x="2871195" y="3976507"/>
            <a:ext cx="7421528" cy="135459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Thạc</a:t>
            </a:r>
            <a:r>
              <a:rPr lang="en-US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en-US" sz="28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sĩ</a:t>
            </a:r>
            <a:r>
              <a:rPr lang="en-US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: Phạm </a:t>
            </a:r>
            <a:r>
              <a:rPr lang="en-US" sz="28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Ngọc</a:t>
            </a:r>
            <a:r>
              <a:rPr lang="en-US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 Anh</a:t>
            </a:r>
          </a:p>
        </p:txBody>
      </p:sp>
    </p:spTree>
    <p:extLst>
      <p:ext uri="{BB962C8B-B14F-4D97-AF65-F5344CB8AC3E}">
        <p14:creationId xmlns:p14="http://schemas.microsoft.com/office/powerpoint/2010/main" val="41925700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ộp Văn bản 1">
            <a:extLst>
              <a:ext uri="{FF2B5EF4-FFF2-40B4-BE49-F238E27FC236}">
                <a16:creationId xmlns:a16="http://schemas.microsoft.com/office/drawing/2014/main" id="{09A6A64C-7329-4C51-B9A7-91E4A9900B73}"/>
              </a:ext>
            </a:extLst>
          </p:cNvPr>
          <p:cNvSpPr txBox="1"/>
          <p:nvPr/>
        </p:nvSpPr>
        <p:spPr>
          <a:xfrm>
            <a:off x="1826937" y="192219"/>
            <a:ext cx="10308791" cy="95410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vi-VN" sz="28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bình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tổng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800" dirty="0">
                <a:highlight>
                  <a:srgbClr val="00FF00"/>
                </a:highligh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highlight>
                  <a:srgbClr val="00FF00"/>
                </a:highlight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800" dirty="0">
                <a:highlight>
                  <a:srgbClr val="00FF00"/>
                </a:highligh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highlight>
                  <a:srgbClr val="00FF00"/>
                </a:highlight>
                <a:latin typeface="Times New Roman" pitchFamily="18" charset="0"/>
                <a:cs typeface="Times New Roman" pitchFamily="18" charset="0"/>
              </a:rPr>
              <a:t>sai</a:t>
            </a:r>
            <a:r>
              <a:rPr lang="en-US" sz="2800" dirty="0">
                <a:highlight>
                  <a:srgbClr val="00FF00"/>
                </a:highligh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highlight>
                  <a:srgbClr val="00FF00"/>
                </a:highlight>
                <a:latin typeface="Times New Roman" pitchFamily="18" charset="0"/>
                <a:cs typeface="Times New Roman" pitchFamily="18" charset="0"/>
              </a:rPr>
              <a:t>chưa</a:t>
            </a:r>
            <a:r>
              <a:rPr lang="en-US" sz="2800" dirty="0">
                <a:highlight>
                  <a:srgbClr val="00FF00"/>
                </a:highligh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highlight>
                  <a:srgbClr val="00FF00"/>
                </a:highlight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dữ</a:t>
            </a:r>
            <a:r>
              <a:rPr lang="en-US" sz="2800" dirty="0"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2800" dirty="0"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sơ</a:t>
            </a:r>
            <a:r>
              <a:rPr lang="en-US" sz="2800" dirty="0"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cấp</a:t>
            </a:r>
            <a:r>
              <a:rPr lang="en-US" sz="2800" dirty="0"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Hộp Văn bản 2">
                <a:extLst>
                  <a:ext uri="{FF2B5EF4-FFF2-40B4-BE49-F238E27FC236}">
                    <a16:creationId xmlns:a16="http://schemas.microsoft.com/office/drawing/2014/main" id="{14ABEC8C-DC28-44CF-A5C3-CDC169A455D4}"/>
                  </a:ext>
                </a:extLst>
              </p:cNvPr>
              <p:cNvSpPr txBox="1"/>
              <p:nvPr/>
            </p:nvSpPr>
            <p:spPr>
              <a:xfrm>
                <a:off x="3788849" y="783802"/>
                <a:ext cx="5566167" cy="523220"/>
              </a:xfrm>
              <a:prstGeom prst="rect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0" smtClean="0">
                          <a:latin typeface="Cambria Math" panose="02040503050406030204" pitchFamily="18" charset="0"/>
                        </a:rPr>
                        <m:t>𝐭</m:t>
                      </m:r>
                      <m:r>
                        <a:rPr lang="en-US" sz="2800" b="1" i="0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2800" b="1" i="0" smtClean="0">
                          <a:latin typeface="Cambria Math" panose="02040503050406030204" pitchFamily="18" charset="0"/>
                        </a:rPr>
                        <m:t>𝐭𝐞𝐬𝐭</m:t>
                      </m:r>
                      <m:d>
                        <m:dPr>
                          <m:ctrlPr>
                            <a:rPr lang="en-US" sz="2800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 b="1" i="0" smtClean="0">
                              <a:latin typeface="Cambria Math" panose="02040503050406030204" pitchFamily="18" charset="0"/>
                            </a:rPr>
                            <m:t>𝐱</m:t>
                          </m:r>
                          <m:r>
                            <a:rPr lang="en-US" sz="2800" b="1" i="0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2800" b="1" i="0" smtClean="0">
                              <a:latin typeface="Cambria Math" panose="02040503050406030204" pitchFamily="18" charset="0"/>
                            </a:rPr>
                            <m:t>𝐦𝐮</m:t>
                          </m:r>
                          <m:r>
                            <a:rPr lang="en-US" sz="2800" b="1" i="0" smtClean="0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0" smtClean="0">
                              <a:latin typeface="Cambria Math" panose="02040503050406030204" pitchFamily="18" charset="0"/>
                            </a:rPr>
                            <m:t>𝐚𝐥𝐭𝐞𝐫𝐧𝐚𝐭𝐢𝐯𝐞</m:t>
                          </m:r>
                          <m:r>
                            <a:rPr lang="en-US" sz="2800" b="1" i="0" smtClean="0"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d>
                    </m:oMath>
                  </m:oMathPara>
                </a14:m>
                <a:endParaRPr lang="en-US" sz="2800" b="1" dirty="0"/>
              </a:p>
            </p:txBody>
          </p:sp>
        </mc:Choice>
        <mc:Fallback xmlns="">
          <p:sp>
            <p:nvSpPr>
              <p:cNvPr id="3" name="Hộp Văn bản 2">
                <a:extLst>
                  <a:ext uri="{FF2B5EF4-FFF2-40B4-BE49-F238E27FC236}">
                    <a16:creationId xmlns:a16="http://schemas.microsoft.com/office/drawing/2014/main" id="{14ABEC8C-DC28-44CF-A5C3-CDC169A455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88849" y="783802"/>
                <a:ext cx="5566167" cy="52322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Bảng 5">
                <a:extLst>
                  <a:ext uri="{FF2B5EF4-FFF2-40B4-BE49-F238E27FC236}">
                    <a16:creationId xmlns:a16="http://schemas.microsoft.com/office/drawing/2014/main" id="{FD00C61A-A2C8-4FBA-89E5-BDE331B82250}"/>
                  </a:ext>
                </a:extLst>
              </p:cNvPr>
              <p:cNvGraphicFramePr>
                <a:graphicFrameLocks noGrp="1"/>
              </p:cNvGraphicFramePr>
              <p:nvPr>
                <p:extLst/>
              </p:nvPr>
            </p:nvGraphicFramePr>
            <p:xfrm>
              <a:off x="2037903" y="1519877"/>
              <a:ext cx="9943131" cy="3300086"/>
            </p:xfrm>
            <a:graphic>
              <a:graphicData uri="http://schemas.openxmlformats.org/drawingml/2006/table">
                <a:tbl>
                  <a:tblPr firstRow="1" bandRow="1">
                    <a:tableStyleId>{D27102A9-8310-4765-A935-A1911B00CA55}</a:tableStyleId>
                  </a:tblPr>
                  <a:tblGrid>
                    <a:gridCol w="2017723">
                      <a:extLst>
                        <a:ext uri="{9D8B030D-6E8A-4147-A177-3AD203B41FA5}">
                          <a16:colId xmlns:a16="http://schemas.microsoft.com/office/drawing/2014/main" val="3904715203"/>
                        </a:ext>
                      </a:extLst>
                    </a:gridCol>
                    <a:gridCol w="7925408">
                      <a:extLst>
                        <a:ext uri="{9D8B030D-6E8A-4147-A177-3AD203B41FA5}">
                          <a16:colId xmlns:a16="http://schemas.microsoft.com/office/drawing/2014/main" val="626736882"/>
                        </a:ext>
                      </a:extLst>
                    </a:gridCol>
                  </a:tblGrid>
                  <a:tr h="556886">
                    <a:tc>
                      <a:txBody>
                        <a:bodyPr/>
                        <a:lstStyle/>
                        <a:p>
                          <a:r>
                            <a:rPr lang="en-US" sz="2800" b="0" dirty="0"/>
                            <a:t>x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/>
                          <a:r>
                            <a:rPr lang="en-US" sz="2800" b="0" dirty="0" err="1"/>
                            <a:t>Véc</a:t>
                          </a:r>
                          <a:r>
                            <a:rPr lang="en-US" sz="2800" b="0" dirty="0"/>
                            <a:t> </a:t>
                          </a:r>
                          <a:r>
                            <a:rPr lang="en-US" sz="2800" b="0" dirty="0" err="1"/>
                            <a:t>tơ</a:t>
                          </a:r>
                          <a:r>
                            <a:rPr lang="en-US" sz="2800" b="0" dirty="0"/>
                            <a:t> </a:t>
                          </a:r>
                          <a:r>
                            <a:rPr lang="en-US" sz="2800" b="0" dirty="0" err="1"/>
                            <a:t>dữ</a:t>
                          </a:r>
                          <a:r>
                            <a:rPr lang="en-US" sz="2800" b="0" dirty="0"/>
                            <a:t> </a:t>
                          </a:r>
                          <a:r>
                            <a:rPr lang="en-US" sz="2800" b="0" dirty="0" err="1"/>
                            <a:t>liệu</a:t>
                          </a:r>
                          <a:r>
                            <a:rPr lang="en-US" sz="2800" b="0" dirty="0"/>
                            <a:t> </a:t>
                          </a:r>
                          <a:r>
                            <a:rPr lang="en-US" sz="2800" b="0" dirty="0" err="1"/>
                            <a:t>mẫu</a:t>
                          </a:r>
                          <a:endParaRPr lang="en-US" sz="2800" b="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45841250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2800" dirty="0"/>
                            <a:t>mu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/>
                          <a:r>
                            <a:rPr lang="en-US" sz="2800" dirty="0" err="1"/>
                            <a:t>Giá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trị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trung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bình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xác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định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theo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giả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thuyết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không</a:t>
                          </a:r>
                          <a:r>
                            <a:rPr lang="en-US" sz="2800" dirty="0"/>
                            <a:t>, </a:t>
                          </a:r>
                          <a:r>
                            <a:rPr lang="en-US" sz="2800" dirty="0" err="1"/>
                            <a:t>mặc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định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trung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bình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bằng</a:t>
                          </a:r>
                          <a:r>
                            <a:rPr lang="en-US" sz="2800" dirty="0"/>
                            <a:t> 0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96426268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2800" dirty="0"/>
                            <a:t>alternative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/>
                          <a:r>
                            <a:rPr lang="en-US" sz="2800" dirty="0"/>
                            <a:t>Chuỗi </a:t>
                          </a:r>
                          <a:r>
                            <a:rPr lang="en-US" sz="2800" dirty="0" err="1"/>
                            <a:t>kí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tự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gải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thuyết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đối</a:t>
                          </a:r>
                          <a:r>
                            <a:rPr lang="en-US" sz="2800" dirty="0"/>
                            <a:t>, 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sz="2800" b="0" i="0" smtClean="0">
                                  <a:latin typeface="Cambria Math" panose="02040503050406030204" pitchFamily="18" charset="0"/>
                                </a:rPr>
                                <m:t>alternative</m:t>
                              </m:r>
                              <m:r>
                                <a:rPr lang="en-US" sz="2800" b="0" i="0" smtClean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m:rPr>
                                  <m:sty m:val="p"/>
                                </m:rPr>
                                <a:rPr lang="en-US" sz="2800" b="0" i="0" smtClean="0">
                                  <a:latin typeface="Cambria Math" panose="02040503050406030204" pitchFamily="18" charset="0"/>
                                </a:rPr>
                                <m:t>c</m:t>
                              </m:r>
                              <m:r>
                                <a:rPr lang="en-US" sz="2800" b="0" i="0" smtClean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m:rPr>
                                  <m:nor/>
                                </m:rPr>
                                <a:rPr lang="en-US" sz="2800" b="0" i="0" smtClean="0">
                                  <a:latin typeface="Cambria Math" panose="02040503050406030204" pitchFamily="18" charset="0"/>
                                </a:rPr>
                                <m:t>"</m:t>
                              </m:r>
                              <m:r>
                                <m:rPr>
                                  <m:nor/>
                                </m:rPr>
                                <a:rPr lang="en-US" sz="2800" b="0" i="0" smtClean="0">
                                  <a:latin typeface="Cambria Math" panose="02040503050406030204" pitchFamily="18" charset="0"/>
                                </a:rPr>
                                <m:t>two</m:t>
                              </m:r>
                              <m:r>
                                <m:rPr>
                                  <m:nor/>
                                </m:rPr>
                                <a:rPr lang="en-US" sz="2800" b="0" i="0" smtClean="0">
                                  <a:latin typeface="Cambria Math" panose="02040503050406030204" pitchFamily="18" charset="0"/>
                                </a:rPr>
                                <m:t>.</m:t>
                              </m:r>
                              <m:r>
                                <m:rPr>
                                  <m:nor/>
                                </m:rPr>
                                <a:rPr lang="en-US" sz="2800" b="0" i="0" smtClean="0">
                                  <a:latin typeface="Cambria Math" panose="02040503050406030204" pitchFamily="18" charset="0"/>
                                </a:rPr>
                                <m:t>side</m:t>
                              </m:r>
                              <m:r>
                                <m:rPr>
                                  <m:nor/>
                                </m:rPr>
                                <a:rPr lang="en-US" sz="2800" b="0" i="0" smtClean="0">
                                  <a:latin typeface="Cambria Math" panose="02040503050406030204" pitchFamily="18" charset="0"/>
                                </a:rPr>
                                <m:t>"</m:t>
                              </m:r>
                              <m:r>
                                <a:rPr lang="en-US" sz="2800" b="0" i="0" smtClean="0"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  <m:r>
                                <m:rPr>
                                  <m:nor/>
                                </m:rPr>
                                <a:rPr lang="en-US" sz="2800" b="0" i="0" smtClean="0">
                                  <a:latin typeface="Cambria Math" panose="02040503050406030204" pitchFamily="18" charset="0"/>
                                </a:rPr>
                                <m:t>"</m:t>
                              </m:r>
                              <m:r>
                                <m:rPr>
                                  <m:nor/>
                                </m:rPr>
                                <a:rPr lang="en-US" sz="2800" b="0" i="0" smtClean="0">
                                  <a:latin typeface="Cambria Math" panose="02040503050406030204" pitchFamily="18" charset="0"/>
                                </a:rPr>
                                <m:t>less</m:t>
                              </m:r>
                              <m:r>
                                <m:rPr>
                                  <m:nor/>
                                </m:rPr>
                                <a:rPr lang="en-US" sz="2800" b="0" i="0" smtClean="0">
                                  <a:latin typeface="Cambria Math" panose="02040503050406030204" pitchFamily="18" charset="0"/>
                                </a:rPr>
                                <m:t>" ,"</m:t>
                              </m:r>
                              <m:r>
                                <m:rPr>
                                  <m:nor/>
                                </m:rPr>
                                <a:rPr lang="en-US" sz="2800" b="0" i="0" smtClean="0">
                                  <a:latin typeface="Cambria Math" panose="02040503050406030204" pitchFamily="18" charset="0"/>
                                </a:rPr>
                                <m:t>greater</m:t>
                              </m:r>
                              <m:r>
                                <m:rPr>
                                  <m:nor/>
                                </m:rPr>
                                <a:rPr lang="en-US" sz="2800" b="0" i="0" smtClean="0">
                                  <a:latin typeface="Cambria Math" panose="02040503050406030204" pitchFamily="18" charset="0"/>
                                </a:rPr>
                                <m:t>" ) </m:t>
                              </m:r>
                            </m:oMath>
                          </a14:m>
                          <a:r>
                            <a:rPr lang="en-US" sz="2800" i="0" dirty="0" err="1"/>
                            <a:t>tương</a:t>
                          </a:r>
                          <a:r>
                            <a:rPr lang="en-US" sz="2800" i="0" baseline="0" dirty="0"/>
                            <a:t> </a:t>
                          </a:r>
                          <a:r>
                            <a:rPr lang="en-US" sz="2800" i="0" baseline="0" dirty="0" err="1"/>
                            <a:t>ứng</a:t>
                          </a:r>
                          <a:r>
                            <a:rPr lang="en-US" sz="2800" i="0" baseline="0" dirty="0"/>
                            <a:t> </a:t>
                          </a:r>
                          <a:r>
                            <a:rPr lang="en-US" sz="2800" i="0" baseline="0" dirty="0" err="1"/>
                            <a:t>là</a:t>
                          </a:r>
                          <a:r>
                            <a:rPr lang="en-US" sz="2800" i="0" baseline="0" dirty="0"/>
                            <a:t> </a:t>
                          </a:r>
                          <a:r>
                            <a:rPr lang="en-US" sz="2800" i="0" baseline="0" dirty="0" err="1"/>
                            <a:t>giả</a:t>
                          </a:r>
                          <a:r>
                            <a:rPr lang="en-US" sz="2800" i="0" baseline="0" dirty="0"/>
                            <a:t> </a:t>
                          </a:r>
                          <a:r>
                            <a:rPr lang="en-US" sz="2800" i="0" baseline="0" dirty="0" err="1"/>
                            <a:t>thuyết</a:t>
                          </a:r>
                          <a:r>
                            <a:rPr lang="en-US" sz="2800" i="0" baseline="0" dirty="0"/>
                            <a:t> </a:t>
                          </a:r>
                          <a:r>
                            <a:rPr lang="en-US" sz="2800" i="0" baseline="0" dirty="0" err="1"/>
                            <a:t>đối</a:t>
                          </a:r>
                          <a:r>
                            <a:rPr lang="en-US" sz="2800" i="0" baseline="0" dirty="0"/>
                            <a:t> </a:t>
                          </a:r>
                          <a:r>
                            <a:rPr lang="en-US" sz="2800" i="0" baseline="0" dirty="0" err="1"/>
                            <a:t>là</a:t>
                          </a:r>
                          <a:r>
                            <a:rPr lang="en-US" sz="2800" i="0" baseline="0" dirty="0"/>
                            <a:t> </a:t>
                          </a:r>
                          <a:r>
                            <a:rPr lang="en-US" sz="2800" i="0" baseline="0" dirty="0" err="1"/>
                            <a:t>hai</a:t>
                          </a:r>
                          <a:r>
                            <a:rPr lang="en-US" sz="2800" i="0" baseline="0" dirty="0"/>
                            <a:t> </a:t>
                          </a:r>
                          <a:r>
                            <a:rPr lang="en-US" sz="2800" i="0" baseline="0" dirty="0" err="1"/>
                            <a:t>bên</a:t>
                          </a:r>
                          <a:r>
                            <a:rPr lang="en-US" sz="2800" i="0" baseline="0" dirty="0"/>
                            <a:t>, </a:t>
                          </a:r>
                          <a:r>
                            <a:rPr lang="en-US" sz="2800" i="0" baseline="0" dirty="0" err="1"/>
                            <a:t>bên</a:t>
                          </a:r>
                          <a:r>
                            <a:rPr lang="en-US" sz="2800" i="0" baseline="0" dirty="0"/>
                            <a:t> </a:t>
                          </a:r>
                          <a:r>
                            <a:rPr lang="en-US" sz="2800" i="0" baseline="0" dirty="0" err="1"/>
                            <a:t>trái</a:t>
                          </a:r>
                          <a:r>
                            <a:rPr lang="en-US" sz="2800" i="0" baseline="0" dirty="0"/>
                            <a:t>, </a:t>
                          </a:r>
                          <a:r>
                            <a:rPr lang="en-US" sz="2800" i="0" baseline="0" dirty="0" err="1"/>
                            <a:t>bên</a:t>
                          </a:r>
                          <a:r>
                            <a:rPr lang="en-US" sz="2800" i="0" baseline="0" dirty="0"/>
                            <a:t> </a:t>
                          </a:r>
                          <a:r>
                            <a:rPr lang="en-US" sz="2800" i="0" baseline="0" dirty="0" err="1"/>
                            <a:t>phải</a:t>
                          </a:r>
                          <a:r>
                            <a:rPr lang="en-US" sz="2800" i="0" baseline="0" dirty="0"/>
                            <a:t>, </a:t>
                          </a:r>
                          <a:r>
                            <a:rPr lang="en-US" sz="2800" i="0" baseline="0" dirty="0" err="1"/>
                            <a:t>mặc</a:t>
                          </a:r>
                          <a:r>
                            <a:rPr lang="en-US" sz="2800" i="0" baseline="0" dirty="0"/>
                            <a:t> </a:t>
                          </a:r>
                          <a:r>
                            <a:rPr lang="en-US" sz="2800" i="0" baseline="0" dirty="0" err="1"/>
                            <a:t>định</a:t>
                          </a:r>
                          <a:r>
                            <a:rPr lang="en-US" sz="2800" i="0" baseline="0" dirty="0"/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nor/>
                                </m:rPr>
                                <a:rPr lang="en-US" sz="2800" b="0" i="0" smtClean="0">
                                  <a:latin typeface="Cambria Math" panose="02040503050406030204" pitchFamily="18" charset="0"/>
                                </a:rPr>
                                <m:t>"</m:t>
                              </m:r>
                              <m:r>
                                <m:rPr>
                                  <m:nor/>
                                </m:rPr>
                                <a:rPr lang="en-US" sz="2800" b="0" i="0" smtClean="0">
                                  <a:latin typeface="Cambria Math" panose="02040503050406030204" pitchFamily="18" charset="0"/>
                                </a:rPr>
                                <m:t>two</m:t>
                              </m:r>
                              <m:r>
                                <m:rPr>
                                  <m:nor/>
                                </m:rPr>
                                <a:rPr lang="en-US" sz="2800" b="0" i="0" smtClean="0">
                                  <a:latin typeface="Cambria Math" panose="02040503050406030204" pitchFamily="18" charset="0"/>
                                </a:rPr>
                                <m:t>.</m:t>
                              </m:r>
                              <m:r>
                                <m:rPr>
                                  <m:nor/>
                                </m:rPr>
                                <a:rPr lang="en-US" sz="2800" b="0" i="0" smtClean="0">
                                  <a:latin typeface="Cambria Math" panose="02040503050406030204" pitchFamily="18" charset="0"/>
                                </a:rPr>
                                <m:t>side</m:t>
                              </m:r>
                              <m:r>
                                <m:rPr>
                                  <m:nor/>
                                </m:rPr>
                                <a:rPr lang="en-US" sz="2800" b="0" i="0" smtClean="0">
                                  <a:latin typeface="Cambria Math" panose="02040503050406030204" pitchFamily="18" charset="0"/>
                                </a:rPr>
                                <m:t>"</m:t>
                              </m:r>
                            </m:oMath>
                          </a14:m>
                          <a:endParaRPr lang="en-US" sz="2800" i="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44788720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Bảng 5">
                <a:extLst>
                  <a:ext uri="{FF2B5EF4-FFF2-40B4-BE49-F238E27FC236}">
                    <a16:creationId xmlns:a16="http://schemas.microsoft.com/office/drawing/2014/main" id="{FD00C61A-A2C8-4FBA-89E5-BDE331B82250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64494735"/>
                  </p:ext>
                </p:extLst>
              </p:nvPr>
            </p:nvGraphicFramePr>
            <p:xfrm>
              <a:off x="2037903" y="1519877"/>
              <a:ext cx="9943131" cy="3300086"/>
            </p:xfrm>
            <a:graphic>
              <a:graphicData uri="http://schemas.openxmlformats.org/drawingml/2006/table">
                <a:tbl>
                  <a:tblPr firstRow="1" bandRow="1">
                    <a:tableStyleId>{D27102A9-8310-4765-A935-A1911B00CA55}</a:tableStyleId>
                  </a:tblPr>
                  <a:tblGrid>
                    <a:gridCol w="2017723">
                      <a:extLst>
                        <a:ext uri="{9D8B030D-6E8A-4147-A177-3AD203B41FA5}">
                          <a16:colId xmlns:a16="http://schemas.microsoft.com/office/drawing/2014/main" val="3904715203"/>
                        </a:ext>
                      </a:extLst>
                    </a:gridCol>
                    <a:gridCol w="7925408">
                      <a:extLst>
                        <a:ext uri="{9D8B030D-6E8A-4147-A177-3AD203B41FA5}">
                          <a16:colId xmlns:a16="http://schemas.microsoft.com/office/drawing/2014/main" val="626736882"/>
                        </a:ext>
                      </a:extLst>
                    </a:gridCol>
                  </a:tblGrid>
                  <a:tr h="556886">
                    <a:tc>
                      <a:txBody>
                        <a:bodyPr/>
                        <a:lstStyle/>
                        <a:p>
                          <a:r>
                            <a:rPr lang="en-US" sz="2800" b="0" dirty="0"/>
                            <a:t>x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/>
                          <a:r>
                            <a:rPr lang="en-US" sz="2800" b="0" dirty="0" err="1"/>
                            <a:t>Véc</a:t>
                          </a:r>
                          <a:r>
                            <a:rPr lang="en-US" sz="2800" b="0" dirty="0"/>
                            <a:t> </a:t>
                          </a:r>
                          <a:r>
                            <a:rPr lang="en-US" sz="2800" b="0" dirty="0" err="1"/>
                            <a:t>tơ</a:t>
                          </a:r>
                          <a:r>
                            <a:rPr lang="en-US" sz="2800" b="0" dirty="0"/>
                            <a:t> </a:t>
                          </a:r>
                          <a:r>
                            <a:rPr lang="en-US" sz="2800" b="0" dirty="0" err="1"/>
                            <a:t>dữ</a:t>
                          </a:r>
                          <a:r>
                            <a:rPr lang="en-US" sz="2800" b="0" dirty="0"/>
                            <a:t> </a:t>
                          </a:r>
                          <a:r>
                            <a:rPr lang="en-US" sz="2800" b="0" dirty="0" err="1"/>
                            <a:t>liệu</a:t>
                          </a:r>
                          <a:r>
                            <a:rPr lang="en-US" sz="2800" b="0" dirty="0"/>
                            <a:t> </a:t>
                          </a:r>
                          <a:r>
                            <a:rPr lang="en-US" sz="2800" b="0" dirty="0" err="1"/>
                            <a:t>mẫu</a:t>
                          </a:r>
                          <a:endParaRPr lang="en-US" sz="2800" b="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458412500"/>
                      </a:ext>
                    </a:extLst>
                  </a:tr>
                  <a:tr h="944880">
                    <a:tc>
                      <a:txBody>
                        <a:bodyPr/>
                        <a:lstStyle/>
                        <a:p>
                          <a:r>
                            <a:rPr lang="en-US" sz="2800" dirty="0"/>
                            <a:t>mu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/>
                          <a:r>
                            <a:rPr lang="en-US" sz="2800" dirty="0" err="1"/>
                            <a:t>Giá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trị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trung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bình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xác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định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theo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giả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thuyết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không</a:t>
                          </a:r>
                          <a:r>
                            <a:rPr lang="en-US" sz="2800" dirty="0"/>
                            <a:t>, </a:t>
                          </a:r>
                          <a:r>
                            <a:rPr lang="en-US" sz="2800" dirty="0" err="1"/>
                            <a:t>mặc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định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trung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bình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bằng</a:t>
                          </a:r>
                          <a:r>
                            <a:rPr lang="en-US" sz="2800" dirty="0"/>
                            <a:t> 0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964262682"/>
                      </a:ext>
                    </a:extLst>
                  </a:tr>
                  <a:tr h="1798320">
                    <a:tc>
                      <a:txBody>
                        <a:bodyPr/>
                        <a:lstStyle/>
                        <a:p>
                          <a:r>
                            <a:rPr lang="en-US" sz="2800" dirty="0"/>
                            <a:t>alternative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5519" t="-86780" r="-154" b="-67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447887209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5" name="Picture 2">
            <a:extLst>
              <a:ext uri="{FF2B5EF4-FFF2-40B4-BE49-F238E27FC236}">
                <a16:creationId xmlns:a16="http://schemas.microsoft.com/office/drawing/2014/main" id="{D62C820C-6620-4C46-A429-A8FF9840AD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72" y="15267"/>
            <a:ext cx="1923575" cy="1883339"/>
          </a:xfrm>
          <a:prstGeom prst="ellipse">
            <a:avLst/>
          </a:prstGeom>
          <a:ln w="190500" cap="rnd">
            <a:noFill/>
            <a:prstDash val="solid"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9208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ộp Văn bản 1">
            <a:extLst>
              <a:ext uri="{FF2B5EF4-FFF2-40B4-BE49-F238E27FC236}">
                <a16:creationId xmlns:a16="http://schemas.microsoft.com/office/drawing/2014/main" id="{2F51C87E-1C86-467C-A155-B4F7606FF3E2}"/>
              </a:ext>
            </a:extLst>
          </p:cNvPr>
          <p:cNvSpPr txBox="1"/>
          <p:nvPr/>
        </p:nvSpPr>
        <p:spPr>
          <a:xfrm>
            <a:off x="1881373" y="0"/>
            <a:ext cx="2482512" cy="523220"/>
          </a:xfrm>
          <a:prstGeom prst="rect">
            <a:avLst/>
          </a:prstGeom>
          <a:solidFill>
            <a:srgbClr val="46ED1F"/>
          </a:solidFill>
        </p:spPr>
        <p:txBody>
          <a:bodyPr wrap="square">
            <a:spAutoFit/>
          </a:bodyPr>
          <a:lstStyle/>
          <a:p>
            <a:pPr marL="400050" algn="just"/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Ví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dụ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800" b="1" dirty="0">
                <a:latin typeface="Times New Roman" pitchFamily="18" charset="0"/>
                <a:cs typeface="Times New Roman" pitchFamily="18" charset="0"/>
              </a:rPr>
              <a:t>3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AEC1601-5084-471E-8FAB-A884C6C144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267"/>
            <a:ext cx="1923575" cy="1883339"/>
          </a:xfrm>
          <a:prstGeom prst="ellipse">
            <a:avLst/>
          </a:prstGeom>
          <a:ln w="190500" cap="rnd">
            <a:noFill/>
            <a:prstDash val="solid"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Hộp Văn bản 3">
            <a:extLst>
              <a:ext uri="{FF2B5EF4-FFF2-40B4-BE49-F238E27FC236}">
                <a16:creationId xmlns:a16="http://schemas.microsoft.com/office/drawing/2014/main" id="{5A245D2F-A78B-439F-8833-5F34037A6EB9}"/>
              </a:ext>
            </a:extLst>
          </p:cNvPr>
          <p:cNvSpPr txBox="1"/>
          <p:nvPr/>
        </p:nvSpPr>
        <p:spPr>
          <a:xfrm>
            <a:off x="1881373" y="523220"/>
            <a:ext cx="10174641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Theo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bố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bởi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nghiệp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thấy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mô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bình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trại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tăng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so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mô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bình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trại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70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hecta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Gần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đây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trại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giảm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nhưng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đất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trồng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trọt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vẫn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đổi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do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trại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trở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lớn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 Xu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hướng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do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trại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nhỏ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khả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cạnh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chi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phí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trại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mô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lớn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trại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cũng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ra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mức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nhập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đáp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mức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sống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nghiên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cứu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nghiệp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tin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rằng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mô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bình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trại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gần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đây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190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hecta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giả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thuyết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nghiên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cứu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tiến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khảo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mô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23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trại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khắp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cả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Bảng 5">
                <a:extLst>
                  <a:ext uri="{FF2B5EF4-FFF2-40B4-BE49-F238E27FC236}">
                    <a16:creationId xmlns:a16="http://schemas.microsoft.com/office/drawing/2014/main" id="{C702C202-610B-411E-B6C1-A52BBA0067F4}"/>
                  </a:ext>
                </a:extLst>
              </p:cNvPr>
              <p:cNvGraphicFramePr>
                <a:graphicFrameLocks noGrp="1"/>
              </p:cNvGraphicFramePr>
              <p:nvPr>
                <p:extLst/>
              </p:nvPr>
            </p:nvGraphicFramePr>
            <p:xfrm>
              <a:off x="2295166" y="4615596"/>
              <a:ext cx="8128002" cy="1310640"/>
            </p:xfrm>
            <a:graphic>
              <a:graphicData uri="http://schemas.openxmlformats.org/drawingml/2006/table">
                <a:tbl>
                  <a:tblPr firstRow="1" bandRow="1">
                    <a:tableStyleId>{0E3FDE45-AF77-4B5C-9715-49D594BDF05E}</a:tableStyleId>
                  </a:tblPr>
                  <a:tblGrid>
                    <a:gridCol w="1354667">
                      <a:extLst>
                        <a:ext uri="{9D8B030D-6E8A-4147-A177-3AD203B41FA5}">
                          <a16:colId xmlns:a16="http://schemas.microsoft.com/office/drawing/2014/main" val="627396243"/>
                        </a:ext>
                      </a:extLst>
                    </a:gridCol>
                    <a:gridCol w="1354667">
                      <a:extLst>
                        <a:ext uri="{9D8B030D-6E8A-4147-A177-3AD203B41FA5}">
                          <a16:colId xmlns:a16="http://schemas.microsoft.com/office/drawing/2014/main" val="2294412508"/>
                        </a:ext>
                      </a:extLst>
                    </a:gridCol>
                    <a:gridCol w="1354667">
                      <a:extLst>
                        <a:ext uri="{9D8B030D-6E8A-4147-A177-3AD203B41FA5}">
                          <a16:colId xmlns:a16="http://schemas.microsoft.com/office/drawing/2014/main" val="3096515570"/>
                        </a:ext>
                      </a:extLst>
                    </a:gridCol>
                    <a:gridCol w="1354667">
                      <a:extLst>
                        <a:ext uri="{9D8B030D-6E8A-4147-A177-3AD203B41FA5}">
                          <a16:colId xmlns:a16="http://schemas.microsoft.com/office/drawing/2014/main" val="2111177357"/>
                        </a:ext>
                      </a:extLst>
                    </a:gridCol>
                    <a:gridCol w="1354667">
                      <a:extLst>
                        <a:ext uri="{9D8B030D-6E8A-4147-A177-3AD203B41FA5}">
                          <a16:colId xmlns:a16="http://schemas.microsoft.com/office/drawing/2014/main" val="1866457459"/>
                        </a:ext>
                      </a:extLst>
                    </a:gridCol>
                    <a:gridCol w="1354667">
                      <a:extLst>
                        <a:ext uri="{9D8B030D-6E8A-4147-A177-3AD203B41FA5}">
                          <a16:colId xmlns:a16="http://schemas.microsoft.com/office/drawing/2014/main" val="277754835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178</m:t>
                                </m:r>
                              </m:oMath>
                            </m:oMathPara>
                          </a14:m>
                          <a:endParaRPr lang="en-US" sz="2000" b="0" dirty="0"/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182</m:t>
                                </m:r>
                              </m:oMath>
                            </m:oMathPara>
                          </a14:m>
                          <a:endParaRPr lang="en-US" sz="2000" b="0" dirty="0"/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175</m:t>
                                </m:r>
                              </m:oMath>
                            </m:oMathPara>
                          </a14:m>
                          <a:endParaRPr lang="en-US" sz="2000" b="0" dirty="0"/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218</m:t>
                                </m:r>
                              </m:oMath>
                            </m:oMathPara>
                          </a14:m>
                          <a:endParaRPr lang="en-US" sz="2000" b="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196</m:t>
                                </m:r>
                              </m:oMath>
                            </m:oMathPara>
                          </a14:m>
                          <a:endParaRPr lang="en-US" sz="2000" b="0" dirty="0"/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185</m:t>
                                </m:r>
                              </m:oMath>
                            </m:oMathPara>
                          </a14:m>
                          <a:endParaRPr lang="en-US" sz="2000" b="0" dirty="0"/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200</m:t>
                                </m:r>
                              </m:oMath>
                            </m:oMathPara>
                          </a14:m>
                          <a:endParaRPr lang="en-US" sz="2000" b="0" dirty="0"/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204</m:t>
                                </m:r>
                              </m:oMath>
                            </m:oMathPara>
                          </a14:m>
                          <a:endParaRPr lang="en-US" sz="2000" b="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190</m:t>
                                </m:r>
                              </m:oMath>
                            </m:oMathPara>
                          </a14:m>
                          <a:endParaRPr lang="en-US" sz="2000" b="0" dirty="0"/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186</m:t>
                                </m:r>
                              </m:oMath>
                            </m:oMathPara>
                          </a14:m>
                          <a:endParaRPr lang="en-US" sz="2000" b="0" dirty="0"/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186</m:t>
                                </m:r>
                              </m:oMath>
                            </m:oMathPara>
                          </a14:m>
                          <a:endParaRPr lang="en-US" sz="2000" b="0" dirty="0"/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236</m:t>
                                </m:r>
                              </m:oMath>
                            </m:oMathPara>
                          </a14:m>
                          <a:endParaRPr lang="en-US" sz="2000" b="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202</m:t>
                                </m:r>
                              </m:oMath>
                            </m:oMathPara>
                          </a14:m>
                          <a:endParaRPr lang="en-US" sz="2000" b="0" dirty="0"/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223</m:t>
                                </m:r>
                              </m:oMath>
                            </m:oMathPara>
                          </a14:m>
                          <a:endParaRPr lang="en-US" sz="2000" b="0" dirty="0"/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191</m:t>
                                </m:r>
                              </m:oMath>
                            </m:oMathPara>
                          </a14:m>
                          <a:endParaRPr lang="en-US" sz="2000" b="0" dirty="0"/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224</m:t>
                                </m:r>
                              </m:oMath>
                            </m:oMathPara>
                          </a14:m>
                          <a:endParaRPr lang="en-US" sz="2000" b="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221</m:t>
                                </m:r>
                              </m:oMath>
                            </m:oMathPara>
                          </a14:m>
                          <a:endParaRPr lang="en-US" sz="2000" b="0" dirty="0"/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201</m:t>
                                </m:r>
                              </m:oMath>
                            </m:oMathPara>
                          </a14:m>
                          <a:endParaRPr lang="en-US" sz="2000" b="0" dirty="0"/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223</m:t>
                                </m:r>
                              </m:oMath>
                            </m:oMathPara>
                          </a14:m>
                          <a:endParaRPr lang="en-US" sz="2000" b="0" dirty="0"/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224</m:t>
                                </m:r>
                              </m:oMath>
                            </m:oMathPara>
                          </a14:m>
                          <a:endParaRPr lang="en-US" sz="2000" b="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191</m:t>
                                </m:r>
                              </m:oMath>
                            </m:oMathPara>
                          </a14:m>
                          <a:endParaRPr lang="en-US" sz="2000" b="0" dirty="0"/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180</m:t>
                                </m:r>
                              </m:oMath>
                            </m:oMathPara>
                          </a14:m>
                          <a:endParaRPr lang="en-US" sz="2000" b="0" dirty="0"/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173</m:t>
                                </m:r>
                              </m:oMath>
                            </m:oMathPara>
                          </a14:m>
                          <a:endParaRPr lang="en-US" sz="2000" b="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31930604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Bảng 5">
                <a:extLst>
                  <a:ext uri="{FF2B5EF4-FFF2-40B4-BE49-F238E27FC236}">
                    <a16:creationId xmlns:a16="http://schemas.microsoft.com/office/drawing/2014/main" id="{C702C202-610B-411E-B6C1-A52BBA0067F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85910693"/>
                  </p:ext>
                </p:extLst>
              </p:nvPr>
            </p:nvGraphicFramePr>
            <p:xfrm>
              <a:off x="2295166" y="4615596"/>
              <a:ext cx="8128002" cy="1310640"/>
            </p:xfrm>
            <a:graphic>
              <a:graphicData uri="http://schemas.openxmlformats.org/drawingml/2006/table">
                <a:tbl>
                  <a:tblPr firstRow="1" bandRow="1">
                    <a:tableStyleId>{0E3FDE45-AF77-4B5C-9715-49D594BDF05E}</a:tableStyleId>
                  </a:tblPr>
                  <a:tblGrid>
                    <a:gridCol w="1354667">
                      <a:extLst>
                        <a:ext uri="{9D8B030D-6E8A-4147-A177-3AD203B41FA5}">
                          <a16:colId xmlns:a16="http://schemas.microsoft.com/office/drawing/2014/main" val="627396243"/>
                        </a:ext>
                      </a:extLst>
                    </a:gridCol>
                    <a:gridCol w="1354667">
                      <a:extLst>
                        <a:ext uri="{9D8B030D-6E8A-4147-A177-3AD203B41FA5}">
                          <a16:colId xmlns:a16="http://schemas.microsoft.com/office/drawing/2014/main" val="2294412508"/>
                        </a:ext>
                      </a:extLst>
                    </a:gridCol>
                    <a:gridCol w="1354667">
                      <a:extLst>
                        <a:ext uri="{9D8B030D-6E8A-4147-A177-3AD203B41FA5}">
                          <a16:colId xmlns:a16="http://schemas.microsoft.com/office/drawing/2014/main" val="3096515570"/>
                        </a:ext>
                      </a:extLst>
                    </a:gridCol>
                    <a:gridCol w="1354667">
                      <a:extLst>
                        <a:ext uri="{9D8B030D-6E8A-4147-A177-3AD203B41FA5}">
                          <a16:colId xmlns:a16="http://schemas.microsoft.com/office/drawing/2014/main" val="2111177357"/>
                        </a:ext>
                      </a:extLst>
                    </a:gridCol>
                    <a:gridCol w="1354667">
                      <a:extLst>
                        <a:ext uri="{9D8B030D-6E8A-4147-A177-3AD203B41FA5}">
                          <a16:colId xmlns:a16="http://schemas.microsoft.com/office/drawing/2014/main" val="1866457459"/>
                        </a:ext>
                      </a:extLst>
                    </a:gridCol>
                    <a:gridCol w="1354667">
                      <a:extLst>
                        <a:ext uri="{9D8B030D-6E8A-4147-A177-3AD203B41FA5}">
                          <a16:colId xmlns:a16="http://schemas.microsoft.com/office/drawing/2014/main" val="2777548352"/>
                        </a:ext>
                      </a:extLst>
                    </a:gridCol>
                  </a:tblGrid>
                  <a:tr h="13106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50" t="-463" r="-501802" b="-92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0000" t="-463" r="-399552" b="-92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0901" t="-463" r="-301351" b="-92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00901" t="-463" r="-201351" b="-92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99103" t="-463" r="-100448" b="-92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501351" t="-463" r="-901" b="-92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31930604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9A59DD09-4531-42C1-B735-C679BF846C3A}"/>
              </a:ext>
            </a:extLst>
          </p:cNvPr>
          <p:cNvSpPr txBox="1"/>
          <p:nvPr/>
        </p:nvSpPr>
        <p:spPr>
          <a:xfrm>
            <a:off x="1754763" y="5865425"/>
            <a:ext cx="1017464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mức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nghĩa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1%,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hãy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giả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thuyết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nghiệp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mô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trại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tuân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phối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46446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Hộp Văn bản 1">
                <a:extLst>
                  <a:ext uri="{FF2B5EF4-FFF2-40B4-BE49-F238E27FC236}">
                    <a16:creationId xmlns:a16="http://schemas.microsoft.com/office/drawing/2014/main" id="{738B2841-7BBD-47CD-B0B9-D698991C217F}"/>
                  </a:ext>
                </a:extLst>
              </p:cNvPr>
              <p:cNvSpPr txBox="1"/>
              <p:nvPr/>
            </p:nvSpPr>
            <p:spPr>
              <a:xfrm>
                <a:off x="1752420" y="53628"/>
                <a:ext cx="10439580" cy="4924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2600" i="1" dirty="0">
                    <a:latin typeface="Times New Roman" pitchFamily="18" charset="0"/>
                    <a:cs typeface="Times New Roman" pitchFamily="18" charset="0"/>
                  </a:rPr>
                  <a:t>Gọi </a:t>
                </a:r>
                <a14:m>
                  <m:oMath xmlns:m="http://schemas.openxmlformats.org/officeDocument/2006/math">
                    <m:r>
                      <a:rPr lang="en-US" sz="2600" b="0" i="1" smtClean="0">
                        <a:latin typeface="Cambria Math" panose="02040503050406030204" pitchFamily="18" charset="0"/>
                        <a:cs typeface="Times New Roman" pitchFamily="18" charset="0"/>
                      </a:rPr>
                      <m:t>𝑋</m:t>
                    </m:r>
                  </m:oMath>
                </a14:m>
                <a:r>
                  <a:rPr lang="en-US" sz="2600" i="1" dirty="0">
                    <a:latin typeface="Times New Roman" pitchFamily="18" charset="0"/>
                    <a:cs typeface="Times New Roman" pitchFamily="18" charset="0"/>
                  </a:rPr>
                  <a:t>: “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Quy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mô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trang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trại</a:t>
                </a:r>
                <a:r>
                  <a:rPr lang="en-US" sz="2600" i="1" dirty="0">
                    <a:latin typeface="Times New Roman" pitchFamily="18" charset="0"/>
                    <a:cs typeface="Times New Roman" pitchFamily="18" charset="0"/>
                  </a:rPr>
                  <a:t>” ( </a:t>
                </a:r>
                <a:r>
                  <a:rPr lang="en-US" sz="2600" i="1" dirty="0" err="1">
                    <a:latin typeface="Times New Roman" pitchFamily="18" charset="0"/>
                    <a:cs typeface="Times New Roman" pitchFamily="18" charset="0"/>
                  </a:rPr>
                  <a:t>đơn</a:t>
                </a:r>
                <a:r>
                  <a:rPr lang="en-US" sz="2600" i="1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i="1" dirty="0" err="1">
                    <a:latin typeface="Times New Roman" pitchFamily="18" charset="0"/>
                    <a:cs typeface="Times New Roman" pitchFamily="18" charset="0"/>
                  </a:rPr>
                  <a:t>vị</a:t>
                </a:r>
                <a:r>
                  <a:rPr lang="en-US" sz="2600" i="1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i="1" dirty="0" err="1">
                    <a:latin typeface="Times New Roman" pitchFamily="18" charset="0"/>
                    <a:cs typeface="Times New Roman" pitchFamily="18" charset="0"/>
                  </a:rPr>
                  <a:t>hecta</a:t>
                </a:r>
                <a:r>
                  <a:rPr lang="en-US" sz="2600" i="1" dirty="0">
                    <a:latin typeface="Times New Roman" pitchFamily="18" charset="0"/>
                    <a:cs typeface="Times New Roman" pitchFamily="18" charset="0"/>
                  </a:rPr>
                  <a:t>)( </a:t>
                </a:r>
                <a:r>
                  <a:rPr lang="en-US" sz="2600" i="1" dirty="0" err="1">
                    <a:latin typeface="Times New Roman" pitchFamily="18" charset="0"/>
                    <a:cs typeface="Times New Roman" pitchFamily="18" charset="0"/>
                  </a:rPr>
                  <a:t>Số</a:t>
                </a:r>
                <a:r>
                  <a:rPr lang="en-US" sz="2600" i="1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i="1" dirty="0" err="1">
                    <a:latin typeface="Times New Roman" pitchFamily="18" charset="0"/>
                    <a:cs typeface="Times New Roman" pitchFamily="18" charset="0"/>
                  </a:rPr>
                  <a:t>liệu</a:t>
                </a:r>
                <a:r>
                  <a:rPr lang="en-US" sz="2600" i="1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i="1" dirty="0" err="1">
                    <a:latin typeface="Times New Roman" pitchFamily="18" charset="0"/>
                    <a:cs typeface="Times New Roman" pitchFamily="18" charset="0"/>
                  </a:rPr>
                  <a:t>theo</a:t>
                </a:r>
                <a:r>
                  <a:rPr lang="en-US" sz="2600" i="1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i="1" dirty="0" err="1">
                    <a:latin typeface="Times New Roman" pitchFamily="18" charset="0"/>
                    <a:cs typeface="Times New Roman" pitchFamily="18" charset="0"/>
                  </a:rPr>
                  <a:t>năm</a:t>
                </a:r>
                <a:r>
                  <a:rPr lang="en-US" sz="2600" i="1" dirty="0">
                    <a:latin typeface="Times New Roman" pitchFamily="18" charset="0"/>
                    <a:cs typeface="Times New Roman" pitchFamily="18" charset="0"/>
                  </a:rPr>
                  <a:t> 1997)</a:t>
                </a:r>
              </a:p>
            </p:txBody>
          </p:sp>
        </mc:Choice>
        <mc:Fallback xmlns="">
          <p:sp>
            <p:nvSpPr>
              <p:cNvPr id="2" name="Hộp Văn bản 1">
                <a:extLst>
                  <a:ext uri="{FF2B5EF4-FFF2-40B4-BE49-F238E27FC236}">
                    <a16:creationId xmlns:a16="http://schemas.microsoft.com/office/drawing/2014/main" id="{738B2841-7BBD-47CD-B0B9-D698991C21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2420" y="53628"/>
                <a:ext cx="10439580" cy="492443"/>
              </a:xfrm>
              <a:prstGeom prst="rect">
                <a:avLst/>
              </a:prstGeom>
              <a:blipFill>
                <a:blip r:embed="rId2"/>
                <a:stretch>
                  <a:fillRect l="-1051" t="-11111" b="-2963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Hộp Văn bản 2">
                <a:extLst>
                  <a:ext uri="{FF2B5EF4-FFF2-40B4-BE49-F238E27FC236}">
                    <a16:creationId xmlns:a16="http://schemas.microsoft.com/office/drawing/2014/main" id="{5C6C66B6-67E9-4BDF-A4BD-BF9765220F17}"/>
                  </a:ext>
                </a:extLst>
              </p:cNvPr>
              <p:cNvSpPr txBox="1"/>
              <p:nvPr/>
            </p:nvSpPr>
            <p:spPr>
              <a:xfrm>
                <a:off x="2190277" y="447595"/>
                <a:ext cx="3014769" cy="4924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600" b="0" i="1" smtClean="0">
                          <a:latin typeface="Cambria Math" panose="02040503050406030204" pitchFamily="18" charset="0"/>
                          <a:cs typeface="Times New Roman" pitchFamily="18" charset="0"/>
                        </a:rPr>
                        <m:t>𝑋</m:t>
                      </m:r>
                      <m:r>
                        <a:rPr lang="en-US" sz="2600" b="0" i="1" smtClean="0">
                          <a:latin typeface="Cambria Math" panose="02040503050406030204" pitchFamily="18" charset="0"/>
                          <a:cs typeface="Times New Roman" pitchFamily="18" charset="0"/>
                        </a:rPr>
                        <m:t>~</m:t>
                      </m:r>
                      <m:r>
                        <a:rPr lang="en-US" sz="2600" b="0" i="1" smtClean="0">
                          <a:latin typeface="Cambria Math" panose="02040503050406030204" pitchFamily="18" charset="0"/>
                          <a:cs typeface="Times New Roman" pitchFamily="18" charset="0"/>
                        </a:rPr>
                        <m:t>𝑁</m:t>
                      </m:r>
                      <m:d>
                        <m:dPr>
                          <m:ctrlPr>
                            <a:rPr lang="en-US" sz="2600" b="0" i="1" smtClean="0">
                              <a:latin typeface="Cambria Math" panose="02040503050406030204" pitchFamily="18" charset="0"/>
                              <a:cs typeface="Times New Roman" pitchFamily="18" charset="0"/>
                            </a:rPr>
                          </m:ctrlPr>
                        </m:dPr>
                        <m:e>
                          <m:r>
                            <a:rPr lang="en-US" sz="2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itchFamily="18" charset="0"/>
                            </a:rPr>
                            <m:t>𝜇</m:t>
                          </m:r>
                          <m:r>
                            <a:rPr lang="en-US" sz="2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itchFamily="18" charset="0"/>
                            </a:rPr>
                            <m:t>,</m:t>
                          </m:r>
                          <m:sSup>
                            <m:sSupPr>
                              <m:ctrlPr>
                                <a:rPr lang="en-US" sz="2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itchFamily="18" charset="0"/>
                                </a:rPr>
                                <m:t>𝜎</m:t>
                              </m:r>
                            </m:e>
                            <m:sup>
                              <m:r>
                                <a:rPr lang="en-US" sz="2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d>
                    </m:oMath>
                  </m:oMathPara>
                </a14:m>
                <a:endParaRPr lang="en-US" sz="2600" i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3" name="Hộp Văn bản 2">
                <a:extLst>
                  <a:ext uri="{FF2B5EF4-FFF2-40B4-BE49-F238E27FC236}">
                    <a16:creationId xmlns:a16="http://schemas.microsoft.com/office/drawing/2014/main" id="{5C6C66B6-67E9-4BDF-A4BD-BF9765220F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90277" y="447595"/>
                <a:ext cx="3014769" cy="49244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Hộp Văn bản 3">
                <a:extLst>
                  <a:ext uri="{FF2B5EF4-FFF2-40B4-BE49-F238E27FC236}">
                    <a16:creationId xmlns:a16="http://schemas.microsoft.com/office/drawing/2014/main" id="{28A07E0F-F683-417B-BF58-00B58FEC9169}"/>
                  </a:ext>
                </a:extLst>
              </p:cNvPr>
              <p:cNvSpPr txBox="1"/>
              <p:nvPr/>
            </p:nvSpPr>
            <p:spPr>
              <a:xfrm>
                <a:off x="1979847" y="958683"/>
                <a:ext cx="10439580" cy="492443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2600" i="1" dirty="0">
                    <a:latin typeface="Times New Roman" pitchFamily="18" charset="0"/>
                    <a:cs typeface="Times New Roman" pitchFamily="18" charset="0"/>
                  </a:rPr>
                  <a:t>Xét </a:t>
                </a:r>
                <a:r>
                  <a:rPr lang="en-US" sz="2600" i="1" dirty="0" err="1">
                    <a:latin typeface="Times New Roman" pitchFamily="18" charset="0"/>
                    <a:cs typeface="Times New Roman" pitchFamily="18" charset="0"/>
                  </a:rPr>
                  <a:t>bài</a:t>
                </a:r>
                <a:r>
                  <a:rPr lang="en-US" sz="2600" i="1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i="1" dirty="0" err="1">
                    <a:latin typeface="Times New Roman" pitchFamily="18" charset="0"/>
                    <a:cs typeface="Times New Roman" pitchFamily="18" charset="0"/>
                  </a:rPr>
                  <a:t>toán</a:t>
                </a:r>
                <a:r>
                  <a:rPr lang="en-US" sz="2600" i="1" dirty="0">
                    <a:latin typeface="Times New Roman" pitchFamily="18" charset="0"/>
                    <a:cs typeface="Times New Roman" pitchFamily="18" charset="0"/>
                  </a:rPr>
                  <a:t> :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600" i="1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sSubPr>
                      <m:e>
                        <m:r>
                          <a:rPr lang="en-US" sz="2600" b="0" i="1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𝐻</m:t>
                        </m:r>
                      </m:e>
                      <m:sub>
                        <m:r>
                          <a:rPr lang="en-US" sz="2600" b="0" i="1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0</m:t>
                        </m:r>
                      </m:sub>
                    </m:sSub>
                    <m:r>
                      <a:rPr lang="en-US" sz="2600" b="0" i="1" smtClean="0">
                        <a:latin typeface="Cambria Math" panose="02040503050406030204" pitchFamily="18" charset="0"/>
                        <a:cs typeface="Times New Roman" pitchFamily="18" charset="0"/>
                      </a:rPr>
                      <m:t>: </m:t>
                    </m:r>
                    <m:r>
                      <a:rPr lang="en-US" sz="2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itchFamily="18" charset="0"/>
                      </a:rPr>
                      <m:t>𝜇</m:t>
                    </m:r>
                    <m:r>
                      <a:rPr lang="en-US" sz="2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itchFamily="18" charset="0"/>
                      </a:rPr>
                      <m:t>=190</m:t>
                    </m:r>
                  </m:oMath>
                </a14:m>
                <a:r>
                  <a:rPr lang="en-US" sz="2600" i="1" dirty="0">
                    <a:latin typeface="Times New Roman" pitchFamily="18" charset="0"/>
                    <a:cs typeface="Times New Roman" pitchFamily="18" charset="0"/>
                  </a:rPr>
                  <a:t>;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600" i="1" smtClean="0">
                            <a:highlight>
                              <a:srgbClr val="00FF00"/>
                            </a:highlight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sSubPr>
                      <m:e>
                        <m:r>
                          <a:rPr lang="en-US" sz="2600" b="0" i="1" smtClean="0">
                            <a:highlight>
                              <a:srgbClr val="00FF00"/>
                            </a:highlight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𝐻</m:t>
                        </m:r>
                      </m:e>
                      <m:sub>
                        <m:r>
                          <a:rPr lang="en-US" sz="2600" b="0" i="1" smtClean="0">
                            <a:highlight>
                              <a:srgbClr val="00FF00"/>
                            </a:highlight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1</m:t>
                        </m:r>
                      </m:sub>
                    </m:sSub>
                    <m:r>
                      <a:rPr lang="en-US" sz="2600" b="0" i="1" smtClean="0">
                        <a:highlight>
                          <a:srgbClr val="00FF00"/>
                        </a:highlight>
                        <a:latin typeface="Cambria Math" panose="02040503050406030204" pitchFamily="18" charset="0"/>
                        <a:cs typeface="Times New Roman" pitchFamily="18" charset="0"/>
                      </a:rPr>
                      <m:t>:</m:t>
                    </m:r>
                    <m:r>
                      <a:rPr lang="en-US" sz="2600" i="1">
                        <a:highlight>
                          <a:srgbClr val="00FF00"/>
                        </a:highlight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itchFamily="18" charset="0"/>
                      </a:rPr>
                      <m:t>𝜇</m:t>
                    </m:r>
                    <m:r>
                      <a:rPr lang="en-US" sz="2600" b="0" i="1" smtClean="0">
                        <a:highlight>
                          <a:srgbClr val="00FF00"/>
                        </a:highlight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itchFamily="18" charset="0"/>
                      </a:rPr>
                      <m:t>&lt;190</m:t>
                    </m:r>
                  </m:oMath>
                </a14:m>
                <a:endParaRPr lang="en-US" sz="2600" i="1" dirty="0">
                  <a:highlight>
                    <a:srgbClr val="00FF00"/>
                  </a:highlight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4" name="Hộp Văn bản 3">
                <a:extLst>
                  <a:ext uri="{FF2B5EF4-FFF2-40B4-BE49-F238E27FC236}">
                    <a16:creationId xmlns:a16="http://schemas.microsoft.com/office/drawing/2014/main" id="{28A07E0F-F683-417B-BF58-00B58FEC91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79847" y="958683"/>
                <a:ext cx="10439580" cy="492443"/>
              </a:xfrm>
              <a:prstGeom prst="rect">
                <a:avLst/>
              </a:prstGeom>
              <a:blipFill>
                <a:blip r:embed="rId4"/>
                <a:stretch>
                  <a:fillRect l="-1051" t="-11111" b="-308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2">
            <a:extLst>
              <a:ext uri="{FF2B5EF4-FFF2-40B4-BE49-F238E27FC236}">
                <a16:creationId xmlns:a16="http://schemas.microsoft.com/office/drawing/2014/main" id="{5CB62713-65FB-4416-95DD-1678612A1C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72" y="15267"/>
            <a:ext cx="1923575" cy="1883339"/>
          </a:xfrm>
          <a:prstGeom prst="ellipse">
            <a:avLst/>
          </a:prstGeom>
          <a:ln w="190500" cap="rnd">
            <a:noFill/>
            <a:prstDash val="solid"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" name="Hình ảnh 6">
            <a:extLst>
              <a:ext uri="{FF2B5EF4-FFF2-40B4-BE49-F238E27FC236}">
                <a16:creationId xmlns:a16="http://schemas.microsoft.com/office/drawing/2014/main" id="{76925CE5-1602-4EF8-B4E6-6E7D1F3BB0D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79847" y="1451126"/>
            <a:ext cx="7509075" cy="2168569"/>
          </a:xfrm>
          <a:prstGeom prst="rect">
            <a:avLst/>
          </a:prstGeom>
        </p:spPr>
      </p:pic>
      <p:pic>
        <p:nvPicPr>
          <p:cNvPr id="9" name="Hình ảnh 8">
            <a:extLst>
              <a:ext uri="{FF2B5EF4-FFF2-40B4-BE49-F238E27FC236}">
                <a16:creationId xmlns:a16="http://schemas.microsoft.com/office/drawing/2014/main" id="{15425A53-1CB1-435E-B3FA-1EE961EF417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67306" y="3619695"/>
            <a:ext cx="5768930" cy="2897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5632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A2E86AD8-8B05-4E78-BC72-2DF3D489AE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72" y="15267"/>
            <a:ext cx="1923575" cy="1883339"/>
          </a:xfrm>
          <a:prstGeom prst="ellipse">
            <a:avLst/>
          </a:prstGeom>
          <a:ln w="190500" cap="rnd">
            <a:noFill/>
            <a:prstDash val="solid"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Hộp Văn bản 2">
            <a:extLst>
              <a:ext uri="{FF2B5EF4-FFF2-40B4-BE49-F238E27FC236}">
                <a16:creationId xmlns:a16="http://schemas.microsoft.com/office/drawing/2014/main" id="{1507F8CC-FB99-4B27-BE74-74FC9438C3EB}"/>
              </a:ext>
            </a:extLst>
          </p:cNvPr>
          <p:cNvSpPr txBox="1"/>
          <p:nvPr/>
        </p:nvSpPr>
        <p:spPr>
          <a:xfrm>
            <a:off x="2078321" y="94244"/>
            <a:ext cx="9274307" cy="49244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R</a:t>
            </a:r>
          </a:p>
        </p:txBody>
      </p:sp>
      <p:pic>
        <p:nvPicPr>
          <p:cNvPr id="8" name="Hình ảnh 7">
            <a:extLst>
              <a:ext uri="{FF2B5EF4-FFF2-40B4-BE49-F238E27FC236}">
                <a16:creationId xmlns:a16="http://schemas.microsoft.com/office/drawing/2014/main" id="{6795F0CA-5785-4038-8942-354557B59C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9847" y="582809"/>
            <a:ext cx="5768930" cy="2897944"/>
          </a:xfrm>
          <a:prstGeom prst="rect">
            <a:avLst/>
          </a:prstGeom>
        </p:spPr>
      </p:pic>
      <p:sp>
        <p:nvSpPr>
          <p:cNvPr id="9" name="Hộp Văn bản 8">
            <a:extLst>
              <a:ext uri="{FF2B5EF4-FFF2-40B4-BE49-F238E27FC236}">
                <a16:creationId xmlns:a16="http://schemas.microsoft.com/office/drawing/2014/main" id="{B3B4F656-092A-4F2D-B145-A6FF37DAD77B}"/>
              </a:ext>
            </a:extLst>
          </p:cNvPr>
          <p:cNvSpPr txBox="1"/>
          <p:nvPr/>
        </p:nvSpPr>
        <p:spPr>
          <a:xfrm>
            <a:off x="1839166" y="3495462"/>
            <a:ext cx="1017464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kê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id="{39520A80-6459-4DE8-979B-B89FA6D47FAF}"/>
                  </a:ext>
                </a:extLst>
              </p:cNvPr>
              <p:cNvSpPr txBox="1"/>
              <p:nvPr/>
            </p:nvSpPr>
            <p:spPr>
              <a:xfrm>
                <a:off x="3297023" y="3231134"/>
                <a:ext cx="5233184" cy="8519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𝑡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acc>
                            <m:accPr>
                              <m:chr m:val="̅"/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</m:e>
                          </m:acc>
                          <m:r>
                            <a:rPr lang="en-US" sz="24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𝜇</m:t>
                              </m:r>
                            </m:e>
                            <m:sub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𝑠𝑒</m:t>
                          </m:r>
                          <m:d>
                            <m:d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acc>
                                <m:accPr>
                                  <m:chr m:val="̅"/>
                                  <m:ctrlPr>
                                    <a:rPr lang="en-US" sz="2400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𝑥</m:t>
                                  </m:r>
                                </m:e>
                              </m:acc>
                            </m:e>
                          </m:d>
                        </m:den>
                      </m:f>
                      <m:r>
                        <a:rPr lang="en-US" sz="24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acc>
                            <m:accPr>
                              <m:chr m:val="̅"/>
                              <m:ctrlPr>
                                <a:rPr lang="en-US" sz="24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</m:e>
                          </m:acc>
                          <m:r>
                            <a:rPr lang="en-US" sz="24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2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𝜇</m:t>
                              </m:r>
                            </m:e>
                            <m:sub>
                              <m:r>
                                <a:rPr lang="en-US" sz="2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𝑠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/</m:t>
                          </m:r>
                          <m:rad>
                            <m:radPr>
                              <m:degHide m:val="on"/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𝑛</m:t>
                              </m:r>
                            </m:e>
                          </m:rad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=2.434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id="{39520A80-6459-4DE8-979B-B89FA6D47F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97023" y="3231134"/>
                <a:ext cx="5233184" cy="85196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Hộp Văn bản 10">
                <a:extLst>
                  <a:ext uri="{FF2B5EF4-FFF2-40B4-BE49-F238E27FC236}">
                    <a16:creationId xmlns:a16="http://schemas.microsoft.com/office/drawing/2014/main" id="{1BB9991C-BC6F-4F90-87E2-3D7BB01FE378}"/>
                  </a:ext>
                </a:extLst>
              </p:cNvPr>
              <p:cNvSpPr txBox="1"/>
              <p:nvPr/>
            </p:nvSpPr>
            <p:spPr>
              <a:xfrm>
                <a:off x="1839166" y="4035379"/>
                <a:ext cx="10174641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Bậc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tự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do (df: degree freedom)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của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phân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phối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itchFamily="18" charset="0"/>
                      </a:rPr>
                      <m:t>𝑡</m:t>
                    </m:r>
                  </m:oMath>
                </a14:m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là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itchFamily="18" charset="0"/>
                      </a:rPr>
                      <m:t>𝑛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itchFamily="18" charset="0"/>
                      </a:rPr>
                      <m:t>−1=22</m:t>
                    </m:r>
                  </m:oMath>
                </a14:m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1" name="Hộp Văn bản 10">
                <a:extLst>
                  <a:ext uri="{FF2B5EF4-FFF2-40B4-BE49-F238E27FC236}">
                    <a16:creationId xmlns:a16="http://schemas.microsoft.com/office/drawing/2014/main" id="{1BB9991C-BC6F-4F90-87E2-3D7BB01FE3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39166" y="4035379"/>
                <a:ext cx="10174641" cy="461665"/>
              </a:xfrm>
              <a:prstGeom prst="rect">
                <a:avLst/>
              </a:prstGeom>
              <a:blipFill>
                <a:blip r:embed="rId5"/>
                <a:stretch>
                  <a:fillRect l="-959" t="-10526" b="-28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4AF9B7E7-FCC3-4497-B582-9B7F2EF43970}"/>
                  </a:ext>
                </a:extLst>
              </p:cNvPr>
              <p:cNvSpPr txBox="1"/>
              <p:nvPr/>
            </p:nvSpPr>
            <p:spPr>
              <a:xfrm>
                <a:off x="1839169" y="4497044"/>
                <a:ext cx="3197066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  <a:cs typeface="Times New Roman" pitchFamily="18" charset="0"/>
                        </a:rPr>
                        <m:t>𝑝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  <a:cs typeface="Times New Roman" pitchFamily="18" charset="0"/>
                        </a:rPr>
                        <m:t>−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  <a:cs typeface="Times New Roman" pitchFamily="18" charset="0"/>
                        </a:rPr>
                        <m:t>𝑣𝑎𝑙𝑢𝑒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  <a:cs typeface="Times New Roman" pitchFamily="18" charset="0"/>
                        </a:rPr>
                        <m:t>=0,9882</m:t>
                      </m:r>
                    </m:oMath>
                  </m:oMathPara>
                </a14:m>
                <a:endParaRPr lang="en-US" sz="24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4AF9B7E7-FCC3-4497-B582-9B7F2EF439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39169" y="4497044"/>
                <a:ext cx="3197066" cy="461665"/>
              </a:xfrm>
              <a:prstGeom prst="rect">
                <a:avLst/>
              </a:prstGeom>
              <a:blipFill>
                <a:blip r:embed="rId6"/>
                <a:stretch>
                  <a:fillRect b="-12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Hộp Văn bản 12">
                <a:extLst>
                  <a:ext uri="{FF2B5EF4-FFF2-40B4-BE49-F238E27FC236}">
                    <a16:creationId xmlns:a16="http://schemas.microsoft.com/office/drawing/2014/main" id="{BCE7234A-C3AB-4FAE-84D8-39A09D395633}"/>
                  </a:ext>
                </a:extLst>
              </p:cNvPr>
              <p:cNvSpPr txBox="1"/>
              <p:nvPr/>
            </p:nvSpPr>
            <p:spPr>
              <a:xfrm>
                <a:off x="1487477" y="4849771"/>
                <a:ext cx="10174641" cy="121655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342900" indent="-342900">
                  <a:buFont typeface="Wingdings" panose="05000000000000000000" pitchFamily="2" charset="2"/>
                  <a:buChar char="ü"/>
                </a:pP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Để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bác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bỏ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𝐻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, ta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có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thể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dựa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vào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giá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trị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thống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kê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itchFamily="18" charset="0"/>
                      </a:rPr>
                      <m:t>𝑡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itchFamily="18" charset="0"/>
                      </a:rPr>
                      <m:t>=2.434</m:t>
                    </m:r>
                  </m:oMath>
                </a14:m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lớn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hơn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giá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trị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tới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hạn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0" i="1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−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𝑡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22,0.05</m:t>
                        </m:r>
                      </m:sub>
                    </m:sSub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itchFamily="18" charset="0"/>
                      </a:rPr>
                      <m:t>=−1.717144</m:t>
                    </m:r>
                  </m:oMath>
                </a14:m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hoặc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sử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dụng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itchFamily="18" charset="0"/>
                      </a:rPr>
                      <m:t>𝑝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itchFamily="18" charset="0"/>
                      </a:rPr>
                      <m:t>−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itchFamily="18" charset="0"/>
                      </a:rPr>
                      <m:t>𝑣𝑎𝑙𝑢𝑒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itchFamily="18" charset="0"/>
                      </a:rPr>
                      <m:t>=0.9882</m:t>
                    </m:r>
                    <m:r>
                      <a:rPr lang="en-US" sz="2400" b="0" i="0" smtClean="0">
                        <a:latin typeface="Cambria Math" panose="02040503050406030204" pitchFamily="18" charset="0"/>
                        <a:cs typeface="Times New Roman" pitchFamily="18" charset="0"/>
                      </a:rPr>
                      <m:t> </m:t>
                    </m:r>
                  </m:oMath>
                </a14:m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lớn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hơn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mức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ý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nghĩa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itchFamily="18" charset="0"/>
                      </a:rPr>
                      <m:t>𝛼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itchFamily="18" charset="0"/>
                      </a:rPr>
                      <m:t>=0.05</m:t>
                    </m:r>
                  </m:oMath>
                </a14:m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(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chấp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nhận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0" i="1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𝐻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0</m:t>
                        </m:r>
                      </m:sub>
                    </m:sSub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itchFamily="18" charset="0"/>
                      </a:rPr>
                      <m:t>)</m:t>
                    </m:r>
                  </m:oMath>
                </a14:m>
                <a:endParaRPr lang="en-US" sz="24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3" name="Hộp Văn bản 12">
                <a:extLst>
                  <a:ext uri="{FF2B5EF4-FFF2-40B4-BE49-F238E27FC236}">
                    <a16:creationId xmlns:a16="http://schemas.microsoft.com/office/drawing/2014/main" id="{BCE7234A-C3AB-4FAE-84D8-39A09D3956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87477" y="4849771"/>
                <a:ext cx="10174641" cy="1216551"/>
              </a:xfrm>
              <a:prstGeom prst="rect">
                <a:avLst/>
              </a:prstGeom>
              <a:blipFill>
                <a:blip r:embed="rId7"/>
                <a:stretch>
                  <a:fillRect l="-779" t="-4020" r="-1258" b="-1105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Hộp Văn bản 13">
            <a:extLst>
              <a:ext uri="{FF2B5EF4-FFF2-40B4-BE49-F238E27FC236}">
                <a16:creationId xmlns:a16="http://schemas.microsoft.com/office/drawing/2014/main" id="{D623B9D6-FEDA-4186-B0A4-B02C29D59078}"/>
              </a:ext>
            </a:extLst>
          </p:cNvPr>
          <p:cNvSpPr txBox="1"/>
          <p:nvPr/>
        </p:nvSpPr>
        <p:spPr>
          <a:xfrm>
            <a:off x="1487477" y="6017480"/>
            <a:ext cx="1017464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Vậy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mức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nghĩa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5% ta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đủ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chứng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kê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rằng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mô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bình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trại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1997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190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hecta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7895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0" grpId="0"/>
      <p:bldP spid="11" grpId="0" animBg="1"/>
      <p:bldP spid="12" grpId="0" animBg="1"/>
      <p:bldP spid="13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ộp Văn bản 1">
            <a:extLst>
              <a:ext uri="{FF2B5EF4-FFF2-40B4-BE49-F238E27FC236}">
                <a16:creationId xmlns:a16="http://schemas.microsoft.com/office/drawing/2014/main" id="{09A6A64C-7329-4C51-B9A7-91E4A9900B73}"/>
              </a:ext>
            </a:extLst>
          </p:cNvPr>
          <p:cNvSpPr txBox="1"/>
          <p:nvPr/>
        </p:nvSpPr>
        <p:spPr>
          <a:xfrm>
            <a:off x="1979847" y="114712"/>
            <a:ext cx="10496361" cy="95410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vi-VN" sz="28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bình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tổng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800" dirty="0">
                <a:highlight>
                  <a:srgbClr val="00FF00"/>
                </a:highligh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highlight>
                  <a:srgbClr val="00FF00"/>
                </a:highlight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800" dirty="0">
                <a:highlight>
                  <a:srgbClr val="00FF00"/>
                </a:highligh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highlight>
                  <a:srgbClr val="00FF00"/>
                </a:highlight>
                <a:latin typeface="Times New Roman" pitchFamily="18" charset="0"/>
                <a:cs typeface="Times New Roman" pitchFamily="18" charset="0"/>
              </a:rPr>
              <a:t>sai</a:t>
            </a:r>
            <a:r>
              <a:rPr lang="en-US" sz="2800" dirty="0">
                <a:highlight>
                  <a:srgbClr val="00FF00"/>
                </a:highligh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highlight>
                  <a:srgbClr val="00FF00"/>
                </a:highlight>
                <a:latin typeface="Times New Roman" pitchFamily="18" charset="0"/>
                <a:cs typeface="Times New Roman" pitchFamily="18" charset="0"/>
              </a:rPr>
              <a:t>chưa</a:t>
            </a:r>
            <a:r>
              <a:rPr lang="en-US" sz="2800" dirty="0">
                <a:highlight>
                  <a:srgbClr val="00FF00"/>
                </a:highligh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highlight>
                  <a:srgbClr val="00FF00"/>
                </a:highlight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dữ</a:t>
            </a:r>
            <a:r>
              <a:rPr lang="en-US" sz="2800" dirty="0"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2800" dirty="0"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2800" dirty="0"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cấp</a:t>
            </a:r>
            <a:r>
              <a:rPr lang="en-US" sz="2800" dirty="0"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Hộp Văn bản 2">
                <a:extLst>
                  <a:ext uri="{FF2B5EF4-FFF2-40B4-BE49-F238E27FC236}">
                    <a16:creationId xmlns:a16="http://schemas.microsoft.com/office/drawing/2014/main" id="{14ABEC8C-DC28-44CF-A5C3-CDC169A455D4}"/>
                  </a:ext>
                </a:extLst>
              </p:cNvPr>
              <p:cNvSpPr txBox="1"/>
              <p:nvPr/>
            </p:nvSpPr>
            <p:spPr>
              <a:xfrm>
                <a:off x="3788849" y="783802"/>
                <a:ext cx="5566167" cy="523220"/>
              </a:xfrm>
              <a:prstGeom prst="rect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0" smtClean="0">
                          <a:latin typeface="Cambria Math" panose="02040503050406030204" pitchFamily="18" charset="0"/>
                        </a:rPr>
                        <m:t>𝐭𝐬𝐮𝐦</m:t>
                      </m:r>
                      <m:r>
                        <a:rPr lang="en-US" sz="2800" b="1" i="0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2800" b="1" i="0" smtClean="0">
                          <a:latin typeface="Cambria Math" panose="02040503050406030204" pitchFamily="18" charset="0"/>
                        </a:rPr>
                        <m:t>𝐭𝐞𝐬𝐭</m:t>
                      </m:r>
                      <m:d>
                        <m:dPr>
                          <m:ctrlPr>
                            <a:rPr lang="en-US" sz="2800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 b="1" i="0" smtClean="0">
                              <a:latin typeface="Cambria Math" panose="02040503050406030204" pitchFamily="18" charset="0"/>
                            </a:rPr>
                            <m:t>𝐦𝐞𝐚𝐧</m:t>
                          </m:r>
                          <m:r>
                            <a:rPr lang="en-US" sz="2800" b="1" i="0" smtClean="0">
                              <a:latin typeface="Cambria Math" panose="02040503050406030204" pitchFamily="18" charset="0"/>
                            </a:rPr>
                            <m:t>.</m:t>
                          </m:r>
                          <m:r>
                            <a:rPr lang="en-US" sz="2800" b="1" i="0" smtClean="0">
                              <a:latin typeface="Cambria Math" panose="02040503050406030204" pitchFamily="18" charset="0"/>
                            </a:rPr>
                            <m:t>𝐱</m:t>
                          </m:r>
                          <m:r>
                            <a:rPr lang="en-US" sz="2800" b="1" i="0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2800" b="1" i="0" smtClean="0">
                              <a:latin typeface="Cambria Math" panose="02040503050406030204" pitchFamily="18" charset="0"/>
                            </a:rPr>
                            <m:t>𝐬</m:t>
                          </m:r>
                          <m:r>
                            <a:rPr lang="en-US" sz="2800" b="1" i="0" smtClean="0">
                              <a:latin typeface="Cambria Math" panose="02040503050406030204" pitchFamily="18" charset="0"/>
                            </a:rPr>
                            <m:t>.</m:t>
                          </m:r>
                          <m:r>
                            <a:rPr lang="en-US" sz="2800" b="1" i="0" smtClean="0">
                              <a:latin typeface="Cambria Math" panose="02040503050406030204" pitchFamily="18" charset="0"/>
                            </a:rPr>
                            <m:t>𝐱</m:t>
                          </m:r>
                          <m:r>
                            <a:rPr lang="en-US" sz="2800" b="1" i="0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2800" b="1" i="0" smtClean="0">
                              <a:latin typeface="Cambria Math" panose="02040503050406030204" pitchFamily="18" charset="0"/>
                            </a:rPr>
                            <m:t>𝐧</m:t>
                          </m:r>
                          <m:r>
                            <a:rPr lang="en-US" sz="2800" b="1" i="0" smtClean="0">
                              <a:latin typeface="Cambria Math" panose="02040503050406030204" pitchFamily="18" charset="0"/>
                            </a:rPr>
                            <m:t>.</m:t>
                          </m:r>
                          <m:r>
                            <a:rPr lang="en-US" sz="2800" b="1" i="0" smtClean="0">
                              <a:latin typeface="Cambria Math" panose="02040503050406030204" pitchFamily="18" charset="0"/>
                            </a:rPr>
                            <m:t>𝐱</m:t>
                          </m:r>
                          <m:r>
                            <a:rPr lang="en-US" sz="2800" b="1" i="0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2800" b="1" i="0" smtClean="0">
                              <a:latin typeface="Cambria Math" panose="02040503050406030204" pitchFamily="18" charset="0"/>
                            </a:rPr>
                            <m:t>𝐦𝐮</m:t>
                          </m:r>
                          <m:r>
                            <a:rPr lang="en-US" sz="2800" b="1" i="0" smtClean="0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0" smtClean="0">
                              <a:latin typeface="Cambria Math" panose="02040503050406030204" pitchFamily="18" charset="0"/>
                            </a:rPr>
                            <m:t>𝐚𝐥𝐭𝐞𝐫𝐧𝐚𝐭𝐢𝐯𝐞</m:t>
                          </m:r>
                          <m:r>
                            <a:rPr lang="en-US" sz="2800" b="1" i="0" smtClean="0"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d>
                    </m:oMath>
                  </m:oMathPara>
                </a14:m>
                <a:endParaRPr lang="en-US" sz="2800" b="1" dirty="0"/>
              </a:p>
            </p:txBody>
          </p:sp>
        </mc:Choice>
        <mc:Fallback xmlns="">
          <p:sp>
            <p:nvSpPr>
              <p:cNvPr id="3" name="Hộp Văn bản 2">
                <a:extLst>
                  <a:ext uri="{FF2B5EF4-FFF2-40B4-BE49-F238E27FC236}">
                    <a16:creationId xmlns:a16="http://schemas.microsoft.com/office/drawing/2014/main" id="{14ABEC8C-DC28-44CF-A5C3-CDC169A455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88849" y="783802"/>
                <a:ext cx="5566167" cy="523220"/>
              </a:xfrm>
              <a:prstGeom prst="rect">
                <a:avLst/>
              </a:prstGeom>
              <a:blipFill>
                <a:blip r:embed="rId2"/>
                <a:stretch>
                  <a:fillRect r="-3023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Bảng 5">
                <a:extLst>
                  <a:ext uri="{FF2B5EF4-FFF2-40B4-BE49-F238E27FC236}">
                    <a16:creationId xmlns:a16="http://schemas.microsoft.com/office/drawing/2014/main" id="{FD00C61A-A2C8-4FBA-89E5-BDE331B82250}"/>
                  </a:ext>
                </a:extLst>
              </p:cNvPr>
              <p:cNvGraphicFramePr>
                <a:graphicFrameLocks noGrp="1"/>
              </p:cNvGraphicFramePr>
              <p:nvPr>
                <p:extLst/>
              </p:nvPr>
            </p:nvGraphicFramePr>
            <p:xfrm>
              <a:off x="2037903" y="1519877"/>
              <a:ext cx="9943131" cy="4413858"/>
            </p:xfrm>
            <a:graphic>
              <a:graphicData uri="http://schemas.openxmlformats.org/drawingml/2006/table">
                <a:tbl>
                  <a:tblPr firstRow="1" bandRow="1">
                    <a:tableStyleId>{D27102A9-8310-4765-A935-A1911B00CA55}</a:tableStyleId>
                  </a:tblPr>
                  <a:tblGrid>
                    <a:gridCol w="2017723">
                      <a:extLst>
                        <a:ext uri="{9D8B030D-6E8A-4147-A177-3AD203B41FA5}">
                          <a16:colId xmlns:a16="http://schemas.microsoft.com/office/drawing/2014/main" val="3904715203"/>
                        </a:ext>
                      </a:extLst>
                    </a:gridCol>
                    <a:gridCol w="7925408">
                      <a:extLst>
                        <a:ext uri="{9D8B030D-6E8A-4147-A177-3AD203B41FA5}">
                          <a16:colId xmlns:a16="http://schemas.microsoft.com/office/drawing/2014/main" val="626736882"/>
                        </a:ext>
                      </a:extLst>
                    </a:gridCol>
                  </a:tblGrid>
                  <a:tr h="556886">
                    <a:tc>
                      <a:txBody>
                        <a:bodyPr/>
                        <a:lstStyle/>
                        <a:p>
                          <a:r>
                            <a:rPr lang="en-US" sz="2800" b="0" dirty="0" err="1"/>
                            <a:t>Mean.x</a:t>
                          </a:r>
                          <a:endParaRPr lang="en-US" sz="2800" b="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/>
                          <a:r>
                            <a:rPr lang="en-US" sz="2800" b="0" dirty="0" err="1"/>
                            <a:t>Trung</a:t>
                          </a:r>
                          <a:r>
                            <a:rPr lang="en-US" sz="2800" b="0" dirty="0"/>
                            <a:t> </a:t>
                          </a:r>
                          <a:r>
                            <a:rPr lang="en-US" sz="2800" b="0" dirty="0" err="1"/>
                            <a:t>bình</a:t>
                          </a:r>
                          <a:r>
                            <a:rPr lang="en-US" sz="2800" b="0" dirty="0"/>
                            <a:t> </a:t>
                          </a:r>
                          <a:r>
                            <a:rPr lang="en-US" sz="2800" b="0" dirty="0" err="1"/>
                            <a:t>mẫu</a:t>
                          </a:r>
                          <a:endParaRPr lang="en-US" sz="2800" b="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458412500"/>
                      </a:ext>
                    </a:extLst>
                  </a:tr>
                  <a:tr h="556886">
                    <a:tc>
                      <a:txBody>
                        <a:bodyPr/>
                        <a:lstStyle/>
                        <a:p>
                          <a:r>
                            <a:rPr lang="en-US" sz="2800" b="0" dirty="0" err="1"/>
                            <a:t>s.x</a:t>
                          </a:r>
                          <a:endParaRPr lang="en-US" sz="2800" b="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/>
                          <a:r>
                            <a:rPr lang="en-US" sz="2800" b="0" dirty="0" err="1"/>
                            <a:t>Độ</a:t>
                          </a:r>
                          <a:r>
                            <a:rPr lang="en-US" sz="2800" b="0" dirty="0"/>
                            <a:t> </a:t>
                          </a:r>
                          <a:r>
                            <a:rPr lang="en-US" sz="2800" b="0" dirty="0" err="1"/>
                            <a:t>lệch</a:t>
                          </a:r>
                          <a:r>
                            <a:rPr lang="en-US" sz="2800" b="0" dirty="0"/>
                            <a:t> </a:t>
                          </a:r>
                          <a:r>
                            <a:rPr lang="en-US" sz="2800" b="0" dirty="0" err="1"/>
                            <a:t>chuẩn</a:t>
                          </a:r>
                          <a:r>
                            <a:rPr lang="en-US" sz="2800" b="0" dirty="0"/>
                            <a:t> </a:t>
                          </a:r>
                          <a:r>
                            <a:rPr lang="en-US" sz="2800" b="0" dirty="0" err="1"/>
                            <a:t>mẫu</a:t>
                          </a:r>
                          <a:endParaRPr lang="en-US" sz="2800" b="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2795558"/>
                      </a:ext>
                    </a:extLst>
                  </a:tr>
                  <a:tr h="556886">
                    <a:tc>
                      <a:txBody>
                        <a:bodyPr/>
                        <a:lstStyle/>
                        <a:p>
                          <a:r>
                            <a:rPr lang="en-US" sz="2800" b="0" dirty="0" err="1"/>
                            <a:t>n.x</a:t>
                          </a:r>
                          <a:endParaRPr lang="en-US" sz="2800" b="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/>
                          <a:r>
                            <a:rPr lang="en-US" sz="2800" b="0" dirty="0" err="1"/>
                            <a:t>Cỡ</a:t>
                          </a:r>
                          <a:r>
                            <a:rPr lang="en-US" sz="2800" b="0" dirty="0"/>
                            <a:t> </a:t>
                          </a:r>
                          <a:r>
                            <a:rPr lang="en-US" sz="2800" b="0" dirty="0" err="1"/>
                            <a:t>mẫu</a:t>
                          </a:r>
                          <a:endParaRPr lang="en-US" sz="2800" b="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19436460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2800" dirty="0"/>
                            <a:t>mu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/>
                          <a:r>
                            <a:rPr lang="en-US" sz="2800" dirty="0" err="1"/>
                            <a:t>Giá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trị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trung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bình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xác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định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theo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giả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thuyết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không</a:t>
                          </a:r>
                          <a:r>
                            <a:rPr lang="en-US" sz="2800" dirty="0"/>
                            <a:t>, </a:t>
                          </a:r>
                          <a:r>
                            <a:rPr lang="en-US" sz="2800" dirty="0" err="1"/>
                            <a:t>mặc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định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trung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bình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bằng</a:t>
                          </a:r>
                          <a:r>
                            <a:rPr lang="en-US" sz="2800" dirty="0"/>
                            <a:t> 0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96426268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2800" dirty="0"/>
                            <a:t>alternative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/>
                          <a:r>
                            <a:rPr lang="en-US" sz="2800" dirty="0"/>
                            <a:t>Chuỗi </a:t>
                          </a:r>
                          <a:r>
                            <a:rPr lang="en-US" sz="2800" dirty="0" err="1"/>
                            <a:t>kí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tự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gải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thuyết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đối</a:t>
                          </a:r>
                          <a:r>
                            <a:rPr lang="en-US" sz="2800" dirty="0"/>
                            <a:t>, 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sz="2800" b="0" i="0" smtClean="0">
                                  <a:latin typeface="Cambria Math" panose="02040503050406030204" pitchFamily="18" charset="0"/>
                                </a:rPr>
                                <m:t>alternative</m:t>
                              </m:r>
                              <m:r>
                                <a:rPr lang="en-US" sz="2800" b="0" i="0" smtClean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m:rPr>
                                  <m:sty m:val="p"/>
                                </m:rPr>
                                <a:rPr lang="en-US" sz="2800" b="0" i="0" smtClean="0">
                                  <a:latin typeface="Cambria Math" panose="02040503050406030204" pitchFamily="18" charset="0"/>
                                </a:rPr>
                                <m:t>c</m:t>
                              </m:r>
                              <m:r>
                                <a:rPr lang="en-US" sz="2800" b="0" i="0" smtClean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m:rPr>
                                  <m:nor/>
                                </m:rPr>
                                <a:rPr lang="en-US" sz="2800" b="0" i="0" smtClean="0">
                                  <a:latin typeface="Cambria Math" panose="02040503050406030204" pitchFamily="18" charset="0"/>
                                </a:rPr>
                                <m:t>"</m:t>
                              </m:r>
                              <m:r>
                                <m:rPr>
                                  <m:nor/>
                                </m:rPr>
                                <a:rPr lang="en-US" sz="2800" b="0" i="0" smtClean="0">
                                  <a:latin typeface="Cambria Math" panose="02040503050406030204" pitchFamily="18" charset="0"/>
                                </a:rPr>
                                <m:t>two</m:t>
                              </m:r>
                              <m:r>
                                <m:rPr>
                                  <m:nor/>
                                </m:rPr>
                                <a:rPr lang="en-US" sz="2800" b="0" i="0" smtClean="0">
                                  <a:latin typeface="Cambria Math" panose="02040503050406030204" pitchFamily="18" charset="0"/>
                                </a:rPr>
                                <m:t>.</m:t>
                              </m:r>
                              <m:r>
                                <m:rPr>
                                  <m:nor/>
                                </m:rPr>
                                <a:rPr lang="en-US" sz="2800" b="0" i="0" smtClean="0">
                                  <a:latin typeface="Cambria Math" panose="02040503050406030204" pitchFamily="18" charset="0"/>
                                </a:rPr>
                                <m:t>side</m:t>
                              </m:r>
                              <m:r>
                                <m:rPr>
                                  <m:nor/>
                                </m:rPr>
                                <a:rPr lang="en-US" sz="2800" b="0" i="0" smtClean="0">
                                  <a:latin typeface="Cambria Math" panose="02040503050406030204" pitchFamily="18" charset="0"/>
                                </a:rPr>
                                <m:t>"</m:t>
                              </m:r>
                              <m:r>
                                <a:rPr lang="en-US" sz="2800" b="0" i="0" smtClean="0"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  <m:r>
                                <m:rPr>
                                  <m:nor/>
                                </m:rPr>
                                <a:rPr lang="en-US" sz="2800" b="0" i="0" smtClean="0">
                                  <a:latin typeface="Cambria Math" panose="02040503050406030204" pitchFamily="18" charset="0"/>
                                </a:rPr>
                                <m:t>"</m:t>
                              </m:r>
                              <m:r>
                                <m:rPr>
                                  <m:nor/>
                                </m:rPr>
                                <a:rPr lang="en-US" sz="2800" b="0" i="0" smtClean="0">
                                  <a:latin typeface="Cambria Math" panose="02040503050406030204" pitchFamily="18" charset="0"/>
                                </a:rPr>
                                <m:t>less</m:t>
                              </m:r>
                              <m:r>
                                <m:rPr>
                                  <m:nor/>
                                </m:rPr>
                                <a:rPr lang="en-US" sz="2800" b="0" i="0" smtClean="0">
                                  <a:latin typeface="Cambria Math" panose="02040503050406030204" pitchFamily="18" charset="0"/>
                                </a:rPr>
                                <m:t>" ,"</m:t>
                              </m:r>
                              <m:r>
                                <m:rPr>
                                  <m:nor/>
                                </m:rPr>
                                <a:rPr lang="en-US" sz="2800" b="0" i="0" smtClean="0">
                                  <a:latin typeface="Cambria Math" panose="02040503050406030204" pitchFamily="18" charset="0"/>
                                </a:rPr>
                                <m:t>greater</m:t>
                              </m:r>
                              <m:r>
                                <m:rPr>
                                  <m:nor/>
                                </m:rPr>
                                <a:rPr lang="en-US" sz="2800" b="0" i="0" smtClean="0">
                                  <a:latin typeface="Cambria Math" panose="02040503050406030204" pitchFamily="18" charset="0"/>
                                </a:rPr>
                                <m:t>" ) </m:t>
                              </m:r>
                            </m:oMath>
                          </a14:m>
                          <a:r>
                            <a:rPr lang="en-US" sz="2800" i="0" dirty="0" err="1"/>
                            <a:t>tương</a:t>
                          </a:r>
                          <a:r>
                            <a:rPr lang="en-US" sz="2800" i="0" baseline="0" dirty="0"/>
                            <a:t> </a:t>
                          </a:r>
                          <a:r>
                            <a:rPr lang="en-US" sz="2800" i="0" baseline="0" dirty="0" err="1"/>
                            <a:t>ứng</a:t>
                          </a:r>
                          <a:r>
                            <a:rPr lang="en-US" sz="2800" i="0" baseline="0" dirty="0"/>
                            <a:t> </a:t>
                          </a:r>
                          <a:r>
                            <a:rPr lang="en-US" sz="2800" i="0" baseline="0" dirty="0" err="1"/>
                            <a:t>là</a:t>
                          </a:r>
                          <a:r>
                            <a:rPr lang="en-US" sz="2800" i="0" baseline="0" dirty="0"/>
                            <a:t> </a:t>
                          </a:r>
                          <a:r>
                            <a:rPr lang="en-US" sz="2800" i="0" baseline="0" dirty="0" err="1"/>
                            <a:t>giả</a:t>
                          </a:r>
                          <a:r>
                            <a:rPr lang="en-US" sz="2800" i="0" baseline="0" dirty="0"/>
                            <a:t> </a:t>
                          </a:r>
                          <a:r>
                            <a:rPr lang="en-US" sz="2800" i="0" baseline="0" dirty="0" err="1"/>
                            <a:t>thuyết</a:t>
                          </a:r>
                          <a:r>
                            <a:rPr lang="en-US" sz="2800" i="0" baseline="0" dirty="0"/>
                            <a:t> </a:t>
                          </a:r>
                          <a:r>
                            <a:rPr lang="en-US" sz="2800" i="0" baseline="0" dirty="0" err="1"/>
                            <a:t>đối</a:t>
                          </a:r>
                          <a:r>
                            <a:rPr lang="en-US" sz="2800" i="0" baseline="0" dirty="0"/>
                            <a:t> </a:t>
                          </a:r>
                          <a:r>
                            <a:rPr lang="en-US" sz="2800" i="0" baseline="0" dirty="0" err="1"/>
                            <a:t>là</a:t>
                          </a:r>
                          <a:r>
                            <a:rPr lang="en-US" sz="2800" i="0" baseline="0" dirty="0"/>
                            <a:t> </a:t>
                          </a:r>
                          <a:r>
                            <a:rPr lang="en-US" sz="2800" i="0" baseline="0" dirty="0" err="1"/>
                            <a:t>hai</a:t>
                          </a:r>
                          <a:r>
                            <a:rPr lang="en-US" sz="2800" i="0" baseline="0" dirty="0"/>
                            <a:t> </a:t>
                          </a:r>
                          <a:r>
                            <a:rPr lang="en-US" sz="2800" i="0" baseline="0" dirty="0" err="1"/>
                            <a:t>bên</a:t>
                          </a:r>
                          <a:r>
                            <a:rPr lang="en-US" sz="2800" i="0" baseline="0" dirty="0"/>
                            <a:t>, </a:t>
                          </a:r>
                          <a:r>
                            <a:rPr lang="en-US" sz="2800" i="0" baseline="0" dirty="0" err="1"/>
                            <a:t>bên</a:t>
                          </a:r>
                          <a:r>
                            <a:rPr lang="en-US" sz="2800" i="0" baseline="0" dirty="0"/>
                            <a:t> </a:t>
                          </a:r>
                          <a:r>
                            <a:rPr lang="en-US" sz="2800" i="0" baseline="0" dirty="0" err="1"/>
                            <a:t>trái</a:t>
                          </a:r>
                          <a:r>
                            <a:rPr lang="en-US" sz="2800" i="0" baseline="0" dirty="0"/>
                            <a:t>, </a:t>
                          </a:r>
                          <a:r>
                            <a:rPr lang="en-US" sz="2800" i="0" baseline="0" dirty="0" err="1"/>
                            <a:t>bên</a:t>
                          </a:r>
                          <a:r>
                            <a:rPr lang="en-US" sz="2800" i="0" baseline="0" dirty="0"/>
                            <a:t> </a:t>
                          </a:r>
                          <a:r>
                            <a:rPr lang="en-US" sz="2800" i="0" baseline="0" dirty="0" err="1"/>
                            <a:t>phải</a:t>
                          </a:r>
                          <a:r>
                            <a:rPr lang="en-US" sz="2800" i="0" baseline="0" dirty="0"/>
                            <a:t>, </a:t>
                          </a:r>
                          <a:r>
                            <a:rPr lang="en-US" sz="2800" i="0" baseline="0" dirty="0" err="1"/>
                            <a:t>mặc</a:t>
                          </a:r>
                          <a:r>
                            <a:rPr lang="en-US" sz="2800" i="0" baseline="0" dirty="0"/>
                            <a:t> </a:t>
                          </a:r>
                          <a:r>
                            <a:rPr lang="en-US" sz="2800" i="0" baseline="0" dirty="0" err="1"/>
                            <a:t>định</a:t>
                          </a:r>
                          <a:r>
                            <a:rPr lang="en-US" sz="2800" i="0" baseline="0" dirty="0"/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nor/>
                                </m:rPr>
                                <a:rPr lang="en-US" sz="2800" b="0" i="0" smtClean="0">
                                  <a:latin typeface="Cambria Math" panose="02040503050406030204" pitchFamily="18" charset="0"/>
                                </a:rPr>
                                <m:t>"</m:t>
                              </m:r>
                              <m:r>
                                <m:rPr>
                                  <m:nor/>
                                </m:rPr>
                                <a:rPr lang="en-US" sz="2800" b="0" i="0" smtClean="0">
                                  <a:latin typeface="Cambria Math" panose="02040503050406030204" pitchFamily="18" charset="0"/>
                                </a:rPr>
                                <m:t>two</m:t>
                              </m:r>
                              <m:r>
                                <m:rPr>
                                  <m:nor/>
                                </m:rPr>
                                <a:rPr lang="en-US" sz="2800" b="0" i="0" smtClean="0">
                                  <a:latin typeface="Cambria Math" panose="02040503050406030204" pitchFamily="18" charset="0"/>
                                </a:rPr>
                                <m:t>.</m:t>
                              </m:r>
                              <m:r>
                                <m:rPr>
                                  <m:nor/>
                                </m:rPr>
                                <a:rPr lang="en-US" sz="2800" b="0" i="0" smtClean="0">
                                  <a:latin typeface="Cambria Math" panose="02040503050406030204" pitchFamily="18" charset="0"/>
                                </a:rPr>
                                <m:t>side</m:t>
                              </m:r>
                              <m:r>
                                <m:rPr>
                                  <m:nor/>
                                </m:rPr>
                                <a:rPr lang="en-US" sz="2800" b="0" i="0" smtClean="0">
                                  <a:latin typeface="Cambria Math" panose="02040503050406030204" pitchFamily="18" charset="0"/>
                                </a:rPr>
                                <m:t>"</m:t>
                              </m:r>
                            </m:oMath>
                          </a14:m>
                          <a:endParaRPr lang="en-US" sz="2800" i="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44788720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Bảng 5">
                <a:extLst>
                  <a:ext uri="{FF2B5EF4-FFF2-40B4-BE49-F238E27FC236}">
                    <a16:creationId xmlns:a16="http://schemas.microsoft.com/office/drawing/2014/main" id="{FD00C61A-A2C8-4FBA-89E5-BDE331B82250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97308397"/>
                  </p:ext>
                </p:extLst>
              </p:nvPr>
            </p:nvGraphicFramePr>
            <p:xfrm>
              <a:off x="2037903" y="1519877"/>
              <a:ext cx="9943131" cy="4413858"/>
            </p:xfrm>
            <a:graphic>
              <a:graphicData uri="http://schemas.openxmlformats.org/drawingml/2006/table">
                <a:tbl>
                  <a:tblPr firstRow="1" bandRow="1">
                    <a:tableStyleId>{D27102A9-8310-4765-A935-A1911B00CA55}</a:tableStyleId>
                  </a:tblPr>
                  <a:tblGrid>
                    <a:gridCol w="2017723">
                      <a:extLst>
                        <a:ext uri="{9D8B030D-6E8A-4147-A177-3AD203B41FA5}">
                          <a16:colId xmlns:a16="http://schemas.microsoft.com/office/drawing/2014/main" val="3904715203"/>
                        </a:ext>
                      </a:extLst>
                    </a:gridCol>
                    <a:gridCol w="7925408">
                      <a:extLst>
                        <a:ext uri="{9D8B030D-6E8A-4147-A177-3AD203B41FA5}">
                          <a16:colId xmlns:a16="http://schemas.microsoft.com/office/drawing/2014/main" val="626736882"/>
                        </a:ext>
                      </a:extLst>
                    </a:gridCol>
                  </a:tblGrid>
                  <a:tr h="556886">
                    <a:tc>
                      <a:txBody>
                        <a:bodyPr/>
                        <a:lstStyle/>
                        <a:p>
                          <a:r>
                            <a:rPr lang="en-US" sz="2800" b="0" dirty="0" err="1"/>
                            <a:t>Mean.x</a:t>
                          </a:r>
                          <a:endParaRPr lang="en-US" sz="2800" b="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/>
                          <a:r>
                            <a:rPr lang="en-US" sz="2800" b="0" dirty="0" err="1"/>
                            <a:t>Trung</a:t>
                          </a:r>
                          <a:r>
                            <a:rPr lang="en-US" sz="2800" b="0" dirty="0"/>
                            <a:t> </a:t>
                          </a:r>
                          <a:r>
                            <a:rPr lang="en-US" sz="2800" b="0" dirty="0" err="1"/>
                            <a:t>bình</a:t>
                          </a:r>
                          <a:r>
                            <a:rPr lang="en-US" sz="2800" b="0" dirty="0"/>
                            <a:t> </a:t>
                          </a:r>
                          <a:r>
                            <a:rPr lang="en-US" sz="2800" b="0" dirty="0" err="1"/>
                            <a:t>mẫu</a:t>
                          </a:r>
                          <a:endParaRPr lang="en-US" sz="2800" b="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458412500"/>
                      </a:ext>
                    </a:extLst>
                  </a:tr>
                  <a:tr h="556886">
                    <a:tc>
                      <a:txBody>
                        <a:bodyPr/>
                        <a:lstStyle/>
                        <a:p>
                          <a:r>
                            <a:rPr lang="en-US" sz="2800" b="0" dirty="0" err="1"/>
                            <a:t>s.x</a:t>
                          </a:r>
                          <a:endParaRPr lang="en-US" sz="2800" b="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/>
                          <a:r>
                            <a:rPr lang="en-US" sz="2800" b="0" dirty="0" err="1"/>
                            <a:t>Độ</a:t>
                          </a:r>
                          <a:r>
                            <a:rPr lang="en-US" sz="2800" b="0" dirty="0"/>
                            <a:t> </a:t>
                          </a:r>
                          <a:r>
                            <a:rPr lang="en-US" sz="2800" b="0" dirty="0" err="1"/>
                            <a:t>lệch</a:t>
                          </a:r>
                          <a:r>
                            <a:rPr lang="en-US" sz="2800" b="0" dirty="0"/>
                            <a:t> </a:t>
                          </a:r>
                          <a:r>
                            <a:rPr lang="en-US" sz="2800" b="0" dirty="0" err="1"/>
                            <a:t>chuẩn</a:t>
                          </a:r>
                          <a:r>
                            <a:rPr lang="en-US" sz="2800" b="0" dirty="0"/>
                            <a:t> </a:t>
                          </a:r>
                          <a:r>
                            <a:rPr lang="en-US" sz="2800" b="0" dirty="0" err="1"/>
                            <a:t>mẫu</a:t>
                          </a:r>
                          <a:endParaRPr lang="en-US" sz="2800" b="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2795558"/>
                      </a:ext>
                    </a:extLst>
                  </a:tr>
                  <a:tr h="556886">
                    <a:tc>
                      <a:txBody>
                        <a:bodyPr/>
                        <a:lstStyle/>
                        <a:p>
                          <a:r>
                            <a:rPr lang="en-US" sz="2800" b="0" dirty="0" err="1"/>
                            <a:t>n.x</a:t>
                          </a:r>
                          <a:endParaRPr lang="en-US" sz="2800" b="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/>
                          <a:r>
                            <a:rPr lang="en-US" sz="2800" b="0" dirty="0" err="1"/>
                            <a:t>Cỡ</a:t>
                          </a:r>
                          <a:r>
                            <a:rPr lang="en-US" sz="2800" b="0" dirty="0"/>
                            <a:t> </a:t>
                          </a:r>
                          <a:r>
                            <a:rPr lang="en-US" sz="2800" b="0" dirty="0" err="1"/>
                            <a:t>mẫu</a:t>
                          </a:r>
                          <a:endParaRPr lang="en-US" sz="2800" b="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194364604"/>
                      </a:ext>
                    </a:extLst>
                  </a:tr>
                  <a:tr h="944880">
                    <a:tc>
                      <a:txBody>
                        <a:bodyPr/>
                        <a:lstStyle/>
                        <a:p>
                          <a:r>
                            <a:rPr lang="en-US" sz="2800" dirty="0"/>
                            <a:t>mu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/>
                          <a:r>
                            <a:rPr lang="en-US" sz="2800" dirty="0" err="1"/>
                            <a:t>Giá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trị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trung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bình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xác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định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theo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giả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thuyết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không</a:t>
                          </a:r>
                          <a:r>
                            <a:rPr lang="en-US" sz="2800" dirty="0"/>
                            <a:t>, </a:t>
                          </a:r>
                          <a:r>
                            <a:rPr lang="en-US" sz="2800" dirty="0" err="1"/>
                            <a:t>mặc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định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trung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bình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bằng</a:t>
                          </a:r>
                          <a:r>
                            <a:rPr lang="en-US" sz="2800" dirty="0"/>
                            <a:t> 0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964262682"/>
                      </a:ext>
                    </a:extLst>
                  </a:tr>
                  <a:tr h="1798320">
                    <a:tc>
                      <a:txBody>
                        <a:bodyPr/>
                        <a:lstStyle/>
                        <a:p>
                          <a:r>
                            <a:rPr lang="en-US" sz="2800" dirty="0"/>
                            <a:t>alternative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5519" t="-148814" r="-154" b="-67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447887209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5" name="Picture 2">
            <a:extLst>
              <a:ext uri="{FF2B5EF4-FFF2-40B4-BE49-F238E27FC236}">
                <a16:creationId xmlns:a16="http://schemas.microsoft.com/office/drawing/2014/main" id="{D62C820C-6620-4C46-A429-A8FF9840AD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72" y="15267"/>
            <a:ext cx="1923575" cy="1883339"/>
          </a:xfrm>
          <a:prstGeom prst="ellipse">
            <a:avLst/>
          </a:prstGeom>
          <a:ln w="190500" cap="rnd">
            <a:noFill/>
            <a:prstDash val="solid"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4631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ộp Văn bản 1">
            <a:extLst>
              <a:ext uri="{FF2B5EF4-FFF2-40B4-BE49-F238E27FC236}">
                <a16:creationId xmlns:a16="http://schemas.microsoft.com/office/drawing/2014/main" id="{F88E0217-BA82-4346-8C11-41F4F3AD896F}"/>
              </a:ext>
            </a:extLst>
          </p:cNvPr>
          <p:cNvSpPr txBox="1"/>
          <p:nvPr/>
        </p:nvSpPr>
        <p:spPr>
          <a:xfrm>
            <a:off x="1881373" y="0"/>
            <a:ext cx="2482512" cy="523220"/>
          </a:xfrm>
          <a:prstGeom prst="rect">
            <a:avLst/>
          </a:prstGeom>
          <a:solidFill>
            <a:srgbClr val="46ED1F"/>
          </a:solidFill>
        </p:spPr>
        <p:txBody>
          <a:bodyPr wrap="square">
            <a:spAutoFit/>
          </a:bodyPr>
          <a:lstStyle/>
          <a:p>
            <a:pPr marL="400050" algn="just"/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Ví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dụ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800" b="1" dirty="0">
                <a:latin typeface="Times New Roman" pitchFamily="18" charset="0"/>
                <a:cs typeface="Times New Roman" pitchFamily="18" charset="0"/>
              </a:rPr>
              <a:t>4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3C420E9-44A3-4D91-B284-8F5C9BC4F3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267"/>
            <a:ext cx="1923575" cy="1883339"/>
          </a:xfrm>
          <a:prstGeom prst="ellipse">
            <a:avLst/>
          </a:prstGeom>
          <a:ln w="190500" cap="rnd">
            <a:noFill/>
            <a:prstDash val="solid"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Hộp Văn bản 3">
                <a:extLst>
                  <a:ext uri="{FF2B5EF4-FFF2-40B4-BE49-F238E27FC236}">
                    <a16:creationId xmlns:a16="http://schemas.microsoft.com/office/drawing/2014/main" id="{7F30BF33-03E6-4B7B-91D0-DAB15D7E4D64}"/>
                  </a:ext>
                </a:extLst>
              </p:cNvPr>
              <p:cNvSpPr txBox="1"/>
              <p:nvPr/>
            </p:nvSpPr>
            <p:spPr>
              <a:xfrm>
                <a:off x="1881373" y="541437"/>
                <a:ext cx="10174641" cy="304698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Trong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những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năm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trước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đây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,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giá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cho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thuê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trung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bình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của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cửa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hàng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ở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một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thành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phố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lớn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vào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khoảng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itchFamily="18" charset="0"/>
                      </a:rPr>
                      <m:t>20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itchFamily="18" charset="0"/>
                      </a:rPr>
                      <m:t>𝑈𝑆𝐷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itchFamily="18" charset="0"/>
                      </a:rPr>
                      <m:t>/</m:t>
                    </m:r>
                    <m:sSup>
                      <m:sSupPr>
                        <m:ctrlPr>
                          <a:rPr lang="en-US" sz="2400" b="0" i="1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𝑚</m:t>
                        </m:r>
                      </m:e>
                      <m:sup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.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Một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nhà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đầu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tư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bất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động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sản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muốn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xác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định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xem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con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số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này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bây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giờ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có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thay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đổi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không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nên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đã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thuê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một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nhà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nghiên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cứu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điều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tra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về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vấn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đề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này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.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Nhà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nghiên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cứu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đã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tiến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hành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thu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thập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một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mẫu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gồm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27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cửa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hàng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trong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thành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phố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và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thu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được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giá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cho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thuê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trung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bình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là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itchFamily="18" charset="0"/>
                      </a:rPr>
                      <m:t>21.7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itchFamily="18" charset="0"/>
                      </a:rPr>
                      <m:t>𝑈𝑆𝐷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itchFamily="18" charset="0"/>
                      </a:rPr>
                      <m:t>/</m:t>
                    </m:r>
                    <m:sSup>
                      <m:sSupPr>
                        <m:ctrlPr>
                          <a:rPr lang="en-US" sz="2400" b="0" i="1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𝑚</m:t>
                        </m:r>
                      </m:e>
                      <m:sup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với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độ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lệch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chuẩn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là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itchFamily="18" charset="0"/>
                      </a:rPr>
                      <m:t>1.8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itchFamily="18" charset="0"/>
                      </a:rPr>
                      <m:t>𝑈𝑆𝐷</m:t>
                    </m:r>
                  </m:oMath>
                </a14:m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.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Với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mức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ý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nghĩa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itchFamily="18" charset="0"/>
                      </a:rPr>
                      <m:t>𝛼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itchFamily="18" charset="0"/>
                      </a:rPr>
                      <m:t>=5%</m:t>
                    </m:r>
                  </m:oMath>
                </a14:m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nhà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nghiên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cứu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kết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luận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được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điều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gì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nếu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biết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giá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thuế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một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mét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vuông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cửa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hàng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ở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thành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phố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này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tuân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theo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phân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phối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chuẩn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?</a:t>
                </a:r>
              </a:p>
            </p:txBody>
          </p:sp>
        </mc:Choice>
        <mc:Fallback xmlns="">
          <p:sp>
            <p:nvSpPr>
              <p:cNvPr id="4" name="Hộp Văn bản 3">
                <a:extLst>
                  <a:ext uri="{FF2B5EF4-FFF2-40B4-BE49-F238E27FC236}">
                    <a16:creationId xmlns:a16="http://schemas.microsoft.com/office/drawing/2014/main" id="{7F30BF33-03E6-4B7B-91D0-DAB15D7E4D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81373" y="541437"/>
                <a:ext cx="10174641" cy="3046988"/>
              </a:xfrm>
              <a:prstGeom prst="rect">
                <a:avLst/>
              </a:prstGeom>
              <a:blipFill>
                <a:blip r:embed="rId3"/>
                <a:stretch>
                  <a:fillRect l="-959" t="-1600" r="-899" b="-36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414ABBC7-50BD-47AB-9D61-A400F212075A}"/>
                  </a:ext>
                </a:extLst>
              </p:cNvPr>
              <p:cNvSpPr txBox="1"/>
              <p:nvPr/>
            </p:nvSpPr>
            <p:spPr>
              <a:xfrm>
                <a:off x="1571885" y="3561897"/>
                <a:ext cx="10439580" cy="4924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2600" i="1" dirty="0">
                    <a:latin typeface="Times New Roman" pitchFamily="18" charset="0"/>
                    <a:cs typeface="Times New Roman" pitchFamily="18" charset="0"/>
                  </a:rPr>
                  <a:t>Gọi </a:t>
                </a:r>
                <a14:m>
                  <m:oMath xmlns:m="http://schemas.openxmlformats.org/officeDocument/2006/math">
                    <m:r>
                      <a:rPr lang="en-US" sz="2600" b="0" i="1" smtClean="0">
                        <a:latin typeface="Cambria Math" panose="02040503050406030204" pitchFamily="18" charset="0"/>
                        <a:cs typeface="Times New Roman" pitchFamily="18" charset="0"/>
                      </a:rPr>
                      <m:t>𝑋</m:t>
                    </m:r>
                  </m:oMath>
                </a14:m>
                <a:r>
                  <a:rPr lang="en-US" sz="2600" i="1" dirty="0">
                    <a:latin typeface="Times New Roman" pitchFamily="18" charset="0"/>
                    <a:cs typeface="Times New Roman" pitchFamily="18" charset="0"/>
                  </a:rPr>
                  <a:t>: “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Giá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thuê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một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mét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vuông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cửa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hàng</a:t>
                </a:r>
                <a:r>
                  <a:rPr lang="en-US" sz="2600" i="1" dirty="0">
                    <a:latin typeface="Times New Roman" pitchFamily="18" charset="0"/>
                    <a:cs typeface="Times New Roman" pitchFamily="18" charset="0"/>
                  </a:rPr>
                  <a:t>” ( </a:t>
                </a:r>
                <a:r>
                  <a:rPr lang="en-US" sz="2600" i="1" dirty="0" err="1">
                    <a:latin typeface="Times New Roman" pitchFamily="18" charset="0"/>
                    <a:cs typeface="Times New Roman" pitchFamily="18" charset="0"/>
                  </a:rPr>
                  <a:t>đơn</a:t>
                </a:r>
                <a:r>
                  <a:rPr lang="en-US" sz="2600" i="1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i="1" dirty="0" err="1">
                    <a:latin typeface="Times New Roman" pitchFamily="18" charset="0"/>
                    <a:cs typeface="Times New Roman" pitchFamily="18" charset="0"/>
                  </a:rPr>
                  <a:t>vị</a:t>
                </a:r>
                <a:r>
                  <a:rPr lang="en-US" sz="2600" i="1" dirty="0">
                    <a:latin typeface="Times New Roman" pitchFamily="18" charset="0"/>
                    <a:cs typeface="Times New Roman" pitchFamily="18" charset="0"/>
                  </a:rPr>
                  <a:t> USD)</a:t>
                </a:r>
              </a:p>
            </p:txBody>
          </p:sp>
        </mc:Choice>
        <mc:Fallback xmlns="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414ABBC7-50BD-47AB-9D61-A400F21207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71885" y="3561897"/>
                <a:ext cx="10439580" cy="492443"/>
              </a:xfrm>
              <a:prstGeom prst="rect">
                <a:avLst/>
              </a:prstGeom>
              <a:blipFill>
                <a:blip r:embed="rId5"/>
                <a:stretch>
                  <a:fillRect l="-1051" t="-11111" b="-308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362BFC7E-2523-4752-BCE4-40ADB42EA579}"/>
                  </a:ext>
                </a:extLst>
              </p:cNvPr>
              <p:cNvSpPr txBox="1"/>
              <p:nvPr/>
            </p:nvSpPr>
            <p:spPr>
              <a:xfrm>
                <a:off x="2278567" y="3974509"/>
                <a:ext cx="3014769" cy="4924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600" b="0" i="1" smtClean="0">
                          <a:latin typeface="Cambria Math" panose="02040503050406030204" pitchFamily="18" charset="0"/>
                          <a:cs typeface="Times New Roman" pitchFamily="18" charset="0"/>
                        </a:rPr>
                        <m:t>𝑋</m:t>
                      </m:r>
                      <m:r>
                        <a:rPr lang="en-US" sz="2600" b="0" i="1" smtClean="0">
                          <a:latin typeface="Cambria Math" panose="02040503050406030204" pitchFamily="18" charset="0"/>
                          <a:cs typeface="Times New Roman" pitchFamily="18" charset="0"/>
                        </a:rPr>
                        <m:t>~</m:t>
                      </m:r>
                      <m:r>
                        <a:rPr lang="en-US" sz="2600" b="0" i="1" smtClean="0">
                          <a:latin typeface="Cambria Math" panose="02040503050406030204" pitchFamily="18" charset="0"/>
                          <a:cs typeface="Times New Roman" pitchFamily="18" charset="0"/>
                        </a:rPr>
                        <m:t>𝑁</m:t>
                      </m:r>
                      <m:d>
                        <m:dPr>
                          <m:ctrlPr>
                            <a:rPr lang="en-US" sz="2600" b="0" i="1" smtClean="0">
                              <a:latin typeface="Cambria Math" panose="02040503050406030204" pitchFamily="18" charset="0"/>
                              <a:cs typeface="Times New Roman" pitchFamily="18" charset="0"/>
                            </a:rPr>
                          </m:ctrlPr>
                        </m:dPr>
                        <m:e>
                          <m:r>
                            <a:rPr lang="en-US" sz="2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itchFamily="18" charset="0"/>
                            </a:rPr>
                            <m:t>𝜇</m:t>
                          </m:r>
                          <m:r>
                            <a:rPr lang="en-US" sz="2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itchFamily="18" charset="0"/>
                            </a:rPr>
                            <m:t>,</m:t>
                          </m:r>
                          <m:sSup>
                            <m:sSupPr>
                              <m:ctrlPr>
                                <a:rPr lang="en-US" sz="2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itchFamily="18" charset="0"/>
                                </a:rPr>
                                <m:t>𝜎</m:t>
                              </m:r>
                            </m:e>
                            <m:sup>
                              <m:r>
                                <a:rPr lang="en-US" sz="2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d>
                    </m:oMath>
                  </m:oMathPara>
                </a14:m>
                <a:endParaRPr lang="en-US" sz="2600" i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362BFC7E-2523-4752-BCE4-40ADB42EA5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78567" y="3974509"/>
                <a:ext cx="3014769" cy="492443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8DCCA760-D17E-465E-B726-F091F68CA98E}"/>
                  </a:ext>
                </a:extLst>
              </p:cNvPr>
              <p:cNvSpPr txBox="1"/>
              <p:nvPr/>
            </p:nvSpPr>
            <p:spPr>
              <a:xfrm>
                <a:off x="1799312" y="4466952"/>
                <a:ext cx="10439580" cy="492443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2600" i="1" dirty="0">
                    <a:latin typeface="Times New Roman" pitchFamily="18" charset="0"/>
                    <a:cs typeface="Times New Roman" pitchFamily="18" charset="0"/>
                  </a:rPr>
                  <a:t>Xét </a:t>
                </a:r>
                <a:r>
                  <a:rPr lang="en-US" sz="2600" i="1" dirty="0" err="1">
                    <a:latin typeface="Times New Roman" pitchFamily="18" charset="0"/>
                    <a:cs typeface="Times New Roman" pitchFamily="18" charset="0"/>
                  </a:rPr>
                  <a:t>bài</a:t>
                </a:r>
                <a:r>
                  <a:rPr lang="en-US" sz="2600" i="1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i="1" dirty="0" err="1">
                    <a:latin typeface="Times New Roman" pitchFamily="18" charset="0"/>
                    <a:cs typeface="Times New Roman" pitchFamily="18" charset="0"/>
                  </a:rPr>
                  <a:t>toán</a:t>
                </a:r>
                <a:r>
                  <a:rPr lang="en-US" sz="2600" i="1" dirty="0">
                    <a:latin typeface="Times New Roman" pitchFamily="18" charset="0"/>
                    <a:cs typeface="Times New Roman" pitchFamily="18" charset="0"/>
                  </a:rPr>
                  <a:t> :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600" i="1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sSubPr>
                      <m:e>
                        <m:r>
                          <a:rPr lang="en-US" sz="2600" b="0" i="1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𝐻</m:t>
                        </m:r>
                      </m:e>
                      <m:sub>
                        <m:r>
                          <a:rPr lang="en-US" sz="2600" b="0" i="1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0</m:t>
                        </m:r>
                      </m:sub>
                    </m:sSub>
                    <m:r>
                      <a:rPr lang="en-US" sz="2600" b="0" i="1" smtClean="0">
                        <a:latin typeface="Cambria Math" panose="02040503050406030204" pitchFamily="18" charset="0"/>
                        <a:cs typeface="Times New Roman" pitchFamily="18" charset="0"/>
                      </a:rPr>
                      <m:t>: </m:t>
                    </m:r>
                    <m:r>
                      <a:rPr lang="en-US" sz="2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itchFamily="18" charset="0"/>
                      </a:rPr>
                      <m:t>𝜇</m:t>
                    </m:r>
                    <m:r>
                      <a:rPr lang="en-US" sz="2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itchFamily="18" charset="0"/>
                      </a:rPr>
                      <m:t>=20</m:t>
                    </m:r>
                  </m:oMath>
                </a14:m>
                <a:r>
                  <a:rPr lang="en-US" sz="2600" i="1" dirty="0">
                    <a:latin typeface="Times New Roman" pitchFamily="18" charset="0"/>
                    <a:cs typeface="Times New Roman" pitchFamily="18" charset="0"/>
                  </a:rPr>
                  <a:t>;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600" i="1" smtClean="0">
                            <a:highlight>
                              <a:srgbClr val="00FF00"/>
                            </a:highlight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sSubPr>
                      <m:e>
                        <m:r>
                          <a:rPr lang="en-US" sz="2600" b="0" i="1" smtClean="0">
                            <a:highlight>
                              <a:srgbClr val="00FF00"/>
                            </a:highlight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𝐻</m:t>
                        </m:r>
                      </m:e>
                      <m:sub>
                        <m:r>
                          <a:rPr lang="en-US" sz="2600" b="0" i="1" smtClean="0">
                            <a:highlight>
                              <a:srgbClr val="00FF00"/>
                            </a:highlight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1</m:t>
                        </m:r>
                      </m:sub>
                    </m:sSub>
                    <m:r>
                      <a:rPr lang="en-US" sz="2600" b="0" i="1" smtClean="0">
                        <a:highlight>
                          <a:srgbClr val="00FF00"/>
                        </a:highlight>
                        <a:latin typeface="Cambria Math" panose="02040503050406030204" pitchFamily="18" charset="0"/>
                        <a:cs typeface="Times New Roman" pitchFamily="18" charset="0"/>
                      </a:rPr>
                      <m:t>:</m:t>
                    </m:r>
                    <m:r>
                      <a:rPr lang="en-US" sz="2600" i="1">
                        <a:highlight>
                          <a:srgbClr val="00FF00"/>
                        </a:highlight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itchFamily="18" charset="0"/>
                      </a:rPr>
                      <m:t>𝜇</m:t>
                    </m:r>
                    <m:r>
                      <a:rPr lang="en-US" sz="2600" i="1" smtClean="0">
                        <a:highlight>
                          <a:srgbClr val="00FF00"/>
                        </a:highlight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itchFamily="18" charset="0"/>
                      </a:rPr>
                      <m:t>≠</m:t>
                    </m:r>
                    <m:r>
                      <a:rPr lang="en-US" sz="2600" b="0" i="1" smtClean="0">
                        <a:highlight>
                          <a:srgbClr val="00FF00"/>
                        </a:highlight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itchFamily="18" charset="0"/>
                      </a:rPr>
                      <m:t>20</m:t>
                    </m:r>
                  </m:oMath>
                </a14:m>
                <a:endParaRPr lang="en-US" sz="2600" i="1" dirty="0">
                  <a:highlight>
                    <a:srgbClr val="00FF00"/>
                  </a:highlight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8DCCA760-D17E-465E-B726-F091F68CA9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9312" y="4466952"/>
                <a:ext cx="10439580" cy="492443"/>
              </a:xfrm>
              <a:prstGeom prst="rect">
                <a:avLst/>
              </a:prstGeom>
              <a:blipFill>
                <a:blip r:embed="rId7"/>
                <a:stretch>
                  <a:fillRect l="-1051" t="-11111" b="-2963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Hình ảnh 11">
            <a:extLst>
              <a:ext uri="{FF2B5EF4-FFF2-40B4-BE49-F238E27FC236}">
                <a16:creationId xmlns:a16="http://schemas.microsoft.com/office/drawing/2014/main" id="{529E06B2-2C0C-475A-94DF-3F6095A797F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881372" y="4899655"/>
            <a:ext cx="9569729" cy="1709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312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6" grpId="0"/>
      <p:bldP spid="7" grpId="0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9DF5E632-7CF5-4CF7-8600-8A5FE02CA2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267"/>
            <a:ext cx="1923575" cy="1883339"/>
          </a:xfrm>
          <a:prstGeom prst="ellipse">
            <a:avLst/>
          </a:prstGeom>
          <a:ln w="190500" cap="rnd">
            <a:noFill/>
            <a:prstDash val="solid"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9" name="Hình ảnh 8">
            <a:extLst>
              <a:ext uri="{FF2B5EF4-FFF2-40B4-BE49-F238E27FC236}">
                <a16:creationId xmlns:a16="http://schemas.microsoft.com/office/drawing/2014/main" id="{1CAC0EDF-88C9-4FC2-8B81-AF3D42CFF2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7643" y="-154745"/>
            <a:ext cx="6779677" cy="3374705"/>
          </a:xfrm>
          <a:prstGeom prst="rect">
            <a:avLst/>
          </a:prstGeom>
        </p:spPr>
      </p:pic>
      <p:sp>
        <p:nvSpPr>
          <p:cNvPr id="10" name="Hộp Văn bản 9">
            <a:extLst>
              <a:ext uri="{FF2B5EF4-FFF2-40B4-BE49-F238E27FC236}">
                <a16:creationId xmlns:a16="http://schemas.microsoft.com/office/drawing/2014/main" id="{B0CD97FB-6B07-465E-894B-9AD1AC903D38}"/>
              </a:ext>
            </a:extLst>
          </p:cNvPr>
          <p:cNvSpPr txBox="1"/>
          <p:nvPr/>
        </p:nvSpPr>
        <p:spPr>
          <a:xfrm>
            <a:off x="1937643" y="3219960"/>
            <a:ext cx="9274307" cy="49244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Hộp Văn bản 10">
                <a:extLst>
                  <a:ext uri="{FF2B5EF4-FFF2-40B4-BE49-F238E27FC236}">
                    <a16:creationId xmlns:a16="http://schemas.microsoft.com/office/drawing/2014/main" id="{52B2880A-3B12-411D-888B-8DA2194D76EF}"/>
                  </a:ext>
                </a:extLst>
              </p:cNvPr>
              <p:cNvSpPr txBox="1"/>
              <p:nvPr/>
            </p:nvSpPr>
            <p:spPr>
              <a:xfrm>
                <a:off x="1585951" y="3790309"/>
                <a:ext cx="10174641" cy="121655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342900" indent="-342900">
                  <a:buFont typeface="Wingdings" panose="05000000000000000000" pitchFamily="2" charset="2"/>
                  <a:buChar char="ü"/>
                </a:pP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Để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bác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bỏ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𝐻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, ta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có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thể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dựa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vào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giá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trị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thống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kê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itchFamily="18" charset="0"/>
                      </a:rPr>
                      <m:t>𝑡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itchFamily="18" charset="0"/>
                      </a:rPr>
                      <m:t>=4.9075</m:t>
                    </m:r>
                  </m:oMath>
                </a14:m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lớn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hơn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giá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trị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tới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hạn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0" i="1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𝑡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26,0.025</m:t>
                        </m:r>
                      </m:sub>
                    </m:sSub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itchFamily="18" charset="0"/>
                      </a:rPr>
                      <m:t>=2.055529</m:t>
                    </m:r>
                  </m:oMath>
                </a14:m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hoặc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sử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dụng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itchFamily="18" charset="0"/>
                      </a:rPr>
                      <m:t>𝑝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itchFamily="18" charset="0"/>
                      </a:rPr>
                      <m:t>−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itchFamily="18" charset="0"/>
                      </a:rPr>
                      <m:t>𝑣𝑎𝑙𝑢𝑒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itchFamily="18" charset="0"/>
                      </a:rPr>
                      <m:t>=</m:t>
                    </m:r>
                    <m:sSup>
                      <m:sSupPr>
                        <m:ctrlPr>
                          <a:rPr lang="en-US" sz="2400" b="0" i="1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400" b="0" i="0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4,29.10</m:t>
                        </m:r>
                      </m:e>
                      <m:sup>
                        <m:r>
                          <a:rPr lang="en-US" sz="2400" b="0" i="0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−5</m:t>
                        </m:r>
                      </m:sup>
                    </m:sSup>
                    <m:r>
                      <a:rPr lang="en-US" sz="2400" b="0" i="0" smtClean="0">
                        <a:latin typeface="Cambria Math" panose="02040503050406030204" pitchFamily="18" charset="0"/>
                        <a:cs typeface="Times New Roman" pitchFamily="18" charset="0"/>
                      </a:rPr>
                      <m:t> </m:t>
                    </m:r>
                  </m:oMath>
                </a14:m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nhỏ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hơn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mức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ý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nghĩa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itchFamily="18" charset="0"/>
                      </a:rPr>
                      <m:t>𝛼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itchFamily="18" charset="0"/>
                      </a:rPr>
                      <m:t>=0.05</m:t>
                    </m:r>
                  </m:oMath>
                </a14:m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(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bác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bỏ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0" i="1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𝐻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0</m:t>
                        </m:r>
                      </m:sub>
                    </m:sSub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itchFamily="18" charset="0"/>
                      </a:rPr>
                      <m:t>)</m:t>
                    </m:r>
                  </m:oMath>
                </a14:m>
                <a:endParaRPr lang="en-US" sz="24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1" name="Hộp Văn bản 10">
                <a:extLst>
                  <a:ext uri="{FF2B5EF4-FFF2-40B4-BE49-F238E27FC236}">
                    <a16:creationId xmlns:a16="http://schemas.microsoft.com/office/drawing/2014/main" id="{52B2880A-3B12-411D-888B-8DA2194D76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85951" y="3790309"/>
                <a:ext cx="10174641" cy="1216551"/>
              </a:xfrm>
              <a:prstGeom prst="rect">
                <a:avLst/>
              </a:prstGeom>
              <a:blipFill>
                <a:blip r:embed="rId4"/>
                <a:stretch>
                  <a:fillRect l="-779" t="-4020" b="-1105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Hộp Văn bản 11">
            <a:extLst>
              <a:ext uri="{FF2B5EF4-FFF2-40B4-BE49-F238E27FC236}">
                <a16:creationId xmlns:a16="http://schemas.microsoft.com/office/drawing/2014/main" id="{920141FA-6CEF-4D72-93EA-12986AA5B821}"/>
              </a:ext>
            </a:extLst>
          </p:cNvPr>
          <p:cNvSpPr txBox="1"/>
          <p:nvPr/>
        </p:nvSpPr>
        <p:spPr>
          <a:xfrm>
            <a:off x="1585951" y="5161710"/>
            <a:ext cx="1017464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Vậy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mức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nghĩa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5% ta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đủ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chứng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kê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rằng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bình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thuê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cửa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xa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so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bình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28577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573B5D3-791E-4F8F-B559-EC940C6221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267"/>
            <a:ext cx="1923575" cy="1883339"/>
          </a:xfrm>
          <a:prstGeom prst="ellipse">
            <a:avLst/>
          </a:prstGeom>
          <a:ln w="190500" cap="rnd">
            <a:noFill/>
            <a:prstDash val="solid"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6F4F434-E715-4909-B577-8A9E9ADFA7D4}"/>
              </a:ext>
            </a:extLst>
          </p:cNvPr>
          <p:cNvSpPr/>
          <p:nvPr/>
        </p:nvSpPr>
        <p:spPr>
          <a:xfrm>
            <a:off x="2564423" y="2967335"/>
            <a:ext cx="70631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vi-VN" sz="540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Xin trân trọng cảm ơn!</a:t>
            </a:r>
            <a:endParaRPr lang="en-US" sz="54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408783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4E9A97-D5C8-47A1-BD40-3D16026E697A}"/>
              </a:ext>
            </a:extLst>
          </p:cNvPr>
          <p:cNvSpPr txBox="1">
            <a:spLocks/>
          </p:cNvSpPr>
          <p:nvPr/>
        </p:nvSpPr>
        <p:spPr>
          <a:xfrm>
            <a:off x="2134594" y="181134"/>
            <a:ext cx="10001134" cy="891578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mềm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kê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R </a:t>
            </a:r>
            <a:r>
              <a:rPr lang="en-US" sz="28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toán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bình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tổng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6602054-9C9A-463C-B7FA-3F22C89B82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72" y="15267"/>
            <a:ext cx="1923575" cy="1883339"/>
          </a:xfrm>
          <a:prstGeom prst="ellipse">
            <a:avLst/>
          </a:prstGeom>
          <a:ln w="190500" cap="rnd">
            <a:noFill/>
            <a:prstDash val="solid"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Hộp Văn bản 3">
            <a:extLst>
              <a:ext uri="{FF2B5EF4-FFF2-40B4-BE49-F238E27FC236}">
                <a16:creationId xmlns:a16="http://schemas.microsoft.com/office/drawing/2014/main" id="{16E5A050-78A8-47C1-AA4D-83E469F0BC9E}"/>
              </a:ext>
            </a:extLst>
          </p:cNvPr>
          <p:cNvSpPr txBox="1"/>
          <p:nvPr/>
        </p:nvSpPr>
        <p:spPr>
          <a:xfrm>
            <a:off x="1937643" y="1137099"/>
            <a:ext cx="992142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R,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bình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tổng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tuân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phối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sau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Bảng 5">
                <a:extLst>
                  <a:ext uri="{FF2B5EF4-FFF2-40B4-BE49-F238E27FC236}">
                    <a16:creationId xmlns:a16="http://schemas.microsoft.com/office/drawing/2014/main" id="{528DF725-2250-4032-AE9D-2D0796AB90D2}"/>
                  </a:ext>
                </a:extLst>
              </p:cNvPr>
              <p:cNvGraphicFramePr>
                <a:graphicFrameLocks noGrp="1"/>
              </p:cNvGraphicFramePr>
              <p:nvPr>
                <p:extLst/>
              </p:nvPr>
            </p:nvGraphicFramePr>
            <p:xfrm>
              <a:off x="2403663" y="2086027"/>
              <a:ext cx="8127999" cy="1981200"/>
            </p:xfrm>
            <a:graphic>
              <a:graphicData uri="http://schemas.openxmlformats.org/drawingml/2006/table">
                <a:tbl>
                  <a:tblPr firstRow="1" bandRow="1">
                    <a:tableStyleId>{D27102A9-8310-4765-A935-A1911B00CA55}</a:tableStyleId>
                  </a:tblPr>
                  <a:tblGrid>
                    <a:gridCol w="2709333">
                      <a:extLst>
                        <a:ext uri="{9D8B030D-6E8A-4147-A177-3AD203B41FA5}">
                          <a16:colId xmlns:a16="http://schemas.microsoft.com/office/drawing/2014/main" val="769544441"/>
                        </a:ext>
                      </a:extLst>
                    </a:gridCol>
                    <a:gridCol w="2709333">
                      <a:extLst>
                        <a:ext uri="{9D8B030D-6E8A-4147-A177-3AD203B41FA5}">
                          <a16:colId xmlns:a16="http://schemas.microsoft.com/office/drawing/2014/main" val="1638458642"/>
                        </a:ext>
                      </a:extLst>
                    </a:gridCol>
                    <a:gridCol w="2709333">
                      <a:extLst>
                        <a:ext uri="{9D8B030D-6E8A-4147-A177-3AD203B41FA5}">
                          <a16:colId xmlns:a16="http://schemas.microsoft.com/office/drawing/2014/main" val="42553292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endParaRPr lang="en-US" sz="28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err="1"/>
                            <a:t>Dữ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liệu</a:t>
                          </a:r>
                          <a:endParaRPr lang="en-US" sz="28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sz="28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36006904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b="1" dirty="0" err="1"/>
                            <a:t>Phương</a:t>
                          </a:r>
                          <a:r>
                            <a:rPr lang="en-US" sz="2800" b="1" dirty="0"/>
                            <a:t> </a:t>
                          </a:r>
                          <a:r>
                            <a:rPr lang="en-US" sz="2800" b="1" dirty="0" err="1"/>
                            <a:t>sai</a:t>
                          </a:r>
                          <a:endParaRPr lang="en-US" sz="2800" b="1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b="1" dirty="0" err="1"/>
                            <a:t>Sơ</a:t>
                          </a:r>
                          <a:r>
                            <a:rPr lang="en-US" sz="2800" b="1" dirty="0"/>
                            <a:t> </a:t>
                          </a:r>
                          <a:r>
                            <a:rPr lang="en-US" sz="2800" b="1" dirty="0" err="1"/>
                            <a:t>cấp</a:t>
                          </a:r>
                          <a:r>
                            <a:rPr lang="en-US" sz="2800" b="1" dirty="0"/>
                            <a:t> 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b="1" dirty="0" err="1"/>
                            <a:t>Thứ</a:t>
                          </a:r>
                          <a:r>
                            <a:rPr lang="en-US" sz="2800" b="1" dirty="0"/>
                            <a:t> </a:t>
                          </a:r>
                          <a:r>
                            <a:rPr lang="en-US" sz="2800" b="1" dirty="0" err="1"/>
                            <a:t>cấp</a:t>
                          </a:r>
                          <a:endParaRPr lang="en-US" sz="2800" b="1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62513421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2800" dirty="0" err="1"/>
                            <a:t>Đã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biết</a:t>
                          </a:r>
                          <a:endParaRPr lang="en-US" sz="2800" dirty="0"/>
                        </a:p>
                        <a:p>
                          <a:r>
                            <a:rPr lang="en-US" sz="2800" dirty="0" err="1"/>
                            <a:t>Chưa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biết</a:t>
                          </a:r>
                          <a:endParaRPr lang="en-US" sz="28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en-US" sz="2800" b="0" i="0" smtClean="0">
                                    <a:latin typeface="Cambria Math" panose="02040503050406030204" pitchFamily="18" charset="0"/>
                                  </a:rPr>
                                  <m:t>z</m:t>
                                </m:r>
                                <m:r>
                                  <a:rPr lang="en-US" sz="2800" b="0" i="0" smtClean="0">
                                    <a:latin typeface="Cambria Math" panose="02040503050406030204" pitchFamily="18" charset="0"/>
                                  </a:rPr>
                                  <m:t>.</m:t>
                                </m:r>
                                <m:r>
                                  <m:rPr>
                                    <m:sty m:val="p"/>
                                  </m:rPr>
                                  <a:rPr lang="en-US" sz="2800" b="0" i="0" smtClean="0">
                                    <a:latin typeface="Cambria Math" panose="02040503050406030204" pitchFamily="18" charset="0"/>
                                  </a:rPr>
                                  <m:t>test</m:t>
                                </m:r>
                              </m:oMath>
                            </m:oMathPara>
                          </a14:m>
                          <a:endParaRPr lang="en-US" sz="2800" i="0" dirty="0"/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en-US" sz="2800" b="0" i="0" smtClean="0">
                                    <a:latin typeface="Cambria Math" panose="02040503050406030204" pitchFamily="18" charset="0"/>
                                  </a:rPr>
                                  <m:t>t</m:t>
                                </m:r>
                                <m:r>
                                  <a:rPr lang="en-US" sz="2800" b="0" i="0" smtClean="0">
                                    <a:latin typeface="Cambria Math" panose="02040503050406030204" pitchFamily="18" charset="0"/>
                                  </a:rPr>
                                  <m:t>.</m:t>
                                </m:r>
                                <m:r>
                                  <m:rPr>
                                    <m:sty m:val="p"/>
                                  </m:rPr>
                                  <a:rPr lang="en-US" sz="2800" b="0" i="0" smtClean="0">
                                    <a:latin typeface="Cambria Math" panose="02040503050406030204" pitchFamily="18" charset="0"/>
                                  </a:rPr>
                                  <m:t>test</m:t>
                                </m:r>
                              </m:oMath>
                            </m:oMathPara>
                          </a14:m>
                          <a:endParaRPr lang="en-US" sz="2800" i="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en-US" sz="2800" b="0" i="0" smtClean="0">
                                    <a:latin typeface="Cambria Math" panose="02040503050406030204" pitchFamily="18" charset="0"/>
                                  </a:rPr>
                                  <m:t>zsum</m:t>
                                </m:r>
                                <m:r>
                                  <a:rPr lang="en-US" sz="2800" b="0" i="0" smtClean="0">
                                    <a:latin typeface="Cambria Math" panose="02040503050406030204" pitchFamily="18" charset="0"/>
                                  </a:rPr>
                                  <m:t>.</m:t>
                                </m:r>
                                <m:r>
                                  <m:rPr>
                                    <m:sty m:val="p"/>
                                  </m:rPr>
                                  <a:rPr lang="en-US" sz="2800" b="0" i="0" smtClean="0">
                                    <a:latin typeface="Cambria Math" panose="02040503050406030204" pitchFamily="18" charset="0"/>
                                  </a:rPr>
                                  <m:t>test</m:t>
                                </m:r>
                              </m:oMath>
                            </m:oMathPara>
                          </a14:m>
                          <a:endParaRPr lang="en-US" sz="2800" i="0" dirty="0"/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en-US" sz="2800" b="0" i="0" smtClean="0">
                                    <a:latin typeface="Cambria Math" panose="02040503050406030204" pitchFamily="18" charset="0"/>
                                  </a:rPr>
                                  <m:t>tsum</m:t>
                                </m:r>
                                <m:r>
                                  <a:rPr lang="en-US" sz="2800" b="0" i="0" smtClean="0">
                                    <a:latin typeface="Cambria Math" panose="02040503050406030204" pitchFamily="18" charset="0"/>
                                  </a:rPr>
                                  <m:t>.</m:t>
                                </m:r>
                                <m:r>
                                  <m:rPr>
                                    <m:sty m:val="p"/>
                                  </m:rPr>
                                  <a:rPr lang="en-US" sz="2800" b="0" i="0" smtClean="0">
                                    <a:latin typeface="Cambria Math" panose="02040503050406030204" pitchFamily="18" charset="0"/>
                                  </a:rPr>
                                  <m:t>test</m:t>
                                </m:r>
                              </m:oMath>
                            </m:oMathPara>
                          </a14:m>
                          <a:endParaRPr lang="en-US" sz="2800" i="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51903384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Bảng 5">
                <a:extLst>
                  <a:ext uri="{FF2B5EF4-FFF2-40B4-BE49-F238E27FC236}">
                    <a16:creationId xmlns:a16="http://schemas.microsoft.com/office/drawing/2014/main" id="{528DF725-2250-4032-AE9D-2D0796AB90D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68581720"/>
                  </p:ext>
                </p:extLst>
              </p:nvPr>
            </p:nvGraphicFramePr>
            <p:xfrm>
              <a:off x="2403663" y="2086027"/>
              <a:ext cx="8127999" cy="1981200"/>
            </p:xfrm>
            <a:graphic>
              <a:graphicData uri="http://schemas.openxmlformats.org/drawingml/2006/table">
                <a:tbl>
                  <a:tblPr firstRow="1" bandRow="1">
                    <a:tableStyleId>{D27102A9-8310-4765-A935-A1911B00CA55}</a:tableStyleId>
                  </a:tblPr>
                  <a:tblGrid>
                    <a:gridCol w="2709333">
                      <a:extLst>
                        <a:ext uri="{9D8B030D-6E8A-4147-A177-3AD203B41FA5}">
                          <a16:colId xmlns:a16="http://schemas.microsoft.com/office/drawing/2014/main" val="769544441"/>
                        </a:ext>
                      </a:extLst>
                    </a:gridCol>
                    <a:gridCol w="2709333">
                      <a:extLst>
                        <a:ext uri="{9D8B030D-6E8A-4147-A177-3AD203B41FA5}">
                          <a16:colId xmlns:a16="http://schemas.microsoft.com/office/drawing/2014/main" val="1638458642"/>
                        </a:ext>
                      </a:extLst>
                    </a:gridCol>
                    <a:gridCol w="2709333">
                      <a:extLst>
                        <a:ext uri="{9D8B030D-6E8A-4147-A177-3AD203B41FA5}">
                          <a16:colId xmlns:a16="http://schemas.microsoft.com/office/drawing/2014/main" val="425532925"/>
                        </a:ext>
                      </a:extLst>
                    </a:gridCol>
                  </a:tblGrid>
                  <a:tr h="518160">
                    <a:tc>
                      <a:txBody>
                        <a:bodyPr/>
                        <a:lstStyle/>
                        <a:p>
                          <a:endParaRPr lang="en-US" sz="28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US" sz="2800" dirty="0" err="1"/>
                            <a:t>Dữ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liệu</a:t>
                          </a:r>
                          <a:endParaRPr lang="en-US" sz="28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sz="28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360069045"/>
                      </a:ext>
                    </a:extLst>
                  </a:tr>
                  <a:tr h="5181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b="1" dirty="0" err="1"/>
                            <a:t>Phương</a:t>
                          </a:r>
                          <a:r>
                            <a:rPr lang="en-US" sz="2800" b="1" dirty="0"/>
                            <a:t> </a:t>
                          </a:r>
                          <a:r>
                            <a:rPr lang="en-US" sz="2800" b="1" dirty="0" err="1"/>
                            <a:t>sai</a:t>
                          </a:r>
                          <a:endParaRPr lang="en-US" sz="2800" b="1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b="1" dirty="0" err="1"/>
                            <a:t>Sơ</a:t>
                          </a:r>
                          <a:r>
                            <a:rPr lang="en-US" sz="2800" b="1" dirty="0"/>
                            <a:t> </a:t>
                          </a:r>
                          <a:r>
                            <a:rPr lang="en-US" sz="2800" b="1" dirty="0" err="1"/>
                            <a:t>cấp</a:t>
                          </a:r>
                          <a:r>
                            <a:rPr lang="en-US" sz="2800" b="1" dirty="0"/>
                            <a:t> 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b="1" dirty="0" err="1"/>
                            <a:t>Thứ</a:t>
                          </a:r>
                          <a:r>
                            <a:rPr lang="en-US" sz="2800" b="1" dirty="0"/>
                            <a:t> </a:t>
                          </a:r>
                          <a:r>
                            <a:rPr lang="en-US" sz="2800" b="1" dirty="0" err="1"/>
                            <a:t>cấp</a:t>
                          </a:r>
                          <a:endParaRPr lang="en-US" sz="2800" b="1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625134215"/>
                      </a:ext>
                    </a:extLst>
                  </a:tr>
                  <a:tr h="944880">
                    <a:tc>
                      <a:txBody>
                        <a:bodyPr/>
                        <a:lstStyle/>
                        <a:p>
                          <a:r>
                            <a:rPr lang="en-US" sz="2800" dirty="0" err="1"/>
                            <a:t>Đã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biết</a:t>
                          </a:r>
                          <a:endParaRPr lang="en-US" sz="2800" dirty="0"/>
                        </a:p>
                        <a:p>
                          <a:r>
                            <a:rPr lang="en-US" sz="2800" dirty="0" err="1"/>
                            <a:t>Chưa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biết</a:t>
                          </a:r>
                          <a:endParaRPr lang="en-US" sz="28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0450" t="-116129" r="-100676" b="-1806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0000" t="-116129" r="-449" b="-1806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519033848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6A26DA84-F20B-49B1-8CC6-6383C2F9B9CC}"/>
                  </a:ext>
                </a:extLst>
              </p:cNvPr>
              <p:cNvSpPr txBox="1"/>
              <p:nvPr/>
            </p:nvSpPr>
            <p:spPr>
              <a:xfrm>
                <a:off x="1937643" y="4062048"/>
                <a:ext cx="9921422" cy="95410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2800" dirty="0">
                    <a:latin typeface="Times New Roman" pitchFamily="18" charset="0"/>
                    <a:cs typeface="Times New Roman" pitchFamily="18" charset="0"/>
                  </a:rPr>
                  <a:t>Hàm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800" b="0" i="0" smtClean="0">
                        <a:latin typeface="Cambria Math" panose="02040503050406030204" pitchFamily="18" charset="0"/>
                        <a:cs typeface="Times New Roman" pitchFamily="18" charset="0"/>
                      </a:rPr>
                      <m:t>t</m:t>
                    </m:r>
                    <m:r>
                      <a:rPr lang="en-US" sz="2800" b="0" i="0" smtClean="0">
                        <a:latin typeface="Cambria Math" panose="02040503050406030204" pitchFamily="18" charset="0"/>
                        <a:cs typeface="Times New Roman" pitchFamily="18" charset="0"/>
                      </a:rPr>
                      <m:t>.</m:t>
                    </m:r>
                    <m:r>
                      <m:rPr>
                        <m:sty m:val="p"/>
                      </m:rPr>
                      <a:rPr lang="en-US" sz="2800" b="0" i="0" smtClean="0">
                        <a:latin typeface="Cambria Math" panose="02040503050406030204" pitchFamily="18" charset="0"/>
                        <a:cs typeface="Times New Roman" pitchFamily="18" charset="0"/>
                      </a:rPr>
                      <m:t>test</m:t>
                    </m:r>
                  </m:oMath>
                </a14:m>
                <a:r>
                  <a:rPr lang="en-US" sz="28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dirty="0" err="1">
                    <a:latin typeface="Times New Roman" pitchFamily="18" charset="0"/>
                    <a:cs typeface="Times New Roman" pitchFamily="18" charset="0"/>
                  </a:rPr>
                  <a:t>có</a:t>
                </a:r>
                <a:r>
                  <a:rPr lang="en-US" sz="28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dirty="0" err="1">
                    <a:latin typeface="Times New Roman" pitchFamily="18" charset="0"/>
                    <a:cs typeface="Times New Roman" pitchFamily="18" charset="0"/>
                  </a:rPr>
                  <a:t>sẵn</a:t>
                </a:r>
                <a:r>
                  <a:rPr lang="en-US" sz="28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dirty="0" err="1">
                    <a:latin typeface="Times New Roman" pitchFamily="18" charset="0"/>
                    <a:cs typeface="Times New Roman" pitchFamily="18" charset="0"/>
                  </a:rPr>
                  <a:t>trong</a:t>
                </a:r>
                <a:r>
                  <a:rPr lang="en-US" sz="28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dirty="0" err="1">
                    <a:latin typeface="Times New Roman" pitchFamily="18" charset="0"/>
                    <a:cs typeface="Times New Roman" pitchFamily="18" charset="0"/>
                  </a:rPr>
                  <a:t>các</a:t>
                </a:r>
                <a:r>
                  <a:rPr lang="en-US" sz="28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dirty="0" err="1">
                    <a:latin typeface="Times New Roman" pitchFamily="18" charset="0"/>
                    <a:cs typeface="Times New Roman" pitchFamily="18" charset="0"/>
                  </a:rPr>
                  <a:t>gói</a:t>
                </a:r>
                <a:r>
                  <a:rPr lang="en-US" sz="28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dirty="0" err="1">
                    <a:latin typeface="Times New Roman" pitchFamily="18" charset="0"/>
                    <a:cs typeface="Times New Roman" pitchFamily="18" charset="0"/>
                  </a:rPr>
                  <a:t>cơ</a:t>
                </a:r>
                <a:r>
                  <a:rPr lang="en-US" sz="28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dirty="0" err="1">
                    <a:latin typeface="Times New Roman" pitchFamily="18" charset="0"/>
                    <a:cs typeface="Times New Roman" pitchFamily="18" charset="0"/>
                  </a:rPr>
                  <a:t>bản</a:t>
                </a:r>
                <a:r>
                  <a:rPr lang="en-US" sz="28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dirty="0" err="1">
                    <a:latin typeface="Times New Roman" pitchFamily="18" charset="0"/>
                    <a:cs typeface="Times New Roman" pitchFamily="18" charset="0"/>
                  </a:rPr>
                  <a:t>của</a:t>
                </a:r>
                <a:r>
                  <a:rPr lang="en-US" sz="2800" dirty="0">
                    <a:latin typeface="Times New Roman" pitchFamily="18" charset="0"/>
                    <a:cs typeface="Times New Roman" pitchFamily="18" charset="0"/>
                  </a:rPr>
                  <a:t> R, </a:t>
                </a:r>
                <a:r>
                  <a:rPr lang="en-US" sz="2800" dirty="0" err="1">
                    <a:latin typeface="Times New Roman" pitchFamily="18" charset="0"/>
                    <a:cs typeface="Times New Roman" pitchFamily="18" charset="0"/>
                  </a:rPr>
                  <a:t>ba</a:t>
                </a:r>
                <a:r>
                  <a:rPr lang="en-US" sz="28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dirty="0" err="1">
                    <a:latin typeface="Times New Roman" pitchFamily="18" charset="0"/>
                    <a:cs typeface="Times New Roman" pitchFamily="18" charset="0"/>
                  </a:rPr>
                  <a:t>hàm</a:t>
                </a:r>
                <a:r>
                  <a:rPr lang="en-US" sz="28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dirty="0" err="1">
                    <a:latin typeface="Times New Roman" pitchFamily="18" charset="0"/>
                    <a:cs typeface="Times New Roman" pitchFamily="18" charset="0"/>
                  </a:rPr>
                  <a:t>còn</a:t>
                </a:r>
                <a:r>
                  <a:rPr lang="en-US" sz="28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dirty="0" err="1">
                    <a:latin typeface="Times New Roman" pitchFamily="18" charset="0"/>
                    <a:cs typeface="Times New Roman" pitchFamily="18" charset="0"/>
                  </a:rPr>
                  <a:t>lại</a:t>
                </a:r>
                <a:r>
                  <a:rPr lang="en-US" sz="28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800" b="0" i="0" smtClean="0">
                        <a:highlight>
                          <a:srgbClr val="00FF00"/>
                        </a:highlight>
                        <a:latin typeface="Cambria Math" panose="02040503050406030204" pitchFamily="18" charset="0"/>
                        <a:cs typeface="Times New Roman" pitchFamily="18" charset="0"/>
                      </a:rPr>
                      <m:t>z</m:t>
                    </m:r>
                    <m:r>
                      <a:rPr lang="en-US" sz="2800" b="0" i="0" smtClean="0">
                        <a:highlight>
                          <a:srgbClr val="00FF00"/>
                        </a:highlight>
                        <a:latin typeface="Cambria Math" panose="02040503050406030204" pitchFamily="18" charset="0"/>
                        <a:cs typeface="Times New Roman" pitchFamily="18" charset="0"/>
                      </a:rPr>
                      <m:t>.</m:t>
                    </m:r>
                    <m:r>
                      <m:rPr>
                        <m:sty m:val="p"/>
                      </m:rPr>
                      <a:rPr lang="en-US" sz="2800" b="0" i="0" smtClean="0">
                        <a:highlight>
                          <a:srgbClr val="00FF00"/>
                        </a:highlight>
                        <a:latin typeface="Cambria Math" panose="02040503050406030204" pitchFamily="18" charset="0"/>
                        <a:cs typeface="Times New Roman" pitchFamily="18" charset="0"/>
                      </a:rPr>
                      <m:t>test</m:t>
                    </m:r>
                    <m:r>
                      <a:rPr lang="en-US" sz="2800" b="0" i="0" smtClean="0">
                        <a:highlight>
                          <a:srgbClr val="00FF00"/>
                        </a:highlight>
                        <a:latin typeface="Cambria Math" panose="02040503050406030204" pitchFamily="18" charset="0"/>
                        <a:cs typeface="Times New Roman" pitchFamily="18" charset="0"/>
                      </a:rPr>
                      <m:t>, </m:t>
                    </m:r>
                    <m:r>
                      <m:rPr>
                        <m:sty m:val="p"/>
                      </m:rPr>
                      <a:rPr lang="en-US" sz="2800" b="0" i="0" smtClean="0">
                        <a:highlight>
                          <a:srgbClr val="00FF00"/>
                        </a:highlight>
                        <a:latin typeface="Cambria Math" panose="02040503050406030204" pitchFamily="18" charset="0"/>
                        <a:cs typeface="Times New Roman" pitchFamily="18" charset="0"/>
                      </a:rPr>
                      <m:t>zsum</m:t>
                    </m:r>
                    <m:r>
                      <a:rPr lang="en-US" sz="2800" b="0" i="0" smtClean="0">
                        <a:highlight>
                          <a:srgbClr val="00FF00"/>
                        </a:highlight>
                        <a:latin typeface="Cambria Math" panose="02040503050406030204" pitchFamily="18" charset="0"/>
                        <a:cs typeface="Times New Roman" pitchFamily="18" charset="0"/>
                      </a:rPr>
                      <m:t>.</m:t>
                    </m:r>
                    <m:r>
                      <m:rPr>
                        <m:sty m:val="p"/>
                      </m:rPr>
                      <a:rPr lang="en-US" sz="2800" b="0" i="0" smtClean="0">
                        <a:highlight>
                          <a:srgbClr val="00FF00"/>
                        </a:highlight>
                        <a:latin typeface="Cambria Math" panose="02040503050406030204" pitchFamily="18" charset="0"/>
                        <a:cs typeface="Times New Roman" pitchFamily="18" charset="0"/>
                      </a:rPr>
                      <m:t>test</m:t>
                    </m:r>
                    <m:r>
                      <a:rPr lang="en-US" sz="2800" b="0" i="0" smtClean="0">
                        <a:highlight>
                          <a:srgbClr val="00FF00"/>
                        </a:highlight>
                        <a:latin typeface="Cambria Math" panose="02040503050406030204" pitchFamily="18" charset="0"/>
                        <a:cs typeface="Times New Roman" pitchFamily="18" charset="0"/>
                      </a:rPr>
                      <m:t>, </m:t>
                    </m:r>
                    <m:r>
                      <m:rPr>
                        <m:sty m:val="p"/>
                      </m:rPr>
                      <a:rPr lang="en-US" sz="2800" b="0" i="0" smtClean="0">
                        <a:highlight>
                          <a:srgbClr val="00FF00"/>
                        </a:highlight>
                        <a:latin typeface="Cambria Math" panose="02040503050406030204" pitchFamily="18" charset="0"/>
                        <a:cs typeface="Times New Roman" pitchFamily="18" charset="0"/>
                      </a:rPr>
                      <m:t>tsum</m:t>
                    </m:r>
                    <m:r>
                      <a:rPr lang="en-US" sz="2800" b="0" i="0" smtClean="0">
                        <a:highlight>
                          <a:srgbClr val="00FF00"/>
                        </a:highlight>
                        <a:latin typeface="Cambria Math" panose="02040503050406030204" pitchFamily="18" charset="0"/>
                        <a:cs typeface="Times New Roman" pitchFamily="18" charset="0"/>
                      </a:rPr>
                      <m:t>.</m:t>
                    </m:r>
                    <m:r>
                      <m:rPr>
                        <m:sty m:val="p"/>
                      </m:rPr>
                      <a:rPr lang="en-US" sz="2800" b="0" i="0" smtClean="0">
                        <a:highlight>
                          <a:srgbClr val="00FF00"/>
                        </a:highlight>
                        <a:latin typeface="Cambria Math" panose="02040503050406030204" pitchFamily="18" charset="0"/>
                        <a:cs typeface="Times New Roman" pitchFamily="18" charset="0"/>
                      </a:rPr>
                      <m:t>test</m:t>
                    </m:r>
                  </m:oMath>
                </a14:m>
                <a:r>
                  <a:rPr lang="en-US" sz="2800" dirty="0">
                    <a:highlight>
                      <a:srgbClr val="00FF00"/>
                    </a:highlight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dirty="0" err="1">
                    <a:latin typeface="Times New Roman" pitchFamily="18" charset="0"/>
                    <a:cs typeface="Times New Roman" pitchFamily="18" charset="0"/>
                  </a:rPr>
                  <a:t>đều</a:t>
                </a:r>
                <a:r>
                  <a:rPr lang="en-US" sz="28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dirty="0" err="1">
                    <a:latin typeface="Times New Roman" pitchFamily="18" charset="0"/>
                    <a:cs typeface="Times New Roman" pitchFamily="18" charset="0"/>
                  </a:rPr>
                  <a:t>phải</a:t>
                </a:r>
                <a:r>
                  <a:rPr lang="en-US" sz="28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dirty="0" err="1">
                    <a:latin typeface="Times New Roman" pitchFamily="18" charset="0"/>
                    <a:cs typeface="Times New Roman" pitchFamily="18" charset="0"/>
                  </a:rPr>
                  <a:t>sử</a:t>
                </a:r>
                <a:r>
                  <a:rPr lang="en-US" sz="28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dirty="0" err="1">
                    <a:latin typeface="Times New Roman" pitchFamily="18" charset="0"/>
                    <a:cs typeface="Times New Roman" pitchFamily="18" charset="0"/>
                  </a:rPr>
                  <a:t>dụng</a:t>
                </a:r>
                <a:r>
                  <a:rPr lang="en-US" sz="28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dirty="0" err="1">
                    <a:latin typeface="Times New Roman" pitchFamily="18" charset="0"/>
                    <a:cs typeface="Times New Roman" pitchFamily="18" charset="0"/>
                  </a:rPr>
                  <a:t>gói</a:t>
                </a:r>
                <a:r>
                  <a:rPr lang="en-US" sz="28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highlight>
                          <a:srgbClr val="00FF00"/>
                        </a:highlight>
                        <a:latin typeface="Cambria Math" panose="02040503050406030204" pitchFamily="18" charset="0"/>
                        <a:cs typeface="Times New Roman" pitchFamily="18" charset="0"/>
                      </a:rPr>
                      <m:t>𝐵𝑆𝐷𝐴</m:t>
                    </m:r>
                  </m:oMath>
                </a14:m>
                <a:r>
                  <a:rPr lang="en-US" sz="28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6A26DA84-F20B-49B1-8CC6-6383C2F9B9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37643" y="4062048"/>
                <a:ext cx="9921422" cy="954107"/>
              </a:xfrm>
              <a:prstGeom prst="rect">
                <a:avLst/>
              </a:prstGeom>
              <a:blipFill>
                <a:blip r:embed="rId4"/>
                <a:stretch>
                  <a:fillRect l="-1291" t="-6369" b="-165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95019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ộp Văn bản 1">
            <a:extLst>
              <a:ext uri="{FF2B5EF4-FFF2-40B4-BE49-F238E27FC236}">
                <a16:creationId xmlns:a16="http://schemas.microsoft.com/office/drawing/2014/main" id="{09A6A64C-7329-4C51-B9A7-91E4A9900B73}"/>
              </a:ext>
            </a:extLst>
          </p:cNvPr>
          <p:cNvSpPr txBox="1"/>
          <p:nvPr/>
        </p:nvSpPr>
        <p:spPr>
          <a:xfrm>
            <a:off x="2037903" y="192219"/>
            <a:ext cx="10154097" cy="95410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vi-VN" sz="28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bình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tổng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800" dirty="0">
                <a:highlight>
                  <a:srgbClr val="00FF00"/>
                </a:highligh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highlight>
                  <a:srgbClr val="00FF00"/>
                </a:highlight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800" dirty="0">
                <a:highlight>
                  <a:srgbClr val="00FF00"/>
                </a:highligh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highlight>
                  <a:srgbClr val="00FF00"/>
                </a:highlight>
                <a:latin typeface="Times New Roman" pitchFamily="18" charset="0"/>
                <a:cs typeface="Times New Roman" pitchFamily="18" charset="0"/>
              </a:rPr>
              <a:t>sai</a:t>
            </a:r>
            <a:r>
              <a:rPr lang="en-US" sz="2800" dirty="0">
                <a:highlight>
                  <a:srgbClr val="00FF00"/>
                </a:highligh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highlight>
                  <a:srgbClr val="00FF00"/>
                </a:highlight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2800" dirty="0">
                <a:highlight>
                  <a:srgbClr val="00FF00"/>
                </a:highligh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highlight>
                  <a:srgbClr val="00FF00"/>
                </a:highlight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dữ</a:t>
            </a:r>
            <a:r>
              <a:rPr lang="en-US" sz="2800" dirty="0"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2800" dirty="0"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sơ</a:t>
            </a:r>
            <a:r>
              <a:rPr lang="en-US" sz="2800" dirty="0"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cấp</a:t>
            </a:r>
            <a:r>
              <a:rPr lang="en-US" sz="2800" dirty="0"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Hộp Văn bản 2">
                <a:extLst>
                  <a:ext uri="{FF2B5EF4-FFF2-40B4-BE49-F238E27FC236}">
                    <a16:creationId xmlns:a16="http://schemas.microsoft.com/office/drawing/2014/main" id="{14ABEC8C-DC28-44CF-A5C3-CDC169A455D4}"/>
                  </a:ext>
                </a:extLst>
              </p:cNvPr>
              <p:cNvSpPr txBox="1"/>
              <p:nvPr/>
            </p:nvSpPr>
            <p:spPr>
              <a:xfrm>
                <a:off x="3985796" y="983957"/>
                <a:ext cx="5566167" cy="523220"/>
              </a:xfrm>
              <a:prstGeom prst="rect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0" smtClean="0">
                          <a:latin typeface="Cambria Math" panose="02040503050406030204" pitchFamily="18" charset="0"/>
                        </a:rPr>
                        <m:t>𝐳</m:t>
                      </m:r>
                      <m:r>
                        <a:rPr lang="en-US" sz="2800" b="1" i="0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2800" b="1" i="0" smtClean="0">
                          <a:latin typeface="Cambria Math" panose="02040503050406030204" pitchFamily="18" charset="0"/>
                        </a:rPr>
                        <m:t>𝐭𝐞𝐬𝐭</m:t>
                      </m:r>
                      <m:d>
                        <m:dPr>
                          <m:ctrlPr>
                            <a:rPr lang="en-US" sz="2800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 b="1" i="0" smtClean="0">
                              <a:latin typeface="Cambria Math" panose="02040503050406030204" pitchFamily="18" charset="0"/>
                            </a:rPr>
                            <m:t>𝐱</m:t>
                          </m:r>
                          <m:r>
                            <a:rPr lang="en-US" sz="2800" b="1" i="0" smtClean="0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0" smtClean="0">
                              <a:latin typeface="Cambria Math" panose="02040503050406030204" pitchFamily="18" charset="0"/>
                            </a:rPr>
                            <m:t>𝐬𝐢𝐠𝐦𝐚</m:t>
                          </m:r>
                          <m:r>
                            <a:rPr lang="en-US" sz="2800" b="1" i="0" smtClean="0">
                              <a:latin typeface="Cambria Math" panose="02040503050406030204" pitchFamily="18" charset="0"/>
                            </a:rPr>
                            <m:t>.</m:t>
                          </m:r>
                          <m:r>
                            <a:rPr lang="en-US" sz="2800" b="1" i="0" smtClean="0">
                              <a:latin typeface="Cambria Math" panose="02040503050406030204" pitchFamily="18" charset="0"/>
                            </a:rPr>
                            <m:t>𝐱</m:t>
                          </m:r>
                          <m:r>
                            <a:rPr lang="en-US" sz="2800" b="1" i="0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2800" b="1" i="0" smtClean="0">
                              <a:latin typeface="Cambria Math" panose="02040503050406030204" pitchFamily="18" charset="0"/>
                            </a:rPr>
                            <m:t>𝐦𝐮</m:t>
                          </m:r>
                          <m:r>
                            <a:rPr lang="en-US" sz="2800" b="1" i="0" smtClean="0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0" smtClean="0">
                              <a:latin typeface="Cambria Math" panose="02040503050406030204" pitchFamily="18" charset="0"/>
                            </a:rPr>
                            <m:t>𝐚𝐥𝐭𝐞𝐫𝐧𝐚𝐭𝐢𝐯𝐞</m:t>
                          </m:r>
                          <m:r>
                            <a:rPr lang="en-US" sz="2800" b="1" i="0" smtClean="0"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d>
                    </m:oMath>
                  </m:oMathPara>
                </a14:m>
                <a:endParaRPr lang="en-US" sz="2800" b="1" dirty="0"/>
              </a:p>
            </p:txBody>
          </p:sp>
        </mc:Choice>
        <mc:Fallback xmlns="">
          <p:sp>
            <p:nvSpPr>
              <p:cNvPr id="3" name="Hộp Văn bản 2">
                <a:extLst>
                  <a:ext uri="{FF2B5EF4-FFF2-40B4-BE49-F238E27FC236}">
                    <a16:creationId xmlns:a16="http://schemas.microsoft.com/office/drawing/2014/main" id="{14ABEC8C-DC28-44CF-A5C3-CDC169A455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85796" y="983957"/>
                <a:ext cx="5566167" cy="523220"/>
              </a:xfrm>
              <a:prstGeom prst="rect">
                <a:avLst/>
              </a:prstGeom>
              <a:blipFill>
                <a:blip r:embed="rId2"/>
                <a:stretch>
                  <a:fillRect r="-197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Bảng 5">
                <a:extLst>
                  <a:ext uri="{FF2B5EF4-FFF2-40B4-BE49-F238E27FC236}">
                    <a16:creationId xmlns:a16="http://schemas.microsoft.com/office/drawing/2014/main" id="{FD00C61A-A2C8-4FBA-89E5-BDE331B82250}"/>
                  </a:ext>
                </a:extLst>
              </p:cNvPr>
              <p:cNvGraphicFramePr>
                <a:graphicFrameLocks noGrp="1"/>
              </p:cNvGraphicFramePr>
              <p:nvPr>
                <p:extLst/>
              </p:nvPr>
            </p:nvGraphicFramePr>
            <p:xfrm>
              <a:off x="2143385" y="1775695"/>
              <a:ext cx="9943131" cy="3779520"/>
            </p:xfrm>
            <a:graphic>
              <a:graphicData uri="http://schemas.openxmlformats.org/drawingml/2006/table">
                <a:tbl>
                  <a:tblPr firstRow="1" bandRow="1">
                    <a:tableStyleId>{D27102A9-8310-4765-A935-A1911B00CA55}</a:tableStyleId>
                  </a:tblPr>
                  <a:tblGrid>
                    <a:gridCol w="2017723">
                      <a:extLst>
                        <a:ext uri="{9D8B030D-6E8A-4147-A177-3AD203B41FA5}">
                          <a16:colId xmlns:a16="http://schemas.microsoft.com/office/drawing/2014/main" val="3904715203"/>
                        </a:ext>
                      </a:extLst>
                    </a:gridCol>
                    <a:gridCol w="7925408">
                      <a:extLst>
                        <a:ext uri="{9D8B030D-6E8A-4147-A177-3AD203B41FA5}">
                          <a16:colId xmlns:a16="http://schemas.microsoft.com/office/drawing/2014/main" val="62673688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2800" b="0" dirty="0"/>
                            <a:t>x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800" b="0" dirty="0" err="1"/>
                            <a:t>Véc</a:t>
                          </a:r>
                          <a:r>
                            <a:rPr lang="en-US" sz="2800" b="0" dirty="0"/>
                            <a:t> </a:t>
                          </a:r>
                          <a:r>
                            <a:rPr lang="en-US" sz="2800" b="0" dirty="0" err="1"/>
                            <a:t>tơ</a:t>
                          </a:r>
                          <a:r>
                            <a:rPr lang="en-US" sz="2800" b="0" dirty="0"/>
                            <a:t> </a:t>
                          </a:r>
                          <a:r>
                            <a:rPr lang="en-US" sz="2800" b="0" dirty="0" err="1"/>
                            <a:t>dữ</a:t>
                          </a:r>
                          <a:r>
                            <a:rPr lang="en-US" sz="2800" b="0" dirty="0"/>
                            <a:t> </a:t>
                          </a:r>
                          <a:r>
                            <a:rPr lang="en-US" sz="2800" b="0" dirty="0" err="1"/>
                            <a:t>liệu</a:t>
                          </a:r>
                          <a:r>
                            <a:rPr lang="en-US" sz="2800" b="0" dirty="0"/>
                            <a:t> </a:t>
                          </a:r>
                          <a:r>
                            <a:rPr lang="en-US" sz="2800" b="0" dirty="0" err="1"/>
                            <a:t>mẫu</a:t>
                          </a:r>
                          <a:endParaRPr lang="en-US" sz="2800" b="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45841250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2800" dirty="0" err="1"/>
                            <a:t>Sigma.x</a:t>
                          </a:r>
                          <a:endParaRPr lang="en-US" sz="28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800" dirty="0" err="1"/>
                            <a:t>Độ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lệch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chuẩn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của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tổng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thể</a:t>
                          </a:r>
                          <a:endParaRPr lang="en-US" sz="28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99056362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2800" dirty="0"/>
                            <a:t>mu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800" dirty="0" err="1"/>
                            <a:t>Giá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trị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trung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bình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xác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định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theo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giả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thuyết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không</a:t>
                          </a:r>
                          <a:r>
                            <a:rPr lang="en-US" sz="2800" dirty="0"/>
                            <a:t>, </a:t>
                          </a:r>
                          <a:r>
                            <a:rPr lang="en-US" sz="2800" dirty="0" err="1"/>
                            <a:t>mặc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định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trung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bình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bằng</a:t>
                          </a:r>
                          <a:r>
                            <a:rPr lang="en-US" sz="2800" dirty="0"/>
                            <a:t> 0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96426268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2800" dirty="0"/>
                            <a:t>alternative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800" dirty="0"/>
                            <a:t>Chuỗi </a:t>
                          </a:r>
                          <a:r>
                            <a:rPr lang="en-US" sz="2800" dirty="0" err="1"/>
                            <a:t>kí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tự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gải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thuyết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đối</a:t>
                          </a:r>
                          <a:r>
                            <a:rPr lang="en-US" sz="2800" dirty="0"/>
                            <a:t>, 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sz="2800" b="0" i="0" smtClean="0">
                                  <a:latin typeface="Cambria Math" panose="02040503050406030204" pitchFamily="18" charset="0"/>
                                </a:rPr>
                                <m:t>alternative</m:t>
                              </m:r>
                              <m:r>
                                <a:rPr lang="en-US" sz="2800" b="0" i="0" smtClean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m:rPr>
                                  <m:sty m:val="p"/>
                                </m:rPr>
                                <a:rPr lang="en-US" sz="2800" b="0" i="0" smtClean="0">
                                  <a:latin typeface="Cambria Math" panose="02040503050406030204" pitchFamily="18" charset="0"/>
                                </a:rPr>
                                <m:t>c</m:t>
                              </m:r>
                              <m:r>
                                <a:rPr lang="en-US" sz="2800" b="0" i="0" smtClean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m:rPr>
                                  <m:nor/>
                                </m:rPr>
                                <a:rPr lang="en-US" sz="2800" b="0" i="0" smtClean="0">
                                  <a:latin typeface="Cambria Math" panose="02040503050406030204" pitchFamily="18" charset="0"/>
                                </a:rPr>
                                <m:t>"</m:t>
                              </m:r>
                              <m:r>
                                <m:rPr>
                                  <m:nor/>
                                </m:rPr>
                                <a:rPr lang="en-US" sz="2800" b="0" i="0" smtClean="0">
                                  <a:latin typeface="Cambria Math" panose="02040503050406030204" pitchFamily="18" charset="0"/>
                                </a:rPr>
                                <m:t>two</m:t>
                              </m:r>
                              <m:r>
                                <m:rPr>
                                  <m:nor/>
                                </m:rPr>
                                <a:rPr lang="en-US" sz="2800" b="0" i="0" smtClean="0">
                                  <a:latin typeface="Cambria Math" panose="02040503050406030204" pitchFamily="18" charset="0"/>
                                </a:rPr>
                                <m:t>.</m:t>
                              </m:r>
                              <m:r>
                                <m:rPr>
                                  <m:nor/>
                                </m:rPr>
                                <a:rPr lang="en-US" sz="2800" b="0" i="0" smtClean="0">
                                  <a:latin typeface="Cambria Math" panose="02040503050406030204" pitchFamily="18" charset="0"/>
                                </a:rPr>
                                <m:t>side</m:t>
                              </m:r>
                              <m:r>
                                <m:rPr>
                                  <m:nor/>
                                </m:rPr>
                                <a:rPr lang="en-US" sz="2800" b="0" i="0" smtClean="0">
                                  <a:latin typeface="Cambria Math" panose="02040503050406030204" pitchFamily="18" charset="0"/>
                                </a:rPr>
                                <m:t>"</m:t>
                              </m:r>
                              <m:r>
                                <a:rPr lang="en-US" sz="2800" b="0" i="0" smtClean="0"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  <m:r>
                                <m:rPr>
                                  <m:nor/>
                                </m:rPr>
                                <a:rPr lang="en-US" sz="2800" b="0" i="0" smtClean="0">
                                  <a:latin typeface="Cambria Math" panose="02040503050406030204" pitchFamily="18" charset="0"/>
                                </a:rPr>
                                <m:t>"</m:t>
                              </m:r>
                              <m:r>
                                <m:rPr>
                                  <m:nor/>
                                </m:rPr>
                                <a:rPr lang="en-US" sz="2800" b="0" i="0" smtClean="0">
                                  <a:latin typeface="Cambria Math" panose="02040503050406030204" pitchFamily="18" charset="0"/>
                                </a:rPr>
                                <m:t>less</m:t>
                              </m:r>
                              <m:r>
                                <m:rPr>
                                  <m:nor/>
                                </m:rPr>
                                <a:rPr lang="en-US" sz="2800" b="0" i="0" smtClean="0">
                                  <a:latin typeface="Cambria Math" panose="02040503050406030204" pitchFamily="18" charset="0"/>
                                </a:rPr>
                                <m:t>" ,"</m:t>
                              </m:r>
                              <m:r>
                                <m:rPr>
                                  <m:nor/>
                                </m:rPr>
                                <a:rPr lang="en-US" sz="2800" b="0" i="0" smtClean="0">
                                  <a:latin typeface="Cambria Math" panose="02040503050406030204" pitchFamily="18" charset="0"/>
                                </a:rPr>
                                <m:t>greater</m:t>
                              </m:r>
                              <m:r>
                                <m:rPr>
                                  <m:nor/>
                                </m:rPr>
                                <a:rPr lang="en-US" sz="2800" b="0" i="0" smtClean="0">
                                  <a:latin typeface="Cambria Math" panose="02040503050406030204" pitchFamily="18" charset="0"/>
                                </a:rPr>
                                <m:t>" ) </m:t>
                              </m:r>
                            </m:oMath>
                          </a14:m>
                          <a:r>
                            <a:rPr lang="en-US" sz="2800" i="0" dirty="0" err="1"/>
                            <a:t>tương</a:t>
                          </a:r>
                          <a:r>
                            <a:rPr lang="en-US" sz="2800" i="0" baseline="0" dirty="0"/>
                            <a:t> </a:t>
                          </a:r>
                          <a:r>
                            <a:rPr lang="en-US" sz="2800" i="0" baseline="0" dirty="0" err="1"/>
                            <a:t>ứng</a:t>
                          </a:r>
                          <a:r>
                            <a:rPr lang="en-US" sz="2800" i="0" baseline="0" dirty="0"/>
                            <a:t> </a:t>
                          </a:r>
                          <a:r>
                            <a:rPr lang="en-US" sz="2800" i="0" baseline="0" dirty="0" err="1"/>
                            <a:t>là</a:t>
                          </a:r>
                          <a:r>
                            <a:rPr lang="en-US" sz="2800" i="0" baseline="0" dirty="0"/>
                            <a:t> </a:t>
                          </a:r>
                          <a:r>
                            <a:rPr lang="en-US" sz="2800" i="0" baseline="0" dirty="0" err="1"/>
                            <a:t>giả</a:t>
                          </a:r>
                          <a:r>
                            <a:rPr lang="en-US" sz="2800" i="0" baseline="0" dirty="0"/>
                            <a:t> </a:t>
                          </a:r>
                          <a:r>
                            <a:rPr lang="en-US" sz="2800" i="0" baseline="0" dirty="0" err="1"/>
                            <a:t>thuyết</a:t>
                          </a:r>
                          <a:r>
                            <a:rPr lang="en-US" sz="2800" i="0" baseline="0" dirty="0"/>
                            <a:t> </a:t>
                          </a:r>
                          <a:r>
                            <a:rPr lang="en-US" sz="2800" i="0" baseline="0" dirty="0" err="1"/>
                            <a:t>đối</a:t>
                          </a:r>
                          <a:r>
                            <a:rPr lang="en-US" sz="2800" i="0" baseline="0" dirty="0"/>
                            <a:t> </a:t>
                          </a:r>
                          <a:r>
                            <a:rPr lang="en-US" sz="2800" i="0" baseline="0" dirty="0" err="1"/>
                            <a:t>là</a:t>
                          </a:r>
                          <a:r>
                            <a:rPr lang="en-US" sz="2800" i="0" baseline="0" dirty="0"/>
                            <a:t> </a:t>
                          </a:r>
                          <a:r>
                            <a:rPr lang="en-US" sz="2800" i="0" baseline="0" dirty="0" err="1"/>
                            <a:t>hai</a:t>
                          </a:r>
                          <a:r>
                            <a:rPr lang="en-US" sz="2800" i="0" baseline="0" dirty="0"/>
                            <a:t> </a:t>
                          </a:r>
                          <a:r>
                            <a:rPr lang="en-US" sz="2800" i="0" baseline="0" dirty="0" err="1"/>
                            <a:t>bên</a:t>
                          </a:r>
                          <a:r>
                            <a:rPr lang="en-US" sz="2800" i="0" baseline="0" dirty="0"/>
                            <a:t>, </a:t>
                          </a:r>
                          <a:r>
                            <a:rPr lang="en-US" sz="2800" i="0" baseline="0" dirty="0" err="1"/>
                            <a:t>bên</a:t>
                          </a:r>
                          <a:r>
                            <a:rPr lang="en-US" sz="2800" i="0" baseline="0" dirty="0"/>
                            <a:t> </a:t>
                          </a:r>
                          <a:r>
                            <a:rPr lang="en-US" sz="2800" i="0" baseline="0" dirty="0" err="1"/>
                            <a:t>trái</a:t>
                          </a:r>
                          <a:r>
                            <a:rPr lang="en-US" sz="2800" i="0" baseline="0" dirty="0"/>
                            <a:t>, </a:t>
                          </a:r>
                          <a:r>
                            <a:rPr lang="en-US" sz="2800" i="0" baseline="0" dirty="0" err="1"/>
                            <a:t>bên</a:t>
                          </a:r>
                          <a:r>
                            <a:rPr lang="en-US" sz="2800" i="0" baseline="0" dirty="0"/>
                            <a:t> </a:t>
                          </a:r>
                          <a:r>
                            <a:rPr lang="en-US" sz="2800" i="0" baseline="0" dirty="0" err="1"/>
                            <a:t>phải</a:t>
                          </a:r>
                          <a:r>
                            <a:rPr lang="en-US" sz="2800" i="0" baseline="0" dirty="0"/>
                            <a:t>, </a:t>
                          </a:r>
                          <a:r>
                            <a:rPr lang="en-US" sz="2800" i="0" baseline="0" dirty="0" err="1"/>
                            <a:t>mặc</a:t>
                          </a:r>
                          <a:r>
                            <a:rPr lang="en-US" sz="2800" i="0" baseline="0" dirty="0"/>
                            <a:t> </a:t>
                          </a:r>
                          <a:r>
                            <a:rPr lang="en-US" sz="2800" i="0" baseline="0" dirty="0" err="1"/>
                            <a:t>định</a:t>
                          </a:r>
                          <a:r>
                            <a:rPr lang="en-US" sz="2800" i="0" baseline="0" dirty="0"/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nor/>
                                </m:rPr>
                                <a:rPr lang="en-US" sz="2800" b="0" i="0" smtClean="0">
                                  <a:latin typeface="Cambria Math" panose="02040503050406030204" pitchFamily="18" charset="0"/>
                                </a:rPr>
                                <m:t>"</m:t>
                              </m:r>
                              <m:r>
                                <m:rPr>
                                  <m:nor/>
                                </m:rPr>
                                <a:rPr lang="en-US" sz="2800" b="0" i="0" smtClean="0">
                                  <a:latin typeface="Cambria Math" panose="02040503050406030204" pitchFamily="18" charset="0"/>
                                </a:rPr>
                                <m:t>two</m:t>
                              </m:r>
                              <m:r>
                                <m:rPr>
                                  <m:nor/>
                                </m:rPr>
                                <a:rPr lang="en-US" sz="2800" b="0" i="0" smtClean="0">
                                  <a:latin typeface="Cambria Math" panose="02040503050406030204" pitchFamily="18" charset="0"/>
                                </a:rPr>
                                <m:t>.</m:t>
                              </m:r>
                              <m:r>
                                <m:rPr>
                                  <m:nor/>
                                </m:rPr>
                                <a:rPr lang="en-US" sz="2800" b="0" i="0" smtClean="0">
                                  <a:latin typeface="Cambria Math" panose="02040503050406030204" pitchFamily="18" charset="0"/>
                                </a:rPr>
                                <m:t>side</m:t>
                              </m:r>
                              <m:r>
                                <m:rPr>
                                  <m:nor/>
                                </m:rPr>
                                <a:rPr lang="en-US" sz="2800" b="0" i="0" smtClean="0">
                                  <a:latin typeface="Cambria Math" panose="02040503050406030204" pitchFamily="18" charset="0"/>
                                </a:rPr>
                                <m:t>"</m:t>
                              </m:r>
                            </m:oMath>
                          </a14:m>
                          <a:endParaRPr lang="en-US" sz="2800" i="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44788720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Bảng 5">
                <a:extLst>
                  <a:ext uri="{FF2B5EF4-FFF2-40B4-BE49-F238E27FC236}">
                    <a16:creationId xmlns:a16="http://schemas.microsoft.com/office/drawing/2014/main" id="{FD00C61A-A2C8-4FBA-89E5-BDE331B82250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44809022"/>
                  </p:ext>
                </p:extLst>
              </p:nvPr>
            </p:nvGraphicFramePr>
            <p:xfrm>
              <a:off x="2143385" y="1775695"/>
              <a:ext cx="9943131" cy="3779520"/>
            </p:xfrm>
            <a:graphic>
              <a:graphicData uri="http://schemas.openxmlformats.org/drawingml/2006/table">
                <a:tbl>
                  <a:tblPr firstRow="1" bandRow="1">
                    <a:tableStyleId>{D27102A9-8310-4765-A935-A1911B00CA55}</a:tableStyleId>
                  </a:tblPr>
                  <a:tblGrid>
                    <a:gridCol w="2017723">
                      <a:extLst>
                        <a:ext uri="{9D8B030D-6E8A-4147-A177-3AD203B41FA5}">
                          <a16:colId xmlns:a16="http://schemas.microsoft.com/office/drawing/2014/main" val="3904715203"/>
                        </a:ext>
                      </a:extLst>
                    </a:gridCol>
                    <a:gridCol w="7925408">
                      <a:extLst>
                        <a:ext uri="{9D8B030D-6E8A-4147-A177-3AD203B41FA5}">
                          <a16:colId xmlns:a16="http://schemas.microsoft.com/office/drawing/2014/main" val="626736882"/>
                        </a:ext>
                      </a:extLst>
                    </a:gridCol>
                  </a:tblGrid>
                  <a:tr h="518160">
                    <a:tc>
                      <a:txBody>
                        <a:bodyPr/>
                        <a:lstStyle/>
                        <a:p>
                          <a:r>
                            <a:rPr lang="en-US" sz="2800" b="0" dirty="0"/>
                            <a:t>x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800" b="0" dirty="0" err="1"/>
                            <a:t>Véc</a:t>
                          </a:r>
                          <a:r>
                            <a:rPr lang="en-US" sz="2800" b="0" dirty="0"/>
                            <a:t> </a:t>
                          </a:r>
                          <a:r>
                            <a:rPr lang="en-US" sz="2800" b="0" dirty="0" err="1"/>
                            <a:t>tơ</a:t>
                          </a:r>
                          <a:r>
                            <a:rPr lang="en-US" sz="2800" b="0" dirty="0"/>
                            <a:t> </a:t>
                          </a:r>
                          <a:r>
                            <a:rPr lang="en-US" sz="2800" b="0" dirty="0" err="1"/>
                            <a:t>dữ</a:t>
                          </a:r>
                          <a:r>
                            <a:rPr lang="en-US" sz="2800" b="0" dirty="0"/>
                            <a:t> </a:t>
                          </a:r>
                          <a:r>
                            <a:rPr lang="en-US" sz="2800" b="0" dirty="0" err="1"/>
                            <a:t>liệu</a:t>
                          </a:r>
                          <a:r>
                            <a:rPr lang="en-US" sz="2800" b="0" dirty="0"/>
                            <a:t> </a:t>
                          </a:r>
                          <a:r>
                            <a:rPr lang="en-US" sz="2800" b="0" dirty="0" err="1"/>
                            <a:t>mẫu</a:t>
                          </a:r>
                          <a:endParaRPr lang="en-US" sz="2800" b="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458412500"/>
                      </a:ext>
                    </a:extLst>
                  </a:tr>
                  <a:tr h="518160">
                    <a:tc>
                      <a:txBody>
                        <a:bodyPr/>
                        <a:lstStyle/>
                        <a:p>
                          <a:r>
                            <a:rPr lang="en-US" sz="2800" dirty="0" err="1"/>
                            <a:t>Sigma.x</a:t>
                          </a:r>
                          <a:endParaRPr lang="en-US" sz="28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800" dirty="0" err="1"/>
                            <a:t>Độ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lệch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chuẩn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của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tổng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thể</a:t>
                          </a:r>
                          <a:endParaRPr lang="en-US" sz="28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990563621"/>
                      </a:ext>
                    </a:extLst>
                  </a:tr>
                  <a:tr h="944880">
                    <a:tc>
                      <a:txBody>
                        <a:bodyPr/>
                        <a:lstStyle/>
                        <a:p>
                          <a:r>
                            <a:rPr lang="en-US" sz="2800" dirty="0"/>
                            <a:t>mu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800" dirty="0" err="1"/>
                            <a:t>Giá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trị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trung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bình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xác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định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theo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giả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thuyết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không</a:t>
                          </a:r>
                          <a:r>
                            <a:rPr lang="en-US" sz="2800" dirty="0"/>
                            <a:t>, </a:t>
                          </a:r>
                          <a:r>
                            <a:rPr lang="en-US" sz="2800" dirty="0" err="1"/>
                            <a:t>mặc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định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trung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bình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bằng</a:t>
                          </a:r>
                          <a:r>
                            <a:rPr lang="en-US" sz="2800" dirty="0"/>
                            <a:t> 0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964262682"/>
                      </a:ext>
                    </a:extLst>
                  </a:tr>
                  <a:tr h="1798320">
                    <a:tc>
                      <a:txBody>
                        <a:bodyPr/>
                        <a:lstStyle/>
                        <a:p>
                          <a:r>
                            <a:rPr lang="en-US" sz="2800" dirty="0"/>
                            <a:t>alternative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5519" t="-113559" r="-154" b="-67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447887209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5" name="Picture 2">
            <a:extLst>
              <a:ext uri="{FF2B5EF4-FFF2-40B4-BE49-F238E27FC236}">
                <a16:creationId xmlns:a16="http://schemas.microsoft.com/office/drawing/2014/main" id="{D62C820C-6620-4C46-A429-A8FF9840AD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72" y="15267"/>
            <a:ext cx="1923575" cy="1883339"/>
          </a:xfrm>
          <a:prstGeom prst="ellipse">
            <a:avLst/>
          </a:prstGeom>
          <a:ln w="190500" cap="rnd">
            <a:noFill/>
            <a:prstDash val="solid"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5986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ộp Văn bản 1">
            <a:extLst>
              <a:ext uri="{FF2B5EF4-FFF2-40B4-BE49-F238E27FC236}">
                <a16:creationId xmlns:a16="http://schemas.microsoft.com/office/drawing/2014/main" id="{621954F4-BB8F-4441-BC24-3681D5896C4F}"/>
              </a:ext>
            </a:extLst>
          </p:cNvPr>
          <p:cNvSpPr txBox="1"/>
          <p:nvPr/>
        </p:nvSpPr>
        <p:spPr>
          <a:xfrm>
            <a:off x="1881373" y="0"/>
            <a:ext cx="2482512" cy="523220"/>
          </a:xfrm>
          <a:prstGeom prst="rect">
            <a:avLst/>
          </a:prstGeom>
          <a:solidFill>
            <a:srgbClr val="46ED1F"/>
          </a:solidFill>
        </p:spPr>
        <p:txBody>
          <a:bodyPr wrap="square">
            <a:spAutoFit/>
          </a:bodyPr>
          <a:lstStyle/>
          <a:p>
            <a:pPr marL="400050" algn="just"/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Ví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dụ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800" b="1" dirty="0">
                <a:latin typeface="Times New Roman" pitchFamily="18" charset="0"/>
                <a:cs typeface="Times New Roman" pitchFamily="18" charset="0"/>
              </a:rPr>
              <a:t>1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178E1BD-9CBE-4B97-8598-407D9337E7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72" y="15267"/>
            <a:ext cx="1923575" cy="1883339"/>
          </a:xfrm>
          <a:prstGeom prst="ellipse">
            <a:avLst/>
          </a:prstGeom>
          <a:ln w="190500" cap="rnd">
            <a:noFill/>
            <a:prstDash val="solid"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Hộp Văn bản 3">
                <a:extLst>
                  <a:ext uri="{FF2B5EF4-FFF2-40B4-BE49-F238E27FC236}">
                    <a16:creationId xmlns:a16="http://schemas.microsoft.com/office/drawing/2014/main" id="{AAFBC38E-8CF4-48DE-85C3-BBF171817BBD}"/>
                  </a:ext>
                </a:extLst>
              </p:cNvPr>
              <p:cNvSpPr txBox="1"/>
              <p:nvPr/>
            </p:nvSpPr>
            <p:spPr>
              <a:xfrm>
                <a:off x="1881373" y="424746"/>
                <a:ext cx="9921422" cy="409342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2600" dirty="0">
                    <a:latin typeface="Times New Roman" panose="02020603050405020304" pitchFamily="18" charset="0"/>
                    <a:cs typeface="Times New Roman" pitchFamily="18" charset="0"/>
                  </a:rPr>
                  <a:t>Một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công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ti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bảo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vệ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môi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trường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Mỹ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EPA ( Environmental Protection Agency)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đã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công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bố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những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con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số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về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bụi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không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khí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thu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thập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được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ở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một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số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thành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phố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nước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Mỹ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. Ở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thành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phố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St.Louis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, EPA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khẳng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định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rằng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số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microgram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những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hạt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bụi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lơ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lửng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trên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một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mét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khối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không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khí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tuân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theo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phân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phối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chuẩn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với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trung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bình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là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600" b="0" i="1" smtClean="0">
                        <a:latin typeface="Cambria Math" panose="02040503050406030204" pitchFamily="18" charset="0"/>
                        <a:cs typeface="Times New Roman" pitchFamily="18" charset="0"/>
                      </a:rPr>
                      <m:t>83</m:t>
                    </m:r>
                    <m:r>
                      <a:rPr lang="en-US" sz="2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itchFamily="18" charset="0"/>
                      </a:rPr>
                      <m:t>𝜇</m:t>
                    </m:r>
                    <m:r>
                      <a:rPr lang="en-US" sz="2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itchFamily="18" charset="0"/>
                      </a:rPr>
                      <m:t>𝑔</m:t>
                    </m:r>
                    <m:r>
                      <a:rPr lang="en-US" sz="2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itchFamily="18" charset="0"/>
                      </a:rPr>
                      <m:t>/</m:t>
                    </m:r>
                    <m:sSup>
                      <m:sSupPr>
                        <m:ctrlPr>
                          <a:rPr lang="en-US" sz="2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itchFamily="18" charset="0"/>
                          </a:rPr>
                          <m:t>𝑚</m:t>
                        </m:r>
                      </m:e>
                      <m:sup>
                        <m:r>
                          <a:rPr lang="en-US" sz="2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và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độ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lệch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chuẩn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là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600" b="0" i="1" smtClean="0">
                        <a:latin typeface="Cambria Math" panose="02040503050406030204" pitchFamily="18" charset="0"/>
                        <a:cs typeface="Times New Roman" pitchFamily="18" charset="0"/>
                      </a:rPr>
                      <m:t>9</m:t>
                    </m:r>
                    <m:r>
                      <a:rPr lang="en-US" sz="2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itchFamily="18" charset="0"/>
                      </a:rPr>
                      <m:t>𝜇</m:t>
                    </m:r>
                    <m:r>
                      <a:rPr lang="en-US" sz="2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itchFamily="18" charset="0"/>
                      </a:rPr>
                      <m:t>𝑔</m:t>
                    </m:r>
                    <m:r>
                      <a:rPr lang="en-US" sz="2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itchFamily="18" charset="0"/>
                      </a:rPr>
                      <m:t>/</m:t>
                    </m:r>
                    <m:sSup>
                      <m:sSupPr>
                        <m:ctrlPr>
                          <a:rPr lang="en-US" sz="2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itchFamily="18" charset="0"/>
                          </a:rPr>
                          <m:t>𝑚</m:t>
                        </m:r>
                      </m:e>
                      <m:sup>
                        <m:r>
                          <a:rPr lang="en-US" sz="2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.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Các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quan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chức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thành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phố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St.Louis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đã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làm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việc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với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các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doanh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nghiệp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,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với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những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người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đi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làm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bằng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xe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bus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và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với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các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nhà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máy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nhằm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giảm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con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số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này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. Sau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một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thời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gian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,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các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quan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chức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thành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phố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đã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thuê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một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công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ti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môi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trường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đo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ngẫu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nhiên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mật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độ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bụi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của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không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khí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trong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một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vài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tuần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và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được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bảng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dữ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liệu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sau</a:t>
                </a:r>
                <a:endParaRPr lang="en-US" sz="26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4" name="Hộp Văn bản 3">
                <a:extLst>
                  <a:ext uri="{FF2B5EF4-FFF2-40B4-BE49-F238E27FC236}">
                    <a16:creationId xmlns:a16="http://schemas.microsoft.com/office/drawing/2014/main" id="{AAFBC38E-8CF4-48DE-85C3-BBF171817B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81373" y="424746"/>
                <a:ext cx="9921422" cy="4093428"/>
              </a:xfrm>
              <a:prstGeom prst="rect">
                <a:avLst/>
              </a:prstGeom>
              <a:blipFill>
                <a:blip r:embed="rId3"/>
                <a:stretch>
                  <a:fillRect l="-1106" t="-1490" r="-1106" b="-28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Bảng 6">
                <a:extLst>
                  <a:ext uri="{FF2B5EF4-FFF2-40B4-BE49-F238E27FC236}">
                    <a16:creationId xmlns:a16="http://schemas.microsoft.com/office/drawing/2014/main" id="{56D614BB-9DB8-4068-8CFC-2D4DE75DF6E3}"/>
                  </a:ext>
                </a:extLst>
              </p:cNvPr>
              <p:cNvGraphicFramePr>
                <a:graphicFrameLocks noGrp="1"/>
              </p:cNvGraphicFramePr>
              <p:nvPr>
                <p:extLst/>
              </p:nvPr>
            </p:nvGraphicFramePr>
            <p:xfrm>
              <a:off x="2182627" y="4391565"/>
              <a:ext cx="8128000" cy="1432560"/>
            </p:xfrm>
            <a:graphic>
              <a:graphicData uri="http://schemas.openxmlformats.org/drawingml/2006/table">
                <a:tbl>
                  <a:tblPr firstRow="1" bandRow="1">
                    <a:tableStyleId>{D27102A9-8310-4765-A935-A1911B00CA55}</a:tableStyleId>
                  </a:tblPr>
                  <a:tblGrid>
                    <a:gridCol w="1016000">
                      <a:extLst>
                        <a:ext uri="{9D8B030D-6E8A-4147-A177-3AD203B41FA5}">
                          <a16:colId xmlns:a16="http://schemas.microsoft.com/office/drawing/2014/main" val="2197193640"/>
                        </a:ext>
                      </a:extLst>
                    </a:gridCol>
                    <a:gridCol w="1016000">
                      <a:extLst>
                        <a:ext uri="{9D8B030D-6E8A-4147-A177-3AD203B41FA5}">
                          <a16:colId xmlns:a16="http://schemas.microsoft.com/office/drawing/2014/main" val="1737151145"/>
                        </a:ext>
                      </a:extLst>
                    </a:gridCol>
                    <a:gridCol w="1016000">
                      <a:extLst>
                        <a:ext uri="{9D8B030D-6E8A-4147-A177-3AD203B41FA5}">
                          <a16:colId xmlns:a16="http://schemas.microsoft.com/office/drawing/2014/main" val="3755439089"/>
                        </a:ext>
                      </a:extLst>
                    </a:gridCol>
                    <a:gridCol w="1016000">
                      <a:extLst>
                        <a:ext uri="{9D8B030D-6E8A-4147-A177-3AD203B41FA5}">
                          <a16:colId xmlns:a16="http://schemas.microsoft.com/office/drawing/2014/main" val="359266566"/>
                        </a:ext>
                      </a:extLst>
                    </a:gridCol>
                    <a:gridCol w="1016000">
                      <a:extLst>
                        <a:ext uri="{9D8B030D-6E8A-4147-A177-3AD203B41FA5}">
                          <a16:colId xmlns:a16="http://schemas.microsoft.com/office/drawing/2014/main" val="3302641533"/>
                        </a:ext>
                      </a:extLst>
                    </a:gridCol>
                    <a:gridCol w="1016000">
                      <a:extLst>
                        <a:ext uri="{9D8B030D-6E8A-4147-A177-3AD203B41FA5}">
                          <a16:colId xmlns:a16="http://schemas.microsoft.com/office/drawing/2014/main" val="551663295"/>
                        </a:ext>
                      </a:extLst>
                    </a:gridCol>
                    <a:gridCol w="1016000">
                      <a:extLst>
                        <a:ext uri="{9D8B030D-6E8A-4147-A177-3AD203B41FA5}">
                          <a16:colId xmlns:a16="http://schemas.microsoft.com/office/drawing/2014/main" val="1143803454"/>
                        </a:ext>
                      </a:extLst>
                    </a:gridCol>
                    <a:gridCol w="1016000">
                      <a:extLst>
                        <a:ext uri="{9D8B030D-6E8A-4147-A177-3AD203B41FA5}">
                          <a16:colId xmlns:a16="http://schemas.microsoft.com/office/drawing/2014/main" val="343867538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200" b="0" i="1" smtClean="0">
                                    <a:latin typeface="Cambria Math" panose="02040503050406030204" pitchFamily="18" charset="0"/>
                                  </a:rPr>
                                  <m:t>81.6</m:t>
                                </m:r>
                              </m:oMath>
                            </m:oMathPara>
                          </a14:m>
                          <a:endParaRPr lang="en-US" sz="2200" b="0" dirty="0"/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200" b="0" i="1" smtClean="0">
                                    <a:latin typeface="Cambria Math" panose="02040503050406030204" pitchFamily="18" charset="0"/>
                                  </a:rPr>
                                  <m:t>78.6</m:t>
                                </m:r>
                              </m:oMath>
                            </m:oMathPara>
                          </a14:m>
                          <a:endParaRPr lang="en-US" sz="2200" b="0" dirty="0"/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200" b="0" i="1" smtClean="0">
                                    <a:latin typeface="Cambria Math" panose="02040503050406030204" pitchFamily="18" charset="0"/>
                                  </a:rPr>
                                  <m:t>68.7</m:t>
                                </m:r>
                              </m:oMath>
                            </m:oMathPara>
                          </a14:m>
                          <a:endParaRPr lang="en-US" sz="2200" b="0" dirty="0"/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200" b="0" i="1" smtClean="0">
                                    <a:latin typeface="Cambria Math" panose="02040503050406030204" pitchFamily="18" charset="0"/>
                                  </a:rPr>
                                  <m:t>88.5</m:t>
                                </m:r>
                              </m:oMath>
                            </m:oMathPara>
                          </a14:m>
                          <a:endParaRPr lang="en-US" sz="2200" b="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200" b="0" i="1" smtClean="0">
                                    <a:latin typeface="Cambria Math" panose="02040503050406030204" pitchFamily="18" charset="0"/>
                                  </a:rPr>
                                  <m:t>66.6</m:t>
                                </m:r>
                              </m:oMath>
                            </m:oMathPara>
                          </a14:m>
                          <a:endParaRPr lang="en-US" sz="2200" b="0" dirty="0"/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200" b="0" i="1" smtClean="0">
                                    <a:latin typeface="Cambria Math" panose="02040503050406030204" pitchFamily="18" charset="0"/>
                                  </a:rPr>
                                  <m:t>76.1</m:t>
                                </m:r>
                              </m:oMath>
                            </m:oMathPara>
                          </a14:m>
                          <a:endParaRPr lang="en-US" sz="2200" b="0" dirty="0"/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200" b="0" i="1" smtClean="0">
                                    <a:latin typeface="Cambria Math" panose="02040503050406030204" pitchFamily="18" charset="0"/>
                                  </a:rPr>
                                  <m:t>83.0</m:t>
                                </m:r>
                              </m:oMath>
                            </m:oMathPara>
                          </a14:m>
                          <a:endParaRPr lang="en-US" sz="2200" b="0" dirty="0"/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200" b="0" i="1" smtClean="0">
                                    <a:latin typeface="Cambria Math" panose="02040503050406030204" pitchFamily="18" charset="0"/>
                                  </a:rPr>
                                  <m:t>87.0</m:t>
                                </m:r>
                              </m:oMath>
                            </m:oMathPara>
                          </a14:m>
                          <a:endParaRPr lang="en-US" sz="2200" b="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200" b="0" i="1" smtClean="0">
                                    <a:latin typeface="Cambria Math" panose="02040503050406030204" pitchFamily="18" charset="0"/>
                                  </a:rPr>
                                  <m:t>70.9</m:t>
                                </m:r>
                              </m:oMath>
                            </m:oMathPara>
                          </a14:m>
                          <a:endParaRPr lang="en-US" sz="2200" b="0" dirty="0"/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200" b="0" i="1" smtClean="0">
                                    <a:latin typeface="Cambria Math" panose="02040503050406030204" pitchFamily="18" charset="0"/>
                                  </a:rPr>
                                  <m:t>80.0</m:t>
                                </m:r>
                              </m:oMath>
                            </m:oMathPara>
                          </a14:m>
                          <a:endParaRPr lang="en-US" sz="2200" b="0" dirty="0"/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200" b="0" i="1" smtClean="0">
                                    <a:latin typeface="Cambria Math" panose="02040503050406030204" pitchFamily="18" charset="0"/>
                                  </a:rPr>
                                  <m:t>86.9</m:t>
                                </m:r>
                              </m:oMath>
                            </m:oMathPara>
                          </a14:m>
                          <a:endParaRPr lang="en-US" sz="2200" b="0" dirty="0"/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200" b="0" i="1" smtClean="0">
                                    <a:latin typeface="Cambria Math" panose="02040503050406030204" pitchFamily="18" charset="0"/>
                                  </a:rPr>
                                  <m:t>72.5</m:t>
                                </m:r>
                              </m:oMath>
                            </m:oMathPara>
                          </a14:m>
                          <a:endParaRPr lang="en-US" sz="2200" b="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200" b="0" i="1" smtClean="0">
                                    <a:latin typeface="Cambria Math" panose="02040503050406030204" pitchFamily="18" charset="0"/>
                                  </a:rPr>
                                  <m:t>82.5</m:t>
                                </m:r>
                              </m:oMath>
                            </m:oMathPara>
                          </a14:m>
                          <a:endParaRPr lang="en-US" sz="2200" b="0" dirty="0"/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200" b="0" i="1" smtClean="0">
                                    <a:latin typeface="Cambria Math" panose="02040503050406030204" pitchFamily="18" charset="0"/>
                                  </a:rPr>
                                  <m:t>73.2</m:t>
                                </m:r>
                              </m:oMath>
                            </m:oMathPara>
                          </a14:m>
                          <a:endParaRPr lang="en-US" sz="2200" b="0" dirty="0"/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200" b="0" i="1" smtClean="0">
                                    <a:latin typeface="Cambria Math" panose="02040503050406030204" pitchFamily="18" charset="0"/>
                                  </a:rPr>
                                  <m:t>94.9</m:t>
                                </m:r>
                              </m:oMath>
                            </m:oMathPara>
                          </a14:m>
                          <a:endParaRPr lang="en-US" sz="2200" b="0" dirty="0"/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200" b="0" i="1" smtClean="0">
                                    <a:latin typeface="Cambria Math" panose="02040503050406030204" pitchFamily="18" charset="0"/>
                                  </a:rPr>
                                  <m:t>83.0</m:t>
                                </m:r>
                              </m:oMath>
                            </m:oMathPara>
                          </a14:m>
                          <a:endParaRPr lang="en-US" sz="2200" b="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200" b="0" i="1" smtClean="0">
                                    <a:latin typeface="Cambria Math" panose="02040503050406030204" pitchFamily="18" charset="0"/>
                                  </a:rPr>
                                  <m:t>58.3</m:t>
                                </m:r>
                              </m:oMath>
                            </m:oMathPara>
                          </a14:m>
                          <a:endParaRPr lang="en-US" sz="2200" b="0" dirty="0"/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200" b="0" i="1" smtClean="0">
                                    <a:latin typeface="Cambria Math" panose="02040503050406030204" pitchFamily="18" charset="0"/>
                                  </a:rPr>
                                  <m:t>85.5</m:t>
                                </m:r>
                              </m:oMath>
                            </m:oMathPara>
                          </a14:m>
                          <a:endParaRPr lang="en-US" sz="2200" b="0" dirty="0"/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200" b="0" i="1" smtClean="0">
                                    <a:latin typeface="Cambria Math" panose="02040503050406030204" pitchFamily="18" charset="0"/>
                                  </a:rPr>
                                  <m:t>75.6</m:t>
                                </m:r>
                              </m:oMath>
                            </m:oMathPara>
                          </a14:m>
                          <a:endParaRPr lang="en-US" sz="2200" b="0" dirty="0"/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200" b="0" i="1" smtClean="0">
                                    <a:latin typeface="Cambria Math" panose="02040503050406030204" pitchFamily="18" charset="0"/>
                                  </a:rPr>
                                  <m:t>85.8</m:t>
                                </m:r>
                              </m:oMath>
                            </m:oMathPara>
                          </a14:m>
                          <a:endParaRPr lang="en-US" sz="2200" b="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200" b="0" i="1" smtClean="0">
                                    <a:latin typeface="Cambria Math" panose="02040503050406030204" pitchFamily="18" charset="0"/>
                                  </a:rPr>
                                  <m:t>71.6</m:t>
                                </m:r>
                              </m:oMath>
                            </m:oMathPara>
                          </a14:m>
                          <a:endParaRPr lang="en-US" sz="2200" b="0" dirty="0"/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200" b="0" i="1" smtClean="0">
                                    <a:latin typeface="Cambria Math" panose="02040503050406030204" pitchFamily="18" charset="0"/>
                                  </a:rPr>
                                  <m:t>73.2</m:t>
                                </m:r>
                              </m:oMath>
                            </m:oMathPara>
                          </a14:m>
                          <a:endParaRPr lang="en-US" sz="2200" b="0" dirty="0"/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200" b="0" i="1" smtClean="0">
                                    <a:latin typeface="Cambria Math" panose="02040503050406030204" pitchFamily="18" charset="0"/>
                                  </a:rPr>
                                  <m:t>77.3</m:t>
                                </m:r>
                              </m:oMath>
                            </m:oMathPara>
                          </a14:m>
                          <a:endParaRPr lang="en-US" sz="2200" b="0" dirty="0"/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200" b="0" i="1" smtClean="0">
                                    <a:latin typeface="Cambria Math" panose="02040503050406030204" pitchFamily="18" charset="0"/>
                                  </a:rPr>
                                  <m:t>74.9</m:t>
                                </m:r>
                              </m:oMath>
                            </m:oMathPara>
                          </a14:m>
                          <a:endParaRPr lang="en-US" sz="2200" b="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200" b="0" i="1" smtClean="0">
                                    <a:latin typeface="Cambria Math" panose="02040503050406030204" pitchFamily="18" charset="0"/>
                                  </a:rPr>
                                  <m:t>72.4</m:t>
                                </m:r>
                              </m:oMath>
                            </m:oMathPara>
                          </a14:m>
                          <a:endParaRPr lang="en-US" sz="2200" b="0" dirty="0"/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200" b="0" i="1" smtClean="0">
                                    <a:latin typeface="Cambria Math" panose="02040503050406030204" pitchFamily="18" charset="0"/>
                                  </a:rPr>
                                  <m:t>68.6</m:t>
                                </m:r>
                              </m:oMath>
                            </m:oMathPara>
                          </a14:m>
                          <a:endParaRPr lang="en-US" sz="2200" b="0" dirty="0"/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200" b="0" i="1" smtClean="0">
                                    <a:latin typeface="Cambria Math" panose="02040503050406030204" pitchFamily="18" charset="0"/>
                                  </a:rPr>
                                  <m:t>86.6</m:t>
                                </m:r>
                              </m:oMath>
                            </m:oMathPara>
                          </a14:m>
                          <a:endParaRPr lang="en-US" sz="2200" b="0" dirty="0"/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200" b="0" i="1" smtClean="0">
                                    <a:latin typeface="Cambria Math" panose="02040503050406030204" pitchFamily="18" charset="0"/>
                                  </a:rPr>
                                  <m:t>61.7</m:t>
                                </m:r>
                              </m:oMath>
                            </m:oMathPara>
                          </a14:m>
                          <a:endParaRPr lang="en-US" sz="2200" b="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200" b="0" i="1" smtClean="0">
                                    <a:latin typeface="Cambria Math" panose="02040503050406030204" pitchFamily="18" charset="0"/>
                                  </a:rPr>
                                  <m:t>96.6</m:t>
                                </m:r>
                              </m:oMath>
                            </m:oMathPara>
                          </a14:m>
                          <a:endParaRPr lang="en-US" sz="2200" b="0" dirty="0"/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200" b="0" i="1" smtClean="0">
                                    <a:latin typeface="Cambria Math" panose="02040503050406030204" pitchFamily="18" charset="0"/>
                                  </a:rPr>
                                  <m:t>74.0</m:t>
                                </m:r>
                              </m:oMath>
                            </m:oMathPara>
                          </a14:m>
                          <a:endParaRPr lang="en-US" sz="2200" b="0" dirty="0"/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200" b="0" i="1" smtClean="0">
                                    <a:latin typeface="Cambria Math" panose="02040503050406030204" pitchFamily="18" charset="0"/>
                                  </a:rPr>
                                  <m:t>71.7</m:t>
                                </m:r>
                              </m:oMath>
                            </m:oMathPara>
                          </a14:m>
                          <a:endParaRPr lang="en-US" sz="2200" b="0" dirty="0"/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200" b="0" i="1" smtClean="0">
                                    <a:latin typeface="Cambria Math" panose="02040503050406030204" pitchFamily="18" charset="0"/>
                                  </a:rPr>
                                  <m:t>92.2</m:t>
                                </m:r>
                              </m:oMath>
                            </m:oMathPara>
                          </a14:m>
                          <a:endParaRPr lang="en-US" sz="2200" b="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23322273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Bảng 6">
                <a:extLst>
                  <a:ext uri="{FF2B5EF4-FFF2-40B4-BE49-F238E27FC236}">
                    <a16:creationId xmlns:a16="http://schemas.microsoft.com/office/drawing/2014/main" id="{56D614BB-9DB8-4068-8CFC-2D4DE75DF6E3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35141335"/>
                  </p:ext>
                </p:extLst>
              </p:nvPr>
            </p:nvGraphicFramePr>
            <p:xfrm>
              <a:off x="2182627" y="4391565"/>
              <a:ext cx="8128000" cy="1432560"/>
            </p:xfrm>
            <a:graphic>
              <a:graphicData uri="http://schemas.openxmlformats.org/drawingml/2006/table">
                <a:tbl>
                  <a:tblPr firstRow="1" bandRow="1">
                    <a:tableStyleId>{D27102A9-8310-4765-A935-A1911B00CA55}</a:tableStyleId>
                  </a:tblPr>
                  <a:tblGrid>
                    <a:gridCol w="1016000">
                      <a:extLst>
                        <a:ext uri="{9D8B030D-6E8A-4147-A177-3AD203B41FA5}">
                          <a16:colId xmlns:a16="http://schemas.microsoft.com/office/drawing/2014/main" val="2197193640"/>
                        </a:ext>
                      </a:extLst>
                    </a:gridCol>
                    <a:gridCol w="1016000">
                      <a:extLst>
                        <a:ext uri="{9D8B030D-6E8A-4147-A177-3AD203B41FA5}">
                          <a16:colId xmlns:a16="http://schemas.microsoft.com/office/drawing/2014/main" val="1737151145"/>
                        </a:ext>
                      </a:extLst>
                    </a:gridCol>
                    <a:gridCol w="1016000">
                      <a:extLst>
                        <a:ext uri="{9D8B030D-6E8A-4147-A177-3AD203B41FA5}">
                          <a16:colId xmlns:a16="http://schemas.microsoft.com/office/drawing/2014/main" val="3755439089"/>
                        </a:ext>
                      </a:extLst>
                    </a:gridCol>
                    <a:gridCol w="1016000">
                      <a:extLst>
                        <a:ext uri="{9D8B030D-6E8A-4147-A177-3AD203B41FA5}">
                          <a16:colId xmlns:a16="http://schemas.microsoft.com/office/drawing/2014/main" val="359266566"/>
                        </a:ext>
                      </a:extLst>
                    </a:gridCol>
                    <a:gridCol w="1016000">
                      <a:extLst>
                        <a:ext uri="{9D8B030D-6E8A-4147-A177-3AD203B41FA5}">
                          <a16:colId xmlns:a16="http://schemas.microsoft.com/office/drawing/2014/main" val="3302641533"/>
                        </a:ext>
                      </a:extLst>
                    </a:gridCol>
                    <a:gridCol w="1016000">
                      <a:extLst>
                        <a:ext uri="{9D8B030D-6E8A-4147-A177-3AD203B41FA5}">
                          <a16:colId xmlns:a16="http://schemas.microsoft.com/office/drawing/2014/main" val="551663295"/>
                        </a:ext>
                      </a:extLst>
                    </a:gridCol>
                    <a:gridCol w="1016000">
                      <a:extLst>
                        <a:ext uri="{9D8B030D-6E8A-4147-A177-3AD203B41FA5}">
                          <a16:colId xmlns:a16="http://schemas.microsoft.com/office/drawing/2014/main" val="1143803454"/>
                        </a:ext>
                      </a:extLst>
                    </a:gridCol>
                    <a:gridCol w="1016000">
                      <a:extLst>
                        <a:ext uri="{9D8B030D-6E8A-4147-A177-3AD203B41FA5}">
                          <a16:colId xmlns:a16="http://schemas.microsoft.com/office/drawing/2014/main" val="3438675383"/>
                        </a:ext>
                      </a:extLst>
                    </a:gridCol>
                  </a:tblGrid>
                  <a:tr h="143256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599" t="-424" r="-700000" b="-84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00599" t="-424" r="-600000" b="-84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01807" t="-424" r="-503614" b="-84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300000" t="-424" r="-400599" b="-84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400000" t="-424" r="-300599" b="-84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500000" t="-424" r="-200599" b="-84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603614" t="-424" r="-101807" b="-84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699401" t="-424" r="-1198" b="-84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23322273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7" name="Hộp Văn bản 6">
            <a:extLst>
              <a:ext uri="{FF2B5EF4-FFF2-40B4-BE49-F238E27FC236}">
                <a16:creationId xmlns:a16="http://schemas.microsoft.com/office/drawing/2014/main" id="{952AF949-A88E-49FC-902B-D6E27886248C}"/>
              </a:ext>
            </a:extLst>
          </p:cNvPr>
          <p:cNvSpPr txBox="1"/>
          <p:nvPr/>
        </p:nvSpPr>
        <p:spPr>
          <a:xfrm>
            <a:off x="1754763" y="5865425"/>
            <a:ext cx="1017464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mức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nghĩa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1%,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hãy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xem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mật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bụi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bình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khí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giảm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nghĩa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so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EPA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bố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hay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83889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D2AD065C-C86F-4903-8EBE-5C44575FE2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72" y="15267"/>
            <a:ext cx="1923575" cy="1883339"/>
          </a:xfrm>
          <a:prstGeom prst="ellipse">
            <a:avLst/>
          </a:prstGeom>
          <a:ln w="190500" cap="rnd">
            <a:noFill/>
            <a:prstDash val="solid"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Hộp Văn bản 2">
                <a:extLst>
                  <a:ext uri="{FF2B5EF4-FFF2-40B4-BE49-F238E27FC236}">
                    <a16:creationId xmlns:a16="http://schemas.microsoft.com/office/drawing/2014/main" id="{3BAAF0B3-F41A-480A-AA02-C38717E50C93}"/>
                  </a:ext>
                </a:extLst>
              </p:cNvPr>
              <p:cNvSpPr txBox="1"/>
              <p:nvPr/>
            </p:nvSpPr>
            <p:spPr>
              <a:xfrm>
                <a:off x="1752420" y="53628"/>
                <a:ext cx="10439580" cy="4924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2600" i="1" dirty="0">
                    <a:latin typeface="Times New Roman" pitchFamily="18" charset="0"/>
                    <a:cs typeface="Times New Roman" pitchFamily="18" charset="0"/>
                  </a:rPr>
                  <a:t>Gọi </a:t>
                </a:r>
                <a14:m>
                  <m:oMath xmlns:m="http://schemas.openxmlformats.org/officeDocument/2006/math">
                    <m:r>
                      <a:rPr lang="en-US" sz="2600" b="0" i="1" smtClean="0">
                        <a:latin typeface="Cambria Math" panose="02040503050406030204" pitchFamily="18" charset="0"/>
                        <a:cs typeface="Times New Roman" pitchFamily="18" charset="0"/>
                      </a:rPr>
                      <m:t>𝑋</m:t>
                    </m:r>
                  </m:oMath>
                </a14:m>
                <a:r>
                  <a:rPr lang="en-US" sz="2600" i="1" dirty="0">
                    <a:latin typeface="Times New Roman" pitchFamily="18" charset="0"/>
                    <a:cs typeface="Times New Roman" pitchFamily="18" charset="0"/>
                  </a:rPr>
                  <a:t>: “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Số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microgram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những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hạt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bụi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lơ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lửng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trên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một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mét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khối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không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khí</a:t>
                </a:r>
                <a:r>
                  <a:rPr lang="en-US" sz="2600" i="1" dirty="0">
                    <a:latin typeface="Times New Roman" pitchFamily="18" charset="0"/>
                    <a:cs typeface="Times New Roman" pitchFamily="18" charset="0"/>
                  </a:rPr>
                  <a:t>”</a:t>
                </a:r>
              </a:p>
            </p:txBody>
          </p:sp>
        </mc:Choice>
        <mc:Fallback xmlns="">
          <p:sp>
            <p:nvSpPr>
              <p:cNvPr id="3" name="Hộp Văn bản 2">
                <a:extLst>
                  <a:ext uri="{FF2B5EF4-FFF2-40B4-BE49-F238E27FC236}">
                    <a16:creationId xmlns:a16="http://schemas.microsoft.com/office/drawing/2014/main" id="{3BAAF0B3-F41A-480A-AA02-C38717E50C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2420" y="53628"/>
                <a:ext cx="10439580" cy="492443"/>
              </a:xfrm>
              <a:prstGeom prst="rect">
                <a:avLst/>
              </a:prstGeom>
              <a:blipFill>
                <a:blip r:embed="rId3"/>
                <a:stretch>
                  <a:fillRect l="-1051" t="-11111" b="-2963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Hộp Văn bản 4">
                <a:extLst>
                  <a:ext uri="{FF2B5EF4-FFF2-40B4-BE49-F238E27FC236}">
                    <a16:creationId xmlns:a16="http://schemas.microsoft.com/office/drawing/2014/main" id="{A93734B2-1113-4084-BF6D-350619AD3C56}"/>
                  </a:ext>
                </a:extLst>
              </p:cNvPr>
              <p:cNvSpPr txBox="1"/>
              <p:nvPr/>
            </p:nvSpPr>
            <p:spPr>
              <a:xfrm>
                <a:off x="2190277" y="447595"/>
                <a:ext cx="7403889" cy="4924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14:m>
                  <m:oMath xmlns:m="http://schemas.openxmlformats.org/officeDocument/2006/math">
                    <m:r>
                      <a:rPr lang="en-US" sz="2600" b="0" i="1" smtClean="0">
                        <a:latin typeface="Cambria Math" panose="02040503050406030204" pitchFamily="18" charset="0"/>
                        <a:cs typeface="Times New Roman" pitchFamily="18" charset="0"/>
                      </a:rPr>
                      <m:t>𝑋</m:t>
                    </m:r>
                    <m:r>
                      <a:rPr lang="en-US" sz="2600" b="0" i="1" smtClean="0">
                        <a:latin typeface="Cambria Math" panose="02040503050406030204" pitchFamily="18" charset="0"/>
                        <a:cs typeface="Times New Roman" pitchFamily="18" charset="0"/>
                      </a:rPr>
                      <m:t>~</m:t>
                    </m:r>
                    <m:r>
                      <a:rPr lang="en-US" sz="2600" b="0" i="1" smtClean="0">
                        <a:latin typeface="Cambria Math" panose="02040503050406030204" pitchFamily="18" charset="0"/>
                        <a:cs typeface="Times New Roman" pitchFamily="18" charset="0"/>
                      </a:rPr>
                      <m:t>𝑁</m:t>
                    </m:r>
                    <m:d>
                      <m:dPr>
                        <m:ctrlPr>
                          <a:rPr lang="en-US" sz="2600" b="0" i="1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en-US" sz="2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itchFamily="18" charset="0"/>
                          </a:rPr>
                          <m:t>𝜇</m:t>
                        </m:r>
                        <m:r>
                          <a:rPr lang="en-US" sz="2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itchFamily="18" charset="0"/>
                          </a:rPr>
                          <m:t>=82,</m:t>
                        </m:r>
                        <m:sSup>
                          <m:sSupPr>
                            <m:ctrlPr>
                              <a:rPr lang="en-US" sz="26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itchFamily="18" charset="0"/>
                              </a:rPr>
                            </m:ctrlPr>
                          </m:sSupPr>
                          <m:e>
                            <m:r>
                              <a:rPr lang="en-US" sz="26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itchFamily="18" charset="0"/>
                              </a:rPr>
                              <m:t>𝜎</m:t>
                            </m:r>
                          </m:e>
                          <m:sup>
                            <m:r>
                              <a:rPr lang="en-US" sz="26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2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itchFamily="18" charset="0"/>
                          </a:rPr>
                          <m:t>=</m:t>
                        </m:r>
                        <m:sSup>
                          <m:sSupPr>
                            <m:ctrlPr>
                              <a:rPr lang="en-US" sz="26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itchFamily="18" charset="0"/>
                              </a:rPr>
                            </m:ctrlPr>
                          </m:sSupPr>
                          <m:e>
                            <m:r>
                              <a:rPr lang="en-US" sz="26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itchFamily="18" charset="0"/>
                              </a:rPr>
                              <m:t>9</m:t>
                            </m:r>
                          </m:e>
                          <m:sup>
                            <m:r>
                              <a:rPr lang="en-US" sz="26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itchFamily="18" charset="0"/>
                              </a:rPr>
                              <m:t>2</m:t>
                            </m:r>
                          </m:sup>
                        </m:sSup>
                      </m:e>
                    </m:d>
                  </m:oMath>
                </a14:m>
                <a:r>
                  <a:rPr lang="en-US" sz="2600" i="1" dirty="0">
                    <a:latin typeface="Times New Roman" pitchFamily="18" charset="0"/>
                    <a:cs typeface="Times New Roman" pitchFamily="18" charset="0"/>
                  </a:rPr>
                  <a:t>- </a:t>
                </a:r>
                <a:r>
                  <a:rPr lang="en-US" sz="2600" i="1" dirty="0" err="1">
                    <a:latin typeface="Times New Roman" pitchFamily="18" charset="0"/>
                    <a:cs typeface="Times New Roman" pitchFamily="18" charset="0"/>
                  </a:rPr>
                  <a:t>theo</a:t>
                </a:r>
                <a:r>
                  <a:rPr lang="en-US" sz="2600" i="1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i="1" dirty="0" err="1">
                    <a:latin typeface="Times New Roman" pitchFamily="18" charset="0"/>
                    <a:cs typeface="Times New Roman" pitchFamily="18" charset="0"/>
                  </a:rPr>
                  <a:t>khẳng</a:t>
                </a:r>
                <a:r>
                  <a:rPr lang="en-US" sz="2600" i="1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i="1" dirty="0" err="1">
                    <a:latin typeface="Times New Roman" pitchFamily="18" charset="0"/>
                    <a:cs typeface="Times New Roman" pitchFamily="18" charset="0"/>
                  </a:rPr>
                  <a:t>định</a:t>
                </a:r>
                <a:r>
                  <a:rPr lang="en-US" sz="2600" i="1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i="1" dirty="0" err="1">
                    <a:latin typeface="Times New Roman" pitchFamily="18" charset="0"/>
                    <a:cs typeface="Times New Roman" pitchFamily="18" charset="0"/>
                  </a:rPr>
                  <a:t>của</a:t>
                </a:r>
                <a:r>
                  <a:rPr lang="en-US" sz="2600" i="1" dirty="0">
                    <a:latin typeface="Times New Roman" pitchFamily="18" charset="0"/>
                    <a:cs typeface="Times New Roman" pitchFamily="18" charset="0"/>
                  </a:rPr>
                  <a:t> EPA</a:t>
                </a:r>
              </a:p>
            </p:txBody>
          </p:sp>
        </mc:Choice>
        <mc:Fallback xmlns="">
          <p:sp>
            <p:nvSpPr>
              <p:cNvPr id="5" name="Hộp Văn bản 4">
                <a:extLst>
                  <a:ext uri="{FF2B5EF4-FFF2-40B4-BE49-F238E27FC236}">
                    <a16:creationId xmlns:a16="http://schemas.microsoft.com/office/drawing/2014/main" id="{A93734B2-1113-4084-BF6D-350619AD3C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90277" y="447595"/>
                <a:ext cx="7403889" cy="492443"/>
              </a:xfrm>
              <a:prstGeom prst="rect">
                <a:avLst/>
              </a:prstGeom>
              <a:blipFill>
                <a:blip r:embed="rId4"/>
                <a:stretch>
                  <a:fillRect t="-11111" b="-308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6D20E591-5647-46D4-8490-CD43FE4779DB}"/>
                  </a:ext>
                </a:extLst>
              </p:cNvPr>
              <p:cNvSpPr txBox="1"/>
              <p:nvPr/>
            </p:nvSpPr>
            <p:spPr>
              <a:xfrm>
                <a:off x="1979847" y="958683"/>
                <a:ext cx="10439580" cy="492443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2600" i="1" dirty="0">
                    <a:latin typeface="Times New Roman" pitchFamily="18" charset="0"/>
                    <a:cs typeface="Times New Roman" pitchFamily="18" charset="0"/>
                  </a:rPr>
                  <a:t>Xét </a:t>
                </a:r>
                <a:r>
                  <a:rPr lang="en-US" sz="2600" i="1" dirty="0" err="1">
                    <a:latin typeface="Times New Roman" pitchFamily="18" charset="0"/>
                    <a:cs typeface="Times New Roman" pitchFamily="18" charset="0"/>
                  </a:rPr>
                  <a:t>bài</a:t>
                </a:r>
                <a:r>
                  <a:rPr lang="en-US" sz="2600" i="1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i="1" dirty="0" err="1">
                    <a:latin typeface="Times New Roman" pitchFamily="18" charset="0"/>
                    <a:cs typeface="Times New Roman" pitchFamily="18" charset="0"/>
                  </a:rPr>
                  <a:t>toán</a:t>
                </a:r>
                <a:r>
                  <a:rPr lang="en-US" sz="2600" i="1" dirty="0">
                    <a:latin typeface="Times New Roman" pitchFamily="18" charset="0"/>
                    <a:cs typeface="Times New Roman" pitchFamily="18" charset="0"/>
                  </a:rPr>
                  <a:t> :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600" i="1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sSubPr>
                      <m:e>
                        <m:r>
                          <a:rPr lang="en-US" sz="2600" b="0" i="1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𝐻</m:t>
                        </m:r>
                      </m:e>
                      <m:sub>
                        <m:r>
                          <a:rPr lang="en-US" sz="2600" b="0" i="1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0</m:t>
                        </m:r>
                      </m:sub>
                    </m:sSub>
                    <m:r>
                      <a:rPr lang="en-US" sz="2600" b="0" i="1" smtClean="0">
                        <a:latin typeface="Cambria Math" panose="02040503050406030204" pitchFamily="18" charset="0"/>
                        <a:cs typeface="Times New Roman" pitchFamily="18" charset="0"/>
                      </a:rPr>
                      <m:t>: </m:t>
                    </m:r>
                    <m:r>
                      <a:rPr lang="en-US" sz="2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itchFamily="18" charset="0"/>
                      </a:rPr>
                      <m:t>𝜇</m:t>
                    </m:r>
                    <m:r>
                      <a:rPr lang="en-US" sz="2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itchFamily="18" charset="0"/>
                      </a:rPr>
                      <m:t>=82</m:t>
                    </m:r>
                  </m:oMath>
                </a14:m>
                <a:r>
                  <a:rPr lang="en-US" sz="2600" i="1" dirty="0">
                    <a:latin typeface="Times New Roman" pitchFamily="18" charset="0"/>
                    <a:cs typeface="Times New Roman" pitchFamily="18" charset="0"/>
                  </a:rPr>
                  <a:t>;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600" i="1" smtClean="0">
                            <a:highlight>
                              <a:srgbClr val="00FF00"/>
                            </a:highlight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sSubPr>
                      <m:e>
                        <m:r>
                          <a:rPr lang="en-US" sz="2600" b="0" i="1" smtClean="0">
                            <a:highlight>
                              <a:srgbClr val="00FF00"/>
                            </a:highlight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𝐻</m:t>
                        </m:r>
                      </m:e>
                      <m:sub>
                        <m:r>
                          <a:rPr lang="en-US" sz="2600" b="0" i="1" smtClean="0">
                            <a:highlight>
                              <a:srgbClr val="00FF00"/>
                            </a:highlight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1</m:t>
                        </m:r>
                      </m:sub>
                    </m:sSub>
                    <m:r>
                      <a:rPr lang="en-US" sz="2600" b="0" i="1" smtClean="0">
                        <a:highlight>
                          <a:srgbClr val="00FF00"/>
                        </a:highlight>
                        <a:latin typeface="Cambria Math" panose="02040503050406030204" pitchFamily="18" charset="0"/>
                        <a:cs typeface="Times New Roman" pitchFamily="18" charset="0"/>
                      </a:rPr>
                      <m:t>:</m:t>
                    </m:r>
                    <m:r>
                      <a:rPr lang="en-US" sz="2600" i="1">
                        <a:highlight>
                          <a:srgbClr val="00FF00"/>
                        </a:highlight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itchFamily="18" charset="0"/>
                      </a:rPr>
                      <m:t>𝜇</m:t>
                    </m:r>
                    <m:r>
                      <a:rPr lang="en-US" sz="2600" b="0" i="1" smtClean="0">
                        <a:highlight>
                          <a:srgbClr val="00FF00"/>
                        </a:highlight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itchFamily="18" charset="0"/>
                      </a:rPr>
                      <m:t>&lt;82</m:t>
                    </m:r>
                  </m:oMath>
                </a14:m>
                <a:endParaRPr lang="en-US" sz="2600" i="1" dirty="0">
                  <a:highlight>
                    <a:srgbClr val="00FF00"/>
                  </a:highlight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6D20E591-5647-46D4-8490-CD43FE4779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79847" y="958683"/>
                <a:ext cx="10439580" cy="492443"/>
              </a:xfrm>
              <a:prstGeom prst="rect">
                <a:avLst/>
              </a:prstGeom>
              <a:blipFill>
                <a:blip r:embed="rId5"/>
                <a:stretch>
                  <a:fillRect l="-1051" t="-11111" b="-308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Hình ảnh 11">
            <a:extLst>
              <a:ext uri="{FF2B5EF4-FFF2-40B4-BE49-F238E27FC236}">
                <a16:creationId xmlns:a16="http://schemas.microsoft.com/office/drawing/2014/main" id="{5DA9B26E-B469-4FE6-BA0A-55AFF8A7F5B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53238" y="1451126"/>
            <a:ext cx="6740923" cy="1962223"/>
          </a:xfrm>
          <a:prstGeom prst="rect">
            <a:avLst/>
          </a:prstGeom>
        </p:spPr>
      </p:pic>
      <p:pic>
        <p:nvPicPr>
          <p:cNvPr id="16" name="Hình ảnh 15">
            <a:extLst>
              <a:ext uri="{FF2B5EF4-FFF2-40B4-BE49-F238E27FC236}">
                <a16:creationId xmlns:a16="http://schemas.microsoft.com/office/drawing/2014/main" id="{7A8E58B7-25C9-41F3-8CCF-3010CD8960E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52420" y="3246407"/>
            <a:ext cx="6740923" cy="3425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275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BDCB6575-0202-485F-9057-E8F628258E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72" y="15267"/>
            <a:ext cx="1923575" cy="1883339"/>
          </a:xfrm>
          <a:prstGeom prst="ellipse">
            <a:avLst/>
          </a:prstGeom>
          <a:ln w="190500" cap="rnd">
            <a:noFill/>
            <a:prstDash val="solid"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Hộp Văn bản 2">
            <a:extLst>
              <a:ext uri="{FF2B5EF4-FFF2-40B4-BE49-F238E27FC236}">
                <a16:creationId xmlns:a16="http://schemas.microsoft.com/office/drawing/2014/main" id="{2A17D374-C487-4207-8539-5873A1422F5B}"/>
              </a:ext>
            </a:extLst>
          </p:cNvPr>
          <p:cNvSpPr txBox="1"/>
          <p:nvPr/>
        </p:nvSpPr>
        <p:spPr>
          <a:xfrm>
            <a:off x="2078321" y="94244"/>
            <a:ext cx="9274307" cy="49244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err="1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600" i="1" dirty="0">
                <a:latin typeface="Times New Roman" pitchFamily="18" charset="0"/>
                <a:cs typeface="Times New Roman" pitchFamily="18" charset="0"/>
              </a:rPr>
              <a:t> R</a:t>
            </a:r>
          </a:p>
        </p:txBody>
      </p:sp>
      <p:pic>
        <p:nvPicPr>
          <p:cNvPr id="10" name="Hình ảnh 9">
            <a:extLst>
              <a:ext uri="{FF2B5EF4-FFF2-40B4-BE49-F238E27FC236}">
                <a16:creationId xmlns:a16="http://schemas.microsoft.com/office/drawing/2014/main" id="{D01D3051-EF91-4480-93DF-DB24AB4FAF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9847" y="608800"/>
            <a:ext cx="6740923" cy="3208523"/>
          </a:xfrm>
          <a:prstGeom prst="rect">
            <a:avLst/>
          </a:prstGeom>
        </p:spPr>
      </p:pic>
      <p:sp>
        <p:nvSpPr>
          <p:cNvPr id="11" name="Hộp Văn bản 10">
            <a:extLst>
              <a:ext uri="{FF2B5EF4-FFF2-40B4-BE49-F238E27FC236}">
                <a16:creationId xmlns:a16="http://schemas.microsoft.com/office/drawing/2014/main" id="{A376FB42-5AE3-41B4-8ADB-12E94283FADB}"/>
              </a:ext>
            </a:extLst>
          </p:cNvPr>
          <p:cNvSpPr txBox="1"/>
          <p:nvPr/>
        </p:nvSpPr>
        <p:spPr>
          <a:xfrm>
            <a:off x="1839170" y="3713508"/>
            <a:ext cx="1017464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kê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8236A35A-F744-4D5B-A359-D69900A23713}"/>
                  </a:ext>
                </a:extLst>
              </p:cNvPr>
              <p:cNvSpPr txBox="1"/>
              <p:nvPr/>
            </p:nvSpPr>
            <p:spPr>
              <a:xfrm>
                <a:off x="4309897" y="3350167"/>
                <a:ext cx="5233184" cy="97853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𝑧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8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acc>
                            <m:accPr>
                              <m:chr m:val="̅"/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</m:e>
                          </m:acc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𝜇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num>
                        <m:den>
                          <m:r>
                            <a:rPr lang="en-US" sz="28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𝑠𝑒</m:t>
                          </m:r>
                          <m:d>
                            <m:d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acc>
                                <m:accPr>
                                  <m:chr m:val="̅"/>
                                  <m:ctrlPr>
                                    <a:rPr lang="en-US" sz="2800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2800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𝑥</m:t>
                                  </m:r>
                                </m:e>
                              </m:acc>
                            </m:e>
                          </m:d>
                        </m:den>
                      </m:f>
                      <m:r>
                        <a:rPr lang="en-US" sz="28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8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acc>
                            <m:accPr>
                              <m:chr m:val="̅"/>
                              <m:ctrlPr>
                                <a:rPr lang="en-US" sz="28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8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</m:e>
                          </m:acc>
                          <m:r>
                            <a:rPr lang="en-US" sz="28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28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𝜇</m:t>
                              </m:r>
                            </m:e>
                            <m:sub>
                              <m:r>
                                <a:rPr lang="en-US" sz="28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</m:num>
                        <m:den>
                          <m:r>
                            <a:rPr lang="en-US" sz="28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𝜎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/</m:t>
                          </m:r>
                          <m:rad>
                            <m:radPr>
                              <m:degHide m:val="on"/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𝑛</m:t>
                              </m:r>
                            </m:e>
                          </m:rad>
                        </m:den>
                      </m:f>
                      <m:r>
                        <a:rPr lang="en-US" sz="28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=−2.4356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8236A35A-F744-4D5B-A359-D69900A237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09897" y="3350167"/>
                <a:ext cx="5233184" cy="97853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Hộp Văn bản 12">
                <a:extLst>
                  <a:ext uri="{FF2B5EF4-FFF2-40B4-BE49-F238E27FC236}">
                    <a16:creationId xmlns:a16="http://schemas.microsoft.com/office/drawing/2014/main" id="{DB4AFED4-9C16-4529-A1FE-76F91F6AF6A1}"/>
                  </a:ext>
                </a:extLst>
              </p:cNvPr>
              <p:cNvSpPr txBox="1"/>
              <p:nvPr/>
            </p:nvSpPr>
            <p:spPr>
              <a:xfrm>
                <a:off x="1839168" y="4161604"/>
                <a:ext cx="10174641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itchFamily="18" charset="0"/>
                      </a:rPr>
                      <m:t>𝑝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itchFamily="18" charset="0"/>
                      </a:rPr>
                      <m:t>−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itchFamily="18" charset="0"/>
                      </a:rPr>
                      <m:t>𝑣𝑎𝑙𝑢𝑒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itchFamily="18" charset="0"/>
                      </a:rPr>
                      <m:t>=0.007434</m:t>
                    </m:r>
                  </m:oMath>
                </a14:m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3" name="Hộp Văn bản 12">
                <a:extLst>
                  <a:ext uri="{FF2B5EF4-FFF2-40B4-BE49-F238E27FC236}">
                    <a16:creationId xmlns:a16="http://schemas.microsoft.com/office/drawing/2014/main" id="{DB4AFED4-9C16-4529-A1FE-76F91F6AF6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39168" y="4161604"/>
                <a:ext cx="10174641" cy="461665"/>
              </a:xfrm>
              <a:prstGeom prst="rect">
                <a:avLst/>
              </a:prstGeom>
              <a:blipFill>
                <a:blip r:embed="rId5"/>
                <a:stretch>
                  <a:fillRect l="-180" b="-12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Hộp Văn bản 13">
                <a:extLst>
                  <a:ext uri="{FF2B5EF4-FFF2-40B4-BE49-F238E27FC236}">
                    <a16:creationId xmlns:a16="http://schemas.microsoft.com/office/drawing/2014/main" id="{5E11C1F5-3DBA-4953-A5BF-23F47C61F454}"/>
                  </a:ext>
                </a:extLst>
              </p:cNvPr>
              <p:cNvSpPr txBox="1"/>
              <p:nvPr/>
            </p:nvSpPr>
            <p:spPr>
              <a:xfrm>
                <a:off x="1839168" y="4575165"/>
                <a:ext cx="10174641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Mật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độ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bụi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trung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bình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mẫu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là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itchFamily="18" charset="0"/>
                      </a:rPr>
                      <m:t>78.125</m:t>
                    </m:r>
                  </m:oMath>
                </a14:m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4" name="Hộp Văn bản 13">
                <a:extLst>
                  <a:ext uri="{FF2B5EF4-FFF2-40B4-BE49-F238E27FC236}">
                    <a16:creationId xmlns:a16="http://schemas.microsoft.com/office/drawing/2014/main" id="{5E11C1F5-3DBA-4953-A5BF-23F47C61F4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39168" y="4575165"/>
                <a:ext cx="10174641" cy="461665"/>
              </a:xfrm>
              <a:prstGeom prst="rect">
                <a:avLst/>
              </a:prstGeom>
              <a:blipFill>
                <a:blip r:embed="rId6"/>
                <a:stretch>
                  <a:fillRect l="-959" t="-10667" b="-30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Hộp Văn bản 14">
                <a:extLst>
                  <a:ext uri="{FF2B5EF4-FFF2-40B4-BE49-F238E27FC236}">
                    <a16:creationId xmlns:a16="http://schemas.microsoft.com/office/drawing/2014/main" id="{24316757-5A92-4746-941E-D538E59B182A}"/>
                  </a:ext>
                </a:extLst>
              </p:cNvPr>
              <p:cNvSpPr txBox="1"/>
              <p:nvPr/>
            </p:nvSpPr>
            <p:spPr>
              <a:xfrm>
                <a:off x="1628153" y="4850226"/>
                <a:ext cx="10174641" cy="120032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342900" indent="-342900">
                  <a:buFont typeface="Wingdings" panose="05000000000000000000" pitchFamily="2" charset="2"/>
                  <a:buChar char="ü"/>
                </a:pP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Để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bác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bỏ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𝐻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, ta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có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thể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dựa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vào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giá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trị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thống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kê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itchFamily="18" charset="0"/>
                      </a:rPr>
                      <m:t>𝑧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itchFamily="18" charset="0"/>
                      </a:rPr>
                      <m:t>=−2.4356</m:t>
                    </m:r>
                  </m:oMath>
                </a14:m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nhỏ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hơn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giá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trị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tới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hạn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itchFamily="18" charset="0"/>
                      </a:rPr>
                      <m:t>−</m:t>
                    </m:r>
                    <m:sSub>
                      <m:sSubPr>
                        <m:ctrlPr>
                          <a:rPr lang="en-US" sz="2400" b="0" i="1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𝑧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0.01</m:t>
                        </m:r>
                      </m:sub>
                    </m:sSub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itchFamily="18" charset="0"/>
                      </a:rPr>
                      <m:t>=−2.326348</m:t>
                    </m:r>
                  </m:oMath>
                </a14:m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hoặc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sử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dụng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itchFamily="18" charset="0"/>
                      </a:rPr>
                      <m:t>𝑝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itchFamily="18" charset="0"/>
                      </a:rPr>
                      <m:t>−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itchFamily="18" charset="0"/>
                      </a:rPr>
                      <m:t>𝑣𝑎𝑙𝑢𝑒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itchFamily="18" charset="0"/>
                      </a:rPr>
                      <m:t>=0.007434</m:t>
                    </m:r>
                  </m:oMath>
                </a14:m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nhỏ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hơn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mức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ý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nghĩa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itchFamily="18" charset="0"/>
                      </a:rPr>
                      <m:t>𝛼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itchFamily="18" charset="0"/>
                      </a:rPr>
                      <m:t>=0.01</m:t>
                    </m:r>
                  </m:oMath>
                </a14:m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(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bác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bỏ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0" i="1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𝐻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0</m:t>
                        </m:r>
                      </m:sub>
                    </m:sSub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itchFamily="18" charset="0"/>
                      </a:rPr>
                      <m:t>)</m:t>
                    </m:r>
                  </m:oMath>
                </a14:m>
                <a:endParaRPr lang="en-US" sz="24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5" name="Hộp Văn bản 14">
                <a:extLst>
                  <a:ext uri="{FF2B5EF4-FFF2-40B4-BE49-F238E27FC236}">
                    <a16:creationId xmlns:a16="http://schemas.microsoft.com/office/drawing/2014/main" id="{24316757-5A92-4746-941E-D538E59B18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28153" y="4850226"/>
                <a:ext cx="10174641" cy="1200329"/>
              </a:xfrm>
              <a:prstGeom prst="rect">
                <a:avLst/>
              </a:prstGeom>
              <a:blipFill>
                <a:blip r:embed="rId7"/>
                <a:stretch>
                  <a:fillRect l="-779" t="-4061" b="-1066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Hộp Văn bản 16">
            <a:extLst>
              <a:ext uri="{FF2B5EF4-FFF2-40B4-BE49-F238E27FC236}">
                <a16:creationId xmlns:a16="http://schemas.microsoft.com/office/drawing/2014/main" id="{5035B369-90A4-4C40-A9E9-2DCFD5448E7D}"/>
              </a:ext>
            </a:extLst>
          </p:cNvPr>
          <p:cNvSpPr txBox="1"/>
          <p:nvPr/>
        </p:nvSpPr>
        <p:spPr>
          <a:xfrm>
            <a:off x="1628153" y="5910117"/>
            <a:ext cx="1017464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Vậy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mức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nghĩa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1% ta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đủ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chứng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kê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rằng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mật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bụi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bình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phố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giảm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so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EPA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bố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1476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 animBg="1"/>
      <p:bldP spid="12" grpId="0"/>
      <p:bldP spid="13" grpId="0" animBg="1"/>
      <p:bldP spid="14" grpId="0" animBg="1"/>
      <p:bldP spid="15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ộp Văn bản 1">
            <a:extLst>
              <a:ext uri="{FF2B5EF4-FFF2-40B4-BE49-F238E27FC236}">
                <a16:creationId xmlns:a16="http://schemas.microsoft.com/office/drawing/2014/main" id="{09A6A64C-7329-4C51-B9A7-91E4A9900B73}"/>
              </a:ext>
            </a:extLst>
          </p:cNvPr>
          <p:cNvSpPr txBox="1"/>
          <p:nvPr/>
        </p:nvSpPr>
        <p:spPr>
          <a:xfrm>
            <a:off x="2037903" y="192219"/>
            <a:ext cx="10154097" cy="95410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vi-VN" sz="28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bình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tổng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800" dirty="0">
                <a:highlight>
                  <a:srgbClr val="00FF00"/>
                </a:highligh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highlight>
                  <a:srgbClr val="00FF00"/>
                </a:highlight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800" dirty="0">
                <a:highlight>
                  <a:srgbClr val="00FF00"/>
                </a:highligh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highlight>
                  <a:srgbClr val="00FF00"/>
                </a:highlight>
                <a:latin typeface="Times New Roman" pitchFamily="18" charset="0"/>
                <a:cs typeface="Times New Roman" pitchFamily="18" charset="0"/>
              </a:rPr>
              <a:t>sai</a:t>
            </a:r>
            <a:r>
              <a:rPr lang="en-US" sz="2800" dirty="0">
                <a:highlight>
                  <a:srgbClr val="00FF00"/>
                </a:highligh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highlight>
                  <a:srgbClr val="00FF00"/>
                </a:highlight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2800" dirty="0">
                <a:highlight>
                  <a:srgbClr val="00FF00"/>
                </a:highligh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highlight>
                  <a:srgbClr val="00FF00"/>
                </a:highlight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dữ</a:t>
            </a:r>
            <a:r>
              <a:rPr lang="en-US" sz="2800" dirty="0"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2800" dirty="0"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2800" dirty="0"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cấp</a:t>
            </a:r>
            <a:r>
              <a:rPr lang="en-US" sz="2800" dirty="0">
                <a:highlight>
                  <a:srgbClr val="00FFFF"/>
                </a:highlight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Hộp Văn bản 2">
                <a:extLst>
                  <a:ext uri="{FF2B5EF4-FFF2-40B4-BE49-F238E27FC236}">
                    <a16:creationId xmlns:a16="http://schemas.microsoft.com/office/drawing/2014/main" id="{14ABEC8C-DC28-44CF-A5C3-CDC169A455D4}"/>
                  </a:ext>
                </a:extLst>
              </p:cNvPr>
              <p:cNvSpPr txBox="1"/>
              <p:nvPr/>
            </p:nvSpPr>
            <p:spPr>
              <a:xfrm>
                <a:off x="3985796" y="983957"/>
                <a:ext cx="5566167" cy="523220"/>
              </a:xfrm>
              <a:prstGeom prst="rect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0" smtClean="0">
                          <a:latin typeface="Cambria Math" panose="02040503050406030204" pitchFamily="18" charset="0"/>
                        </a:rPr>
                        <m:t>𝐳</m:t>
                      </m:r>
                      <m:r>
                        <a:rPr lang="en-US" sz="2800" b="1" i="0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2800" b="1" i="0" smtClean="0">
                          <a:latin typeface="Cambria Math" panose="02040503050406030204" pitchFamily="18" charset="0"/>
                        </a:rPr>
                        <m:t>𝐬𝐮𝐦𝐭𝐞𝐬𝐭</m:t>
                      </m:r>
                      <m:d>
                        <m:dPr>
                          <m:ctrlPr>
                            <a:rPr lang="en-US" sz="2800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 b="1" i="0" smtClean="0">
                              <a:latin typeface="Cambria Math" panose="02040503050406030204" pitchFamily="18" charset="0"/>
                            </a:rPr>
                            <m:t>𝐦𝐞𝐚𝐧</m:t>
                          </m:r>
                          <m:r>
                            <a:rPr lang="en-US" sz="2800" b="1" i="0" smtClean="0">
                              <a:latin typeface="Cambria Math" panose="02040503050406030204" pitchFamily="18" charset="0"/>
                            </a:rPr>
                            <m:t>.</m:t>
                          </m:r>
                          <m:r>
                            <a:rPr lang="en-US" sz="2800" b="1" i="0" smtClean="0">
                              <a:latin typeface="Cambria Math" panose="02040503050406030204" pitchFamily="18" charset="0"/>
                            </a:rPr>
                            <m:t>𝐱</m:t>
                          </m:r>
                          <m:r>
                            <a:rPr lang="en-US" sz="2800" b="1" i="0" smtClean="0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0" smtClean="0">
                              <a:latin typeface="Cambria Math" panose="02040503050406030204" pitchFamily="18" charset="0"/>
                            </a:rPr>
                            <m:t>𝐬𝐢𝐠𝐦𝐚</m:t>
                          </m:r>
                          <m:r>
                            <a:rPr lang="en-US" sz="2800" b="1" i="0" smtClean="0">
                              <a:latin typeface="Cambria Math" panose="02040503050406030204" pitchFamily="18" charset="0"/>
                            </a:rPr>
                            <m:t>.</m:t>
                          </m:r>
                          <m:r>
                            <a:rPr lang="en-US" sz="2800" b="1" i="0" smtClean="0">
                              <a:latin typeface="Cambria Math" panose="02040503050406030204" pitchFamily="18" charset="0"/>
                            </a:rPr>
                            <m:t>𝐱</m:t>
                          </m:r>
                          <m:r>
                            <a:rPr lang="en-US" sz="2800" b="1" i="0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2800" b="1" i="0" smtClean="0">
                              <a:latin typeface="Cambria Math" panose="02040503050406030204" pitchFamily="18" charset="0"/>
                            </a:rPr>
                            <m:t>𝐧</m:t>
                          </m:r>
                          <m:r>
                            <a:rPr lang="en-US" sz="2800" b="1" i="0" smtClean="0">
                              <a:latin typeface="Cambria Math" panose="02040503050406030204" pitchFamily="18" charset="0"/>
                            </a:rPr>
                            <m:t>.</m:t>
                          </m:r>
                          <m:r>
                            <a:rPr lang="en-US" sz="2800" b="1" i="0" smtClean="0">
                              <a:latin typeface="Cambria Math" panose="02040503050406030204" pitchFamily="18" charset="0"/>
                            </a:rPr>
                            <m:t>𝐱</m:t>
                          </m:r>
                          <m:r>
                            <a:rPr lang="en-US" sz="2800" b="1" i="0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2800" b="1" i="0" smtClean="0">
                              <a:latin typeface="Cambria Math" panose="02040503050406030204" pitchFamily="18" charset="0"/>
                            </a:rPr>
                            <m:t>𝐦𝐮</m:t>
                          </m:r>
                          <m:r>
                            <a:rPr lang="en-US" sz="2800" b="1" i="0" smtClean="0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2800" b="1" i="0" smtClean="0">
                              <a:latin typeface="Cambria Math" panose="02040503050406030204" pitchFamily="18" charset="0"/>
                            </a:rPr>
                            <m:t>𝐚𝐥𝐭𝐞𝐫𝐧𝐚𝐭𝐢𝐯𝐞</m:t>
                          </m:r>
                          <m:r>
                            <a:rPr lang="en-US" sz="2800" b="1" i="0" smtClean="0"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d>
                    </m:oMath>
                  </m:oMathPara>
                </a14:m>
                <a:endParaRPr lang="en-US" sz="2800" b="1" dirty="0"/>
              </a:p>
            </p:txBody>
          </p:sp>
        </mc:Choice>
        <mc:Fallback xmlns="">
          <p:sp>
            <p:nvSpPr>
              <p:cNvPr id="3" name="Hộp Văn bản 2">
                <a:extLst>
                  <a:ext uri="{FF2B5EF4-FFF2-40B4-BE49-F238E27FC236}">
                    <a16:creationId xmlns:a16="http://schemas.microsoft.com/office/drawing/2014/main" id="{14ABEC8C-DC28-44CF-A5C3-CDC169A455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85796" y="983957"/>
                <a:ext cx="5566167" cy="523220"/>
              </a:xfrm>
              <a:prstGeom prst="rect">
                <a:avLst/>
              </a:prstGeom>
              <a:blipFill>
                <a:blip r:embed="rId2"/>
                <a:stretch>
                  <a:fillRect r="-4578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Bảng 5">
                <a:extLst>
                  <a:ext uri="{FF2B5EF4-FFF2-40B4-BE49-F238E27FC236}">
                    <a16:creationId xmlns:a16="http://schemas.microsoft.com/office/drawing/2014/main" id="{FD00C61A-A2C8-4FBA-89E5-BDE331B82250}"/>
                  </a:ext>
                </a:extLst>
              </p:cNvPr>
              <p:cNvGraphicFramePr>
                <a:graphicFrameLocks noGrp="1"/>
              </p:cNvGraphicFramePr>
              <p:nvPr>
                <p:extLst/>
              </p:nvPr>
            </p:nvGraphicFramePr>
            <p:xfrm>
              <a:off x="2037903" y="1519877"/>
              <a:ext cx="9943131" cy="4336406"/>
            </p:xfrm>
            <a:graphic>
              <a:graphicData uri="http://schemas.openxmlformats.org/drawingml/2006/table">
                <a:tbl>
                  <a:tblPr firstRow="1" bandRow="1">
                    <a:tableStyleId>{D27102A9-8310-4765-A935-A1911B00CA55}</a:tableStyleId>
                  </a:tblPr>
                  <a:tblGrid>
                    <a:gridCol w="2017723">
                      <a:extLst>
                        <a:ext uri="{9D8B030D-6E8A-4147-A177-3AD203B41FA5}">
                          <a16:colId xmlns:a16="http://schemas.microsoft.com/office/drawing/2014/main" val="3904715203"/>
                        </a:ext>
                      </a:extLst>
                    </a:gridCol>
                    <a:gridCol w="7925408">
                      <a:extLst>
                        <a:ext uri="{9D8B030D-6E8A-4147-A177-3AD203B41FA5}">
                          <a16:colId xmlns:a16="http://schemas.microsoft.com/office/drawing/2014/main" val="626736882"/>
                        </a:ext>
                      </a:extLst>
                    </a:gridCol>
                  </a:tblGrid>
                  <a:tr h="556886">
                    <a:tc>
                      <a:txBody>
                        <a:bodyPr/>
                        <a:lstStyle/>
                        <a:p>
                          <a:r>
                            <a:rPr lang="en-US" sz="2800" b="0" dirty="0" err="1"/>
                            <a:t>Mean.x</a:t>
                          </a:r>
                          <a:endParaRPr lang="en-US" sz="2800" b="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800" b="0" dirty="0" err="1"/>
                            <a:t>Trung</a:t>
                          </a:r>
                          <a:r>
                            <a:rPr lang="en-US" sz="2800" b="0" dirty="0"/>
                            <a:t> </a:t>
                          </a:r>
                          <a:r>
                            <a:rPr lang="en-US" sz="2800" b="0" dirty="0" err="1"/>
                            <a:t>bình</a:t>
                          </a:r>
                          <a:r>
                            <a:rPr lang="en-US" sz="2800" b="0" dirty="0"/>
                            <a:t> </a:t>
                          </a:r>
                          <a:r>
                            <a:rPr lang="en-US" sz="2800" b="0" dirty="0" err="1"/>
                            <a:t>mẫu</a:t>
                          </a:r>
                          <a:endParaRPr lang="en-US" sz="2800" b="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45841250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2800" dirty="0" err="1"/>
                            <a:t>Sigma.x</a:t>
                          </a:r>
                          <a:endParaRPr lang="en-US" sz="28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800" dirty="0" err="1"/>
                            <a:t>Độ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lệch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chuẩn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của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tổng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thể</a:t>
                          </a:r>
                          <a:endParaRPr lang="en-US" sz="28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99056362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2800" dirty="0" err="1"/>
                            <a:t>n.x</a:t>
                          </a:r>
                          <a:endParaRPr lang="en-US" sz="28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800" dirty="0" err="1"/>
                            <a:t>Cỡ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mẫu</a:t>
                          </a:r>
                          <a:endParaRPr lang="en-US" sz="28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71955997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2800" dirty="0"/>
                            <a:t>mu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800" dirty="0" err="1"/>
                            <a:t>Giá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trị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trung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bình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xác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định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theo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giả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thuyết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không</a:t>
                          </a:r>
                          <a:r>
                            <a:rPr lang="en-US" sz="2800" dirty="0"/>
                            <a:t>, </a:t>
                          </a:r>
                          <a:r>
                            <a:rPr lang="en-US" sz="2800" dirty="0" err="1"/>
                            <a:t>mặc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định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trung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bình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bằng</a:t>
                          </a:r>
                          <a:r>
                            <a:rPr lang="en-US" sz="2800" dirty="0"/>
                            <a:t> 0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96426268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2800" dirty="0"/>
                            <a:t>alternative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800" dirty="0"/>
                            <a:t>Chuỗi </a:t>
                          </a:r>
                          <a:r>
                            <a:rPr lang="en-US" sz="2800" dirty="0" err="1"/>
                            <a:t>kí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tự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gải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thuyết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đối</a:t>
                          </a:r>
                          <a:r>
                            <a:rPr lang="en-US" sz="2800" dirty="0"/>
                            <a:t>, 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sz="2800" b="0" i="0" smtClean="0">
                                  <a:latin typeface="Cambria Math" panose="02040503050406030204" pitchFamily="18" charset="0"/>
                                </a:rPr>
                                <m:t>alternative</m:t>
                              </m:r>
                              <m:r>
                                <a:rPr lang="en-US" sz="2800" b="0" i="0" smtClean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m:rPr>
                                  <m:sty m:val="p"/>
                                </m:rPr>
                                <a:rPr lang="en-US" sz="2800" b="0" i="0" smtClean="0">
                                  <a:latin typeface="Cambria Math" panose="02040503050406030204" pitchFamily="18" charset="0"/>
                                </a:rPr>
                                <m:t>c</m:t>
                              </m:r>
                              <m:r>
                                <a:rPr lang="en-US" sz="2800" b="0" i="0" smtClean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m:rPr>
                                  <m:nor/>
                                </m:rPr>
                                <a:rPr lang="en-US" sz="2800" b="0" i="0" smtClean="0">
                                  <a:latin typeface="Cambria Math" panose="02040503050406030204" pitchFamily="18" charset="0"/>
                                </a:rPr>
                                <m:t>"</m:t>
                              </m:r>
                              <m:r>
                                <m:rPr>
                                  <m:nor/>
                                </m:rPr>
                                <a:rPr lang="en-US" sz="2800" b="0" i="0" smtClean="0">
                                  <a:latin typeface="Cambria Math" panose="02040503050406030204" pitchFamily="18" charset="0"/>
                                </a:rPr>
                                <m:t>two</m:t>
                              </m:r>
                              <m:r>
                                <m:rPr>
                                  <m:nor/>
                                </m:rPr>
                                <a:rPr lang="en-US" sz="2800" b="0" i="0" smtClean="0">
                                  <a:latin typeface="Cambria Math" panose="02040503050406030204" pitchFamily="18" charset="0"/>
                                </a:rPr>
                                <m:t>.</m:t>
                              </m:r>
                              <m:r>
                                <m:rPr>
                                  <m:nor/>
                                </m:rPr>
                                <a:rPr lang="en-US" sz="2800" b="0" i="0" smtClean="0">
                                  <a:latin typeface="Cambria Math" panose="02040503050406030204" pitchFamily="18" charset="0"/>
                                </a:rPr>
                                <m:t>side</m:t>
                              </m:r>
                              <m:r>
                                <m:rPr>
                                  <m:nor/>
                                </m:rPr>
                                <a:rPr lang="en-US" sz="2800" b="0" i="0" smtClean="0">
                                  <a:latin typeface="Cambria Math" panose="02040503050406030204" pitchFamily="18" charset="0"/>
                                </a:rPr>
                                <m:t>"</m:t>
                              </m:r>
                              <m:r>
                                <a:rPr lang="en-US" sz="2800" b="0" i="0" smtClean="0"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  <m:r>
                                <m:rPr>
                                  <m:nor/>
                                </m:rPr>
                                <a:rPr lang="en-US" sz="2800" b="0" i="0" smtClean="0">
                                  <a:latin typeface="Cambria Math" panose="02040503050406030204" pitchFamily="18" charset="0"/>
                                </a:rPr>
                                <m:t>"</m:t>
                              </m:r>
                              <m:r>
                                <m:rPr>
                                  <m:nor/>
                                </m:rPr>
                                <a:rPr lang="en-US" sz="2800" b="0" i="0" smtClean="0">
                                  <a:latin typeface="Cambria Math" panose="02040503050406030204" pitchFamily="18" charset="0"/>
                                </a:rPr>
                                <m:t>less</m:t>
                              </m:r>
                              <m:r>
                                <m:rPr>
                                  <m:nor/>
                                </m:rPr>
                                <a:rPr lang="en-US" sz="2800" b="0" i="0" smtClean="0">
                                  <a:latin typeface="Cambria Math" panose="02040503050406030204" pitchFamily="18" charset="0"/>
                                </a:rPr>
                                <m:t>" ,"</m:t>
                              </m:r>
                              <m:r>
                                <m:rPr>
                                  <m:nor/>
                                </m:rPr>
                                <a:rPr lang="en-US" sz="2800" b="0" i="0" smtClean="0">
                                  <a:latin typeface="Cambria Math" panose="02040503050406030204" pitchFamily="18" charset="0"/>
                                </a:rPr>
                                <m:t>greater</m:t>
                              </m:r>
                              <m:r>
                                <m:rPr>
                                  <m:nor/>
                                </m:rPr>
                                <a:rPr lang="en-US" sz="2800" b="0" i="0" smtClean="0">
                                  <a:latin typeface="Cambria Math" panose="02040503050406030204" pitchFamily="18" charset="0"/>
                                </a:rPr>
                                <m:t>" ) </m:t>
                              </m:r>
                            </m:oMath>
                          </a14:m>
                          <a:r>
                            <a:rPr lang="en-US" sz="2800" i="0" dirty="0" err="1"/>
                            <a:t>tương</a:t>
                          </a:r>
                          <a:r>
                            <a:rPr lang="en-US" sz="2800" i="0" baseline="0" dirty="0"/>
                            <a:t> </a:t>
                          </a:r>
                          <a:r>
                            <a:rPr lang="en-US" sz="2800" i="0" baseline="0" dirty="0" err="1"/>
                            <a:t>ứng</a:t>
                          </a:r>
                          <a:r>
                            <a:rPr lang="en-US" sz="2800" i="0" baseline="0" dirty="0"/>
                            <a:t> </a:t>
                          </a:r>
                          <a:r>
                            <a:rPr lang="en-US" sz="2800" i="0" baseline="0" dirty="0" err="1"/>
                            <a:t>là</a:t>
                          </a:r>
                          <a:r>
                            <a:rPr lang="en-US" sz="2800" i="0" baseline="0" dirty="0"/>
                            <a:t> </a:t>
                          </a:r>
                          <a:r>
                            <a:rPr lang="en-US" sz="2800" i="0" baseline="0" dirty="0" err="1"/>
                            <a:t>giả</a:t>
                          </a:r>
                          <a:r>
                            <a:rPr lang="en-US" sz="2800" i="0" baseline="0" dirty="0"/>
                            <a:t> </a:t>
                          </a:r>
                          <a:r>
                            <a:rPr lang="en-US" sz="2800" i="0" baseline="0" dirty="0" err="1"/>
                            <a:t>thuyết</a:t>
                          </a:r>
                          <a:r>
                            <a:rPr lang="en-US" sz="2800" i="0" baseline="0" dirty="0"/>
                            <a:t> </a:t>
                          </a:r>
                          <a:r>
                            <a:rPr lang="en-US" sz="2800" i="0" baseline="0" dirty="0" err="1"/>
                            <a:t>đối</a:t>
                          </a:r>
                          <a:r>
                            <a:rPr lang="en-US" sz="2800" i="0" baseline="0" dirty="0"/>
                            <a:t> </a:t>
                          </a:r>
                          <a:r>
                            <a:rPr lang="en-US" sz="2800" i="0" baseline="0" dirty="0" err="1"/>
                            <a:t>là</a:t>
                          </a:r>
                          <a:r>
                            <a:rPr lang="en-US" sz="2800" i="0" baseline="0" dirty="0"/>
                            <a:t> </a:t>
                          </a:r>
                          <a:r>
                            <a:rPr lang="en-US" sz="2800" i="0" baseline="0" dirty="0" err="1"/>
                            <a:t>hai</a:t>
                          </a:r>
                          <a:r>
                            <a:rPr lang="en-US" sz="2800" i="0" baseline="0" dirty="0"/>
                            <a:t> </a:t>
                          </a:r>
                          <a:r>
                            <a:rPr lang="en-US" sz="2800" i="0" baseline="0" dirty="0" err="1"/>
                            <a:t>bên</a:t>
                          </a:r>
                          <a:r>
                            <a:rPr lang="en-US" sz="2800" i="0" baseline="0" dirty="0"/>
                            <a:t>, </a:t>
                          </a:r>
                          <a:r>
                            <a:rPr lang="en-US" sz="2800" i="0" baseline="0" dirty="0" err="1"/>
                            <a:t>bên</a:t>
                          </a:r>
                          <a:r>
                            <a:rPr lang="en-US" sz="2800" i="0" baseline="0" dirty="0"/>
                            <a:t> </a:t>
                          </a:r>
                          <a:r>
                            <a:rPr lang="en-US" sz="2800" i="0" baseline="0" dirty="0" err="1"/>
                            <a:t>trái</a:t>
                          </a:r>
                          <a:r>
                            <a:rPr lang="en-US" sz="2800" i="0" baseline="0" dirty="0"/>
                            <a:t>, </a:t>
                          </a:r>
                          <a:r>
                            <a:rPr lang="en-US" sz="2800" i="0" baseline="0" dirty="0" err="1"/>
                            <a:t>bên</a:t>
                          </a:r>
                          <a:r>
                            <a:rPr lang="en-US" sz="2800" i="0" baseline="0" dirty="0"/>
                            <a:t> </a:t>
                          </a:r>
                          <a:r>
                            <a:rPr lang="en-US" sz="2800" i="0" baseline="0" dirty="0" err="1"/>
                            <a:t>phải</a:t>
                          </a:r>
                          <a:r>
                            <a:rPr lang="en-US" sz="2800" i="0" baseline="0" dirty="0"/>
                            <a:t>, </a:t>
                          </a:r>
                          <a:r>
                            <a:rPr lang="en-US" sz="2800" i="0" baseline="0" dirty="0" err="1"/>
                            <a:t>mặc</a:t>
                          </a:r>
                          <a:r>
                            <a:rPr lang="en-US" sz="2800" i="0" baseline="0" dirty="0"/>
                            <a:t> </a:t>
                          </a:r>
                          <a:r>
                            <a:rPr lang="en-US" sz="2800" i="0" baseline="0" dirty="0" err="1"/>
                            <a:t>định</a:t>
                          </a:r>
                          <a:r>
                            <a:rPr lang="en-US" sz="2800" i="0" baseline="0" dirty="0"/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nor/>
                                </m:rPr>
                                <a:rPr lang="en-US" sz="2800" b="0" i="0" smtClean="0">
                                  <a:latin typeface="Cambria Math" panose="02040503050406030204" pitchFamily="18" charset="0"/>
                                </a:rPr>
                                <m:t>"</m:t>
                              </m:r>
                              <m:r>
                                <m:rPr>
                                  <m:nor/>
                                </m:rPr>
                                <a:rPr lang="en-US" sz="2800" b="0" i="0" smtClean="0">
                                  <a:latin typeface="Cambria Math" panose="02040503050406030204" pitchFamily="18" charset="0"/>
                                </a:rPr>
                                <m:t>two</m:t>
                              </m:r>
                              <m:r>
                                <m:rPr>
                                  <m:nor/>
                                </m:rPr>
                                <a:rPr lang="en-US" sz="2800" b="0" i="0" smtClean="0">
                                  <a:latin typeface="Cambria Math" panose="02040503050406030204" pitchFamily="18" charset="0"/>
                                </a:rPr>
                                <m:t>.</m:t>
                              </m:r>
                              <m:r>
                                <m:rPr>
                                  <m:nor/>
                                </m:rPr>
                                <a:rPr lang="en-US" sz="2800" b="0" i="0" smtClean="0">
                                  <a:latin typeface="Cambria Math" panose="02040503050406030204" pitchFamily="18" charset="0"/>
                                </a:rPr>
                                <m:t>side</m:t>
                              </m:r>
                              <m:r>
                                <m:rPr>
                                  <m:nor/>
                                </m:rPr>
                                <a:rPr lang="en-US" sz="2800" b="0" i="0" smtClean="0">
                                  <a:latin typeface="Cambria Math" panose="02040503050406030204" pitchFamily="18" charset="0"/>
                                </a:rPr>
                                <m:t>"</m:t>
                              </m:r>
                            </m:oMath>
                          </a14:m>
                          <a:endParaRPr lang="en-US" sz="2800" i="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44788720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Bảng 5">
                <a:extLst>
                  <a:ext uri="{FF2B5EF4-FFF2-40B4-BE49-F238E27FC236}">
                    <a16:creationId xmlns:a16="http://schemas.microsoft.com/office/drawing/2014/main" id="{FD00C61A-A2C8-4FBA-89E5-BDE331B82250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74119788"/>
                  </p:ext>
                </p:extLst>
              </p:nvPr>
            </p:nvGraphicFramePr>
            <p:xfrm>
              <a:off x="2037903" y="1519877"/>
              <a:ext cx="9943131" cy="4336406"/>
            </p:xfrm>
            <a:graphic>
              <a:graphicData uri="http://schemas.openxmlformats.org/drawingml/2006/table">
                <a:tbl>
                  <a:tblPr firstRow="1" bandRow="1">
                    <a:tableStyleId>{D27102A9-8310-4765-A935-A1911B00CA55}</a:tableStyleId>
                  </a:tblPr>
                  <a:tblGrid>
                    <a:gridCol w="2017723">
                      <a:extLst>
                        <a:ext uri="{9D8B030D-6E8A-4147-A177-3AD203B41FA5}">
                          <a16:colId xmlns:a16="http://schemas.microsoft.com/office/drawing/2014/main" val="3904715203"/>
                        </a:ext>
                      </a:extLst>
                    </a:gridCol>
                    <a:gridCol w="7925408">
                      <a:extLst>
                        <a:ext uri="{9D8B030D-6E8A-4147-A177-3AD203B41FA5}">
                          <a16:colId xmlns:a16="http://schemas.microsoft.com/office/drawing/2014/main" val="626736882"/>
                        </a:ext>
                      </a:extLst>
                    </a:gridCol>
                  </a:tblGrid>
                  <a:tr h="556886">
                    <a:tc>
                      <a:txBody>
                        <a:bodyPr/>
                        <a:lstStyle/>
                        <a:p>
                          <a:r>
                            <a:rPr lang="en-US" sz="2800" b="0" dirty="0" err="1"/>
                            <a:t>Mean.x</a:t>
                          </a:r>
                          <a:endParaRPr lang="en-US" sz="2800" b="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800" b="0" dirty="0" err="1"/>
                            <a:t>Trung</a:t>
                          </a:r>
                          <a:r>
                            <a:rPr lang="en-US" sz="2800" b="0" dirty="0"/>
                            <a:t> </a:t>
                          </a:r>
                          <a:r>
                            <a:rPr lang="en-US" sz="2800" b="0" dirty="0" err="1"/>
                            <a:t>bình</a:t>
                          </a:r>
                          <a:r>
                            <a:rPr lang="en-US" sz="2800" b="0" dirty="0"/>
                            <a:t> </a:t>
                          </a:r>
                          <a:r>
                            <a:rPr lang="en-US" sz="2800" b="0" dirty="0" err="1"/>
                            <a:t>mẫu</a:t>
                          </a:r>
                          <a:endParaRPr lang="en-US" sz="2800" b="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458412500"/>
                      </a:ext>
                    </a:extLst>
                  </a:tr>
                  <a:tr h="518160">
                    <a:tc>
                      <a:txBody>
                        <a:bodyPr/>
                        <a:lstStyle/>
                        <a:p>
                          <a:r>
                            <a:rPr lang="en-US" sz="2800" dirty="0" err="1"/>
                            <a:t>Sigma.x</a:t>
                          </a:r>
                          <a:endParaRPr lang="en-US" sz="28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800" dirty="0" err="1"/>
                            <a:t>Độ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lệch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chuẩn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của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tổng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thể</a:t>
                          </a:r>
                          <a:endParaRPr lang="en-US" sz="28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990563621"/>
                      </a:ext>
                    </a:extLst>
                  </a:tr>
                  <a:tr h="518160">
                    <a:tc>
                      <a:txBody>
                        <a:bodyPr/>
                        <a:lstStyle/>
                        <a:p>
                          <a:r>
                            <a:rPr lang="en-US" sz="2800" dirty="0" err="1"/>
                            <a:t>n.x</a:t>
                          </a:r>
                          <a:endParaRPr lang="en-US" sz="28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800" dirty="0" err="1"/>
                            <a:t>Cỡ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mẫu</a:t>
                          </a:r>
                          <a:endParaRPr lang="en-US" sz="28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719559974"/>
                      </a:ext>
                    </a:extLst>
                  </a:tr>
                  <a:tr h="944880">
                    <a:tc>
                      <a:txBody>
                        <a:bodyPr/>
                        <a:lstStyle/>
                        <a:p>
                          <a:r>
                            <a:rPr lang="en-US" sz="2800" dirty="0"/>
                            <a:t>mu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800" dirty="0" err="1"/>
                            <a:t>Giá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trị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trung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bình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xác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định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theo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giả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thuyết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không</a:t>
                          </a:r>
                          <a:r>
                            <a:rPr lang="en-US" sz="2800" dirty="0"/>
                            <a:t>, </a:t>
                          </a:r>
                          <a:r>
                            <a:rPr lang="en-US" sz="2800" dirty="0" err="1"/>
                            <a:t>mặc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định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trung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bình</a:t>
                          </a:r>
                          <a:r>
                            <a:rPr lang="en-US" sz="2800" dirty="0"/>
                            <a:t> </a:t>
                          </a:r>
                          <a:r>
                            <a:rPr lang="en-US" sz="2800" dirty="0" err="1"/>
                            <a:t>bằng</a:t>
                          </a:r>
                          <a:r>
                            <a:rPr lang="en-US" sz="2800" dirty="0"/>
                            <a:t> 0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964262682"/>
                      </a:ext>
                    </a:extLst>
                  </a:tr>
                  <a:tr h="1798320">
                    <a:tc>
                      <a:txBody>
                        <a:bodyPr/>
                        <a:lstStyle/>
                        <a:p>
                          <a:r>
                            <a:rPr lang="en-US" sz="2800" dirty="0"/>
                            <a:t>alternative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5519" t="-144407" r="-154" b="-67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447887209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5" name="Picture 2">
            <a:extLst>
              <a:ext uri="{FF2B5EF4-FFF2-40B4-BE49-F238E27FC236}">
                <a16:creationId xmlns:a16="http://schemas.microsoft.com/office/drawing/2014/main" id="{D62C820C-6620-4C46-A429-A8FF9840AD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72" y="15267"/>
            <a:ext cx="1923575" cy="1883339"/>
          </a:xfrm>
          <a:prstGeom prst="ellipse">
            <a:avLst/>
          </a:prstGeom>
          <a:ln w="190500" cap="rnd">
            <a:noFill/>
            <a:prstDash val="solid"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9825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ộp Văn bản 1">
            <a:extLst>
              <a:ext uri="{FF2B5EF4-FFF2-40B4-BE49-F238E27FC236}">
                <a16:creationId xmlns:a16="http://schemas.microsoft.com/office/drawing/2014/main" id="{052F89E8-7850-48C0-B3C0-B9C12206B3D7}"/>
              </a:ext>
            </a:extLst>
          </p:cNvPr>
          <p:cNvSpPr txBox="1"/>
          <p:nvPr/>
        </p:nvSpPr>
        <p:spPr>
          <a:xfrm>
            <a:off x="1881373" y="0"/>
            <a:ext cx="2482512" cy="523220"/>
          </a:xfrm>
          <a:prstGeom prst="rect">
            <a:avLst/>
          </a:prstGeom>
          <a:solidFill>
            <a:srgbClr val="46ED1F"/>
          </a:solidFill>
        </p:spPr>
        <p:txBody>
          <a:bodyPr wrap="square">
            <a:spAutoFit/>
          </a:bodyPr>
          <a:lstStyle/>
          <a:p>
            <a:pPr marL="400050" algn="just"/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Ví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dụ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800" b="1" dirty="0">
                <a:latin typeface="Times New Roman" pitchFamily="18" charset="0"/>
                <a:cs typeface="Times New Roman" pitchFamily="18" charset="0"/>
              </a:rPr>
              <a:t>2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9C091E5-7C1E-4061-8353-44946FA3C9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72" y="15267"/>
            <a:ext cx="1923575" cy="1883339"/>
          </a:xfrm>
          <a:prstGeom prst="ellipse">
            <a:avLst/>
          </a:prstGeom>
          <a:ln w="190500" cap="rnd">
            <a:noFill/>
            <a:prstDash val="solid"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Hộp Văn bản 3">
                <a:extLst>
                  <a:ext uri="{FF2B5EF4-FFF2-40B4-BE49-F238E27FC236}">
                    <a16:creationId xmlns:a16="http://schemas.microsoft.com/office/drawing/2014/main" id="{80966A00-02A0-4DCA-B3E1-F8D3484A6F6E}"/>
                  </a:ext>
                </a:extLst>
              </p:cNvPr>
              <p:cNvSpPr txBox="1"/>
              <p:nvPr/>
            </p:nvSpPr>
            <p:spPr>
              <a:xfrm>
                <a:off x="1907717" y="538487"/>
                <a:ext cx="10174641" cy="304698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Theo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một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nghiên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cứu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trước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đây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cho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thấy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thu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nhập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trung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bình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của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các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nhà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kế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toán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trong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nước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là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74917$ /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năm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.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Vì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cuộc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điều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tra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đã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được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tiến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hành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cách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đây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hơn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7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năm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nên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các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nhà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nghiên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cứu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muốn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kiểm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tra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xem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con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số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này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có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thay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đổi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không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.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Một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nhóm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nghiên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cứu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đã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tiến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hành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điều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tra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112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nhà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kế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toán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khắp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cả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nước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thấy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thu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nhập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trung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bình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của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họ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là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78965$.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Tại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mức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ý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nghĩa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itchFamily="18" charset="0"/>
                      </a:rPr>
                      <m:t>𝛼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itchFamily="18" charset="0"/>
                      </a:rPr>
                      <m:t>=5%</m:t>
                    </m:r>
                    <m:r>
                      <a:rPr lang="en-US" sz="2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itchFamily="18" charset="0"/>
                      </a:rPr>
                      <m:t>, </m:t>
                    </m:r>
                  </m:oMath>
                </a14:m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hãy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kiểm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định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xem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thu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nhập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trung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bình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của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các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nhà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kế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toán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bây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giờ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có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thay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đổi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so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với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thời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điểm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7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năm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trước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không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,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biết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thu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nhập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của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các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nhà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kế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toán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bây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giờ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tuân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theo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phân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phối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chuẩn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với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độ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lệch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chuẩn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là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14530$</a:t>
                </a:r>
              </a:p>
            </p:txBody>
          </p:sp>
        </mc:Choice>
        <mc:Fallback xmlns="">
          <p:sp>
            <p:nvSpPr>
              <p:cNvPr id="4" name="Hộp Văn bản 3">
                <a:extLst>
                  <a:ext uri="{FF2B5EF4-FFF2-40B4-BE49-F238E27FC236}">
                    <a16:creationId xmlns:a16="http://schemas.microsoft.com/office/drawing/2014/main" id="{80966A00-02A0-4DCA-B3E1-F8D3484A6F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7717" y="538487"/>
                <a:ext cx="10174641" cy="3046988"/>
              </a:xfrm>
              <a:prstGeom prst="rect">
                <a:avLst/>
              </a:prstGeom>
              <a:blipFill>
                <a:blip r:embed="rId3"/>
                <a:stretch>
                  <a:fillRect l="-959" t="-1600" r="-899" b="-36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F02FD7C7-B99B-49D8-8CFF-B122425991EE}"/>
                  </a:ext>
                </a:extLst>
              </p:cNvPr>
              <p:cNvSpPr txBox="1"/>
              <p:nvPr/>
            </p:nvSpPr>
            <p:spPr>
              <a:xfrm>
                <a:off x="1680290" y="3561897"/>
                <a:ext cx="10439580" cy="4924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2600" i="1" dirty="0">
                    <a:latin typeface="Times New Roman" pitchFamily="18" charset="0"/>
                    <a:cs typeface="Times New Roman" pitchFamily="18" charset="0"/>
                  </a:rPr>
                  <a:t>Gọi </a:t>
                </a:r>
                <a14:m>
                  <m:oMath xmlns:m="http://schemas.openxmlformats.org/officeDocument/2006/math">
                    <m:r>
                      <a:rPr lang="en-US" sz="2600" b="0" i="1" smtClean="0">
                        <a:latin typeface="Cambria Math" panose="02040503050406030204" pitchFamily="18" charset="0"/>
                        <a:cs typeface="Times New Roman" pitchFamily="18" charset="0"/>
                      </a:rPr>
                      <m:t>𝑋</m:t>
                    </m:r>
                  </m:oMath>
                </a14:m>
                <a:r>
                  <a:rPr lang="en-US" sz="2600" i="1" dirty="0">
                    <a:latin typeface="Times New Roman" pitchFamily="18" charset="0"/>
                    <a:cs typeface="Times New Roman" pitchFamily="18" charset="0"/>
                  </a:rPr>
                  <a:t>: “ 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Thu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nhập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hiện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nay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của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nhà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kế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dirty="0" err="1">
                    <a:latin typeface="Times New Roman" pitchFamily="18" charset="0"/>
                    <a:cs typeface="Times New Roman" pitchFamily="18" charset="0"/>
                  </a:rPr>
                  <a:t>toán</a:t>
                </a:r>
                <a:r>
                  <a:rPr lang="en-US" sz="2600" i="1" dirty="0">
                    <a:latin typeface="Times New Roman" pitchFamily="18" charset="0"/>
                    <a:cs typeface="Times New Roman" pitchFamily="18" charset="0"/>
                  </a:rPr>
                  <a:t>” ( </a:t>
                </a:r>
                <a:r>
                  <a:rPr lang="en-US" sz="2600" i="1" dirty="0" err="1">
                    <a:latin typeface="Times New Roman" pitchFamily="18" charset="0"/>
                    <a:cs typeface="Times New Roman" pitchFamily="18" charset="0"/>
                  </a:rPr>
                  <a:t>đơn</a:t>
                </a:r>
                <a:r>
                  <a:rPr lang="en-US" sz="2600" i="1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i="1" dirty="0" err="1">
                    <a:latin typeface="Times New Roman" pitchFamily="18" charset="0"/>
                    <a:cs typeface="Times New Roman" pitchFamily="18" charset="0"/>
                  </a:rPr>
                  <a:t>vị</a:t>
                </a:r>
                <a:r>
                  <a:rPr lang="en-US" sz="2600" i="1" dirty="0">
                    <a:latin typeface="Times New Roman" pitchFamily="18" charset="0"/>
                    <a:cs typeface="Times New Roman" pitchFamily="18" charset="0"/>
                  </a:rPr>
                  <a:t> $)</a:t>
                </a:r>
              </a:p>
            </p:txBody>
          </p:sp>
        </mc:Choice>
        <mc:Fallback xmlns="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F02FD7C7-B99B-49D8-8CFF-B122425991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0290" y="3561897"/>
                <a:ext cx="10439580" cy="492443"/>
              </a:xfrm>
              <a:prstGeom prst="rect">
                <a:avLst/>
              </a:prstGeom>
              <a:blipFill>
                <a:blip r:embed="rId5"/>
                <a:stretch>
                  <a:fillRect l="-1051" t="-11111" b="-308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6DE72BA0-5482-4AB3-9D9A-417289FACAE5}"/>
                  </a:ext>
                </a:extLst>
              </p:cNvPr>
              <p:cNvSpPr txBox="1"/>
              <p:nvPr/>
            </p:nvSpPr>
            <p:spPr>
              <a:xfrm>
                <a:off x="2118148" y="3955864"/>
                <a:ext cx="4156044" cy="4924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600" b="0" i="1" smtClean="0">
                          <a:latin typeface="Cambria Math" panose="02040503050406030204" pitchFamily="18" charset="0"/>
                          <a:cs typeface="Times New Roman" pitchFamily="18" charset="0"/>
                        </a:rPr>
                        <m:t>𝑋</m:t>
                      </m:r>
                      <m:r>
                        <a:rPr lang="en-US" sz="2600" b="0" i="1" smtClean="0">
                          <a:latin typeface="Cambria Math" panose="02040503050406030204" pitchFamily="18" charset="0"/>
                          <a:cs typeface="Times New Roman" pitchFamily="18" charset="0"/>
                        </a:rPr>
                        <m:t>~</m:t>
                      </m:r>
                      <m:r>
                        <a:rPr lang="en-US" sz="2600" b="0" i="1" smtClean="0">
                          <a:latin typeface="Cambria Math" panose="02040503050406030204" pitchFamily="18" charset="0"/>
                          <a:cs typeface="Times New Roman" pitchFamily="18" charset="0"/>
                        </a:rPr>
                        <m:t>𝑁</m:t>
                      </m:r>
                      <m:d>
                        <m:dPr>
                          <m:ctrlPr>
                            <a:rPr lang="en-US" sz="2600" b="0" i="1" smtClean="0">
                              <a:latin typeface="Cambria Math" panose="02040503050406030204" pitchFamily="18" charset="0"/>
                              <a:cs typeface="Times New Roman" pitchFamily="18" charset="0"/>
                            </a:rPr>
                          </m:ctrlPr>
                        </m:dPr>
                        <m:e>
                          <m:r>
                            <a:rPr lang="en-US" sz="2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itchFamily="18" charset="0"/>
                            </a:rPr>
                            <m:t>𝜇</m:t>
                          </m:r>
                          <m:r>
                            <a:rPr lang="en-US" sz="2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itchFamily="18" charset="0"/>
                            </a:rPr>
                            <m:t>,</m:t>
                          </m:r>
                          <m:sSup>
                            <m:sSupPr>
                              <m:ctrlPr>
                                <a:rPr lang="en-US" sz="2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itchFamily="18" charset="0"/>
                                </a:rPr>
                                <m:t>𝜎</m:t>
                              </m:r>
                            </m:e>
                            <m:sup>
                              <m:r>
                                <a:rPr lang="en-US" sz="2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itchFamily="18" charset="0"/>
                            </a:rPr>
                            <m:t>=</m:t>
                          </m:r>
                          <m:sSup>
                            <m:sSupPr>
                              <m:ctrlPr>
                                <a:rPr lang="en-US" sz="2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itchFamily="18" charset="0"/>
                                </a:rPr>
                                <m:t>14530</m:t>
                              </m:r>
                            </m:e>
                            <m:sup>
                              <m:r>
                                <a:rPr lang="en-US" sz="2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d>
                    </m:oMath>
                  </m:oMathPara>
                </a14:m>
                <a:endParaRPr lang="en-US" sz="2600" i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6DE72BA0-5482-4AB3-9D9A-417289FACA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18148" y="3955864"/>
                <a:ext cx="4156044" cy="492443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236D4DF6-1F68-4143-9460-F6C8758BCD24}"/>
                  </a:ext>
                </a:extLst>
              </p:cNvPr>
              <p:cNvSpPr txBox="1"/>
              <p:nvPr/>
            </p:nvSpPr>
            <p:spPr>
              <a:xfrm>
                <a:off x="1907717" y="4466952"/>
                <a:ext cx="10439580" cy="492443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2600" i="1" dirty="0">
                    <a:latin typeface="Times New Roman" pitchFamily="18" charset="0"/>
                    <a:cs typeface="Times New Roman" pitchFamily="18" charset="0"/>
                  </a:rPr>
                  <a:t>Xét </a:t>
                </a:r>
                <a:r>
                  <a:rPr lang="en-US" sz="2600" i="1" dirty="0" err="1">
                    <a:latin typeface="Times New Roman" pitchFamily="18" charset="0"/>
                    <a:cs typeface="Times New Roman" pitchFamily="18" charset="0"/>
                  </a:rPr>
                  <a:t>bài</a:t>
                </a:r>
                <a:r>
                  <a:rPr lang="en-US" sz="2600" i="1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600" i="1" dirty="0" err="1">
                    <a:latin typeface="Times New Roman" pitchFamily="18" charset="0"/>
                    <a:cs typeface="Times New Roman" pitchFamily="18" charset="0"/>
                  </a:rPr>
                  <a:t>toán</a:t>
                </a:r>
                <a:r>
                  <a:rPr lang="en-US" sz="2600" i="1" dirty="0">
                    <a:latin typeface="Times New Roman" pitchFamily="18" charset="0"/>
                    <a:cs typeface="Times New Roman" pitchFamily="18" charset="0"/>
                  </a:rPr>
                  <a:t> :</a:t>
                </a:r>
                <a:r>
                  <a:rPr lang="en-US" sz="26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600" i="1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sSubPr>
                      <m:e>
                        <m:r>
                          <a:rPr lang="en-US" sz="2600" b="0" i="1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𝐻</m:t>
                        </m:r>
                      </m:e>
                      <m:sub>
                        <m:r>
                          <a:rPr lang="en-US" sz="2600" b="0" i="1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0</m:t>
                        </m:r>
                      </m:sub>
                    </m:sSub>
                    <m:r>
                      <a:rPr lang="en-US" sz="2600" b="0" i="1" smtClean="0">
                        <a:latin typeface="Cambria Math" panose="02040503050406030204" pitchFamily="18" charset="0"/>
                        <a:cs typeface="Times New Roman" pitchFamily="18" charset="0"/>
                      </a:rPr>
                      <m:t>: </m:t>
                    </m:r>
                    <m:r>
                      <a:rPr lang="en-US" sz="2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itchFamily="18" charset="0"/>
                      </a:rPr>
                      <m:t>𝜇</m:t>
                    </m:r>
                    <m:r>
                      <a:rPr lang="en-US" sz="2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itchFamily="18" charset="0"/>
                      </a:rPr>
                      <m:t>=74917</m:t>
                    </m:r>
                  </m:oMath>
                </a14:m>
                <a:r>
                  <a:rPr lang="en-US" sz="2600" i="1" dirty="0">
                    <a:latin typeface="Times New Roman" pitchFamily="18" charset="0"/>
                    <a:cs typeface="Times New Roman" pitchFamily="18" charset="0"/>
                  </a:rPr>
                  <a:t>;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600" i="1" smtClean="0">
                            <a:highlight>
                              <a:srgbClr val="00FF00"/>
                            </a:highlight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sSubPr>
                      <m:e>
                        <m:r>
                          <a:rPr lang="en-US" sz="2600" b="0" i="1" smtClean="0">
                            <a:highlight>
                              <a:srgbClr val="00FF00"/>
                            </a:highlight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𝐻</m:t>
                        </m:r>
                      </m:e>
                      <m:sub>
                        <m:r>
                          <a:rPr lang="en-US" sz="2600" b="0" i="1" smtClean="0">
                            <a:highlight>
                              <a:srgbClr val="00FF00"/>
                            </a:highlight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1</m:t>
                        </m:r>
                      </m:sub>
                    </m:sSub>
                    <m:r>
                      <a:rPr lang="en-US" sz="2600" b="0" i="1" smtClean="0">
                        <a:highlight>
                          <a:srgbClr val="00FF00"/>
                        </a:highlight>
                        <a:latin typeface="Cambria Math" panose="02040503050406030204" pitchFamily="18" charset="0"/>
                        <a:cs typeface="Times New Roman" pitchFamily="18" charset="0"/>
                      </a:rPr>
                      <m:t>:</m:t>
                    </m:r>
                    <m:r>
                      <a:rPr lang="en-US" sz="2600" i="1">
                        <a:highlight>
                          <a:srgbClr val="00FF00"/>
                        </a:highlight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itchFamily="18" charset="0"/>
                      </a:rPr>
                      <m:t>𝜇</m:t>
                    </m:r>
                    <m:r>
                      <a:rPr lang="en-US" sz="2600" i="1">
                        <a:highlight>
                          <a:srgbClr val="00FF00"/>
                        </a:highlight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itchFamily="18" charset="0"/>
                      </a:rPr>
                      <m:t>≠74917</m:t>
                    </m:r>
                  </m:oMath>
                </a14:m>
                <a:endParaRPr lang="en-US" sz="2600" i="1" dirty="0">
                  <a:highlight>
                    <a:srgbClr val="00FF00"/>
                  </a:highlight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236D4DF6-1F68-4143-9460-F6C8758BCD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7717" y="4466952"/>
                <a:ext cx="10439580" cy="492443"/>
              </a:xfrm>
              <a:prstGeom prst="rect">
                <a:avLst/>
              </a:prstGeom>
              <a:blipFill>
                <a:blip r:embed="rId7"/>
                <a:stretch>
                  <a:fillRect l="-1051" t="-11111" b="-2963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Hình ảnh 9">
            <a:extLst>
              <a:ext uri="{FF2B5EF4-FFF2-40B4-BE49-F238E27FC236}">
                <a16:creationId xmlns:a16="http://schemas.microsoft.com/office/drawing/2014/main" id="{DD657579-FC9B-4DC4-B391-D502BB2B93B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881373" y="4992405"/>
            <a:ext cx="10223138" cy="1717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337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6" grpId="0"/>
      <p:bldP spid="7" grpId="0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014589B2-F7D2-468D-BAC9-3AF173EBF5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72" y="15267"/>
            <a:ext cx="1923575" cy="1883339"/>
          </a:xfrm>
          <a:prstGeom prst="ellipse">
            <a:avLst/>
          </a:prstGeom>
          <a:ln w="190500" cap="rnd">
            <a:noFill/>
            <a:prstDash val="solid"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" name="Hình ảnh 3">
            <a:extLst>
              <a:ext uri="{FF2B5EF4-FFF2-40B4-BE49-F238E27FC236}">
                <a16:creationId xmlns:a16="http://schemas.microsoft.com/office/drawing/2014/main" id="{230B42A9-55B6-494D-B3C9-65016BACB3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9847" y="314122"/>
            <a:ext cx="7571968" cy="374214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Hộp Văn bản 4">
                <a:extLst>
                  <a:ext uri="{FF2B5EF4-FFF2-40B4-BE49-F238E27FC236}">
                    <a16:creationId xmlns:a16="http://schemas.microsoft.com/office/drawing/2014/main" id="{0CCBEA56-B0D2-4A3D-9198-8F7CC7CD5864}"/>
                  </a:ext>
                </a:extLst>
              </p:cNvPr>
              <p:cNvSpPr txBox="1"/>
              <p:nvPr/>
            </p:nvSpPr>
            <p:spPr>
              <a:xfrm>
                <a:off x="1628153" y="4056264"/>
                <a:ext cx="10174641" cy="120032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342900" indent="-342900">
                  <a:buFont typeface="Wingdings" panose="05000000000000000000" pitchFamily="2" charset="2"/>
                  <a:buChar char="ü"/>
                </a:pP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Để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bác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bỏ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𝐻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, ta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có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thể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dựa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vào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giá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trị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thống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kê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itchFamily="18" charset="0"/>
                      </a:rPr>
                      <m:t>𝑧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itchFamily="18" charset="0"/>
                      </a:rPr>
                      <m:t>=2.9484</m:t>
                    </m:r>
                  </m:oMath>
                </a14:m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lớn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hơn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giá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trị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tới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hạn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0" i="1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𝑧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0.025</m:t>
                        </m:r>
                      </m:sub>
                    </m:sSub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itchFamily="18" charset="0"/>
                      </a:rPr>
                      <m:t>=1.959964</m:t>
                    </m:r>
                  </m:oMath>
                </a14:m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hoặc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sử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dụng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itchFamily="18" charset="0"/>
                      </a:rPr>
                      <m:t>𝑝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itchFamily="18" charset="0"/>
                      </a:rPr>
                      <m:t>−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itchFamily="18" charset="0"/>
                      </a:rPr>
                      <m:t>𝑣𝑎𝑙𝑢𝑒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cs typeface="Times New Roman" pitchFamily="18" charset="0"/>
                      </a:rPr>
                      <m:t>=0.003194</m:t>
                    </m:r>
                  </m:oMath>
                </a14:m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nhỏ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hơn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mức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ý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nghĩa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itchFamily="18" charset="0"/>
                      </a:rPr>
                      <m:t>𝛼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itchFamily="18" charset="0"/>
                      </a:rPr>
                      <m:t>=0.05</m:t>
                    </m:r>
                  </m:oMath>
                </a14:m>
                <a:endParaRPr lang="en-US" sz="24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5" name="Hộp Văn bản 4">
                <a:extLst>
                  <a:ext uri="{FF2B5EF4-FFF2-40B4-BE49-F238E27FC236}">
                    <a16:creationId xmlns:a16="http://schemas.microsoft.com/office/drawing/2014/main" id="{0CCBEA56-B0D2-4A3D-9198-8F7CC7CD58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28153" y="4056264"/>
                <a:ext cx="10174641" cy="1200329"/>
              </a:xfrm>
              <a:prstGeom prst="rect">
                <a:avLst/>
              </a:prstGeom>
              <a:blipFill>
                <a:blip r:embed="rId4"/>
                <a:stretch>
                  <a:fillRect l="-779" t="-4061" r="-180" b="-1066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914FFEAD-D0D0-402A-9F34-A8CB3F390530}"/>
              </a:ext>
            </a:extLst>
          </p:cNvPr>
          <p:cNvSpPr txBox="1"/>
          <p:nvPr/>
        </p:nvSpPr>
        <p:spPr>
          <a:xfrm>
            <a:off x="1628153" y="5223973"/>
            <a:ext cx="1017464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Vậy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mức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nghĩa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5% ta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đủ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chứng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kê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rằng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nhập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bình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toán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so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nhập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bình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họ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7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24536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1870</Words>
  <Application>Microsoft Office PowerPoint</Application>
  <PresentationFormat>Widescreen</PresentationFormat>
  <Paragraphs>154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4" baseType="lpstr">
      <vt:lpstr>Arial</vt:lpstr>
      <vt:lpstr>Calibri</vt:lpstr>
      <vt:lpstr>Calibri Light</vt:lpstr>
      <vt:lpstr>Cambria Math</vt:lpstr>
      <vt:lpstr>Times New Roman</vt:lpstr>
      <vt:lpstr>Wingdings</vt:lpstr>
      <vt:lpstr>Office Theme</vt:lpstr>
      <vt:lpstr>BÀI TOÁN KIỂM ĐỊNH THỐNG KÊ VỚI PHẦN MỀM R TRONG GIẢNG DẠY HỌC PHẦN XÁC SUẤT THÔNG KÊ TẠI TRƯỜNG ĐẠI HỌC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BÀI TOÁN KIỂM ĐỊNH THỐNG KÊ VỚI PHẦN MỀM R TRONG GIẢNG DẠY HỌC PHẦN XÁC SUẤT THÔNG KÊ TẠI TRƯỜNG ĐẠI HỌC</dc:title>
  <dc:creator>Administrator</dc:creator>
  <cp:lastModifiedBy>Administrator</cp:lastModifiedBy>
  <cp:revision>3</cp:revision>
  <dcterms:created xsi:type="dcterms:W3CDTF">2023-01-11T13:39:44Z</dcterms:created>
  <dcterms:modified xsi:type="dcterms:W3CDTF">2023-01-11T13:58:02Z</dcterms:modified>
</cp:coreProperties>
</file>