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3" r:id="rId1"/>
  </p:sldMasterIdLst>
  <p:notesMasterIdLst>
    <p:notesMasterId r:id="rId36"/>
  </p:notesMasterIdLst>
  <p:sldIdLst>
    <p:sldId id="256" r:id="rId2"/>
    <p:sldId id="257" r:id="rId3"/>
    <p:sldId id="291" r:id="rId4"/>
    <p:sldId id="361" r:id="rId5"/>
    <p:sldId id="365" r:id="rId6"/>
    <p:sldId id="366" r:id="rId7"/>
    <p:sldId id="369" r:id="rId8"/>
    <p:sldId id="364" r:id="rId9"/>
    <p:sldId id="360" r:id="rId10"/>
    <p:sldId id="362" r:id="rId11"/>
    <p:sldId id="363" r:id="rId12"/>
    <p:sldId id="367" r:id="rId13"/>
    <p:sldId id="368" r:id="rId14"/>
    <p:sldId id="357" r:id="rId15"/>
    <p:sldId id="315" r:id="rId16"/>
    <p:sldId id="316" r:id="rId17"/>
    <p:sldId id="276" r:id="rId18"/>
    <p:sldId id="326" r:id="rId19"/>
    <p:sldId id="335" r:id="rId20"/>
    <p:sldId id="336" r:id="rId21"/>
    <p:sldId id="337" r:id="rId22"/>
    <p:sldId id="338" r:id="rId23"/>
    <p:sldId id="339" r:id="rId24"/>
    <p:sldId id="327" r:id="rId25"/>
    <p:sldId id="322" r:id="rId26"/>
    <p:sldId id="331" r:id="rId27"/>
    <p:sldId id="352" r:id="rId28"/>
    <p:sldId id="353" r:id="rId29"/>
    <p:sldId id="354" r:id="rId30"/>
    <p:sldId id="342" r:id="rId31"/>
    <p:sldId id="343" r:id="rId32"/>
    <p:sldId id="355" r:id="rId33"/>
    <p:sldId id="356" r:id="rId34"/>
    <p:sldId id="30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0340" autoAdjust="0"/>
  </p:normalViewPr>
  <p:slideViewPr>
    <p:cSldViewPr>
      <p:cViewPr varScale="1">
        <p:scale>
          <a:sx n="62" d="100"/>
          <a:sy n="62" d="100"/>
        </p:scale>
        <p:origin x="160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E2932-AB9E-4412-93C3-FD2B0E107A1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AD8F5B7-E09F-4963-8C51-A57A4526B9DA}">
      <dgm:prSet phldrT="[Text]"/>
      <dgm:spPr>
        <a:solidFill>
          <a:srgbClr val="FFC000"/>
        </a:solidFill>
      </dgm:spPr>
      <dgm:t>
        <a:bodyPr/>
        <a:lstStyle/>
        <a:p>
          <a:r>
            <a:rPr lang="vi-VN" b="1" dirty="0">
              <a:solidFill>
                <a:srgbClr val="002060"/>
              </a:solidFill>
              <a:latin typeface="Arial" panose="020B0604020202020204" pitchFamily="34" charset="0"/>
              <a:cs typeface="Arial" panose="020B0604020202020204" pitchFamily="34" charset="0"/>
            </a:rPr>
            <a:t>GIỚI THIỆU</a:t>
          </a:r>
          <a:r>
            <a:rPr lang="en-US" b="1" dirty="0">
              <a:solidFill>
                <a:srgbClr val="002060"/>
              </a:solidFill>
              <a:latin typeface="Arial" panose="020B0604020202020204" pitchFamily="34" charset="0"/>
              <a:cs typeface="Arial" panose="020B0604020202020204" pitchFamily="34" charset="0"/>
            </a:rPr>
            <a:t> CHUNG VỀ HỢP CHẤT POP </a:t>
          </a:r>
        </a:p>
      </dgm:t>
    </dgm:pt>
    <dgm:pt modelId="{5636318B-6199-48AB-9E0D-ED65AE6AFCCE}" type="parTrans" cxnId="{5BA258BD-9BE7-48E6-AED2-9F56D8FC633F}">
      <dgm:prSet/>
      <dgm:spPr/>
      <dgm:t>
        <a:bodyPr/>
        <a:lstStyle/>
        <a:p>
          <a:endParaRPr lang="en-US" b="1">
            <a:solidFill>
              <a:srgbClr val="002060"/>
            </a:solidFill>
          </a:endParaRPr>
        </a:p>
      </dgm:t>
    </dgm:pt>
    <dgm:pt modelId="{585F2D77-F49D-46DA-9F6B-BAA4F511188B}" type="sibTrans" cxnId="{5BA258BD-9BE7-48E6-AED2-9F56D8FC633F}">
      <dgm:prSet/>
      <dgm:spPr/>
      <dgm:t>
        <a:bodyPr/>
        <a:lstStyle/>
        <a:p>
          <a:endParaRPr lang="en-US" b="1">
            <a:solidFill>
              <a:srgbClr val="002060"/>
            </a:solidFill>
          </a:endParaRPr>
        </a:p>
      </dgm:t>
    </dgm:pt>
    <dgm:pt modelId="{E940B1A6-5B1E-469C-B312-682C82419B94}">
      <dgm:prSet phldrT="[Text]"/>
      <dgm:spPr>
        <a:solidFill>
          <a:srgbClr val="92D050"/>
        </a:solidFill>
      </dgm:spPr>
      <dgm:t>
        <a:bodyPr/>
        <a:lstStyle/>
        <a:p>
          <a:r>
            <a:rPr lang="en-US" b="1" dirty="0">
              <a:solidFill>
                <a:srgbClr val="002060"/>
              </a:solidFill>
              <a:latin typeface="Arial" panose="020B0604020202020204" pitchFamily="34" charset="0"/>
              <a:cs typeface="Arial" panose="020B0604020202020204" pitchFamily="34" charset="0"/>
            </a:rPr>
            <a:t>CÁC HỢP CHẤT POP TRONG DANH SÁCH </a:t>
          </a:r>
          <a:r>
            <a:rPr lang="vi-VN" b="1" dirty="0">
              <a:solidFill>
                <a:srgbClr val="002060"/>
              </a:solidFill>
              <a:latin typeface="Arial" panose="020B0604020202020204" pitchFamily="34" charset="0"/>
              <a:cs typeface="Arial" panose="020B0604020202020204" pitchFamily="34" charset="0"/>
            </a:rPr>
            <a:t>THEO CÔNG ƯỚC STOCKHOLM</a:t>
          </a:r>
          <a:r>
            <a:rPr lang="en-US" b="1" dirty="0">
              <a:solidFill>
                <a:srgbClr val="002060"/>
              </a:solidFill>
              <a:latin typeface="Arial" panose="020B0604020202020204" pitchFamily="34" charset="0"/>
              <a:cs typeface="Arial" panose="020B0604020202020204" pitchFamily="34" charset="0"/>
            </a:rPr>
            <a:t> </a:t>
          </a:r>
        </a:p>
      </dgm:t>
    </dgm:pt>
    <dgm:pt modelId="{6B166CA2-AD8A-457F-8D98-4B4FAFFE28B9}" type="parTrans" cxnId="{521EB1A7-FD22-4FEF-A2AB-524F1A89563E}">
      <dgm:prSet/>
      <dgm:spPr/>
      <dgm:t>
        <a:bodyPr/>
        <a:lstStyle/>
        <a:p>
          <a:endParaRPr lang="en-US" b="1">
            <a:solidFill>
              <a:srgbClr val="002060"/>
            </a:solidFill>
          </a:endParaRPr>
        </a:p>
      </dgm:t>
    </dgm:pt>
    <dgm:pt modelId="{4E3B06C4-74CD-467B-AED8-BF6E58CF5D48}" type="sibTrans" cxnId="{521EB1A7-FD22-4FEF-A2AB-524F1A89563E}">
      <dgm:prSet/>
      <dgm:spPr/>
      <dgm:t>
        <a:bodyPr/>
        <a:lstStyle/>
        <a:p>
          <a:endParaRPr lang="en-US" b="1">
            <a:solidFill>
              <a:srgbClr val="002060"/>
            </a:solidFill>
          </a:endParaRPr>
        </a:p>
      </dgm:t>
    </dgm:pt>
    <dgm:pt modelId="{F7B91DB2-320B-45A7-A4A6-F3B8BDB126BF}">
      <dgm:prSet phldrT="[Text]"/>
      <dgm:spPr>
        <a:solidFill>
          <a:srgbClr val="FFCCCC"/>
        </a:solidFill>
      </dgm:spPr>
      <dgm:t>
        <a:bodyPr/>
        <a:lstStyle/>
        <a:p>
          <a:r>
            <a:rPr lang="en-US" b="1" dirty="0">
              <a:solidFill>
                <a:srgbClr val="002060"/>
              </a:solidFill>
            </a:rPr>
            <a:t>KẾT LUẬN</a:t>
          </a:r>
        </a:p>
      </dgm:t>
    </dgm:pt>
    <dgm:pt modelId="{B0187515-F1C7-4C0E-94DE-72608C5B17ED}" type="parTrans" cxnId="{9C51762F-0003-43E9-A495-2DA5F6A98AB9}">
      <dgm:prSet/>
      <dgm:spPr/>
      <dgm:t>
        <a:bodyPr/>
        <a:lstStyle/>
        <a:p>
          <a:endParaRPr lang="en-US" b="1">
            <a:solidFill>
              <a:srgbClr val="002060"/>
            </a:solidFill>
          </a:endParaRPr>
        </a:p>
      </dgm:t>
    </dgm:pt>
    <dgm:pt modelId="{3C119FF2-879F-41C8-B68C-B63F49612D12}" type="sibTrans" cxnId="{9C51762F-0003-43E9-A495-2DA5F6A98AB9}">
      <dgm:prSet/>
      <dgm:spPr/>
      <dgm:t>
        <a:bodyPr/>
        <a:lstStyle/>
        <a:p>
          <a:endParaRPr lang="en-US" b="1">
            <a:solidFill>
              <a:srgbClr val="002060"/>
            </a:solidFill>
          </a:endParaRPr>
        </a:p>
      </dgm:t>
    </dgm:pt>
    <dgm:pt modelId="{9A7FEE91-732E-42B2-AB6F-2FBEB6359AD9}">
      <dgm:prSet phldrT="[Text]"/>
      <dgm:spPr>
        <a:solidFill>
          <a:schemeClr val="accent3">
            <a:lumMod val="40000"/>
            <a:lumOff val="60000"/>
          </a:schemeClr>
        </a:solidFill>
      </dgm:spPr>
      <dgm:t>
        <a:bodyPr/>
        <a:lstStyle/>
        <a:p>
          <a:r>
            <a:rPr lang="en-US" b="1" dirty="0">
              <a:solidFill>
                <a:srgbClr val="FF0000"/>
              </a:solidFill>
              <a:latin typeface="Arial" panose="020B0604020202020204" pitchFamily="34" charset="0"/>
              <a:cs typeface="Arial" panose="020B0604020202020204" pitchFamily="34" charset="0"/>
            </a:rPr>
            <a:t>QUY ĐỊNH QUẢN LÝ CHẤT Ô NHIỄM KHÓ PHÂN HỦY THEO LUẬT BVMT 2020 &amp; NGHỊ ĐỊNH SỐ 08/2022/NĐ-CP</a:t>
          </a:r>
        </a:p>
      </dgm:t>
    </dgm:pt>
    <dgm:pt modelId="{D7C2DF91-F8AD-4066-8DF7-8A5B6E51EB7A}" type="parTrans" cxnId="{149BA4A7-8EC9-4E41-A17C-A309D6E57B7B}">
      <dgm:prSet/>
      <dgm:spPr/>
      <dgm:t>
        <a:bodyPr/>
        <a:lstStyle/>
        <a:p>
          <a:endParaRPr lang="en-US"/>
        </a:p>
      </dgm:t>
    </dgm:pt>
    <dgm:pt modelId="{4D617A85-BE0A-46EA-A29C-2AD58253C7CD}" type="sibTrans" cxnId="{149BA4A7-8EC9-4E41-A17C-A309D6E57B7B}">
      <dgm:prSet/>
      <dgm:spPr/>
      <dgm:t>
        <a:bodyPr/>
        <a:lstStyle/>
        <a:p>
          <a:endParaRPr lang="en-US"/>
        </a:p>
      </dgm:t>
    </dgm:pt>
    <dgm:pt modelId="{514864E6-708F-44E7-8459-5E514693EE01}" type="pres">
      <dgm:prSet presAssocID="{8A9E2932-AB9E-4412-93C3-FD2B0E107A12}" presName="Name0" presStyleCnt="0">
        <dgm:presLayoutVars>
          <dgm:chMax val="7"/>
          <dgm:chPref val="7"/>
          <dgm:dir/>
        </dgm:presLayoutVars>
      </dgm:prSet>
      <dgm:spPr/>
    </dgm:pt>
    <dgm:pt modelId="{2A9B5624-4646-4355-B2F1-8B17A975CBB2}" type="pres">
      <dgm:prSet presAssocID="{8A9E2932-AB9E-4412-93C3-FD2B0E107A12}" presName="Name1" presStyleCnt="0"/>
      <dgm:spPr/>
    </dgm:pt>
    <dgm:pt modelId="{A8A11CED-5295-4AEC-A9FF-3FE3E2BAEC6E}" type="pres">
      <dgm:prSet presAssocID="{8A9E2932-AB9E-4412-93C3-FD2B0E107A12}" presName="cycle" presStyleCnt="0"/>
      <dgm:spPr/>
    </dgm:pt>
    <dgm:pt modelId="{0A1E74C0-D1CD-4B58-87B6-F7BD12DF5F8A}" type="pres">
      <dgm:prSet presAssocID="{8A9E2932-AB9E-4412-93C3-FD2B0E107A12}" presName="srcNode" presStyleLbl="node1" presStyleIdx="0" presStyleCnt="4"/>
      <dgm:spPr/>
    </dgm:pt>
    <dgm:pt modelId="{551844AF-C2D3-4653-998D-DB227890B142}" type="pres">
      <dgm:prSet presAssocID="{8A9E2932-AB9E-4412-93C3-FD2B0E107A12}" presName="conn" presStyleLbl="parChTrans1D2" presStyleIdx="0" presStyleCnt="1"/>
      <dgm:spPr/>
    </dgm:pt>
    <dgm:pt modelId="{746FBD13-1202-4CDC-9656-8B0F04752626}" type="pres">
      <dgm:prSet presAssocID="{8A9E2932-AB9E-4412-93C3-FD2B0E107A12}" presName="extraNode" presStyleLbl="node1" presStyleIdx="0" presStyleCnt="4"/>
      <dgm:spPr/>
    </dgm:pt>
    <dgm:pt modelId="{24C44EA9-5C6A-4909-877D-019E2A4DE787}" type="pres">
      <dgm:prSet presAssocID="{8A9E2932-AB9E-4412-93C3-FD2B0E107A12}" presName="dstNode" presStyleLbl="node1" presStyleIdx="0" presStyleCnt="4"/>
      <dgm:spPr/>
    </dgm:pt>
    <dgm:pt modelId="{069E15D5-7ED1-4598-B7BE-459B61A4CB09}" type="pres">
      <dgm:prSet presAssocID="{6AD8F5B7-E09F-4963-8C51-A57A4526B9DA}" presName="text_1" presStyleLbl="node1" presStyleIdx="0" presStyleCnt="4">
        <dgm:presLayoutVars>
          <dgm:bulletEnabled val="1"/>
        </dgm:presLayoutVars>
      </dgm:prSet>
      <dgm:spPr/>
    </dgm:pt>
    <dgm:pt modelId="{C1483FB7-F14C-4668-8C3F-42A129C99150}" type="pres">
      <dgm:prSet presAssocID="{6AD8F5B7-E09F-4963-8C51-A57A4526B9DA}" presName="accent_1" presStyleCnt="0"/>
      <dgm:spPr/>
    </dgm:pt>
    <dgm:pt modelId="{3ADFAE5E-3692-48F3-8AE2-43F3305D818A}" type="pres">
      <dgm:prSet presAssocID="{6AD8F5B7-E09F-4963-8C51-A57A4526B9DA}" presName="accentRepeatNode" presStyleLbl="solidFgAcc1" presStyleIdx="0" presStyleCnt="4"/>
      <dgm:spPr/>
    </dgm:pt>
    <dgm:pt modelId="{00F6D922-0692-4774-ACB3-D97BF53F8D20}" type="pres">
      <dgm:prSet presAssocID="{E940B1A6-5B1E-469C-B312-682C82419B94}" presName="text_2" presStyleLbl="node1" presStyleIdx="1" presStyleCnt="4" custLinFactNeighborX="-983" custLinFactNeighborY="3133">
        <dgm:presLayoutVars>
          <dgm:bulletEnabled val="1"/>
        </dgm:presLayoutVars>
      </dgm:prSet>
      <dgm:spPr/>
    </dgm:pt>
    <dgm:pt modelId="{F4C37F6F-6BB4-41EA-AA1E-0B1B30C2DC6A}" type="pres">
      <dgm:prSet presAssocID="{E940B1A6-5B1E-469C-B312-682C82419B94}" presName="accent_2" presStyleCnt="0"/>
      <dgm:spPr/>
    </dgm:pt>
    <dgm:pt modelId="{7033DEBB-A2ED-47F6-AE9A-80D5671E61A8}" type="pres">
      <dgm:prSet presAssocID="{E940B1A6-5B1E-469C-B312-682C82419B94}" presName="accentRepeatNode" presStyleLbl="solidFgAcc1" presStyleIdx="1" presStyleCnt="4"/>
      <dgm:spPr/>
    </dgm:pt>
    <dgm:pt modelId="{71547B14-A2EE-4B26-B9B9-B57CEE4D7BC7}" type="pres">
      <dgm:prSet presAssocID="{9A7FEE91-732E-42B2-AB6F-2FBEB6359AD9}" presName="text_3" presStyleLbl="node1" presStyleIdx="2" presStyleCnt="4" custScaleY="168931">
        <dgm:presLayoutVars>
          <dgm:bulletEnabled val="1"/>
        </dgm:presLayoutVars>
      </dgm:prSet>
      <dgm:spPr/>
    </dgm:pt>
    <dgm:pt modelId="{680B5EF4-39CC-4946-AC4F-F8968AFF736D}" type="pres">
      <dgm:prSet presAssocID="{9A7FEE91-732E-42B2-AB6F-2FBEB6359AD9}" presName="accent_3" presStyleCnt="0"/>
      <dgm:spPr/>
    </dgm:pt>
    <dgm:pt modelId="{0AB57574-066A-430B-989C-6E1C15F6DEAC}" type="pres">
      <dgm:prSet presAssocID="{9A7FEE91-732E-42B2-AB6F-2FBEB6359AD9}" presName="accentRepeatNode" presStyleLbl="solidFgAcc1" presStyleIdx="2" presStyleCnt="4"/>
      <dgm:spPr/>
    </dgm:pt>
    <dgm:pt modelId="{AE6BE04E-1C05-4AA0-B725-C2FFCCD924CB}" type="pres">
      <dgm:prSet presAssocID="{F7B91DB2-320B-45A7-A4A6-F3B8BDB126BF}" presName="text_4" presStyleLbl="node1" presStyleIdx="3" presStyleCnt="4">
        <dgm:presLayoutVars>
          <dgm:bulletEnabled val="1"/>
        </dgm:presLayoutVars>
      </dgm:prSet>
      <dgm:spPr/>
    </dgm:pt>
    <dgm:pt modelId="{CAF50497-0CDC-4039-814A-262D448A777B}" type="pres">
      <dgm:prSet presAssocID="{F7B91DB2-320B-45A7-A4A6-F3B8BDB126BF}" presName="accent_4" presStyleCnt="0"/>
      <dgm:spPr/>
    </dgm:pt>
    <dgm:pt modelId="{22DE1366-52BB-4889-807B-C163ECA2D0B8}" type="pres">
      <dgm:prSet presAssocID="{F7B91DB2-320B-45A7-A4A6-F3B8BDB126BF}" presName="accentRepeatNode" presStyleLbl="solidFgAcc1" presStyleIdx="3" presStyleCnt="4"/>
      <dgm:spPr/>
    </dgm:pt>
  </dgm:ptLst>
  <dgm:cxnLst>
    <dgm:cxn modelId="{9C51762F-0003-43E9-A495-2DA5F6A98AB9}" srcId="{8A9E2932-AB9E-4412-93C3-FD2B0E107A12}" destId="{F7B91DB2-320B-45A7-A4A6-F3B8BDB126BF}" srcOrd="3" destOrd="0" parTransId="{B0187515-F1C7-4C0E-94DE-72608C5B17ED}" sibTransId="{3C119FF2-879F-41C8-B68C-B63F49612D12}"/>
    <dgm:cxn modelId="{4CFDB14D-CD83-44EC-9F7B-032B8A82E21E}" type="presOf" srcId="{E940B1A6-5B1E-469C-B312-682C82419B94}" destId="{00F6D922-0692-4774-ACB3-D97BF53F8D20}" srcOrd="0" destOrd="0" presId="urn:microsoft.com/office/officeart/2008/layout/VerticalCurvedList"/>
    <dgm:cxn modelId="{DBB17570-8C12-4E23-87DD-E2704CFE3EB8}" type="presOf" srcId="{F7B91DB2-320B-45A7-A4A6-F3B8BDB126BF}" destId="{AE6BE04E-1C05-4AA0-B725-C2FFCCD924CB}" srcOrd="0" destOrd="0" presId="urn:microsoft.com/office/officeart/2008/layout/VerticalCurvedList"/>
    <dgm:cxn modelId="{FCC8127D-7F17-4F38-B4C7-3D301317B2D9}" type="presOf" srcId="{585F2D77-F49D-46DA-9F6B-BAA4F511188B}" destId="{551844AF-C2D3-4653-998D-DB227890B142}" srcOrd="0" destOrd="0" presId="urn:microsoft.com/office/officeart/2008/layout/VerticalCurvedList"/>
    <dgm:cxn modelId="{BFC8BAA1-7C96-4E3C-B315-BBCEE42511F2}" type="presOf" srcId="{6AD8F5B7-E09F-4963-8C51-A57A4526B9DA}" destId="{069E15D5-7ED1-4598-B7BE-459B61A4CB09}" srcOrd="0" destOrd="0" presId="urn:microsoft.com/office/officeart/2008/layout/VerticalCurvedList"/>
    <dgm:cxn modelId="{149BA4A7-8EC9-4E41-A17C-A309D6E57B7B}" srcId="{8A9E2932-AB9E-4412-93C3-FD2B0E107A12}" destId="{9A7FEE91-732E-42B2-AB6F-2FBEB6359AD9}" srcOrd="2" destOrd="0" parTransId="{D7C2DF91-F8AD-4066-8DF7-8A5B6E51EB7A}" sibTransId="{4D617A85-BE0A-46EA-A29C-2AD58253C7CD}"/>
    <dgm:cxn modelId="{521EB1A7-FD22-4FEF-A2AB-524F1A89563E}" srcId="{8A9E2932-AB9E-4412-93C3-FD2B0E107A12}" destId="{E940B1A6-5B1E-469C-B312-682C82419B94}" srcOrd="1" destOrd="0" parTransId="{6B166CA2-AD8A-457F-8D98-4B4FAFFE28B9}" sibTransId="{4E3B06C4-74CD-467B-AED8-BF6E58CF5D48}"/>
    <dgm:cxn modelId="{38E41AB4-41DF-49C1-8250-90972AA09644}" type="presOf" srcId="{9A7FEE91-732E-42B2-AB6F-2FBEB6359AD9}" destId="{71547B14-A2EE-4B26-B9B9-B57CEE4D7BC7}" srcOrd="0" destOrd="0" presId="urn:microsoft.com/office/officeart/2008/layout/VerticalCurvedList"/>
    <dgm:cxn modelId="{5BA258BD-9BE7-48E6-AED2-9F56D8FC633F}" srcId="{8A9E2932-AB9E-4412-93C3-FD2B0E107A12}" destId="{6AD8F5B7-E09F-4963-8C51-A57A4526B9DA}" srcOrd="0" destOrd="0" parTransId="{5636318B-6199-48AB-9E0D-ED65AE6AFCCE}" sibTransId="{585F2D77-F49D-46DA-9F6B-BAA4F511188B}"/>
    <dgm:cxn modelId="{0767EAF3-284B-4732-A3B0-CDE9EBBF1C60}" type="presOf" srcId="{8A9E2932-AB9E-4412-93C3-FD2B0E107A12}" destId="{514864E6-708F-44E7-8459-5E514693EE01}" srcOrd="0" destOrd="0" presId="urn:microsoft.com/office/officeart/2008/layout/VerticalCurvedList"/>
    <dgm:cxn modelId="{6F58F41C-A67F-4DB6-8F04-2C1FED49C864}" type="presParOf" srcId="{514864E6-708F-44E7-8459-5E514693EE01}" destId="{2A9B5624-4646-4355-B2F1-8B17A975CBB2}" srcOrd="0" destOrd="0" presId="urn:microsoft.com/office/officeart/2008/layout/VerticalCurvedList"/>
    <dgm:cxn modelId="{ED7529A0-E2DC-44E7-8E74-DB057D035DAA}" type="presParOf" srcId="{2A9B5624-4646-4355-B2F1-8B17A975CBB2}" destId="{A8A11CED-5295-4AEC-A9FF-3FE3E2BAEC6E}" srcOrd="0" destOrd="0" presId="urn:microsoft.com/office/officeart/2008/layout/VerticalCurvedList"/>
    <dgm:cxn modelId="{F816B1BD-38EE-4994-B9DF-C5A8C0EA6F0D}" type="presParOf" srcId="{A8A11CED-5295-4AEC-A9FF-3FE3E2BAEC6E}" destId="{0A1E74C0-D1CD-4B58-87B6-F7BD12DF5F8A}" srcOrd="0" destOrd="0" presId="urn:microsoft.com/office/officeart/2008/layout/VerticalCurvedList"/>
    <dgm:cxn modelId="{035AA011-E244-494B-84A6-8239E4D5514E}" type="presParOf" srcId="{A8A11CED-5295-4AEC-A9FF-3FE3E2BAEC6E}" destId="{551844AF-C2D3-4653-998D-DB227890B142}" srcOrd="1" destOrd="0" presId="urn:microsoft.com/office/officeart/2008/layout/VerticalCurvedList"/>
    <dgm:cxn modelId="{F0AA19C3-D6DB-46CA-B05B-B0F94ACD8E1F}" type="presParOf" srcId="{A8A11CED-5295-4AEC-A9FF-3FE3E2BAEC6E}" destId="{746FBD13-1202-4CDC-9656-8B0F04752626}" srcOrd="2" destOrd="0" presId="urn:microsoft.com/office/officeart/2008/layout/VerticalCurvedList"/>
    <dgm:cxn modelId="{228210A2-0CC4-4AB8-A6FE-6ADC96855E3B}" type="presParOf" srcId="{A8A11CED-5295-4AEC-A9FF-3FE3E2BAEC6E}" destId="{24C44EA9-5C6A-4909-877D-019E2A4DE787}" srcOrd="3" destOrd="0" presId="urn:microsoft.com/office/officeart/2008/layout/VerticalCurvedList"/>
    <dgm:cxn modelId="{0AE51130-3A5A-4D7F-959F-A9938F8448FF}" type="presParOf" srcId="{2A9B5624-4646-4355-B2F1-8B17A975CBB2}" destId="{069E15D5-7ED1-4598-B7BE-459B61A4CB09}" srcOrd="1" destOrd="0" presId="urn:microsoft.com/office/officeart/2008/layout/VerticalCurvedList"/>
    <dgm:cxn modelId="{867042B4-6066-4BD2-BA80-66CE4A05CB6E}" type="presParOf" srcId="{2A9B5624-4646-4355-B2F1-8B17A975CBB2}" destId="{C1483FB7-F14C-4668-8C3F-42A129C99150}" srcOrd="2" destOrd="0" presId="urn:microsoft.com/office/officeart/2008/layout/VerticalCurvedList"/>
    <dgm:cxn modelId="{E71AB5A0-BB26-4EB3-9178-C800ACF3FCD7}" type="presParOf" srcId="{C1483FB7-F14C-4668-8C3F-42A129C99150}" destId="{3ADFAE5E-3692-48F3-8AE2-43F3305D818A}" srcOrd="0" destOrd="0" presId="urn:microsoft.com/office/officeart/2008/layout/VerticalCurvedList"/>
    <dgm:cxn modelId="{29EB5FD8-29A1-44CB-9062-5C1539E20905}" type="presParOf" srcId="{2A9B5624-4646-4355-B2F1-8B17A975CBB2}" destId="{00F6D922-0692-4774-ACB3-D97BF53F8D20}" srcOrd="3" destOrd="0" presId="urn:microsoft.com/office/officeart/2008/layout/VerticalCurvedList"/>
    <dgm:cxn modelId="{23C6BE3E-C6A7-4984-8DBA-AF72E325E451}" type="presParOf" srcId="{2A9B5624-4646-4355-B2F1-8B17A975CBB2}" destId="{F4C37F6F-6BB4-41EA-AA1E-0B1B30C2DC6A}" srcOrd="4" destOrd="0" presId="urn:microsoft.com/office/officeart/2008/layout/VerticalCurvedList"/>
    <dgm:cxn modelId="{202EA009-71D3-4CB4-8C53-EE2E7E87DDFC}" type="presParOf" srcId="{F4C37F6F-6BB4-41EA-AA1E-0B1B30C2DC6A}" destId="{7033DEBB-A2ED-47F6-AE9A-80D5671E61A8}" srcOrd="0" destOrd="0" presId="urn:microsoft.com/office/officeart/2008/layout/VerticalCurvedList"/>
    <dgm:cxn modelId="{63813EA3-D57F-4B49-909B-1E4207E512C0}" type="presParOf" srcId="{2A9B5624-4646-4355-B2F1-8B17A975CBB2}" destId="{71547B14-A2EE-4B26-B9B9-B57CEE4D7BC7}" srcOrd="5" destOrd="0" presId="urn:microsoft.com/office/officeart/2008/layout/VerticalCurvedList"/>
    <dgm:cxn modelId="{22CE6C74-249D-46D1-8A00-D8047CBD0B5D}" type="presParOf" srcId="{2A9B5624-4646-4355-B2F1-8B17A975CBB2}" destId="{680B5EF4-39CC-4946-AC4F-F8968AFF736D}" srcOrd="6" destOrd="0" presId="urn:microsoft.com/office/officeart/2008/layout/VerticalCurvedList"/>
    <dgm:cxn modelId="{90BCC2FB-0A8B-44BD-BA40-F6E303286478}" type="presParOf" srcId="{680B5EF4-39CC-4946-AC4F-F8968AFF736D}" destId="{0AB57574-066A-430B-989C-6E1C15F6DEAC}" srcOrd="0" destOrd="0" presId="urn:microsoft.com/office/officeart/2008/layout/VerticalCurvedList"/>
    <dgm:cxn modelId="{E6961537-64C3-4D52-B496-18DBEE4585F2}" type="presParOf" srcId="{2A9B5624-4646-4355-B2F1-8B17A975CBB2}" destId="{AE6BE04E-1C05-4AA0-B725-C2FFCCD924CB}" srcOrd="7" destOrd="0" presId="urn:microsoft.com/office/officeart/2008/layout/VerticalCurvedList"/>
    <dgm:cxn modelId="{CE384DF0-78E2-4881-A9EE-92A78CF163CC}" type="presParOf" srcId="{2A9B5624-4646-4355-B2F1-8B17A975CBB2}" destId="{CAF50497-0CDC-4039-814A-262D448A777B}" srcOrd="8" destOrd="0" presId="urn:microsoft.com/office/officeart/2008/layout/VerticalCurvedList"/>
    <dgm:cxn modelId="{2E8AE87F-8669-42CA-8C8A-2CDDE71B0958}" type="presParOf" srcId="{CAF50497-0CDC-4039-814A-262D448A777B}" destId="{22DE1366-52BB-4889-807B-C163ECA2D0B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844AF-C2D3-4653-998D-DB227890B142}">
      <dsp:nvSpPr>
        <dsp:cNvPr id="0" name=""/>
        <dsp:cNvSpPr/>
      </dsp:nvSpPr>
      <dsp:spPr>
        <a:xfrm>
          <a:off x="-4623072" y="-708776"/>
          <a:ext cx="5506953" cy="5506953"/>
        </a:xfrm>
        <a:prstGeom prst="blockArc">
          <a:avLst>
            <a:gd name="adj1" fmla="val 18900000"/>
            <a:gd name="adj2" fmla="val 2700000"/>
            <a:gd name="adj3" fmla="val 39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9E15D5-7ED1-4598-B7BE-459B61A4CB09}">
      <dsp:nvSpPr>
        <dsp:cNvPr id="0" name=""/>
        <dsp:cNvSpPr/>
      </dsp:nvSpPr>
      <dsp:spPr>
        <a:xfrm>
          <a:off x="462948" y="314393"/>
          <a:ext cx="7482464" cy="629113"/>
        </a:xfrm>
        <a:prstGeom prst="rect">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8260" rIns="48260" bIns="48260" numCol="1" spcCol="1270" anchor="ctr" anchorCtr="0">
          <a:noAutofit/>
        </a:bodyPr>
        <a:lstStyle/>
        <a:p>
          <a:pPr marL="0" lvl="0" indent="0" algn="l" defTabSz="844550">
            <a:lnSpc>
              <a:spcPct val="90000"/>
            </a:lnSpc>
            <a:spcBef>
              <a:spcPct val="0"/>
            </a:spcBef>
            <a:spcAft>
              <a:spcPct val="35000"/>
            </a:spcAft>
            <a:buNone/>
          </a:pPr>
          <a:r>
            <a:rPr lang="vi-VN" sz="1900" b="1" kern="1200" dirty="0">
              <a:solidFill>
                <a:srgbClr val="002060"/>
              </a:solidFill>
              <a:latin typeface="Arial" panose="020B0604020202020204" pitchFamily="34" charset="0"/>
              <a:cs typeface="Arial" panose="020B0604020202020204" pitchFamily="34" charset="0"/>
            </a:rPr>
            <a:t>GIỚI THIỆU</a:t>
          </a:r>
          <a:r>
            <a:rPr lang="en-US" sz="1900" b="1" kern="1200" dirty="0">
              <a:solidFill>
                <a:srgbClr val="002060"/>
              </a:solidFill>
              <a:latin typeface="Arial" panose="020B0604020202020204" pitchFamily="34" charset="0"/>
              <a:cs typeface="Arial" panose="020B0604020202020204" pitchFamily="34" charset="0"/>
            </a:rPr>
            <a:t> CHUNG VỀ HỢP CHẤT POP </a:t>
          </a:r>
        </a:p>
      </dsp:txBody>
      <dsp:txXfrm>
        <a:off x="462948" y="314393"/>
        <a:ext cx="7482464" cy="629113"/>
      </dsp:txXfrm>
    </dsp:sp>
    <dsp:sp modelId="{3ADFAE5E-3692-48F3-8AE2-43F3305D818A}">
      <dsp:nvSpPr>
        <dsp:cNvPr id="0" name=""/>
        <dsp:cNvSpPr/>
      </dsp:nvSpPr>
      <dsp:spPr>
        <a:xfrm>
          <a:off x="69752" y="235753"/>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F6D922-0692-4774-ACB3-D97BF53F8D20}">
      <dsp:nvSpPr>
        <dsp:cNvPr id="0" name=""/>
        <dsp:cNvSpPr/>
      </dsp:nvSpPr>
      <dsp:spPr>
        <a:xfrm>
          <a:off x="753626" y="1277936"/>
          <a:ext cx="7121779" cy="629113"/>
        </a:xfrm>
        <a:prstGeom prst="rect">
          <a:avLst/>
        </a:prstGeom>
        <a:solidFill>
          <a:srgbClr val="92D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latin typeface="Arial" panose="020B0604020202020204" pitchFamily="34" charset="0"/>
              <a:cs typeface="Arial" panose="020B0604020202020204" pitchFamily="34" charset="0"/>
            </a:rPr>
            <a:t>CÁC HỢP CHẤT POP TRONG DANH SÁCH </a:t>
          </a:r>
          <a:r>
            <a:rPr lang="vi-VN" sz="1900" b="1" kern="1200" dirty="0">
              <a:solidFill>
                <a:srgbClr val="002060"/>
              </a:solidFill>
              <a:latin typeface="Arial" panose="020B0604020202020204" pitchFamily="34" charset="0"/>
              <a:cs typeface="Arial" panose="020B0604020202020204" pitchFamily="34" charset="0"/>
            </a:rPr>
            <a:t>THEO CÔNG ƯỚC STOCKHOLM</a:t>
          </a:r>
          <a:r>
            <a:rPr lang="en-US" sz="1900" b="1" kern="1200" dirty="0">
              <a:solidFill>
                <a:srgbClr val="002060"/>
              </a:solidFill>
              <a:latin typeface="Arial" panose="020B0604020202020204" pitchFamily="34" charset="0"/>
              <a:cs typeface="Arial" panose="020B0604020202020204" pitchFamily="34" charset="0"/>
            </a:rPr>
            <a:t> </a:t>
          </a:r>
        </a:p>
      </dsp:txBody>
      <dsp:txXfrm>
        <a:off x="753626" y="1277936"/>
        <a:ext cx="7121779" cy="629113"/>
      </dsp:txXfrm>
    </dsp:sp>
    <dsp:sp modelId="{7033DEBB-A2ED-47F6-AE9A-80D5671E61A8}">
      <dsp:nvSpPr>
        <dsp:cNvPr id="0" name=""/>
        <dsp:cNvSpPr/>
      </dsp:nvSpPr>
      <dsp:spPr>
        <a:xfrm>
          <a:off x="430437" y="1179587"/>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547B14-A2EE-4B26-B9B9-B57CEE4D7BC7}">
      <dsp:nvSpPr>
        <dsp:cNvPr id="0" name=""/>
        <dsp:cNvSpPr/>
      </dsp:nvSpPr>
      <dsp:spPr>
        <a:xfrm>
          <a:off x="823633" y="1985233"/>
          <a:ext cx="7121779" cy="1062767"/>
        </a:xfrm>
        <a:prstGeom prst="rect">
          <a:avLst/>
        </a:prstGeom>
        <a:solidFill>
          <a:schemeClr val="accent3">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FF0000"/>
              </a:solidFill>
              <a:latin typeface="Arial" panose="020B0604020202020204" pitchFamily="34" charset="0"/>
              <a:cs typeface="Arial" panose="020B0604020202020204" pitchFamily="34" charset="0"/>
            </a:rPr>
            <a:t>QUY ĐỊNH QUẢN LÝ CHẤT Ô NHIỄM KHÓ PHÂN HỦY THEO LUẬT BVMT 2020 &amp; NGHỊ ĐỊNH SỐ 08/2022/NĐ-CP</a:t>
          </a:r>
        </a:p>
      </dsp:txBody>
      <dsp:txXfrm>
        <a:off x="823633" y="1985233"/>
        <a:ext cx="7121779" cy="1062767"/>
      </dsp:txXfrm>
    </dsp:sp>
    <dsp:sp modelId="{0AB57574-066A-430B-989C-6E1C15F6DEAC}">
      <dsp:nvSpPr>
        <dsp:cNvPr id="0" name=""/>
        <dsp:cNvSpPr/>
      </dsp:nvSpPr>
      <dsp:spPr>
        <a:xfrm>
          <a:off x="430437" y="2123420"/>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BE04E-1C05-4AA0-B725-C2FFCCD924CB}">
      <dsp:nvSpPr>
        <dsp:cNvPr id="0" name=""/>
        <dsp:cNvSpPr/>
      </dsp:nvSpPr>
      <dsp:spPr>
        <a:xfrm>
          <a:off x="462948" y="3145893"/>
          <a:ext cx="7482464" cy="629113"/>
        </a:xfrm>
        <a:prstGeom prst="rect">
          <a:avLst/>
        </a:prstGeom>
        <a:solidFill>
          <a:srgbClr val="FFCC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9359" tIns="48260" rIns="48260" bIns="4826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rgbClr val="002060"/>
              </a:solidFill>
            </a:rPr>
            <a:t>KẾT LUẬN</a:t>
          </a:r>
        </a:p>
      </dsp:txBody>
      <dsp:txXfrm>
        <a:off x="462948" y="3145893"/>
        <a:ext cx="7482464" cy="629113"/>
      </dsp:txXfrm>
    </dsp:sp>
    <dsp:sp modelId="{22DE1366-52BB-4889-807B-C163ECA2D0B8}">
      <dsp:nvSpPr>
        <dsp:cNvPr id="0" name=""/>
        <dsp:cNvSpPr/>
      </dsp:nvSpPr>
      <dsp:spPr>
        <a:xfrm>
          <a:off x="69752" y="3067254"/>
          <a:ext cx="786391" cy="786391"/>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BDB41-5D04-4C52-9369-02744AB363F0}" type="datetimeFigureOut">
              <a:rPr lang="en-US" smtClean="0"/>
              <a:t>12/7/2022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FCBAB-4B2E-43ED-94FB-FBEA414F61DB}" type="slidenum">
              <a:rPr lang="en-US" smtClean="0"/>
              <a:t>‹#›</a:t>
            </a:fld>
            <a:endParaRPr lang="en-US"/>
          </a:p>
        </p:txBody>
      </p:sp>
    </p:spTree>
    <p:extLst>
      <p:ext uri="{BB962C8B-B14F-4D97-AF65-F5344CB8AC3E}">
        <p14:creationId xmlns:p14="http://schemas.microsoft.com/office/powerpoint/2010/main" val="3154196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FFCBAB-4B2E-43ED-94FB-FBEA414F61DB}" type="slidenum">
              <a:rPr lang="en-US" smtClean="0"/>
              <a:t>15</a:t>
            </a:fld>
            <a:endParaRPr lang="en-US"/>
          </a:p>
        </p:txBody>
      </p:sp>
    </p:spTree>
    <p:extLst>
      <p:ext uri="{BB962C8B-B14F-4D97-AF65-F5344CB8AC3E}">
        <p14:creationId xmlns:p14="http://schemas.microsoft.com/office/powerpoint/2010/main" val="151400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19</a:t>
            </a:fld>
            <a:endParaRPr lang="en-US"/>
          </a:p>
        </p:txBody>
      </p:sp>
    </p:spTree>
    <p:extLst>
      <p:ext uri="{BB962C8B-B14F-4D97-AF65-F5344CB8AC3E}">
        <p14:creationId xmlns:p14="http://schemas.microsoft.com/office/powerpoint/2010/main" val="326310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29</a:t>
            </a:fld>
            <a:endParaRPr lang="en-US"/>
          </a:p>
        </p:txBody>
      </p:sp>
    </p:spTree>
    <p:extLst>
      <p:ext uri="{BB962C8B-B14F-4D97-AF65-F5344CB8AC3E}">
        <p14:creationId xmlns:p14="http://schemas.microsoft.com/office/powerpoint/2010/main" val="3057757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30</a:t>
            </a:fld>
            <a:endParaRPr lang="en-US"/>
          </a:p>
        </p:txBody>
      </p:sp>
    </p:spTree>
    <p:extLst>
      <p:ext uri="{BB962C8B-B14F-4D97-AF65-F5344CB8AC3E}">
        <p14:creationId xmlns:p14="http://schemas.microsoft.com/office/powerpoint/2010/main" val="289508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31</a:t>
            </a:fld>
            <a:endParaRPr lang="en-US"/>
          </a:p>
        </p:txBody>
      </p:sp>
    </p:spTree>
    <p:extLst>
      <p:ext uri="{BB962C8B-B14F-4D97-AF65-F5344CB8AC3E}">
        <p14:creationId xmlns:p14="http://schemas.microsoft.com/office/powerpoint/2010/main" val="45443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32</a:t>
            </a:fld>
            <a:endParaRPr lang="en-US"/>
          </a:p>
        </p:txBody>
      </p:sp>
    </p:spTree>
    <p:extLst>
      <p:ext uri="{BB962C8B-B14F-4D97-AF65-F5344CB8AC3E}">
        <p14:creationId xmlns:p14="http://schemas.microsoft.com/office/powerpoint/2010/main" val="247655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FFCBAB-4B2E-43ED-94FB-FBEA414F61DB}" type="slidenum">
              <a:rPr lang="en-US" smtClean="0"/>
              <a:t>33</a:t>
            </a:fld>
            <a:endParaRPr lang="en-US"/>
          </a:p>
        </p:txBody>
      </p:sp>
    </p:spTree>
    <p:extLst>
      <p:ext uri="{BB962C8B-B14F-4D97-AF65-F5344CB8AC3E}">
        <p14:creationId xmlns:p14="http://schemas.microsoft.com/office/powerpoint/2010/main" val="2884323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943599" y="3370"/>
            <a:ext cx="3189515" cy="6854630"/>
          </a:xfrm>
          <a:prstGeom prst="rect">
            <a:avLst/>
          </a:prstGeom>
        </p:spPr>
      </p:pic>
      <p:pic>
        <p:nvPicPr>
          <p:cNvPr id="9" name="Picture 8"/>
          <p:cNvPicPr>
            <a:picLocks noChangeAspect="1"/>
          </p:cNvPicPr>
          <p:nvPr userDrawn="1"/>
        </p:nvPicPr>
        <p:blipFill>
          <a:blip r:embed="rId3"/>
          <a:stretch>
            <a:fillRect/>
          </a:stretch>
        </p:blipFill>
        <p:spPr>
          <a:xfrm>
            <a:off x="0" y="3370"/>
            <a:ext cx="771429" cy="5200000"/>
          </a:xfrm>
          <a:prstGeom prst="rect">
            <a:avLst/>
          </a:prstGeom>
        </p:spPr>
      </p:pic>
      <p:sp>
        <p:nvSpPr>
          <p:cNvPr id="26"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27"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9" name="Footer Placeholder 4"/>
          <p:cNvSpPr>
            <a:spLocks noGrp="1"/>
          </p:cNvSpPr>
          <p:nvPr>
            <p:ph type="ftr" sz="quarter" idx="11"/>
          </p:nvPr>
        </p:nvSpPr>
        <p:spPr>
          <a:xfrm>
            <a:off x="609599" y="6041363"/>
            <a:ext cx="4622973" cy="365125"/>
          </a:xfrm>
        </p:spPr>
        <p:txBody>
          <a:bodyPr/>
          <a:lstStyle/>
          <a:p>
            <a:endParaRPr lang="en-US"/>
          </a:p>
        </p:txBody>
      </p:sp>
    </p:spTree>
    <p:extLst>
      <p:ext uri="{BB962C8B-B14F-4D97-AF65-F5344CB8AC3E}">
        <p14:creationId xmlns:p14="http://schemas.microsoft.com/office/powerpoint/2010/main" val="3701519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9" name="Title 1"/>
          <p:cNvSpPr>
            <a:spLocks noGrp="1"/>
          </p:cNvSpPr>
          <p:nvPr>
            <p:ph type="title"/>
          </p:nvPr>
        </p:nvSpPr>
        <p:spPr>
          <a:xfrm>
            <a:off x="355601" y="228600"/>
            <a:ext cx="7873998" cy="1320800"/>
          </a:xfrm>
        </p:spPr>
        <p:txBody>
          <a:bodyPr/>
          <a:lstStyle/>
          <a:p>
            <a:r>
              <a:rPr lang="en-US"/>
              <a:t>Click to edit Master title style</a:t>
            </a:r>
            <a:endParaRPr lang="en-US" dirty="0"/>
          </a:p>
        </p:txBody>
      </p:sp>
      <p:sp>
        <p:nvSpPr>
          <p:cNvPr id="20" name="Content Placeholder 2"/>
          <p:cNvSpPr>
            <a:spLocks noGrp="1"/>
          </p:cNvSpPr>
          <p:nvPr>
            <p:ph idx="1"/>
          </p:nvPr>
        </p:nvSpPr>
        <p:spPr>
          <a:xfrm>
            <a:off x="355600" y="1778000"/>
            <a:ext cx="7873999" cy="4714875"/>
          </a:xfr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ight Triangle 1"/>
          <p:cNvSpPr/>
          <p:nvPr userDrawn="1"/>
        </p:nvSpPr>
        <p:spPr>
          <a:xfrm>
            <a:off x="0" y="4625975"/>
            <a:ext cx="381000" cy="2244725"/>
          </a:xfrm>
          <a:prstGeom prst="rtTriangle">
            <a:avLst/>
          </a:prstGeom>
          <a:gradFill>
            <a:gsLst>
              <a:gs pos="0">
                <a:schemeClr val="accent1">
                  <a:lumMod val="5000"/>
                  <a:lumOff val="95000"/>
                </a:schemeClr>
              </a:gs>
              <a:gs pos="37000">
                <a:schemeClr val="accent1">
                  <a:lumMod val="45000"/>
                  <a:lumOff val="55000"/>
                </a:schemeClr>
              </a:gs>
              <a:gs pos="61000">
                <a:schemeClr val="accent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7620000" y="0"/>
            <a:ext cx="1524000" cy="6870700"/>
          </a:xfrm>
          <a:prstGeom prst="rect">
            <a:avLst/>
          </a:prstGeom>
        </p:spPr>
      </p:pic>
      <p:sp>
        <p:nvSpPr>
          <p:cNvPr id="23" name="Slide Number Placeholder 5"/>
          <p:cNvSpPr>
            <a:spLocks noGrp="1"/>
          </p:cNvSpPr>
          <p:nvPr>
            <p:ph type="sldNum" sz="quarter" idx="12"/>
          </p:nvPr>
        </p:nvSpPr>
        <p:spPr>
          <a:xfrm>
            <a:off x="8508100" y="6492875"/>
            <a:ext cx="635900" cy="365125"/>
          </a:xfrm>
        </p:spPr>
        <p:txBody>
          <a:bodyPr/>
          <a:lstStyle>
            <a:lvl1pPr algn="ctr">
              <a:defRPr b="1">
                <a:solidFill>
                  <a:schemeClr val="tx1"/>
                </a:solidFill>
              </a:defRPr>
            </a:lvl1pPr>
          </a:lstStyle>
          <a:p>
            <a:fld id="{BDD3340D-F08C-4E41-B7DF-F08970E97A9F}" type="slidenum">
              <a:rPr lang="en-US" smtClean="0"/>
              <a:pPr/>
              <a:t>‹#›</a:t>
            </a:fld>
            <a:endParaRPr lang="en-US"/>
          </a:p>
        </p:txBody>
      </p:sp>
    </p:spTree>
    <p:extLst>
      <p:ext uri="{BB962C8B-B14F-4D97-AF65-F5344CB8AC3E}">
        <p14:creationId xmlns:p14="http://schemas.microsoft.com/office/powerpoint/2010/main" val="693641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userDrawn="1"/>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95974B-C5E9-4611-9009-57A5347C725B}" type="datetimeFigureOut">
              <a:rPr lang="en-US" smtClean="0"/>
              <a:t>12/7/2022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BE84A3B-215C-49FB-AF45-8E358AF77D21}" type="slidenum">
              <a:rPr lang="en-US" smtClean="0"/>
              <a:t>‹#›</a:t>
            </a:fld>
            <a:endParaRPr lang="en-US"/>
          </a:p>
        </p:txBody>
      </p:sp>
    </p:spTree>
    <p:extLst>
      <p:ext uri="{BB962C8B-B14F-4D97-AF65-F5344CB8AC3E}">
        <p14:creationId xmlns:p14="http://schemas.microsoft.com/office/powerpoint/2010/main" val="3386917891"/>
      </p:ext>
    </p:extLst>
  </p:cSld>
  <p:clrMap bg1="lt1" tx1="dk1" bg2="lt2" tx2="dk2" accent1="accent1" accent2="accent2" accent3="accent3" accent4="accent4" accent5="accent5" accent6="accent6" hlink="hlink" folHlink="folHlink"/>
  <p:sldLayoutIdLst>
    <p:sldLayoutId id="2147483724" r:id="rId1"/>
    <p:sldLayoutId id="2147483725" r:id="rId2"/>
  </p:sldLayoutIdLst>
  <p:txStyles>
    <p:titleStyle>
      <a:lvl1pPr algn="l" defTabSz="457200" rtl="0" eaLnBrk="1" latinLnBrk="0" hangingPunct="1">
        <a:spcBef>
          <a:spcPct val="0"/>
        </a:spcBef>
        <a:buNone/>
        <a:defRPr sz="3600" b="1" kern="1200">
          <a:solidFill>
            <a:srgbClr val="C000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pubchem.ncbi.nlm.nih.gov/#query=C12H8Cl6" TargetMode="External"/><Relationship Id="rId7" Type="http://schemas.openxmlformats.org/officeDocument/2006/relationships/hyperlink" Target="https://en.wikipedia.org/wiki/Chlorid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en.wikipedia.org/wiki/Hydrogen" TargetMode="External"/><Relationship Id="rId11" Type="http://schemas.openxmlformats.org/officeDocument/2006/relationships/image" Target="../media/image15.png"/><Relationship Id="rId5" Type="http://schemas.openxmlformats.org/officeDocument/2006/relationships/hyperlink" Target="https://en.wikipedia.org/wiki/Carbon" TargetMode="External"/><Relationship Id="rId10" Type="http://schemas.openxmlformats.org/officeDocument/2006/relationships/hyperlink" Target="https://pubchem.ncbi.nlm.nih.gov/#query=C6H6Cl6" TargetMode="External"/><Relationship Id="rId4" Type="http://schemas.openxmlformats.org/officeDocument/2006/relationships/image" Target="../media/image13.png"/><Relationship Id="rId9" Type="http://schemas.openxmlformats.org/officeDocument/2006/relationships/hyperlink" Target="https://pubchem.ncbi.nlm.nih.gov/#query=C14H9Cl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52700"/>
            <a:ext cx="9144000" cy="1752600"/>
          </a:xfrm>
        </p:spPr>
        <p:txBody>
          <a:bodyPr>
            <a:normAutofit fontScale="90000"/>
          </a:bodyPr>
          <a:lstStyle/>
          <a:p>
            <a:pPr algn="ctr"/>
            <a:br>
              <a:rPr lang="en-US" sz="2600" dirty="0">
                <a:solidFill>
                  <a:srgbClr val="00B050"/>
                </a:solidFill>
                <a:effectLst>
                  <a:outerShdw blurRad="38100" dist="38100" dir="2700000" algn="tl">
                    <a:srgbClr val="000000">
                      <a:alpha val="43137"/>
                    </a:srgbClr>
                  </a:outerShdw>
                </a:effectLst>
              </a:rPr>
            </a:br>
            <a:r>
              <a:rPr lang="en-US" sz="3100" b="1" kern="0" dirty="0">
                <a:solidFill>
                  <a:schemeClr val="accent2">
                    <a:lumMod val="75000"/>
                  </a:schemeClr>
                </a:solidFill>
                <a:effectLst/>
                <a:latin typeface="Times New Roman" panose="02020603050405020304" pitchFamily="18" charset="0"/>
              </a:rPr>
              <a:t>GIỚI THIỆU CÁC ẢNH HƯỞNG CỦA HỢP CHẤT POP TỚI MÔI TRƯỜNG VÀ NHỮNG ĐIỂM MỚI TRONG HỆ THỐNG PHÁP LUẬT VỀ VIỆC QUẢN LÝ CÁC HỢP CHẤT POPs</a:t>
            </a:r>
            <a:endParaRPr lang="en-US" sz="3100"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2016292" y="5105400"/>
            <a:ext cx="5111416" cy="683815"/>
          </a:xfrm>
        </p:spPr>
        <p:txBody>
          <a:bodyPr>
            <a:noAutofit/>
          </a:bodyPr>
          <a:lstStyle/>
          <a:p>
            <a:pPr marL="0" indent="0" algn="ctr">
              <a:spcBef>
                <a:spcPts val="0"/>
              </a:spcBef>
              <a:buNone/>
            </a:pPr>
            <a:r>
              <a:rPr lang="en-US" sz="2200" b="1" dirty="0" err="1">
                <a:solidFill>
                  <a:srgbClr val="002060"/>
                </a:solidFill>
              </a:rPr>
              <a:t>Người</a:t>
            </a:r>
            <a:r>
              <a:rPr lang="en-US" sz="2200" b="1" dirty="0">
                <a:solidFill>
                  <a:srgbClr val="002060"/>
                </a:solidFill>
              </a:rPr>
              <a:t> </a:t>
            </a:r>
            <a:r>
              <a:rPr lang="en-US" sz="2200" b="1" dirty="0" err="1">
                <a:solidFill>
                  <a:srgbClr val="002060"/>
                </a:solidFill>
              </a:rPr>
              <a:t>trình</a:t>
            </a:r>
            <a:r>
              <a:rPr lang="en-US" sz="2200" b="1" dirty="0">
                <a:solidFill>
                  <a:srgbClr val="002060"/>
                </a:solidFill>
              </a:rPr>
              <a:t> </a:t>
            </a:r>
            <a:r>
              <a:rPr lang="en-US" sz="2200" b="1" dirty="0" err="1">
                <a:solidFill>
                  <a:srgbClr val="002060"/>
                </a:solidFill>
              </a:rPr>
              <a:t>bày</a:t>
            </a:r>
            <a:r>
              <a:rPr lang="en-US" sz="2200" b="1" dirty="0">
                <a:solidFill>
                  <a:srgbClr val="002060"/>
                </a:solidFill>
              </a:rPr>
              <a:t>: </a:t>
            </a:r>
            <a:r>
              <a:rPr lang="en-US" sz="2200" b="1" dirty="0" err="1">
                <a:solidFill>
                  <a:srgbClr val="002060"/>
                </a:solidFill>
              </a:rPr>
              <a:t>Phạm</a:t>
            </a:r>
            <a:r>
              <a:rPr lang="en-US" sz="2200" b="1" dirty="0">
                <a:solidFill>
                  <a:srgbClr val="002060"/>
                </a:solidFill>
              </a:rPr>
              <a:t> </a:t>
            </a:r>
            <a:r>
              <a:rPr lang="en-US" sz="2200" b="1" dirty="0" err="1">
                <a:solidFill>
                  <a:srgbClr val="002060"/>
                </a:solidFill>
              </a:rPr>
              <a:t>Khánh</a:t>
            </a:r>
            <a:r>
              <a:rPr lang="en-US" sz="2200" b="1" dirty="0">
                <a:solidFill>
                  <a:srgbClr val="002060"/>
                </a:solidFill>
              </a:rPr>
              <a:t> Huy</a:t>
            </a:r>
          </a:p>
        </p:txBody>
      </p:sp>
      <p:sp>
        <p:nvSpPr>
          <p:cNvPr id="4" name="TextBox 3"/>
          <p:cNvSpPr txBox="1"/>
          <p:nvPr/>
        </p:nvSpPr>
        <p:spPr>
          <a:xfrm>
            <a:off x="1094014" y="1219200"/>
            <a:ext cx="6955972" cy="584775"/>
          </a:xfrm>
          <a:prstGeom prst="rect">
            <a:avLst/>
          </a:prstGeom>
          <a:noFill/>
        </p:spPr>
        <p:txBody>
          <a:bodyPr wrap="square" rtlCol="0">
            <a:spAutoFit/>
          </a:bodyPr>
          <a:lstStyle/>
          <a:p>
            <a:pPr algn="ctr"/>
            <a:r>
              <a:rPr lang="en-US" sz="3200" b="1" cap="all" dirty="0" err="1">
                <a:solidFill>
                  <a:schemeClr val="accent2">
                    <a:lumMod val="75000"/>
                  </a:schemeClr>
                </a:solidFill>
                <a:latin typeface="Arial" panose="020B0604020202020204" pitchFamily="34" charset="0"/>
                <a:cs typeface="Arial" panose="020B0604020202020204" pitchFamily="34" charset="0"/>
              </a:rPr>
              <a:t>Báo</a:t>
            </a:r>
            <a:r>
              <a:rPr lang="en-US" sz="3200" b="1" cap="all" dirty="0">
                <a:solidFill>
                  <a:schemeClr val="accent2">
                    <a:lumMod val="75000"/>
                  </a:schemeClr>
                </a:solidFill>
                <a:latin typeface="Arial" panose="020B0604020202020204" pitchFamily="34" charset="0"/>
                <a:cs typeface="Arial" panose="020B0604020202020204" pitchFamily="34" charset="0"/>
              </a:rPr>
              <a:t> </a:t>
            </a:r>
            <a:r>
              <a:rPr lang="en-US" sz="3200" b="1" cap="all" dirty="0" err="1">
                <a:solidFill>
                  <a:schemeClr val="accent2">
                    <a:lumMod val="75000"/>
                  </a:schemeClr>
                </a:solidFill>
                <a:latin typeface="Arial" panose="020B0604020202020204" pitchFamily="34" charset="0"/>
                <a:cs typeface="Arial" panose="020B0604020202020204" pitchFamily="34" charset="0"/>
              </a:rPr>
              <a:t>cáo</a:t>
            </a:r>
            <a:r>
              <a:rPr lang="en-US" sz="3200" b="1" cap="all" dirty="0">
                <a:solidFill>
                  <a:schemeClr val="accent2">
                    <a:lumMod val="75000"/>
                  </a:schemeClr>
                </a:solidFill>
                <a:latin typeface="Arial" panose="020B0604020202020204" pitchFamily="34" charset="0"/>
                <a:cs typeface="Arial" panose="020B0604020202020204" pitchFamily="34" charset="0"/>
              </a:rPr>
              <a:t> </a:t>
            </a:r>
            <a:r>
              <a:rPr lang="en-US" sz="3200" b="1" cap="all" dirty="0" err="1">
                <a:solidFill>
                  <a:schemeClr val="accent2">
                    <a:lumMod val="75000"/>
                  </a:schemeClr>
                </a:solidFill>
                <a:latin typeface="Arial" panose="020B0604020202020204" pitchFamily="34" charset="0"/>
                <a:cs typeface="Arial" panose="020B0604020202020204" pitchFamily="34" charset="0"/>
              </a:rPr>
              <a:t>hỌc</a:t>
            </a:r>
            <a:r>
              <a:rPr lang="en-US" sz="3200" b="1" cap="all" dirty="0">
                <a:solidFill>
                  <a:schemeClr val="accent2">
                    <a:lumMod val="75000"/>
                  </a:schemeClr>
                </a:solidFill>
                <a:latin typeface="Arial" panose="020B0604020202020204" pitchFamily="34" charset="0"/>
                <a:cs typeface="Arial" panose="020B0604020202020204" pitchFamily="34" charset="0"/>
              </a:rPr>
              <a:t> </a:t>
            </a:r>
            <a:r>
              <a:rPr lang="en-US" sz="3200" b="1" cap="all" dirty="0" err="1">
                <a:solidFill>
                  <a:schemeClr val="accent2">
                    <a:lumMod val="75000"/>
                  </a:schemeClr>
                </a:solidFill>
                <a:latin typeface="Arial" panose="020B0604020202020204" pitchFamily="34" charset="0"/>
                <a:cs typeface="Arial" panose="020B0604020202020204" pitchFamily="34" charset="0"/>
              </a:rPr>
              <a:t>thuật</a:t>
            </a:r>
            <a:endParaRPr lang="en-US" sz="3200" b="1" dirty="0">
              <a:solidFill>
                <a:schemeClr val="accent2">
                  <a:lumMod val="75000"/>
                </a:schemeClr>
              </a:solidFill>
              <a:latin typeface="Arial" panose="020B0604020202020204" pitchFamily="34" charset="0"/>
              <a:cs typeface="Arial" panose="020B0604020202020204" pitchFamily="34" charset="0"/>
            </a:endParaRPr>
          </a:p>
        </p:txBody>
      </p:sp>
      <p:sp>
        <p:nvSpPr>
          <p:cNvPr id="5" name="TextBox 4"/>
          <p:cNvSpPr txBox="1"/>
          <p:nvPr/>
        </p:nvSpPr>
        <p:spPr>
          <a:xfrm>
            <a:off x="2922814" y="6368534"/>
            <a:ext cx="3298372" cy="369332"/>
          </a:xfrm>
          <a:prstGeom prst="rect">
            <a:avLst/>
          </a:prstGeom>
          <a:noFill/>
        </p:spPr>
        <p:txBody>
          <a:bodyPr wrap="square" rtlCol="0">
            <a:spAutoFit/>
          </a:bodyPr>
          <a:lstStyle/>
          <a:p>
            <a:pPr algn="ctr"/>
            <a:r>
              <a:rPr lang="en-US" b="1" dirty="0" err="1">
                <a:solidFill>
                  <a:schemeClr val="accent2">
                    <a:lumMod val="75000"/>
                  </a:schemeClr>
                </a:solidFill>
                <a:effectLst>
                  <a:outerShdw blurRad="38100" dist="38100" dir="2700000" algn="tl">
                    <a:srgbClr val="000000">
                      <a:alpha val="43137"/>
                    </a:srgbClr>
                  </a:outerShdw>
                </a:effectLst>
              </a:rPr>
              <a:t>Hà</a:t>
            </a:r>
            <a:r>
              <a:rPr lang="en-US" b="1" dirty="0">
                <a:solidFill>
                  <a:schemeClr val="accent2">
                    <a:lumMod val="75000"/>
                  </a:schemeClr>
                </a:solidFill>
                <a:effectLst>
                  <a:outerShdw blurRad="38100" dist="38100" dir="2700000" algn="tl">
                    <a:srgbClr val="000000">
                      <a:alpha val="43137"/>
                    </a:srgbClr>
                  </a:outerShdw>
                </a:effectLst>
              </a:rPr>
              <a:t> </a:t>
            </a:r>
            <a:r>
              <a:rPr lang="en-US" b="1" dirty="0" err="1">
                <a:solidFill>
                  <a:schemeClr val="accent2">
                    <a:lumMod val="75000"/>
                  </a:schemeClr>
                </a:solidFill>
                <a:effectLst>
                  <a:outerShdw blurRad="38100" dist="38100" dir="2700000" algn="tl">
                    <a:srgbClr val="000000">
                      <a:alpha val="43137"/>
                    </a:srgbClr>
                  </a:outerShdw>
                </a:effectLst>
              </a:rPr>
              <a:t>Nội</a:t>
            </a:r>
            <a:r>
              <a:rPr lang="en-US" b="1" dirty="0">
                <a:solidFill>
                  <a:schemeClr val="accent2">
                    <a:lumMod val="75000"/>
                  </a:schemeClr>
                </a:solidFill>
                <a:effectLst>
                  <a:outerShdw blurRad="38100" dist="38100" dir="2700000" algn="tl">
                    <a:srgbClr val="000000">
                      <a:alpha val="43137"/>
                    </a:srgbClr>
                  </a:outerShdw>
                </a:effectLst>
              </a:rPr>
              <a:t>, </a:t>
            </a:r>
            <a:r>
              <a:rPr lang="en-US" b="1" dirty="0" err="1">
                <a:solidFill>
                  <a:schemeClr val="accent2">
                    <a:lumMod val="75000"/>
                  </a:schemeClr>
                </a:solidFill>
                <a:effectLst>
                  <a:outerShdw blurRad="38100" dist="38100" dir="2700000" algn="tl">
                    <a:srgbClr val="000000">
                      <a:alpha val="43137"/>
                    </a:srgbClr>
                  </a:outerShdw>
                </a:effectLst>
              </a:rPr>
              <a:t>tháng</a:t>
            </a:r>
            <a:r>
              <a:rPr lang="en-US" b="1" dirty="0">
                <a:solidFill>
                  <a:schemeClr val="accent2">
                    <a:lumMod val="75000"/>
                  </a:schemeClr>
                </a:solidFill>
                <a:effectLst>
                  <a:outerShdw blurRad="38100" dist="38100" dir="2700000" algn="tl">
                    <a:srgbClr val="000000">
                      <a:alpha val="43137"/>
                    </a:srgbClr>
                  </a:outerShdw>
                </a:effectLst>
              </a:rPr>
              <a:t> 12/202</a:t>
            </a:r>
            <a:r>
              <a:rPr lang="vi-VN" b="1" dirty="0">
                <a:solidFill>
                  <a:schemeClr val="accent2">
                    <a:lumMod val="75000"/>
                  </a:schemeClr>
                </a:solidFill>
                <a:effectLst>
                  <a:outerShdw blurRad="38100" dist="38100" dir="2700000" algn="tl">
                    <a:srgbClr val="000000">
                      <a:alpha val="43137"/>
                    </a:srgbClr>
                  </a:outerShdw>
                </a:effectLst>
              </a:rPr>
              <a:t>2</a:t>
            </a:r>
            <a:endParaRPr lang="en-US"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719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B8C87F-5C3B-99C7-2F1C-52A516C619F6}"/>
              </a:ext>
            </a:extLst>
          </p:cNvPr>
          <p:cNvGraphicFramePr>
            <a:graphicFrameLocks noGrp="1"/>
          </p:cNvGraphicFramePr>
          <p:nvPr>
            <p:extLst>
              <p:ext uri="{D42A27DB-BD31-4B8C-83A1-F6EECF244321}">
                <p14:modId xmlns:p14="http://schemas.microsoft.com/office/powerpoint/2010/main" val="4069310128"/>
              </p:ext>
            </p:extLst>
          </p:nvPr>
        </p:nvGraphicFramePr>
        <p:xfrm>
          <a:off x="168729" y="595349"/>
          <a:ext cx="8763000" cy="5957851"/>
        </p:xfrm>
        <a:graphic>
          <a:graphicData uri="http://schemas.openxmlformats.org/drawingml/2006/table">
            <a:tbl>
              <a:tblPr firstRow="1" firstCol="1" bandRow="1">
                <a:tableStyleId>{5C22544A-7EE6-4342-B048-85BDC9FD1C3A}</a:tableStyleId>
              </a:tblPr>
              <a:tblGrid>
                <a:gridCol w="262436">
                  <a:extLst>
                    <a:ext uri="{9D8B030D-6E8A-4147-A177-3AD203B41FA5}">
                      <a16:colId xmlns:a16="http://schemas.microsoft.com/office/drawing/2014/main" val="4013909462"/>
                    </a:ext>
                  </a:extLst>
                </a:gridCol>
                <a:gridCol w="3699963">
                  <a:extLst>
                    <a:ext uri="{9D8B030D-6E8A-4147-A177-3AD203B41FA5}">
                      <a16:colId xmlns:a16="http://schemas.microsoft.com/office/drawing/2014/main" val="2877887930"/>
                    </a:ext>
                  </a:extLst>
                </a:gridCol>
                <a:gridCol w="457200">
                  <a:extLst>
                    <a:ext uri="{9D8B030D-6E8A-4147-A177-3AD203B41FA5}">
                      <a16:colId xmlns:a16="http://schemas.microsoft.com/office/drawing/2014/main" val="3556928384"/>
                    </a:ext>
                  </a:extLst>
                </a:gridCol>
                <a:gridCol w="4343401">
                  <a:extLst>
                    <a:ext uri="{9D8B030D-6E8A-4147-A177-3AD203B41FA5}">
                      <a16:colId xmlns:a16="http://schemas.microsoft.com/office/drawing/2014/main" val="1285711134"/>
                    </a:ext>
                  </a:extLst>
                </a:gridCol>
              </a:tblGrid>
              <a:tr h="160536">
                <a:tc>
                  <a:txBody>
                    <a:bodyPr/>
                    <a:lstStyle/>
                    <a:p>
                      <a:pPr algn="ct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13</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Chlordecone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rowSpan="4">
                  <a:txBody>
                    <a:bodyPr/>
                    <a:lstStyle/>
                    <a:p>
                      <a:pPr algn="just">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y </a:t>
                      </a:r>
                      <a:r>
                        <a:rPr lang="en-US" sz="1400" b="1" kern="1200" dirty="0" err="1">
                          <a:solidFill>
                            <a:schemeClr val="tx1"/>
                          </a:solidFill>
                          <a:effectLst/>
                          <a:latin typeface="Arial" panose="020B0604020202020204" pitchFamily="34" charset="0"/>
                          <a:ea typeface="+mn-ea"/>
                          <a:cs typeface="Arial" panose="020B0604020202020204" pitchFamily="34" charset="0"/>
                        </a:rPr>
                        <a:t>tế</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thuốc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bảo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vệ</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hóa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chế</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phẩm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diệt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trùng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diệt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khuẩn</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nchor="ctr">
                    <a:solidFill>
                      <a:schemeClr val="accent3">
                        <a:lumMod val="20000"/>
                        <a:lumOff val="80000"/>
                      </a:schemeClr>
                    </a:solidFill>
                  </a:tcPr>
                </a:tc>
                <a:extLst>
                  <a:ext uri="{0D108BD9-81ED-4DB2-BD59-A6C34878D82A}">
                    <a16:rowId xmlns:a16="http://schemas.microsoft.com/office/drawing/2014/main" val="991961246"/>
                  </a:ext>
                </a:extLst>
              </a:tr>
              <a:tr h="160536">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14</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Alpha hexachlorocyclohexane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406573695"/>
                  </a:ext>
                </a:extLst>
              </a:tr>
              <a:tr h="160536">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15</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Beta hexachlorocyclohexane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3103606199"/>
                  </a:ext>
                </a:extLst>
              </a:tr>
              <a:tr h="160536">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16</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Lindane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vMerge="1">
                  <a:txBody>
                    <a:bodyPr/>
                    <a:lstStyle/>
                    <a:p>
                      <a:endParaRPr lang="en-US"/>
                    </a:p>
                  </a:txBody>
                  <a:tcPr/>
                </a:tc>
                <a:extLst>
                  <a:ext uri="{0D108BD9-81ED-4DB2-BD59-A6C34878D82A}">
                    <a16:rowId xmlns:a16="http://schemas.microsoft.com/office/drawing/2014/main" val="1641773472"/>
                  </a:ext>
                </a:extLst>
              </a:tr>
              <a:tr h="341301">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17</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Hexabromobiphenyl</a:t>
                      </a:r>
                      <a:r>
                        <a:rPr lang="en-US" sz="1400" b="1" kern="1200" dirty="0">
                          <a:solidFill>
                            <a:schemeClr val="tx1"/>
                          </a:solidFill>
                          <a:effectLst/>
                          <a:latin typeface="Arial" panose="020B0604020202020204" pitchFamily="34" charset="0"/>
                          <a:ea typeface="+mn-ea"/>
                          <a:cs typeface="Arial" panose="020B0604020202020204" pitchFamily="34" charset="0"/>
                        </a:rPr>
                        <a:t> (HBB)</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a:txBody>
                    <a:bodyPr/>
                    <a:lstStyle/>
                    <a:p>
                      <a:pPr algn="just">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chống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cháy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ngành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nhựa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thiết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bị</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ngành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sơn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bọt</a:t>
                      </a:r>
                      <a:r>
                        <a:rPr lang="en-US" sz="1400" b="1" kern="1200" dirty="0">
                          <a:solidFill>
                            <a:schemeClr val="tx1"/>
                          </a:solidFill>
                          <a:effectLst/>
                          <a:latin typeface="Arial" panose="020B0604020202020204" pitchFamily="34" charset="0"/>
                          <a:ea typeface="+mn-ea"/>
                          <a:cs typeface="Arial" panose="020B0604020202020204" pitchFamily="34" charset="0"/>
                        </a:rPr>
                        <a:t> polyurethane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phương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thông</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3">
                        <a:lumMod val="20000"/>
                        <a:lumOff val="80000"/>
                      </a:schemeClr>
                    </a:solidFill>
                  </a:tcPr>
                </a:tc>
                <a:extLst>
                  <a:ext uri="{0D108BD9-81ED-4DB2-BD59-A6C34878D82A}">
                    <a16:rowId xmlns:a16="http://schemas.microsoft.com/office/drawing/2014/main" val="2248396504"/>
                  </a:ext>
                </a:extLst>
              </a:tr>
              <a:tr h="360742">
                <a:tc>
                  <a:txBody>
                    <a:bodyPr/>
                    <a:lstStyle/>
                    <a:p>
                      <a:pPr algn="ct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18</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Hexabromodiphenyl</a:t>
                      </a:r>
                      <a:r>
                        <a:rPr lang="en-US" sz="1400" b="1" kern="1200" dirty="0">
                          <a:solidFill>
                            <a:schemeClr val="tx1"/>
                          </a:solidFill>
                          <a:effectLst/>
                          <a:latin typeface="Arial" panose="020B0604020202020204" pitchFamily="34" charset="0"/>
                          <a:ea typeface="+mn-ea"/>
                          <a:cs typeface="Arial" panose="020B0604020202020204" pitchFamily="34" charset="0"/>
                        </a:rPr>
                        <a:t> ether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Heptabromodiphenyl</a:t>
                      </a:r>
                      <a:r>
                        <a:rPr lang="en-US" sz="1400" b="1" kern="1200" dirty="0">
                          <a:solidFill>
                            <a:schemeClr val="tx1"/>
                          </a:solidFill>
                          <a:effectLst/>
                          <a:latin typeface="Arial" panose="020B0604020202020204" pitchFamily="34" charset="0"/>
                          <a:ea typeface="+mn-ea"/>
                          <a:cs typeface="Arial" panose="020B0604020202020204" pitchFamily="34" charset="0"/>
                        </a:rPr>
                        <a:t> ether (HBDE)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a:txBody>
                    <a:bodyPr/>
                    <a:lstStyle/>
                    <a:p>
                      <a:pPr algn="just">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thiết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bị</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phương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thông</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3">
                        <a:lumMod val="20000"/>
                        <a:lumOff val="80000"/>
                      </a:schemeClr>
                    </a:solidFill>
                  </a:tcPr>
                </a:tc>
                <a:extLst>
                  <a:ext uri="{0D108BD9-81ED-4DB2-BD59-A6C34878D82A}">
                    <a16:rowId xmlns:a16="http://schemas.microsoft.com/office/drawing/2014/main" val="572935682"/>
                  </a:ext>
                </a:extLst>
              </a:tr>
              <a:tr h="481607">
                <a:tc>
                  <a:txBody>
                    <a:bodyPr/>
                    <a:lstStyle/>
                    <a:p>
                      <a:pPr algn="ctr">
                        <a:lnSpc>
                          <a:spcPct val="115000"/>
                        </a:lnSpc>
                        <a:spcAft>
                          <a:spcPts val="0"/>
                        </a:spcAft>
                      </a:pPr>
                      <a:r>
                        <a:rPr lang="en-US" sz="1400" b="1" kern="1200">
                          <a:solidFill>
                            <a:schemeClr val="tx1"/>
                          </a:solidFill>
                          <a:effectLst/>
                          <a:latin typeface="Arial" panose="020B0604020202020204" pitchFamily="34" charset="0"/>
                          <a:ea typeface="+mn-ea"/>
                          <a:cs typeface="Arial" panose="020B0604020202020204" pitchFamily="34" charset="0"/>
                        </a:rPr>
                        <a:t>19</a:t>
                      </a: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Tetrabromodiphenyl</a:t>
                      </a:r>
                      <a:r>
                        <a:rPr lang="en-US" sz="1400" b="1" kern="1200" dirty="0">
                          <a:solidFill>
                            <a:schemeClr val="tx1"/>
                          </a:solidFill>
                          <a:effectLst/>
                          <a:latin typeface="Arial" panose="020B0604020202020204" pitchFamily="34" charset="0"/>
                          <a:ea typeface="+mn-ea"/>
                          <a:cs typeface="Arial" panose="020B0604020202020204" pitchFamily="34" charset="0"/>
                        </a:rPr>
                        <a:t> ether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Pentabromodiphenyl</a:t>
                      </a:r>
                      <a:r>
                        <a:rPr lang="en-US" sz="1400" b="1" kern="1200" dirty="0">
                          <a:solidFill>
                            <a:schemeClr val="tx1"/>
                          </a:solidFill>
                          <a:effectLst/>
                          <a:latin typeface="Arial" panose="020B0604020202020204" pitchFamily="34" charset="0"/>
                          <a:ea typeface="+mn-ea"/>
                          <a:cs typeface="Arial" panose="020B0604020202020204" pitchFamily="34" charset="0"/>
                        </a:rPr>
                        <a:t> ether (POP-BDE)</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en-US" sz="1400" b="1" kern="1200" dirty="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3">
                        <a:lumMod val="20000"/>
                        <a:lumOff val="80000"/>
                      </a:schemeClr>
                    </a:solidFill>
                  </a:tcPr>
                </a:tc>
                <a:tc>
                  <a:txBody>
                    <a:bodyPr/>
                    <a:lstStyle/>
                    <a:p>
                      <a:pPr algn="just">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phẩm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nội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dệt</a:t>
                      </a:r>
                      <a:r>
                        <a:rPr lang="en-US" sz="1400" b="1" kern="1200" dirty="0">
                          <a:solidFill>
                            <a:schemeClr val="tx1"/>
                          </a:solidFill>
                          <a:effectLst/>
                          <a:latin typeface="Arial" panose="020B0604020202020204" pitchFamily="34" charset="0"/>
                          <a:ea typeface="+mn-ea"/>
                          <a:cs typeface="Arial" panose="020B0604020202020204" pitchFamily="34" charset="0"/>
                        </a:rPr>
                        <a:t> may,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liệu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nhiệt</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3">
                        <a:lumMod val="20000"/>
                        <a:lumOff val="80000"/>
                      </a:schemeClr>
                    </a:solidFill>
                  </a:tcPr>
                </a:tc>
                <a:extLst>
                  <a:ext uri="{0D108BD9-81ED-4DB2-BD59-A6C34878D82A}">
                    <a16:rowId xmlns:a16="http://schemas.microsoft.com/office/drawing/2014/main" val="3705344477"/>
                  </a:ext>
                </a:extLst>
              </a:tr>
              <a:tr h="481607">
                <a:tc>
                  <a:txBody>
                    <a:bodyPr/>
                    <a:lstStyle/>
                    <a:p>
                      <a:pPr algn="ctr">
                        <a:lnSpc>
                          <a:spcPct val="115000"/>
                        </a:lnSpc>
                        <a:spcAft>
                          <a:spcPts val="0"/>
                        </a:spcAft>
                      </a:pPr>
                      <a:r>
                        <a:rPr lang="vi-VN" sz="1400" b="1" kern="1200" dirty="0">
                          <a:solidFill>
                            <a:schemeClr val="tx1"/>
                          </a:solidFill>
                          <a:effectLst/>
                          <a:latin typeface="Arial" panose="020B0604020202020204" pitchFamily="34" charset="0"/>
                          <a:ea typeface="+mn-ea"/>
                          <a:cs typeface="Arial" panose="020B0604020202020204" pitchFamily="34" charset="0"/>
                        </a:rPr>
                        <a:t>20</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3">
                        <a:lumMod val="20000"/>
                        <a:lumOff val="80000"/>
                      </a:schemeClr>
                    </a:solidFill>
                  </a:tcPr>
                </a:tc>
                <a:tc>
                  <a:txBody>
                    <a:bodyPr/>
                    <a:lstStyle/>
                    <a:p>
                      <a:pPr>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Pentachlorobenzene</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PeCB</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nchor="ctr">
                    <a:solidFill>
                      <a:schemeClr val="accent3">
                        <a:lumMod val="20000"/>
                        <a:lumOff val="80000"/>
                      </a:schemeClr>
                    </a:solidFill>
                  </a:tcPr>
                </a:tc>
                <a:tc>
                  <a:txBody>
                    <a:bodyPr/>
                    <a:lstStyle/>
                    <a:p>
                      <a:pPr algn="ctr">
                        <a:lnSpc>
                          <a:spcPct val="115000"/>
                        </a:lnSpc>
                        <a:spcAft>
                          <a:spcPts val="0"/>
                        </a:spcAft>
                      </a:pPr>
                      <a:r>
                        <a:rPr lang="vi-VN" sz="1400" b="1" kern="1200" dirty="0">
                          <a:solidFill>
                            <a:schemeClr val="tx1"/>
                          </a:solidFill>
                          <a:effectLst/>
                          <a:latin typeface="Arial" panose="020B0604020202020204" pitchFamily="34" charset="0"/>
                          <a:ea typeface="+mn-ea"/>
                          <a:cs typeface="Arial" panose="020B0604020202020204" pitchFamily="34" charset="0"/>
                        </a:rPr>
                        <a:t>A, C</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3">
                        <a:lumMod val="20000"/>
                        <a:lumOff val="80000"/>
                      </a:schemeClr>
                    </a:solidFill>
                  </a:tcPr>
                </a:tc>
                <a:tc>
                  <a:txBody>
                    <a:bodyPr/>
                    <a:lstStyle/>
                    <a:p>
                      <a:pPr algn="just">
                        <a:lnSpc>
                          <a:spcPct val="115000"/>
                        </a:lnSpc>
                        <a:spcAft>
                          <a:spcPts val="0"/>
                        </a:spcAft>
                      </a:pPr>
                      <a:r>
                        <a:rPr lang="vi-VN" sz="1400" b="1" kern="1200" dirty="0">
                          <a:solidFill>
                            <a:schemeClr val="tx1"/>
                          </a:solidFill>
                          <a:effectLst/>
                          <a:latin typeface="Arial" panose="020B0604020202020204" pitchFamily="34" charset="0"/>
                          <a:ea typeface="+mn-ea"/>
                          <a:cs typeface="Arial" panose="020B0604020202020204" pitchFamily="34" charset="0"/>
                        </a:rPr>
                        <a:t>Trong lĩnh vực công nghiệp (Dầu truyền nhiệt, chất làm chậm quá trình cháy)</a:t>
                      </a:r>
                    </a:p>
                    <a:p>
                      <a:pPr algn="just">
                        <a:lnSpc>
                          <a:spcPct val="115000"/>
                        </a:lnSpc>
                        <a:spcAft>
                          <a:spcPts val="0"/>
                        </a:spcAft>
                      </a:pPr>
                      <a:r>
                        <a:rPr lang="vi-VN" sz="1400" b="1" kern="1200" dirty="0">
                          <a:solidFill>
                            <a:schemeClr val="tx1"/>
                          </a:solidFill>
                          <a:effectLst/>
                          <a:latin typeface="Arial" panose="020B0604020202020204" pitchFamily="34" charset="0"/>
                          <a:ea typeface="+mn-ea"/>
                          <a:cs typeface="Arial" panose="020B0604020202020204" pitchFamily="34" charset="0"/>
                        </a:rPr>
                        <a:t>Trong lĩnh vực nông nghiệp (Thuốc trừ sâu và thuốc diệt nấm)</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solidFill>
                      <a:schemeClr val="accent3">
                        <a:lumMod val="20000"/>
                        <a:lumOff val="80000"/>
                      </a:schemeClr>
                    </a:solidFill>
                  </a:tcPr>
                </a:tc>
                <a:extLst>
                  <a:ext uri="{0D108BD9-81ED-4DB2-BD59-A6C34878D82A}">
                    <a16:rowId xmlns:a16="http://schemas.microsoft.com/office/drawing/2014/main" val="753099348"/>
                  </a:ext>
                </a:extLst>
              </a:tr>
              <a:tr h="481607">
                <a:tc>
                  <a:txBody>
                    <a:bodyPr/>
                    <a:lstStyle/>
                    <a:p>
                      <a:pPr algn="ctr">
                        <a:lnSpc>
                          <a:spcPct val="115000"/>
                        </a:lnSpc>
                        <a:spcAft>
                          <a:spcPts val="0"/>
                        </a:spcAft>
                      </a:pP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3">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dirty="0" err="1">
                          <a:solidFill>
                            <a:schemeClr val="tx1"/>
                          </a:solidFill>
                          <a:effectLst/>
                          <a:latin typeface="Arial" panose="020B0604020202020204" pitchFamily="34" charset="0"/>
                          <a:ea typeface="+mn-ea"/>
                          <a:cs typeface="Arial" panose="020B0604020202020204" pitchFamily="34" charset="0"/>
                        </a:rPr>
                        <a:t>Perfluorooctane</a:t>
                      </a:r>
                      <a:r>
                        <a:rPr lang="en-US" sz="1400" b="1" kern="1200" dirty="0">
                          <a:solidFill>
                            <a:schemeClr val="tx1"/>
                          </a:solidFill>
                          <a:effectLst/>
                          <a:latin typeface="Arial" panose="020B0604020202020204" pitchFamily="34" charset="0"/>
                          <a:ea typeface="+mn-ea"/>
                          <a:cs typeface="Arial" panose="020B0604020202020204" pitchFamily="34" charset="0"/>
                        </a:rPr>
                        <a:t> sulfonic acid (PFOS), </a:t>
                      </a:r>
                      <a:r>
                        <a:rPr lang="en-US" sz="1400" b="1" kern="1200" dirty="0" err="1">
                          <a:solidFill>
                            <a:schemeClr val="tx1"/>
                          </a:solidFill>
                          <a:effectLst/>
                          <a:latin typeface="Arial" panose="020B0604020202020204" pitchFamily="34" charset="0"/>
                          <a:ea typeface="+mn-ea"/>
                          <a:cs typeface="Arial" panose="020B0604020202020204" pitchFamily="34" charset="0"/>
                        </a:rPr>
                        <a:t>muối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của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chúng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Perfluorooctane</a:t>
                      </a:r>
                      <a:r>
                        <a:rPr lang="en-US" sz="1400" b="1" kern="1200" dirty="0">
                          <a:solidFill>
                            <a:schemeClr val="tx1"/>
                          </a:solidFill>
                          <a:effectLst/>
                          <a:latin typeface="Arial" panose="020B0604020202020204" pitchFamily="34" charset="0"/>
                          <a:ea typeface="+mn-ea"/>
                          <a:cs typeface="Arial" panose="020B0604020202020204" pitchFamily="34" charset="0"/>
                        </a:rPr>
                        <a:t> sulfonyl fluoride (PFOSF)</a:t>
                      </a:r>
                    </a:p>
                  </a:txBody>
                  <a:tcPr marL="16122" marR="16122" marT="0" marB="0" anchor="ctr">
                    <a:solidFill>
                      <a:schemeClr val="accent3">
                        <a:lumMod val="20000"/>
                        <a:lumOff val="8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B</a:t>
                      </a:r>
                    </a:p>
                  </a:txBody>
                  <a:tcPr marL="16122" marR="16122" marT="0" marB="0" anchor="ctr">
                    <a:solidFill>
                      <a:schemeClr val="accent3">
                        <a:lumMod val="20000"/>
                        <a:lumOff val="8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y </a:t>
                      </a:r>
                      <a:r>
                        <a:rPr lang="en-US" sz="1400" b="1" kern="1200" dirty="0" err="1">
                          <a:solidFill>
                            <a:schemeClr val="tx1"/>
                          </a:solidFill>
                          <a:effectLst/>
                          <a:latin typeface="Arial" panose="020B0604020202020204" pitchFamily="34" charset="0"/>
                          <a:ea typeface="+mn-ea"/>
                          <a:cs typeface="Arial" panose="020B0604020202020204" pitchFamily="34" charset="0"/>
                        </a:rPr>
                        <a:t>tế</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thuốc</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diệt</a:t>
                      </a:r>
                      <a:r>
                        <a:rPr lang="vi-VN" sz="1400" b="1" kern="1200" dirty="0">
                          <a:solidFill>
                            <a:schemeClr val="tx1"/>
                          </a:solidFill>
                          <a:effectLst/>
                          <a:latin typeface="Arial" panose="020B0604020202020204" pitchFamily="34" charset="0"/>
                          <a:ea typeface="+mn-ea"/>
                          <a:cs typeface="Arial" panose="020B0604020202020204" pitchFamily="34" charset="0"/>
                        </a:rPr>
                        <a:t> côn </a:t>
                      </a:r>
                      <a:r>
                        <a:rPr lang="vi-VN" sz="1400" b="1" kern="1200" dirty="0" err="1">
                          <a:solidFill>
                            <a:schemeClr val="tx1"/>
                          </a:solidFill>
                          <a:effectLst/>
                          <a:latin typeface="Arial" panose="020B0604020202020204" pitchFamily="34" charset="0"/>
                          <a:ea typeface="+mn-ea"/>
                          <a:cs typeface="Arial" panose="020B0604020202020204" pitchFamily="34" charset="0"/>
                        </a:rPr>
                        <a:t>trùng</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c</a:t>
                      </a:r>
                      <a:r>
                        <a:rPr lang="vi-VN" sz="1400" b="1" kern="1200" dirty="0">
                          <a:solidFill>
                            <a:schemeClr val="tx1"/>
                          </a:solidFill>
                          <a:effectLst/>
                          <a:latin typeface="Arial" panose="020B0604020202020204" pitchFamily="34" charset="0"/>
                          <a:ea typeface="+mn-ea"/>
                          <a:cs typeface="Arial" panose="020B0604020202020204" pitchFamily="34" charset="0"/>
                        </a:rPr>
                        <a:t>ông </a:t>
                      </a:r>
                      <a:r>
                        <a:rPr lang="vi-VN" sz="1400" b="1" kern="1200" dirty="0" err="1">
                          <a:solidFill>
                            <a:schemeClr val="tx1"/>
                          </a:solidFill>
                          <a:effectLst/>
                          <a:latin typeface="Arial" panose="020B0604020202020204" pitchFamily="34" charset="0"/>
                          <a:ea typeface="+mn-ea"/>
                          <a:cs typeface="Arial" panose="020B0604020202020204" pitchFamily="34" charset="0"/>
                        </a:rPr>
                        <a:t>nghiệp</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hóa</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như</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latin typeface="Arial" panose="020B0604020202020204" pitchFamily="34" charset="0"/>
                          <a:ea typeface="+mn-ea"/>
                          <a:cs typeface="Arial" panose="020B0604020202020204" pitchFamily="34" charset="0"/>
                        </a:rPr>
                        <a:t>S</a:t>
                      </a:r>
                      <a:r>
                        <a:rPr lang="vi-VN" sz="1400" b="1" kern="1200" dirty="0" err="1">
                          <a:solidFill>
                            <a:schemeClr val="tx1"/>
                          </a:solidFill>
                          <a:effectLst/>
                          <a:latin typeface="Arial" panose="020B0604020202020204" pitchFamily="34" charset="0"/>
                          <a:ea typeface="+mn-ea"/>
                          <a:cs typeface="Arial" panose="020B0604020202020204" pitchFamily="34" charset="0"/>
                        </a:rPr>
                        <a:t>ản</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xuất</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hóa</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chất</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phụ</a:t>
                      </a:r>
                      <a:r>
                        <a:rPr lang="vi-VN" sz="1400" b="1" kern="1200" dirty="0">
                          <a:solidFill>
                            <a:schemeClr val="tx1"/>
                          </a:solidFill>
                          <a:effectLst/>
                          <a:latin typeface="Arial" panose="020B0604020202020204" pitchFamily="34" charset="0"/>
                          <a:ea typeface="+mn-ea"/>
                          <a:cs typeface="Arial" panose="020B0604020202020204" pitchFamily="34" charset="0"/>
                        </a:rPr>
                        <a:t> gia </a:t>
                      </a:r>
                      <a:r>
                        <a:rPr lang="vi-VN" sz="1400" b="1" kern="1200" dirty="0" err="1">
                          <a:solidFill>
                            <a:schemeClr val="tx1"/>
                          </a:solidFill>
                          <a:effectLst/>
                          <a:latin typeface="Arial" panose="020B0604020202020204" pitchFamily="34" charset="0"/>
                          <a:ea typeface="+mn-ea"/>
                          <a:cs typeface="Arial" panose="020B0604020202020204" pitchFamily="34" charset="0"/>
                        </a:rPr>
                        <a:t>có</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chứa</a:t>
                      </a:r>
                      <a:r>
                        <a:rPr lang="vi-VN" sz="1400" b="1" kern="1200" dirty="0">
                          <a:solidFill>
                            <a:schemeClr val="tx1"/>
                          </a:solidFill>
                          <a:effectLst/>
                          <a:latin typeface="Arial" panose="020B0604020202020204" pitchFamily="34" charset="0"/>
                          <a:ea typeface="+mn-ea"/>
                          <a:cs typeface="Arial" panose="020B0604020202020204" pitchFamily="34" charset="0"/>
                        </a:rPr>
                        <a:t> PFOS, </a:t>
                      </a:r>
                      <a:r>
                        <a:rPr lang="vi-VN" sz="1400" b="1" kern="1200" dirty="0" err="1">
                          <a:solidFill>
                            <a:schemeClr val="tx1"/>
                          </a:solidFill>
                          <a:effectLst/>
                          <a:latin typeface="Arial" panose="020B0604020202020204" pitchFamily="34" charset="0"/>
                          <a:ea typeface="+mn-ea"/>
                          <a:cs typeface="Arial" panose="020B0604020202020204" pitchFamily="34" charset="0"/>
                        </a:rPr>
                        <a:t>bọt</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chữa</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cháy</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dầu</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thủy</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lực</a:t>
                      </a:r>
                      <a:r>
                        <a:rPr lang="vi-VN" sz="1400" b="1" kern="1200" dirty="0">
                          <a:solidFill>
                            <a:schemeClr val="tx1"/>
                          </a:solidFill>
                          <a:effectLst/>
                          <a:latin typeface="Arial" panose="020B0604020202020204" pitchFamily="34" charset="0"/>
                          <a:ea typeface="+mn-ea"/>
                          <a:cs typeface="Arial" panose="020B0604020202020204" pitchFamily="34" charset="0"/>
                        </a:rPr>
                        <a:t> trong </a:t>
                      </a:r>
                      <a:r>
                        <a:rPr lang="vi-VN" sz="1400" b="1" kern="1200" dirty="0" err="1">
                          <a:solidFill>
                            <a:schemeClr val="tx1"/>
                          </a:solidFill>
                          <a:effectLst/>
                          <a:latin typeface="Arial" panose="020B0604020202020204" pitchFamily="34" charset="0"/>
                          <a:ea typeface="+mn-ea"/>
                          <a:cs typeface="Arial" panose="020B0604020202020204" pitchFamily="34" charset="0"/>
                        </a:rPr>
                        <a:t>ngành</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hàng</a:t>
                      </a:r>
                      <a:r>
                        <a:rPr lang="vi-VN" sz="1400" b="1" kern="1200" dirty="0">
                          <a:solidFill>
                            <a:schemeClr val="tx1"/>
                          </a:solidFill>
                          <a:effectLst/>
                          <a:latin typeface="Arial" panose="020B0604020202020204" pitchFamily="34" charset="0"/>
                          <a:ea typeface="+mn-ea"/>
                          <a:cs typeface="Arial" panose="020B0604020202020204" pitchFamily="34" charset="0"/>
                        </a:rPr>
                        <a:t> không</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c</a:t>
                      </a:r>
                      <a:r>
                        <a:rPr lang="vi-VN" sz="1400" b="1" kern="1200" dirty="0">
                          <a:solidFill>
                            <a:schemeClr val="tx1"/>
                          </a:solidFill>
                          <a:effectLst/>
                          <a:latin typeface="Arial" panose="020B0604020202020204" pitchFamily="34" charset="0"/>
                          <a:ea typeface="+mn-ea"/>
                          <a:cs typeface="Arial" panose="020B0604020202020204" pitchFamily="34" charset="0"/>
                        </a:rPr>
                        <a:t>ông </a:t>
                      </a:r>
                      <a:r>
                        <a:rPr lang="vi-VN" sz="1400" b="1" kern="1200" dirty="0" err="1">
                          <a:solidFill>
                            <a:schemeClr val="tx1"/>
                          </a:solidFill>
                          <a:effectLst/>
                          <a:latin typeface="Arial" panose="020B0604020202020204" pitchFamily="34" charset="0"/>
                          <a:ea typeface="+mn-ea"/>
                          <a:cs typeface="Arial" panose="020B0604020202020204" pitchFamily="34" charset="0"/>
                        </a:rPr>
                        <a:t>nghiệp</a:t>
                      </a:r>
                      <a:r>
                        <a:rPr lang="vi-VN" sz="1400" b="1" kern="1200" dirty="0">
                          <a:solidFill>
                            <a:schemeClr val="tx1"/>
                          </a:solidFill>
                          <a:effectLst/>
                          <a:latin typeface="Arial" panose="020B0604020202020204" pitchFamily="34" charset="0"/>
                          <a:ea typeface="+mn-ea"/>
                          <a:cs typeface="Arial" panose="020B0604020202020204" pitchFamily="34" charset="0"/>
                        </a:rPr>
                        <a:t> xi </a:t>
                      </a:r>
                      <a:r>
                        <a:rPr lang="vi-VN" sz="1400" b="1" kern="1200" dirty="0" err="1">
                          <a:solidFill>
                            <a:schemeClr val="tx1"/>
                          </a:solidFill>
                          <a:effectLst/>
                          <a:latin typeface="Arial" panose="020B0604020202020204" pitchFamily="34" charset="0"/>
                          <a:ea typeface="+mn-ea"/>
                          <a:cs typeface="Arial" panose="020B0604020202020204" pitchFamily="34" charset="0"/>
                        </a:rPr>
                        <a:t>mạ</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sản</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xuất</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giấy</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tráng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dệt</a:t>
                      </a:r>
                      <a:r>
                        <a:rPr lang="vi-VN" sz="1400" b="1" kern="1200" dirty="0">
                          <a:solidFill>
                            <a:schemeClr val="tx1"/>
                          </a:solidFill>
                          <a:effectLst/>
                          <a:latin typeface="Arial" panose="020B0604020202020204" pitchFamily="34" charset="0"/>
                          <a:ea typeface="+mn-ea"/>
                          <a:cs typeface="Arial" panose="020B0604020202020204" pitchFamily="34" charset="0"/>
                        </a:rPr>
                        <a:t> may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a:solidFill>
                            <a:schemeClr val="tx1"/>
                          </a:solidFill>
                          <a:effectLst/>
                          <a:latin typeface="Arial" panose="020B0604020202020204" pitchFamily="34" charset="0"/>
                          <a:ea typeface="+mn-ea"/>
                          <a:cs typeface="Arial" panose="020B0604020202020204" pitchFamily="34" charset="0"/>
                        </a:rPr>
                        <a:t>da </a:t>
                      </a:r>
                      <a:r>
                        <a:rPr lang="vi-VN" sz="1400" b="1" kern="1200" dirty="0" err="1">
                          <a:solidFill>
                            <a:schemeClr val="tx1"/>
                          </a:solidFill>
                          <a:effectLst/>
                          <a:latin typeface="Arial" panose="020B0604020202020204" pitchFamily="34" charset="0"/>
                          <a:ea typeface="+mn-ea"/>
                          <a:cs typeface="Arial" panose="020B0604020202020204" pitchFamily="34" charset="0"/>
                        </a:rPr>
                        <a:t>và</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thảm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cao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nhựa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sơn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mực</a:t>
                      </a:r>
                      <a:r>
                        <a:rPr lang="en-US" sz="1400" b="1" kern="1200" dirty="0">
                          <a:solidFill>
                            <a:schemeClr val="tx1"/>
                          </a:solidFill>
                          <a:effectLst/>
                          <a:latin typeface="Arial" panose="020B0604020202020204" pitchFamily="34" charset="0"/>
                          <a:ea typeface="+mn-ea"/>
                          <a:cs typeface="Arial" panose="020B0604020202020204" pitchFamily="34" charset="0"/>
                        </a:rPr>
                        <a:t> in;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đồ</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điện</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tử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bán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dẫn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nhiếp</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ảnh</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3">
                        <a:lumMod val="20000"/>
                        <a:lumOff val="80000"/>
                      </a:schemeClr>
                    </a:solidFill>
                  </a:tcPr>
                </a:tc>
                <a:extLst>
                  <a:ext uri="{0D108BD9-81ED-4DB2-BD59-A6C34878D82A}">
                    <a16:rowId xmlns:a16="http://schemas.microsoft.com/office/drawing/2014/main" val="1184155748"/>
                  </a:ext>
                </a:extLst>
              </a:tr>
            </a:tbl>
          </a:graphicData>
        </a:graphic>
      </p:graphicFrame>
      <p:sp>
        <p:nvSpPr>
          <p:cNvPr id="5" name="TextBox 4">
            <a:extLst>
              <a:ext uri="{FF2B5EF4-FFF2-40B4-BE49-F238E27FC236}">
                <a16:creationId xmlns:a16="http://schemas.microsoft.com/office/drawing/2014/main" id="{F0DE2B98-AA96-45E1-358E-E4BCC6E1567F}"/>
              </a:ext>
            </a:extLst>
          </p:cNvPr>
          <p:cNvSpPr txBox="1"/>
          <p:nvPr/>
        </p:nvSpPr>
        <p:spPr>
          <a:xfrm>
            <a:off x="136072" y="10886"/>
            <a:ext cx="8534400" cy="369332"/>
          </a:xfrm>
          <a:prstGeom prst="rect">
            <a:avLst/>
          </a:prstGeom>
          <a:noFill/>
        </p:spPr>
        <p:txBody>
          <a:bodyPr wrap="square">
            <a:spAutoFit/>
          </a:bodyPr>
          <a:lstStyle/>
          <a:p>
            <a:r>
              <a:rPr lang="en-US" b="1" dirty="0">
                <a:solidFill>
                  <a:srgbClr val="FF0000"/>
                </a:solidFill>
                <a:latin typeface="Arial" panose="020B0604020202020204" pitchFamily="34" charset="0"/>
                <a:ea typeface="+mj-ea"/>
                <a:cs typeface="Arial" panose="020B0604020202020204" pitchFamily="34" charset="0"/>
              </a:rPr>
              <a:t>2.2 </a:t>
            </a:r>
            <a:r>
              <a:rPr lang="en-US" b="1" dirty="0" err="1">
                <a:solidFill>
                  <a:srgbClr val="FF0000"/>
                </a:solidFill>
                <a:latin typeface="Arial" panose="020B0604020202020204" pitchFamily="34" charset="0"/>
                <a:ea typeface="+mj-ea"/>
                <a:cs typeface="Arial" panose="020B0604020202020204" pitchFamily="34" charset="0"/>
              </a:rPr>
              <a:t>Các</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hợp</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chất</a:t>
            </a:r>
            <a:r>
              <a:rPr lang="en-US" b="1" dirty="0">
                <a:solidFill>
                  <a:srgbClr val="FF0000"/>
                </a:solidFill>
                <a:latin typeface="Arial" panose="020B0604020202020204" pitchFamily="34" charset="0"/>
                <a:ea typeface="+mj-ea"/>
                <a:cs typeface="Arial" panose="020B0604020202020204" pitchFamily="34" charset="0"/>
              </a:rPr>
              <a:t> POP </a:t>
            </a:r>
            <a:r>
              <a:rPr lang="en-US" b="1" dirty="0" err="1">
                <a:solidFill>
                  <a:srgbClr val="FF0000"/>
                </a:solidFill>
                <a:latin typeface="Arial" panose="020B0604020202020204" pitchFamily="34" charset="0"/>
                <a:ea typeface="+mj-ea"/>
                <a:cs typeface="Arial" panose="020B0604020202020204" pitchFamily="34" charset="0"/>
              </a:rPr>
              <a:t>mới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được</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bổ</a:t>
            </a:r>
            <a:r>
              <a:rPr lang="en-US" b="1" dirty="0">
                <a:solidFill>
                  <a:srgbClr val="FF0000"/>
                </a:solidFill>
                <a:latin typeface="Arial" panose="020B0604020202020204" pitchFamily="34" charset="0"/>
                <a:ea typeface="+mj-ea"/>
                <a:cs typeface="Arial" panose="020B0604020202020204" pitchFamily="34" charset="0"/>
              </a:rPr>
              <a:t> sung </a:t>
            </a:r>
            <a:r>
              <a:rPr lang="en-US" b="1" dirty="0" err="1">
                <a:solidFill>
                  <a:srgbClr val="FF0000"/>
                </a:solidFill>
                <a:latin typeface="Arial" panose="020B0604020202020204" pitchFamily="34" charset="0"/>
                <a:ea typeface="+mj-ea"/>
                <a:cs typeface="Arial" panose="020B0604020202020204" pitchFamily="34" charset="0"/>
              </a:rPr>
              <a:t>vào</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trong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Công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ước</a:t>
            </a:r>
            <a:r>
              <a:rPr lang="en-US" b="1" dirty="0">
                <a:solidFill>
                  <a:srgbClr val="FF0000"/>
                </a:solidFill>
                <a:latin typeface="Arial" panose="020B0604020202020204" pitchFamily="34" charset="0"/>
                <a:ea typeface="+mj-ea"/>
                <a:cs typeface="Arial" panose="020B0604020202020204" pitchFamily="34" charset="0"/>
              </a:rPr>
              <a:t> Stockholm </a:t>
            </a:r>
          </a:p>
        </p:txBody>
      </p:sp>
    </p:spTree>
    <p:extLst>
      <p:ext uri="{BB962C8B-B14F-4D97-AF65-F5344CB8AC3E}">
        <p14:creationId xmlns:p14="http://schemas.microsoft.com/office/powerpoint/2010/main" val="211687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FBE52F-7AAD-8354-9465-773EF606C67A}"/>
              </a:ext>
            </a:extLst>
          </p:cNvPr>
          <p:cNvGraphicFramePr>
            <a:graphicFrameLocks noGrp="1"/>
          </p:cNvGraphicFramePr>
          <p:nvPr>
            <p:extLst>
              <p:ext uri="{D42A27DB-BD31-4B8C-83A1-F6EECF244321}">
                <p14:modId xmlns:p14="http://schemas.microsoft.com/office/powerpoint/2010/main" val="2596172261"/>
              </p:ext>
            </p:extLst>
          </p:nvPr>
        </p:nvGraphicFramePr>
        <p:xfrm>
          <a:off x="152400" y="304800"/>
          <a:ext cx="8610601" cy="6334445"/>
        </p:xfrm>
        <a:graphic>
          <a:graphicData uri="http://schemas.openxmlformats.org/drawingml/2006/table">
            <a:tbl>
              <a:tblPr firstRow="1" firstCol="1" bandRow="1">
                <a:tableStyleId>{5C22544A-7EE6-4342-B048-85BDC9FD1C3A}</a:tableStyleId>
              </a:tblPr>
              <a:tblGrid>
                <a:gridCol w="321128">
                  <a:extLst>
                    <a:ext uri="{9D8B030D-6E8A-4147-A177-3AD203B41FA5}">
                      <a16:colId xmlns:a16="http://schemas.microsoft.com/office/drawing/2014/main" val="3213006302"/>
                    </a:ext>
                  </a:extLst>
                </a:gridCol>
                <a:gridCol w="3472544">
                  <a:extLst>
                    <a:ext uri="{9D8B030D-6E8A-4147-A177-3AD203B41FA5}">
                      <a16:colId xmlns:a16="http://schemas.microsoft.com/office/drawing/2014/main" val="634467882"/>
                    </a:ext>
                  </a:extLst>
                </a:gridCol>
                <a:gridCol w="533400">
                  <a:extLst>
                    <a:ext uri="{9D8B030D-6E8A-4147-A177-3AD203B41FA5}">
                      <a16:colId xmlns:a16="http://schemas.microsoft.com/office/drawing/2014/main" val="2183530283"/>
                    </a:ext>
                  </a:extLst>
                </a:gridCol>
                <a:gridCol w="4283529">
                  <a:extLst>
                    <a:ext uri="{9D8B030D-6E8A-4147-A177-3AD203B41FA5}">
                      <a16:colId xmlns:a16="http://schemas.microsoft.com/office/drawing/2014/main" val="1955041104"/>
                    </a:ext>
                  </a:extLst>
                </a:gridCol>
              </a:tblGrid>
              <a:tr h="129491">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22</a:t>
                      </a:r>
                    </a:p>
                  </a:txBody>
                  <a:tcPr marL="16122" marR="16122" marT="0" marB="0" anchor="ctr">
                    <a:solidFill>
                      <a:schemeClr val="accent2">
                        <a:lumMod val="20000"/>
                        <a:lumOff val="80000"/>
                      </a:schemeClr>
                    </a:solidFill>
                  </a:tcPr>
                </a:tc>
                <a:tc>
                  <a:txBody>
                    <a:bodyPr/>
                    <a:lstStyle/>
                    <a:p>
                      <a:pP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Endosulfan kỹ thuật và các đồng phân</a:t>
                      </a:r>
                    </a:p>
                  </a:txBody>
                  <a:tcPr marL="16122" marR="16122" marT="0" marB="0" anchor="ctr">
                    <a:solidFill>
                      <a:schemeClr val="accent2">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2">
                        <a:lumMod val="20000"/>
                        <a:lumOff val="80000"/>
                      </a:schemeClr>
                    </a:solidFill>
                  </a:tcPr>
                </a:tc>
                <a:tc>
                  <a:txBody>
                    <a:bodyPr/>
                    <a:lstStyle/>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Trong lĩnh vực nông nghiệp (thuốc bảo vệ thực vật)</a:t>
                      </a:r>
                    </a:p>
                  </a:txBody>
                  <a:tcPr marL="16122" marR="16122" marT="0" marB="0">
                    <a:solidFill>
                      <a:schemeClr val="accent2">
                        <a:lumMod val="20000"/>
                        <a:lumOff val="80000"/>
                      </a:schemeClr>
                    </a:solidFill>
                  </a:tcPr>
                </a:tc>
                <a:extLst>
                  <a:ext uri="{0D108BD9-81ED-4DB2-BD59-A6C34878D82A}">
                    <a16:rowId xmlns:a16="http://schemas.microsoft.com/office/drawing/2014/main" val="3189009907"/>
                  </a:ext>
                </a:extLst>
              </a:tr>
              <a:tr h="558457">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23</a:t>
                      </a:r>
                    </a:p>
                  </a:txBody>
                  <a:tcPr marL="16122" marR="16122" marT="0" marB="0" anchor="ctr">
                    <a:solidFill>
                      <a:schemeClr val="accent2">
                        <a:lumMod val="20000"/>
                        <a:lumOff val="80000"/>
                      </a:schemeClr>
                    </a:solidFill>
                  </a:tcPr>
                </a:tc>
                <a:tc>
                  <a:txBody>
                    <a:bodyPr/>
                    <a:lstStyle/>
                    <a:p>
                      <a:pPr>
                        <a:lnSpc>
                          <a:spcPct val="115000"/>
                        </a:lnSpc>
                        <a:spcAft>
                          <a:spcPts val="600"/>
                        </a:spcAft>
                      </a:pPr>
                      <a:r>
                        <a:rPr lang="en-US" sz="1400" b="1" kern="1200" dirty="0" err="1">
                          <a:solidFill>
                            <a:schemeClr val="tx1"/>
                          </a:solidFill>
                          <a:effectLst/>
                          <a:latin typeface="Arial" panose="020B0604020202020204" pitchFamily="34" charset="0"/>
                          <a:ea typeface="+mn-ea"/>
                          <a:cs typeface="Arial" panose="020B0604020202020204" pitchFamily="34" charset="0"/>
                        </a:rPr>
                        <a:t>Hexabromocyclododecane</a:t>
                      </a:r>
                      <a:r>
                        <a:rPr lang="en-US" sz="1400" b="1" kern="1200" dirty="0">
                          <a:solidFill>
                            <a:schemeClr val="tx1"/>
                          </a:solidFill>
                          <a:effectLst/>
                          <a:latin typeface="Arial" panose="020B0604020202020204" pitchFamily="34" charset="0"/>
                          <a:ea typeface="+mn-ea"/>
                          <a:cs typeface="Arial" panose="020B0604020202020204" pitchFamily="34" charset="0"/>
                        </a:rPr>
                        <a:t> (HBCDD)</a:t>
                      </a:r>
                    </a:p>
                  </a:txBody>
                  <a:tcPr marL="16122" marR="16122" marT="0" marB="0" anchor="ctr">
                    <a:solidFill>
                      <a:schemeClr val="accent2">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2">
                        <a:lumMod val="20000"/>
                        <a:lumOff val="80000"/>
                      </a:schemeClr>
                    </a:solidFill>
                  </a:tcPr>
                </a:tc>
                <a:tc>
                  <a:txBody>
                    <a:bodyPr/>
                    <a:lstStyle/>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xây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dựng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như</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một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phụ</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chống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cháy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bọt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nhiệt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tòa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nhà</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thiết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bị</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tử</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2">
                        <a:lumMod val="20000"/>
                        <a:lumOff val="80000"/>
                      </a:schemeClr>
                    </a:solidFill>
                  </a:tcPr>
                </a:tc>
                <a:extLst>
                  <a:ext uri="{0D108BD9-81ED-4DB2-BD59-A6C34878D82A}">
                    <a16:rowId xmlns:a16="http://schemas.microsoft.com/office/drawing/2014/main" val="2514611212"/>
                  </a:ext>
                </a:extLst>
              </a:tr>
              <a:tr h="558457">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24</a:t>
                      </a:r>
                    </a:p>
                  </a:txBody>
                  <a:tcPr marL="16122" marR="16122" marT="0" marB="0" anchor="ctr">
                    <a:solidFill>
                      <a:schemeClr val="accent2">
                        <a:lumMod val="20000"/>
                        <a:lumOff val="80000"/>
                      </a:schemeClr>
                    </a:solidFill>
                  </a:tcPr>
                </a:tc>
                <a:tc>
                  <a:txBody>
                    <a:bodyPr/>
                    <a:lstStyle/>
                    <a:p>
                      <a:pP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Pentachlorophenol (PCP), </a:t>
                      </a:r>
                      <a:r>
                        <a:rPr lang="en-US" sz="1400" b="1" kern="1200" dirty="0" err="1">
                          <a:solidFill>
                            <a:schemeClr val="tx1"/>
                          </a:solidFill>
                          <a:effectLst/>
                          <a:latin typeface="Arial" panose="020B0604020202020204" pitchFamily="34" charset="0"/>
                          <a:ea typeface="+mn-ea"/>
                          <a:cs typeface="Arial" panose="020B0604020202020204" pitchFamily="34" charset="0"/>
                        </a:rPr>
                        <a:t>muối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của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chúng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ester</a:t>
                      </a:r>
                    </a:p>
                  </a:txBody>
                  <a:tcPr marL="16122" marR="16122" marT="0" marB="0" anchor="ctr">
                    <a:solidFill>
                      <a:schemeClr val="accent2">
                        <a:lumMod val="20000"/>
                        <a:lumOff val="80000"/>
                      </a:schemeClr>
                    </a:solidFill>
                  </a:tcPr>
                </a:tc>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2">
                        <a:lumMod val="20000"/>
                        <a:lumOff val="80000"/>
                      </a:schemeClr>
                    </a:solidFill>
                  </a:tcPr>
                </a:tc>
                <a:tc>
                  <a:txBody>
                    <a:bodyPr/>
                    <a:lstStyle/>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 Trong lĩnh vực nông nghiệp (thuốc bảo vệ thực vật);</a:t>
                      </a:r>
                    </a:p>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 Trong lĩnh vực công nghiệp (sử dụng trong lĩnh vực bảo quản gỗ, da, giấy, hệ thống nước làm lạnh...).</a:t>
                      </a:r>
                    </a:p>
                  </a:txBody>
                  <a:tcPr marL="16122" marR="16122" marT="0" marB="0">
                    <a:solidFill>
                      <a:schemeClr val="accent2">
                        <a:lumMod val="20000"/>
                        <a:lumOff val="80000"/>
                      </a:schemeClr>
                    </a:solidFill>
                  </a:tcPr>
                </a:tc>
                <a:extLst>
                  <a:ext uri="{0D108BD9-81ED-4DB2-BD59-A6C34878D82A}">
                    <a16:rowId xmlns:a16="http://schemas.microsoft.com/office/drawing/2014/main" val="2216757128"/>
                  </a:ext>
                </a:extLst>
              </a:tr>
              <a:tr h="820267">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25</a:t>
                      </a:r>
                    </a:p>
                  </a:txBody>
                  <a:tcPr marL="16122" marR="16122" marT="0" marB="0" anchor="ctr">
                    <a:solidFill>
                      <a:schemeClr val="accent2">
                        <a:lumMod val="20000"/>
                        <a:lumOff val="80000"/>
                      </a:schemeClr>
                    </a:solidFill>
                  </a:tcPr>
                </a:tc>
                <a:tc>
                  <a:txBody>
                    <a:bodyPr/>
                    <a:lstStyle/>
                    <a:p>
                      <a:pP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Polychlorinated naphthalene (PCN)</a:t>
                      </a:r>
                    </a:p>
                  </a:txBody>
                  <a:tcPr marL="16122" marR="16122" marT="0" marB="0" anchor="ctr">
                    <a:solidFill>
                      <a:schemeClr val="accent2">
                        <a:lumMod val="20000"/>
                        <a:lumOff val="80000"/>
                      </a:schemeClr>
                    </a:solidFill>
                  </a:tcPr>
                </a:tc>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A, C</a:t>
                      </a:r>
                    </a:p>
                  </a:txBody>
                  <a:tcPr marL="16122" marR="16122" marT="0" marB="0" anchor="ctr">
                    <a:solidFill>
                      <a:schemeClr val="accent2">
                        <a:lumMod val="20000"/>
                        <a:lumOff val="80000"/>
                      </a:schemeClr>
                    </a:solidFill>
                  </a:tcPr>
                </a:tc>
                <a:tc>
                  <a:txBody>
                    <a:bodyPr/>
                    <a:lstStyle/>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bảo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quản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gỗ</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phụ</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nhựa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cao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môi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tụ</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dầu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bôi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trơn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động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cơ</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dây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dẫn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U-POP </a:t>
                      </a:r>
                      <a:r>
                        <a:rPr lang="en-US" sz="1400" b="1" kern="1200" dirty="0" err="1">
                          <a:solidFill>
                            <a:schemeClr val="tx1"/>
                          </a:solidFill>
                          <a:effectLst/>
                          <a:latin typeface="Arial" panose="020B0604020202020204" pitchFamily="34" charset="0"/>
                          <a:ea typeface="+mn-ea"/>
                          <a:cs typeface="Arial" panose="020B0604020202020204" pitchFamily="34" charset="0"/>
                        </a:rPr>
                        <a:t>phát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sinh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từ</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ngành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kim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loại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màu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thứ</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cấp</a:t>
                      </a:r>
                      <a:r>
                        <a:rPr lang="en-US" sz="1400" b="1" kern="1200" dirty="0">
                          <a:solidFill>
                            <a:schemeClr val="tx1"/>
                          </a:solidFill>
                          <a:effectLst/>
                          <a:latin typeface="Arial" panose="020B0604020202020204" pitchFamily="34" charset="0"/>
                          <a:ea typeface="+mn-ea"/>
                          <a:cs typeface="Arial" panose="020B0604020202020204" pitchFamily="34" charset="0"/>
                        </a:rPr>
                        <a:t>, xi </a:t>
                      </a:r>
                      <a:r>
                        <a:rPr lang="en-US" sz="1400" b="1" kern="1200" dirty="0" err="1">
                          <a:solidFill>
                            <a:schemeClr val="tx1"/>
                          </a:solidFill>
                          <a:effectLst/>
                          <a:latin typeface="Arial" panose="020B0604020202020204" pitchFamily="34" charset="0"/>
                          <a:ea typeface="+mn-ea"/>
                          <a:cs typeface="Arial" panose="020B0604020202020204" pitchFamily="34" charset="0"/>
                        </a:rPr>
                        <a:t>măng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magie</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luyện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nhôm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luyện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cốc</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2">
                        <a:lumMod val="20000"/>
                        <a:lumOff val="80000"/>
                      </a:schemeClr>
                    </a:solidFill>
                  </a:tcPr>
                </a:tc>
                <a:extLst>
                  <a:ext uri="{0D108BD9-81ED-4DB2-BD59-A6C34878D82A}">
                    <a16:rowId xmlns:a16="http://schemas.microsoft.com/office/drawing/2014/main" val="4011810643"/>
                  </a:ext>
                </a:extLst>
              </a:tr>
              <a:tr h="601645">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26</a:t>
                      </a:r>
                    </a:p>
                  </a:txBody>
                  <a:tcPr marL="16122" marR="16122" marT="0" marB="0" anchor="ctr">
                    <a:solidFill>
                      <a:schemeClr val="accent2">
                        <a:lumMod val="20000"/>
                        <a:lumOff val="80000"/>
                      </a:schemeClr>
                    </a:solidFill>
                  </a:tcPr>
                </a:tc>
                <a:tc>
                  <a:txBody>
                    <a:bodyPr/>
                    <a:lstStyle/>
                    <a:p>
                      <a:pP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Hexachlorobutadiene (HCBD)</a:t>
                      </a:r>
                    </a:p>
                  </a:txBody>
                  <a:tcPr marL="16122" marR="16122" marT="0" marB="0" anchor="ctr">
                    <a:solidFill>
                      <a:schemeClr val="accent2">
                        <a:lumMod val="20000"/>
                        <a:lumOff val="80000"/>
                      </a:schemeClr>
                    </a:solidFill>
                  </a:tcPr>
                </a:tc>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A, C</a:t>
                      </a:r>
                    </a:p>
                  </a:txBody>
                  <a:tcPr marL="16122" marR="16122" marT="0" marB="0" anchor="ctr">
                    <a:solidFill>
                      <a:schemeClr val="accent2">
                        <a:lumMod val="20000"/>
                        <a:lumOff val="80000"/>
                      </a:schemeClr>
                    </a:solidFill>
                  </a:tcPr>
                </a:tc>
                <a:tc>
                  <a:txBody>
                    <a:bodyPr/>
                    <a:lstStyle/>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như</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phân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hủy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phụ</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quá</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trình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dung </a:t>
                      </a:r>
                      <a:r>
                        <a:rPr lang="en-US" sz="1400" b="1" kern="1200" dirty="0" err="1">
                          <a:solidFill>
                            <a:schemeClr val="tx1"/>
                          </a:solidFill>
                          <a:effectLst/>
                          <a:latin typeface="Arial" panose="020B0604020202020204" pitchFamily="34" charset="0"/>
                          <a:ea typeface="+mn-ea"/>
                          <a:cs typeface="Arial" panose="020B0604020202020204" pitchFamily="34" charset="0"/>
                        </a:rPr>
                        <a:t>môi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hóa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chứa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clo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khác</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U-POP </a:t>
                      </a:r>
                      <a:r>
                        <a:rPr lang="en-US" sz="1400" b="1" kern="1200" dirty="0" err="1">
                          <a:solidFill>
                            <a:schemeClr val="tx1"/>
                          </a:solidFill>
                          <a:effectLst/>
                          <a:latin typeface="Arial" panose="020B0604020202020204" pitchFamily="34" charset="0"/>
                          <a:ea typeface="+mn-ea"/>
                          <a:cs typeface="Arial" panose="020B0604020202020204" pitchFamily="34" charset="0"/>
                        </a:rPr>
                        <a:t>phát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sinh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quá</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trình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hóa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2">
                        <a:lumMod val="20000"/>
                        <a:lumOff val="80000"/>
                      </a:schemeClr>
                    </a:solidFill>
                  </a:tcPr>
                </a:tc>
                <a:extLst>
                  <a:ext uri="{0D108BD9-81ED-4DB2-BD59-A6C34878D82A}">
                    <a16:rowId xmlns:a16="http://schemas.microsoft.com/office/drawing/2014/main" val="257624781"/>
                  </a:ext>
                </a:extLst>
              </a:tr>
            </a:tbl>
          </a:graphicData>
        </a:graphic>
      </p:graphicFrame>
    </p:spTree>
    <p:extLst>
      <p:ext uri="{BB962C8B-B14F-4D97-AF65-F5344CB8AC3E}">
        <p14:creationId xmlns:p14="http://schemas.microsoft.com/office/powerpoint/2010/main" val="94999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AFBE52F-7AAD-8354-9465-773EF606C67A}"/>
              </a:ext>
            </a:extLst>
          </p:cNvPr>
          <p:cNvGraphicFramePr>
            <a:graphicFrameLocks noGrp="1"/>
          </p:cNvGraphicFramePr>
          <p:nvPr>
            <p:extLst>
              <p:ext uri="{D42A27DB-BD31-4B8C-83A1-F6EECF244321}">
                <p14:modId xmlns:p14="http://schemas.microsoft.com/office/powerpoint/2010/main" val="4013763882"/>
              </p:ext>
            </p:extLst>
          </p:nvPr>
        </p:nvGraphicFramePr>
        <p:xfrm>
          <a:off x="152400" y="304800"/>
          <a:ext cx="8610601" cy="5276789"/>
        </p:xfrm>
        <a:graphic>
          <a:graphicData uri="http://schemas.openxmlformats.org/drawingml/2006/table">
            <a:tbl>
              <a:tblPr firstRow="1" firstCol="1" bandRow="1">
                <a:tableStyleId>{5C22544A-7EE6-4342-B048-85BDC9FD1C3A}</a:tableStyleId>
              </a:tblPr>
              <a:tblGrid>
                <a:gridCol w="321128">
                  <a:extLst>
                    <a:ext uri="{9D8B030D-6E8A-4147-A177-3AD203B41FA5}">
                      <a16:colId xmlns:a16="http://schemas.microsoft.com/office/drawing/2014/main" val="3213006302"/>
                    </a:ext>
                  </a:extLst>
                </a:gridCol>
                <a:gridCol w="3472544">
                  <a:extLst>
                    <a:ext uri="{9D8B030D-6E8A-4147-A177-3AD203B41FA5}">
                      <a16:colId xmlns:a16="http://schemas.microsoft.com/office/drawing/2014/main" val="634467882"/>
                    </a:ext>
                  </a:extLst>
                </a:gridCol>
                <a:gridCol w="533400">
                  <a:extLst>
                    <a:ext uri="{9D8B030D-6E8A-4147-A177-3AD203B41FA5}">
                      <a16:colId xmlns:a16="http://schemas.microsoft.com/office/drawing/2014/main" val="2183530283"/>
                    </a:ext>
                  </a:extLst>
                </a:gridCol>
                <a:gridCol w="4283529">
                  <a:extLst>
                    <a:ext uri="{9D8B030D-6E8A-4147-A177-3AD203B41FA5}">
                      <a16:colId xmlns:a16="http://schemas.microsoft.com/office/drawing/2014/main" val="1955041104"/>
                    </a:ext>
                  </a:extLst>
                </a:gridCol>
              </a:tblGrid>
              <a:tr h="796246">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27</a:t>
                      </a:r>
                    </a:p>
                  </a:txBody>
                  <a:tcPr marL="16122" marR="16122" marT="0" marB="0" anchor="ctr">
                    <a:solidFill>
                      <a:schemeClr val="accent4">
                        <a:lumMod val="20000"/>
                        <a:lumOff val="80000"/>
                      </a:schemeClr>
                    </a:solidFill>
                  </a:tcPr>
                </a:tc>
                <a:tc>
                  <a:txBody>
                    <a:bodyPr/>
                    <a:lstStyle/>
                    <a:p>
                      <a:pPr>
                        <a:lnSpc>
                          <a:spcPct val="115000"/>
                        </a:lnSpc>
                        <a:spcAft>
                          <a:spcPts val="0"/>
                        </a:spcAft>
                      </a:pPr>
                      <a:r>
                        <a:rPr lang="en-US" sz="1400" b="1" kern="1200" dirty="0" err="1">
                          <a:solidFill>
                            <a:schemeClr val="tx1"/>
                          </a:solidFill>
                          <a:effectLst/>
                          <a:latin typeface="Arial" panose="020B0604020202020204" pitchFamily="34" charset="0"/>
                          <a:ea typeface="+mn-ea"/>
                          <a:cs typeface="Arial" panose="020B0604020202020204" pitchFamily="34" charset="0"/>
                        </a:rPr>
                        <a:t>Decabromodiphenyl</a:t>
                      </a:r>
                      <a:r>
                        <a:rPr lang="en-US" sz="1400" b="1" kern="1200" dirty="0">
                          <a:solidFill>
                            <a:schemeClr val="tx1"/>
                          </a:solidFill>
                          <a:effectLst/>
                          <a:latin typeface="Arial" panose="020B0604020202020204" pitchFamily="34" charset="0"/>
                          <a:ea typeface="+mn-ea"/>
                          <a:cs typeface="Arial" panose="020B0604020202020204" pitchFamily="34" charset="0"/>
                        </a:rPr>
                        <a:t> ether (DBDE)</a:t>
                      </a:r>
                    </a:p>
                  </a:txBody>
                  <a:tcPr marL="16122" marR="16122" marT="0" marB="0" anchor="ctr">
                    <a:solidFill>
                      <a:schemeClr val="accent4">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4">
                        <a:lumMod val="20000"/>
                        <a:lumOff val="80000"/>
                      </a:schemeClr>
                    </a:solidFill>
                  </a:tcPr>
                </a:tc>
                <a:tc>
                  <a:txBody>
                    <a:bodyPr/>
                    <a:lstStyle/>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lĩnh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công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nghiệp</a:t>
                      </a:r>
                      <a:r>
                        <a:rPr lang="en-US" sz="1400" b="1" kern="1200" dirty="0">
                          <a:solidFill>
                            <a:schemeClr val="tx1"/>
                          </a:solidFill>
                          <a:effectLst/>
                          <a:latin typeface="Arial" panose="020B0604020202020204" pitchFamily="34" charset="0"/>
                          <a:ea typeface="+mn-ea"/>
                          <a:cs typeface="Arial" panose="020B0604020202020204" pitchFamily="34" charset="0"/>
                        </a:rPr>
                        <a:t>: </a:t>
                      </a:r>
                    </a:p>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Sử</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dụng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như</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một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phụ</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gia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chống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cháy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nhựa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polyme</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liệu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tổng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hợp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hàng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dệt</a:t>
                      </a:r>
                      <a:r>
                        <a:rPr lang="en-US" sz="1400" b="1" kern="1200" dirty="0">
                          <a:solidFill>
                            <a:schemeClr val="tx1"/>
                          </a:solidFill>
                          <a:effectLst/>
                          <a:latin typeface="Arial" panose="020B0604020202020204" pitchFamily="34" charset="0"/>
                          <a:ea typeface="+mn-ea"/>
                          <a:cs typeface="Arial" panose="020B0604020202020204" pitchFamily="34" charset="0"/>
                        </a:rPr>
                        <a:t> may,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kết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dính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phủ</a:t>
                      </a:r>
                      <a:r>
                        <a:rPr lang="en-US" sz="1400" b="1" kern="1200" dirty="0">
                          <a:solidFill>
                            <a:schemeClr val="tx1"/>
                          </a:solidFill>
                          <a:effectLst/>
                          <a:latin typeface="Arial" panose="020B0604020202020204" pitchFamily="34" charset="0"/>
                          <a:ea typeface="+mn-ea"/>
                          <a:cs typeface="Arial" panose="020B0604020202020204" pitchFamily="34" charset="0"/>
                        </a:rPr>
                        <a:t>;</a:t>
                      </a:r>
                    </a:p>
                    <a:p>
                      <a:pPr algn="just">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liệu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dẻo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trong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vỏ</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máy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tính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ti</a:t>
                      </a:r>
                      <a:r>
                        <a:rPr lang="en-US" sz="1400" b="1" kern="1200" dirty="0">
                          <a:solidFill>
                            <a:schemeClr val="tx1"/>
                          </a:solidFill>
                          <a:effectLst/>
                          <a:latin typeface="Arial" panose="020B0604020202020204" pitchFamily="34" charset="0"/>
                          <a:ea typeface="+mn-ea"/>
                          <a:cs typeface="Arial" panose="020B0604020202020204" pitchFamily="34" charset="0"/>
                        </a:rPr>
                        <a:t> vi, </a:t>
                      </a:r>
                      <a:r>
                        <a:rPr lang="en-US" sz="1400" b="1" kern="1200" dirty="0" err="1">
                          <a:solidFill>
                            <a:schemeClr val="tx1"/>
                          </a:solidFill>
                          <a:effectLst/>
                          <a:latin typeface="Arial" panose="020B0604020202020204" pitchFamily="34" charset="0"/>
                          <a:ea typeface="+mn-ea"/>
                          <a:cs typeface="Arial" panose="020B0604020202020204" pitchFamily="34" charset="0"/>
                        </a:rPr>
                        <a:t>dây</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đường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ống</a:t>
                      </a:r>
                      <a:r>
                        <a:rPr lang="en-US" sz="1400" b="1" kern="1200" dirty="0">
                          <a:solidFill>
                            <a:schemeClr val="tx1"/>
                          </a:solidFill>
                          <a:effectLst/>
                          <a:latin typeface="Arial" panose="020B0604020202020204" pitchFamily="34" charset="0"/>
                          <a:ea typeface="+mn-ea"/>
                          <a:cs typeface="Arial" panose="020B0604020202020204" pitchFamily="34" charset="0"/>
                        </a:rPr>
                        <a:t>....</a:t>
                      </a:r>
                    </a:p>
                  </a:txBody>
                  <a:tcPr marL="16122" marR="16122" marT="0" marB="0">
                    <a:solidFill>
                      <a:schemeClr val="accent4">
                        <a:lumMod val="20000"/>
                        <a:lumOff val="80000"/>
                      </a:schemeClr>
                    </a:solidFill>
                  </a:tcPr>
                </a:tc>
                <a:extLst>
                  <a:ext uri="{0D108BD9-81ED-4DB2-BD59-A6C34878D82A}">
                    <a16:rowId xmlns:a16="http://schemas.microsoft.com/office/drawing/2014/main" val="1057057940"/>
                  </a:ext>
                </a:extLst>
              </a:tr>
              <a:tr h="320667">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28</a:t>
                      </a:r>
                    </a:p>
                  </a:txBody>
                  <a:tcPr marL="16122" marR="16122" marT="0" marB="0" anchor="ctr">
                    <a:solidFill>
                      <a:schemeClr val="accent4">
                        <a:lumMod val="20000"/>
                        <a:lumOff val="80000"/>
                      </a:schemeClr>
                    </a:solidFill>
                  </a:tcPr>
                </a:tc>
                <a:tc>
                  <a:txBody>
                    <a:bodyPr/>
                    <a:lstStyle/>
                    <a:p>
                      <a:pPr>
                        <a:lnSpc>
                          <a:spcPct val="115000"/>
                        </a:lnSpc>
                        <a:spcAft>
                          <a:spcPts val="600"/>
                        </a:spcAft>
                      </a:pP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paraffin </a:t>
                      </a:r>
                      <a:r>
                        <a:rPr lang="en-US" sz="1400" b="1" kern="1200" dirty="0" err="1">
                          <a:solidFill>
                            <a:schemeClr val="tx1"/>
                          </a:solidFill>
                          <a:effectLst/>
                          <a:latin typeface="Arial" panose="020B0604020202020204" pitchFamily="34" charset="0"/>
                          <a:ea typeface="+mn-ea"/>
                          <a:cs typeface="Arial" panose="020B0604020202020204" pitchFamily="34" charset="0"/>
                        </a:rPr>
                        <a:t>mạch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ngắn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chứa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clo</a:t>
                      </a:r>
                      <a:r>
                        <a:rPr lang="en-US" sz="1400" b="1" kern="1200" dirty="0">
                          <a:solidFill>
                            <a:schemeClr val="tx1"/>
                          </a:solidFill>
                          <a:effectLst/>
                          <a:latin typeface="Arial" panose="020B0604020202020204" pitchFamily="34" charset="0"/>
                          <a:ea typeface="+mn-ea"/>
                          <a:cs typeface="Arial" panose="020B0604020202020204" pitchFamily="34" charset="0"/>
                        </a:rPr>
                        <a:t> (SCCP)</a:t>
                      </a:r>
                    </a:p>
                  </a:txBody>
                  <a:tcPr marL="16122" marR="16122" marT="0" marB="0" anchor="ctr">
                    <a:solidFill>
                      <a:schemeClr val="accent4">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4">
                        <a:lumMod val="20000"/>
                        <a:lumOff val="80000"/>
                      </a:schemeClr>
                    </a:solidFill>
                  </a:tcPr>
                </a:tc>
                <a:tc>
                  <a:txBody>
                    <a:bodyPr/>
                    <a:lstStyle/>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Trong lĩnh vực công nghiệp (sử dụng trong cao su, da, sơn, phụ gia bôi trơn, gia công kim loại, chất dẻo thứ cấp...)</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solidFill>
                      <a:schemeClr val="accent4">
                        <a:lumMod val="20000"/>
                        <a:lumOff val="80000"/>
                      </a:schemeClr>
                    </a:solidFill>
                  </a:tcPr>
                </a:tc>
                <a:extLst>
                  <a:ext uri="{0D108BD9-81ED-4DB2-BD59-A6C34878D82A}">
                    <a16:rowId xmlns:a16="http://schemas.microsoft.com/office/drawing/2014/main" val="3907819380"/>
                  </a:ext>
                </a:extLst>
              </a:tr>
              <a:tr h="160334">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29</a:t>
                      </a:r>
                    </a:p>
                  </a:txBody>
                  <a:tcPr marL="16122" marR="16122" marT="0" marB="0" anchor="ctr">
                    <a:solidFill>
                      <a:schemeClr val="accent4">
                        <a:lumMod val="20000"/>
                        <a:lumOff val="80000"/>
                      </a:schemeClr>
                    </a:solidFill>
                  </a:tcPr>
                </a:tc>
                <a:tc>
                  <a:txBody>
                    <a:bodyPr/>
                    <a:lstStyle/>
                    <a:p>
                      <a:pP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Dicofol</a:t>
                      </a:r>
                    </a:p>
                  </a:txBody>
                  <a:tcPr marL="16122" marR="16122" marT="0" marB="0" anchor="ctr">
                    <a:solidFill>
                      <a:schemeClr val="accent4">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p>
                  </a:txBody>
                  <a:tcPr marL="16122" marR="16122" marT="0" marB="0" anchor="ctr">
                    <a:solidFill>
                      <a:schemeClr val="accent4">
                        <a:lumMod val="20000"/>
                        <a:lumOff val="80000"/>
                      </a:schemeClr>
                    </a:solidFill>
                  </a:tcPr>
                </a:tc>
                <a:tc>
                  <a:txBody>
                    <a:bodyPr/>
                    <a:lstStyle/>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Trong lĩnh vực nông nghiệp (thuốc bảo vệ thực vật)</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solidFill>
                      <a:schemeClr val="accent4">
                        <a:lumMod val="20000"/>
                        <a:lumOff val="80000"/>
                      </a:schemeClr>
                    </a:solidFill>
                  </a:tcPr>
                </a:tc>
                <a:extLst>
                  <a:ext uri="{0D108BD9-81ED-4DB2-BD59-A6C34878D82A}">
                    <a16:rowId xmlns:a16="http://schemas.microsoft.com/office/drawing/2014/main" val="516691502"/>
                  </a:ext>
                </a:extLst>
              </a:tr>
              <a:tr h="359218">
                <a:tc>
                  <a:txBody>
                    <a:bodyPr/>
                    <a:lstStyle/>
                    <a:p>
                      <a:pPr algn="ct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30</a:t>
                      </a:r>
                    </a:p>
                  </a:txBody>
                  <a:tcPr marL="16122" marR="16122" marT="0" marB="0" anchor="ctr">
                    <a:solidFill>
                      <a:schemeClr val="accent4">
                        <a:lumMod val="20000"/>
                        <a:lumOff val="80000"/>
                      </a:schemeClr>
                    </a:solidFill>
                  </a:tcPr>
                </a:tc>
                <a:tc>
                  <a:txBody>
                    <a:bodyPr/>
                    <a:lstStyle/>
                    <a:p>
                      <a:pPr>
                        <a:lnSpc>
                          <a:spcPct val="115000"/>
                        </a:lnSpc>
                        <a:spcAft>
                          <a:spcPts val="600"/>
                        </a:spcAft>
                      </a:pPr>
                      <a:r>
                        <a:rPr lang="en-US" sz="1400" b="1" kern="1200" dirty="0">
                          <a:solidFill>
                            <a:schemeClr val="tx1"/>
                          </a:solidFill>
                          <a:effectLst/>
                          <a:latin typeface="Arial" panose="020B0604020202020204" pitchFamily="34" charset="0"/>
                          <a:ea typeface="+mn-ea"/>
                          <a:cs typeface="Arial" panose="020B0604020202020204" pitchFamily="34" charset="0"/>
                        </a:rPr>
                        <a:t>Perfluorooctanoic acid (PFOA),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muối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của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chúng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hợp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liên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quan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đến</a:t>
                      </a:r>
                      <a:r>
                        <a:rPr lang="en-US" sz="1400" b="1" kern="1200" dirty="0">
                          <a:solidFill>
                            <a:schemeClr val="tx1"/>
                          </a:solidFill>
                          <a:effectLst/>
                          <a:latin typeface="Arial" panose="020B0604020202020204" pitchFamily="34" charset="0"/>
                          <a:ea typeface="+mn-ea"/>
                          <a:cs typeface="Arial" panose="020B0604020202020204" pitchFamily="34" charset="0"/>
                        </a:rPr>
                        <a:t> PFOA</a:t>
                      </a:r>
                    </a:p>
                  </a:txBody>
                  <a:tcPr marL="16122" marR="16122" marT="0" marB="0" anchor="ctr">
                    <a:solidFill>
                      <a:schemeClr val="accent4">
                        <a:lumMod val="20000"/>
                        <a:lumOff val="80000"/>
                      </a:schemeClr>
                    </a:solidFill>
                  </a:tcPr>
                </a:tc>
                <a:tc>
                  <a:txBody>
                    <a:bodyPr/>
                    <a:lstStyle/>
                    <a:p>
                      <a:pPr algn="ctr">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A</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4">
                        <a:lumMod val="20000"/>
                        <a:lumOff val="80000"/>
                      </a:schemeClr>
                    </a:solidFill>
                  </a:tcPr>
                </a:tc>
                <a:tc>
                  <a:txBody>
                    <a:bodyPr/>
                    <a:lstStyle/>
                    <a:p>
                      <a:pPr algn="just">
                        <a:lnSpc>
                          <a:spcPct val="115000"/>
                        </a:lnSpc>
                        <a:spcAft>
                          <a:spcPts val="600"/>
                        </a:spcAft>
                      </a:pPr>
                      <a:r>
                        <a:rPr lang="en-US" sz="1400" b="1" kern="1200">
                          <a:solidFill>
                            <a:schemeClr val="tx1"/>
                          </a:solidFill>
                          <a:effectLst/>
                          <a:latin typeface="Arial" panose="020B0604020202020204" pitchFamily="34" charset="0"/>
                          <a:ea typeface="+mn-ea"/>
                          <a:cs typeface="Arial" panose="020B0604020202020204" pitchFamily="34" charset="0"/>
                        </a:rPr>
                        <a:t>Trong lĩnh vực công nghiệp (sử dụng trong bọt chữa cháy, dệt may, nhiếp ảnh, sản xuất dây cáp điện cao thế)</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solidFill>
                      <a:schemeClr val="accent4">
                        <a:lumMod val="20000"/>
                        <a:lumOff val="80000"/>
                      </a:schemeClr>
                    </a:solidFill>
                  </a:tcPr>
                </a:tc>
                <a:extLst>
                  <a:ext uri="{0D108BD9-81ED-4DB2-BD59-A6C34878D82A}">
                    <a16:rowId xmlns:a16="http://schemas.microsoft.com/office/drawing/2014/main" val="2475916503"/>
                  </a:ext>
                </a:extLst>
              </a:tr>
              <a:tr h="670668">
                <a:tc>
                  <a:txBody>
                    <a:bodyPr/>
                    <a:lstStyle/>
                    <a:p>
                      <a:pPr algn="ctr">
                        <a:lnSpc>
                          <a:spcPct val="115000"/>
                        </a:lnSpc>
                        <a:spcAft>
                          <a:spcPts val="600"/>
                        </a:spcAft>
                      </a:pPr>
                      <a:r>
                        <a:rPr lang="vi-VN" sz="1400" b="1" kern="1200" dirty="0">
                          <a:solidFill>
                            <a:schemeClr val="tx1"/>
                          </a:solidFill>
                          <a:effectLst/>
                          <a:latin typeface="Arial" panose="020B0604020202020204" pitchFamily="34" charset="0"/>
                          <a:ea typeface="+mn-ea"/>
                          <a:cs typeface="Arial" panose="020B0604020202020204" pitchFamily="34" charset="0"/>
                        </a:rPr>
                        <a:t>31</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4">
                        <a:lumMod val="20000"/>
                        <a:lumOff val="80000"/>
                      </a:schemeClr>
                    </a:solidFill>
                  </a:tcPr>
                </a:tc>
                <a:tc>
                  <a:txBody>
                    <a:bodyPr/>
                    <a:lstStyle/>
                    <a:p>
                      <a:pPr>
                        <a:lnSpc>
                          <a:spcPct val="115000"/>
                        </a:lnSpc>
                        <a:spcAft>
                          <a:spcPts val="600"/>
                        </a:spcAft>
                      </a:pPr>
                      <a:r>
                        <a:rPr lang="vi-VN" sz="1400" b="1" kern="1200" dirty="0">
                          <a:solidFill>
                            <a:schemeClr val="tx1"/>
                          </a:solidFill>
                          <a:effectLst/>
                          <a:latin typeface="Arial" panose="020B0604020202020204" pitchFamily="34" charset="0"/>
                          <a:ea typeface="+mn-ea"/>
                          <a:cs typeface="Arial" panose="020B0604020202020204" pitchFamily="34" charset="0"/>
                        </a:rPr>
                        <a:t>A</a:t>
                      </a:r>
                      <a:r>
                        <a:rPr lang="en-US" sz="1400" b="1" kern="1200" dirty="0" err="1">
                          <a:solidFill>
                            <a:schemeClr val="tx1"/>
                          </a:solidFill>
                          <a:effectLst/>
                          <a:latin typeface="Arial" panose="020B0604020202020204" pitchFamily="34" charset="0"/>
                          <a:ea typeface="+mn-ea"/>
                          <a:cs typeface="Arial" panose="020B0604020202020204" pitchFamily="34" charset="0"/>
                        </a:rPr>
                        <a:t>xit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Perfluorohexane</a:t>
                      </a:r>
                      <a:r>
                        <a:rPr lang="en-US" sz="1400" b="1" kern="1200" dirty="0">
                          <a:solidFill>
                            <a:schemeClr val="tx1"/>
                          </a:solidFill>
                          <a:effectLst/>
                          <a:latin typeface="Arial" panose="020B0604020202020204" pitchFamily="34" charset="0"/>
                          <a:ea typeface="+mn-ea"/>
                          <a:cs typeface="Arial" panose="020B0604020202020204" pitchFamily="34" charset="0"/>
                        </a:rPr>
                        <a:t> sulfonic (</a:t>
                      </a:r>
                      <a:r>
                        <a:rPr lang="en-US" sz="1400" b="1" kern="1200" dirty="0" err="1">
                          <a:solidFill>
                            <a:schemeClr val="tx1"/>
                          </a:solidFill>
                          <a:effectLst/>
                          <a:latin typeface="Arial" panose="020B0604020202020204" pitchFamily="34" charset="0"/>
                          <a:ea typeface="+mn-ea"/>
                          <a:cs typeface="Arial" panose="020B0604020202020204" pitchFamily="34" charset="0"/>
                        </a:rPr>
                        <a:t>PFHxS</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muối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của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chúng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hợp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liên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quan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đến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PFHxS</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4">
                        <a:lumMod val="20000"/>
                        <a:lumOff val="80000"/>
                      </a:schemeClr>
                    </a:solidFill>
                  </a:tcPr>
                </a:tc>
                <a:tc>
                  <a:txBody>
                    <a:bodyPr/>
                    <a:lstStyle/>
                    <a:p>
                      <a:pPr algn="ctr">
                        <a:lnSpc>
                          <a:spcPct val="115000"/>
                        </a:lnSpc>
                        <a:spcAft>
                          <a:spcPts val="600"/>
                        </a:spcAft>
                      </a:pPr>
                      <a:r>
                        <a:rPr lang="vi-VN" sz="1400" b="1" kern="1200" dirty="0">
                          <a:solidFill>
                            <a:schemeClr val="tx1"/>
                          </a:solidFill>
                          <a:effectLst/>
                          <a:latin typeface="Arial" panose="020B0604020202020204" pitchFamily="34" charset="0"/>
                          <a:ea typeface="+mn-ea"/>
                          <a:cs typeface="Arial" panose="020B0604020202020204" pitchFamily="34" charset="0"/>
                        </a:rPr>
                        <a:t>A</a:t>
                      </a:r>
                      <a:endParaRPr lang="en-US"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nchor="ctr">
                    <a:solidFill>
                      <a:schemeClr val="accent4">
                        <a:lumMod val="20000"/>
                        <a:lumOff val="80000"/>
                      </a:schemeClr>
                    </a:solidFill>
                  </a:tcPr>
                </a:tc>
                <a:tc>
                  <a:txBody>
                    <a:bodyPr/>
                    <a:lstStyle/>
                    <a:p>
                      <a:pPr marL="0" indent="0" algn="just">
                        <a:lnSpc>
                          <a:spcPct val="115000"/>
                        </a:lnSpc>
                        <a:spcAft>
                          <a:spcPts val="600"/>
                        </a:spcAft>
                        <a:buFontTx/>
                        <a:buNone/>
                      </a:pPr>
                      <a:r>
                        <a:rPr lang="vi-VN" sz="1400" b="1" kern="1200" dirty="0">
                          <a:solidFill>
                            <a:schemeClr val="tx1"/>
                          </a:solidFill>
                          <a:effectLst/>
                          <a:latin typeface="Arial" panose="020B0604020202020204" pitchFamily="34" charset="0"/>
                          <a:ea typeface="+mn-ea"/>
                          <a:cs typeface="Arial" panose="020B0604020202020204" pitchFamily="34" charset="0"/>
                        </a:rPr>
                        <a:t>- Trong </a:t>
                      </a:r>
                      <a:r>
                        <a:rPr lang="vi-VN" sz="1400" b="1" kern="1200" dirty="0" err="1">
                          <a:solidFill>
                            <a:schemeClr val="tx1"/>
                          </a:solidFill>
                          <a:effectLst/>
                          <a:latin typeface="Arial" panose="020B0604020202020204" pitchFamily="34" charset="0"/>
                          <a:ea typeface="+mn-ea"/>
                          <a:cs typeface="Arial" panose="020B0604020202020204" pitchFamily="34" charset="0"/>
                        </a:rPr>
                        <a:t>lĩnh</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vi-VN" sz="1400" b="1" kern="1200" dirty="0" err="1">
                          <a:solidFill>
                            <a:schemeClr val="tx1"/>
                          </a:solidFill>
                          <a:effectLst/>
                          <a:latin typeface="Arial" panose="020B0604020202020204" pitchFamily="34" charset="0"/>
                          <a:ea typeface="+mn-ea"/>
                          <a:cs typeface="Arial" panose="020B0604020202020204" pitchFamily="34" charset="0"/>
                        </a:rPr>
                        <a:t>vực</a:t>
                      </a:r>
                      <a:r>
                        <a:rPr lang="vi-VN" sz="1400" b="1" kern="1200" dirty="0">
                          <a:solidFill>
                            <a:schemeClr val="tx1"/>
                          </a:solidFill>
                          <a:effectLst/>
                          <a:latin typeface="Arial" panose="020B0604020202020204" pitchFamily="34" charset="0"/>
                          <a:ea typeface="+mn-ea"/>
                          <a:cs typeface="Arial" panose="020B0604020202020204" pitchFamily="34" charset="0"/>
                        </a:rPr>
                        <a:t> công </a:t>
                      </a:r>
                      <a:r>
                        <a:rPr lang="vi-VN" sz="1400" b="1" kern="1200" dirty="0" err="1">
                          <a:solidFill>
                            <a:schemeClr val="tx1"/>
                          </a:solidFill>
                          <a:effectLst/>
                          <a:latin typeface="Arial" panose="020B0604020202020204" pitchFamily="34" charset="0"/>
                          <a:ea typeface="+mn-ea"/>
                          <a:cs typeface="Arial" panose="020B0604020202020204" pitchFamily="34" charset="0"/>
                        </a:rPr>
                        <a:t>nghiệp</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Bọt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cứu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hỏa</a:t>
                      </a:r>
                      <a:r>
                        <a:rPr lang="en-US" sz="1400" b="1" kern="1200" dirty="0">
                          <a:solidFill>
                            <a:schemeClr val="tx1"/>
                          </a:solidFill>
                          <a:effectLst/>
                          <a:latin typeface="Arial" panose="020B0604020202020204" pitchFamily="34" charset="0"/>
                          <a:ea typeface="+mn-ea"/>
                          <a:cs typeface="Arial" panose="020B0604020202020204" pitchFamily="34" charset="0"/>
                        </a:rPr>
                        <a:t> (AFFFs); </a:t>
                      </a:r>
                      <a:r>
                        <a:rPr lang="en-US" sz="1400" b="1" kern="1200" dirty="0" err="1">
                          <a:solidFill>
                            <a:schemeClr val="tx1"/>
                          </a:solidFill>
                          <a:effectLst/>
                          <a:latin typeface="Arial" panose="020B0604020202020204" pitchFamily="34" charset="0"/>
                          <a:ea typeface="+mn-ea"/>
                          <a:cs typeface="Arial" panose="020B0604020202020204" pitchFamily="34" charset="0"/>
                        </a:rPr>
                        <a:t>mạ</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kim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loại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dệt</a:t>
                      </a:r>
                      <a:r>
                        <a:rPr lang="en-US" sz="1400" b="1" kern="1200" dirty="0">
                          <a:solidFill>
                            <a:schemeClr val="tx1"/>
                          </a:solidFill>
                          <a:effectLst/>
                          <a:latin typeface="Arial" panose="020B0604020202020204" pitchFamily="34" charset="0"/>
                          <a:ea typeface="+mn-ea"/>
                          <a:cs typeface="Arial" panose="020B0604020202020204" pitchFamily="34" charset="0"/>
                        </a:rPr>
                        <a:t> may, da </a:t>
                      </a:r>
                      <a:r>
                        <a:rPr lang="en-US" sz="1400" b="1" kern="1200" dirty="0" err="1">
                          <a:solidFill>
                            <a:schemeClr val="tx1"/>
                          </a:solidFill>
                          <a:effectLst/>
                          <a:latin typeface="Arial" panose="020B0604020202020204" pitchFamily="34" charset="0"/>
                          <a:ea typeface="+mn-ea"/>
                          <a:cs typeface="Arial" panose="020B0604020202020204" pitchFamily="34" charset="0"/>
                        </a:rPr>
                        <a:t>và</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liệu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làm</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lớp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bọc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đệm</a:t>
                      </a:r>
                      <a:r>
                        <a:rPr lang="en-US" sz="1400" b="1" kern="1200" dirty="0">
                          <a:solidFill>
                            <a:schemeClr val="tx1"/>
                          </a:solidFill>
                          <a:effectLst/>
                          <a:latin typeface="Arial" panose="020B0604020202020204" pitchFamily="34" charset="0"/>
                          <a:ea typeface="+mn-ea"/>
                          <a:cs typeface="Arial" panose="020B0604020202020204" pitchFamily="34" charset="0"/>
                        </a:rPr>
                        <a:t>/</a:t>
                      </a:r>
                      <a:r>
                        <a:rPr lang="en-US" sz="1400" b="1" kern="1200" dirty="0" err="1">
                          <a:solidFill>
                            <a:schemeClr val="tx1"/>
                          </a:solidFill>
                          <a:effectLst/>
                          <a:latin typeface="Arial" panose="020B0604020202020204" pitchFamily="34" charset="0"/>
                          <a:ea typeface="+mn-ea"/>
                          <a:cs typeface="Arial" panose="020B0604020202020204" pitchFamily="34" charset="0"/>
                        </a:rPr>
                        <a:t>lớp</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phủ</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cho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đồ</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nội</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thất</a:t>
                      </a:r>
                      <a:r>
                        <a:rPr lang="en-US" sz="1400" b="1" kern="1200" dirty="0">
                          <a:solidFill>
                            <a:schemeClr val="tx1"/>
                          </a:solidFill>
                          <a:effectLst/>
                          <a:latin typeface="Arial" panose="020B0604020202020204" pitchFamily="34" charset="0"/>
                          <a:ea typeface="+mn-ea"/>
                          <a:cs typeface="Arial" panose="020B0604020202020204" pitchFamily="34" charset="0"/>
                        </a:rPr>
                        <a:t>;</a:t>
                      </a:r>
                      <a:r>
                        <a:rPr lang="vi-VN"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liệu</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dùng</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để</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sản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xuất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các</a:t>
                      </a:r>
                      <a:r>
                        <a:rPr lang="en-US" sz="1400" b="1" kern="1200" dirty="0">
                          <a:solidFill>
                            <a:schemeClr val="tx1"/>
                          </a:solidFill>
                          <a:effectLst/>
                          <a:latin typeface="Arial" panose="020B0604020202020204" pitchFamily="34" charset="0"/>
                          <a:ea typeface="+mn-ea"/>
                          <a:cs typeface="Arial" panose="020B0604020202020204" pitchFamily="34" charset="0"/>
                        </a:rPr>
                        <a:t> chi </a:t>
                      </a:r>
                      <a:r>
                        <a:rPr lang="en-US" sz="1400" b="1" kern="1200" dirty="0" err="1">
                          <a:solidFill>
                            <a:schemeClr val="tx1"/>
                          </a:solidFill>
                          <a:effectLst/>
                          <a:latin typeface="Arial" panose="020B0604020202020204" pitchFamily="34" charset="0"/>
                          <a:ea typeface="+mn-ea"/>
                          <a:cs typeface="Arial" panose="020B0604020202020204" pitchFamily="34" charset="0"/>
                        </a:rPr>
                        <a:t>tiết</a:t>
                      </a:r>
                      <a:r>
                        <a:rPr lang="en-US" sz="1400" b="1" kern="1200" dirty="0">
                          <a:solidFill>
                            <a:schemeClr val="tx1"/>
                          </a:solidFill>
                          <a:effectLst/>
                          <a:latin typeface="Arial" panose="020B0604020202020204" pitchFamily="34" charset="0"/>
                          <a:ea typeface="+mn-ea"/>
                          <a:cs typeface="Arial" panose="020B0604020202020204" pitchFamily="34" charset="0"/>
                        </a:rPr>
                        <a:t>/</a:t>
                      </a:r>
                      <a:r>
                        <a:rPr lang="en-US" sz="1400" b="1" kern="1200" dirty="0" err="1">
                          <a:solidFill>
                            <a:schemeClr val="tx1"/>
                          </a:solidFill>
                          <a:effectLst/>
                          <a:latin typeface="Arial" panose="020B0604020202020204" pitchFamily="34" charset="0"/>
                          <a:ea typeface="+mn-ea"/>
                          <a:cs typeface="Arial" panose="020B0604020202020204" pitchFamily="34" charset="0"/>
                        </a:rPr>
                        <a:t>linh</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kiện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của</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thiết</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bị</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điện</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tử</a:t>
                      </a:r>
                      <a:r>
                        <a:rPr lang="vi-VN" sz="1400" b="1" kern="1200" dirty="0">
                          <a:solidFill>
                            <a:schemeClr val="tx1"/>
                          </a:solidFill>
                          <a:effectLst/>
                          <a:latin typeface="Arial" panose="020B0604020202020204" pitchFamily="34" charset="0"/>
                          <a:ea typeface="+mn-ea"/>
                          <a:cs typeface="Arial" panose="020B0604020202020204" pitchFamily="34" charset="0"/>
                        </a:rPr>
                        <a:t>..</a:t>
                      </a:r>
                    </a:p>
                    <a:p>
                      <a:pPr marL="0" indent="0" algn="just">
                        <a:lnSpc>
                          <a:spcPct val="115000"/>
                        </a:lnSpc>
                        <a:spcAft>
                          <a:spcPts val="600"/>
                        </a:spcAft>
                        <a:buFontTx/>
                        <a:buNone/>
                      </a:pPr>
                      <a:r>
                        <a:rPr lang="vi-VN" sz="1400" b="1" kern="1200" dirty="0">
                          <a:solidFill>
                            <a:schemeClr val="tx1"/>
                          </a:solidFill>
                          <a:effectLst/>
                          <a:latin typeface="Arial" panose="020B0604020202020204" pitchFamily="34" charset="0"/>
                          <a:ea typeface="+mn-ea"/>
                          <a:cs typeface="Arial" panose="020B0604020202020204" pitchFamily="34" charset="0"/>
                        </a:rPr>
                        <a:t>- Trong </a:t>
                      </a:r>
                      <a:r>
                        <a:rPr lang="vi-VN" sz="1400" b="1" kern="1200" dirty="0" err="1">
                          <a:solidFill>
                            <a:schemeClr val="tx1"/>
                          </a:solidFill>
                          <a:effectLst/>
                          <a:latin typeface="Arial" panose="020B0604020202020204" pitchFamily="34" charset="0"/>
                          <a:ea typeface="+mn-ea"/>
                          <a:cs typeface="Arial" panose="020B0604020202020204" pitchFamily="34" charset="0"/>
                        </a:rPr>
                        <a:t>ngành</a:t>
                      </a:r>
                      <a:r>
                        <a:rPr lang="vi-VN" sz="1400" b="1" kern="1200" dirty="0">
                          <a:solidFill>
                            <a:schemeClr val="tx1"/>
                          </a:solidFill>
                          <a:effectLst/>
                          <a:latin typeface="Arial" panose="020B0604020202020204" pitchFamily="34" charset="0"/>
                          <a:ea typeface="+mn-ea"/>
                          <a:cs typeface="Arial" panose="020B0604020202020204" pitchFamily="34" charset="0"/>
                        </a:rPr>
                        <a:t> nông </a:t>
                      </a:r>
                      <a:r>
                        <a:rPr lang="vi-VN" sz="1400" b="1" kern="1200" dirty="0" err="1">
                          <a:solidFill>
                            <a:schemeClr val="tx1"/>
                          </a:solidFill>
                          <a:effectLst/>
                          <a:latin typeface="Arial" panose="020B0604020202020204" pitchFamily="34" charset="0"/>
                          <a:ea typeface="+mn-ea"/>
                          <a:cs typeface="Arial" panose="020B0604020202020204" pitchFamily="34" charset="0"/>
                        </a:rPr>
                        <a:t>nghiệp</a:t>
                      </a:r>
                      <a:r>
                        <a:rPr lang="vi-VN" sz="1400" b="1" kern="1200" dirty="0">
                          <a:solidFill>
                            <a:schemeClr val="tx1"/>
                          </a:solidFill>
                          <a:effectLst/>
                          <a:latin typeface="Arial" panose="020B0604020202020204" pitchFamily="34" charset="0"/>
                          <a:ea typeface="+mn-ea"/>
                          <a:cs typeface="Arial" panose="020B0604020202020204" pitchFamily="34" charset="0"/>
                        </a:rPr>
                        <a:t>: T</a:t>
                      </a:r>
                      <a:r>
                        <a:rPr lang="en-US" sz="1400" b="1" kern="1200" dirty="0" err="1">
                          <a:solidFill>
                            <a:schemeClr val="tx1"/>
                          </a:solidFill>
                          <a:effectLst/>
                          <a:latin typeface="Arial" panose="020B0604020202020204" pitchFamily="34" charset="0"/>
                          <a:ea typeface="+mn-ea"/>
                          <a:cs typeface="Arial" panose="020B0604020202020204" pitchFamily="34" charset="0"/>
                        </a:rPr>
                        <a:t>huốc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bảo</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vệ</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thực</a:t>
                      </a:r>
                      <a:r>
                        <a:rPr lang="en-US" sz="1400" b="1"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err="1">
                          <a:solidFill>
                            <a:schemeClr val="tx1"/>
                          </a:solidFill>
                          <a:effectLst/>
                          <a:latin typeface="Arial" panose="020B0604020202020204" pitchFamily="34" charset="0"/>
                          <a:ea typeface="+mn-ea"/>
                          <a:cs typeface="Arial" panose="020B0604020202020204" pitchFamily="34" charset="0"/>
                        </a:rPr>
                        <a:t>vật</a:t>
                      </a:r>
                      <a:endParaRPr lang="vi-VN" sz="1400" b="1" kern="1200" dirty="0">
                        <a:solidFill>
                          <a:schemeClr val="tx1"/>
                        </a:solidFill>
                        <a:effectLst/>
                        <a:latin typeface="Arial" panose="020B0604020202020204" pitchFamily="34" charset="0"/>
                        <a:ea typeface="+mn-ea"/>
                        <a:cs typeface="Arial" panose="020B0604020202020204" pitchFamily="34" charset="0"/>
                      </a:endParaRPr>
                    </a:p>
                  </a:txBody>
                  <a:tcPr marL="16122" marR="16122" marT="0" marB="0">
                    <a:solidFill>
                      <a:schemeClr val="accent4">
                        <a:lumMod val="20000"/>
                        <a:lumOff val="80000"/>
                      </a:schemeClr>
                    </a:solidFill>
                  </a:tcPr>
                </a:tc>
                <a:extLst>
                  <a:ext uri="{0D108BD9-81ED-4DB2-BD59-A6C34878D82A}">
                    <a16:rowId xmlns:a16="http://schemas.microsoft.com/office/drawing/2014/main" val="2730038360"/>
                  </a:ext>
                </a:extLst>
              </a:tr>
            </a:tbl>
          </a:graphicData>
        </a:graphic>
      </p:graphicFrame>
    </p:spTree>
    <p:extLst>
      <p:ext uri="{BB962C8B-B14F-4D97-AF65-F5344CB8AC3E}">
        <p14:creationId xmlns:p14="http://schemas.microsoft.com/office/powerpoint/2010/main" val="323207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645C6D-0305-1292-0EB4-CB861EA3CA40}"/>
              </a:ext>
            </a:extLst>
          </p:cNvPr>
          <p:cNvSpPr txBox="1"/>
          <p:nvPr/>
        </p:nvSpPr>
        <p:spPr>
          <a:xfrm>
            <a:off x="152400" y="381000"/>
            <a:ext cx="8534400" cy="369332"/>
          </a:xfrm>
          <a:prstGeom prst="rect">
            <a:avLst/>
          </a:prstGeom>
          <a:noFill/>
        </p:spPr>
        <p:txBody>
          <a:bodyPr wrap="square">
            <a:spAutoFit/>
          </a:bodyPr>
          <a:lstStyle/>
          <a:p>
            <a:r>
              <a:rPr lang="en-US" b="1" dirty="0">
                <a:solidFill>
                  <a:srgbClr val="FF0000"/>
                </a:solidFill>
                <a:latin typeface="Arial" panose="020B0604020202020204" pitchFamily="34" charset="0"/>
                <a:ea typeface="+mj-ea"/>
                <a:cs typeface="Arial" panose="020B0604020202020204" pitchFamily="34" charset="0"/>
              </a:rPr>
              <a:t>2.3 </a:t>
            </a:r>
            <a:r>
              <a:rPr lang="en-US" b="1" dirty="0" err="1">
                <a:solidFill>
                  <a:srgbClr val="FF0000"/>
                </a:solidFill>
                <a:latin typeface="Arial" panose="020B0604020202020204" pitchFamily="34" charset="0"/>
                <a:ea typeface="+mj-ea"/>
                <a:cs typeface="Arial" panose="020B0604020202020204" pitchFamily="34" charset="0"/>
              </a:rPr>
              <a:t>Ảnh</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hưởng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của</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chúng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tới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sức</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khoẻ</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và</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môi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trường</a:t>
            </a:r>
            <a:endParaRPr lang="en-US" b="1" dirty="0">
              <a:solidFill>
                <a:srgbClr val="FF0000"/>
              </a:solidFill>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BC68526F-4788-9DA7-3EE8-F21F63C700C2}"/>
              </a:ext>
            </a:extLst>
          </p:cNvPr>
          <p:cNvSpPr txBox="1"/>
          <p:nvPr/>
        </p:nvSpPr>
        <p:spPr>
          <a:xfrm>
            <a:off x="533400" y="956857"/>
            <a:ext cx="7696200" cy="646331"/>
          </a:xfrm>
          <a:prstGeom prst="rect">
            <a:avLst/>
          </a:prstGeom>
          <a:noFill/>
        </p:spPr>
        <p:txBody>
          <a:bodyPr wrap="square">
            <a:spAutoFit/>
          </a:bodyPr>
          <a:lstStyle/>
          <a:p>
            <a:r>
              <a:rPr lang="en-US" b="1" dirty="0">
                <a:solidFill>
                  <a:srgbClr val="0A0A0A"/>
                </a:solidFill>
                <a:latin typeface="Roboto Condensed" panose="020B0604020202020204" pitchFamily="2" charset="0"/>
              </a:rPr>
              <a:t>C</a:t>
            </a:r>
            <a:r>
              <a:rPr lang="en-US" b="1" i="0" dirty="0">
                <a:solidFill>
                  <a:srgbClr val="0A0A0A"/>
                </a:solidFill>
                <a:effectLst/>
                <a:latin typeface="Roboto Condensed" panose="020B0604020202020204" pitchFamily="2" charset="0"/>
              </a:rPr>
              <a:t>on </a:t>
            </a:r>
            <a:r>
              <a:rPr lang="en-US" b="1" i="0" dirty="0" err="1">
                <a:solidFill>
                  <a:srgbClr val="0A0A0A"/>
                </a:solidFill>
                <a:effectLst/>
                <a:latin typeface="Roboto Condensed" panose="020B0604020202020204" pitchFamily="2" charset="0"/>
              </a:rPr>
              <a:t>người</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và</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động</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vật</a:t>
            </a:r>
            <a:r>
              <a:rPr lang="en-US" b="1" i="0" dirty="0">
                <a:solidFill>
                  <a:srgbClr val="0A0A0A"/>
                </a:solidFill>
                <a:effectLst/>
                <a:latin typeface="Roboto Condensed" panose="020B0604020202020204" pitchFamily="2" charset="0"/>
              </a:rPr>
              <a:t> t</a:t>
            </a:r>
            <a:r>
              <a:rPr lang="vi-VN" b="1" i="0" dirty="0" err="1">
                <a:solidFill>
                  <a:srgbClr val="0A0A0A"/>
                </a:solidFill>
                <a:effectLst/>
                <a:latin typeface="Roboto Condensed" panose="020B0604020202020204" pitchFamily="2" charset="0"/>
              </a:rPr>
              <a:t>iếp</a:t>
            </a:r>
            <a:r>
              <a:rPr lang="vi-VN" b="1" i="0" dirty="0">
                <a:solidFill>
                  <a:srgbClr val="0A0A0A"/>
                </a:solidFill>
                <a:effectLst/>
                <a:latin typeface="Roboto Condensed" panose="020B0604020202020204" pitchFamily="2" charset="0"/>
              </a:rPr>
              <a:t> </a:t>
            </a:r>
            <a:r>
              <a:rPr lang="vi-VN" b="1" i="0" dirty="0" err="1">
                <a:solidFill>
                  <a:srgbClr val="0A0A0A"/>
                </a:solidFill>
                <a:effectLst/>
                <a:latin typeface="Roboto Condensed" panose="020B0604020202020204" pitchFamily="2" charset="0"/>
              </a:rPr>
              <a:t>xúc</a:t>
            </a:r>
            <a:r>
              <a:rPr lang="vi-VN"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với</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các</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hợp</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chất</a:t>
            </a:r>
            <a:r>
              <a:rPr lang="en-US" b="1" i="0" dirty="0">
                <a:solidFill>
                  <a:srgbClr val="0A0A0A"/>
                </a:solidFill>
                <a:effectLst/>
                <a:latin typeface="Roboto Condensed" panose="020B0604020202020204" pitchFamily="2" charset="0"/>
              </a:rPr>
              <a:t> POP </a:t>
            </a:r>
            <a:r>
              <a:rPr lang="en-US" b="1" i="0" dirty="0" err="1">
                <a:solidFill>
                  <a:srgbClr val="0A0A0A"/>
                </a:solidFill>
                <a:effectLst/>
                <a:latin typeface="Roboto Condensed" panose="020B0604020202020204" pitchFamily="2" charset="0"/>
              </a:rPr>
              <a:t>có</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thể</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thông</a:t>
            </a:r>
            <a:r>
              <a:rPr lang="en-US" b="1" i="0" dirty="0">
                <a:solidFill>
                  <a:srgbClr val="0A0A0A"/>
                </a:solidFill>
                <a:effectLst/>
                <a:latin typeface="Roboto Condensed" panose="020B0604020202020204" pitchFamily="2" charset="0"/>
              </a:rPr>
              <a:t> qua </a:t>
            </a:r>
            <a:r>
              <a:rPr lang="en-US" b="1" i="0" dirty="0" err="1">
                <a:solidFill>
                  <a:srgbClr val="0A0A0A"/>
                </a:solidFill>
                <a:effectLst/>
                <a:latin typeface="Roboto Condensed" panose="020B0604020202020204" pitchFamily="2" charset="0"/>
              </a:rPr>
              <a:t>việc</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tiếp</a:t>
            </a:r>
            <a:r>
              <a:rPr lang="en-US" b="1" i="0" dirty="0">
                <a:solidFill>
                  <a:srgbClr val="0A0A0A"/>
                </a:solidFill>
                <a:effectLst/>
                <a:latin typeface="Roboto Condensed" panose="020B0604020202020204" pitchFamily="2" charset="0"/>
              </a:rPr>
              <a:t> </a:t>
            </a:r>
            <a:r>
              <a:rPr lang="en-US" b="1" i="0" dirty="0" err="1">
                <a:solidFill>
                  <a:srgbClr val="0A0A0A"/>
                </a:solidFill>
                <a:effectLst/>
                <a:latin typeface="Roboto Condensed" panose="020B0604020202020204" pitchFamily="2" charset="0"/>
              </a:rPr>
              <a:t>xúc</a:t>
            </a:r>
            <a:r>
              <a:rPr lang="vi-VN" b="1" i="0" dirty="0">
                <a:solidFill>
                  <a:srgbClr val="0A0A0A"/>
                </a:solidFill>
                <a:effectLst/>
                <a:latin typeface="Roboto Condensed" panose="020B0604020202020204" pitchFamily="2" charset="0"/>
              </a:rPr>
              <a:t> qua da, </a:t>
            </a:r>
            <a:r>
              <a:rPr lang="vi-VN" b="1" i="0" dirty="0" err="1">
                <a:solidFill>
                  <a:srgbClr val="0A0A0A"/>
                </a:solidFill>
                <a:effectLst/>
                <a:latin typeface="Roboto Condensed" panose="020B0604020202020204" pitchFamily="2" charset="0"/>
              </a:rPr>
              <a:t>nuốt</a:t>
            </a:r>
            <a:r>
              <a:rPr lang="vi-VN" b="1" i="0" dirty="0">
                <a:solidFill>
                  <a:srgbClr val="0A0A0A"/>
                </a:solidFill>
                <a:effectLst/>
                <a:latin typeface="Roboto Condensed" panose="020B0604020202020204" pitchFamily="2" charset="0"/>
              </a:rPr>
              <a:t> </a:t>
            </a:r>
            <a:r>
              <a:rPr lang="vi-VN" b="1" i="0" dirty="0" err="1">
                <a:solidFill>
                  <a:srgbClr val="0A0A0A"/>
                </a:solidFill>
                <a:effectLst/>
                <a:latin typeface="Roboto Condensed" panose="020B0604020202020204" pitchFamily="2" charset="0"/>
              </a:rPr>
              <a:t>vào</a:t>
            </a:r>
            <a:r>
              <a:rPr lang="vi-VN" b="1" i="0" dirty="0">
                <a:solidFill>
                  <a:srgbClr val="0A0A0A"/>
                </a:solidFill>
                <a:effectLst/>
                <a:latin typeface="Roboto Condensed" panose="020B0604020202020204" pitchFamily="2" charset="0"/>
              </a:rPr>
              <a:t> </a:t>
            </a:r>
            <a:r>
              <a:rPr lang="vi-VN" b="1" i="0" dirty="0" err="1">
                <a:solidFill>
                  <a:srgbClr val="0A0A0A"/>
                </a:solidFill>
                <a:effectLst/>
                <a:latin typeface="Roboto Condensed" panose="020B0604020202020204" pitchFamily="2" charset="0"/>
              </a:rPr>
              <a:t>hoặc</a:t>
            </a:r>
            <a:r>
              <a:rPr lang="vi-VN" b="1" i="0" dirty="0">
                <a:solidFill>
                  <a:srgbClr val="0A0A0A"/>
                </a:solidFill>
                <a:effectLst/>
                <a:latin typeface="Roboto Condensed" panose="020B0604020202020204" pitchFamily="2" charset="0"/>
              </a:rPr>
              <a:t> </a:t>
            </a:r>
            <a:r>
              <a:rPr lang="vi-VN" b="1" i="0" dirty="0" err="1">
                <a:solidFill>
                  <a:srgbClr val="0A0A0A"/>
                </a:solidFill>
                <a:effectLst/>
                <a:latin typeface="Roboto Condensed" panose="020B0604020202020204" pitchFamily="2" charset="0"/>
              </a:rPr>
              <a:t>hít</a:t>
            </a:r>
            <a:r>
              <a:rPr lang="vi-VN" b="1" i="0" dirty="0">
                <a:solidFill>
                  <a:srgbClr val="0A0A0A"/>
                </a:solidFill>
                <a:effectLst/>
                <a:latin typeface="Roboto Condensed" panose="020B0604020202020204" pitchFamily="2" charset="0"/>
              </a:rPr>
              <a:t> </a:t>
            </a:r>
            <a:r>
              <a:rPr lang="vi-VN" b="1" i="0" dirty="0" err="1">
                <a:solidFill>
                  <a:srgbClr val="0A0A0A"/>
                </a:solidFill>
                <a:effectLst/>
                <a:latin typeface="Roboto Condensed" panose="020B0604020202020204" pitchFamily="2" charset="0"/>
              </a:rPr>
              <a:t>phải</a:t>
            </a:r>
            <a:r>
              <a:rPr lang="vi-VN" b="1" i="0" dirty="0">
                <a:solidFill>
                  <a:srgbClr val="0A0A0A"/>
                </a:solidFill>
                <a:effectLst/>
                <a:latin typeface="Roboto Condensed" panose="020B0604020202020204" pitchFamily="2" charset="0"/>
              </a:rPr>
              <a:t>. </a:t>
            </a:r>
            <a:endParaRPr lang="en-US" b="1" i="0" dirty="0">
              <a:solidFill>
                <a:srgbClr val="0A0A0A"/>
              </a:solidFill>
              <a:effectLst/>
              <a:latin typeface="Roboto Condensed" panose="020B0604020202020204" pitchFamily="2" charset="0"/>
            </a:endParaRPr>
          </a:p>
        </p:txBody>
      </p:sp>
      <p:sp>
        <p:nvSpPr>
          <p:cNvPr id="7" name="TextBox 6">
            <a:extLst>
              <a:ext uri="{FF2B5EF4-FFF2-40B4-BE49-F238E27FC236}">
                <a16:creationId xmlns:a16="http://schemas.microsoft.com/office/drawing/2014/main" id="{7B7B122A-2A3D-5F79-1D08-E1140BEDF02A}"/>
              </a:ext>
            </a:extLst>
          </p:cNvPr>
          <p:cNvSpPr txBox="1"/>
          <p:nvPr/>
        </p:nvSpPr>
        <p:spPr>
          <a:xfrm>
            <a:off x="647700" y="1997839"/>
            <a:ext cx="7848600" cy="2862322"/>
          </a:xfrm>
          <a:prstGeom prst="rect">
            <a:avLst/>
          </a:prstGeom>
          <a:noFill/>
        </p:spPr>
        <p:txBody>
          <a:bodyPr wrap="square">
            <a:spAutoFit/>
          </a:bodyPr>
          <a:lstStyle/>
          <a:p>
            <a:r>
              <a:rPr lang="en-US" b="1" i="0" dirty="0" err="1">
                <a:solidFill>
                  <a:srgbClr val="0A0A0A"/>
                </a:solidFill>
                <a:effectLst/>
                <a:latin typeface="Arial" panose="020B0604020202020204" pitchFamily="34" charset="0"/>
                <a:cs typeface="Arial" panose="020B0604020202020204" pitchFamily="34" charset="0"/>
              </a:rPr>
              <a:t>Việc</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tiếp</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xúc</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trong</a:t>
            </a:r>
            <a:r>
              <a:rPr lang="en-US"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thời</a:t>
            </a:r>
            <a:r>
              <a:rPr lang="vi-VN" b="1" i="0" dirty="0">
                <a:solidFill>
                  <a:srgbClr val="0A0A0A"/>
                </a:solidFill>
                <a:effectLst/>
                <a:latin typeface="Arial" panose="020B0604020202020204" pitchFamily="34" charset="0"/>
                <a:cs typeface="Arial" panose="020B0604020202020204" pitchFamily="34" charset="0"/>
              </a:rPr>
              <a:t> gian </a:t>
            </a:r>
            <a:r>
              <a:rPr lang="en-US" b="1" i="0" dirty="0" err="1">
                <a:solidFill>
                  <a:srgbClr val="0A0A0A"/>
                </a:solidFill>
                <a:effectLst/>
                <a:latin typeface="Arial" panose="020B0604020202020204" pitchFamily="34" charset="0"/>
                <a:cs typeface="Arial" panose="020B0604020202020204" pitchFamily="34" charset="0"/>
              </a:rPr>
              <a:t>có</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thể</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gây</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nên</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các</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vấn</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đề</a:t>
            </a:r>
            <a:r>
              <a:rPr lang="en-US"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sức</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khỏe</a:t>
            </a:r>
            <a:r>
              <a:rPr lang="vi-VN"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như</a:t>
            </a:r>
            <a:r>
              <a:rPr lang="en-US" b="1" i="0" dirty="0">
                <a:solidFill>
                  <a:srgbClr val="0A0A0A"/>
                </a:solidFill>
                <a:effectLst/>
                <a:latin typeface="Arial" panose="020B0604020202020204" pitchFamily="34" charset="0"/>
                <a:cs typeface="Arial" panose="020B0604020202020204" pitchFamily="34" charset="0"/>
              </a:rPr>
              <a:t>:</a:t>
            </a:r>
          </a:p>
          <a:p>
            <a:r>
              <a:rPr lang="en-US" b="1" dirty="0">
                <a:solidFill>
                  <a:srgbClr val="0A0A0A"/>
                </a:solidFill>
                <a:latin typeface="Arial" panose="020B0604020202020204" pitchFamily="34" charset="0"/>
                <a:cs typeface="Arial" panose="020B0604020202020204" pitchFamily="34" charset="0"/>
              </a:rPr>
              <a:t>	-</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làm</a:t>
            </a:r>
            <a:r>
              <a:rPr lang="en-US" b="1" i="0" dirty="0">
                <a:solidFill>
                  <a:srgbClr val="0A0A0A"/>
                </a:solidFill>
                <a:effectLst/>
                <a:latin typeface="Arial" panose="020B0604020202020204" pitchFamily="34" charset="0"/>
                <a:cs typeface="Arial" panose="020B0604020202020204" pitchFamily="34" charset="0"/>
              </a:rPr>
              <a:t> </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sự</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thiếu</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hụt</a:t>
            </a:r>
            <a:r>
              <a:rPr lang="vi-VN" b="1" i="0" dirty="0">
                <a:solidFill>
                  <a:srgbClr val="0A0A0A"/>
                </a:solidFill>
                <a:effectLst/>
                <a:latin typeface="Arial" panose="020B0604020202020204" pitchFamily="34" charset="0"/>
                <a:cs typeface="Arial" panose="020B0604020202020204" pitchFamily="34" charset="0"/>
              </a:rPr>
              <a:t> dinh </a:t>
            </a:r>
            <a:r>
              <a:rPr lang="vi-VN" b="1" i="0" dirty="0" err="1">
                <a:solidFill>
                  <a:srgbClr val="0A0A0A"/>
                </a:solidFill>
                <a:effectLst/>
                <a:latin typeface="Arial" panose="020B0604020202020204" pitchFamily="34" charset="0"/>
                <a:cs typeface="Arial" panose="020B0604020202020204" pitchFamily="34" charset="0"/>
              </a:rPr>
              <a:t>dưỡng</a:t>
            </a:r>
            <a:r>
              <a:rPr lang="en-US" b="1" i="0" dirty="0">
                <a:solidFill>
                  <a:srgbClr val="0A0A0A"/>
                </a:solidFill>
                <a:effectLst/>
                <a:latin typeface="Arial" panose="020B0604020202020204" pitchFamily="34" charset="0"/>
                <a:cs typeface="Arial" panose="020B0604020202020204" pitchFamily="34" charset="0"/>
              </a:rPr>
              <a:t>, </a:t>
            </a:r>
          </a:p>
          <a:p>
            <a:r>
              <a:rPr lang="en-US" b="1" dirty="0">
                <a:solidFill>
                  <a:srgbClr val="0A0A0A"/>
                </a:solidFill>
                <a:latin typeface="Arial" panose="020B0604020202020204" pitchFamily="34" charset="0"/>
                <a:cs typeface="Arial" panose="020B0604020202020204" pitchFamily="34" charset="0"/>
              </a:rPr>
              <a:t>	- </a:t>
            </a:r>
            <a:r>
              <a:rPr lang="vi-VN" b="1" i="0" dirty="0">
                <a:solidFill>
                  <a:srgbClr val="0A0A0A"/>
                </a:solidFill>
                <a:effectLst/>
                <a:latin typeface="Arial" panose="020B0604020202020204" pitchFamily="34" charset="0"/>
                <a:cs typeface="Arial" panose="020B0604020202020204" pitchFamily="34" charset="0"/>
              </a:rPr>
              <a:t>da </a:t>
            </a:r>
            <a:r>
              <a:rPr lang="vi-VN" b="1" i="0" dirty="0" err="1">
                <a:solidFill>
                  <a:srgbClr val="0A0A0A"/>
                </a:solidFill>
                <a:effectLst/>
                <a:latin typeface="Arial" panose="020B0604020202020204" pitchFamily="34" charset="0"/>
                <a:cs typeface="Arial" panose="020B0604020202020204" pitchFamily="34" charset="0"/>
              </a:rPr>
              <a:t>bị</a:t>
            </a:r>
            <a:r>
              <a:rPr lang="vi-VN"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tổn</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thương</a:t>
            </a:r>
            <a:r>
              <a:rPr lang="en-US" b="1" i="0" dirty="0">
                <a:solidFill>
                  <a:srgbClr val="0A0A0A"/>
                </a:solidFill>
                <a:effectLst/>
                <a:latin typeface="Arial" panose="020B0604020202020204" pitchFamily="34" charset="0"/>
                <a:cs typeface="Arial" panose="020B0604020202020204" pitchFamily="34" charset="0"/>
              </a:rPr>
              <a:t>, </a:t>
            </a:r>
          </a:p>
          <a:p>
            <a:r>
              <a:rPr lang="en-US" b="1" dirty="0">
                <a:solidFill>
                  <a:srgbClr val="0A0A0A"/>
                </a:solidFill>
                <a:latin typeface="Arial" panose="020B0604020202020204" pitchFamily="34" charset="0"/>
                <a:cs typeface="Arial" panose="020B0604020202020204" pitchFamily="34" charset="0"/>
              </a:rPr>
              <a:t>	- </a:t>
            </a:r>
            <a:r>
              <a:rPr lang="en-US" b="1" i="0" dirty="0" err="1">
                <a:solidFill>
                  <a:srgbClr val="0A0A0A"/>
                </a:solidFill>
                <a:effectLst/>
                <a:latin typeface="Arial" panose="020B0604020202020204" pitchFamily="34" charset="0"/>
                <a:cs typeface="Arial" panose="020B0604020202020204" pitchFamily="34" charset="0"/>
              </a:rPr>
              <a:t>các</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chứng</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bệnh</a:t>
            </a:r>
            <a:r>
              <a:rPr lang="en-US" b="1" i="0" dirty="0">
                <a:solidFill>
                  <a:srgbClr val="0A0A0A"/>
                </a:solidFill>
                <a:effectLst/>
                <a:latin typeface="Arial" panose="020B0604020202020204" pitchFamily="34" charset="0"/>
                <a:cs typeface="Arial" panose="020B0604020202020204" pitchFamily="34" charset="0"/>
              </a:rPr>
              <a:t> </a:t>
            </a:r>
            <a:r>
              <a:rPr lang="en-US" b="1" i="0" dirty="0" err="1">
                <a:solidFill>
                  <a:srgbClr val="0A0A0A"/>
                </a:solidFill>
                <a:effectLst/>
                <a:latin typeface="Arial" panose="020B0604020202020204" pitchFamily="34" charset="0"/>
                <a:cs typeface="Arial" panose="020B0604020202020204" pitchFamily="34" charset="0"/>
              </a:rPr>
              <a:t>về</a:t>
            </a:r>
            <a:r>
              <a:rPr lang="en-US" b="1" i="0" dirty="0">
                <a:solidFill>
                  <a:srgbClr val="0A0A0A"/>
                </a:solidFill>
                <a:effectLst/>
                <a:latin typeface="Arial" panose="020B0604020202020204" pitchFamily="34" charset="0"/>
                <a:cs typeface="Arial" panose="020B0604020202020204" pitchFamily="34" charset="0"/>
              </a:rPr>
              <a:t> </a:t>
            </a:r>
            <a:r>
              <a:rPr lang="vi-VN" b="1" i="0" dirty="0">
                <a:solidFill>
                  <a:srgbClr val="0A0A0A"/>
                </a:solidFill>
                <a:effectLst/>
                <a:latin typeface="Arial" panose="020B0604020202020204" pitchFamily="34" charset="0"/>
                <a:cs typeface="Arial" panose="020B0604020202020204" pitchFamily="34" charset="0"/>
              </a:rPr>
              <a:t>da </a:t>
            </a:r>
            <a:r>
              <a:rPr lang="vi-VN" b="1" i="0" dirty="0" err="1">
                <a:solidFill>
                  <a:srgbClr val="0A0A0A"/>
                </a:solidFill>
                <a:effectLst/>
                <a:latin typeface="Arial" panose="020B0604020202020204" pitchFamily="34" charset="0"/>
                <a:cs typeface="Arial" panose="020B0604020202020204" pitchFamily="34" charset="0"/>
              </a:rPr>
              <a:t>liễu</a:t>
            </a:r>
            <a:r>
              <a:rPr lang="vi-VN" b="1" i="0" dirty="0">
                <a:solidFill>
                  <a:srgbClr val="0A0A0A"/>
                </a:solidFill>
                <a:effectLst/>
                <a:latin typeface="Arial" panose="020B0604020202020204" pitchFamily="34" charset="0"/>
                <a:cs typeface="Arial" panose="020B0604020202020204" pitchFamily="34" charset="0"/>
              </a:rPr>
              <a:t>, </a:t>
            </a:r>
            <a:endParaRPr lang="en-US" b="1" i="0" dirty="0">
              <a:solidFill>
                <a:srgbClr val="0A0A0A"/>
              </a:solidFill>
              <a:effectLst/>
              <a:latin typeface="Arial" panose="020B0604020202020204" pitchFamily="34" charset="0"/>
              <a:cs typeface="Arial" panose="020B0604020202020204" pitchFamily="34" charset="0"/>
            </a:endParaRPr>
          </a:p>
          <a:p>
            <a:r>
              <a:rPr lang="en-US" b="1" dirty="0">
                <a:solidFill>
                  <a:srgbClr val="0A0A0A"/>
                </a:solidFill>
                <a:latin typeface="Arial" panose="020B0604020202020204" pitchFamily="34" charset="0"/>
                <a:cs typeface="Arial" panose="020B0604020202020204" pitchFamily="34" charset="0"/>
              </a:rPr>
              <a:t>	- </a:t>
            </a:r>
            <a:r>
              <a:rPr lang="vi-VN" b="1" i="0" dirty="0" err="1">
                <a:solidFill>
                  <a:srgbClr val="0A0A0A"/>
                </a:solidFill>
                <a:effectLst/>
                <a:latin typeface="Arial" panose="020B0604020202020204" pitchFamily="34" charset="0"/>
                <a:cs typeface="Arial" panose="020B0604020202020204" pitchFamily="34" charset="0"/>
              </a:rPr>
              <a:t>đường</a:t>
            </a:r>
            <a:r>
              <a:rPr lang="vi-VN" b="1" i="0" dirty="0">
                <a:solidFill>
                  <a:srgbClr val="0A0A0A"/>
                </a:solidFill>
                <a:effectLst/>
                <a:latin typeface="Arial" panose="020B0604020202020204" pitchFamily="34" charset="0"/>
                <a:cs typeface="Arial" panose="020B0604020202020204" pitchFamily="34" charset="0"/>
              </a:rPr>
              <a:t> tiêu </a:t>
            </a:r>
            <a:r>
              <a:rPr lang="vi-VN" b="1" i="0" dirty="0" err="1">
                <a:solidFill>
                  <a:srgbClr val="0A0A0A"/>
                </a:solidFill>
                <a:effectLst/>
                <a:latin typeface="Arial" panose="020B0604020202020204" pitchFamily="34" charset="0"/>
                <a:cs typeface="Arial" panose="020B0604020202020204" pitchFamily="34" charset="0"/>
              </a:rPr>
              <a:t>hóa</a:t>
            </a:r>
            <a:r>
              <a:rPr lang="vi-VN" b="1" i="0" dirty="0">
                <a:solidFill>
                  <a:srgbClr val="0A0A0A"/>
                </a:solidFill>
                <a:effectLst/>
                <a:latin typeface="Arial" panose="020B0604020202020204" pitchFamily="34" charset="0"/>
                <a:cs typeface="Arial" panose="020B0604020202020204" pitchFamily="34" charset="0"/>
              </a:rPr>
              <a:t>,</a:t>
            </a:r>
            <a:endParaRPr lang="en-US" b="1" i="0" dirty="0">
              <a:solidFill>
                <a:srgbClr val="0A0A0A"/>
              </a:solidFill>
              <a:effectLst/>
              <a:latin typeface="Arial" panose="020B0604020202020204" pitchFamily="34" charset="0"/>
              <a:cs typeface="Arial" panose="020B0604020202020204" pitchFamily="34" charset="0"/>
            </a:endParaRPr>
          </a:p>
          <a:p>
            <a:r>
              <a:rPr lang="en-US" b="1" dirty="0">
                <a:solidFill>
                  <a:srgbClr val="0A0A0A"/>
                </a:solidFill>
                <a:latin typeface="Arial" panose="020B0604020202020204" pitchFamily="34" charset="0"/>
                <a:cs typeface="Arial" panose="020B0604020202020204" pitchFamily="34" charset="0"/>
              </a:rPr>
              <a:t>	- </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thần</a:t>
            </a:r>
            <a:r>
              <a:rPr lang="vi-VN" b="1" i="0" dirty="0">
                <a:solidFill>
                  <a:srgbClr val="0A0A0A"/>
                </a:solidFill>
                <a:effectLst/>
                <a:latin typeface="Arial" panose="020B0604020202020204" pitchFamily="34" charset="0"/>
                <a:cs typeface="Arial" panose="020B0604020202020204" pitchFamily="34" charset="0"/>
              </a:rPr>
              <a:t> kinh, </a:t>
            </a:r>
            <a:endParaRPr lang="en-US" b="1" i="0" dirty="0">
              <a:solidFill>
                <a:srgbClr val="0A0A0A"/>
              </a:solidFill>
              <a:effectLst/>
              <a:latin typeface="Arial" panose="020B0604020202020204" pitchFamily="34" charset="0"/>
              <a:cs typeface="Arial" panose="020B0604020202020204" pitchFamily="34" charset="0"/>
            </a:endParaRPr>
          </a:p>
          <a:p>
            <a:r>
              <a:rPr lang="en-US" b="1" dirty="0">
                <a:solidFill>
                  <a:srgbClr val="0A0A0A"/>
                </a:solidFill>
                <a:latin typeface="Arial" panose="020B0604020202020204" pitchFamily="34" charset="0"/>
                <a:cs typeface="Arial" panose="020B0604020202020204" pitchFamily="34" charset="0"/>
              </a:rPr>
              <a:t>	- </a:t>
            </a:r>
            <a:r>
              <a:rPr lang="vi-VN" b="1" i="0" dirty="0">
                <a:solidFill>
                  <a:srgbClr val="0A0A0A"/>
                </a:solidFill>
                <a:effectLst/>
                <a:latin typeface="Arial" panose="020B0604020202020204" pitchFamily="34" charset="0"/>
                <a:cs typeface="Arial" panose="020B0604020202020204" pitchFamily="34" charset="0"/>
              </a:rPr>
              <a:t>gây ung thư, </a:t>
            </a:r>
            <a:endParaRPr lang="en-US" b="1" i="0" dirty="0">
              <a:solidFill>
                <a:srgbClr val="0A0A0A"/>
              </a:solidFill>
              <a:effectLst/>
              <a:latin typeface="Arial" panose="020B0604020202020204" pitchFamily="34" charset="0"/>
              <a:cs typeface="Arial" panose="020B0604020202020204" pitchFamily="34" charset="0"/>
            </a:endParaRPr>
          </a:p>
          <a:p>
            <a:r>
              <a:rPr lang="en-US" b="1" dirty="0">
                <a:solidFill>
                  <a:srgbClr val="0A0A0A"/>
                </a:solidFill>
                <a:latin typeface="Arial" panose="020B0604020202020204" pitchFamily="34" charset="0"/>
                <a:cs typeface="Arial" panose="020B0604020202020204" pitchFamily="34" charset="0"/>
              </a:rPr>
              <a:t>	- </a:t>
            </a:r>
            <a:r>
              <a:rPr lang="en-US" b="1" dirty="0" err="1">
                <a:solidFill>
                  <a:srgbClr val="0A0A0A"/>
                </a:solidFill>
                <a:latin typeface="Arial" panose="020B0604020202020204" pitchFamily="34" charset="0"/>
                <a:cs typeface="Arial" panose="020B0604020202020204" pitchFamily="34" charset="0"/>
              </a:rPr>
              <a:t>đường</a:t>
            </a:r>
            <a:r>
              <a:rPr lang="en-US" b="1" dirty="0">
                <a:solidFill>
                  <a:srgbClr val="0A0A0A"/>
                </a:solidFill>
                <a:latin typeface="Arial" panose="020B0604020202020204" pitchFamily="34" charset="0"/>
                <a:cs typeface="Arial" panose="020B0604020202020204" pitchFamily="34" charset="0"/>
              </a:rPr>
              <a:t> </a:t>
            </a:r>
            <a:r>
              <a:rPr lang="vi-VN" b="1" i="0" dirty="0">
                <a:solidFill>
                  <a:srgbClr val="0A0A0A"/>
                </a:solidFill>
                <a:effectLst/>
                <a:latin typeface="Arial" panose="020B0604020202020204" pitchFamily="34" charset="0"/>
                <a:cs typeface="Arial" panose="020B0604020202020204" pitchFamily="34" charset="0"/>
              </a:rPr>
              <a:t>hô </a:t>
            </a:r>
            <a:r>
              <a:rPr lang="vi-VN" b="1" i="0" dirty="0" err="1">
                <a:solidFill>
                  <a:srgbClr val="0A0A0A"/>
                </a:solidFill>
                <a:effectLst/>
                <a:latin typeface="Arial" panose="020B0604020202020204" pitchFamily="34" charset="0"/>
                <a:cs typeface="Arial" panose="020B0604020202020204" pitchFamily="34" charset="0"/>
              </a:rPr>
              <a:t>hấp</a:t>
            </a:r>
            <a:r>
              <a:rPr lang="vi-VN" b="1" i="0" dirty="0">
                <a:solidFill>
                  <a:srgbClr val="0A0A0A"/>
                </a:solidFill>
                <a:effectLst/>
                <a:latin typeface="Arial" panose="020B0604020202020204" pitchFamily="34" charset="0"/>
                <a:cs typeface="Arial" panose="020B0604020202020204" pitchFamily="34" charset="0"/>
              </a:rPr>
              <a:t>, </a:t>
            </a:r>
            <a:endParaRPr lang="en-US" b="1" i="0" dirty="0">
              <a:solidFill>
                <a:srgbClr val="0A0A0A"/>
              </a:solidFill>
              <a:effectLst/>
              <a:latin typeface="Arial" panose="020B0604020202020204" pitchFamily="34" charset="0"/>
              <a:cs typeface="Arial" panose="020B0604020202020204" pitchFamily="34" charset="0"/>
            </a:endParaRPr>
          </a:p>
          <a:p>
            <a:r>
              <a:rPr lang="en-US" b="1" dirty="0">
                <a:solidFill>
                  <a:srgbClr val="0A0A0A"/>
                </a:solidFill>
                <a:latin typeface="Arial" panose="020B0604020202020204" pitchFamily="34" charset="0"/>
                <a:cs typeface="Arial" panose="020B0604020202020204" pitchFamily="34" charset="0"/>
              </a:rPr>
              <a:t>	- </a:t>
            </a:r>
            <a:r>
              <a:rPr lang="vi-VN" b="1" i="0" dirty="0">
                <a:solidFill>
                  <a:srgbClr val="0A0A0A"/>
                </a:solidFill>
                <a:effectLst/>
                <a:latin typeface="Arial" panose="020B0604020202020204" pitchFamily="34" charset="0"/>
                <a:cs typeface="Arial" panose="020B0604020202020204" pitchFamily="34" charset="0"/>
              </a:rPr>
              <a:t>sinh </a:t>
            </a:r>
            <a:r>
              <a:rPr lang="vi-VN" b="1" i="0" dirty="0" err="1">
                <a:solidFill>
                  <a:srgbClr val="0A0A0A"/>
                </a:solidFill>
                <a:effectLst/>
                <a:latin typeface="Arial" panose="020B0604020202020204" pitchFamily="34" charset="0"/>
                <a:cs typeface="Arial" panose="020B0604020202020204" pitchFamily="34" charset="0"/>
              </a:rPr>
              <a:t>sản</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và</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nội</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tiết</a:t>
            </a:r>
            <a:r>
              <a:rPr lang="en-US" b="1" dirty="0">
                <a:solidFill>
                  <a:srgbClr val="0A0A0A"/>
                </a:solidFill>
                <a:latin typeface="Arial" panose="020B0604020202020204" pitchFamily="34" charset="0"/>
                <a:cs typeface="Arial" panose="020B0604020202020204" pitchFamily="34" charset="0"/>
              </a:rPr>
              <a:t>,</a:t>
            </a:r>
          </a:p>
          <a:p>
            <a:r>
              <a:rPr lang="en-US" b="1" i="0" dirty="0">
                <a:solidFill>
                  <a:srgbClr val="0A0A0A"/>
                </a:solidFill>
                <a:effectLst/>
                <a:latin typeface="Arial" panose="020B0604020202020204" pitchFamily="34" charset="0"/>
                <a:cs typeface="Arial" panose="020B0604020202020204" pitchFamily="34" charset="0"/>
              </a:rPr>
              <a:t>	- P</a:t>
            </a:r>
            <a:r>
              <a:rPr lang="vi-VN" b="1" i="0" dirty="0">
                <a:solidFill>
                  <a:srgbClr val="0A0A0A"/>
                </a:solidFill>
                <a:effectLst/>
                <a:latin typeface="Arial" panose="020B0604020202020204" pitchFamily="34" charset="0"/>
                <a:cs typeface="Arial" panose="020B0604020202020204" pitchFamily="34" charset="0"/>
              </a:rPr>
              <a:t>hơi </a:t>
            </a:r>
            <a:r>
              <a:rPr lang="vi-VN" b="1" i="0" dirty="0" err="1">
                <a:solidFill>
                  <a:srgbClr val="0A0A0A"/>
                </a:solidFill>
                <a:effectLst/>
                <a:latin typeface="Arial" panose="020B0604020202020204" pitchFamily="34" charset="0"/>
                <a:cs typeface="Arial" panose="020B0604020202020204" pitchFamily="34" charset="0"/>
              </a:rPr>
              <a:t>nhiễm</a:t>
            </a:r>
            <a:r>
              <a:rPr lang="vi-VN" b="1" i="0" dirty="0">
                <a:solidFill>
                  <a:srgbClr val="0A0A0A"/>
                </a:solidFill>
                <a:effectLst/>
                <a:latin typeface="Arial" panose="020B0604020202020204" pitchFamily="34" charset="0"/>
                <a:cs typeface="Arial" panose="020B0604020202020204" pitchFamily="34" charset="0"/>
              </a:rPr>
              <a:t> ở </a:t>
            </a:r>
            <a:r>
              <a:rPr lang="vi-VN" b="1" i="0" dirty="0" err="1">
                <a:solidFill>
                  <a:srgbClr val="0A0A0A"/>
                </a:solidFill>
                <a:effectLst/>
                <a:latin typeface="Arial" panose="020B0604020202020204" pitchFamily="34" charset="0"/>
                <a:cs typeface="Arial" panose="020B0604020202020204" pitchFamily="34" charset="0"/>
              </a:rPr>
              <a:t>mức</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độ</a:t>
            </a:r>
            <a:r>
              <a:rPr lang="vi-VN" b="1" i="0" dirty="0">
                <a:solidFill>
                  <a:srgbClr val="0A0A0A"/>
                </a:solidFill>
                <a:effectLst/>
                <a:latin typeface="Arial" panose="020B0604020202020204" pitchFamily="34" charset="0"/>
                <a:cs typeface="Arial" panose="020B0604020202020204" pitchFamily="34" charset="0"/>
              </a:rPr>
              <a:t> cao </a:t>
            </a:r>
            <a:r>
              <a:rPr lang="vi-VN" b="1" i="0" dirty="0" err="1">
                <a:solidFill>
                  <a:srgbClr val="0A0A0A"/>
                </a:solidFill>
                <a:effectLst/>
                <a:latin typeface="Arial" panose="020B0604020202020204" pitchFamily="34" charset="0"/>
                <a:cs typeface="Arial" panose="020B0604020202020204" pitchFamily="34" charset="0"/>
              </a:rPr>
              <a:t>có</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thể</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dẫn</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đến</a:t>
            </a:r>
            <a:r>
              <a:rPr lang="vi-VN" b="1" i="0" dirty="0">
                <a:solidFill>
                  <a:srgbClr val="0A0A0A"/>
                </a:solidFill>
                <a:effectLst/>
                <a:latin typeface="Arial" panose="020B0604020202020204" pitchFamily="34" charset="0"/>
                <a:cs typeface="Arial" panose="020B0604020202020204" pitchFamily="34" charset="0"/>
              </a:rPr>
              <a:t> </a:t>
            </a:r>
            <a:r>
              <a:rPr lang="vi-VN" b="1" i="0" dirty="0" err="1">
                <a:solidFill>
                  <a:srgbClr val="0A0A0A"/>
                </a:solidFill>
                <a:effectLst/>
                <a:latin typeface="Arial" panose="020B0604020202020204" pitchFamily="34" charset="0"/>
                <a:cs typeface="Arial" panose="020B0604020202020204" pitchFamily="34" charset="0"/>
              </a:rPr>
              <a:t>tử</a:t>
            </a:r>
            <a:r>
              <a:rPr lang="vi-VN" b="1" i="0" dirty="0">
                <a:solidFill>
                  <a:srgbClr val="0A0A0A"/>
                </a:solidFill>
                <a:effectLst/>
                <a:latin typeface="Arial" panose="020B0604020202020204" pitchFamily="34" charset="0"/>
                <a:cs typeface="Arial" panose="020B0604020202020204" pitchFamily="34" charset="0"/>
              </a:rPr>
              <a:t> vong.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23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1371600"/>
          </a:xfrm>
        </p:spPr>
        <p:txBody>
          <a:bodyPr>
            <a:normAutofit/>
          </a:bodyPr>
          <a:lstStyle/>
          <a:p>
            <a:pPr algn="just"/>
            <a:r>
              <a:rPr lang="en-US" sz="2800" dirty="0">
                <a:latin typeface="Arial" panose="020B0604020202020204" pitchFamily="34" charset="0"/>
                <a:cs typeface="Arial" panose="020B0604020202020204" pitchFamily="34" charset="0"/>
              </a:rPr>
              <a:t>III. QUY ĐỊNH QUẢN LÝ CHẤT Ô NHIỄM KHÓ PHÂN HỦY THEO LUẬT BVMT 2020 &amp; NGHỊ ĐỊNH SỐ 08/2022/NĐ-CP</a:t>
            </a:r>
          </a:p>
        </p:txBody>
      </p:sp>
      <p:sp>
        <p:nvSpPr>
          <p:cNvPr id="3" name="Content Placeholder 2"/>
          <p:cNvSpPr>
            <a:spLocks noGrp="1"/>
          </p:cNvSpPr>
          <p:nvPr>
            <p:ph idx="4294967295"/>
          </p:nvPr>
        </p:nvSpPr>
        <p:spPr>
          <a:xfrm>
            <a:off x="228600" y="1676401"/>
            <a:ext cx="8458200" cy="4724400"/>
          </a:xfrm>
        </p:spPr>
        <p:txBody>
          <a:bodyPr>
            <a:normAutofit/>
          </a:bodyPr>
          <a:lstStyle/>
          <a:p>
            <a:pPr algn="just"/>
            <a:r>
              <a:rPr lang="en-US" altLang="en-US" sz="2300" b="1" dirty="0" err="1">
                <a:latin typeface="Arial" charset="0"/>
                <a:cs typeface="Arial" charset="0"/>
              </a:rPr>
              <a:t>Việt</a:t>
            </a:r>
            <a:r>
              <a:rPr lang="en-US" altLang="en-US" sz="2300" b="1" dirty="0">
                <a:latin typeface="Arial" charset="0"/>
                <a:cs typeface="Arial" charset="0"/>
              </a:rPr>
              <a:t> Nam </a:t>
            </a:r>
            <a:r>
              <a:rPr lang="en-US" altLang="en-US" sz="2300" b="1" dirty="0" err="1">
                <a:latin typeface="Arial" charset="0"/>
                <a:cs typeface="Arial" charset="0"/>
              </a:rPr>
              <a:t>đã</a:t>
            </a:r>
            <a:r>
              <a:rPr lang="en-US" altLang="en-US" sz="2300" b="1" dirty="0">
                <a:latin typeface="Arial" charset="0"/>
                <a:cs typeface="Arial" charset="0"/>
              </a:rPr>
              <a:t> </a:t>
            </a:r>
            <a:r>
              <a:rPr lang="en-US" altLang="en-US" sz="2300" b="1" dirty="0" err="1">
                <a:latin typeface="Arial" charset="0"/>
                <a:cs typeface="Arial" charset="0"/>
              </a:rPr>
              <a:t>ký</a:t>
            </a:r>
            <a:r>
              <a:rPr lang="en-US" altLang="en-US" sz="2300" b="1" dirty="0">
                <a:latin typeface="Arial" charset="0"/>
                <a:cs typeface="Arial" charset="0"/>
              </a:rPr>
              <a:t> (</a:t>
            </a:r>
            <a:r>
              <a:rPr lang="en-US" sz="2300" b="1" dirty="0">
                <a:latin typeface="Arial" charset="0"/>
                <a:cs typeface="Arial" charset="0"/>
              </a:rPr>
              <a:t>23/5/2001) </a:t>
            </a:r>
            <a:r>
              <a:rPr lang="en-US" sz="2300" b="1" dirty="0" err="1">
                <a:latin typeface="Arial" charset="0"/>
                <a:cs typeface="Arial" charset="0"/>
              </a:rPr>
              <a:t>và</a:t>
            </a:r>
            <a:r>
              <a:rPr lang="en-US" altLang="en-US" sz="2300" b="1" dirty="0">
                <a:latin typeface="Arial" charset="0"/>
                <a:cs typeface="Arial" charset="0"/>
              </a:rPr>
              <a:t> </a:t>
            </a:r>
            <a:r>
              <a:rPr lang="en-US" altLang="en-US" sz="2300" b="1" dirty="0" err="1">
                <a:latin typeface="Arial" charset="0"/>
                <a:cs typeface="Arial" charset="0"/>
              </a:rPr>
              <a:t>phê</a:t>
            </a:r>
            <a:r>
              <a:rPr lang="en-US" altLang="en-US" sz="2300" b="1" dirty="0">
                <a:latin typeface="Arial" charset="0"/>
                <a:cs typeface="Arial" charset="0"/>
              </a:rPr>
              <a:t> </a:t>
            </a:r>
            <a:r>
              <a:rPr lang="en-US" altLang="en-US" sz="2300" b="1" dirty="0" err="1">
                <a:latin typeface="Arial" charset="0"/>
                <a:cs typeface="Arial" charset="0"/>
              </a:rPr>
              <a:t>chuẩn</a:t>
            </a:r>
            <a:r>
              <a:rPr lang="en-US" altLang="en-US" sz="2300" b="1" dirty="0">
                <a:latin typeface="Arial" charset="0"/>
                <a:cs typeface="Arial" charset="0"/>
              </a:rPr>
              <a:t> </a:t>
            </a:r>
            <a:r>
              <a:rPr lang="en-US" altLang="en-US" sz="2300" b="1" dirty="0" err="1">
                <a:latin typeface="Arial" charset="0"/>
                <a:cs typeface="Arial" charset="0"/>
              </a:rPr>
              <a:t>Công</a:t>
            </a:r>
            <a:r>
              <a:rPr lang="en-US" altLang="en-US" sz="2300" b="1" dirty="0">
                <a:latin typeface="Arial" charset="0"/>
                <a:cs typeface="Arial" charset="0"/>
              </a:rPr>
              <a:t> </a:t>
            </a:r>
            <a:r>
              <a:rPr lang="en-US" altLang="en-US" sz="2300" b="1" dirty="0" err="1">
                <a:latin typeface="Arial" charset="0"/>
                <a:cs typeface="Arial" charset="0"/>
              </a:rPr>
              <a:t>ước</a:t>
            </a:r>
            <a:r>
              <a:rPr lang="en-US" altLang="en-US" sz="2300" b="1" dirty="0">
                <a:latin typeface="Arial" charset="0"/>
                <a:cs typeface="Arial" charset="0"/>
              </a:rPr>
              <a:t> Stockholm </a:t>
            </a:r>
            <a:r>
              <a:rPr lang="en-US" altLang="en-US" sz="2300" b="1" dirty="0" err="1">
                <a:latin typeface="Arial" charset="0"/>
                <a:cs typeface="Arial" charset="0"/>
              </a:rPr>
              <a:t>vào</a:t>
            </a:r>
            <a:r>
              <a:rPr lang="en-US" altLang="en-US" sz="2300" b="1" dirty="0">
                <a:latin typeface="Arial" charset="0"/>
                <a:cs typeface="Arial" charset="0"/>
              </a:rPr>
              <a:t> </a:t>
            </a:r>
            <a:r>
              <a:rPr lang="en-US" altLang="en-US" sz="2300" b="1" dirty="0" err="1">
                <a:latin typeface="Arial" charset="0"/>
                <a:cs typeface="Arial" charset="0"/>
              </a:rPr>
              <a:t>năm</a:t>
            </a:r>
            <a:r>
              <a:rPr lang="en-US" altLang="en-US" sz="2300" b="1" dirty="0">
                <a:latin typeface="Arial" charset="0"/>
                <a:cs typeface="Arial" charset="0"/>
              </a:rPr>
              <a:t> 2002 </a:t>
            </a:r>
            <a:r>
              <a:rPr lang="en-US" altLang="en-US" sz="2300" b="1" dirty="0" err="1">
                <a:latin typeface="Arial" charset="0"/>
                <a:cs typeface="Arial" charset="0"/>
              </a:rPr>
              <a:t>và</a:t>
            </a:r>
            <a:r>
              <a:rPr lang="en-US" altLang="en-US" sz="2300" b="1" dirty="0">
                <a:latin typeface="Arial" charset="0"/>
                <a:cs typeface="Arial" charset="0"/>
              </a:rPr>
              <a:t> </a:t>
            </a:r>
            <a:r>
              <a:rPr lang="en-US" altLang="en-US" sz="2300" b="1" dirty="0" err="1">
                <a:latin typeface="Arial" charset="0"/>
                <a:cs typeface="Arial" charset="0"/>
              </a:rPr>
              <a:t>trở</a:t>
            </a:r>
            <a:r>
              <a:rPr lang="en-US" altLang="en-US" sz="2300" b="1" dirty="0">
                <a:latin typeface="Arial" charset="0"/>
                <a:cs typeface="Arial" charset="0"/>
              </a:rPr>
              <a:t> </a:t>
            </a:r>
            <a:r>
              <a:rPr lang="en-US" altLang="en-US" sz="2300" b="1" dirty="0" err="1">
                <a:latin typeface="Arial" charset="0"/>
                <a:cs typeface="Arial" charset="0"/>
              </a:rPr>
              <a:t>thành</a:t>
            </a:r>
            <a:r>
              <a:rPr lang="en-US" altLang="en-US" sz="2300" b="1" dirty="0">
                <a:latin typeface="Arial" charset="0"/>
                <a:cs typeface="Arial" charset="0"/>
              </a:rPr>
              <a:t> </a:t>
            </a:r>
            <a:r>
              <a:rPr lang="en-US" altLang="en-US" sz="2300" b="1" dirty="0" err="1">
                <a:latin typeface="Arial" charset="0"/>
                <a:cs typeface="Arial" charset="0"/>
              </a:rPr>
              <a:t>thành</a:t>
            </a:r>
            <a:r>
              <a:rPr lang="en-US" altLang="en-US" sz="2300" b="1" dirty="0">
                <a:latin typeface="Arial" charset="0"/>
                <a:cs typeface="Arial" charset="0"/>
              </a:rPr>
              <a:t> </a:t>
            </a:r>
            <a:r>
              <a:rPr lang="en-US" altLang="en-US" sz="2300" b="1" dirty="0" err="1">
                <a:latin typeface="Arial" charset="0"/>
                <a:cs typeface="Arial" charset="0"/>
              </a:rPr>
              <a:t>viên</a:t>
            </a:r>
            <a:r>
              <a:rPr lang="en-US" altLang="en-US" sz="2300" b="1" dirty="0">
                <a:latin typeface="Arial" charset="0"/>
                <a:cs typeface="Arial" charset="0"/>
              </a:rPr>
              <a:t> </a:t>
            </a:r>
            <a:r>
              <a:rPr lang="en-US" altLang="en-US" sz="2300" b="1" dirty="0" err="1">
                <a:latin typeface="Arial" charset="0"/>
                <a:cs typeface="Arial" charset="0"/>
              </a:rPr>
              <a:t>thứ</a:t>
            </a:r>
            <a:r>
              <a:rPr lang="en-US" altLang="en-US" sz="2300" b="1" dirty="0">
                <a:latin typeface="Arial" charset="0"/>
                <a:cs typeface="Arial" charset="0"/>
              </a:rPr>
              <a:t> 14 </a:t>
            </a:r>
            <a:r>
              <a:rPr lang="en-US" altLang="en-US" sz="2300" b="1" dirty="0" err="1">
                <a:latin typeface="Arial" charset="0"/>
                <a:cs typeface="Arial" charset="0"/>
              </a:rPr>
              <a:t>của</a:t>
            </a:r>
            <a:r>
              <a:rPr lang="en-US" altLang="en-US" sz="2300" b="1" dirty="0">
                <a:latin typeface="Arial" charset="0"/>
                <a:cs typeface="Arial" charset="0"/>
              </a:rPr>
              <a:t> </a:t>
            </a:r>
            <a:r>
              <a:rPr lang="en-US" altLang="en-US" sz="2300" b="1" dirty="0" err="1">
                <a:latin typeface="Arial" charset="0"/>
                <a:cs typeface="Arial" charset="0"/>
              </a:rPr>
              <a:t>Công</a:t>
            </a:r>
            <a:r>
              <a:rPr lang="en-US" altLang="en-US" sz="2300" b="1" dirty="0">
                <a:latin typeface="Arial" charset="0"/>
                <a:cs typeface="Arial" charset="0"/>
              </a:rPr>
              <a:t> </a:t>
            </a:r>
            <a:r>
              <a:rPr lang="en-US" altLang="en-US" sz="2300" b="1" dirty="0" err="1">
                <a:latin typeface="Arial" charset="0"/>
                <a:cs typeface="Arial" charset="0"/>
              </a:rPr>
              <a:t>ước</a:t>
            </a:r>
            <a:r>
              <a:rPr lang="en-US" altLang="en-US" sz="2300" b="1" dirty="0">
                <a:latin typeface="Arial" charset="0"/>
                <a:cs typeface="Arial" charset="0"/>
              </a:rPr>
              <a:t>, </a:t>
            </a:r>
            <a:r>
              <a:rPr lang="vi-VN" altLang="en-US" sz="2300" b="1" dirty="0">
                <a:latin typeface="Arial" charset="0"/>
                <a:cs typeface="Arial" charset="0"/>
              </a:rPr>
              <a:t>hiện nay </a:t>
            </a:r>
            <a:r>
              <a:rPr lang="vi-VN" altLang="en-US" sz="2300" b="1" dirty="0" err="1">
                <a:latin typeface="Arial" charset="0"/>
                <a:cs typeface="Arial" charset="0"/>
              </a:rPr>
              <a:t>có</a:t>
            </a:r>
            <a:r>
              <a:rPr lang="vi-VN" altLang="en-US" sz="2300" b="1" dirty="0">
                <a:latin typeface="Arial" charset="0"/>
                <a:cs typeface="Arial" charset="0"/>
              </a:rPr>
              <a:t> </a:t>
            </a:r>
            <a:r>
              <a:rPr lang="en-US" altLang="en-US" sz="2300" b="1" dirty="0">
                <a:latin typeface="Arial" charset="0"/>
                <a:cs typeface="Arial" charset="0"/>
              </a:rPr>
              <a:t>1</a:t>
            </a:r>
            <a:r>
              <a:rPr lang="vi-VN" altLang="en-US" sz="2300" b="1" dirty="0">
                <a:latin typeface="Arial" charset="0"/>
                <a:cs typeface="Arial" charset="0"/>
              </a:rPr>
              <a:t>85</a:t>
            </a:r>
            <a:r>
              <a:rPr lang="en-US" altLang="en-US" sz="2300" b="1" dirty="0">
                <a:latin typeface="Arial" charset="0"/>
                <a:cs typeface="Arial" charset="0"/>
              </a:rPr>
              <a:t> </a:t>
            </a:r>
            <a:r>
              <a:rPr lang="vi-VN" altLang="en-US" sz="2300" b="1" dirty="0">
                <a:latin typeface="Arial" charset="0"/>
                <a:cs typeface="Arial" charset="0"/>
              </a:rPr>
              <a:t>quốc gia </a:t>
            </a:r>
            <a:r>
              <a:rPr lang="en-US" altLang="en-US" sz="2300" b="1" dirty="0" err="1">
                <a:latin typeface="Arial" charset="0"/>
                <a:cs typeface="Arial" charset="0"/>
              </a:rPr>
              <a:t>thành</a:t>
            </a:r>
            <a:r>
              <a:rPr lang="en-US" altLang="en-US" sz="2300" b="1" dirty="0">
                <a:latin typeface="Arial" charset="0"/>
                <a:cs typeface="Arial" charset="0"/>
              </a:rPr>
              <a:t> </a:t>
            </a:r>
            <a:r>
              <a:rPr lang="en-US" altLang="en-US" sz="2300" b="1" dirty="0" err="1">
                <a:latin typeface="Arial" charset="0"/>
                <a:cs typeface="Arial" charset="0"/>
              </a:rPr>
              <a:t>viên</a:t>
            </a:r>
            <a:r>
              <a:rPr lang="vi-VN" altLang="en-US" sz="2300" b="1" dirty="0">
                <a:latin typeface="Arial" charset="0"/>
                <a:cs typeface="Arial" charset="0"/>
              </a:rPr>
              <a:t>.</a:t>
            </a:r>
            <a:endParaRPr lang="en-US" altLang="en-US" sz="2300" b="1" dirty="0">
              <a:latin typeface="Arial" charset="0"/>
              <a:cs typeface="Arial" charset="0"/>
            </a:endParaRPr>
          </a:p>
          <a:p>
            <a:pPr algn="just"/>
            <a:r>
              <a:rPr lang="en-US" altLang="en-US" sz="2300" b="1" dirty="0" err="1">
                <a:latin typeface="Arial" charset="0"/>
                <a:cs typeface="Arial" charset="0"/>
              </a:rPr>
              <a:t>Kế</a:t>
            </a:r>
            <a:r>
              <a:rPr lang="en-US" altLang="en-US" sz="2300" b="1" dirty="0">
                <a:latin typeface="Arial" charset="0"/>
                <a:cs typeface="Arial" charset="0"/>
              </a:rPr>
              <a:t> </a:t>
            </a:r>
            <a:r>
              <a:rPr lang="en-US" altLang="en-US" sz="2300" b="1" dirty="0" err="1">
                <a:latin typeface="Arial" charset="0"/>
                <a:cs typeface="Arial" charset="0"/>
              </a:rPr>
              <a:t>hoạch</a:t>
            </a:r>
            <a:r>
              <a:rPr lang="en-US" altLang="en-US" sz="2300" b="1" dirty="0">
                <a:latin typeface="Arial" charset="0"/>
                <a:cs typeface="Arial" charset="0"/>
              </a:rPr>
              <a:t> </a:t>
            </a:r>
            <a:r>
              <a:rPr lang="en-US" altLang="en-US" sz="2300" b="1" dirty="0" err="1">
                <a:latin typeface="Arial" charset="0"/>
                <a:cs typeface="Arial" charset="0"/>
              </a:rPr>
              <a:t>quốc</a:t>
            </a:r>
            <a:r>
              <a:rPr lang="en-US" altLang="en-US" sz="2300" b="1" dirty="0">
                <a:latin typeface="Arial" charset="0"/>
                <a:cs typeface="Arial" charset="0"/>
              </a:rPr>
              <a:t> </a:t>
            </a:r>
            <a:r>
              <a:rPr lang="en-US" altLang="en-US" sz="2300" b="1" dirty="0" err="1">
                <a:latin typeface="Arial" charset="0"/>
                <a:cs typeface="Arial" charset="0"/>
              </a:rPr>
              <a:t>gia</a:t>
            </a:r>
            <a:r>
              <a:rPr lang="en-US" altLang="en-US" sz="2300" b="1" dirty="0">
                <a:latin typeface="Arial" charset="0"/>
                <a:cs typeface="Arial" charset="0"/>
              </a:rPr>
              <a:t> </a:t>
            </a:r>
            <a:r>
              <a:rPr lang="en-US" altLang="en-US" sz="2300" b="1" dirty="0" err="1">
                <a:latin typeface="Arial" charset="0"/>
                <a:cs typeface="Arial" charset="0"/>
              </a:rPr>
              <a:t>thực</a:t>
            </a:r>
            <a:r>
              <a:rPr lang="en-US" altLang="en-US" sz="2300" b="1" dirty="0">
                <a:latin typeface="Arial" charset="0"/>
                <a:cs typeface="Arial" charset="0"/>
              </a:rPr>
              <a:t> </a:t>
            </a:r>
            <a:r>
              <a:rPr lang="en-US" altLang="en-US" sz="2300" b="1" dirty="0" err="1">
                <a:latin typeface="Arial" charset="0"/>
                <a:cs typeface="Arial" charset="0"/>
              </a:rPr>
              <a:t>hiện</a:t>
            </a:r>
            <a:r>
              <a:rPr lang="en-US" altLang="en-US" sz="2300" b="1" dirty="0">
                <a:latin typeface="Arial" charset="0"/>
                <a:cs typeface="Arial" charset="0"/>
              </a:rPr>
              <a:t> </a:t>
            </a:r>
            <a:r>
              <a:rPr lang="en-US" altLang="en-US" sz="2300" b="1" dirty="0" err="1">
                <a:latin typeface="Arial" charset="0"/>
                <a:cs typeface="Arial" charset="0"/>
              </a:rPr>
              <a:t>Công</a:t>
            </a:r>
            <a:r>
              <a:rPr lang="en-US" altLang="en-US" sz="2300" b="1" dirty="0">
                <a:latin typeface="Arial" charset="0"/>
                <a:cs typeface="Arial" charset="0"/>
              </a:rPr>
              <a:t> </a:t>
            </a:r>
            <a:r>
              <a:rPr lang="en-US" altLang="en-US" sz="2300" b="1" dirty="0" err="1">
                <a:latin typeface="Arial" charset="0"/>
                <a:cs typeface="Arial" charset="0"/>
              </a:rPr>
              <a:t>ước</a:t>
            </a:r>
            <a:r>
              <a:rPr lang="en-US" altLang="en-US" sz="2300" b="1" dirty="0">
                <a:latin typeface="Arial" charset="0"/>
                <a:cs typeface="Arial" charset="0"/>
              </a:rPr>
              <a:t> Stockholm </a:t>
            </a:r>
            <a:r>
              <a:rPr lang="en-US" altLang="en-US" sz="2300" b="1" dirty="0" err="1">
                <a:latin typeface="Arial" charset="0"/>
                <a:cs typeface="Arial" charset="0"/>
              </a:rPr>
              <a:t>được</a:t>
            </a:r>
            <a:r>
              <a:rPr lang="en-US" altLang="en-US" sz="2300" b="1" dirty="0">
                <a:latin typeface="Arial" charset="0"/>
                <a:cs typeface="Arial" charset="0"/>
              </a:rPr>
              <a:t> </a:t>
            </a:r>
            <a:r>
              <a:rPr lang="en-US" altLang="en-US" sz="2300" b="1" dirty="0" err="1">
                <a:latin typeface="Arial" charset="0"/>
                <a:cs typeface="Arial" charset="0"/>
              </a:rPr>
              <a:t>Thủ</a:t>
            </a:r>
            <a:r>
              <a:rPr lang="en-US" altLang="en-US" sz="2300" b="1" dirty="0">
                <a:latin typeface="Arial" charset="0"/>
                <a:cs typeface="Arial" charset="0"/>
              </a:rPr>
              <a:t> </a:t>
            </a:r>
            <a:r>
              <a:rPr lang="en-US" altLang="en-US" sz="2300" b="1" dirty="0" err="1">
                <a:latin typeface="Arial" charset="0"/>
                <a:cs typeface="Arial" charset="0"/>
              </a:rPr>
              <a:t>tướng</a:t>
            </a:r>
            <a:r>
              <a:rPr lang="en-US" altLang="en-US" sz="2300" b="1" dirty="0">
                <a:latin typeface="Arial" charset="0"/>
                <a:cs typeface="Arial" charset="0"/>
              </a:rPr>
              <a:t> </a:t>
            </a:r>
            <a:r>
              <a:rPr lang="en-US" altLang="en-US" sz="2300" b="1" dirty="0" err="1">
                <a:latin typeface="Arial" charset="0"/>
                <a:cs typeface="Arial" charset="0"/>
              </a:rPr>
              <a:t>Chính</a:t>
            </a:r>
            <a:r>
              <a:rPr lang="en-US" altLang="en-US" sz="2300" b="1" dirty="0">
                <a:latin typeface="Arial" charset="0"/>
                <a:cs typeface="Arial" charset="0"/>
              </a:rPr>
              <a:t> </a:t>
            </a:r>
            <a:r>
              <a:rPr lang="en-US" altLang="en-US" sz="2300" b="1" dirty="0" err="1">
                <a:latin typeface="Arial" charset="0"/>
                <a:cs typeface="Arial" charset="0"/>
              </a:rPr>
              <a:t>phủ</a:t>
            </a:r>
            <a:r>
              <a:rPr lang="en-US" altLang="en-US" sz="2300" b="1" dirty="0">
                <a:latin typeface="Arial" charset="0"/>
                <a:cs typeface="Arial" charset="0"/>
              </a:rPr>
              <a:t> ban </a:t>
            </a:r>
            <a:r>
              <a:rPr lang="en-US" altLang="en-US" sz="2300" b="1" dirty="0" err="1">
                <a:latin typeface="Arial" charset="0"/>
                <a:cs typeface="Arial" charset="0"/>
              </a:rPr>
              <a:t>hành</a:t>
            </a:r>
            <a:r>
              <a:rPr lang="en-US" altLang="en-US" sz="2300" b="1" dirty="0">
                <a:latin typeface="Arial" charset="0"/>
                <a:cs typeface="Arial" charset="0"/>
              </a:rPr>
              <a:t> </a:t>
            </a:r>
            <a:r>
              <a:rPr lang="en-US" altLang="en-US" sz="2300" b="1" dirty="0" err="1">
                <a:latin typeface="Arial" charset="0"/>
                <a:cs typeface="Arial" charset="0"/>
              </a:rPr>
              <a:t>tại</a:t>
            </a:r>
            <a:r>
              <a:rPr lang="en-US" altLang="en-US" sz="2300" b="1" dirty="0">
                <a:latin typeface="Arial" charset="0"/>
                <a:cs typeface="Arial" charset="0"/>
              </a:rPr>
              <a:t> </a:t>
            </a:r>
            <a:r>
              <a:rPr lang="en-US" altLang="en-US" sz="2300" b="1" dirty="0" err="1">
                <a:solidFill>
                  <a:srgbClr val="00B050"/>
                </a:solidFill>
                <a:latin typeface="Arial" charset="0"/>
                <a:cs typeface="Arial" charset="0"/>
              </a:rPr>
              <a:t>Quyết</a:t>
            </a:r>
            <a:r>
              <a:rPr lang="en-US" altLang="en-US" sz="2300" b="1" dirty="0">
                <a:solidFill>
                  <a:srgbClr val="00B050"/>
                </a:solidFill>
                <a:latin typeface="Arial" charset="0"/>
                <a:cs typeface="Arial" charset="0"/>
              </a:rPr>
              <a:t> </a:t>
            </a:r>
            <a:r>
              <a:rPr lang="en-US" altLang="en-US" sz="2300" b="1" dirty="0" err="1">
                <a:solidFill>
                  <a:srgbClr val="00B050"/>
                </a:solidFill>
                <a:latin typeface="Arial" charset="0"/>
                <a:cs typeface="Arial" charset="0"/>
              </a:rPr>
              <a:t>định</a:t>
            </a:r>
            <a:r>
              <a:rPr lang="en-US" altLang="en-US" sz="2300" b="1" dirty="0">
                <a:solidFill>
                  <a:srgbClr val="00B050"/>
                </a:solidFill>
                <a:latin typeface="Arial" charset="0"/>
                <a:cs typeface="Arial" charset="0"/>
              </a:rPr>
              <a:t> 184/2006/QĐ</a:t>
            </a:r>
            <a:r>
              <a:rPr lang="vi-VN" altLang="en-US" sz="2300" b="1" dirty="0">
                <a:solidFill>
                  <a:srgbClr val="00B050"/>
                </a:solidFill>
                <a:latin typeface="Arial" charset="0"/>
                <a:cs typeface="Arial" charset="0"/>
              </a:rPr>
              <a:t> (2006) </a:t>
            </a:r>
            <a:r>
              <a:rPr lang="vi-VN" altLang="en-US" sz="2300" b="1" dirty="0">
                <a:solidFill>
                  <a:schemeClr val="tx1"/>
                </a:solidFill>
                <a:latin typeface="Arial" charset="0"/>
                <a:cs typeface="Arial" charset="0"/>
              </a:rPr>
              <a:t>và cập nhật Kế hoạch quốc gia tại </a:t>
            </a:r>
            <a:r>
              <a:rPr lang="vi-VN" altLang="en-US" sz="2300" b="1" dirty="0">
                <a:solidFill>
                  <a:srgbClr val="00B050"/>
                </a:solidFill>
                <a:latin typeface="Arial" charset="0"/>
                <a:cs typeface="Arial" charset="0"/>
              </a:rPr>
              <a:t>Quyết định 1598/QĐ-TTg (2017)</a:t>
            </a:r>
          </a:p>
          <a:p>
            <a:pPr algn="just"/>
            <a:r>
              <a:rPr lang="vi-VN" sz="2300" b="1" dirty="0">
                <a:solidFill>
                  <a:schemeClr val="tx1"/>
                </a:solidFill>
                <a:latin typeface="Arial" charset="0"/>
                <a:cs typeface="Arial" charset="0"/>
              </a:rPr>
              <a:t>Luật BVMT năm 2020</a:t>
            </a:r>
          </a:p>
          <a:p>
            <a:pPr algn="just"/>
            <a:r>
              <a:rPr lang="vi-VN" sz="2300" b="1" dirty="0">
                <a:solidFill>
                  <a:schemeClr val="tx1"/>
                </a:solidFill>
                <a:latin typeface="Arial" charset="0"/>
                <a:cs typeface="Arial" charset="0"/>
              </a:rPr>
              <a:t>Nghị định số 08/2022/NĐ-CP</a:t>
            </a:r>
          </a:p>
          <a:p>
            <a:pPr algn="just"/>
            <a:r>
              <a:rPr lang="vi-VN" sz="2300" b="1" dirty="0">
                <a:solidFill>
                  <a:schemeClr val="tx1"/>
                </a:solidFill>
                <a:latin typeface="Arial" charset="0"/>
                <a:cs typeface="Arial" charset="0"/>
              </a:rPr>
              <a:t>Thông tư số 02/2022/TT-BTNMT</a:t>
            </a:r>
            <a:endParaRPr lang="en-US" sz="2300" b="1" dirty="0">
              <a:solidFill>
                <a:schemeClr val="tx1"/>
              </a:solidFill>
              <a:latin typeface="Arial" charset="0"/>
              <a:cs typeface="Arial" charset="0"/>
            </a:endParaRPr>
          </a:p>
          <a:p>
            <a:pPr algn="just"/>
            <a:r>
              <a:rPr lang="en-US" sz="2300" b="1" dirty="0" err="1">
                <a:solidFill>
                  <a:schemeClr val="tx1"/>
                </a:solidFill>
                <a:latin typeface="Arial" charset="0"/>
                <a:cs typeface="Arial" charset="0"/>
              </a:rPr>
              <a:t>Thông</a:t>
            </a:r>
            <a:r>
              <a:rPr lang="en-US" sz="2300" b="1" dirty="0">
                <a:solidFill>
                  <a:schemeClr val="tx1"/>
                </a:solidFill>
                <a:latin typeface="Arial" charset="0"/>
                <a:cs typeface="Arial" charset="0"/>
              </a:rPr>
              <a:t> </a:t>
            </a:r>
            <a:r>
              <a:rPr lang="en-US" sz="2300" b="1" dirty="0" err="1">
                <a:solidFill>
                  <a:schemeClr val="tx1"/>
                </a:solidFill>
                <a:latin typeface="Arial" charset="0"/>
                <a:cs typeface="Arial" charset="0"/>
              </a:rPr>
              <a:t>tư</a:t>
            </a:r>
            <a:r>
              <a:rPr lang="en-US" sz="2300" b="1" dirty="0">
                <a:solidFill>
                  <a:schemeClr val="tx1"/>
                </a:solidFill>
                <a:latin typeface="Arial" charset="0"/>
                <a:cs typeface="Arial" charset="0"/>
              </a:rPr>
              <a:t> </a:t>
            </a:r>
            <a:r>
              <a:rPr lang="en-US" sz="2300" b="1" dirty="0" err="1">
                <a:solidFill>
                  <a:schemeClr val="tx1"/>
                </a:solidFill>
                <a:latin typeface="Arial" charset="0"/>
                <a:cs typeface="Arial" charset="0"/>
              </a:rPr>
              <a:t>số</a:t>
            </a:r>
            <a:r>
              <a:rPr lang="en-US" sz="2300" b="1" dirty="0">
                <a:solidFill>
                  <a:schemeClr val="tx1"/>
                </a:solidFill>
                <a:latin typeface="Arial" charset="0"/>
                <a:cs typeface="Arial" charset="0"/>
              </a:rPr>
              <a:t> 10/2021/TT-BTNMT</a:t>
            </a:r>
            <a:endParaRPr lang="en-US" sz="2300" dirty="0">
              <a:latin typeface="Arial" charset="0"/>
              <a:cs typeface="Arial" charset="0"/>
            </a:endParaRPr>
          </a:p>
          <a:p>
            <a:pPr algn="just"/>
            <a:endParaRPr lang="en-US" sz="2200" dirty="0">
              <a:solidFill>
                <a:schemeClr val="tx1"/>
              </a:solidFill>
            </a:endParaRPr>
          </a:p>
          <a:p>
            <a:pPr algn="just"/>
            <a:endParaRPr lang="en-US" sz="2400" b="1" dirty="0"/>
          </a:p>
          <a:p>
            <a:pPr algn="just"/>
            <a:endParaRPr lang="en-US" sz="2400" b="1" dirty="0">
              <a:latin typeface="Arial" charset="0"/>
              <a:cs typeface="Arial" charset="0"/>
            </a:endParaRPr>
          </a:p>
          <a:p>
            <a:pPr algn="just"/>
            <a:endParaRPr lang="en-US" sz="2400" b="1" dirty="0">
              <a:latin typeface="Arial" charset="0"/>
              <a:cs typeface="Arial" charset="0"/>
            </a:endParaRPr>
          </a:p>
          <a:p>
            <a:pPr algn="just"/>
            <a:endParaRPr lang="en-US" sz="2400" b="1" dirty="0">
              <a:latin typeface="Arial" charset="0"/>
              <a:cs typeface="Arial" charset="0"/>
            </a:endParaRPr>
          </a:p>
          <a:p>
            <a:pPr algn="just"/>
            <a:endParaRPr lang="en-US" sz="2400" b="1" dirty="0">
              <a:latin typeface="Arial" charset="0"/>
              <a:cs typeface="Arial" charset="0"/>
            </a:endParaRPr>
          </a:p>
          <a:p>
            <a:pPr marL="0" indent="0" algn="just">
              <a:buNone/>
            </a:pPr>
            <a:endParaRPr lang="en-US" altLang="en-US" sz="2400" b="1" dirty="0">
              <a:latin typeface="Arial" charset="0"/>
              <a:cs typeface="Arial" charset="0"/>
            </a:endParaRPr>
          </a:p>
        </p:txBody>
      </p:sp>
    </p:spTree>
    <p:extLst>
      <p:ext uri="{BB962C8B-B14F-4D97-AF65-F5344CB8AC3E}">
        <p14:creationId xmlns:p14="http://schemas.microsoft.com/office/powerpoint/2010/main" val="575112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683" y="76200"/>
            <a:ext cx="8121317" cy="489582"/>
          </a:xfrm>
        </p:spPr>
        <p:txBody>
          <a:bodyPr>
            <a:noAutofit/>
          </a:bodyPr>
          <a:lstStyle/>
          <a:p>
            <a:r>
              <a:rPr lang="en-US" sz="2000" dirty="0">
                <a:solidFill>
                  <a:srgbClr val="FF0000"/>
                </a:solidFill>
                <a:latin typeface="Arial" panose="020B0604020202020204" pitchFamily="34" charset="0"/>
                <a:cs typeface="Arial" panose="020B0604020202020204" pitchFamily="34" charset="0"/>
              </a:rPr>
              <a:t>3.1 </a:t>
            </a:r>
            <a:r>
              <a:rPr lang="vi-VN" sz="2000" dirty="0" err="1">
                <a:solidFill>
                  <a:srgbClr val="FF0000"/>
                </a:solidFill>
                <a:latin typeface="Arial" panose="020B0604020202020204" pitchFamily="34" charset="0"/>
                <a:cs typeface="Arial" panose="020B0604020202020204" pitchFamily="34" charset="0"/>
              </a:rPr>
              <a:t>Các</a:t>
            </a:r>
            <a:r>
              <a:rPr lang="vi-VN" sz="2000" dirty="0">
                <a:solidFill>
                  <a:srgbClr val="FF0000"/>
                </a:solidFill>
                <a:latin typeface="Arial" panose="020B0604020202020204" pitchFamily="34" charset="0"/>
                <a:cs typeface="Arial" panose="020B0604020202020204" pitchFamily="34" charset="0"/>
              </a:rPr>
              <a:t> quy định quản </a:t>
            </a:r>
            <a:r>
              <a:rPr lang="vi-VN" sz="2000" dirty="0" err="1">
                <a:solidFill>
                  <a:srgbClr val="FF0000"/>
                </a:solidFill>
                <a:latin typeface="Arial" panose="020B0604020202020204" pitchFamily="34" charset="0"/>
                <a:cs typeface="Arial" panose="020B0604020202020204" pitchFamily="34" charset="0"/>
              </a:rPr>
              <a:t>lý</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chất</a:t>
            </a:r>
            <a:r>
              <a:rPr lang="vi-VN" sz="2000" dirty="0">
                <a:solidFill>
                  <a:srgbClr val="FF0000"/>
                </a:solidFill>
                <a:latin typeface="Arial" panose="020B0604020202020204" pitchFamily="34" charset="0"/>
                <a:cs typeface="Arial" panose="020B0604020202020204" pitchFamily="34" charset="0"/>
              </a:rPr>
              <a:t> POP</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theo Công </a:t>
            </a:r>
            <a:r>
              <a:rPr lang="vi-VN" sz="2000" dirty="0" err="1">
                <a:solidFill>
                  <a:srgbClr val="FF0000"/>
                </a:solidFill>
                <a:latin typeface="Arial" panose="020B0604020202020204" pitchFamily="34" charset="0"/>
                <a:cs typeface="Arial" panose="020B0604020202020204" pitchFamily="34" charset="0"/>
              </a:rPr>
              <a:t>ước</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Stockholm</a:t>
            </a:r>
            <a:endParaRPr lang="en-US" sz="2000" dirty="0">
              <a:solidFill>
                <a:srgbClr val="FF0000"/>
              </a:solidFill>
              <a:latin typeface="Arial" panose="020B0604020202020204" pitchFamily="34" charset="0"/>
              <a:cs typeface="Arial" panose="020B0604020202020204" pitchFamily="34" charset="0"/>
            </a:endParaRPr>
          </a:p>
        </p:txBody>
      </p:sp>
      <p:sp>
        <p:nvSpPr>
          <p:cNvPr id="4" name="Oval 1"/>
          <p:cNvSpPr>
            <a:spLocks noChangeArrowheads="1"/>
          </p:cNvSpPr>
          <p:nvPr/>
        </p:nvSpPr>
        <p:spPr bwMode="auto">
          <a:xfrm>
            <a:off x="3321872" y="3009266"/>
            <a:ext cx="2165350" cy="936625"/>
          </a:xfrm>
          <a:prstGeom prst="ellipse">
            <a:avLst/>
          </a:prstGeom>
          <a:solidFill>
            <a:srgbClr val="70AD47"/>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100" b="1" i="0" u="none" strike="noStrike" cap="none" normalizeH="0" baseline="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Quản lý các chất POP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cxnSp>
        <p:nvCxnSpPr>
          <p:cNvPr id="5" name="Straight Connector 4"/>
          <p:cNvCxnSpPr/>
          <p:nvPr/>
        </p:nvCxnSpPr>
        <p:spPr>
          <a:xfrm>
            <a:off x="4365177" y="1751594"/>
            <a:ext cx="39370" cy="1209675"/>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V="1">
            <a:off x="5183916" y="2685251"/>
            <a:ext cx="688340" cy="489585"/>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sp>
        <p:nvSpPr>
          <p:cNvPr id="7" name="Rectangle 14"/>
          <p:cNvSpPr>
            <a:spLocks noChangeArrowheads="1"/>
          </p:cNvSpPr>
          <p:nvPr/>
        </p:nvSpPr>
        <p:spPr bwMode="auto">
          <a:xfrm>
            <a:off x="5862954" y="1872931"/>
            <a:ext cx="2900046" cy="1088338"/>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Đăng ký miễn trừ các chất POP</a:t>
            </a:r>
            <a:endParaRPr kumimoji="0" lang="vi-VN"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Đăng ký miễn trừ riêng biệt (có thời hạn)</a:t>
            </a:r>
            <a:endParaRPr kumimoji="0" lang="vi-VN" altLang="en-US" sz="1200" b="1" i="1"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Đăng ký miễn trừ theo mục đích (không có thời hạn)</a:t>
            </a:r>
            <a:endParaRPr kumimoji="0" lang="vi-VN" altLang="en-US" sz="1200" b="1" i="1" u="none" strike="noStrike" cap="none" normalizeH="0" baseline="0" dirty="0">
              <a:ln>
                <a:noFill/>
              </a:ln>
              <a:solidFill>
                <a:schemeClr val="tx1"/>
              </a:solidFill>
              <a:effectLst/>
              <a:latin typeface="Arial" panose="020B0604020202020204" pitchFamily="34" charset="0"/>
            </a:endParaRPr>
          </a:p>
        </p:txBody>
      </p:sp>
      <p:sp>
        <p:nvSpPr>
          <p:cNvPr id="8" name="Rectangle 15"/>
          <p:cNvSpPr>
            <a:spLocks noChangeArrowheads="1"/>
          </p:cNvSpPr>
          <p:nvPr/>
        </p:nvSpPr>
        <p:spPr bwMode="auto">
          <a:xfrm>
            <a:off x="3096577" y="1194435"/>
            <a:ext cx="2747963" cy="619125"/>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Xây dựng Kế hoạch quốc gia thực hiện Công ước Stockholm</a:t>
            </a:r>
            <a:endParaRPr kumimoji="0" lang="vi-VN" altLang="en-US" sz="1400" b="0" i="0" u="none" strike="noStrike" cap="none" normalizeH="0" baseline="0" dirty="0">
              <a:ln>
                <a:noFill/>
              </a:ln>
              <a:solidFill>
                <a:schemeClr val="tx1"/>
              </a:solidFill>
              <a:effectLst/>
              <a:latin typeface="Arial" panose="020B0604020202020204" pitchFamily="34" charset="0"/>
            </a:endParaRPr>
          </a:p>
        </p:txBody>
      </p:sp>
      <p:cxnSp>
        <p:nvCxnSpPr>
          <p:cNvPr id="9" name="Straight Connector 8"/>
          <p:cNvCxnSpPr/>
          <p:nvPr/>
        </p:nvCxnSpPr>
        <p:spPr>
          <a:xfrm>
            <a:off x="4763575" y="3922029"/>
            <a:ext cx="460235" cy="1112416"/>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cxnSp>
        <p:nvCxnSpPr>
          <p:cNvPr id="10" name="Straight Connector 9"/>
          <p:cNvCxnSpPr/>
          <p:nvPr/>
        </p:nvCxnSpPr>
        <p:spPr>
          <a:xfrm>
            <a:off x="5339194" y="3699513"/>
            <a:ext cx="563675" cy="628961"/>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cxnSp>
        <p:nvCxnSpPr>
          <p:cNvPr id="11" name="Straight Connector 10"/>
          <p:cNvCxnSpPr/>
          <p:nvPr/>
        </p:nvCxnSpPr>
        <p:spPr>
          <a:xfrm flipH="1">
            <a:off x="2967522" y="3764577"/>
            <a:ext cx="640080" cy="524510"/>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flipH="1" flipV="1">
            <a:off x="3050428" y="2636817"/>
            <a:ext cx="636776" cy="492206"/>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sp>
        <p:nvSpPr>
          <p:cNvPr id="13" name="Rectangle 20"/>
          <p:cNvSpPr>
            <a:spLocks noChangeArrowheads="1"/>
          </p:cNvSpPr>
          <p:nvPr/>
        </p:nvSpPr>
        <p:spPr bwMode="auto">
          <a:xfrm>
            <a:off x="535828" y="1987232"/>
            <a:ext cx="2514600" cy="925512"/>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 biện ph</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 giảm thiểu hoặc loại trừ những ph</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 thải</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do sản xuất v</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à</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sử dụng c</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 chất POP c</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ó</a:t>
            </a:r>
            <a:r>
              <a:rPr kumimoji="0" lang="vi-VN" altLang="en-US" sz="12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chủ định</a:t>
            </a:r>
            <a:endParaRPr kumimoji="0" lang="vi-VN" altLang="en-US" sz="1200" b="0" i="0" u="none" strike="noStrike" cap="none" normalizeH="0" baseline="0" dirty="0">
              <a:ln>
                <a:noFill/>
              </a:ln>
              <a:solidFill>
                <a:schemeClr val="tx1"/>
              </a:solidFill>
              <a:effectLst/>
              <a:latin typeface="Arial" panose="020B0604020202020204" pitchFamily="34" charset="0"/>
            </a:endParaRPr>
          </a:p>
        </p:txBody>
      </p:sp>
      <p:sp>
        <p:nvSpPr>
          <p:cNvPr id="14" name="Rectangle 23"/>
          <p:cNvSpPr>
            <a:spLocks noChangeArrowheads="1"/>
          </p:cNvSpPr>
          <p:nvPr/>
        </p:nvSpPr>
        <p:spPr bwMode="auto">
          <a:xfrm>
            <a:off x="4608818" y="5010582"/>
            <a:ext cx="3048000" cy="797051"/>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 biện ph</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 giảm thiểu hoặc loại trừ ph</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 thải từ ô nhiễm tồn lưu tồn lưu v</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à</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chất thải</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4"/>
          <p:cNvSpPr>
            <a:spLocks noChangeArrowheads="1"/>
          </p:cNvSpPr>
          <p:nvPr/>
        </p:nvSpPr>
        <p:spPr bwMode="auto">
          <a:xfrm>
            <a:off x="5902869" y="3594852"/>
            <a:ext cx="2860131" cy="1129548"/>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 biện ph</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 giảm thiểu hoặc loại trừ những ph</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 thải ph</a:t>
            </a:r>
            <a:r>
              <a:rPr kumimoji="0" lang="vi-VN" altLang="en-US" sz="11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á</a:t>
            </a:r>
            <a:r>
              <a:rPr kumimoji="0" lang="vi-VN" altLang="en-US" sz="11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 sinh không chủ định</a:t>
            </a:r>
            <a:endParaRPr kumimoji="0" lang="vi-VN"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25"/>
          <p:cNvSpPr>
            <a:spLocks noChangeArrowheads="1"/>
          </p:cNvSpPr>
          <p:nvPr/>
        </p:nvSpPr>
        <p:spPr bwMode="auto">
          <a:xfrm>
            <a:off x="407484" y="3535978"/>
            <a:ext cx="2622550" cy="106045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Thực hiện các hoạt động nghiên cứu</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KHCN,</a:t>
            </a:r>
            <a:r>
              <a:rPr kumimoji="0" lang="en-US"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kiểm</a:t>
            </a:r>
            <a:r>
              <a:rPr kumimoji="0" lang="en-US"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kê</a:t>
            </a:r>
            <a:r>
              <a:rPr kumimoji="0" lang="en-US"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các</a:t>
            </a:r>
            <a:r>
              <a:rPr kumimoji="0" lang="en-US"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200" b="1" i="0" u="none" strike="noStrike" cap="none" normalizeH="0" dirty="0" err="1">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chất</a:t>
            </a:r>
            <a:r>
              <a:rPr kumimoji="0" lang="en-US"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POP</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và kế hoạch quan trắc các chất POP</a:t>
            </a:r>
            <a:endParaRPr kumimoji="0" lang="vi-VN" altLang="en-US" sz="1200" b="0" i="0" u="none" strike="noStrike" cap="none" normalizeH="0" baseline="0" dirty="0">
              <a:ln>
                <a:noFill/>
              </a:ln>
              <a:solidFill>
                <a:schemeClr val="tx1"/>
              </a:solidFill>
              <a:effectLst/>
              <a:latin typeface="Arial" panose="020B0604020202020204" pitchFamily="34" charset="0"/>
            </a:endParaRPr>
          </a:p>
        </p:txBody>
      </p:sp>
      <p:cxnSp>
        <p:nvCxnSpPr>
          <p:cNvPr id="17" name="Straight Connector 16"/>
          <p:cNvCxnSpPr/>
          <p:nvPr/>
        </p:nvCxnSpPr>
        <p:spPr>
          <a:xfrm flipH="1">
            <a:off x="3644045" y="3945891"/>
            <a:ext cx="539176" cy="1064692"/>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sp>
        <p:nvSpPr>
          <p:cNvPr id="18" name="Rectangle 27"/>
          <p:cNvSpPr>
            <a:spLocks noChangeArrowheads="1"/>
          </p:cNvSpPr>
          <p:nvPr/>
        </p:nvSpPr>
        <p:spPr bwMode="auto">
          <a:xfrm>
            <a:off x="874773" y="4990517"/>
            <a:ext cx="3111069" cy="817117"/>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vi-VN" altLang="en-US" sz="1100" b="1" dirty="0"/>
              <a:t>7. Các nội dung khác</a:t>
            </a:r>
          </a:p>
          <a:p>
            <a:r>
              <a:rPr lang="vi-VN" sz="1100" b="1" dirty="0"/>
              <a:t>- Cơ chế tuân thủ của quốc gia thành viên </a:t>
            </a:r>
            <a:endParaRPr lang="en-US" sz="1100" dirty="0"/>
          </a:p>
          <a:p>
            <a:r>
              <a:rPr lang="vi-VN" sz="1100" b="1" dirty="0"/>
              <a:t> - Chia sẻ  thông tin và nâng cao nhận thức cộng đồng</a:t>
            </a:r>
            <a:endParaRPr kumimoji="0" lang="vi-VN" altLang="en-US" sz="1100" b="0" i="0" u="none" strike="noStrike" cap="none" normalizeH="0" baseline="0" dirty="0">
              <a:ln>
                <a:noFill/>
              </a:ln>
              <a:solidFill>
                <a:schemeClr val="tx1"/>
              </a:solidFill>
              <a:effectLst/>
            </a:endParaRPr>
          </a:p>
        </p:txBody>
      </p:sp>
      <p:sp>
        <p:nvSpPr>
          <p:cNvPr id="19" name="Rectangle 16"/>
          <p:cNvSpPr>
            <a:spLocks noChangeArrowheads="1"/>
          </p:cNvSpPr>
          <p:nvPr/>
        </p:nvSpPr>
        <p:spPr bwMode="auto">
          <a:xfrm>
            <a:off x="0" y="13938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8000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0"/>
            <a:ext cx="7315201" cy="6858000"/>
          </a:xfrm>
          <a:prstGeom prst="rect">
            <a:avLst/>
          </a:prstGeom>
        </p:spPr>
      </p:pic>
      <p:sp>
        <p:nvSpPr>
          <p:cNvPr id="2" name="Title 1"/>
          <p:cNvSpPr>
            <a:spLocks noGrp="1"/>
          </p:cNvSpPr>
          <p:nvPr>
            <p:ph type="title"/>
          </p:nvPr>
        </p:nvSpPr>
        <p:spPr>
          <a:xfrm>
            <a:off x="0" y="76200"/>
            <a:ext cx="3505200" cy="1295400"/>
          </a:xfrm>
        </p:spPr>
        <p:txBody>
          <a:bodyPr>
            <a:normAutofit fontScale="90000"/>
          </a:bodyPr>
          <a:lstStyle/>
          <a:p>
            <a:pPr lvl="0"/>
            <a:r>
              <a:rPr lang="en-US" sz="3200" dirty="0" err="1"/>
              <a:t>Các</a:t>
            </a:r>
            <a:r>
              <a:rPr lang="en-US" sz="3200" dirty="0"/>
              <a:t> </a:t>
            </a:r>
            <a:r>
              <a:rPr lang="en-US" sz="3200" dirty="0" err="1"/>
              <a:t>hoạt</a:t>
            </a:r>
            <a:r>
              <a:rPr lang="en-US" sz="3200" dirty="0"/>
              <a:t> </a:t>
            </a:r>
            <a:r>
              <a:rPr lang="en-US" sz="3200" dirty="0" err="1"/>
              <a:t>động</a:t>
            </a:r>
            <a:r>
              <a:rPr lang="en-US" sz="3200" dirty="0"/>
              <a:t> </a:t>
            </a:r>
            <a:br>
              <a:rPr lang="en-US" sz="3200" dirty="0"/>
            </a:br>
            <a:r>
              <a:rPr lang="en-US" sz="3200" dirty="0" err="1"/>
              <a:t>thực</a:t>
            </a:r>
            <a:r>
              <a:rPr lang="en-US" sz="3200" dirty="0"/>
              <a:t> </a:t>
            </a:r>
            <a:r>
              <a:rPr lang="en-US" sz="3200" dirty="0" err="1"/>
              <a:t>hiện</a:t>
            </a:r>
            <a:r>
              <a:rPr lang="en-US" sz="3200" dirty="0"/>
              <a:t> </a:t>
            </a:r>
            <a:r>
              <a:rPr lang="en-US" sz="3200" dirty="0" err="1"/>
              <a:t>Công</a:t>
            </a:r>
            <a:r>
              <a:rPr lang="en-US" sz="3200" dirty="0"/>
              <a:t> </a:t>
            </a:r>
            <a:r>
              <a:rPr lang="en-US" sz="3200" dirty="0" err="1"/>
              <a:t>ước</a:t>
            </a:r>
            <a:r>
              <a:rPr lang="en-US" sz="3200" dirty="0"/>
              <a:t> Stockholm </a:t>
            </a:r>
            <a:r>
              <a:rPr lang="en-US" sz="3200" dirty="0" err="1"/>
              <a:t>tại</a:t>
            </a:r>
            <a:r>
              <a:rPr lang="en-US" sz="3200" dirty="0"/>
              <a:t> </a:t>
            </a:r>
            <a:r>
              <a:rPr lang="en-US" sz="3200" dirty="0" err="1"/>
              <a:t>Việt</a:t>
            </a:r>
            <a:r>
              <a:rPr lang="en-US" sz="3200" dirty="0"/>
              <a:t> Nam</a:t>
            </a:r>
          </a:p>
        </p:txBody>
      </p:sp>
    </p:spTree>
    <p:extLst>
      <p:ext uri="{BB962C8B-B14F-4D97-AF65-F5344CB8AC3E}">
        <p14:creationId xmlns:p14="http://schemas.microsoft.com/office/powerpoint/2010/main" val="326140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84200" y="214923"/>
            <a:ext cx="7848601" cy="439615"/>
          </a:xfrm>
        </p:spPr>
        <p:txBody>
          <a:bodyPr>
            <a:normAutofit/>
          </a:bodyPr>
          <a:lstStyle/>
          <a:p>
            <a:r>
              <a:rPr lang="en-US" sz="2000" dirty="0">
                <a:solidFill>
                  <a:srgbClr val="FF0000"/>
                </a:solidFill>
                <a:latin typeface="Arial" panose="020B0604020202020204" pitchFamily="34" charset="0"/>
                <a:cs typeface="Arial" panose="020B0604020202020204" pitchFamily="34" charset="0"/>
              </a:rPr>
              <a:t>3.2 </a:t>
            </a:r>
            <a:r>
              <a:rPr lang="vi-VN" sz="2000" dirty="0" err="1">
                <a:solidFill>
                  <a:srgbClr val="FF0000"/>
                </a:solidFill>
                <a:latin typeface="Arial" panose="020B0604020202020204" pitchFamily="34" charset="0"/>
                <a:cs typeface="Arial" panose="020B0604020202020204" pitchFamily="34" charset="0"/>
              </a:rPr>
              <a:t>Các</a:t>
            </a:r>
            <a:r>
              <a:rPr lang="vi-VN" sz="2000" dirty="0">
                <a:solidFill>
                  <a:srgbClr val="FF0000"/>
                </a:solidFill>
                <a:latin typeface="Arial" panose="020B0604020202020204" pitchFamily="34" charset="0"/>
                <a:cs typeface="Arial" panose="020B0604020202020204" pitchFamily="34" charset="0"/>
              </a:rPr>
              <a:t> quy </a:t>
            </a:r>
            <a:r>
              <a:rPr lang="vi-VN" sz="2000" dirty="0" err="1">
                <a:solidFill>
                  <a:srgbClr val="FF0000"/>
                </a:solidFill>
                <a:latin typeface="Arial" panose="020B0604020202020204" pitchFamily="34" charset="0"/>
                <a:cs typeface="Arial" panose="020B0604020202020204" pitchFamily="34" charset="0"/>
              </a:rPr>
              <a:t>định</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quản</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lý</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các</a:t>
            </a:r>
            <a:r>
              <a:rPr lang="vi-VN" sz="2000" dirty="0">
                <a:solidFill>
                  <a:srgbClr val="FF0000"/>
                </a:solidFill>
                <a:latin typeface="Arial" panose="020B0604020202020204" pitchFamily="34" charset="0"/>
                <a:cs typeface="Arial" panose="020B0604020202020204" pitchFamily="34" charset="0"/>
              </a:rPr>
              <a:t> </a:t>
            </a:r>
            <a:r>
              <a:rPr lang="vi-VN" sz="2000" dirty="0" err="1">
                <a:solidFill>
                  <a:srgbClr val="FF0000"/>
                </a:solidFill>
                <a:latin typeface="Arial" panose="020B0604020202020204" pitchFamily="34" charset="0"/>
                <a:cs typeface="Arial" panose="020B0604020202020204" pitchFamily="34" charset="0"/>
              </a:rPr>
              <a:t>chất</a:t>
            </a:r>
            <a:r>
              <a:rPr lang="vi-VN" sz="2000" dirty="0">
                <a:solidFill>
                  <a:srgbClr val="FF0000"/>
                </a:solidFill>
                <a:latin typeface="Arial" panose="020B0604020202020204" pitchFamily="34" charset="0"/>
                <a:cs typeface="Arial" panose="020B0604020202020204" pitchFamily="34" charset="0"/>
              </a:rPr>
              <a:t> POP</a:t>
            </a:r>
            <a:r>
              <a:rPr lang="en-US" sz="2000" dirty="0">
                <a:solidFill>
                  <a:srgbClr val="FF0000"/>
                </a:solidFill>
                <a:latin typeface="Arial" panose="020B0604020202020204" pitchFamily="34" charset="0"/>
                <a:cs typeface="Arial" panose="020B0604020202020204" pitchFamily="34" charset="0"/>
              </a:rPr>
              <a:t> </a:t>
            </a:r>
            <a:r>
              <a:rPr lang="vi-VN" sz="2000" dirty="0">
                <a:solidFill>
                  <a:srgbClr val="FF0000"/>
                </a:solidFill>
                <a:latin typeface="Arial" panose="020B0604020202020204" pitchFamily="34" charset="0"/>
                <a:cs typeface="Arial" panose="020B0604020202020204" pitchFamily="34" charset="0"/>
              </a:rPr>
              <a:t> theo </a:t>
            </a:r>
            <a:r>
              <a:rPr lang="vi-VN" sz="2000" dirty="0" err="1">
                <a:solidFill>
                  <a:srgbClr val="FF0000"/>
                </a:solidFill>
                <a:latin typeface="Arial" panose="020B0604020202020204" pitchFamily="34" charset="0"/>
                <a:cs typeface="Arial" panose="020B0604020202020204" pitchFamily="34" charset="0"/>
              </a:rPr>
              <a:t>Luật</a:t>
            </a:r>
            <a:r>
              <a:rPr lang="vi-VN" sz="2000" dirty="0">
                <a:solidFill>
                  <a:srgbClr val="FF0000"/>
                </a:solidFill>
                <a:latin typeface="Arial" panose="020B0604020202020204" pitchFamily="34" charset="0"/>
                <a:cs typeface="Arial" panose="020B0604020202020204" pitchFamily="34" charset="0"/>
              </a:rPr>
              <a:t> BVMT 2020</a:t>
            </a:r>
            <a:endParaRPr lang="en-US" sz="20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28600" y="1023816"/>
            <a:ext cx="8204201" cy="5619261"/>
          </a:xfrm>
        </p:spPr>
        <p:txBody>
          <a:bodyPr>
            <a:noAutofit/>
          </a:bodyPr>
          <a:lstStyle/>
          <a:p>
            <a:pPr marL="338138" indent="-338138" algn="just">
              <a:lnSpc>
                <a:spcPct val="90000"/>
              </a:lnSpc>
              <a:buFont typeface="Wingdings" pitchFamily="2" charset="2"/>
              <a:buChar char="§"/>
            </a:pPr>
            <a:r>
              <a:rPr lang="vi-VN" sz="2100" dirty="0">
                <a:solidFill>
                  <a:schemeClr val="tx1"/>
                </a:solidFill>
                <a:latin typeface="Arial" charset="0"/>
                <a:cs typeface="Arial" charset="0"/>
              </a:rPr>
              <a:t>Tại Điều 69: </a:t>
            </a:r>
            <a:r>
              <a:rPr lang="en-US" sz="2100" dirty="0">
                <a:solidFill>
                  <a:schemeClr val="tx1"/>
                </a:solidFill>
                <a:latin typeface="Arial" charset="0"/>
                <a:cs typeface="Arial" charset="0"/>
              </a:rPr>
              <a:t>BVMT </a:t>
            </a:r>
            <a:r>
              <a:rPr lang="vi-VN" sz="2100" dirty="0">
                <a:solidFill>
                  <a:schemeClr val="tx1"/>
                </a:solidFill>
                <a:latin typeface="Arial" charset="0"/>
                <a:cs typeface="Arial" charset="0"/>
              </a:rPr>
              <a:t>trong quản lý chất ô nhiễm khó phân hủy và nguyên liệu, nhiên liệu, vật liệu, sản phẩm, hàng hóa, thiết bị có chứa chất ô nhiễm khó phân hủy</a:t>
            </a:r>
          </a:p>
          <a:p>
            <a:pPr marL="338138" indent="-338138" algn="just">
              <a:lnSpc>
                <a:spcPct val="90000"/>
              </a:lnSpc>
              <a:buFont typeface="Wingdings" pitchFamily="2" charset="2"/>
              <a:buChar char="§"/>
            </a:pPr>
            <a:r>
              <a:rPr lang="vi-VN" sz="2100" dirty="0">
                <a:solidFill>
                  <a:schemeClr val="tx1"/>
                </a:solidFill>
                <a:latin typeface="Arial" charset="0"/>
                <a:cs typeface="Arial" charset="0"/>
              </a:rPr>
              <a:t>Tại Khoản 5, Điều 97: Quy chuẩn kỹ thuật môi trường về giới hạn các chất ô nhiễm khó phân hủy trong nguyên liệu, nhiên liệu, vật liệu, sản phẩm, hàng hóa, thiết bị</a:t>
            </a:r>
          </a:p>
          <a:p>
            <a:pPr marL="338138" indent="-338138" algn="just">
              <a:lnSpc>
                <a:spcPct val="90000"/>
              </a:lnSpc>
              <a:buFont typeface="Wingdings" pitchFamily="2" charset="2"/>
              <a:buChar char="§"/>
            </a:pPr>
            <a:r>
              <a:rPr lang="vi-VN" sz="2100" dirty="0">
                <a:solidFill>
                  <a:schemeClr val="tx1"/>
                </a:solidFill>
                <a:latin typeface="Arial" charset="0"/>
                <a:cs typeface="Arial" charset="0"/>
              </a:rPr>
              <a:t>Tại Khoản 3, Điều 98: Quy chuẩn kỹ thuật môi trường về giới hạn các chất ô nhiễm khó phân hủy trong nguyên liệu, nhiên liệu, vật liệu, sản phẩm, hàng hóa, thiết bị phải bảo đảm mục tiêu bảo vệ sức khỏe con người, ngăn ngừa ô nhiễm môi trường theo điều ước quốc tế mà nước </a:t>
            </a:r>
            <a:r>
              <a:rPr lang="en-US" sz="2100" dirty="0">
                <a:solidFill>
                  <a:schemeClr val="tx1"/>
                </a:solidFill>
                <a:latin typeface="Arial" charset="0"/>
                <a:cs typeface="Arial" charset="0"/>
              </a:rPr>
              <a:t>CHXHCN </a:t>
            </a:r>
            <a:r>
              <a:rPr lang="vi-VN" sz="2100" dirty="0">
                <a:solidFill>
                  <a:schemeClr val="tx1"/>
                </a:solidFill>
                <a:latin typeface="Arial" charset="0"/>
                <a:cs typeface="Arial" charset="0"/>
              </a:rPr>
              <a:t>Việt Nam là thành viên.</a:t>
            </a:r>
          </a:p>
          <a:p>
            <a:pPr algn="just">
              <a:lnSpc>
                <a:spcPct val="90000"/>
              </a:lnSpc>
              <a:buFont typeface="Wingdings" panose="05000000000000000000" pitchFamily="2" charset="2"/>
              <a:buChar char="Ø"/>
            </a:pPr>
            <a:r>
              <a:rPr lang="en-US" sz="2100" dirty="0" err="1">
                <a:solidFill>
                  <a:schemeClr val="tx1"/>
                </a:solidFill>
                <a:latin typeface="Arial" charset="0"/>
                <a:cs typeface="Arial" charset="0"/>
              </a:rPr>
              <a:t>Luật</a:t>
            </a:r>
            <a:r>
              <a:rPr lang="en-US" sz="2100" dirty="0">
                <a:solidFill>
                  <a:schemeClr val="tx1"/>
                </a:solidFill>
                <a:latin typeface="Arial" charset="0"/>
                <a:cs typeface="Arial" charset="0"/>
              </a:rPr>
              <a:t> BVMT </a:t>
            </a:r>
            <a:r>
              <a:rPr lang="en-US" sz="2100" dirty="0" err="1">
                <a:solidFill>
                  <a:schemeClr val="tx1"/>
                </a:solidFill>
                <a:latin typeface="Arial" charset="0"/>
                <a:cs typeface="Arial" charset="0"/>
              </a:rPr>
              <a:t>năm</a:t>
            </a:r>
            <a:r>
              <a:rPr lang="en-US" sz="2100" dirty="0">
                <a:solidFill>
                  <a:schemeClr val="tx1"/>
                </a:solidFill>
                <a:latin typeface="Arial" charset="0"/>
                <a:cs typeface="Arial" charset="0"/>
              </a:rPr>
              <a:t> 2020 </a:t>
            </a:r>
            <a:r>
              <a:rPr lang="en-US" sz="2100" dirty="0" err="1">
                <a:solidFill>
                  <a:schemeClr val="tx1"/>
                </a:solidFill>
                <a:latin typeface="Arial" charset="0"/>
                <a:cs typeface="Arial" charset="0"/>
              </a:rPr>
              <a:t>đã</a:t>
            </a:r>
            <a:r>
              <a:rPr lang="en-US" sz="2100" dirty="0">
                <a:solidFill>
                  <a:schemeClr val="tx1"/>
                </a:solidFill>
                <a:latin typeface="Arial" charset="0"/>
                <a:cs typeface="Arial" charset="0"/>
              </a:rPr>
              <a:t> </a:t>
            </a:r>
            <a:r>
              <a:rPr lang="vi-VN" sz="2100" dirty="0">
                <a:solidFill>
                  <a:schemeClr val="tx1"/>
                </a:solidFill>
                <a:latin typeface="Arial" charset="0"/>
                <a:cs typeface="Arial" charset="0"/>
              </a:rPr>
              <a:t>nội luật hóa các quy định </a:t>
            </a:r>
            <a:r>
              <a:rPr lang="en-US" sz="2100" dirty="0" err="1">
                <a:solidFill>
                  <a:schemeClr val="tx1"/>
                </a:solidFill>
                <a:latin typeface="Arial" charset="0"/>
                <a:cs typeface="Arial" charset="0"/>
              </a:rPr>
              <a:t>về</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quản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lý</a:t>
            </a:r>
            <a:r>
              <a:rPr lang="vi-VN" sz="2100" dirty="0">
                <a:solidFill>
                  <a:schemeClr val="tx1"/>
                </a:solidFill>
                <a:latin typeface="Arial" charset="0"/>
                <a:cs typeface="Arial" charset="0"/>
              </a:rPr>
              <a:t> an toàn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kiểm</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soát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các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chất</a:t>
            </a:r>
            <a:r>
              <a:rPr lang="en-US" sz="2100" dirty="0">
                <a:solidFill>
                  <a:schemeClr val="tx1"/>
                </a:solidFill>
                <a:latin typeface="Arial" charset="0"/>
                <a:cs typeface="Arial" charset="0"/>
              </a:rPr>
              <a:t> ô </a:t>
            </a:r>
            <a:r>
              <a:rPr lang="en-US" sz="2100" dirty="0" err="1">
                <a:solidFill>
                  <a:schemeClr val="tx1"/>
                </a:solidFill>
                <a:latin typeface="Arial" charset="0"/>
                <a:cs typeface="Arial" charset="0"/>
              </a:rPr>
              <a:t>nhiễm</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khó</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phân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hủy</a:t>
            </a:r>
            <a:r>
              <a:rPr lang="vi-VN" sz="2100" dirty="0">
                <a:solidFill>
                  <a:schemeClr val="tx1"/>
                </a:solidFill>
                <a:latin typeface="Arial" charset="0"/>
                <a:cs typeface="Arial" charset="0"/>
              </a:rPr>
              <a:t> (bao gồm các chất POP)</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nhằm</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đáp</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ứng</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yêu</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cầu</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thiết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thực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về</a:t>
            </a:r>
            <a:r>
              <a:rPr lang="en-US" sz="2100" dirty="0">
                <a:solidFill>
                  <a:schemeClr val="tx1"/>
                </a:solidFill>
                <a:latin typeface="Arial" charset="0"/>
                <a:cs typeface="Arial" charset="0"/>
              </a:rPr>
              <a:t> BVMT </a:t>
            </a:r>
            <a:r>
              <a:rPr lang="en-US" sz="2100" dirty="0" err="1">
                <a:solidFill>
                  <a:schemeClr val="tx1"/>
                </a:solidFill>
                <a:latin typeface="Arial" charset="0"/>
                <a:cs typeface="Arial" charset="0"/>
              </a:rPr>
              <a:t>và</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phát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triển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bền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vững</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đồng</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thời</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bắt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kịp</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xu</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thế</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quốc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tế</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về</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quản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lý</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hóa</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chất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và</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chất</a:t>
            </a:r>
            <a:r>
              <a:rPr lang="en-US" sz="2100" dirty="0">
                <a:solidFill>
                  <a:schemeClr val="tx1"/>
                </a:solidFill>
                <a:latin typeface="Arial" charset="0"/>
                <a:cs typeface="Arial" charset="0"/>
              </a:rPr>
              <a:t> POP </a:t>
            </a:r>
            <a:r>
              <a:rPr lang="en-US" sz="2100" dirty="0" err="1">
                <a:solidFill>
                  <a:schemeClr val="tx1"/>
                </a:solidFill>
                <a:latin typeface="Arial" charset="0"/>
                <a:cs typeface="Arial" charset="0"/>
              </a:rPr>
              <a:t>và</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thực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hiện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các</a:t>
            </a:r>
            <a:r>
              <a:rPr lang="en-US" sz="2100" dirty="0">
                <a:solidFill>
                  <a:schemeClr val="tx1"/>
                </a:solidFill>
                <a:latin typeface="Arial" charset="0"/>
                <a:cs typeface="Arial" charset="0"/>
              </a:rPr>
              <a:t> cam </a:t>
            </a:r>
            <a:r>
              <a:rPr lang="en-US" sz="2100" dirty="0" err="1">
                <a:solidFill>
                  <a:schemeClr val="tx1"/>
                </a:solidFill>
                <a:latin typeface="Arial" charset="0"/>
                <a:cs typeface="Arial" charset="0"/>
              </a:rPr>
              <a:t>kết</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quốc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tế</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mà</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Việt</a:t>
            </a:r>
            <a:r>
              <a:rPr lang="en-US" sz="2100" dirty="0">
                <a:solidFill>
                  <a:schemeClr val="tx1"/>
                </a:solidFill>
                <a:latin typeface="Arial" charset="0"/>
                <a:cs typeface="Arial" charset="0"/>
              </a:rPr>
              <a:t> Nam </a:t>
            </a:r>
            <a:r>
              <a:rPr lang="en-US" sz="2100" dirty="0" err="1">
                <a:solidFill>
                  <a:schemeClr val="tx1"/>
                </a:solidFill>
                <a:latin typeface="Arial" charset="0"/>
                <a:cs typeface="Arial" charset="0"/>
              </a:rPr>
              <a:t>là</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quốc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gia</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thành</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viên</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của</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các</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Công</a:t>
            </a:r>
            <a:r>
              <a:rPr lang="en-US" sz="2100" dirty="0">
                <a:solidFill>
                  <a:schemeClr val="tx1"/>
                </a:solidFill>
                <a:latin typeface="Arial" charset="0"/>
                <a:cs typeface="Arial" charset="0"/>
              </a:rPr>
              <a:t> </a:t>
            </a:r>
            <a:r>
              <a:rPr lang="en-US" sz="2100" dirty="0" err="1">
                <a:solidFill>
                  <a:schemeClr val="tx1"/>
                </a:solidFill>
                <a:latin typeface="Arial" charset="0"/>
                <a:cs typeface="Arial" charset="0"/>
              </a:rPr>
              <a:t>ước</a:t>
            </a:r>
            <a:r>
              <a:rPr lang="vi-VN" sz="2100" dirty="0">
                <a:solidFill>
                  <a:schemeClr val="tx1"/>
                </a:solidFill>
                <a:latin typeface="Arial" charset="0"/>
                <a:cs typeface="Arial" charset="0"/>
              </a:rPr>
              <a:t>.</a:t>
            </a:r>
          </a:p>
        </p:txBody>
      </p:sp>
    </p:spTree>
    <p:extLst>
      <p:ext uri="{BB962C8B-B14F-4D97-AF65-F5344CB8AC3E}">
        <p14:creationId xmlns:p14="http://schemas.microsoft.com/office/powerpoint/2010/main" val="279650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1" y="1"/>
            <a:ext cx="8686800" cy="786508"/>
          </a:xfrm>
        </p:spPr>
        <p:txBody>
          <a:bodyPr>
            <a:normAutofit fontScale="90000"/>
          </a:bodyPr>
          <a:lstStyle/>
          <a:p>
            <a:r>
              <a:rPr lang="vi-VN" sz="2800" dirty="0"/>
              <a:t>Yêu </a:t>
            </a:r>
            <a:r>
              <a:rPr lang="vi-VN" sz="2800" dirty="0" err="1"/>
              <a:t>cầu</a:t>
            </a:r>
            <a:r>
              <a:rPr lang="vi-VN" sz="2800" dirty="0"/>
              <a:t> </a:t>
            </a:r>
            <a:r>
              <a:rPr lang="en-US" sz="2800" dirty="0"/>
              <a:t>BVMT </a:t>
            </a:r>
            <a:r>
              <a:rPr lang="vi-VN" sz="2800" dirty="0"/>
              <a:t>trong quản lý các chất ô nhiễm khó phân hủy theo Điều 69 Luật BVMT 2020</a:t>
            </a:r>
            <a:endParaRPr lang="en-US" sz="2500" dirty="0">
              <a:solidFill>
                <a:srgbClr val="0000FF"/>
              </a:solidFill>
            </a:endParaRPr>
          </a:p>
        </p:txBody>
      </p:sp>
      <p:sp>
        <p:nvSpPr>
          <p:cNvPr id="14" name="Oval 1"/>
          <p:cNvSpPr>
            <a:spLocks noChangeArrowheads="1"/>
          </p:cNvSpPr>
          <p:nvPr/>
        </p:nvSpPr>
        <p:spPr bwMode="auto">
          <a:xfrm>
            <a:off x="3128461" y="3496448"/>
            <a:ext cx="1871663" cy="1174750"/>
          </a:xfrm>
          <a:prstGeom prst="ellipse">
            <a:avLst/>
          </a:prstGeom>
          <a:solidFill>
            <a:srgbClr val="70AD47"/>
          </a:solidFill>
          <a:ln w="12700">
            <a:solidFill>
              <a:srgbClr val="92D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600" b="1"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Quản lý các chất ô nhiễm khó phân hủy/POP </a:t>
            </a:r>
            <a:endParaRPr kumimoji="0" lang="vi-VN" altLang="en-US" sz="1600" b="0" i="0" u="none" strike="noStrike" cap="none" normalizeH="0" baseline="0" dirty="0">
              <a:ln>
                <a:noFill/>
              </a:ln>
              <a:solidFill>
                <a:schemeClr val="tx1"/>
              </a:solidFill>
              <a:effectLst/>
              <a:latin typeface="Arial" panose="020B0604020202020204" pitchFamily="34" charset="0"/>
            </a:endParaRPr>
          </a:p>
        </p:txBody>
      </p:sp>
      <p:cxnSp>
        <p:nvCxnSpPr>
          <p:cNvPr id="15" name="Straight Connector 14"/>
          <p:cNvCxnSpPr/>
          <p:nvPr/>
        </p:nvCxnSpPr>
        <p:spPr>
          <a:xfrm>
            <a:off x="3950519" y="2051664"/>
            <a:ext cx="45085" cy="1421765"/>
          </a:xfrm>
          <a:prstGeom prst="line">
            <a:avLst/>
          </a:prstGeom>
          <a:ln>
            <a:solidFill>
              <a:schemeClr val="accent2"/>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flipV="1">
            <a:off x="5000124" y="3398521"/>
            <a:ext cx="750570" cy="534035"/>
          </a:xfrm>
          <a:prstGeom prst="line">
            <a:avLst/>
          </a:prstGeom>
          <a:ln>
            <a:solidFill>
              <a:schemeClr val="accent2"/>
            </a:solidFill>
          </a:ln>
        </p:spPr>
        <p:style>
          <a:lnRef idx="3">
            <a:schemeClr val="accent5"/>
          </a:lnRef>
          <a:fillRef idx="0">
            <a:schemeClr val="accent5"/>
          </a:fillRef>
          <a:effectRef idx="2">
            <a:schemeClr val="accent5"/>
          </a:effectRef>
          <a:fontRef idx="minor">
            <a:schemeClr val="tx1"/>
          </a:fontRef>
        </p:style>
      </p:cxnSp>
      <p:sp>
        <p:nvSpPr>
          <p:cNvPr id="17" name="Rectangle 14"/>
          <p:cNvSpPr>
            <a:spLocks noChangeArrowheads="1"/>
          </p:cNvSpPr>
          <p:nvPr/>
        </p:nvSpPr>
        <p:spPr bwMode="auto">
          <a:xfrm>
            <a:off x="5073650" y="2338388"/>
            <a:ext cx="3155950" cy="106045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Kiểm soát nguồn phát sinh và công bố thông tin, dán nhãn, đánh giá sự phù hợp, kiểm tra đối với chất ô nhiễm khó phân hủy (ONKPH) và NL, NL, VL, SP, HH, TB có chứa chất ONKPH</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sp>
        <p:nvSpPr>
          <p:cNvPr id="18" name="Rectangle 15"/>
          <p:cNvSpPr>
            <a:spLocks noChangeArrowheads="1"/>
          </p:cNvSpPr>
          <p:nvPr/>
        </p:nvSpPr>
        <p:spPr bwMode="auto">
          <a:xfrm>
            <a:off x="2581709" y="1024969"/>
            <a:ext cx="2821774" cy="990600"/>
          </a:xfrm>
          <a:prstGeom prst="rect">
            <a:avLst/>
          </a:prstGeom>
          <a:solidFill>
            <a:schemeClr val="accent2">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Không được sản xuất, xuất khẩu, nhập khẩu và sử dụng các chất POP và NL, NL, VL, SP, HH, TB có chứa chất POP  thuộc</a:t>
            </a:r>
            <a:r>
              <a:rPr kumimoji="0" lang="vi-VN"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 A </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vượt ngưỡng tối đa cho phép theo quy định của</a:t>
            </a:r>
            <a:r>
              <a:rPr kumimoji="0" lang="vi-VN"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pháp luật</a:t>
            </a: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trừ chất POP đã được đăng</a:t>
            </a:r>
            <a:r>
              <a:rPr kumimoji="0" lang="vi-VN" altLang="en-US" sz="1200" b="1" i="0" u="none" strike="noStrike" cap="none" normalizeH="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ký miễn trừ</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cxnSp>
        <p:nvCxnSpPr>
          <p:cNvPr id="19" name="Straight Connector 18"/>
          <p:cNvCxnSpPr/>
          <p:nvPr/>
        </p:nvCxnSpPr>
        <p:spPr>
          <a:xfrm>
            <a:off x="4049846" y="4631533"/>
            <a:ext cx="32456" cy="999330"/>
          </a:xfrm>
          <a:prstGeom prst="line">
            <a:avLst/>
          </a:prstGeom>
          <a:ln>
            <a:solidFill>
              <a:schemeClr val="accent1"/>
            </a:solidFill>
          </a:ln>
        </p:spPr>
        <p:style>
          <a:lnRef idx="3">
            <a:schemeClr val="accent5"/>
          </a:lnRef>
          <a:fillRef idx="0">
            <a:schemeClr val="accent5"/>
          </a:fillRef>
          <a:effectRef idx="2">
            <a:schemeClr val="accent5"/>
          </a:effectRef>
          <a:fontRef idx="minor">
            <a:schemeClr val="tx1"/>
          </a:fontRef>
        </p:style>
      </p:cxnSp>
      <p:cxnSp>
        <p:nvCxnSpPr>
          <p:cNvPr id="20" name="Straight Connector 19"/>
          <p:cNvCxnSpPr/>
          <p:nvPr/>
        </p:nvCxnSpPr>
        <p:spPr>
          <a:xfrm>
            <a:off x="4682674" y="4551864"/>
            <a:ext cx="579120" cy="506095"/>
          </a:xfrm>
          <a:prstGeom prst="line">
            <a:avLst/>
          </a:prstGeom>
          <a:ln>
            <a:solidFill>
              <a:schemeClr val="accent2"/>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a:stCxn id="14" idx="3"/>
          </p:cNvCxnSpPr>
          <p:nvPr/>
        </p:nvCxnSpPr>
        <p:spPr>
          <a:xfrm flipH="1">
            <a:off x="2669679" y="4499160"/>
            <a:ext cx="732881" cy="600678"/>
          </a:xfrm>
          <a:prstGeom prst="line">
            <a:avLst/>
          </a:prstGeom>
          <a:ln>
            <a:solidFill>
              <a:schemeClr val="accent2"/>
            </a:solidFill>
          </a:ln>
        </p:spPr>
        <p:style>
          <a:lnRef idx="3">
            <a:schemeClr val="accent5"/>
          </a:lnRef>
          <a:fillRef idx="0">
            <a:schemeClr val="accent5"/>
          </a:fillRef>
          <a:effectRef idx="2">
            <a:schemeClr val="accent5"/>
          </a:effectRef>
          <a:fontRef idx="minor">
            <a:schemeClr val="tx1"/>
          </a:fontRef>
        </p:style>
      </p:cxnSp>
      <p:cxnSp>
        <p:nvCxnSpPr>
          <p:cNvPr id="22" name="Straight Connector 21"/>
          <p:cNvCxnSpPr/>
          <p:nvPr/>
        </p:nvCxnSpPr>
        <p:spPr>
          <a:xfrm flipH="1" flipV="1">
            <a:off x="2683669" y="3291321"/>
            <a:ext cx="533400" cy="532765"/>
          </a:xfrm>
          <a:prstGeom prst="line">
            <a:avLst/>
          </a:prstGeom>
          <a:ln>
            <a:solidFill>
              <a:schemeClr val="accent2"/>
            </a:solidFill>
          </a:ln>
        </p:spPr>
        <p:style>
          <a:lnRef idx="3">
            <a:schemeClr val="accent5"/>
          </a:lnRef>
          <a:fillRef idx="0">
            <a:schemeClr val="accent5"/>
          </a:fillRef>
          <a:effectRef idx="2">
            <a:schemeClr val="accent5"/>
          </a:effectRef>
          <a:fontRef idx="minor">
            <a:schemeClr val="tx1"/>
          </a:fontRef>
        </p:style>
      </p:cxnSp>
      <p:sp>
        <p:nvSpPr>
          <p:cNvPr id="23" name="Rectangle 20"/>
          <p:cNvSpPr>
            <a:spLocks noChangeArrowheads="1"/>
          </p:cNvSpPr>
          <p:nvPr/>
        </p:nvSpPr>
        <p:spPr bwMode="auto">
          <a:xfrm>
            <a:off x="169068" y="2254030"/>
            <a:ext cx="2514601" cy="1393825"/>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Chất ONKPH và NL, NL, VL, SP, HH, TB có chứa chất ONKPH vượt giới hạn tối đa cho phép được phép tái chế, tiêu hủy, với điều kiện việc tái chế và tiêu hủy không dẫn đến thu hồi các chất này để tái sử dụng và phải bảo đảm yêu cầu về BVMT</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2780933" y="5659621"/>
            <a:ext cx="2622550" cy="1106327"/>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Chất ONKPH và NL, NL, VL, SP, HH, TB có chứa chất ONKPH vượt giới hạn tối đa cho phép phải được lưu giữ, thu hồi, quản lý và xử lý đáp ứng yêu cầu về bảo vệ môi trường theo quy định, trừ trường hợp đã tái chế, tiêu hủy theo quy định tại điểm 3</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5261794" y="4106606"/>
            <a:ext cx="3017336" cy="1461196"/>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Kiểm Chất ONKPH và NL, NL, VL, SP, HH, TB có chứa chất ONKPH phải được cơ sở sản xuất, kinh doanh, dịch vụ báo cáo về chủng loại và kết quả tính toán lượng chất ô nhiễm phát thải vào môi trường nước, không khí, đất theo danh mục và chuyển giao xử lý để quản lý thông tin, đánh giá, quản lý rủi ro môi trường theo quy định </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169067" y="4393382"/>
            <a:ext cx="2526633" cy="1060450"/>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Khu vực tồn lưu, ô nhiễm các chất ô nhiễm khó phân hủy phải được đánh giá, xác định, cảnh báo rủi ro và đề xuất biện pháp quản lý an toàn, xử lý và cải tạo, phục hồi môi trường</a:t>
            </a:r>
            <a:endParaRPr kumimoji="0" lang="vi-VN" altLang="en-US" sz="1200" b="1" i="0" u="none" strike="noStrike" cap="none" normalizeH="0" baseline="0" dirty="0">
              <a:ln>
                <a:noFill/>
              </a:ln>
              <a:solidFill>
                <a:schemeClr val="tx1"/>
              </a:solidFill>
              <a:effectLst/>
              <a:latin typeface="Arial" panose="020B0604020202020204" pitchFamily="34" charset="0"/>
            </a:endParaRPr>
          </a:p>
        </p:txBody>
      </p:sp>
      <p:sp>
        <p:nvSpPr>
          <p:cNvPr id="27"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060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55600" y="-25400"/>
            <a:ext cx="8178799" cy="558800"/>
          </a:xfrm>
        </p:spPr>
        <p:txBody>
          <a:bodyPr>
            <a:normAutofit/>
          </a:bodyPr>
          <a:lstStyle/>
          <a:p>
            <a:r>
              <a:rPr lang="en-US" sz="2500" dirty="0" err="1"/>
              <a:t>Các</a:t>
            </a:r>
            <a:r>
              <a:rPr lang="en-US" sz="2500" dirty="0"/>
              <a:t> </a:t>
            </a:r>
            <a:r>
              <a:rPr lang="en-US" sz="2500" dirty="0" err="1"/>
              <a:t>quy</a:t>
            </a:r>
            <a:r>
              <a:rPr lang="en-US" sz="2500" dirty="0"/>
              <a:t> </a:t>
            </a:r>
            <a:r>
              <a:rPr lang="en-US" sz="2500" dirty="0" err="1"/>
              <a:t>định</a:t>
            </a:r>
            <a:r>
              <a:rPr lang="en-US" sz="2500" dirty="0"/>
              <a:t> </a:t>
            </a:r>
            <a:r>
              <a:rPr lang="en-US" sz="2500" dirty="0" err="1"/>
              <a:t>hiện</a:t>
            </a:r>
            <a:r>
              <a:rPr lang="en-US" sz="2500" dirty="0"/>
              <a:t> </a:t>
            </a:r>
            <a:r>
              <a:rPr lang="en-US" sz="2500" dirty="0" err="1"/>
              <a:t>hành</a:t>
            </a:r>
            <a:r>
              <a:rPr lang="en-US" sz="2500" dirty="0"/>
              <a:t> </a:t>
            </a:r>
            <a:r>
              <a:rPr lang="en-US" sz="2500" dirty="0" err="1"/>
              <a:t>của</a:t>
            </a:r>
            <a:r>
              <a:rPr lang="en-US" sz="2500" dirty="0"/>
              <a:t> </a:t>
            </a:r>
            <a:r>
              <a:rPr lang="en-US" sz="2500" dirty="0" err="1"/>
              <a:t>Việt</a:t>
            </a:r>
            <a:r>
              <a:rPr lang="en-US" sz="2500" dirty="0"/>
              <a:t> Nam</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565778343"/>
                  </p:ext>
                </p:extLst>
              </p:nvPr>
            </p:nvGraphicFramePr>
            <p:xfrm>
              <a:off x="228600" y="529389"/>
              <a:ext cx="8839200" cy="6368656"/>
            </p:xfrm>
            <a:graphic>
              <a:graphicData uri="http://schemas.openxmlformats.org/drawingml/2006/table">
                <a:tbl>
                  <a:tblPr firstRow="1" firstCol="1" bandRow="1">
                    <a:tableStyleId>{5C22544A-7EE6-4342-B048-85BDC9FD1C3A}</a:tableStyleId>
                  </a:tblPr>
                  <a:tblGrid>
                    <a:gridCol w="564562">
                      <a:extLst>
                        <a:ext uri="{9D8B030D-6E8A-4147-A177-3AD203B41FA5}">
                          <a16:colId xmlns:a16="http://schemas.microsoft.com/office/drawing/2014/main" val="20000"/>
                        </a:ext>
                      </a:extLst>
                    </a:gridCol>
                    <a:gridCol w="1099100">
                      <a:extLst>
                        <a:ext uri="{9D8B030D-6E8A-4147-A177-3AD203B41FA5}">
                          <a16:colId xmlns:a16="http://schemas.microsoft.com/office/drawing/2014/main" val="20001"/>
                        </a:ext>
                      </a:extLst>
                    </a:gridCol>
                    <a:gridCol w="579700">
                      <a:extLst>
                        <a:ext uri="{9D8B030D-6E8A-4147-A177-3AD203B41FA5}">
                          <a16:colId xmlns:a16="http://schemas.microsoft.com/office/drawing/2014/main" val="20002"/>
                        </a:ext>
                      </a:extLst>
                    </a:gridCol>
                    <a:gridCol w="4538438">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45763">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STT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Tên chất POP</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Phụ lục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Quy định hiện hành</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Văn bản quy định</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extLst>
                      <a:ext uri="{0D108BD9-81ED-4DB2-BD59-A6C34878D82A}">
                        <a16:rowId xmlns:a16="http://schemas.microsoft.com/office/drawing/2014/main" val="10000"/>
                      </a:ext>
                    </a:extLst>
                  </a:tr>
                  <a:tr h="926839">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1</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Aldrin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Cấm sử dụng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Dư lượng trong đất (0,01 mg/kg)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Ngưỡng xử lý theo mục đích sử dụng đất (0,04 đến 2,7 mg/kg) </a:t>
                          </a:r>
                        </a:p>
                        <a:p>
                          <a:pPr>
                            <a:lnSpc>
                              <a:spcPct val="100000"/>
                            </a:lnSpc>
                            <a:spcBef>
                              <a:spcPts val="600"/>
                            </a:spcBef>
                            <a:spcAft>
                              <a:spcPts val="0"/>
                            </a:spcAft>
                          </a:pPr>
                          <a:r>
                            <a:rPr lang="vi-VN" sz="1100" b="1" dirty="0">
                              <a:effectLst/>
                              <a:latin typeface="Arial" panose="020B0604020202020204" pitchFamily="34" charset="0"/>
                              <a:ea typeface="Calibri" panose="020F0502020204030204" pitchFamily="34" charset="0"/>
                              <a:cs typeface="Arial" panose="020B0604020202020204" pitchFamily="34" charset="0"/>
                            </a:rPr>
                            <a:t>- Quản</a:t>
                          </a:r>
                          <a:r>
                            <a:rPr lang="vi-VN" sz="1100" b="1" baseline="0" dirty="0">
                              <a:effectLst/>
                              <a:latin typeface="Arial" panose="020B0604020202020204" pitchFamily="34" charset="0"/>
                              <a:ea typeface="Calibri" panose="020F0502020204030204" pitchFamily="34" charset="0"/>
                              <a:cs typeface="Arial" panose="020B0604020202020204" pitchFamily="34" charset="0"/>
                            </a:rPr>
                            <a:t> lý các chất POP</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54:2013/BTNMT</a:t>
                          </a:r>
                        </a:p>
                        <a:p>
                          <a:pPr marL="171450" indent="-171450">
                            <a:lnSpc>
                              <a:spcPct val="100000"/>
                            </a:lnSpc>
                            <a:spcBef>
                              <a:spcPts val="600"/>
                            </a:spcBef>
                            <a:spcAft>
                              <a:spcPts val="0"/>
                            </a:spcAft>
                            <a:buFontTx/>
                            <a:buChar char="-"/>
                          </a:pPr>
                          <a:r>
                            <a:rPr lang="vi-VN" sz="1100" b="1" dirty="0">
                              <a:effectLst/>
                              <a:latin typeface="Arial" panose="020B0604020202020204" pitchFamily="34" charset="0"/>
                              <a:ea typeface="Calibri" panose="020F0502020204030204" pitchFamily="34" charset="0"/>
                              <a:cs typeface="Arial" panose="020B0604020202020204" pitchFamily="34" charset="0"/>
                            </a:rPr>
                            <a:t>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1"/>
                      </a:ext>
                    </a:extLst>
                  </a:tr>
                  <a:tr h="1643594">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2</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Chlordane</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Cấm sử dụng;</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Dư lượng trong đất (0,01 mg/kg)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Giới hạn trong trầm tích (8,9 </a:t>
                          </a:r>
                          <a14:m>
                            <m:oMath xmlns:m="http://schemas.openxmlformats.org/officeDocument/2006/math">
                              <m:r>
                                <a:rPr lang="vi-VN" sz="1100" b="1" i="1" smtClean="0">
                                  <a:effectLst/>
                                  <a:latin typeface="Cambria Math" panose="02040503050406030204" pitchFamily="18" charset="0"/>
                                </a:rPr>
                                <m:t>𝛍</m:t>
                              </m:r>
                            </m:oMath>
                          </a14:m>
                          <a:r>
                            <a:rPr lang="vi-VN" sz="1100" b="1" dirty="0">
                              <a:effectLst/>
                              <a:latin typeface="Arial" panose="020B0604020202020204" pitchFamily="34" charset="0"/>
                              <a:cs typeface="Arial" panose="020B0604020202020204" pitchFamily="34" charset="0"/>
                            </a:rPr>
                            <a:t>g/kg trầm tích nước ngọt</a:t>
                          </a:r>
                          <a:r>
                            <a:rPr lang="en-US" sz="1100" b="1" dirty="0">
                              <a:effectLst/>
                              <a:latin typeface="Arial" panose="020B0604020202020204" pitchFamily="34" charset="0"/>
                              <a:cs typeface="Arial" panose="020B0604020202020204" pitchFamily="34" charset="0"/>
                            </a:rPr>
                            <a:t>;</a:t>
                          </a:r>
                          <a:r>
                            <a:rPr lang="vi-VN" sz="1100" b="1" dirty="0">
                              <a:effectLst/>
                              <a:latin typeface="Arial" panose="020B0604020202020204" pitchFamily="34" charset="0"/>
                              <a:cs typeface="Arial" panose="020B0604020202020204" pitchFamily="34" charset="0"/>
                            </a:rPr>
                            <a:t> 4,8 đối với trầm tích nước mặn, nước lợ)</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Quy chuẩn bùn thải từ xử lý nước (hàm lượng tuyệt đ</a:t>
                          </a:r>
                          <a:r>
                            <a:rPr lang="en-US" sz="1100" b="1" dirty="0">
                              <a:effectLst/>
                              <a:latin typeface="Arial" panose="020B0604020202020204" pitchFamily="34" charset="0"/>
                              <a:cs typeface="Arial" panose="020B0604020202020204" pitchFamily="34" charset="0"/>
                            </a:rPr>
                            <a:t>ố</a:t>
                          </a:r>
                          <a:r>
                            <a:rPr lang="vi-VN" sz="1100" b="1" dirty="0">
                              <a:effectLst/>
                              <a:latin typeface="Arial" panose="020B0604020202020204" pitchFamily="34" charset="0"/>
                              <a:cs typeface="Arial" panose="020B0604020202020204" pitchFamily="34" charset="0"/>
                            </a:rPr>
                            <a:t>i 0,6 ppm; hàm lượng ngâm chiết 0,03 mg/l)</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Ngưỡng xử lý theo mục đ</a:t>
                          </a:r>
                          <a:r>
                            <a:rPr lang="en-US" sz="1100" b="1" dirty="0">
                              <a:effectLst/>
                              <a:latin typeface="Arial" panose="020B0604020202020204" pitchFamily="34" charset="0"/>
                              <a:cs typeface="Arial" panose="020B0604020202020204" pitchFamily="34" charset="0"/>
                            </a:rPr>
                            <a:t>í</a:t>
                          </a:r>
                          <a:r>
                            <a:rPr lang="vi-VN" sz="1100" b="1" dirty="0">
                              <a:effectLst/>
                              <a:latin typeface="Arial" panose="020B0604020202020204" pitchFamily="34" charset="0"/>
                              <a:cs typeface="Arial" panose="020B0604020202020204" pitchFamily="34" charset="0"/>
                            </a:rPr>
                            <a:t>ch sử dụng đất (0,18 đến 13,8 mg/kg) </a:t>
                          </a:r>
                        </a:p>
                        <a:p>
                          <a:pPr>
                            <a:lnSpc>
                              <a:spcPct val="100000"/>
                            </a:lnSpc>
                            <a:spcBef>
                              <a:spcPts val="600"/>
                            </a:spcBef>
                            <a:spcAft>
                              <a:spcPts val="0"/>
                            </a:spcAft>
                          </a:pPr>
                          <a:r>
                            <a:rPr lang="vi-VN" sz="1100" b="1" dirty="0">
                              <a:effectLst/>
                              <a:latin typeface="Arial" panose="020B0604020202020204" pitchFamily="34" charset="0"/>
                              <a:ea typeface="Calibri" panose="020F0502020204030204" pitchFamily="34" charset="0"/>
                              <a:cs typeface="Arial" panose="020B0604020202020204" pitchFamily="34" charset="0"/>
                            </a:rPr>
                            <a:t>- Quản</a:t>
                          </a:r>
                          <a:r>
                            <a:rPr lang="vi-VN" sz="1100" b="1" baseline="0" dirty="0">
                              <a:effectLst/>
                              <a:latin typeface="Arial" panose="020B0604020202020204" pitchFamily="34" charset="0"/>
                              <a:ea typeface="Calibri" panose="020F0502020204030204" pitchFamily="34" charset="0"/>
                              <a:cs typeface="Arial" panose="020B0604020202020204" pitchFamily="34" charset="0"/>
                            </a:rPr>
                            <a:t> lý các chất POP</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43:2017/BTNMT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QCVN 50:2013/BTNMT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54:2013/BTNMT</a:t>
                          </a:r>
                        </a:p>
                        <a:p>
                          <a:pPr marL="0" indent="0">
                            <a:lnSpc>
                              <a:spcPct val="100000"/>
                            </a:lnSpc>
                            <a:spcBef>
                              <a:spcPts val="600"/>
                            </a:spcBef>
                            <a:spcAft>
                              <a:spcPts val="0"/>
                            </a:spcAft>
                            <a:buFontTx/>
                            <a:buNone/>
                          </a:pPr>
                          <a:r>
                            <a:rPr lang="vi-VN" sz="1100" b="1" dirty="0">
                              <a:effectLst/>
                              <a:latin typeface="Arial" panose="020B0604020202020204" pitchFamily="34" charset="0"/>
                              <a:ea typeface="Calibri" panose="020F0502020204030204" pitchFamily="34" charset="0"/>
                              <a:cs typeface="Arial" panose="020B0604020202020204" pitchFamily="34" charset="0"/>
                            </a:rPr>
                            <a:t>- 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2"/>
                      </a:ext>
                    </a:extLst>
                  </a:tr>
                  <a:tr h="1659815">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3</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err="1">
                              <a:effectLst/>
                              <a:latin typeface="Arial" panose="020B0604020202020204" pitchFamily="34" charset="0"/>
                              <a:cs typeface="Arial" panose="020B0604020202020204" pitchFamily="34" charset="0"/>
                            </a:rPr>
                            <a:t>Dieldrin</a:t>
                          </a:r>
                          <a:r>
                            <a:rPr lang="vi-VN" sz="11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A</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Cấm sử dụng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Dư lượng trong đất (0,01 mg/kg)</a:t>
                          </a:r>
                          <a:r>
                            <a:rPr lang="en-US" sz="1100" b="1" dirty="0">
                              <a:effectLst/>
                              <a:latin typeface="Arial" panose="020B0604020202020204" pitchFamily="34" charset="0"/>
                              <a:cs typeface="Arial" panose="020B0604020202020204" pitchFamily="34" charset="0"/>
                            </a:rPr>
                            <a:t>;</a:t>
                          </a:r>
                        </a:p>
                        <a:p>
                          <a:pPr marL="171450" indent="-171450">
                            <a:lnSpc>
                              <a:spcPct val="100000"/>
                            </a:lnSpc>
                            <a:spcBef>
                              <a:spcPts val="600"/>
                            </a:spcBef>
                            <a:spcAft>
                              <a:spcPts val="0"/>
                            </a:spcAft>
                            <a:buFontTx/>
                            <a:buChar char="-"/>
                          </a:pPr>
                          <a:r>
                            <a:rPr lang="vi-VN" sz="1100" b="1" dirty="0">
                              <a:effectLst/>
                              <a:latin typeface="Arial" panose="020B0604020202020204" pitchFamily="34" charset="0"/>
                              <a:cs typeface="Arial" panose="020B0604020202020204" pitchFamily="34" charset="0"/>
                            </a:rPr>
                            <a:t>Giới hạn trong trầm tích (6,7 </a:t>
                          </a:r>
                          <a14:m>
                            <m:oMath xmlns:m="http://schemas.openxmlformats.org/officeDocument/2006/math">
                              <m:r>
                                <a:rPr lang="vi-VN" sz="1100" b="1" i="1" smtClean="0">
                                  <a:effectLst/>
                                  <a:latin typeface="Cambria Math" panose="02040503050406030204" pitchFamily="18" charset="0"/>
                                </a:rPr>
                                <m:t>𝛍</m:t>
                              </m:r>
                              <m:r>
                                <a:rPr lang="vi-VN" sz="1100" b="1" i="1" smtClean="0">
                                  <a:effectLst/>
                                  <a:latin typeface="Cambria Math" panose="02040503050406030204" pitchFamily="18" charset="0"/>
                                </a:rPr>
                                <m:t>𝐠</m:t>
                              </m:r>
                              <m:r>
                                <a:rPr lang="vi-VN" sz="1100" b="1">
                                  <a:effectLst/>
                                  <a:latin typeface="Cambria Math" panose="02040503050406030204" pitchFamily="18" charset="0"/>
                                </a:rPr>
                                <m:t>/</m:t>
                              </m:r>
                              <m:r>
                                <a:rPr lang="vi-VN" sz="1100" b="1" i="1">
                                  <a:effectLst/>
                                  <a:latin typeface="Cambria Math" panose="02040503050406030204" pitchFamily="18" charset="0"/>
                                </a:rPr>
                                <m:t>𝐤𝐠</m:t>
                              </m:r>
                              <m:r>
                                <a:rPr lang="vi-VN" sz="1100" b="1">
                                  <a:effectLst/>
                                  <a:latin typeface="Cambria Math" panose="02040503050406030204" pitchFamily="18" charset="0"/>
                                </a:rPr>
                                <m:t> </m:t>
                              </m:r>
                            </m:oMath>
                          </a14:m>
                          <a:r>
                            <a:rPr lang="vi-VN" sz="1100" b="1" dirty="0">
                              <a:effectLst/>
                              <a:latin typeface="Arial" panose="020B0604020202020204" pitchFamily="34" charset="0"/>
                              <a:cs typeface="Arial" panose="020B0604020202020204" pitchFamily="34" charset="0"/>
                            </a:rPr>
                            <a:t>trầm tích nước ngọt</a:t>
                          </a:r>
                          <a:r>
                            <a:rPr lang="en-US" sz="1100" b="1" dirty="0">
                              <a:effectLst/>
                              <a:latin typeface="Arial" panose="020B0604020202020204" pitchFamily="34" charset="0"/>
                              <a:cs typeface="Arial" panose="020B0604020202020204" pitchFamily="34" charset="0"/>
                            </a:rPr>
                            <a:t>;</a:t>
                          </a:r>
                          <a:r>
                            <a:rPr lang="vi-VN" sz="1100" b="1" dirty="0">
                              <a:effectLst/>
                              <a:latin typeface="Arial" panose="020B0604020202020204" pitchFamily="34" charset="0"/>
                              <a:cs typeface="Arial" panose="020B0604020202020204" pitchFamily="34" charset="0"/>
                            </a:rPr>
                            <a:t> 4,3 đối với trầm tích nước mặn, nước lợ)</a:t>
                          </a:r>
                          <a:r>
                            <a:rPr lang="en-US" sz="1100" b="1" dirty="0">
                              <a:effectLst/>
                              <a:latin typeface="Arial" panose="020B0604020202020204" pitchFamily="34" charset="0"/>
                              <a:cs typeface="Arial" panose="020B0604020202020204" pitchFamily="34" charset="0"/>
                            </a:rPr>
                            <a:t>;</a:t>
                          </a:r>
                          <a:endParaRPr lang="vi-VN" sz="1100" b="1" dirty="0">
                            <a:effectLst/>
                            <a:latin typeface="Arial" panose="020B0604020202020204" pitchFamily="34" charset="0"/>
                            <a:cs typeface="Arial" panose="020B0604020202020204" pitchFamily="34" charset="0"/>
                          </a:endParaRPr>
                        </a:p>
                        <a:p>
                          <a:pPr marL="171450" indent="-171450">
                            <a:lnSpc>
                              <a:spcPct val="100000"/>
                            </a:lnSpc>
                            <a:spcBef>
                              <a:spcPts val="600"/>
                            </a:spcBef>
                            <a:spcAft>
                              <a:spcPts val="0"/>
                            </a:spcAft>
                            <a:buFontTx/>
                            <a:buChar char="-"/>
                          </a:pPr>
                          <a:r>
                            <a:rPr lang="vi-VN" sz="1100" b="1" dirty="0">
                              <a:effectLst/>
                              <a:latin typeface="Arial" panose="020B0604020202020204" pitchFamily="34" charset="0"/>
                              <a:cs typeface="Arial" panose="020B0604020202020204" pitchFamily="34" charset="0"/>
                            </a:rPr>
                            <a:t>Ngưỡng xử lý theo mục đích sử dụng đất (0,08 đến 2,7 mg/kg) </a:t>
                          </a:r>
                        </a:p>
                        <a:p>
                          <a:pPr marL="171450" marR="0" lvl="0" indent="-171450" algn="l" defTabSz="457200" rtl="0" eaLnBrk="1" fontAlgn="auto" latinLnBrk="0" hangingPunct="1">
                            <a:lnSpc>
                              <a:spcPct val="100000"/>
                            </a:lnSpc>
                            <a:spcBef>
                              <a:spcPts val="600"/>
                            </a:spcBef>
                            <a:spcAft>
                              <a:spcPts val="0"/>
                            </a:spcAft>
                            <a:buClrTx/>
                            <a:buSzTx/>
                            <a:buFontTx/>
                            <a:buChar char="-"/>
                            <a:tabLst/>
                            <a:defRPr/>
                          </a:pPr>
                          <a:r>
                            <a:rPr lang="vi-VN" sz="1100" b="1" dirty="0">
                              <a:effectLst/>
                              <a:latin typeface="Arial" panose="020B0604020202020204" pitchFamily="34" charset="0"/>
                              <a:cs typeface="Arial" panose="020B0604020202020204" pitchFamily="34" charset="0"/>
                            </a:rPr>
                            <a:t>Quản</a:t>
                          </a:r>
                          <a:r>
                            <a:rPr lang="vi-VN" sz="1100" b="1" baseline="0" dirty="0">
                              <a:effectLst/>
                              <a:latin typeface="Arial" panose="020B0604020202020204" pitchFamily="34" charset="0"/>
                              <a:cs typeface="Arial" panose="020B0604020202020204" pitchFamily="34" charset="0"/>
                            </a:rPr>
                            <a:t> lý các chất POP</a:t>
                          </a:r>
                          <a:endParaRPr lang="vi-VN" sz="1100" b="1" dirty="0">
                            <a:effectLst/>
                            <a:latin typeface="Arial" panose="020B060402020202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43:2017/BTNMT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54:2013/BTNMT</a:t>
                          </a:r>
                        </a:p>
                        <a:p>
                          <a:pPr>
                            <a:lnSpc>
                              <a:spcPct val="100000"/>
                            </a:lnSpc>
                            <a:spcBef>
                              <a:spcPts val="600"/>
                            </a:spcBef>
                            <a:spcAft>
                              <a:spcPts val="0"/>
                            </a:spcAft>
                          </a:pPr>
                          <a:r>
                            <a:rPr lang="vi-VN" sz="1100" b="1" dirty="0">
                              <a:effectLst/>
                              <a:latin typeface="Arial" panose="020B0604020202020204" pitchFamily="34" charset="0"/>
                              <a:ea typeface="Calibri" panose="020F0502020204030204" pitchFamily="34" charset="0"/>
                              <a:cs typeface="Arial" panose="020B0604020202020204" pitchFamily="34" charset="0"/>
                            </a:rPr>
                            <a:t>- 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r2020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3"/>
                      </a:ext>
                    </a:extLst>
                  </a:tr>
                  <a:tr h="671078">
                    <a:tc>
                      <a:txBody>
                        <a:bodyPr/>
                        <a:lstStyle/>
                        <a:p>
                          <a:pPr algn="ct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4</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Endrin</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gn="ct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A</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Cấm sử dụng</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Dư lượng trong đất (0,01 mg/kg)</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Giới hạn trong trầm tích (62,4</a:t>
                          </a:r>
                          <a14:m>
                            <m:oMath xmlns:m="http://schemas.openxmlformats.org/officeDocument/2006/math">
                              <m:r>
                                <a:rPr lang="vi-VN" sz="1100" b="1" kern="1200">
                                  <a:solidFill>
                                    <a:schemeClr val="dk1"/>
                                  </a:solidFill>
                                  <a:effectLst/>
                                  <a:latin typeface="Cambria Math" panose="02040503050406030204" pitchFamily="18" charset="0"/>
                                  <a:ea typeface="+mn-ea"/>
                                  <a:cs typeface="+mn-cs"/>
                                </a:rPr>
                                <m:t> </m:t>
                              </m:r>
                              <m:r>
                                <m:rPr>
                                  <m:sty m:val="p"/>
                                </m:rPr>
                                <a:rPr lang="vi-VN" sz="1100" b="1" kern="1200">
                                  <a:solidFill>
                                    <a:schemeClr val="dk1"/>
                                  </a:solidFill>
                                  <a:effectLst/>
                                  <a:latin typeface="Cambria Math" panose="02040503050406030204" pitchFamily="18" charset="0"/>
                                  <a:ea typeface="+mn-ea"/>
                                  <a:cs typeface="+mn-cs"/>
                                </a:rPr>
                                <m:t>μg</m:t>
                              </m:r>
                              <m:r>
                                <a:rPr lang="vi-VN" sz="1100" b="1" kern="1200">
                                  <a:solidFill>
                                    <a:schemeClr val="dk1"/>
                                  </a:solidFill>
                                  <a:effectLst/>
                                  <a:latin typeface="Cambria Math" panose="02040503050406030204" pitchFamily="18" charset="0"/>
                                  <a:ea typeface="+mn-ea"/>
                                  <a:cs typeface="+mn-cs"/>
                                </a:rPr>
                                <m:t>/</m:t>
                              </m:r>
                              <m:r>
                                <m:rPr>
                                  <m:sty m:val="p"/>
                                </m:rPr>
                                <a:rPr lang="vi-VN" sz="1100" b="1" kern="1200">
                                  <a:solidFill>
                                    <a:schemeClr val="dk1"/>
                                  </a:solidFill>
                                  <a:effectLst/>
                                  <a:latin typeface="Cambria Math" panose="02040503050406030204" pitchFamily="18" charset="0"/>
                                  <a:ea typeface="+mn-ea"/>
                                  <a:cs typeface="+mn-cs"/>
                                </a:rPr>
                                <m:t>kg</m:t>
                              </m:r>
                              <m:r>
                                <a:rPr lang="vi-VN" sz="1100" b="1" kern="1200">
                                  <a:solidFill>
                                    <a:schemeClr val="dk1"/>
                                  </a:solidFill>
                                  <a:effectLst/>
                                  <a:latin typeface="Cambria Math" panose="02040503050406030204" pitchFamily="18" charset="0"/>
                                  <a:ea typeface="+mn-ea"/>
                                  <a:cs typeface="+mn-cs"/>
                                </a:rPr>
                                <m:t>)</m:t>
                              </m:r>
                            </m:oMath>
                          </a14:m>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Quy chuẩn bùn thải từ xử lý nước (hàm lượng tuyệt đối 0,4 ppm; hàm lượng ngâm chiết 0,02 mg/l)</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marL="0" indent="0">
                            <a:lnSpc>
                              <a:spcPct val="115000"/>
                            </a:lnSpc>
                            <a:spcAft>
                              <a:spcPts val="600"/>
                            </a:spcAft>
                            <a:buFontTx/>
                            <a:buNone/>
                          </a:pPr>
                          <a:r>
                            <a:rPr lang="vi-VN" sz="1100" b="1" kern="1200" dirty="0">
                              <a:solidFill>
                                <a:schemeClr val="dk1"/>
                              </a:solidFill>
                              <a:effectLst/>
                              <a:latin typeface="Arial" panose="020B0604020202020204" pitchFamily="34" charset="0"/>
                              <a:ea typeface="+mn-ea"/>
                              <a:cs typeface="Arial" panose="020B0604020202020204" pitchFamily="34" charset="0"/>
                            </a:rPr>
                            <a:t>- Ngưỡng xử lý theo mục đích sử dụng đất (0,01 đến 5,5 mg/kg)</a:t>
                          </a:r>
                        </a:p>
                        <a:p>
                          <a:pPr marL="0" indent="0">
                            <a:lnSpc>
                              <a:spcPct val="115000"/>
                            </a:lnSpc>
                            <a:spcAft>
                              <a:spcPts val="600"/>
                            </a:spcAft>
                            <a:buFontTx/>
                            <a:buNone/>
                          </a:pPr>
                          <a:r>
                            <a:rPr lang="vi-VN" sz="1100" b="1" kern="1200" dirty="0">
                              <a:solidFill>
                                <a:schemeClr val="dk1"/>
                              </a:solidFill>
                              <a:effectLst/>
                              <a:latin typeface="Arial" panose="020B0604020202020204" pitchFamily="34" charset="0"/>
                              <a:ea typeface="+mn-ea"/>
                              <a:cs typeface="Arial" panose="020B0604020202020204" pitchFamily="34" charset="0"/>
                            </a:rPr>
                            <a:t>- Quản lý các chất POP</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a:t>
                          </a:r>
                          <a:r>
                            <a:rPr lang="nl-NL" sz="1100" b="1" kern="1200" dirty="0">
                              <a:solidFill>
                                <a:schemeClr val="dk1"/>
                              </a:solidFill>
                              <a:effectLst/>
                              <a:latin typeface="Arial" panose="020B0604020202020204" pitchFamily="34" charset="0"/>
                              <a:ea typeface="+mn-ea"/>
                              <a:cs typeface="Arial" panose="020B0604020202020204" pitchFamily="34" charset="0"/>
                            </a:rPr>
                            <a:t>Thông tư số 11/2020/TT-BYT;</a:t>
                          </a:r>
                          <a:endParaRPr lang="en-US" sz="1100" b="1" kern="1200" dirty="0">
                            <a:solidFill>
                              <a:schemeClr val="dk1"/>
                            </a:solidFill>
                            <a:effectLst/>
                            <a:latin typeface="Arial" panose="020B0604020202020204" pitchFamily="34" charset="0"/>
                            <a:ea typeface="+mn-ea"/>
                            <a:cs typeface="Arial" panose="020B0604020202020204" pitchFamily="34" charset="0"/>
                          </a:endParaRP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QCVN 15:2008/BTNMT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QCVN 43:2017/BTNMT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 QCVN 50:2013/BTNMT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 QCVN 54:2013/BTNMT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Luật BVMT 2020</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extLst>
                      <a:ext uri="{0D108BD9-81ED-4DB2-BD59-A6C34878D82A}">
                        <a16:rowId xmlns:a16="http://schemas.microsoft.com/office/drawing/2014/main" val="1731873790"/>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565778343"/>
                  </p:ext>
                </p:extLst>
              </p:nvPr>
            </p:nvGraphicFramePr>
            <p:xfrm>
              <a:off x="228600" y="529389"/>
              <a:ext cx="8839200" cy="6368656"/>
            </p:xfrm>
            <a:graphic>
              <a:graphicData uri="http://schemas.openxmlformats.org/drawingml/2006/table">
                <a:tbl>
                  <a:tblPr firstRow="1" firstCol="1" bandRow="1">
                    <a:tableStyleId>{5C22544A-7EE6-4342-B048-85BDC9FD1C3A}</a:tableStyleId>
                  </a:tblPr>
                  <a:tblGrid>
                    <a:gridCol w="564562">
                      <a:extLst>
                        <a:ext uri="{9D8B030D-6E8A-4147-A177-3AD203B41FA5}">
                          <a16:colId xmlns:a16="http://schemas.microsoft.com/office/drawing/2014/main" val="20000"/>
                        </a:ext>
                      </a:extLst>
                    </a:gridCol>
                    <a:gridCol w="1099100">
                      <a:extLst>
                        <a:ext uri="{9D8B030D-6E8A-4147-A177-3AD203B41FA5}">
                          <a16:colId xmlns:a16="http://schemas.microsoft.com/office/drawing/2014/main" val="20001"/>
                        </a:ext>
                      </a:extLst>
                    </a:gridCol>
                    <a:gridCol w="579700">
                      <a:extLst>
                        <a:ext uri="{9D8B030D-6E8A-4147-A177-3AD203B41FA5}">
                          <a16:colId xmlns:a16="http://schemas.microsoft.com/office/drawing/2014/main" val="20002"/>
                        </a:ext>
                      </a:extLst>
                    </a:gridCol>
                    <a:gridCol w="4538438">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45763">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STT</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Tên chất POP</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Phụ lục </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Quy định hiện hành</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Văn bản quy định</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nchor="ctr"/>
                    </a:tc>
                    <a:extLst>
                      <a:ext uri="{0D108BD9-81ED-4DB2-BD59-A6C34878D82A}">
                        <a16:rowId xmlns:a16="http://schemas.microsoft.com/office/drawing/2014/main" val="10000"/>
                      </a:ext>
                    </a:extLst>
                  </a:tr>
                  <a:tr h="926839">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1</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Aldrin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Cấm sử dụng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Dư lượng trong đất (0,01 mg/kg)</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Ngưỡng xử lý theo mục đích sử dụng đất (0,04 đến 2,7 mg/kg) </a:t>
                          </a:r>
                        </a:p>
                        <a:p>
                          <a:pPr>
                            <a:lnSpc>
                              <a:spcPct val="100000"/>
                            </a:lnSpc>
                            <a:spcBef>
                              <a:spcPts val="600"/>
                            </a:spcBef>
                            <a:spcAft>
                              <a:spcPts val="0"/>
                            </a:spcAft>
                          </a:pPr>
                          <a:r>
                            <a:rPr lang="vi-VN" sz="1100" b="1" dirty="0">
                              <a:effectLst/>
                              <a:latin typeface="Arial" panose="020B0604020202020204" pitchFamily="34" charset="0"/>
                              <a:ea typeface="Calibri" panose="020F0502020204030204" pitchFamily="34" charset="0"/>
                              <a:cs typeface="Arial" panose="020B0604020202020204" pitchFamily="34" charset="0"/>
                            </a:rPr>
                            <a:t>- Quản</a:t>
                          </a:r>
                          <a:r>
                            <a:rPr lang="vi-VN" sz="1100" b="1" baseline="0" dirty="0">
                              <a:effectLst/>
                              <a:latin typeface="Arial" panose="020B0604020202020204" pitchFamily="34" charset="0"/>
                              <a:ea typeface="Calibri" panose="020F0502020204030204" pitchFamily="34" charset="0"/>
                              <a:cs typeface="Arial" panose="020B0604020202020204" pitchFamily="34" charset="0"/>
                            </a:rPr>
                            <a:t> lý các chất POP</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54:2013/BTNMT</a:t>
                          </a:r>
                        </a:p>
                        <a:p>
                          <a:pPr marL="171450" indent="-171450">
                            <a:lnSpc>
                              <a:spcPct val="100000"/>
                            </a:lnSpc>
                            <a:spcBef>
                              <a:spcPts val="600"/>
                            </a:spcBef>
                            <a:spcAft>
                              <a:spcPts val="0"/>
                            </a:spcAft>
                            <a:buFontTx/>
                            <a:buChar char="-"/>
                          </a:pPr>
                          <a:r>
                            <a:rPr lang="vi-VN" sz="1100" b="1" dirty="0">
                              <a:effectLst/>
                              <a:latin typeface="Arial" panose="020B0604020202020204" pitchFamily="34" charset="0"/>
                              <a:ea typeface="Calibri" panose="020F0502020204030204" pitchFamily="34" charset="0"/>
                              <a:cs typeface="Arial" panose="020B0604020202020204" pitchFamily="34" charset="0"/>
                            </a:rPr>
                            <a:t>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1"/>
                      </a:ext>
                    </a:extLst>
                  </a:tr>
                  <a:tr h="1722120">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2</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Chlordane</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A</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endParaRPr lang="en-US"/>
                        </a:p>
                      </a:txBody>
                      <a:tcPr marL="32025" marR="32025" marT="0" marB="0">
                        <a:blipFill>
                          <a:blip r:embed="rId3"/>
                          <a:stretch>
                            <a:fillRect l="-49530" t="-74205" r="-45906" b="-200707"/>
                          </a:stretch>
                        </a:blipFill>
                      </a:tcPr>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43:2017/BTNMT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QCVN 50:2013/BTNMT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en-US" sz="1100" b="1" dirty="0">
                              <a:effectLst/>
                              <a:latin typeface="Arial" panose="020B0604020202020204" pitchFamily="34" charset="0"/>
                              <a:cs typeface="Arial" panose="020B0604020202020204" pitchFamily="34" charset="0"/>
                            </a:rPr>
                            <a:t> </a:t>
                          </a:r>
                          <a:r>
                            <a:rPr lang="vi-VN" sz="1100" b="1" dirty="0">
                              <a:effectLst/>
                              <a:latin typeface="Arial" panose="020B0604020202020204" pitchFamily="34" charset="0"/>
                              <a:cs typeface="Arial" panose="020B0604020202020204" pitchFamily="34" charset="0"/>
                            </a:rPr>
                            <a:t>QCVN 54:2013/BTNMT</a:t>
                          </a:r>
                        </a:p>
                        <a:p>
                          <a:pPr marL="0" indent="0">
                            <a:lnSpc>
                              <a:spcPct val="100000"/>
                            </a:lnSpc>
                            <a:spcBef>
                              <a:spcPts val="600"/>
                            </a:spcBef>
                            <a:spcAft>
                              <a:spcPts val="0"/>
                            </a:spcAft>
                            <a:buFontTx/>
                            <a:buNone/>
                          </a:pPr>
                          <a:r>
                            <a:rPr lang="vi-VN" sz="1100" b="1" dirty="0">
                              <a:effectLst/>
                              <a:latin typeface="Arial" panose="020B0604020202020204" pitchFamily="34" charset="0"/>
                              <a:ea typeface="Calibri" panose="020F0502020204030204" pitchFamily="34" charset="0"/>
                              <a:cs typeface="Arial" panose="020B0604020202020204" pitchFamily="34" charset="0"/>
                            </a:rPr>
                            <a:t>- 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2"/>
                      </a:ext>
                    </a:extLst>
                  </a:tr>
                  <a:tr h="1659815">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3</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nSpc>
                              <a:spcPct val="100000"/>
                            </a:lnSpc>
                            <a:spcBef>
                              <a:spcPts val="600"/>
                            </a:spcBef>
                            <a:spcAft>
                              <a:spcPts val="0"/>
                            </a:spcAft>
                          </a:pPr>
                          <a:r>
                            <a:rPr lang="vi-VN" sz="1100" b="1" dirty="0" err="1">
                              <a:effectLst/>
                              <a:latin typeface="Arial" panose="020B0604020202020204" pitchFamily="34" charset="0"/>
                              <a:cs typeface="Arial" panose="020B0604020202020204" pitchFamily="34" charset="0"/>
                            </a:rPr>
                            <a:t>Dieldrin</a:t>
                          </a:r>
                          <a:r>
                            <a:rPr lang="vi-VN" sz="1100" b="1" dirty="0">
                              <a:effectLst/>
                              <a:latin typeface="Arial" panose="020B0604020202020204" pitchFamily="34" charset="0"/>
                              <a:cs typeface="Arial" panose="020B0604020202020204" pitchFamily="34" charset="0"/>
                            </a:rPr>
                            <a:t> </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pPr algn="ctr">
                            <a:lnSpc>
                              <a:spcPct val="100000"/>
                            </a:lnSpc>
                            <a:spcBef>
                              <a:spcPts val="600"/>
                            </a:spcBef>
                            <a:spcAft>
                              <a:spcPts val="0"/>
                            </a:spcAft>
                          </a:pPr>
                          <a:r>
                            <a:rPr lang="vi-VN" sz="1100" b="1">
                              <a:effectLst/>
                              <a:latin typeface="Arial" panose="020B0604020202020204" pitchFamily="34" charset="0"/>
                              <a:cs typeface="Arial" panose="020B0604020202020204" pitchFamily="34" charset="0"/>
                            </a:rPr>
                            <a:t>A</a:t>
                          </a:r>
                          <a:endParaRPr lang="en-US" sz="1100" b="1">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tc>
                      <a:txBody>
                        <a:bodyPr/>
                        <a:lstStyle/>
                        <a:p>
                          <a:endParaRPr lang="en-US"/>
                        </a:p>
                      </a:txBody>
                      <a:tcPr marL="32025" marR="32025" marT="0" marB="0">
                        <a:blipFill>
                          <a:blip r:embed="rId3"/>
                          <a:stretch>
                            <a:fillRect l="-49530" t="-181250" r="-45906" b="-108824"/>
                          </a:stretch>
                        </a:blipFill>
                      </a:tcPr>
                    </a:tc>
                    <a:tc>
                      <a:txBody>
                        <a:bodyPr/>
                        <a:lstStyle/>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a:t>
                          </a:r>
                          <a:r>
                            <a:rPr lang="nl-NL" sz="1100" b="1" spc="-10" dirty="0">
                              <a:effectLst/>
                              <a:latin typeface="Arial" panose="020B0604020202020204" pitchFamily="34" charset="0"/>
                              <a:cs typeface="Arial" panose="020B0604020202020204" pitchFamily="34" charset="0"/>
                            </a:rPr>
                            <a:t>Thông tư số 11/2020/TT-BYT;</a:t>
                          </a:r>
                          <a:endParaRPr lang="en-US" sz="1100" b="1" dirty="0">
                            <a:effectLst/>
                            <a:latin typeface="Arial" panose="020B0604020202020204" pitchFamily="34" charset="0"/>
                            <a:cs typeface="Arial" panose="020B0604020202020204" pitchFamily="34" charset="0"/>
                          </a:endParaRP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QCVN 15:2008/BTNMT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43:2017/BTNMT</a:t>
                          </a:r>
                          <a:r>
                            <a:rPr lang="en-US" sz="1100" b="1" dirty="0">
                              <a:effectLst/>
                              <a:latin typeface="Arial" panose="020B0604020202020204" pitchFamily="34" charset="0"/>
                              <a:cs typeface="Arial" panose="020B0604020202020204" pitchFamily="34" charset="0"/>
                            </a:rPr>
                            <a:t>;</a:t>
                          </a:r>
                        </a:p>
                        <a:p>
                          <a:pPr>
                            <a:lnSpc>
                              <a:spcPct val="100000"/>
                            </a:lnSpc>
                            <a:spcBef>
                              <a:spcPts val="600"/>
                            </a:spcBef>
                            <a:spcAft>
                              <a:spcPts val="0"/>
                            </a:spcAft>
                          </a:pPr>
                          <a:r>
                            <a:rPr lang="vi-VN" sz="1100" b="1" dirty="0">
                              <a:effectLst/>
                              <a:latin typeface="Arial" panose="020B0604020202020204" pitchFamily="34" charset="0"/>
                              <a:cs typeface="Arial" panose="020B0604020202020204" pitchFamily="34" charset="0"/>
                            </a:rPr>
                            <a:t> - QCVN 54:2013/BTNMT</a:t>
                          </a:r>
                        </a:p>
                        <a:p>
                          <a:pPr>
                            <a:lnSpc>
                              <a:spcPct val="100000"/>
                            </a:lnSpc>
                            <a:spcBef>
                              <a:spcPts val="600"/>
                            </a:spcBef>
                            <a:spcAft>
                              <a:spcPts val="0"/>
                            </a:spcAft>
                          </a:pPr>
                          <a:r>
                            <a:rPr lang="vi-VN" sz="1100" b="1" dirty="0">
                              <a:effectLst/>
                              <a:latin typeface="Arial" panose="020B0604020202020204" pitchFamily="34" charset="0"/>
                              <a:ea typeface="Calibri" panose="020F0502020204030204" pitchFamily="34" charset="0"/>
                              <a:cs typeface="Arial" panose="020B0604020202020204" pitchFamily="34" charset="0"/>
                            </a:rPr>
                            <a:t>- Luật</a:t>
                          </a:r>
                          <a:r>
                            <a:rPr lang="vi-VN" sz="1100" b="1" baseline="0" dirty="0">
                              <a:effectLst/>
                              <a:latin typeface="Arial" panose="020B0604020202020204" pitchFamily="34" charset="0"/>
                              <a:ea typeface="Calibri" panose="020F0502020204030204" pitchFamily="34" charset="0"/>
                              <a:cs typeface="Arial" panose="020B0604020202020204" pitchFamily="34" charset="0"/>
                            </a:rPr>
                            <a:t> BVMT r2020</a:t>
                          </a:r>
                          <a:endParaRPr lang="en-US" sz="1100" b="1" dirty="0">
                            <a:effectLst/>
                            <a:latin typeface="Arial" panose="020B0604020202020204" pitchFamily="34" charset="0"/>
                            <a:ea typeface="Calibri" panose="020F0502020204030204" pitchFamily="34" charset="0"/>
                            <a:cs typeface="Arial" panose="020B0604020202020204" pitchFamily="34" charset="0"/>
                          </a:endParaRPr>
                        </a:p>
                      </a:txBody>
                      <a:tcPr marL="32025" marR="32025" marT="0" marB="0"/>
                    </a:tc>
                    <a:extLst>
                      <a:ext uri="{0D108BD9-81ED-4DB2-BD59-A6C34878D82A}">
                        <a16:rowId xmlns:a16="http://schemas.microsoft.com/office/drawing/2014/main" val="10003"/>
                      </a:ext>
                    </a:extLst>
                  </a:tr>
                  <a:tr h="1714119">
                    <a:tc>
                      <a:txBody>
                        <a:bodyPr/>
                        <a:lstStyle/>
                        <a:p>
                          <a:pPr algn="ct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4</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Endrin</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pPr algn="ct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A</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tc>
                      <a:txBody>
                        <a:bodyPr/>
                        <a:lstStyle/>
                        <a:p>
                          <a:endParaRPr lang="en-US"/>
                        </a:p>
                      </a:txBody>
                      <a:tcPr marL="65360" marR="65360" marT="0" marB="0">
                        <a:blipFill>
                          <a:blip r:embed="rId3"/>
                          <a:stretch>
                            <a:fillRect l="-49530" t="-271277" r="-45906" b="-4965"/>
                          </a:stretch>
                        </a:blipFill>
                      </a:tcPr>
                    </a:tc>
                    <a:tc>
                      <a:txBody>
                        <a:bodyPr/>
                        <a:lstStyle/>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a:t>
                          </a:r>
                          <a:r>
                            <a:rPr lang="nl-NL" sz="1100" b="1" kern="1200" dirty="0">
                              <a:solidFill>
                                <a:schemeClr val="dk1"/>
                              </a:solidFill>
                              <a:effectLst/>
                              <a:latin typeface="Arial" panose="020B0604020202020204" pitchFamily="34" charset="0"/>
                              <a:ea typeface="+mn-ea"/>
                              <a:cs typeface="Arial" panose="020B0604020202020204" pitchFamily="34" charset="0"/>
                            </a:rPr>
                            <a:t>Thông tư số 11/2020/TT-BYT;</a:t>
                          </a:r>
                          <a:endParaRPr lang="en-US" sz="1100" b="1" kern="1200" dirty="0">
                            <a:solidFill>
                              <a:schemeClr val="dk1"/>
                            </a:solidFill>
                            <a:effectLst/>
                            <a:latin typeface="Arial" panose="020B0604020202020204" pitchFamily="34" charset="0"/>
                            <a:ea typeface="+mn-ea"/>
                            <a:cs typeface="Arial" panose="020B0604020202020204" pitchFamily="34" charset="0"/>
                          </a:endParaRP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QCVN 15:2008/BTNMT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QCVN 43:2017/BTNMT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 QCVN 50:2013/BTNMT</a:t>
                          </a:r>
                          <a:r>
                            <a:rPr lang="en-US" sz="1100" b="1" kern="1200" dirty="0">
                              <a:solidFill>
                                <a:schemeClr val="dk1"/>
                              </a:solidFill>
                              <a:effectLst/>
                              <a:latin typeface="Arial" panose="020B0604020202020204" pitchFamily="34" charset="0"/>
                              <a:ea typeface="+mn-ea"/>
                              <a:cs typeface="Arial" panose="020B0604020202020204" pitchFamily="34" charset="0"/>
                            </a:rPr>
                            <a: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 QCVN 54:2013/BTNMT</a:t>
                          </a:r>
                        </a:p>
                        <a:p>
                          <a:pPr>
                            <a:lnSpc>
                              <a:spcPct val="115000"/>
                            </a:lnSpc>
                            <a:spcAft>
                              <a:spcPts val="600"/>
                            </a:spcAft>
                          </a:pPr>
                          <a:r>
                            <a:rPr lang="vi-VN" sz="1100" b="1" kern="1200" dirty="0">
                              <a:solidFill>
                                <a:schemeClr val="dk1"/>
                              </a:solidFill>
                              <a:effectLst/>
                              <a:latin typeface="Arial" panose="020B0604020202020204" pitchFamily="34" charset="0"/>
                              <a:ea typeface="+mn-ea"/>
                              <a:cs typeface="Arial" panose="020B0604020202020204" pitchFamily="34" charset="0"/>
                            </a:rPr>
                            <a:t>- Luật BVMT 2020</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marL="65360" marR="65360" marT="0" marB="0"/>
                    </a:tc>
                    <a:extLst>
                      <a:ext uri="{0D108BD9-81ED-4DB2-BD59-A6C34878D82A}">
                        <a16:rowId xmlns:a16="http://schemas.microsoft.com/office/drawing/2014/main" val="1731873790"/>
                      </a:ext>
                    </a:extLst>
                  </a:tr>
                </a:tbl>
              </a:graphicData>
            </a:graphic>
          </p:graphicFrame>
        </mc:Fallback>
      </mc:AlternateContent>
    </p:spTree>
    <p:extLst>
      <p:ext uri="{BB962C8B-B14F-4D97-AF65-F5344CB8AC3E}">
        <p14:creationId xmlns:p14="http://schemas.microsoft.com/office/powerpoint/2010/main" val="1444136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b="1" dirty="0" err="1">
                <a:solidFill>
                  <a:srgbClr val="C00000"/>
                </a:solidFill>
                <a:effectLst>
                  <a:outerShdw blurRad="38100" dist="38100" dir="2700000" algn="tl">
                    <a:srgbClr val="000000">
                      <a:alpha val="43137"/>
                    </a:srgbClr>
                  </a:outerShdw>
                </a:effectLst>
              </a:rPr>
              <a:t>Nội</a:t>
            </a:r>
            <a:r>
              <a:rPr lang="en-US" b="1" dirty="0">
                <a:solidFill>
                  <a:srgbClr val="C00000"/>
                </a:solidFill>
                <a:effectLst>
                  <a:outerShdw blurRad="38100" dist="38100" dir="2700000" algn="tl">
                    <a:srgbClr val="000000">
                      <a:alpha val="43137"/>
                    </a:srgbClr>
                  </a:outerShdw>
                </a:effectLst>
              </a:rPr>
              <a:t> dung</a:t>
            </a:r>
          </a:p>
        </p:txBody>
      </p:sp>
      <p:graphicFrame>
        <p:nvGraphicFramePr>
          <p:cNvPr id="4" name="Diagram 3"/>
          <p:cNvGraphicFramePr/>
          <p:nvPr>
            <p:extLst>
              <p:ext uri="{D42A27DB-BD31-4B8C-83A1-F6EECF244321}">
                <p14:modId xmlns:p14="http://schemas.microsoft.com/office/powerpoint/2010/main" val="3352269996"/>
              </p:ext>
            </p:extLst>
          </p:nvPr>
        </p:nvGraphicFramePr>
        <p:xfrm>
          <a:off x="533400" y="1371600"/>
          <a:ext cx="80010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BFB5C70-DC0E-6E92-AE07-5C9E1D434608}"/>
              </a:ext>
            </a:extLst>
          </p:cNvPr>
          <p:cNvSpPr txBox="1"/>
          <p:nvPr/>
        </p:nvSpPr>
        <p:spPr>
          <a:xfrm>
            <a:off x="838200" y="1849035"/>
            <a:ext cx="248786" cy="369332"/>
          </a:xfrm>
          <a:prstGeom prst="rect">
            <a:avLst/>
          </a:prstGeom>
          <a:noFill/>
        </p:spPr>
        <p:txBody>
          <a:bodyPr wrap="none" rtlCol="0">
            <a:spAutoFit/>
          </a:bodyPr>
          <a:lstStyle/>
          <a:p>
            <a:r>
              <a:rPr lang="en-US" b="1" dirty="0"/>
              <a:t>I</a:t>
            </a:r>
          </a:p>
        </p:txBody>
      </p:sp>
      <p:sp>
        <p:nvSpPr>
          <p:cNvPr id="6" name="TextBox 5">
            <a:extLst>
              <a:ext uri="{FF2B5EF4-FFF2-40B4-BE49-F238E27FC236}">
                <a16:creationId xmlns:a16="http://schemas.microsoft.com/office/drawing/2014/main" id="{095517D9-F343-2890-5D34-784FB1242A23}"/>
              </a:ext>
            </a:extLst>
          </p:cNvPr>
          <p:cNvSpPr txBox="1"/>
          <p:nvPr/>
        </p:nvSpPr>
        <p:spPr>
          <a:xfrm>
            <a:off x="1234698" y="2723396"/>
            <a:ext cx="312906" cy="369332"/>
          </a:xfrm>
          <a:prstGeom prst="rect">
            <a:avLst/>
          </a:prstGeom>
          <a:noFill/>
        </p:spPr>
        <p:txBody>
          <a:bodyPr wrap="none" rtlCol="0">
            <a:spAutoFit/>
          </a:bodyPr>
          <a:lstStyle/>
          <a:p>
            <a:r>
              <a:rPr lang="en-US" b="1" dirty="0"/>
              <a:t>II</a:t>
            </a:r>
          </a:p>
        </p:txBody>
      </p:sp>
      <p:sp>
        <p:nvSpPr>
          <p:cNvPr id="7" name="TextBox 6">
            <a:extLst>
              <a:ext uri="{FF2B5EF4-FFF2-40B4-BE49-F238E27FC236}">
                <a16:creationId xmlns:a16="http://schemas.microsoft.com/office/drawing/2014/main" id="{18A4F168-51D3-2881-7794-4A92AE5CE848}"/>
              </a:ext>
            </a:extLst>
          </p:cNvPr>
          <p:cNvSpPr txBox="1"/>
          <p:nvPr/>
        </p:nvSpPr>
        <p:spPr>
          <a:xfrm>
            <a:off x="1234698" y="3670062"/>
            <a:ext cx="377026" cy="369332"/>
          </a:xfrm>
          <a:prstGeom prst="rect">
            <a:avLst/>
          </a:prstGeom>
          <a:noFill/>
        </p:spPr>
        <p:txBody>
          <a:bodyPr wrap="none" rtlCol="0">
            <a:spAutoFit/>
          </a:bodyPr>
          <a:lstStyle/>
          <a:p>
            <a:r>
              <a:rPr lang="en-US" b="1" dirty="0"/>
              <a:t>III</a:t>
            </a:r>
          </a:p>
        </p:txBody>
      </p:sp>
      <p:sp>
        <p:nvSpPr>
          <p:cNvPr id="8" name="TextBox 7">
            <a:extLst>
              <a:ext uri="{FF2B5EF4-FFF2-40B4-BE49-F238E27FC236}">
                <a16:creationId xmlns:a16="http://schemas.microsoft.com/office/drawing/2014/main" id="{B5C56440-1FC9-3747-794A-717744F6A7D9}"/>
              </a:ext>
            </a:extLst>
          </p:cNvPr>
          <p:cNvSpPr txBox="1"/>
          <p:nvPr/>
        </p:nvSpPr>
        <p:spPr>
          <a:xfrm>
            <a:off x="838200" y="4639634"/>
            <a:ext cx="393056" cy="369332"/>
          </a:xfrm>
          <a:prstGeom prst="rect">
            <a:avLst/>
          </a:prstGeom>
          <a:noFill/>
        </p:spPr>
        <p:txBody>
          <a:bodyPr wrap="none" rtlCol="0">
            <a:spAutoFit/>
          </a:bodyPr>
          <a:lstStyle/>
          <a:p>
            <a:r>
              <a:rPr lang="en-US" b="1" dirty="0"/>
              <a:t>IV</a:t>
            </a:r>
          </a:p>
        </p:txBody>
      </p:sp>
    </p:spTree>
    <p:extLst>
      <p:ext uri="{BB962C8B-B14F-4D97-AF65-F5344CB8AC3E}">
        <p14:creationId xmlns:p14="http://schemas.microsoft.com/office/powerpoint/2010/main" val="2725137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4A95872-437A-8E06-C1A0-D93F8459918A}"/>
                  </a:ext>
                </a:extLst>
              </p:cNvPr>
              <p:cNvGraphicFramePr>
                <a:graphicFrameLocks noGrp="1"/>
              </p:cNvGraphicFramePr>
              <p:nvPr>
                <p:extLst>
                  <p:ext uri="{D42A27DB-BD31-4B8C-83A1-F6EECF244321}">
                    <p14:modId xmlns:p14="http://schemas.microsoft.com/office/powerpoint/2010/main" val="4231972391"/>
                  </p:ext>
                </p:extLst>
              </p:nvPr>
            </p:nvGraphicFramePr>
            <p:xfrm>
              <a:off x="163285" y="457200"/>
              <a:ext cx="8817429" cy="5425440"/>
            </p:xfrm>
            <a:graphic>
              <a:graphicData uri="http://schemas.openxmlformats.org/drawingml/2006/table">
                <a:tbl>
                  <a:tblPr firstRow="1" firstCol="1" bandRow="1">
                    <a:tableStyleId>{5C22544A-7EE6-4342-B048-85BDC9FD1C3A}</a:tableStyleId>
                  </a:tblPr>
                  <a:tblGrid>
                    <a:gridCol w="580176">
                      <a:extLst>
                        <a:ext uri="{9D8B030D-6E8A-4147-A177-3AD203B41FA5}">
                          <a16:colId xmlns:a16="http://schemas.microsoft.com/office/drawing/2014/main" val="20000"/>
                        </a:ext>
                      </a:extLst>
                    </a:gridCol>
                    <a:gridCol w="107445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958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04800">
                    <a:tc>
                      <a:txBody>
                        <a:bodyPr/>
                        <a:lstStyle/>
                        <a:p>
                          <a:pPr algn="ctr">
                            <a:lnSpc>
                              <a:spcPct val="100000"/>
                            </a:lnSpc>
                            <a:spcAft>
                              <a:spcPts val="0"/>
                            </a:spcAft>
                          </a:pPr>
                          <a:r>
                            <a:rPr lang="vi-VN" sz="1200" b="1" dirty="0">
                              <a:effectLst/>
                            </a:rPr>
                            <a:t>STT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a:effectLst/>
                            </a:rPr>
                            <a:t>Tên chất POP</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a:effectLst/>
                            </a:rPr>
                            <a:t>Phụ lục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dirty="0">
                              <a:effectLst/>
                            </a:rPr>
                            <a:t>Quy định hiện hành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dirty="0">
                              <a:effectLst/>
                            </a:rPr>
                            <a:t>Văn bản quy định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extLst>
                      <a:ext uri="{0D108BD9-81ED-4DB2-BD59-A6C34878D82A}">
                        <a16:rowId xmlns:a16="http://schemas.microsoft.com/office/drawing/2014/main" val="10000"/>
                      </a:ext>
                    </a:extLst>
                  </a:tr>
                  <a:tr h="1422400">
                    <a:tc>
                      <a:txBody>
                        <a:bodyPr/>
                        <a:lstStyle/>
                        <a:p>
                          <a:pPr algn="ctr">
                            <a:lnSpc>
                              <a:spcPct val="100000"/>
                            </a:lnSpc>
                            <a:spcAft>
                              <a:spcPts val="0"/>
                            </a:spcAft>
                          </a:pPr>
                          <a:r>
                            <a:rPr lang="vi-VN" sz="1200" b="1" dirty="0">
                              <a:effectLst/>
                            </a:rPr>
                            <a:t>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Heptachlor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endParaRPr lang="en-US" sz="1200" b="1" dirty="0">
                            <a:effectLst/>
                          </a:endParaRP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Giới hạn trong trầm tích (2,7 </a:t>
                          </a:r>
                          <a14:m>
                            <m:oMath xmlns:m="http://schemas.openxmlformats.org/officeDocument/2006/math">
                              <m:r>
                                <a:rPr lang="vi-VN" sz="1200" b="1" i="1" smtClean="0">
                                  <a:effectLst/>
                                  <a:latin typeface="Cambria Math" panose="02040503050406030204" pitchFamily="18" charset="0"/>
                                </a:rPr>
                                <m:t>𝛍</m:t>
                              </m:r>
                              <m:r>
                                <a:rPr lang="vi-VN" sz="1200" b="1" i="1" smtClean="0">
                                  <a:effectLst/>
                                  <a:latin typeface="Cambria Math" panose="02040503050406030204" pitchFamily="18" charset="0"/>
                                </a:rPr>
                                <m:t>𝐠</m:t>
                              </m:r>
                              <m:r>
                                <a:rPr lang="vi-VN" sz="1200" b="1">
                                  <a:effectLst/>
                                  <a:latin typeface="Cambria Math" panose="02040503050406030204" pitchFamily="18" charset="0"/>
                                </a:rPr>
                                <m:t>/</m:t>
                              </m:r>
                              <m:r>
                                <a:rPr lang="vi-VN" sz="1200" b="1" i="1">
                                  <a:effectLst/>
                                  <a:latin typeface="Cambria Math" panose="02040503050406030204" pitchFamily="18" charset="0"/>
                                </a:rPr>
                                <m:t>𝐤𝐠</m:t>
                              </m:r>
                              <m:r>
                                <a:rPr lang="vi-VN" sz="1200" b="1">
                                  <a:effectLst/>
                                  <a:latin typeface="Cambria Math" panose="02040503050406030204" pitchFamily="18" charset="0"/>
                                </a:rPr>
                                <m:t>)</m:t>
                              </m:r>
                            </m:oMath>
                          </a14:m>
                          <a:r>
                            <a:rPr lang="en-US" sz="1200" b="1" dirty="0">
                              <a:effectLst/>
                            </a:rPr>
                            <a:t>;</a:t>
                          </a:r>
                        </a:p>
                        <a:p>
                          <a:pPr>
                            <a:lnSpc>
                              <a:spcPct val="100000"/>
                            </a:lnSpc>
                            <a:spcAft>
                              <a:spcPts val="0"/>
                            </a:spcAft>
                          </a:pPr>
                          <a:r>
                            <a:rPr lang="vi-VN" sz="1200" b="1" dirty="0">
                              <a:effectLst/>
                            </a:rPr>
                            <a:t>- Quy chuẩn bùn thải xử lý nước (hàm lượng tuyệt đối 0,2 ppm; hàm lượng ngâm chiết 0,01 mg/l)</a:t>
                          </a:r>
                          <a:r>
                            <a:rPr lang="en-US" sz="1200" b="1" dirty="0">
                              <a:effectLst/>
                            </a:rPr>
                            <a:t>;</a:t>
                          </a:r>
                        </a:p>
                        <a:p>
                          <a:pPr>
                            <a:lnSpc>
                              <a:spcPct val="100000"/>
                            </a:lnSpc>
                            <a:spcAft>
                              <a:spcPts val="0"/>
                            </a:spcAft>
                          </a:pPr>
                          <a:r>
                            <a:rPr lang="vi-VN" sz="1200" b="1" dirty="0">
                              <a:effectLst/>
                            </a:rPr>
                            <a:t>- Ngưỡng xử lý theo mục đích sử dụng đất (0,08 đến 13,8 mg/kg)</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QCVN 43:2017/BTNMT</a:t>
                          </a:r>
                          <a:r>
                            <a:rPr lang="en-US" sz="1200" b="1" dirty="0">
                              <a:effectLst/>
                            </a:rPr>
                            <a:t>;</a:t>
                          </a:r>
                        </a:p>
                        <a:p>
                          <a:pPr>
                            <a:lnSpc>
                              <a:spcPct val="100000"/>
                            </a:lnSpc>
                            <a:spcAft>
                              <a:spcPts val="0"/>
                            </a:spcAft>
                          </a:pPr>
                          <a:r>
                            <a:rPr lang="vi-VN" sz="1200" b="1" dirty="0">
                              <a:effectLst/>
                            </a:rPr>
                            <a:t> - QCVN 50:2013/BTNMT</a:t>
                          </a:r>
                          <a:r>
                            <a:rPr lang="en-US" sz="1200" b="1" dirty="0">
                              <a:effectLst/>
                            </a:rPr>
                            <a:t>;</a:t>
                          </a:r>
                        </a:p>
                        <a:p>
                          <a:pPr>
                            <a:lnSpc>
                              <a:spcPct val="100000"/>
                            </a:lnSpc>
                            <a:spcAft>
                              <a:spcPts val="0"/>
                            </a:spcAft>
                          </a:pPr>
                          <a:r>
                            <a:rPr lang="vi-VN" sz="1200" b="1" dirty="0">
                              <a:effectLst/>
                            </a:rPr>
                            <a:t> -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1"/>
                      </a:ext>
                    </a:extLst>
                  </a:tr>
                  <a:tr h="467491">
                    <a:tc>
                      <a:txBody>
                        <a:bodyPr/>
                        <a:lstStyle/>
                        <a:p>
                          <a:pPr algn="ctr">
                            <a:lnSpc>
                              <a:spcPct val="100000"/>
                            </a:lnSpc>
                            <a:spcAft>
                              <a:spcPts val="0"/>
                            </a:spcAft>
                          </a:pPr>
                          <a:r>
                            <a:rPr lang="vi-VN" sz="1200" b="1">
                              <a:effectLst/>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Mirex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 (trong gia dụng, y tế)</a:t>
                          </a:r>
                          <a:r>
                            <a:rPr lang="en-US" sz="1200" b="1" dirty="0">
                              <a:effectLst/>
                            </a:rPr>
                            <a:t>;</a:t>
                          </a:r>
                        </a:p>
                        <a:p>
                          <a:pPr>
                            <a:lnSpc>
                              <a:spcPct val="100000"/>
                            </a:lnSpc>
                            <a:spcAft>
                              <a:spcPts val="0"/>
                            </a:spcAft>
                          </a:pPr>
                          <a:r>
                            <a:rPr lang="vi-VN" sz="1200" b="1" dirty="0">
                              <a:effectLst/>
                            </a:rPr>
                            <a:t>- Ngưỡng xử lý theo mục đích sử dụng đất (0,13 đến 5,5 mg/kg)</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2"/>
                      </a:ext>
                    </a:extLst>
                  </a:tr>
                  <a:tr h="586259">
                    <a:tc>
                      <a:txBody>
                        <a:bodyPr/>
                        <a:lstStyle/>
                        <a:p>
                          <a:pPr algn="ctr">
                            <a:lnSpc>
                              <a:spcPct val="100000"/>
                            </a:lnSpc>
                            <a:spcAft>
                              <a:spcPts val="0"/>
                            </a:spcAft>
                          </a:pPr>
                          <a:r>
                            <a:rPr lang="vi-VN" sz="1200" b="1">
                              <a:effectLst/>
                            </a:rPr>
                            <a:t>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Toxaphene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a:effectLst/>
                            </a:rPr>
                            <a:t>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r>
                            <a:rPr lang="en-US" sz="1200" b="1" dirty="0">
                              <a:effectLst/>
                            </a:rPr>
                            <a:t>;</a:t>
                          </a: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Ngưỡng xử lý theo mục đích sử dụng đất (2,3 đến 50 mg/kg)</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QCVN 54:2013/BTNMT</a:t>
                          </a:r>
                        </a:p>
                        <a:p>
                          <a:pPr>
                            <a:lnSpc>
                              <a:spcPct val="100000"/>
                            </a:lnSpc>
                            <a:spcAft>
                              <a:spcPts val="0"/>
                            </a:spcAft>
                          </a:pPr>
                          <a:r>
                            <a:rPr lang="vi-VN" sz="1200" b="1" dirty="0">
                              <a:effectLst/>
                            </a:rPr>
                            <a:t>- Luật</a:t>
                          </a:r>
                          <a:r>
                            <a:rPr lang="vi-VN" sz="1200" b="1" baseline="0" dirty="0">
                              <a:effectLst/>
                            </a:rPr>
                            <a:t> BVMT 2020</a:t>
                          </a:r>
                          <a:endParaRPr lang="en-US" sz="1200" b="1" dirty="0">
                            <a:effectLst/>
                          </a:endParaRPr>
                        </a:p>
                      </a:txBody>
                      <a:tcPr marL="28428" marR="28428" marT="0" marB="0"/>
                    </a:tc>
                    <a:extLst>
                      <a:ext uri="{0D108BD9-81ED-4DB2-BD59-A6C34878D82A}">
                        <a16:rowId xmlns:a16="http://schemas.microsoft.com/office/drawing/2014/main" val="10003"/>
                      </a:ext>
                    </a:extLst>
                  </a:tr>
                  <a:tr h="792207">
                    <a:tc>
                      <a:txBody>
                        <a:bodyPr/>
                        <a:lstStyle/>
                        <a:p>
                          <a:pPr algn="ctr">
                            <a:lnSpc>
                              <a:spcPct val="100000"/>
                            </a:lnSpc>
                            <a:spcAft>
                              <a:spcPts val="0"/>
                            </a:spcAft>
                          </a:pPr>
                          <a:r>
                            <a:rPr lang="vi-VN" sz="1200" b="1">
                              <a:effectLst/>
                            </a:rPr>
                            <a:t>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1,1,1-trichloro-2,2-bis (4-chlorophenyl) ethane (DDT)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a:effectLst/>
                            </a:rPr>
                            <a:t>B</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r>
                            <a:rPr lang="en-US" sz="1200" b="1" dirty="0">
                              <a:effectLst/>
                            </a:rPr>
                            <a:t>;</a:t>
                          </a: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Giới hạn trong trầm tích (4,8 </a:t>
                          </a:r>
                          <a14:m>
                            <m:oMath xmlns:m="http://schemas.openxmlformats.org/officeDocument/2006/math">
                              <m:r>
                                <a:rPr lang="vi-VN" sz="1200" b="1" i="1" smtClean="0">
                                  <a:effectLst/>
                                  <a:latin typeface="Cambria Math" panose="02040503050406030204" pitchFamily="18" charset="0"/>
                                </a:rPr>
                                <m:t>𝛍</m:t>
                              </m:r>
                              <m:r>
                                <a:rPr lang="vi-VN" sz="1200" b="1" i="1" smtClean="0">
                                  <a:effectLst/>
                                  <a:latin typeface="Cambria Math" panose="02040503050406030204" pitchFamily="18" charset="0"/>
                                </a:rPr>
                                <m:t>𝐠</m:t>
                              </m:r>
                              <m:r>
                                <a:rPr lang="vi-VN" sz="1200" b="1">
                                  <a:effectLst/>
                                  <a:latin typeface="Cambria Math" panose="02040503050406030204" pitchFamily="18" charset="0"/>
                                </a:rPr>
                                <m:t>/</m:t>
                              </m:r>
                              <m:r>
                                <a:rPr lang="vi-VN" sz="1200" b="1" i="1">
                                  <a:effectLst/>
                                  <a:latin typeface="Cambria Math" panose="02040503050406030204" pitchFamily="18" charset="0"/>
                                </a:rPr>
                                <m:t>𝐤𝐠</m:t>
                              </m:r>
                              <m:r>
                                <a:rPr lang="vi-VN" sz="1200" b="1">
                                  <a:effectLst/>
                                  <a:latin typeface="Cambria Math" panose="02040503050406030204" pitchFamily="18" charset="0"/>
                                </a:rPr>
                                <m:t>)</m:t>
                              </m:r>
                            </m:oMath>
                          </a14:m>
                          <a:r>
                            <a:rPr lang="en-US" sz="1200" b="1" dirty="0">
                              <a:effectLst/>
                            </a:rPr>
                            <a:t>;</a:t>
                          </a:r>
                        </a:p>
                        <a:p>
                          <a:pPr marL="171450" indent="-171450">
                            <a:lnSpc>
                              <a:spcPct val="100000"/>
                            </a:lnSpc>
                            <a:spcAft>
                              <a:spcPts val="0"/>
                            </a:spcAft>
                            <a:buFontTx/>
                            <a:buChar char="-"/>
                          </a:pPr>
                          <a:r>
                            <a:rPr lang="vi-VN" sz="1200" b="1" dirty="0">
                              <a:effectLst/>
                            </a:rPr>
                            <a:t>Ngưỡng xử lý theo mục đích sử dụng đất (1,1 đến 50 mg/kg) </a:t>
                          </a:r>
                        </a:p>
                        <a:p>
                          <a:pPr marL="0" indent="0">
                            <a:lnSpc>
                              <a:spcPct val="100000"/>
                            </a:lnSpc>
                            <a:spcAft>
                              <a:spcPts val="0"/>
                            </a:spcAft>
                            <a:buFontTx/>
                            <a:buNone/>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 QCVN 43:2017/BTNMT</a:t>
                          </a:r>
                          <a:r>
                            <a:rPr lang="en-US" sz="1200" b="1" dirty="0">
                              <a:effectLst/>
                            </a:rPr>
                            <a:t>;</a:t>
                          </a:r>
                        </a:p>
                        <a:p>
                          <a:pPr>
                            <a:lnSpc>
                              <a:spcPct val="100000"/>
                            </a:lnSpc>
                            <a:spcAft>
                              <a:spcPts val="0"/>
                            </a:spcAft>
                          </a:pPr>
                          <a:r>
                            <a:rPr lang="vi-VN" sz="1200" b="1" dirty="0">
                              <a:effectLst/>
                            </a:rPr>
                            <a:t> -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Luật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4"/>
                      </a:ext>
                    </a:extLst>
                  </a:tr>
                  <a:tr h="586259">
                    <a:tc>
                      <a:txBody>
                        <a:bodyPr/>
                        <a:lstStyle/>
                        <a:p>
                          <a:pPr algn="ctr">
                            <a:lnSpc>
                              <a:spcPct val="100000"/>
                            </a:lnSpc>
                            <a:spcAft>
                              <a:spcPts val="0"/>
                            </a:spcAft>
                          </a:pPr>
                          <a:r>
                            <a:rPr lang="vi-VN" sz="1200" b="1" dirty="0">
                              <a:effectLst/>
                            </a:rPr>
                            <a:t>9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Hexachlorobenzene (HCB)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r>
                            <a:rPr lang="en-US" sz="1200" b="1" dirty="0">
                              <a:effectLst/>
                            </a:rPr>
                            <a:t>;</a:t>
                          </a: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Ngưỡng xử lý theo mục đích sử dụng đất (0,51 đến 46 mg/kg) </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endParaRPr lang="en-US" sz="1200" b="1" dirty="0">
                            <a:effectLst/>
                          </a:endParaRPr>
                        </a:p>
                        <a:p>
                          <a:pPr>
                            <a:lnSpc>
                              <a:spcPct val="100000"/>
                            </a:lnSpc>
                            <a:spcAft>
                              <a:spcPts val="0"/>
                            </a:spcAft>
                          </a:pPr>
                          <a:r>
                            <a:rPr lang="vi-VN" sz="1200" b="1" dirty="0">
                              <a:effectLst/>
                            </a:rPr>
                            <a:t> - QCVN 54:2013/BTNMT</a:t>
                          </a:r>
                          <a:endParaRPr lang="vi-VN"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5"/>
                      </a:ext>
                    </a:extLst>
                  </a:tr>
                </a:tbl>
              </a:graphicData>
            </a:graphic>
          </p:graphicFrame>
        </mc:Choice>
        <mc:Fallback xmlns="">
          <p:graphicFrame>
            <p:nvGraphicFramePr>
              <p:cNvPr id="2" name="Table 1">
                <a:extLst>
                  <a:ext uri="{FF2B5EF4-FFF2-40B4-BE49-F238E27FC236}">
                    <a16:creationId xmlns:a16="http://schemas.microsoft.com/office/drawing/2014/main" id="{D4A95872-437A-8E06-C1A0-D93F8459918A}"/>
                  </a:ext>
                </a:extLst>
              </p:cNvPr>
              <p:cNvGraphicFramePr>
                <a:graphicFrameLocks noGrp="1"/>
              </p:cNvGraphicFramePr>
              <p:nvPr>
                <p:extLst>
                  <p:ext uri="{D42A27DB-BD31-4B8C-83A1-F6EECF244321}">
                    <p14:modId xmlns:p14="http://schemas.microsoft.com/office/powerpoint/2010/main" val="4231972391"/>
                  </p:ext>
                </p:extLst>
              </p:nvPr>
            </p:nvGraphicFramePr>
            <p:xfrm>
              <a:off x="163285" y="457200"/>
              <a:ext cx="8817429" cy="5425440"/>
            </p:xfrm>
            <a:graphic>
              <a:graphicData uri="http://schemas.openxmlformats.org/drawingml/2006/table">
                <a:tbl>
                  <a:tblPr firstRow="1" firstCol="1" bandRow="1">
                    <a:tableStyleId>{5C22544A-7EE6-4342-B048-85BDC9FD1C3A}</a:tableStyleId>
                  </a:tblPr>
                  <a:tblGrid>
                    <a:gridCol w="580176">
                      <a:extLst>
                        <a:ext uri="{9D8B030D-6E8A-4147-A177-3AD203B41FA5}">
                          <a16:colId xmlns:a16="http://schemas.microsoft.com/office/drawing/2014/main" val="20000"/>
                        </a:ext>
                      </a:extLst>
                    </a:gridCol>
                    <a:gridCol w="107445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95800">
                      <a:extLst>
                        <a:ext uri="{9D8B030D-6E8A-4147-A177-3AD203B41FA5}">
                          <a16:colId xmlns:a16="http://schemas.microsoft.com/office/drawing/2014/main" val="20003"/>
                        </a:ext>
                      </a:extLst>
                    </a:gridCol>
                    <a:gridCol w="2057400">
                      <a:extLst>
                        <a:ext uri="{9D8B030D-6E8A-4147-A177-3AD203B41FA5}">
                          <a16:colId xmlns:a16="http://schemas.microsoft.com/office/drawing/2014/main" val="20004"/>
                        </a:ext>
                      </a:extLst>
                    </a:gridCol>
                  </a:tblGrid>
                  <a:tr h="304800">
                    <a:tc>
                      <a:txBody>
                        <a:bodyPr/>
                        <a:lstStyle/>
                        <a:p>
                          <a:pPr algn="ctr">
                            <a:lnSpc>
                              <a:spcPct val="100000"/>
                            </a:lnSpc>
                            <a:spcAft>
                              <a:spcPts val="0"/>
                            </a:spcAft>
                          </a:pPr>
                          <a:r>
                            <a:rPr lang="vi-VN" sz="1200" b="1" dirty="0">
                              <a:effectLst/>
                            </a:rPr>
                            <a:t>STT</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a:effectLst/>
                            </a:rPr>
                            <a:t>Tên chất POP</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a:effectLst/>
                            </a:rPr>
                            <a:t>Phụ lục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dirty="0">
                              <a:effectLst/>
                            </a:rPr>
                            <a:t>Quy định hiện hành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tc>
                      <a:txBody>
                        <a:bodyPr/>
                        <a:lstStyle/>
                        <a:p>
                          <a:pPr algn="ctr">
                            <a:lnSpc>
                              <a:spcPct val="100000"/>
                            </a:lnSpc>
                            <a:spcAft>
                              <a:spcPts val="0"/>
                            </a:spcAft>
                          </a:pPr>
                          <a:r>
                            <a:rPr lang="vi-VN" sz="1200" b="1" dirty="0">
                              <a:effectLst/>
                            </a:rPr>
                            <a:t>Văn bản quy định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nchor="ctr"/>
                    </a:tc>
                    <a:extLst>
                      <a:ext uri="{0D108BD9-81ED-4DB2-BD59-A6C34878D82A}">
                        <a16:rowId xmlns:a16="http://schemas.microsoft.com/office/drawing/2014/main" val="10000"/>
                      </a:ext>
                    </a:extLst>
                  </a:tr>
                  <a:tr h="1463040">
                    <a:tc>
                      <a:txBody>
                        <a:bodyPr/>
                        <a:lstStyle/>
                        <a:p>
                          <a:pPr algn="ctr">
                            <a:lnSpc>
                              <a:spcPct val="100000"/>
                            </a:lnSpc>
                            <a:spcAft>
                              <a:spcPts val="0"/>
                            </a:spcAft>
                          </a:pPr>
                          <a:r>
                            <a:rPr lang="vi-VN" sz="1200" b="1" dirty="0">
                              <a:effectLst/>
                            </a:rPr>
                            <a:t>5</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Heptachlor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endParaRPr lang="en-US"/>
                        </a:p>
                      </a:txBody>
                      <a:tcPr marL="28428" marR="28428" marT="0" marB="0">
                        <a:blipFill>
                          <a:blip r:embed="rId2"/>
                          <a:stretch>
                            <a:fillRect l="-50542" t="-21667" r="-46341" b="-256250"/>
                          </a:stretch>
                        </a:blipFill>
                      </a:tcPr>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QCVN 43:2017/BTNMT</a:t>
                          </a:r>
                          <a:r>
                            <a:rPr lang="en-US" sz="1200" b="1" dirty="0">
                              <a:effectLst/>
                            </a:rPr>
                            <a:t>;</a:t>
                          </a:r>
                        </a:p>
                        <a:p>
                          <a:pPr>
                            <a:lnSpc>
                              <a:spcPct val="100000"/>
                            </a:lnSpc>
                            <a:spcAft>
                              <a:spcPts val="0"/>
                            </a:spcAft>
                          </a:pPr>
                          <a:r>
                            <a:rPr lang="vi-VN" sz="1200" b="1" dirty="0">
                              <a:effectLst/>
                            </a:rPr>
                            <a:t> - QCVN 50:2013/BTNMT</a:t>
                          </a:r>
                          <a:r>
                            <a:rPr lang="en-US" sz="1200" b="1" dirty="0">
                              <a:effectLst/>
                            </a:rPr>
                            <a:t>;</a:t>
                          </a:r>
                        </a:p>
                        <a:p>
                          <a:pPr>
                            <a:lnSpc>
                              <a:spcPct val="100000"/>
                            </a:lnSpc>
                            <a:spcAft>
                              <a:spcPts val="0"/>
                            </a:spcAft>
                          </a:pPr>
                          <a:r>
                            <a:rPr lang="vi-VN" sz="1200" b="1" dirty="0">
                              <a:effectLst/>
                            </a:rPr>
                            <a:t> -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1"/>
                      </a:ext>
                    </a:extLst>
                  </a:tr>
                  <a:tr h="731520">
                    <a:tc>
                      <a:txBody>
                        <a:bodyPr/>
                        <a:lstStyle/>
                        <a:p>
                          <a:pPr algn="ctr">
                            <a:lnSpc>
                              <a:spcPct val="100000"/>
                            </a:lnSpc>
                            <a:spcAft>
                              <a:spcPts val="0"/>
                            </a:spcAft>
                          </a:pPr>
                          <a:r>
                            <a:rPr lang="vi-VN" sz="1200" b="1">
                              <a:effectLst/>
                            </a:rPr>
                            <a:t>6</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Mirex </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 (trong gia dụng, y tế)</a:t>
                          </a:r>
                          <a:r>
                            <a:rPr lang="en-US" sz="1200" b="1" dirty="0">
                              <a:effectLst/>
                            </a:rPr>
                            <a:t>;</a:t>
                          </a:r>
                        </a:p>
                        <a:p>
                          <a:pPr>
                            <a:lnSpc>
                              <a:spcPct val="100000"/>
                            </a:lnSpc>
                            <a:spcAft>
                              <a:spcPts val="0"/>
                            </a:spcAft>
                          </a:pPr>
                          <a:r>
                            <a:rPr lang="vi-VN" sz="1200" b="1" dirty="0">
                              <a:effectLst/>
                            </a:rPr>
                            <a:t>- Ngưỡng xử lý theo mục đích sử dụng đất (0,13 đến 5,5 mg/kg)</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2"/>
                      </a:ext>
                    </a:extLst>
                  </a:tr>
                  <a:tr h="914400">
                    <a:tc>
                      <a:txBody>
                        <a:bodyPr/>
                        <a:lstStyle/>
                        <a:p>
                          <a:pPr algn="ctr">
                            <a:lnSpc>
                              <a:spcPct val="100000"/>
                            </a:lnSpc>
                            <a:spcAft>
                              <a:spcPts val="0"/>
                            </a:spcAft>
                          </a:pPr>
                          <a:r>
                            <a:rPr lang="vi-VN" sz="1200" b="1">
                              <a:effectLst/>
                            </a:rPr>
                            <a:t>7</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Toxaphene</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a:effectLst/>
                            </a:rPr>
                            <a:t>A</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r>
                            <a:rPr lang="en-US" sz="1200" b="1" dirty="0">
                              <a:effectLst/>
                            </a:rPr>
                            <a:t>;</a:t>
                          </a: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Ngưỡng xử lý theo mục đích sử dụng đất (2,3 đến 50 mg/kg)</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QCVN 54:2013/BTNMT</a:t>
                          </a:r>
                        </a:p>
                        <a:p>
                          <a:pPr>
                            <a:lnSpc>
                              <a:spcPct val="100000"/>
                            </a:lnSpc>
                            <a:spcAft>
                              <a:spcPts val="0"/>
                            </a:spcAft>
                          </a:pPr>
                          <a:r>
                            <a:rPr lang="vi-VN" sz="1200" b="1" dirty="0">
                              <a:effectLst/>
                            </a:rPr>
                            <a:t>- Luật</a:t>
                          </a:r>
                          <a:r>
                            <a:rPr lang="vi-VN" sz="1200" b="1" baseline="0" dirty="0">
                              <a:effectLst/>
                            </a:rPr>
                            <a:t> BVMT 2020</a:t>
                          </a:r>
                          <a:endParaRPr lang="en-US" sz="1200" b="1" dirty="0">
                            <a:effectLst/>
                          </a:endParaRPr>
                        </a:p>
                      </a:txBody>
                      <a:tcPr marL="28428" marR="28428" marT="0" marB="0"/>
                    </a:tc>
                    <a:extLst>
                      <a:ext uri="{0D108BD9-81ED-4DB2-BD59-A6C34878D82A}">
                        <a16:rowId xmlns:a16="http://schemas.microsoft.com/office/drawing/2014/main" val="10003"/>
                      </a:ext>
                    </a:extLst>
                  </a:tr>
                  <a:tr h="1097280">
                    <a:tc>
                      <a:txBody>
                        <a:bodyPr/>
                        <a:lstStyle/>
                        <a:p>
                          <a:pPr algn="ctr">
                            <a:lnSpc>
                              <a:spcPct val="100000"/>
                            </a:lnSpc>
                            <a:spcAft>
                              <a:spcPts val="0"/>
                            </a:spcAft>
                          </a:pPr>
                          <a:r>
                            <a:rPr lang="vi-VN" sz="1200" b="1">
                              <a:effectLst/>
                            </a:rPr>
                            <a:t>8</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a:effectLst/>
                            </a:rPr>
                            <a:t>1,1,1-trichloro-2,2-bis (4-chlorophenyl) ethane (DDT)</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a:effectLst/>
                            </a:rPr>
                            <a:t>B</a:t>
                          </a:r>
                          <a:endParaRPr lang="en-US" sz="1200" b="1">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endParaRPr lang="en-US"/>
                        </a:p>
                      </a:txBody>
                      <a:tcPr marL="28428" marR="28428" marT="0" marB="0">
                        <a:blipFill>
                          <a:blip r:embed="rId2"/>
                          <a:stretch>
                            <a:fillRect l="-50542" t="-312222" r="-46341" b="-91667"/>
                          </a:stretch>
                        </a:blipFill>
                      </a:tcPr>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r>
                            <a:rPr lang="en-US" sz="1200" b="1" dirty="0">
                              <a:effectLst/>
                            </a:rPr>
                            <a:t>;</a:t>
                          </a:r>
                        </a:p>
                        <a:p>
                          <a:pPr>
                            <a:lnSpc>
                              <a:spcPct val="100000"/>
                            </a:lnSpc>
                            <a:spcAft>
                              <a:spcPts val="0"/>
                            </a:spcAft>
                          </a:pPr>
                          <a:r>
                            <a:rPr lang="vi-VN" sz="1200" b="1" dirty="0">
                              <a:effectLst/>
                            </a:rPr>
                            <a:t> - QCVN 43:2017/BTNMT</a:t>
                          </a:r>
                          <a:r>
                            <a:rPr lang="en-US" sz="1200" b="1" dirty="0">
                              <a:effectLst/>
                            </a:rPr>
                            <a:t>;</a:t>
                          </a:r>
                        </a:p>
                        <a:p>
                          <a:pPr>
                            <a:lnSpc>
                              <a:spcPct val="100000"/>
                            </a:lnSpc>
                            <a:spcAft>
                              <a:spcPts val="0"/>
                            </a:spcAft>
                          </a:pPr>
                          <a:r>
                            <a:rPr lang="vi-VN" sz="1200" b="1" dirty="0">
                              <a:effectLst/>
                            </a:rPr>
                            <a:t> - QCVN 54:2013/BTNMT;</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Luật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4"/>
                      </a:ext>
                    </a:extLst>
                  </a:tr>
                  <a:tr h="914400">
                    <a:tc>
                      <a:txBody>
                        <a:bodyPr/>
                        <a:lstStyle/>
                        <a:p>
                          <a:pPr algn="ctr">
                            <a:lnSpc>
                              <a:spcPct val="100000"/>
                            </a:lnSpc>
                            <a:spcAft>
                              <a:spcPts val="0"/>
                            </a:spcAft>
                          </a:pPr>
                          <a:r>
                            <a:rPr lang="vi-VN" sz="1200" b="1" dirty="0">
                              <a:effectLst/>
                            </a:rPr>
                            <a:t>9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Hexachlorobenzene (HCB)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gn="ctr">
                            <a:lnSpc>
                              <a:spcPct val="100000"/>
                            </a:lnSpc>
                            <a:spcAft>
                              <a:spcPts val="0"/>
                            </a:spcAft>
                          </a:pPr>
                          <a:r>
                            <a:rPr lang="vi-VN" sz="1200" b="1" dirty="0">
                              <a:effectLst/>
                            </a:rPr>
                            <a:t>A,C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Cấm sử dụng</a:t>
                          </a:r>
                          <a:r>
                            <a:rPr lang="en-US" sz="1200" b="1" dirty="0">
                              <a:effectLst/>
                            </a:rPr>
                            <a:t>;</a:t>
                          </a:r>
                        </a:p>
                        <a:p>
                          <a:pPr>
                            <a:lnSpc>
                              <a:spcPct val="100000"/>
                            </a:lnSpc>
                            <a:spcAft>
                              <a:spcPts val="0"/>
                            </a:spcAft>
                          </a:pPr>
                          <a:r>
                            <a:rPr lang="vi-VN" sz="1200" b="1" dirty="0">
                              <a:effectLst/>
                            </a:rPr>
                            <a:t>- Dư lượng trong đất (0,01 mg/kg)</a:t>
                          </a:r>
                          <a:r>
                            <a:rPr lang="en-US" sz="1200" b="1" dirty="0">
                              <a:effectLst/>
                            </a:rPr>
                            <a:t>;</a:t>
                          </a:r>
                        </a:p>
                        <a:p>
                          <a:pPr>
                            <a:lnSpc>
                              <a:spcPct val="100000"/>
                            </a:lnSpc>
                            <a:spcAft>
                              <a:spcPts val="0"/>
                            </a:spcAft>
                          </a:pPr>
                          <a:r>
                            <a:rPr lang="vi-VN" sz="1200" b="1" dirty="0">
                              <a:effectLst/>
                            </a:rPr>
                            <a:t>- Ngưỡng xử lý theo mục đích sử dụng đất (0,51 đến 46 mg/kg) </a:t>
                          </a: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tc>
                      <a:txBody>
                        <a:bodyPr/>
                        <a:lstStyle/>
                        <a:p>
                          <a:pPr>
                            <a:lnSpc>
                              <a:spcPct val="100000"/>
                            </a:lnSpc>
                            <a:spcAft>
                              <a:spcPts val="0"/>
                            </a:spcAft>
                          </a:pPr>
                          <a:r>
                            <a:rPr lang="vi-VN" sz="1200" b="1" dirty="0">
                              <a:effectLst/>
                            </a:rPr>
                            <a:t>- </a:t>
                          </a:r>
                          <a:r>
                            <a:rPr lang="nl-NL" sz="1200" b="1" spc="-10" dirty="0">
                              <a:effectLst/>
                            </a:rPr>
                            <a:t>Thông tư số 11/2020/TT-BYT;</a:t>
                          </a:r>
                          <a:endParaRPr lang="en-US" sz="1200" b="1" dirty="0">
                            <a:effectLst/>
                          </a:endParaRPr>
                        </a:p>
                        <a:p>
                          <a:pPr>
                            <a:lnSpc>
                              <a:spcPct val="100000"/>
                            </a:lnSpc>
                            <a:spcAft>
                              <a:spcPts val="0"/>
                            </a:spcAft>
                          </a:pPr>
                          <a:r>
                            <a:rPr lang="vi-VN" sz="1200" b="1" dirty="0">
                              <a:effectLst/>
                            </a:rPr>
                            <a:t>- QCVN 15:2008/BTNMT</a:t>
                          </a:r>
                          <a:endParaRPr lang="en-US" sz="1200" b="1" dirty="0">
                            <a:effectLst/>
                          </a:endParaRPr>
                        </a:p>
                        <a:p>
                          <a:pPr>
                            <a:lnSpc>
                              <a:spcPct val="100000"/>
                            </a:lnSpc>
                            <a:spcAft>
                              <a:spcPts val="0"/>
                            </a:spcAft>
                          </a:pPr>
                          <a:r>
                            <a:rPr lang="vi-VN" sz="1200" b="1" dirty="0">
                              <a:effectLst/>
                            </a:rPr>
                            <a:t> - QCVN 54:2013/BTNMT</a:t>
                          </a:r>
                          <a:endParaRPr lang="vi-VN"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vi-VN" sz="12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2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8428" marR="28428" marT="0" marB="0"/>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50994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9CAC85E4-1509-3DB6-801F-388F1AF446FF}"/>
                  </a:ext>
                </a:extLst>
              </p:cNvPr>
              <p:cNvGraphicFramePr>
                <a:graphicFrameLocks noGrp="1"/>
              </p:cNvGraphicFramePr>
              <p:nvPr>
                <p:extLst>
                  <p:ext uri="{D42A27DB-BD31-4B8C-83A1-F6EECF244321}">
                    <p14:modId xmlns:p14="http://schemas.microsoft.com/office/powerpoint/2010/main" val="3384933633"/>
                  </p:ext>
                </p:extLst>
              </p:nvPr>
            </p:nvGraphicFramePr>
            <p:xfrm>
              <a:off x="163285" y="533400"/>
              <a:ext cx="8817429" cy="5402834"/>
            </p:xfrm>
            <a:graphic>
              <a:graphicData uri="http://schemas.openxmlformats.org/drawingml/2006/table">
                <a:tbl>
                  <a:tblPr firstRow="1" firstCol="1" bandRow="1">
                    <a:tableStyleId>{5C22544A-7EE6-4342-B048-85BDC9FD1C3A}</a:tableStyleId>
                  </a:tblPr>
                  <a:tblGrid>
                    <a:gridCol w="563171">
                      <a:extLst>
                        <a:ext uri="{9D8B030D-6E8A-4147-A177-3AD203B41FA5}">
                          <a16:colId xmlns:a16="http://schemas.microsoft.com/office/drawing/2014/main" val="20000"/>
                        </a:ext>
                      </a:extLst>
                    </a:gridCol>
                    <a:gridCol w="110234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gridCol w="2122715">
                      <a:extLst>
                        <a:ext uri="{9D8B030D-6E8A-4147-A177-3AD203B41FA5}">
                          <a16:colId xmlns:a16="http://schemas.microsoft.com/office/drawing/2014/main" val="20004"/>
                        </a:ext>
                      </a:extLst>
                    </a:gridCol>
                  </a:tblGrid>
                  <a:tr h="387410">
                    <a:tc>
                      <a:txBody>
                        <a:bodyPr/>
                        <a:lstStyle/>
                        <a:p>
                          <a:pPr algn="ctr">
                            <a:lnSpc>
                              <a:spcPct val="100000"/>
                            </a:lnSpc>
                            <a:spcAft>
                              <a:spcPts val="0"/>
                            </a:spcAft>
                          </a:pPr>
                          <a:r>
                            <a:rPr lang="vi-VN" sz="1100" b="1" dirty="0">
                              <a:effectLst/>
                            </a:rPr>
                            <a:t>STT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Tên chất POP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Phụ lục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Quy định hiện hành</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Văn bản quy định</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extLst>
                      <a:ext uri="{0D108BD9-81ED-4DB2-BD59-A6C34878D82A}">
                        <a16:rowId xmlns:a16="http://schemas.microsoft.com/office/drawing/2014/main" val="10000"/>
                      </a:ext>
                    </a:extLst>
                  </a:tr>
                  <a:tr h="1212790">
                    <a:tc>
                      <a:txBody>
                        <a:bodyPr/>
                        <a:lstStyle/>
                        <a:p>
                          <a:pPr algn="ctr">
                            <a:lnSpc>
                              <a:spcPct val="100000"/>
                            </a:lnSpc>
                            <a:spcAft>
                              <a:spcPts val="0"/>
                            </a:spcAft>
                          </a:pPr>
                          <a:r>
                            <a:rPr lang="vi-VN" sz="1100" b="1">
                              <a:effectLst/>
                            </a:rPr>
                            <a:t>10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biphenyls (PCB)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A,C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Ngưỡng chất thải nguy hại</a:t>
                          </a:r>
                          <a:r>
                            <a:rPr lang="en-US" sz="1100" b="1" dirty="0">
                              <a:effectLst/>
                            </a:rPr>
                            <a:t>;</a:t>
                          </a:r>
                        </a:p>
                        <a:p>
                          <a:pPr>
                            <a:lnSpc>
                              <a:spcPct val="100000"/>
                            </a:lnSpc>
                            <a:spcAft>
                              <a:spcPts val="0"/>
                            </a:spcAft>
                          </a:pPr>
                          <a:r>
                            <a:rPr lang="vi-VN" sz="1100" b="1" dirty="0">
                              <a:effectLst/>
                            </a:rPr>
                            <a:t>- Kinh doanh có điều kiện</a:t>
                          </a:r>
                          <a:r>
                            <a:rPr lang="en-US" sz="1100" b="1" dirty="0">
                              <a:effectLst/>
                            </a:rPr>
                            <a:t>;</a:t>
                          </a:r>
                        </a:p>
                        <a:p>
                          <a:pPr>
                            <a:lnSpc>
                              <a:spcPct val="100000"/>
                            </a:lnSpc>
                            <a:spcAft>
                              <a:spcPts val="0"/>
                            </a:spcAft>
                          </a:pPr>
                          <a:r>
                            <a:rPr lang="vi-VN" sz="1100" b="1" dirty="0">
                              <a:effectLst/>
                            </a:rPr>
                            <a:t>- Đồng xử lý trong lò xi măng</a:t>
                          </a:r>
                          <a:r>
                            <a:rPr lang="en-US" sz="1100" b="1" dirty="0">
                              <a:effectLst/>
                            </a:rPr>
                            <a:t>;</a:t>
                          </a:r>
                        </a:p>
                        <a:p>
                          <a:pPr>
                            <a:lnSpc>
                              <a:spcPct val="100000"/>
                            </a:lnSpc>
                            <a:spcAft>
                              <a:spcPts val="0"/>
                            </a:spcAft>
                          </a:pPr>
                          <a:r>
                            <a:rPr lang="vi-VN" sz="1100" b="1" dirty="0">
                              <a:effectLst/>
                            </a:rPr>
                            <a:t>- Giới hạn trong trầm tích (277 </a:t>
                          </a:r>
                          <a14:m>
                            <m:oMath xmlns:m="http://schemas.openxmlformats.org/officeDocument/2006/math">
                              <m:r>
                                <a:rPr lang="vi-VN" sz="1100" b="1" i="1" smtClean="0">
                                  <a:effectLst/>
                                  <a:latin typeface="Cambria Math" panose="02040503050406030204" pitchFamily="18" charset="0"/>
                                </a:rPr>
                                <m:t>𝛍</m:t>
                              </m:r>
                              <m:r>
                                <a:rPr lang="vi-VN" sz="1100" b="1" i="1" smtClean="0">
                                  <a:effectLst/>
                                  <a:latin typeface="Cambria Math" panose="02040503050406030204" pitchFamily="18" charset="0"/>
                                </a:rPr>
                                <m:t>𝐠</m:t>
                              </m:r>
                              <m:r>
                                <a:rPr lang="vi-VN" sz="1100" b="1">
                                  <a:effectLst/>
                                  <a:latin typeface="Cambria Math" panose="02040503050406030204" pitchFamily="18" charset="0"/>
                                </a:rPr>
                                <m:t>/</m:t>
                              </m:r>
                              <m:r>
                                <a:rPr lang="vi-VN" sz="1100" b="1" i="1">
                                  <a:effectLst/>
                                  <a:latin typeface="Cambria Math" panose="02040503050406030204" pitchFamily="18" charset="0"/>
                                </a:rPr>
                                <m:t>𝐤𝐠</m:t>
                              </m:r>
                            </m:oMath>
                          </a14:m>
                          <a:r>
                            <a:rPr lang="vi-VN" sz="1100" b="1" dirty="0">
                              <a:effectLst/>
                            </a:rPr>
                            <a:t> nước ngọt, 189 đối với nước mặn, lợ)</a:t>
                          </a:r>
                          <a:r>
                            <a:rPr lang="en-US" sz="1100" b="1" dirty="0">
                              <a:effectLst/>
                            </a:rPr>
                            <a:t>;</a:t>
                          </a:r>
                        </a:p>
                        <a:p>
                          <a:pPr>
                            <a:lnSpc>
                              <a:spcPct val="100000"/>
                            </a:lnSpc>
                            <a:spcAft>
                              <a:spcPts val="0"/>
                            </a:spcAft>
                          </a:pPr>
                          <a:r>
                            <a:rPr lang="vi-VN" sz="1100" b="1" dirty="0">
                              <a:effectLst/>
                            </a:rPr>
                            <a:t>- Giới hạn trong nước thải công nghiệp (0,003 - 0,01 mg/</a:t>
                          </a:r>
                          <a:r>
                            <a:rPr lang="en-US" sz="1100" b="1" dirty="0">
                              <a:effectLst/>
                            </a:rPr>
                            <a:t>L</a:t>
                          </a:r>
                          <a:r>
                            <a:rPr lang="vi-VN" sz="1100" b="1" dirty="0">
                              <a:effectLst/>
                            </a:rPr>
                            <a:t>)</a:t>
                          </a:r>
                          <a:r>
                            <a:rPr lang="en-US" sz="1100" b="1" dirty="0">
                              <a:effectLst/>
                            </a:rPr>
                            <a:t>;</a:t>
                          </a:r>
                        </a:p>
                        <a:p>
                          <a:pPr>
                            <a:lnSpc>
                              <a:spcPct val="100000"/>
                            </a:lnSpc>
                            <a:spcAft>
                              <a:spcPts val="0"/>
                            </a:spcAft>
                          </a:pPr>
                          <a:r>
                            <a:rPr lang="vi-VN" sz="1100" b="1" dirty="0">
                              <a:effectLst/>
                            </a:rPr>
                            <a:t>- Giới hạn cho phép trong dầu sau khi tái chế </a:t>
                          </a:r>
                          <a14:m>
                            <m:oMath xmlns:m="http://schemas.openxmlformats.org/officeDocument/2006/math">
                              <m:r>
                                <a:rPr lang="vi-VN" sz="1100" b="1" smtClean="0">
                                  <a:effectLst/>
                                  <a:latin typeface="Cambria Math" panose="02040503050406030204" pitchFamily="18" charset="0"/>
                                </a:rPr>
                                <m:t>≤ </m:t>
                              </m:r>
                            </m:oMath>
                          </a14:m>
                          <a:r>
                            <a:rPr lang="vi-VN" sz="1100" b="1" dirty="0">
                              <a:effectLst/>
                            </a:rPr>
                            <a:t>5ppm)</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07:2009/BTNMT</a:t>
                          </a:r>
                          <a:r>
                            <a:rPr lang="en-US" sz="1100" b="1" dirty="0">
                              <a:effectLst/>
                            </a:rPr>
                            <a:t>;</a:t>
                          </a:r>
                        </a:p>
                        <a:p>
                          <a:pPr>
                            <a:lnSpc>
                              <a:spcPct val="100000"/>
                            </a:lnSpc>
                            <a:spcAft>
                              <a:spcPts val="0"/>
                            </a:spcAft>
                          </a:pPr>
                          <a:r>
                            <a:rPr lang="en-US" sz="1100" b="1" dirty="0">
                              <a:effectLst/>
                            </a:rPr>
                            <a:t> </a:t>
                          </a:r>
                          <a:r>
                            <a:rPr lang="vi-VN" sz="1100" b="1" dirty="0">
                              <a:effectLst/>
                            </a:rPr>
                            <a:t>- Nghị định số 113/2017/NĐ-CP</a:t>
                          </a:r>
                          <a:r>
                            <a:rPr lang="en-US" sz="1100" b="1" dirty="0">
                              <a:effectLst/>
                            </a:rPr>
                            <a:t>;</a:t>
                          </a:r>
                        </a:p>
                        <a:p>
                          <a:pPr>
                            <a:lnSpc>
                              <a:spcPct val="100000"/>
                            </a:lnSpc>
                            <a:spcAft>
                              <a:spcPts val="0"/>
                            </a:spcAft>
                          </a:pPr>
                          <a:r>
                            <a:rPr lang="en-US" sz="1100" b="1" dirty="0">
                              <a:effectLst/>
                            </a:rPr>
                            <a:t> </a:t>
                          </a:r>
                          <a:r>
                            <a:rPr lang="vi-VN" sz="1100" b="1" dirty="0">
                              <a:effectLst/>
                            </a:rPr>
                            <a:t>- QCVN 4</a:t>
                          </a:r>
                          <a:r>
                            <a:rPr lang="en-US" sz="1100" b="1" dirty="0">
                              <a:effectLst/>
                            </a:rPr>
                            <a:t>1</a:t>
                          </a:r>
                          <a:r>
                            <a:rPr lang="vi-VN" sz="1100" b="1" dirty="0">
                              <a:effectLst/>
                            </a:rPr>
                            <a:t>:2011/BTNMT</a:t>
                          </a:r>
                          <a:r>
                            <a:rPr lang="en-US" sz="1100" b="1" dirty="0">
                              <a:effectLst/>
                            </a:rPr>
                            <a:t>; </a:t>
                          </a:r>
                        </a:p>
                        <a:p>
                          <a:pPr>
                            <a:lnSpc>
                              <a:spcPct val="100000"/>
                            </a:lnSpc>
                            <a:spcAft>
                              <a:spcPts val="0"/>
                            </a:spcAft>
                          </a:pPr>
                          <a:r>
                            <a:rPr lang="en-US" sz="1100" b="1" dirty="0">
                              <a:effectLst/>
                            </a:rPr>
                            <a:t> </a:t>
                          </a:r>
                          <a:r>
                            <a:rPr lang="vi-VN" sz="1100" b="1" dirty="0">
                              <a:effectLst/>
                            </a:rPr>
                            <a:t>- QCVN 43:2017/BTNMT</a:t>
                          </a:r>
                          <a:r>
                            <a:rPr lang="en-US" sz="1100" b="1" dirty="0">
                              <a:effectLst/>
                            </a:rPr>
                            <a:t>;</a:t>
                          </a:r>
                        </a:p>
                        <a:p>
                          <a:pPr>
                            <a:lnSpc>
                              <a:spcPct val="100000"/>
                            </a:lnSpc>
                            <a:spcAft>
                              <a:spcPts val="0"/>
                            </a:spcAft>
                          </a:pPr>
                          <a:r>
                            <a:rPr lang="vi-VN" sz="1100" b="1" dirty="0">
                              <a:effectLst/>
                            </a:rPr>
                            <a:t> - </a:t>
                          </a:r>
                          <a:r>
                            <a:rPr lang="en-US" sz="1100" b="1" dirty="0">
                              <a:effectLst/>
                            </a:rPr>
                            <a:t>Q</a:t>
                          </a:r>
                          <a:r>
                            <a:rPr lang="vi-VN" sz="1100" b="1" dirty="0">
                              <a:effectLst/>
                            </a:rPr>
                            <a:t>CVN </a:t>
                          </a:r>
                          <a:r>
                            <a:rPr lang="en-US" sz="1100" b="1" dirty="0">
                              <a:effectLst/>
                            </a:rPr>
                            <a:t>40</a:t>
                          </a:r>
                          <a:r>
                            <a:rPr lang="vi-VN" sz="1100" b="1" dirty="0">
                              <a:effectLst/>
                            </a:rPr>
                            <a:t>:201</a:t>
                          </a:r>
                          <a:r>
                            <a:rPr lang="en-US" sz="1100" b="1" dirty="0">
                              <a:effectLst/>
                            </a:rPr>
                            <a:t>1</a:t>
                          </a:r>
                          <a:r>
                            <a:rPr lang="vi-VN" sz="1100" b="1" dirty="0">
                              <a:effectLst/>
                            </a:rPr>
                            <a:t>/BTNMT</a:t>
                          </a:r>
                          <a:r>
                            <a:rPr lang="en-US" sz="1100" b="1" dirty="0">
                              <a:effectLst/>
                            </a:rPr>
                            <a:t>;</a:t>
                          </a:r>
                        </a:p>
                        <a:p>
                          <a:pPr>
                            <a:lnSpc>
                              <a:spcPct val="100000"/>
                            </a:lnSpc>
                            <a:spcAft>
                              <a:spcPts val="0"/>
                            </a:spcAft>
                          </a:pPr>
                          <a:r>
                            <a:rPr lang="en-US" sz="1100" b="1" dirty="0">
                              <a:effectLst/>
                            </a:rPr>
                            <a:t> </a:t>
                          </a:r>
                          <a:r>
                            <a:rPr lang="vi-VN" sz="1100" b="1" dirty="0">
                              <a:effectLst/>
                            </a:rPr>
                            <a:t>- QCVN 56:2013/BTNMT;</a:t>
                          </a:r>
                        </a:p>
                        <a:p>
                          <a:pPr>
                            <a:lnSpc>
                              <a:spcPct val="100000"/>
                            </a:lnSpc>
                            <a:spcAft>
                              <a:spcPts val="0"/>
                            </a:spcAft>
                          </a:pPr>
                          <a:r>
                            <a:rPr lang="vi-VN" sz="1100" b="1" dirty="0">
                              <a:effectLst/>
                            </a:rPr>
                            <a:t>-</a:t>
                          </a:r>
                          <a:r>
                            <a:rPr lang="vi-VN" sz="1100" b="1" baseline="0" dirty="0">
                              <a:effectLst/>
                            </a:rPr>
                            <a:t> Luật BVMT 2020</a:t>
                          </a:r>
                          <a:endParaRPr lang="en-US" sz="1100" b="1" dirty="0">
                            <a:effectLst/>
                          </a:endParaRPr>
                        </a:p>
                        <a:p>
                          <a:pPr>
                            <a:lnSpc>
                              <a:spcPct val="100000"/>
                            </a:lnSpc>
                            <a:spcAft>
                              <a:spcPts val="0"/>
                            </a:spcAft>
                          </a:pP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1"/>
                      </a:ext>
                    </a:extLst>
                  </a:tr>
                  <a:tr h="1151830">
                    <a:tc>
                      <a:txBody>
                        <a:bodyPr/>
                        <a:lstStyle/>
                        <a:p>
                          <a:pPr algn="ctr">
                            <a:lnSpc>
                              <a:spcPct val="100000"/>
                            </a:lnSpc>
                            <a:spcAft>
                              <a:spcPts val="0"/>
                            </a:spcAft>
                          </a:pPr>
                          <a:r>
                            <a:rPr lang="vi-VN" sz="1100" b="1">
                              <a:effectLst/>
                            </a:rPr>
                            <a:t>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dibenzo-p-dioxins (PCDD)</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Giới hạn trong đất (40 - 1200 ng/kg TEQ)</a:t>
                          </a:r>
                          <a:r>
                            <a:rPr lang="en-US" sz="1100" b="1" dirty="0">
                              <a:effectLst/>
                            </a:rPr>
                            <a:t>;</a:t>
                          </a:r>
                        </a:p>
                        <a:p>
                          <a:pPr>
                            <a:lnSpc>
                              <a:spcPct val="100000"/>
                            </a:lnSpc>
                            <a:spcAft>
                              <a:spcPts val="0"/>
                            </a:spcAft>
                          </a:pPr>
                          <a:r>
                            <a:rPr lang="vi-VN" sz="1100" b="1" dirty="0">
                              <a:effectLst/>
                            </a:rPr>
                            <a:t>- Giới hạn trong trầm tích (21,5 ng/kg TEQ)</a:t>
                          </a:r>
                          <a:r>
                            <a:rPr lang="en-US" sz="1100" b="1" dirty="0">
                              <a:effectLst/>
                            </a:rPr>
                            <a:t>;</a:t>
                          </a:r>
                        </a:p>
                        <a:p>
                          <a:pPr>
                            <a:lnSpc>
                              <a:spcPct val="100000"/>
                            </a:lnSpc>
                            <a:spcAft>
                              <a:spcPts val="0"/>
                            </a:spcAft>
                          </a:pPr>
                          <a:r>
                            <a:rPr lang="vi-VN" sz="1100" b="1" dirty="0">
                              <a:effectLst/>
                            </a:rPr>
                            <a:t>- Giới hạn trong khí thải lò đốt chất thải công nghiệp (0,6 - 1,2 ngTEQ/Nm</a:t>
                          </a:r>
                          <a:r>
                            <a:rPr lang="vi-VN" sz="1100" b="1" baseline="30000" dirty="0">
                              <a:effectLst/>
                            </a:rPr>
                            <a:t>3</a:t>
                          </a:r>
                          <a:r>
                            <a:rPr lang="vi-VN" sz="1100" b="1" dirty="0">
                              <a:effectLst/>
                            </a:rPr>
                            <a:t>)</a:t>
                          </a:r>
                          <a:r>
                            <a:rPr lang="en-US" sz="1100" b="1" dirty="0">
                              <a:effectLst/>
                            </a:rPr>
                            <a:t>;</a:t>
                          </a:r>
                        </a:p>
                        <a:p>
                          <a:pPr>
                            <a:lnSpc>
                              <a:spcPct val="100000"/>
                            </a:lnSpc>
                            <a:spcAft>
                              <a:spcPts val="0"/>
                            </a:spcAft>
                          </a:pPr>
                          <a:r>
                            <a:rPr lang="vi-VN" sz="1100" b="1" dirty="0">
                              <a:effectLst/>
                            </a:rPr>
                            <a:t>- Giới hạn trong khí thải lò thép (0,1 - 0,6 ngTEQ/Nm</a:t>
                          </a:r>
                          <a:r>
                            <a:rPr lang="vi-VN" sz="1100" b="1" baseline="30000" dirty="0">
                              <a:effectLst/>
                            </a:rPr>
                            <a:t>3</a:t>
                          </a:r>
                          <a:r>
                            <a:rPr lang="vi-VN" sz="1100" b="1" dirty="0">
                              <a:effectLst/>
                            </a:rPr>
                            <a:t>)</a:t>
                          </a:r>
                          <a:r>
                            <a:rPr lang="en-US" sz="1100" b="1" dirty="0">
                              <a:effectLst/>
                            </a:rPr>
                            <a:t>;</a:t>
                          </a:r>
                        </a:p>
                        <a:p>
                          <a:pPr>
                            <a:lnSpc>
                              <a:spcPct val="100000"/>
                            </a:lnSpc>
                            <a:spcAft>
                              <a:spcPts val="0"/>
                            </a:spcAft>
                          </a:pPr>
                          <a:r>
                            <a:rPr lang="vi-VN" sz="1100" b="1" dirty="0">
                              <a:effectLst/>
                            </a:rPr>
                            <a:t>- Giới hạn trong nước thải sản xuất giấy (15 - 30 pgTEQ/l) </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Quản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45:2012/BTNMT</a:t>
                          </a:r>
                          <a:r>
                            <a:rPr lang="en-US" sz="1100" b="1" dirty="0">
                              <a:effectLst/>
                            </a:rPr>
                            <a:t>;</a:t>
                          </a:r>
                        </a:p>
                        <a:p>
                          <a:pPr>
                            <a:lnSpc>
                              <a:spcPct val="100000"/>
                            </a:lnSpc>
                            <a:spcAft>
                              <a:spcPts val="0"/>
                            </a:spcAft>
                          </a:pPr>
                          <a:r>
                            <a:rPr lang="vi-VN" sz="1100" b="1" dirty="0">
                              <a:effectLst/>
                            </a:rPr>
                            <a:t>- QCVN 43:20</a:t>
                          </a:r>
                          <a:r>
                            <a:rPr lang="en-US" sz="1100" b="1" dirty="0">
                              <a:effectLst/>
                            </a:rPr>
                            <a:t>1</a:t>
                          </a:r>
                          <a:r>
                            <a:rPr lang="vi-VN" sz="1100" b="1" dirty="0">
                              <a:effectLst/>
                            </a:rPr>
                            <a:t>7/BTNMT</a:t>
                          </a:r>
                          <a:r>
                            <a:rPr lang="en-US" sz="1100" b="1" dirty="0">
                              <a:effectLst/>
                            </a:rPr>
                            <a:t>;</a:t>
                          </a:r>
                          <a:endParaRPr lang="vi-VN" sz="1100" b="1" dirty="0">
                            <a:effectLst/>
                          </a:endParaRPr>
                        </a:p>
                        <a:p>
                          <a:pPr>
                            <a:lnSpc>
                              <a:spcPct val="100000"/>
                            </a:lnSpc>
                            <a:spcAft>
                              <a:spcPts val="0"/>
                            </a:spcAft>
                          </a:pPr>
                          <a:r>
                            <a:rPr lang="vi-VN" sz="1100" b="1" dirty="0">
                              <a:effectLst/>
                            </a:rPr>
                            <a:t>- QCVN </a:t>
                          </a:r>
                          <a:r>
                            <a:rPr lang="en-US" sz="1100" b="1" dirty="0">
                              <a:effectLst/>
                            </a:rPr>
                            <a:t>30</a:t>
                          </a:r>
                          <a:r>
                            <a:rPr lang="vi-VN" sz="1100" b="1" dirty="0">
                              <a:effectLst/>
                            </a:rPr>
                            <a:t>:2012/BTNMT</a:t>
                          </a:r>
                          <a:r>
                            <a:rPr lang="en-US" sz="1100" b="1" dirty="0">
                              <a:effectLst/>
                            </a:rPr>
                            <a:t>;</a:t>
                          </a:r>
                        </a:p>
                        <a:p>
                          <a:pPr>
                            <a:lnSpc>
                              <a:spcPct val="100000"/>
                            </a:lnSpc>
                            <a:spcAft>
                              <a:spcPts val="0"/>
                            </a:spcAft>
                          </a:pPr>
                          <a:r>
                            <a:rPr lang="vi-VN" sz="1100" b="1" dirty="0">
                              <a:effectLst/>
                            </a:rPr>
                            <a:t> - QCVN 51:201</a:t>
                          </a:r>
                          <a:r>
                            <a:rPr lang="en-US" sz="1100" b="1" dirty="0">
                              <a:effectLst/>
                            </a:rPr>
                            <a:t>7</a:t>
                          </a:r>
                          <a:r>
                            <a:rPr lang="vi-VN" sz="1100" b="1" dirty="0">
                              <a:effectLst/>
                            </a:rPr>
                            <a:t>/BTNMT</a:t>
                          </a:r>
                          <a:endParaRPr lang="en-US" sz="1100" b="1" dirty="0">
                            <a:effectLst/>
                          </a:endParaRPr>
                        </a:p>
                        <a:p>
                          <a:pPr>
                            <a:lnSpc>
                              <a:spcPct val="100000"/>
                            </a:lnSpc>
                            <a:spcAft>
                              <a:spcPts val="0"/>
                            </a:spcAft>
                          </a:pPr>
                          <a:r>
                            <a:rPr lang="en-US" sz="1100" b="1" dirty="0">
                              <a:effectLst/>
                            </a:rPr>
                            <a:t> </a:t>
                          </a:r>
                          <a:r>
                            <a:rPr lang="vi-VN" sz="1100" b="1" dirty="0">
                              <a:effectLst/>
                            </a:rPr>
                            <a:t>- QCVN 12-MT:2015/BTNMT</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2"/>
                      </a:ext>
                    </a:extLst>
                  </a:tr>
                  <a:tr h="892750">
                    <a:tc>
                      <a:txBody>
                        <a:bodyPr/>
                        <a:lstStyle/>
                        <a:p>
                          <a:pPr algn="ctr">
                            <a:lnSpc>
                              <a:spcPct val="100000"/>
                            </a:lnSpc>
                            <a:spcAft>
                              <a:spcPts val="0"/>
                            </a:spcAft>
                          </a:pPr>
                          <a:r>
                            <a:rPr lang="vi-VN" sz="1100" b="1">
                              <a:effectLst/>
                            </a:rPr>
                            <a:t>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dibenzofuran (PCDF)</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Giới hạn trong đất;</a:t>
                          </a:r>
                          <a:endParaRPr lang="en-US" sz="1100" b="1" dirty="0">
                            <a:effectLst/>
                          </a:endParaRPr>
                        </a:p>
                        <a:p>
                          <a:pPr>
                            <a:lnSpc>
                              <a:spcPct val="100000"/>
                            </a:lnSpc>
                            <a:spcAft>
                              <a:spcPts val="0"/>
                            </a:spcAft>
                          </a:pPr>
                          <a:r>
                            <a:rPr lang="vi-VN" sz="1100" b="1" dirty="0">
                              <a:effectLst/>
                            </a:rPr>
                            <a:t>- Giới hạn trong trầm tich (21,5 ng/kg TEQ)</a:t>
                          </a:r>
                          <a:r>
                            <a:rPr lang="en-US" sz="1100" b="1" dirty="0">
                              <a:effectLst/>
                            </a:rPr>
                            <a:t>;</a:t>
                          </a:r>
                        </a:p>
                        <a:p>
                          <a:pPr>
                            <a:lnSpc>
                              <a:spcPct val="100000"/>
                            </a:lnSpc>
                            <a:spcAft>
                              <a:spcPts val="0"/>
                            </a:spcAft>
                          </a:pPr>
                          <a:r>
                            <a:rPr lang="vi-VN" sz="1100" b="1" dirty="0">
                              <a:effectLst/>
                            </a:rPr>
                            <a:t>- Giới hạn trong khí thải lò đốt chất thải công nghiệp (0,6-1,2 ngTEQ/Nm</a:t>
                          </a:r>
                          <a:r>
                            <a:rPr lang="vi-VN" sz="1100" b="1" baseline="30000" dirty="0">
                              <a:effectLst/>
                            </a:rPr>
                            <a:t>3</a:t>
                          </a:r>
                          <a:r>
                            <a:rPr lang="vi-VN" sz="1100" b="1" dirty="0">
                              <a:effectLst/>
                            </a:rPr>
                            <a:t>)</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15:2008/BTNMT</a:t>
                          </a:r>
                          <a:r>
                            <a:rPr lang="en-US" sz="1100" b="1" dirty="0">
                              <a:effectLst/>
                            </a:rPr>
                            <a:t>;</a:t>
                          </a:r>
                        </a:p>
                        <a:p>
                          <a:pPr>
                            <a:lnSpc>
                              <a:spcPct val="100000"/>
                            </a:lnSpc>
                            <a:spcAft>
                              <a:spcPts val="0"/>
                            </a:spcAft>
                          </a:pPr>
                          <a:r>
                            <a:rPr lang="vi-VN" sz="1100" b="1" dirty="0">
                              <a:effectLst/>
                            </a:rPr>
                            <a:t>- QCVN 43:2017/BTNMT</a:t>
                          </a:r>
                          <a:r>
                            <a:rPr lang="en-US" sz="1100" b="1" dirty="0">
                              <a:effectLst/>
                            </a:rPr>
                            <a:t>;</a:t>
                          </a:r>
                        </a:p>
                        <a:p>
                          <a:pPr>
                            <a:lnSpc>
                              <a:spcPct val="100000"/>
                            </a:lnSpc>
                            <a:spcAft>
                              <a:spcPts val="0"/>
                            </a:spcAft>
                          </a:pPr>
                          <a:r>
                            <a:rPr lang="vi-VN" sz="1100" b="1" dirty="0">
                              <a:effectLst/>
                            </a:rPr>
                            <a:t>- QCVN 30:2012/BTNMT</a:t>
                          </a:r>
                        </a:p>
                        <a:p>
                          <a:pPr>
                            <a:lnSpc>
                              <a:spcPct val="100000"/>
                            </a:lnSpc>
                            <a:spcAft>
                              <a:spcPts val="0"/>
                            </a:spcAft>
                          </a:pPr>
                          <a:r>
                            <a:rPr lang="vi-VN" sz="1100" b="1" dirty="0">
                              <a:effectLst/>
                            </a:rPr>
                            <a:t>- Luật</a:t>
                          </a:r>
                          <a:r>
                            <a:rPr lang="vi-VN" sz="1100" b="1" baseline="0" dirty="0">
                              <a:effectLst/>
                            </a:rPr>
                            <a:t> BVMT 2020</a:t>
                          </a:r>
                          <a:endParaRPr lang="en-US" sz="1100" b="1" dirty="0">
                            <a:effectLst/>
                          </a:endParaRPr>
                        </a:p>
                        <a:p>
                          <a:pPr>
                            <a:lnSpc>
                              <a:spcPct val="100000"/>
                            </a:lnSpc>
                            <a:spcAft>
                              <a:spcPts val="0"/>
                            </a:spcAft>
                          </a:pP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3"/>
                      </a:ext>
                    </a:extLst>
                  </a:tr>
                  <a:tr h="316945">
                    <a:tc>
                      <a:txBody>
                        <a:bodyPr/>
                        <a:lstStyle/>
                        <a:p>
                          <a:pPr algn="ctr">
                            <a:lnSpc>
                              <a:spcPct val="100000"/>
                            </a:lnSpc>
                            <a:spcAft>
                              <a:spcPts val="0"/>
                            </a:spcAft>
                          </a:pPr>
                          <a:r>
                            <a:rPr lang="vi-VN" sz="11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Chlordecone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Ngưỡng xử lý theo mục đích sử dụng đất (0,05 đến 13,8 mg/kg)</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54:2013/BTNMT</a:t>
                          </a:r>
                          <a:endParaRPr lang="vi-V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Luật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4"/>
                      </a:ext>
                    </a:extLst>
                  </a:tr>
                  <a:tr h="316945">
                    <a:tc>
                      <a:txBody>
                        <a:bodyPr/>
                        <a:lstStyle/>
                        <a:p>
                          <a:pPr algn="ctr">
                            <a:lnSpc>
                              <a:spcPct val="115000"/>
                            </a:lnSpc>
                            <a:spcAft>
                              <a:spcPts val="600"/>
                            </a:spcAft>
                          </a:pPr>
                          <a:r>
                            <a:rPr lang="vi-VN" sz="1000" b="1" dirty="0">
                              <a:effectLst/>
                            </a:rPr>
                            <a:t>14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a:effectLst/>
                            </a:rPr>
                            <a:t>Alpha hexachlorocyclohexane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15000"/>
                            </a:lnSpc>
                            <a:spcAft>
                              <a:spcPts val="600"/>
                            </a:spcAft>
                          </a:pPr>
                          <a:r>
                            <a:rPr lang="vi-VN" sz="1000" b="1">
                              <a:effectLst/>
                            </a:rPr>
                            <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Cấm sử dụng</a:t>
                          </a: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marL="171450" indent="-171450">
                            <a:lnSpc>
                              <a:spcPct val="115000"/>
                            </a:lnSpc>
                            <a:spcAft>
                              <a:spcPts val="600"/>
                            </a:spcAft>
                            <a:buFontTx/>
                            <a:buChar char="-"/>
                          </a:pPr>
                          <a:r>
                            <a:rPr lang="nl-NL" sz="1000" b="1" spc="-10" dirty="0">
                              <a:effectLst/>
                            </a:rPr>
                            <a:t>Thông tư số 11/2020/TT-BYT;</a:t>
                          </a:r>
                          <a:endParaRPr lang="vi-VN" sz="1000" b="1" spc="-10" dirty="0">
                            <a:effectLst/>
                          </a:endParaRPr>
                        </a:p>
                        <a:p>
                          <a:pPr marL="171450" indent="-171450">
                            <a:lnSpc>
                              <a:spcPct val="115000"/>
                            </a:lnSpc>
                            <a:spcAft>
                              <a:spcPts val="600"/>
                            </a:spcAft>
                            <a:buFontTx/>
                            <a:buChar char="-"/>
                          </a:pPr>
                          <a:r>
                            <a:rPr lang="vi-VN" sz="1000" b="1" spc="-10" dirty="0">
                              <a:effectLst/>
                              <a:latin typeface="Calibri" panose="020F0502020204030204" pitchFamily="34" charset="0"/>
                              <a:ea typeface="Calibri" panose="020F0502020204030204" pitchFamily="34" charset="0"/>
                              <a:cs typeface="Times New Roman" panose="02020603050405020304" pitchFamily="18" charset="0"/>
                            </a:rPr>
                            <a:t>Luật</a:t>
                          </a:r>
                          <a:r>
                            <a:rPr lang="vi-VN" sz="1000" b="1" spc="-10"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2077304311"/>
                      </a:ext>
                    </a:extLst>
                  </a:tr>
                  <a:tr h="316945">
                    <a:tc>
                      <a:txBody>
                        <a:bodyPr/>
                        <a:lstStyle/>
                        <a:p>
                          <a:pPr algn="ctr">
                            <a:lnSpc>
                              <a:spcPct val="115000"/>
                            </a:lnSpc>
                            <a:spcAft>
                              <a:spcPts val="600"/>
                            </a:spcAft>
                          </a:pPr>
                          <a:r>
                            <a:rPr lang="vi-VN" sz="1000" b="1">
                              <a:effectLst/>
                            </a:rPr>
                            <a:t>15</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Beta</a:t>
                          </a:r>
                          <a:endParaRPr lang="en-US" sz="1000" b="1" dirty="0">
                            <a:effectLst/>
                          </a:endParaRPr>
                        </a:p>
                        <a:p>
                          <a:pPr>
                            <a:lnSpc>
                              <a:spcPct val="115000"/>
                            </a:lnSpc>
                            <a:spcAft>
                              <a:spcPts val="600"/>
                            </a:spcAft>
                          </a:pPr>
                          <a:r>
                            <a:rPr lang="vi-VN" sz="1000" b="1" dirty="0">
                              <a:effectLst/>
                            </a:rPr>
                            <a:t>Hexachlorocyclohexane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15000"/>
                            </a:lnSpc>
                            <a:spcAft>
                              <a:spcPts val="600"/>
                            </a:spcAft>
                          </a:pPr>
                          <a:r>
                            <a:rPr lang="vi-VN" sz="1000" b="1" dirty="0">
                              <a:effectLst/>
                            </a:rPr>
                            <a:t>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Cấm sử dụng</a:t>
                          </a: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a:t>
                          </a:r>
                          <a:r>
                            <a:rPr lang="nl-NL" sz="1000" b="1" spc="-10" dirty="0">
                              <a:effectLst/>
                            </a:rPr>
                            <a:t>Thông tư số 11/2020/TT-BYT;</a:t>
                          </a:r>
                          <a:endParaRPr lang="vi-VN" sz="1000" b="1" spc="-10" dirty="0">
                            <a:effectLst/>
                          </a:endParaRP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3744932915"/>
                      </a:ext>
                    </a:extLst>
                  </a:tr>
                </a:tbl>
              </a:graphicData>
            </a:graphic>
          </p:graphicFrame>
        </mc:Choice>
        <mc:Fallback xmlns="">
          <p:graphicFrame>
            <p:nvGraphicFramePr>
              <p:cNvPr id="3" name="Table 2">
                <a:extLst>
                  <a:ext uri="{FF2B5EF4-FFF2-40B4-BE49-F238E27FC236}">
                    <a16:creationId xmlns:a16="http://schemas.microsoft.com/office/drawing/2014/main" id="{9CAC85E4-1509-3DB6-801F-388F1AF446FF}"/>
                  </a:ext>
                </a:extLst>
              </p:cNvPr>
              <p:cNvGraphicFramePr>
                <a:graphicFrameLocks noGrp="1"/>
              </p:cNvGraphicFramePr>
              <p:nvPr>
                <p:extLst>
                  <p:ext uri="{D42A27DB-BD31-4B8C-83A1-F6EECF244321}">
                    <p14:modId xmlns:p14="http://schemas.microsoft.com/office/powerpoint/2010/main" val="3384933633"/>
                  </p:ext>
                </p:extLst>
              </p:nvPr>
            </p:nvGraphicFramePr>
            <p:xfrm>
              <a:off x="163285" y="533400"/>
              <a:ext cx="8817429" cy="5402834"/>
            </p:xfrm>
            <a:graphic>
              <a:graphicData uri="http://schemas.openxmlformats.org/drawingml/2006/table">
                <a:tbl>
                  <a:tblPr firstRow="1" firstCol="1" bandRow="1">
                    <a:tableStyleId>{5C22544A-7EE6-4342-B048-85BDC9FD1C3A}</a:tableStyleId>
                  </a:tblPr>
                  <a:tblGrid>
                    <a:gridCol w="563171">
                      <a:extLst>
                        <a:ext uri="{9D8B030D-6E8A-4147-A177-3AD203B41FA5}">
                          <a16:colId xmlns:a16="http://schemas.microsoft.com/office/drawing/2014/main" val="20000"/>
                        </a:ext>
                      </a:extLst>
                    </a:gridCol>
                    <a:gridCol w="1102343">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gridCol w="2122715">
                      <a:extLst>
                        <a:ext uri="{9D8B030D-6E8A-4147-A177-3AD203B41FA5}">
                          <a16:colId xmlns:a16="http://schemas.microsoft.com/office/drawing/2014/main" val="20004"/>
                        </a:ext>
                      </a:extLst>
                    </a:gridCol>
                  </a:tblGrid>
                  <a:tr h="387410">
                    <a:tc>
                      <a:txBody>
                        <a:bodyPr/>
                        <a:lstStyle/>
                        <a:p>
                          <a:pPr algn="ctr">
                            <a:lnSpc>
                              <a:spcPct val="100000"/>
                            </a:lnSpc>
                            <a:spcAft>
                              <a:spcPts val="0"/>
                            </a:spcAft>
                          </a:pPr>
                          <a:r>
                            <a:rPr lang="vi-VN" sz="1100" b="1" dirty="0">
                              <a:effectLst/>
                            </a:rPr>
                            <a:t>STT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Tên chất POP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Phụ lục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Quy định hiện hành</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tc>
                      <a:txBody>
                        <a:bodyPr/>
                        <a:lstStyle/>
                        <a:p>
                          <a:pPr algn="ctr">
                            <a:lnSpc>
                              <a:spcPct val="100000"/>
                            </a:lnSpc>
                            <a:spcAft>
                              <a:spcPts val="0"/>
                            </a:spcAft>
                          </a:pPr>
                          <a:r>
                            <a:rPr lang="vi-VN" sz="1100" b="1">
                              <a:effectLst/>
                            </a:rPr>
                            <a:t>Văn bản quy định</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nchor="ctr"/>
                    </a:tc>
                    <a:extLst>
                      <a:ext uri="{0D108BD9-81ED-4DB2-BD59-A6C34878D82A}">
                        <a16:rowId xmlns:a16="http://schemas.microsoft.com/office/drawing/2014/main" val="10000"/>
                      </a:ext>
                    </a:extLst>
                  </a:tr>
                  <a:tr h="1508760">
                    <a:tc>
                      <a:txBody>
                        <a:bodyPr/>
                        <a:lstStyle/>
                        <a:p>
                          <a:pPr algn="ctr">
                            <a:lnSpc>
                              <a:spcPct val="100000"/>
                            </a:lnSpc>
                            <a:spcAft>
                              <a:spcPts val="0"/>
                            </a:spcAft>
                          </a:pPr>
                          <a:r>
                            <a:rPr lang="vi-VN" sz="1100" b="1">
                              <a:effectLst/>
                            </a:rPr>
                            <a:t>10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biphenyls (PCB)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A,C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endParaRPr lang="en-US"/>
                        </a:p>
                      </a:txBody>
                      <a:tcPr marL="25899" marR="25899" marT="0" marB="0">
                        <a:blipFill>
                          <a:blip r:embed="rId2"/>
                          <a:stretch>
                            <a:fillRect l="-51724" t="-26316" r="-48690" b="-238057"/>
                          </a:stretch>
                        </a:blipFill>
                      </a:tcPr>
                    </a:tc>
                    <a:tc>
                      <a:txBody>
                        <a:bodyPr/>
                        <a:lstStyle/>
                        <a:p>
                          <a:pPr>
                            <a:lnSpc>
                              <a:spcPct val="100000"/>
                            </a:lnSpc>
                            <a:spcAft>
                              <a:spcPts val="0"/>
                            </a:spcAft>
                          </a:pPr>
                          <a:r>
                            <a:rPr lang="vi-VN" sz="1100" b="1" dirty="0">
                              <a:effectLst/>
                            </a:rPr>
                            <a:t>- QCVN 07:2009/BTNMT</a:t>
                          </a:r>
                          <a:r>
                            <a:rPr lang="en-US" sz="1100" b="1" dirty="0">
                              <a:effectLst/>
                            </a:rPr>
                            <a:t>;</a:t>
                          </a:r>
                        </a:p>
                        <a:p>
                          <a:pPr>
                            <a:lnSpc>
                              <a:spcPct val="100000"/>
                            </a:lnSpc>
                            <a:spcAft>
                              <a:spcPts val="0"/>
                            </a:spcAft>
                          </a:pPr>
                          <a:r>
                            <a:rPr lang="en-US" sz="1100" b="1" dirty="0">
                              <a:effectLst/>
                            </a:rPr>
                            <a:t> </a:t>
                          </a:r>
                          <a:r>
                            <a:rPr lang="vi-VN" sz="1100" b="1" dirty="0">
                              <a:effectLst/>
                            </a:rPr>
                            <a:t>- Nghị định số 113/2017/NĐ-CP</a:t>
                          </a:r>
                          <a:r>
                            <a:rPr lang="en-US" sz="1100" b="1" dirty="0">
                              <a:effectLst/>
                            </a:rPr>
                            <a:t>;</a:t>
                          </a:r>
                        </a:p>
                        <a:p>
                          <a:pPr>
                            <a:lnSpc>
                              <a:spcPct val="100000"/>
                            </a:lnSpc>
                            <a:spcAft>
                              <a:spcPts val="0"/>
                            </a:spcAft>
                          </a:pPr>
                          <a:r>
                            <a:rPr lang="en-US" sz="1100" b="1" dirty="0">
                              <a:effectLst/>
                            </a:rPr>
                            <a:t> </a:t>
                          </a:r>
                          <a:r>
                            <a:rPr lang="vi-VN" sz="1100" b="1" dirty="0">
                              <a:effectLst/>
                            </a:rPr>
                            <a:t>- QCVN 4</a:t>
                          </a:r>
                          <a:r>
                            <a:rPr lang="en-US" sz="1100" b="1" dirty="0">
                              <a:effectLst/>
                            </a:rPr>
                            <a:t>1</a:t>
                          </a:r>
                          <a:r>
                            <a:rPr lang="vi-VN" sz="1100" b="1" dirty="0">
                              <a:effectLst/>
                            </a:rPr>
                            <a:t>:2011/BTNMT</a:t>
                          </a:r>
                          <a:r>
                            <a:rPr lang="en-US" sz="1100" b="1" dirty="0">
                              <a:effectLst/>
                            </a:rPr>
                            <a:t>; </a:t>
                          </a:r>
                        </a:p>
                        <a:p>
                          <a:pPr>
                            <a:lnSpc>
                              <a:spcPct val="100000"/>
                            </a:lnSpc>
                            <a:spcAft>
                              <a:spcPts val="0"/>
                            </a:spcAft>
                          </a:pPr>
                          <a:r>
                            <a:rPr lang="en-US" sz="1100" b="1" dirty="0">
                              <a:effectLst/>
                            </a:rPr>
                            <a:t> </a:t>
                          </a:r>
                          <a:r>
                            <a:rPr lang="vi-VN" sz="1100" b="1" dirty="0">
                              <a:effectLst/>
                            </a:rPr>
                            <a:t>- QCVN 43:2017/BTNMT</a:t>
                          </a:r>
                          <a:r>
                            <a:rPr lang="en-US" sz="1100" b="1" dirty="0">
                              <a:effectLst/>
                            </a:rPr>
                            <a:t>;</a:t>
                          </a:r>
                        </a:p>
                        <a:p>
                          <a:pPr>
                            <a:lnSpc>
                              <a:spcPct val="100000"/>
                            </a:lnSpc>
                            <a:spcAft>
                              <a:spcPts val="0"/>
                            </a:spcAft>
                          </a:pPr>
                          <a:r>
                            <a:rPr lang="vi-VN" sz="1100" b="1" dirty="0">
                              <a:effectLst/>
                            </a:rPr>
                            <a:t> - </a:t>
                          </a:r>
                          <a:r>
                            <a:rPr lang="en-US" sz="1100" b="1" dirty="0">
                              <a:effectLst/>
                            </a:rPr>
                            <a:t>Q</a:t>
                          </a:r>
                          <a:r>
                            <a:rPr lang="vi-VN" sz="1100" b="1" dirty="0">
                              <a:effectLst/>
                            </a:rPr>
                            <a:t>CVN </a:t>
                          </a:r>
                          <a:r>
                            <a:rPr lang="en-US" sz="1100" b="1" dirty="0">
                              <a:effectLst/>
                            </a:rPr>
                            <a:t>40</a:t>
                          </a:r>
                          <a:r>
                            <a:rPr lang="vi-VN" sz="1100" b="1" dirty="0">
                              <a:effectLst/>
                            </a:rPr>
                            <a:t>:201</a:t>
                          </a:r>
                          <a:r>
                            <a:rPr lang="en-US" sz="1100" b="1" dirty="0">
                              <a:effectLst/>
                            </a:rPr>
                            <a:t>1</a:t>
                          </a:r>
                          <a:r>
                            <a:rPr lang="vi-VN" sz="1100" b="1" dirty="0">
                              <a:effectLst/>
                            </a:rPr>
                            <a:t>/BTNMT</a:t>
                          </a:r>
                          <a:r>
                            <a:rPr lang="en-US" sz="1100" b="1" dirty="0">
                              <a:effectLst/>
                            </a:rPr>
                            <a:t>;</a:t>
                          </a:r>
                        </a:p>
                        <a:p>
                          <a:pPr>
                            <a:lnSpc>
                              <a:spcPct val="100000"/>
                            </a:lnSpc>
                            <a:spcAft>
                              <a:spcPts val="0"/>
                            </a:spcAft>
                          </a:pPr>
                          <a:r>
                            <a:rPr lang="en-US" sz="1100" b="1" dirty="0">
                              <a:effectLst/>
                            </a:rPr>
                            <a:t> </a:t>
                          </a:r>
                          <a:r>
                            <a:rPr lang="vi-VN" sz="1100" b="1" dirty="0">
                              <a:effectLst/>
                            </a:rPr>
                            <a:t>- QCVN 56:2013/BTNMT;</a:t>
                          </a:r>
                        </a:p>
                        <a:p>
                          <a:pPr>
                            <a:lnSpc>
                              <a:spcPct val="100000"/>
                            </a:lnSpc>
                            <a:spcAft>
                              <a:spcPts val="0"/>
                            </a:spcAft>
                          </a:pPr>
                          <a:r>
                            <a:rPr lang="vi-VN" sz="1100" b="1" dirty="0">
                              <a:effectLst/>
                            </a:rPr>
                            <a:t>-</a:t>
                          </a:r>
                          <a:r>
                            <a:rPr lang="vi-VN" sz="1100" b="1" baseline="0" dirty="0">
                              <a:effectLst/>
                            </a:rPr>
                            <a:t> Luật BVMT 2020</a:t>
                          </a:r>
                          <a:endParaRPr lang="en-US" sz="1100" b="1" dirty="0">
                            <a:effectLst/>
                          </a:endParaRPr>
                        </a:p>
                        <a:p>
                          <a:pPr>
                            <a:lnSpc>
                              <a:spcPct val="100000"/>
                            </a:lnSpc>
                            <a:spcAft>
                              <a:spcPts val="0"/>
                            </a:spcAft>
                          </a:pP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1"/>
                      </a:ext>
                    </a:extLst>
                  </a:tr>
                  <a:tr h="1173480">
                    <a:tc>
                      <a:txBody>
                        <a:bodyPr/>
                        <a:lstStyle/>
                        <a:p>
                          <a:pPr algn="ctr">
                            <a:lnSpc>
                              <a:spcPct val="100000"/>
                            </a:lnSpc>
                            <a:spcAft>
                              <a:spcPts val="0"/>
                            </a:spcAft>
                          </a:pPr>
                          <a:r>
                            <a:rPr lang="vi-VN" sz="1100" b="1">
                              <a:effectLst/>
                            </a:rPr>
                            <a:t>11</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dibenzo-p-dioxins (PCDD)</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Giới hạn trong đất (40 - 1200 ng/kg TEQ)</a:t>
                          </a:r>
                          <a:r>
                            <a:rPr lang="en-US" sz="1100" b="1" dirty="0">
                              <a:effectLst/>
                            </a:rPr>
                            <a:t>;</a:t>
                          </a:r>
                        </a:p>
                        <a:p>
                          <a:pPr>
                            <a:lnSpc>
                              <a:spcPct val="100000"/>
                            </a:lnSpc>
                            <a:spcAft>
                              <a:spcPts val="0"/>
                            </a:spcAft>
                          </a:pPr>
                          <a:r>
                            <a:rPr lang="vi-VN" sz="1100" b="1" dirty="0">
                              <a:effectLst/>
                            </a:rPr>
                            <a:t>- Giới hạn trong trầm tích (21,5 ng/kg TEQ)</a:t>
                          </a:r>
                          <a:r>
                            <a:rPr lang="en-US" sz="1100" b="1" dirty="0">
                              <a:effectLst/>
                            </a:rPr>
                            <a:t>;</a:t>
                          </a:r>
                        </a:p>
                        <a:p>
                          <a:pPr>
                            <a:lnSpc>
                              <a:spcPct val="100000"/>
                            </a:lnSpc>
                            <a:spcAft>
                              <a:spcPts val="0"/>
                            </a:spcAft>
                          </a:pPr>
                          <a:r>
                            <a:rPr lang="vi-VN" sz="1100" b="1" dirty="0">
                              <a:effectLst/>
                            </a:rPr>
                            <a:t>- Giới hạn trong khí thải lò đốt chất thải công nghiệp (0,6 - 1,2 ngTEQ/Nm</a:t>
                          </a:r>
                          <a:r>
                            <a:rPr lang="vi-VN" sz="1100" b="1" baseline="30000" dirty="0">
                              <a:effectLst/>
                            </a:rPr>
                            <a:t>3</a:t>
                          </a:r>
                          <a:r>
                            <a:rPr lang="vi-VN" sz="1100" b="1" dirty="0">
                              <a:effectLst/>
                            </a:rPr>
                            <a:t>)</a:t>
                          </a:r>
                          <a:r>
                            <a:rPr lang="en-US" sz="1100" b="1" dirty="0">
                              <a:effectLst/>
                            </a:rPr>
                            <a:t>;</a:t>
                          </a:r>
                        </a:p>
                        <a:p>
                          <a:pPr>
                            <a:lnSpc>
                              <a:spcPct val="100000"/>
                            </a:lnSpc>
                            <a:spcAft>
                              <a:spcPts val="0"/>
                            </a:spcAft>
                          </a:pPr>
                          <a:r>
                            <a:rPr lang="vi-VN" sz="1100" b="1" dirty="0">
                              <a:effectLst/>
                            </a:rPr>
                            <a:t>- Giới hạn trong khí thải lò thép (0,1 - 0,6 ngTEQ/Nm</a:t>
                          </a:r>
                          <a:r>
                            <a:rPr lang="vi-VN" sz="1100" b="1" baseline="30000" dirty="0">
                              <a:effectLst/>
                            </a:rPr>
                            <a:t>3</a:t>
                          </a:r>
                          <a:r>
                            <a:rPr lang="vi-VN" sz="1100" b="1" dirty="0">
                              <a:effectLst/>
                            </a:rPr>
                            <a:t>)</a:t>
                          </a:r>
                          <a:r>
                            <a:rPr lang="en-US" sz="1100" b="1" dirty="0">
                              <a:effectLst/>
                            </a:rPr>
                            <a:t>;</a:t>
                          </a:r>
                        </a:p>
                        <a:p>
                          <a:pPr>
                            <a:lnSpc>
                              <a:spcPct val="100000"/>
                            </a:lnSpc>
                            <a:spcAft>
                              <a:spcPts val="0"/>
                            </a:spcAft>
                          </a:pPr>
                          <a:r>
                            <a:rPr lang="vi-VN" sz="1100" b="1" dirty="0">
                              <a:effectLst/>
                            </a:rPr>
                            <a:t>- Giới hạn trong nước thải sản xuất giấy (15 - 30 pgTEQ/l) </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Quản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45:2012/BTNMT</a:t>
                          </a:r>
                          <a:r>
                            <a:rPr lang="en-US" sz="1100" b="1" dirty="0">
                              <a:effectLst/>
                            </a:rPr>
                            <a:t>;</a:t>
                          </a:r>
                        </a:p>
                        <a:p>
                          <a:pPr>
                            <a:lnSpc>
                              <a:spcPct val="100000"/>
                            </a:lnSpc>
                            <a:spcAft>
                              <a:spcPts val="0"/>
                            </a:spcAft>
                          </a:pPr>
                          <a:r>
                            <a:rPr lang="vi-VN" sz="1100" b="1" dirty="0">
                              <a:effectLst/>
                            </a:rPr>
                            <a:t>- QCVN 43:20</a:t>
                          </a:r>
                          <a:r>
                            <a:rPr lang="en-US" sz="1100" b="1" dirty="0">
                              <a:effectLst/>
                            </a:rPr>
                            <a:t>1</a:t>
                          </a:r>
                          <a:r>
                            <a:rPr lang="vi-VN" sz="1100" b="1" dirty="0">
                              <a:effectLst/>
                            </a:rPr>
                            <a:t>7/BTNMT</a:t>
                          </a:r>
                          <a:r>
                            <a:rPr lang="en-US" sz="1100" b="1" dirty="0">
                              <a:effectLst/>
                            </a:rPr>
                            <a:t>;</a:t>
                          </a:r>
                          <a:endParaRPr lang="vi-VN" sz="1100" b="1" dirty="0">
                            <a:effectLst/>
                          </a:endParaRPr>
                        </a:p>
                        <a:p>
                          <a:pPr>
                            <a:lnSpc>
                              <a:spcPct val="100000"/>
                            </a:lnSpc>
                            <a:spcAft>
                              <a:spcPts val="0"/>
                            </a:spcAft>
                          </a:pPr>
                          <a:r>
                            <a:rPr lang="vi-VN" sz="1100" b="1" dirty="0">
                              <a:effectLst/>
                            </a:rPr>
                            <a:t>- QCVN </a:t>
                          </a:r>
                          <a:r>
                            <a:rPr lang="en-US" sz="1100" b="1" dirty="0">
                              <a:effectLst/>
                            </a:rPr>
                            <a:t>30</a:t>
                          </a:r>
                          <a:r>
                            <a:rPr lang="vi-VN" sz="1100" b="1" dirty="0">
                              <a:effectLst/>
                            </a:rPr>
                            <a:t>:2012/BTNMT</a:t>
                          </a:r>
                          <a:r>
                            <a:rPr lang="en-US" sz="1100" b="1" dirty="0">
                              <a:effectLst/>
                            </a:rPr>
                            <a:t>;</a:t>
                          </a:r>
                        </a:p>
                        <a:p>
                          <a:pPr>
                            <a:lnSpc>
                              <a:spcPct val="100000"/>
                            </a:lnSpc>
                            <a:spcAft>
                              <a:spcPts val="0"/>
                            </a:spcAft>
                          </a:pPr>
                          <a:r>
                            <a:rPr lang="vi-VN" sz="1100" b="1" dirty="0">
                              <a:effectLst/>
                            </a:rPr>
                            <a:t> - QCVN 51:201</a:t>
                          </a:r>
                          <a:r>
                            <a:rPr lang="en-US" sz="1100" b="1" dirty="0">
                              <a:effectLst/>
                            </a:rPr>
                            <a:t>7</a:t>
                          </a:r>
                          <a:r>
                            <a:rPr lang="vi-VN" sz="1100" b="1" dirty="0">
                              <a:effectLst/>
                            </a:rPr>
                            <a:t>/BTNMT</a:t>
                          </a:r>
                          <a:endParaRPr lang="en-US" sz="1100" b="1" dirty="0">
                            <a:effectLst/>
                          </a:endParaRPr>
                        </a:p>
                        <a:p>
                          <a:pPr>
                            <a:lnSpc>
                              <a:spcPct val="100000"/>
                            </a:lnSpc>
                            <a:spcAft>
                              <a:spcPts val="0"/>
                            </a:spcAft>
                          </a:pPr>
                          <a:r>
                            <a:rPr lang="en-US" sz="1100" b="1" dirty="0">
                              <a:effectLst/>
                            </a:rPr>
                            <a:t> </a:t>
                          </a:r>
                          <a:r>
                            <a:rPr lang="vi-VN" sz="1100" b="1" dirty="0">
                              <a:effectLst/>
                            </a:rPr>
                            <a:t>- QCVN 12-MT:2015/BTNMT</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2"/>
                      </a:ext>
                    </a:extLst>
                  </a:tr>
                  <a:tr h="892750">
                    <a:tc>
                      <a:txBody>
                        <a:bodyPr/>
                        <a:lstStyle/>
                        <a:p>
                          <a:pPr algn="ctr">
                            <a:lnSpc>
                              <a:spcPct val="100000"/>
                            </a:lnSpc>
                            <a:spcAft>
                              <a:spcPts val="0"/>
                            </a:spcAft>
                          </a:pPr>
                          <a:r>
                            <a:rPr lang="vi-VN" sz="1100" b="1">
                              <a:effectLst/>
                            </a:rPr>
                            <a:t>12</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Polychlorinated dibenzofuran (PCDF)</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Giới hạn trong đất;</a:t>
                          </a:r>
                          <a:endParaRPr lang="en-US" sz="1100" b="1" dirty="0">
                            <a:effectLst/>
                          </a:endParaRPr>
                        </a:p>
                        <a:p>
                          <a:pPr>
                            <a:lnSpc>
                              <a:spcPct val="100000"/>
                            </a:lnSpc>
                            <a:spcAft>
                              <a:spcPts val="0"/>
                            </a:spcAft>
                          </a:pPr>
                          <a:r>
                            <a:rPr lang="vi-VN" sz="1100" b="1" dirty="0">
                              <a:effectLst/>
                            </a:rPr>
                            <a:t>- Giới hạn trong trầm tich (21,5 ng/kg TEQ)</a:t>
                          </a:r>
                          <a:r>
                            <a:rPr lang="en-US" sz="1100" b="1" dirty="0">
                              <a:effectLst/>
                            </a:rPr>
                            <a:t>;</a:t>
                          </a:r>
                        </a:p>
                        <a:p>
                          <a:pPr>
                            <a:lnSpc>
                              <a:spcPct val="100000"/>
                            </a:lnSpc>
                            <a:spcAft>
                              <a:spcPts val="0"/>
                            </a:spcAft>
                          </a:pPr>
                          <a:r>
                            <a:rPr lang="vi-VN" sz="1100" b="1" dirty="0">
                              <a:effectLst/>
                            </a:rPr>
                            <a:t>- Giới hạn trong khí thải lò đốt chất thải công nghiệp (0,6-1,2 ngTEQ/Nm</a:t>
                          </a:r>
                          <a:r>
                            <a:rPr lang="vi-VN" sz="1100" b="1" baseline="30000" dirty="0">
                              <a:effectLst/>
                            </a:rPr>
                            <a:t>3</a:t>
                          </a:r>
                          <a:r>
                            <a:rPr lang="vi-VN" sz="1100" b="1" dirty="0">
                              <a:effectLst/>
                            </a:rPr>
                            <a:t>)</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15:2008/BTNMT</a:t>
                          </a:r>
                          <a:r>
                            <a:rPr lang="en-US" sz="1100" b="1" dirty="0">
                              <a:effectLst/>
                            </a:rPr>
                            <a:t>;</a:t>
                          </a:r>
                        </a:p>
                        <a:p>
                          <a:pPr>
                            <a:lnSpc>
                              <a:spcPct val="100000"/>
                            </a:lnSpc>
                            <a:spcAft>
                              <a:spcPts val="0"/>
                            </a:spcAft>
                          </a:pPr>
                          <a:r>
                            <a:rPr lang="vi-VN" sz="1100" b="1" dirty="0">
                              <a:effectLst/>
                            </a:rPr>
                            <a:t>- QCVN 43:2017/BTNMT</a:t>
                          </a:r>
                          <a:r>
                            <a:rPr lang="en-US" sz="1100" b="1" dirty="0">
                              <a:effectLst/>
                            </a:rPr>
                            <a:t>;</a:t>
                          </a:r>
                        </a:p>
                        <a:p>
                          <a:pPr>
                            <a:lnSpc>
                              <a:spcPct val="100000"/>
                            </a:lnSpc>
                            <a:spcAft>
                              <a:spcPts val="0"/>
                            </a:spcAft>
                          </a:pPr>
                          <a:r>
                            <a:rPr lang="vi-VN" sz="1100" b="1" dirty="0">
                              <a:effectLst/>
                            </a:rPr>
                            <a:t>- QCVN 30:2012/BTNMT</a:t>
                          </a:r>
                        </a:p>
                        <a:p>
                          <a:pPr>
                            <a:lnSpc>
                              <a:spcPct val="100000"/>
                            </a:lnSpc>
                            <a:spcAft>
                              <a:spcPts val="0"/>
                            </a:spcAft>
                          </a:pPr>
                          <a:r>
                            <a:rPr lang="vi-VN" sz="1100" b="1" dirty="0">
                              <a:effectLst/>
                            </a:rPr>
                            <a:t>- Luật</a:t>
                          </a:r>
                          <a:r>
                            <a:rPr lang="vi-VN" sz="1100" b="1" baseline="0" dirty="0">
                              <a:effectLst/>
                            </a:rPr>
                            <a:t> BVMT 2020</a:t>
                          </a:r>
                          <a:endParaRPr lang="en-US" sz="1100" b="1" dirty="0">
                            <a:effectLst/>
                          </a:endParaRPr>
                        </a:p>
                        <a:p>
                          <a:pPr>
                            <a:lnSpc>
                              <a:spcPct val="100000"/>
                            </a:lnSpc>
                            <a:spcAft>
                              <a:spcPts val="0"/>
                            </a:spcAft>
                          </a:pP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3"/>
                      </a:ext>
                    </a:extLst>
                  </a:tr>
                  <a:tr h="335280">
                    <a:tc>
                      <a:txBody>
                        <a:bodyPr/>
                        <a:lstStyle/>
                        <a:p>
                          <a:pPr algn="ctr">
                            <a:lnSpc>
                              <a:spcPct val="100000"/>
                            </a:lnSpc>
                            <a:spcAft>
                              <a:spcPts val="0"/>
                            </a:spcAft>
                          </a:pPr>
                          <a:r>
                            <a:rPr lang="vi-VN" sz="1100" b="1">
                              <a:effectLst/>
                            </a:rPr>
                            <a:t>13</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a:effectLst/>
                            </a:rPr>
                            <a:t>Chlordecone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gn="ctr">
                            <a:lnSpc>
                              <a:spcPct val="100000"/>
                            </a:lnSpc>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Ngưỡng xử lý theo mục đích sử dụng đất (0,05 đến 13,8 mg/kg)</a:t>
                          </a: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tc>
                      <a:txBody>
                        <a:bodyPr/>
                        <a:lstStyle/>
                        <a:p>
                          <a:pPr>
                            <a:lnSpc>
                              <a:spcPct val="100000"/>
                            </a:lnSpc>
                            <a:spcAft>
                              <a:spcPts val="0"/>
                            </a:spcAft>
                          </a:pPr>
                          <a:r>
                            <a:rPr lang="vi-VN" sz="1100" b="1" dirty="0">
                              <a:effectLst/>
                            </a:rPr>
                            <a:t>- QCVN 54:2013/BTNMT</a:t>
                          </a:r>
                          <a:endParaRPr lang="vi-V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Luật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5899" marR="25899" marT="0" marB="0"/>
                    </a:tc>
                    <a:extLst>
                      <a:ext uri="{0D108BD9-81ED-4DB2-BD59-A6C34878D82A}">
                        <a16:rowId xmlns:a16="http://schemas.microsoft.com/office/drawing/2014/main" val="10004"/>
                      </a:ext>
                    </a:extLst>
                  </a:tr>
                  <a:tr h="514477">
                    <a:tc>
                      <a:txBody>
                        <a:bodyPr/>
                        <a:lstStyle/>
                        <a:p>
                          <a:pPr algn="ctr">
                            <a:lnSpc>
                              <a:spcPct val="115000"/>
                            </a:lnSpc>
                            <a:spcAft>
                              <a:spcPts val="600"/>
                            </a:spcAft>
                          </a:pPr>
                          <a:r>
                            <a:rPr lang="vi-VN" sz="1000" b="1" dirty="0">
                              <a:effectLst/>
                            </a:rPr>
                            <a:t>14</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a:effectLst/>
                            </a:rPr>
                            <a:t>Alpha hexachlorocyclohexane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15000"/>
                            </a:lnSpc>
                            <a:spcAft>
                              <a:spcPts val="600"/>
                            </a:spcAft>
                          </a:pPr>
                          <a:r>
                            <a:rPr lang="vi-VN" sz="1000" b="1">
                              <a:effectLst/>
                            </a:rPr>
                            <a:t>A</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Cấm sử dụng</a:t>
                          </a: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marL="171450" indent="-171450">
                            <a:lnSpc>
                              <a:spcPct val="115000"/>
                            </a:lnSpc>
                            <a:spcAft>
                              <a:spcPts val="600"/>
                            </a:spcAft>
                            <a:buFontTx/>
                            <a:buChar char="-"/>
                          </a:pPr>
                          <a:r>
                            <a:rPr lang="nl-NL" sz="1000" b="1" spc="-10" dirty="0">
                              <a:effectLst/>
                            </a:rPr>
                            <a:t>Thông tư số 11/2020/TT-BYT;</a:t>
                          </a:r>
                          <a:endParaRPr lang="vi-VN" sz="1000" b="1" spc="-10" dirty="0">
                            <a:effectLst/>
                          </a:endParaRPr>
                        </a:p>
                        <a:p>
                          <a:pPr marL="171450" indent="-171450">
                            <a:lnSpc>
                              <a:spcPct val="115000"/>
                            </a:lnSpc>
                            <a:spcAft>
                              <a:spcPts val="600"/>
                            </a:spcAft>
                            <a:buFontTx/>
                            <a:buChar char="-"/>
                          </a:pPr>
                          <a:r>
                            <a:rPr lang="vi-VN" sz="1000" b="1" spc="-10" dirty="0">
                              <a:effectLst/>
                              <a:latin typeface="Calibri" panose="020F0502020204030204" pitchFamily="34" charset="0"/>
                              <a:ea typeface="Calibri" panose="020F0502020204030204" pitchFamily="34" charset="0"/>
                              <a:cs typeface="Times New Roman" panose="02020603050405020304" pitchFamily="18" charset="0"/>
                            </a:rPr>
                            <a:t>Luật</a:t>
                          </a:r>
                          <a:r>
                            <a:rPr lang="vi-VN" sz="1000" b="1" spc="-10"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2077304311"/>
                      </a:ext>
                    </a:extLst>
                  </a:tr>
                  <a:tr h="590677">
                    <a:tc>
                      <a:txBody>
                        <a:bodyPr/>
                        <a:lstStyle/>
                        <a:p>
                          <a:pPr algn="ctr">
                            <a:lnSpc>
                              <a:spcPct val="115000"/>
                            </a:lnSpc>
                            <a:spcAft>
                              <a:spcPts val="600"/>
                            </a:spcAft>
                          </a:pPr>
                          <a:r>
                            <a:rPr lang="vi-VN" sz="1000" b="1">
                              <a:effectLst/>
                            </a:rPr>
                            <a:t>15</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Beta</a:t>
                          </a:r>
                          <a:endParaRPr lang="en-US" sz="1000" b="1" dirty="0">
                            <a:effectLst/>
                          </a:endParaRPr>
                        </a:p>
                        <a:p>
                          <a:pPr>
                            <a:lnSpc>
                              <a:spcPct val="115000"/>
                            </a:lnSpc>
                            <a:spcAft>
                              <a:spcPts val="600"/>
                            </a:spcAft>
                          </a:pPr>
                          <a:r>
                            <a:rPr lang="vi-VN" sz="1000" b="1" dirty="0">
                              <a:effectLst/>
                            </a:rPr>
                            <a:t>Hexachlorocyclohexane</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15000"/>
                            </a:lnSpc>
                            <a:spcAft>
                              <a:spcPts val="600"/>
                            </a:spcAft>
                          </a:pPr>
                          <a:r>
                            <a:rPr lang="vi-VN" sz="1000" b="1" dirty="0">
                              <a:effectLst/>
                            </a:rPr>
                            <a:t>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Cấm sử dụng</a:t>
                          </a: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15000"/>
                            </a:lnSpc>
                            <a:spcAft>
                              <a:spcPts val="600"/>
                            </a:spcAft>
                          </a:pPr>
                          <a:r>
                            <a:rPr lang="vi-VN" sz="1000" b="1" dirty="0">
                              <a:effectLst/>
                            </a:rPr>
                            <a:t>- </a:t>
                          </a:r>
                          <a:r>
                            <a:rPr lang="nl-NL" sz="1000" b="1" spc="-10" dirty="0">
                              <a:effectLst/>
                            </a:rPr>
                            <a:t>Thông tư số 11/2020/TT-BYT;</a:t>
                          </a:r>
                          <a:endParaRPr lang="vi-VN" sz="1000" b="1" spc="-10" dirty="0">
                            <a:effectLst/>
                          </a:endParaRPr>
                        </a:p>
                        <a:p>
                          <a:pPr>
                            <a:lnSpc>
                              <a:spcPct val="115000"/>
                            </a:lnSpc>
                            <a:spcAft>
                              <a:spcPts val="600"/>
                            </a:spcAft>
                          </a:pPr>
                          <a:r>
                            <a:rPr lang="vi-VN" sz="10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0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3744932915"/>
                      </a:ext>
                    </a:extLst>
                  </a:tr>
                </a:tbl>
              </a:graphicData>
            </a:graphic>
          </p:graphicFrame>
        </mc:Fallback>
      </mc:AlternateContent>
    </p:spTree>
    <p:extLst>
      <p:ext uri="{BB962C8B-B14F-4D97-AF65-F5344CB8AC3E}">
        <p14:creationId xmlns:p14="http://schemas.microsoft.com/office/powerpoint/2010/main" val="3158326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96FFD79-6BD4-2234-F890-D11CB1E6E864}"/>
                  </a:ext>
                </a:extLst>
              </p:cNvPr>
              <p:cNvGraphicFramePr>
                <a:graphicFrameLocks noGrp="1"/>
              </p:cNvGraphicFramePr>
              <p:nvPr>
                <p:extLst>
                  <p:ext uri="{D42A27DB-BD31-4B8C-83A1-F6EECF244321}">
                    <p14:modId xmlns:p14="http://schemas.microsoft.com/office/powerpoint/2010/main" val="3424032166"/>
                  </p:ext>
                </p:extLst>
              </p:nvPr>
            </p:nvGraphicFramePr>
            <p:xfrm>
              <a:off x="156028" y="265982"/>
              <a:ext cx="8831943" cy="6326035"/>
            </p:xfrm>
            <a:graphic>
              <a:graphicData uri="http://schemas.openxmlformats.org/drawingml/2006/table">
                <a:tbl>
                  <a:tblPr firstRow="1" firstCol="1" bandRow="1">
                    <a:tableStyleId>{5C22544A-7EE6-4342-B048-85BDC9FD1C3A}</a:tableStyleId>
                  </a:tblPr>
                  <a:tblGrid>
                    <a:gridCol w="564100">
                      <a:extLst>
                        <a:ext uri="{9D8B030D-6E8A-4147-A177-3AD203B41FA5}">
                          <a16:colId xmlns:a16="http://schemas.microsoft.com/office/drawing/2014/main" val="20000"/>
                        </a:ext>
                      </a:extLst>
                    </a:gridCol>
                    <a:gridCol w="1115929">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gridCol w="2122714">
                      <a:extLst>
                        <a:ext uri="{9D8B030D-6E8A-4147-A177-3AD203B41FA5}">
                          <a16:colId xmlns:a16="http://schemas.microsoft.com/office/drawing/2014/main" val="20004"/>
                        </a:ext>
                      </a:extLst>
                    </a:gridCol>
                  </a:tblGrid>
                  <a:tr h="525379">
                    <a:tc>
                      <a:txBody>
                        <a:bodyPr/>
                        <a:lstStyle/>
                        <a:p>
                          <a:pPr algn="ctr">
                            <a:lnSpc>
                              <a:spcPct val="100000"/>
                            </a:lnSpc>
                            <a:spcBef>
                              <a:spcPts val="0"/>
                            </a:spcBef>
                            <a:spcAft>
                              <a:spcPts val="0"/>
                            </a:spcAft>
                          </a:pPr>
                          <a:r>
                            <a:rPr lang="vi-VN" sz="1100" b="1" dirty="0">
                              <a:effectLst/>
                            </a:rPr>
                            <a:t>STT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Tên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a:effectLst/>
                            </a:rPr>
                            <a:t>Phụ lục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Quy định hiện hành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Văn bản quy định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extLst>
                      <a:ext uri="{0D108BD9-81ED-4DB2-BD59-A6C34878D82A}">
                        <a16:rowId xmlns:a16="http://schemas.microsoft.com/office/drawing/2014/main" val="10000"/>
                      </a:ext>
                    </a:extLst>
                  </a:tr>
                  <a:tr h="1303421">
                    <a:tc>
                      <a:txBody>
                        <a:bodyPr/>
                        <a:lstStyle/>
                        <a:p>
                          <a:pPr algn="ctr">
                            <a:lnSpc>
                              <a:spcPct val="100000"/>
                            </a:lnSpc>
                            <a:spcBef>
                              <a:spcPts val="0"/>
                            </a:spcBef>
                            <a:spcAft>
                              <a:spcPts val="0"/>
                            </a:spcAft>
                          </a:pPr>
                          <a:r>
                            <a:rPr lang="vi-VN" sz="1100" b="1" dirty="0">
                              <a:effectLst/>
                            </a:rPr>
                            <a:t>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Lindane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dirty="0">
                              <a:effectLst/>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Cấm sử dụng</a:t>
                          </a:r>
                          <a:r>
                            <a:rPr lang="en-US" sz="1100" b="1" dirty="0">
                              <a:effectLst/>
                            </a:rPr>
                            <a:t>;</a:t>
                          </a:r>
                        </a:p>
                        <a:p>
                          <a:pPr>
                            <a:lnSpc>
                              <a:spcPct val="100000"/>
                            </a:lnSpc>
                            <a:spcBef>
                              <a:spcPts val="0"/>
                            </a:spcBef>
                            <a:spcAft>
                              <a:spcPts val="0"/>
                            </a:spcAft>
                          </a:pPr>
                          <a:r>
                            <a:rPr lang="vi-VN" sz="1100" b="1" dirty="0">
                              <a:effectLst/>
                            </a:rPr>
                            <a:t>- Giới hạn trong đất (0,01 mg/kg)</a:t>
                          </a:r>
                          <a:r>
                            <a:rPr lang="en-US" sz="1100" b="1" dirty="0">
                              <a:effectLst/>
                            </a:rPr>
                            <a:t>;</a:t>
                          </a:r>
                        </a:p>
                        <a:p>
                          <a:pPr>
                            <a:lnSpc>
                              <a:spcPct val="100000"/>
                            </a:lnSpc>
                            <a:spcBef>
                              <a:spcPts val="0"/>
                            </a:spcBef>
                            <a:spcAft>
                              <a:spcPts val="0"/>
                            </a:spcAft>
                          </a:pPr>
                          <a:r>
                            <a:rPr lang="vi-VN" sz="1100" b="1" dirty="0">
                              <a:effectLst/>
                            </a:rPr>
                            <a:t>- Giới hạn trong trầm tích (1,4 </a:t>
                          </a:r>
                          <a14:m>
                            <m:oMath xmlns:m="http://schemas.openxmlformats.org/officeDocument/2006/math">
                              <m:r>
                                <a:rPr lang="vi-VN" sz="1100" b="1" i="1" smtClean="0">
                                  <a:effectLst/>
                                  <a:latin typeface="Cambria Math" panose="02040503050406030204" pitchFamily="18" charset="0"/>
                                </a:rPr>
                                <m:t>𝝁</m:t>
                              </m:r>
                              <m:r>
                                <a:rPr lang="vi-VN" sz="1100" b="1" i="1" smtClean="0">
                                  <a:effectLst/>
                                  <a:latin typeface="Cambria Math" panose="02040503050406030204" pitchFamily="18" charset="0"/>
                                </a:rPr>
                                <m:t>𝒈</m:t>
                              </m:r>
                              <m:r>
                                <a:rPr lang="vi-VN" sz="1100" b="1" smtClean="0">
                                  <a:effectLst/>
                                  <a:latin typeface="Cambria Math" panose="02040503050406030204" pitchFamily="18" charset="0"/>
                                </a:rPr>
                                <m:t>/</m:t>
                              </m:r>
                              <m:r>
                                <a:rPr lang="vi-VN" sz="1100" b="1" i="1" smtClean="0">
                                  <a:effectLst/>
                                  <a:latin typeface="Cambria Math" panose="02040503050406030204" pitchFamily="18" charset="0"/>
                                </a:rPr>
                                <m:t>𝒌𝒈</m:t>
                              </m:r>
                            </m:oMath>
                          </a14:m>
                          <a:r>
                            <a:rPr lang="vi-VN" sz="1100" b="1" dirty="0">
                              <a:effectLst/>
                            </a:rPr>
                            <a:t> nước ngọt</a:t>
                          </a:r>
                          <a:r>
                            <a:rPr lang="en-US" sz="1100" b="1" dirty="0">
                              <a:effectLst/>
                            </a:rPr>
                            <a:t>;</a:t>
                          </a:r>
                          <a:r>
                            <a:rPr lang="vi-VN" sz="1100" b="1" dirty="0">
                              <a:effectLst/>
                            </a:rPr>
                            <a:t> 01 đối với trầm tích nước mặn, nước lợ)</a:t>
                          </a:r>
                          <a:r>
                            <a:rPr lang="en-US" sz="1100" b="1" dirty="0">
                              <a:effectLst/>
                            </a:rPr>
                            <a:t>;</a:t>
                          </a:r>
                        </a:p>
                        <a:p>
                          <a:pPr>
                            <a:lnSpc>
                              <a:spcPct val="100000"/>
                            </a:lnSpc>
                            <a:spcBef>
                              <a:spcPts val="0"/>
                            </a:spcBef>
                            <a:spcAft>
                              <a:spcPts val="0"/>
                            </a:spcAft>
                          </a:pPr>
                          <a:r>
                            <a:rPr lang="vi-VN" sz="1100" b="1" dirty="0">
                              <a:effectLst/>
                            </a:rPr>
                            <a:t>- Quy chuẩn bùn thải từ xử lý nước (hàm lượng tuyệt đối 6 ppm; hàm lượng ngâm chiết 0,3 mg/</a:t>
                          </a:r>
                          <a:r>
                            <a:rPr lang="en-US" sz="1100" b="1" dirty="0">
                              <a:effectLst/>
                            </a:rPr>
                            <a:t>L</a:t>
                          </a:r>
                          <a:r>
                            <a:rPr lang="vi-VN" sz="1100" b="1" dirty="0">
                              <a:effectLst/>
                            </a:rPr>
                            <a:t>)</a:t>
                          </a:r>
                          <a:r>
                            <a:rPr lang="en-US" sz="1100" b="1" dirty="0">
                              <a:effectLst/>
                            </a:rPr>
                            <a:t>;</a:t>
                          </a:r>
                        </a:p>
                        <a:p>
                          <a:pPr>
                            <a:lnSpc>
                              <a:spcPct val="100000"/>
                            </a:lnSpc>
                            <a:spcBef>
                              <a:spcPts val="0"/>
                            </a:spcBef>
                            <a:spcAft>
                              <a:spcPts val="0"/>
                            </a:spcAft>
                          </a:pPr>
                          <a:r>
                            <a:rPr lang="vi-VN" sz="1100" b="1" dirty="0">
                              <a:effectLst/>
                            </a:rPr>
                            <a:t>- Ngưỡng xử lý theo mục đích sử dụng đất (0,33 đến 50 mg/kg)</a:t>
                          </a:r>
                        </a:p>
                        <a:p>
                          <a:pPr>
                            <a:lnSpc>
                              <a:spcPct val="100000"/>
                            </a:lnSpc>
                            <a:spcBef>
                              <a:spcPts val="0"/>
                            </a:spcBef>
                            <a:spcAft>
                              <a:spcPts val="0"/>
                            </a:spcAft>
                          </a:pPr>
                          <a:r>
                            <a:rPr lang="vi-VN" sz="1100" b="1" dirty="0">
                              <a:effectLst/>
                            </a:rPr>
                            <a:t>- Quản</a:t>
                          </a:r>
                          <a:r>
                            <a:rPr lang="vi-VN" sz="1100" b="1" baseline="0" dirty="0">
                              <a:effectLst/>
                            </a:rPr>
                            <a:t> lý các chất POP</a:t>
                          </a: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a:t>
                          </a:r>
                          <a:r>
                            <a:rPr lang="en-US" sz="1100" b="1" dirty="0">
                              <a:effectLst/>
                            </a:rPr>
                            <a:t>T</a:t>
                          </a:r>
                        </a:p>
                        <a:p>
                          <a:pPr>
                            <a:lnSpc>
                              <a:spcPct val="100000"/>
                            </a:lnSpc>
                            <a:spcBef>
                              <a:spcPts val="0"/>
                            </a:spcBef>
                            <a:spcAft>
                              <a:spcPts val="0"/>
                            </a:spcAft>
                          </a:pPr>
                          <a:r>
                            <a:rPr lang="vi-VN" sz="1100" b="1" dirty="0">
                              <a:effectLst/>
                            </a:rPr>
                            <a:t> - QCVN 43:2017/BTNM</a:t>
                          </a:r>
                          <a:r>
                            <a:rPr lang="en-US" sz="1100" b="1" dirty="0">
                              <a:effectLst/>
                            </a:rPr>
                            <a:t>T;</a:t>
                          </a:r>
                        </a:p>
                        <a:p>
                          <a:pPr>
                            <a:lnSpc>
                              <a:spcPct val="100000"/>
                            </a:lnSpc>
                            <a:spcBef>
                              <a:spcPts val="0"/>
                            </a:spcBef>
                            <a:spcAft>
                              <a:spcPts val="0"/>
                            </a:spcAft>
                          </a:pPr>
                          <a:r>
                            <a:rPr lang="vi-VN" sz="1100" b="1" dirty="0">
                              <a:effectLst/>
                            </a:rPr>
                            <a:t> - QCVN 50</a:t>
                          </a:r>
                          <a:r>
                            <a:rPr lang="en-US" sz="1100" b="1" dirty="0">
                              <a:effectLst/>
                            </a:rPr>
                            <a:t>:</a:t>
                          </a:r>
                          <a:r>
                            <a:rPr lang="vi-VN" sz="1100" b="1" dirty="0">
                              <a:effectLst/>
                            </a:rPr>
                            <a:t>2013/BTNMT</a:t>
                          </a:r>
                          <a:r>
                            <a:rPr lang="en-US" sz="1100" b="1" dirty="0">
                              <a:effectLst/>
                            </a:rPr>
                            <a:t>;</a:t>
                          </a:r>
                          <a:endParaRPr lang="vi-VN" sz="1100" b="1" dirty="0">
                            <a:effectLst/>
                          </a:endParaRPr>
                        </a:p>
                        <a:p>
                          <a:pPr>
                            <a:lnSpc>
                              <a:spcPct val="100000"/>
                            </a:lnSpc>
                            <a:spcBef>
                              <a:spcPts val="0"/>
                            </a:spcBef>
                            <a:spcAft>
                              <a:spcPts val="0"/>
                            </a:spcAft>
                          </a:pPr>
                          <a:r>
                            <a:rPr lang="vi-VN" sz="1100" b="1" dirty="0">
                              <a:effectLst/>
                            </a:rPr>
                            <a:t>- QCVN 54:2013/BTNMT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3"/>
                      </a:ext>
                    </a:extLst>
                  </a:tr>
                  <a:tr h="452497">
                    <a:tc>
                      <a:txBody>
                        <a:bodyPr/>
                        <a:lstStyle/>
                        <a:p>
                          <a:pPr algn="ctr">
                            <a:lnSpc>
                              <a:spcPct val="100000"/>
                            </a:lnSpc>
                            <a:spcBef>
                              <a:spcPts val="0"/>
                            </a:spcBef>
                            <a:spcAft>
                              <a:spcPts val="0"/>
                            </a:spcAft>
                          </a:pPr>
                          <a:r>
                            <a:rPr lang="vi-VN" sz="1100" b="1">
                              <a:effectLst/>
                            </a:rPr>
                            <a:t>17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Endosulfan kỹ thuật và các h</a:t>
                          </a:r>
                          <a:r>
                            <a:rPr lang="en-US" sz="1100" b="1">
                              <a:effectLst/>
                            </a:rPr>
                            <a:t>óa</a:t>
                          </a:r>
                          <a:r>
                            <a:rPr lang="vi-VN" sz="1100" b="1">
                              <a:effectLst/>
                            </a:rPr>
                            <a:t> chất liên quan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Cấm sử dụng</a:t>
                          </a:r>
                          <a:r>
                            <a:rPr lang="en-US" sz="1100" b="1" dirty="0">
                              <a:effectLst/>
                            </a:rPr>
                            <a:t>;</a:t>
                          </a:r>
                        </a:p>
                        <a:p>
                          <a:pPr>
                            <a:lnSpc>
                              <a:spcPct val="100000"/>
                            </a:lnSpc>
                            <a:spcBef>
                              <a:spcPts val="0"/>
                            </a:spcBef>
                            <a:spcAft>
                              <a:spcPts val="0"/>
                            </a:spcAft>
                          </a:pPr>
                          <a:r>
                            <a:rPr lang="vi-VN" sz="1100" b="1" dirty="0">
                              <a:effectLst/>
                            </a:rPr>
                            <a:t>- Giới hạn trong đất (0,01 mg/kg)</a:t>
                          </a:r>
                        </a:p>
                        <a:p>
                          <a:pPr>
                            <a:lnSpc>
                              <a:spcPct val="100000"/>
                            </a:lnSpc>
                            <a:spcBef>
                              <a:spcPts val="0"/>
                            </a:spcBef>
                            <a:spcAft>
                              <a:spcPts val="0"/>
                            </a:spcAft>
                          </a:pPr>
                          <a:r>
                            <a:rPr lang="vi-VN" sz="1100" b="1" dirty="0">
                              <a:effectLst/>
                            </a:rPr>
                            <a:t>- Quản</a:t>
                          </a:r>
                          <a:r>
                            <a:rPr lang="vi-VN" sz="1100" b="1" baseline="0" dirty="0">
                              <a:effectLst/>
                            </a:rPr>
                            <a:t> lý các chất POP</a:t>
                          </a: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15:2008/BTNMT</a:t>
                          </a:r>
                          <a:r>
                            <a:rPr lang="en-US" sz="1100" b="1" dirty="0">
                              <a:effectLst/>
                            </a:rPr>
                            <a:t>;</a:t>
                          </a:r>
                          <a:endParaRPr lang="vi-VN"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4"/>
                      </a:ext>
                    </a:extLst>
                  </a:tr>
                  <a:tr h="904996">
                    <a:tc>
                      <a:txBody>
                        <a:bodyPr/>
                        <a:lstStyle/>
                        <a:p>
                          <a:pPr algn="ctr">
                            <a:lnSpc>
                              <a:spcPct val="100000"/>
                            </a:lnSpc>
                            <a:spcBef>
                              <a:spcPts val="0"/>
                            </a:spcBef>
                            <a:spcAft>
                              <a:spcPts val="0"/>
                            </a:spcAft>
                          </a:pPr>
                          <a:r>
                            <a:rPr lang="vi-VN" sz="1100" b="1">
                              <a:effectLst/>
                            </a:rPr>
                            <a:t>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Pentachlorophenol (PCP), muối của nó và các este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Cấm sử dụng</a:t>
                          </a:r>
                          <a:r>
                            <a:rPr lang="en-US" sz="1100" b="1" dirty="0">
                              <a:effectLst/>
                            </a:rPr>
                            <a:t>;</a:t>
                          </a:r>
                        </a:p>
                        <a:p>
                          <a:pPr>
                            <a:lnSpc>
                              <a:spcPct val="100000"/>
                            </a:lnSpc>
                            <a:spcBef>
                              <a:spcPts val="0"/>
                            </a:spcBef>
                            <a:spcAft>
                              <a:spcPts val="0"/>
                            </a:spcAft>
                          </a:pPr>
                          <a:r>
                            <a:rPr lang="vi-VN" sz="1100" b="1" dirty="0">
                              <a:effectLst/>
                            </a:rPr>
                            <a:t>- Giới hạn trong đất (0,01 mg/kg)</a:t>
                          </a:r>
                          <a:r>
                            <a:rPr lang="en-US" sz="1100" b="1" dirty="0">
                              <a:effectLst/>
                            </a:rPr>
                            <a:t>;</a:t>
                          </a:r>
                        </a:p>
                        <a:p>
                          <a:pPr>
                            <a:lnSpc>
                              <a:spcPct val="100000"/>
                            </a:lnSpc>
                            <a:spcBef>
                              <a:spcPts val="0"/>
                            </a:spcBef>
                            <a:spcAft>
                              <a:spcPts val="0"/>
                            </a:spcAft>
                          </a:pPr>
                          <a:r>
                            <a:rPr lang="vi-VN" sz="1100" b="1" dirty="0">
                              <a:effectLst/>
                            </a:rPr>
                            <a:t>- Ngưỡng xử lý theo mục đích sử dụng đất (0,88 đến 27,6 mg/kg)</a:t>
                          </a:r>
                        </a:p>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15:2008/BTNMT</a:t>
                          </a:r>
                          <a:r>
                            <a:rPr lang="en-US" sz="1100" b="1" dirty="0">
                              <a:effectLst/>
                            </a:rPr>
                            <a:t>;</a:t>
                          </a:r>
                        </a:p>
                        <a:p>
                          <a:pPr>
                            <a:lnSpc>
                              <a:spcPct val="100000"/>
                            </a:lnSpc>
                            <a:spcBef>
                              <a:spcPts val="0"/>
                            </a:spcBef>
                            <a:spcAft>
                              <a:spcPts val="0"/>
                            </a:spcAft>
                          </a:pPr>
                          <a:r>
                            <a:rPr lang="vi-VN" sz="1100" b="1" dirty="0">
                              <a:effectLst/>
                            </a:rPr>
                            <a:t>- QCVN 54:2013/BTNMT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5"/>
                      </a:ext>
                    </a:extLst>
                  </a:tr>
                  <a:tr h="269158">
                    <a:tc>
                      <a:txBody>
                        <a:bodyPr/>
                        <a:lstStyle/>
                        <a:p>
                          <a:pPr algn="ctr">
                            <a:lnSpc>
                              <a:spcPct val="100000"/>
                            </a:lnSpc>
                            <a:spcBef>
                              <a:spcPts val="0"/>
                            </a:spcBef>
                            <a:spcAft>
                              <a:spcPts val="0"/>
                            </a:spcAft>
                          </a:pPr>
                          <a:r>
                            <a:rPr lang="vi-VN" sz="1100" b="1">
                              <a:effectLst/>
                            </a:rPr>
                            <a:t>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Polychlorinated naphthalene (PCN)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Quản</a:t>
                          </a:r>
                          <a:r>
                            <a:rPr lang="vi-VN" sz="1100" b="1" baseline="0" dirty="0">
                              <a:effectLst/>
                            </a:rPr>
                            <a:t> lý chất POP</a:t>
                          </a: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6"/>
                      </a:ext>
                    </a:extLst>
                  </a:tr>
                  <a:tr h="269158">
                    <a:tc>
                      <a:txBody>
                        <a:bodyPr/>
                        <a:lstStyle/>
                        <a:p>
                          <a:pPr algn="ctr">
                            <a:lnSpc>
                              <a:spcPct val="100000"/>
                            </a:lnSpc>
                            <a:spcBef>
                              <a:spcPts val="0"/>
                            </a:spcBef>
                            <a:spcAft>
                              <a:spcPts val="0"/>
                            </a:spcAft>
                          </a:pPr>
                          <a:r>
                            <a:rPr lang="vi-VN" sz="1100" b="1" kern="1200" dirty="0">
                              <a:solidFill>
                                <a:schemeClr val="bg1"/>
                              </a:solidFill>
                              <a:effectLst/>
                              <a:latin typeface="+mn-lt"/>
                              <a:ea typeface="+mn-ea"/>
                              <a:cs typeface="+mn-cs"/>
                            </a:rPr>
                            <a:t>20 </a:t>
                          </a:r>
                          <a:endParaRPr lang="en-US" sz="1100" b="1" kern="1200" dirty="0">
                            <a:solidFill>
                              <a:schemeClr val="bg1"/>
                            </a:solidFill>
                            <a:effectLst/>
                            <a:latin typeface="+mn-lt"/>
                            <a:ea typeface="+mn-ea"/>
                            <a:cs typeface="+mn-cs"/>
                          </a:endParaRPr>
                        </a:p>
                      </a:txBody>
                      <a:tcPr marL="65360" marR="65360"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Pentachlorobenzene (PeCB)</a:t>
                          </a:r>
                          <a:endParaRPr lang="en-US" sz="1100" b="1" kern="1200" dirty="0">
                            <a:solidFill>
                              <a:schemeClr val="dk1"/>
                            </a:solidFill>
                            <a:effectLst/>
                            <a:latin typeface="+mn-lt"/>
                            <a:ea typeface="+mn-ea"/>
                            <a:cs typeface="+mn-cs"/>
                          </a:endParaRPr>
                        </a:p>
                      </a:txBody>
                      <a:tcPr marL="65360" marR="65360" marT="0" marB="0"/>
                    </a:tc>
                    <a:tc>
                      <a:txBody>
                        <a:bodyPr/>
                        <a:lstStyle/>
                        <a:p>
                          <a:pPr algn="ctr">
                            <a:lnSpc>
                              <a:spcPct val="100000"/>
                            </a:lnSpc>
                            <a:spcBef>
                              <a:spcPts val="0"/>
                            </a:spcBef>
                            <a:spcAft>
                              <a:spcPts val="0"/>
                            </a:spcAft>
                          </a:pPr>
                          <a:r>
                            <a:rPr lang="vi-VN" sz="1100" b="1" kern="1200" dirty="0">
                              <a:solidFill>
                                <a:schemeClr val="dk1"/>
                              </a:solidFill>
                              <a:effectLst/>
                              <a:latin typeface="+mn-lt"/>
                              <a:ea typeface="+mn-ea"/>
                              <a:cs typeface="+mn-cs"/>
                            </a:rPr>
                            <a:t>A,C</a:t>
                          </a:r>
                          <a:endParaRPr lang="en-US" sz="1100" b="1" kern="1200" dirty="0">
                            <a:solidFill>
                              <a:schemeClr val="dk1"/>
                            </a:solidFill>
                            <a:effectLst/>
                            <a:latin typeface="+mn-lt"/>
                            <a:ea typeface="+mn-ea"/>
                            <a:cs typeface="+mn-cs"/>
                          </a:endParaRPr>
                        </a:p>
                      </a:txBody>
                      <a:tcPr marL="65360" marR="65360"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Giới hạn cho phép trong dầu sau khi tái chế (</a:t>
                          </a:r>
                          <a14:m>
                            <m:oMath xmlns:m="http://schemas.openxmlformats.org/officeDocument/2006/math">
                              <m:r>
                                <a:rPr lang="vi-VN" sz="1100" b="1" kern="1200" smtClean="0">
                                  <a:solidFill>
                                    <a:schemeClr val="dk1"/>
                                  </a:solidFill>
                                  <a:effectLst/>
                                  <a:latin typeface="Cambria Math" panose="02040503050406030204" pitchFamily="18" charset="0"/>
                                  <a:ea typeface="+mn-ea"/>
                                  <a:cs typeface="+mn-cs"/>
                                </a:rPr>
                                <m:t>≤</m:t>
                              </m:r>
                              <m:r>
                                <a:rPr lang="vi-VN" sz="1100" b="1" i="1" kern="1200" smtClean="0">
                                  <a:solidFill>
                                    <a:schemeClr val="dk1"/>
                                  </a:solidFill>
                                  <a:effectLst/>
                                  <a:latin typeface="Cambria Math" panose="02040503050406030204" pitchFamily="18" charset="0"/>
                                  <a:ea typeface="+mn-ea"/>
                                  <a:cs typeface="+mn-cs"/>
                                </a:rPr>
                                <m:t>𝟔𝟎</m:t>
                              </m:r>
                              <m:r>
                                <a:rPr lang="vi-VN" sz="1100" b="1" i="1" kern="1200" smtClean="0">
                                  <a:solidFill>
                                    <a:schemeClr val="dk1"/>
                                  </a:solidFill>
                                  <a:effectLst/>
                                  <a:latin typeface="Cambria Math" panose="02040503050406030204" pitchFamily="18" charset="0"/>
                                  <a:ea typeface="+mn-ea"/>
                                  <a:cs typeface="+mn-cs"/>
                                </a:rPr>
                                <m:t>𝒑𝒑𝒎</m:t>
                              </m:r>
                              <m:r>
                                <a:rPr lang="vi-VN" sz="1100" b="1" kern="1200" smtClean="0">
                                  <a:solidFill>
                                    <a:schemeClr val="dk1"/>
                                  </a:solidFill>
                                  <a:effectLst/>
                                  <a:latin typeface="Cambria Math" panose="02040503050406030204" pitchFamily="18" charset="0"/>
                                  <a:ea typeface="+mn-ea"/>
                                  <a:cs typeface="+mn-cs"/>
                                </a:rPr>
                                <m:t>)</m:t>
                              </m:r>
                            </m:oMath>
                          </a14:m>
                          <a:endParaRPr lang="en-US" sz="1100" b="1" kern="1200" dirty="0">
                            <a:solidFill>
                              <a:schemeClr val="dk1"/>
                            </a:solidFill>
                            <a:effectLst/>
                            <a:latin typeface="+mn-lt"/>
                            <a:ea typeface="+mn-ea"/>
                            <a:cs typeface="+mn-cs"/>
                          </a:endParaRPr>
                        </a:p>
                      </a:txBody>
                      <a:tcPr marL="65360" marR="65360"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 QCVN 56:2013/BTNMT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0" marR="65360" marT="0" marB="0"/>
                    </a:tc>
                    <a:extLst>
                      <a:ext uri="{0D108BD9-81ED-4DB2-BD59-A6C34878D82A}">
                        <a16:rowId xmlns:a16="http://schemas.microsoft.com/office/drawing/2014/main" val="3442170618"/>
                      </a:ext>
                    </a:extLst>
                  </a:tr>
                  <a:tr h="269158">
                    <a:tc>
                      <a:txBody>
                        <a:bodyPr/>
                        <a:lstStyle/>
                        <a:p>
                          <a:pPr algn="ctr">
                            <a:lnSpc>
                              <a:spcPct val="115000"/>
                            </a:lnSpc>
                            <a:spcAft>
                              <a:spcPts val="600"/>
                            </a:spcAft>
                          </a:pPr>
                          <a:r>
                            <a:rPr lang="vi-VN" sz="1100" b="1" kern="1200" dirty="0">
                              <a:solidFill>
                                <a:schemeClr val="bg1"/>
                              </a:solidFill>
                              <a:effectLst/>
                              <a:latin typeface="+mn-lt"/>
                              <a:ea typeface="+mn-ea"/>
                              <a:cs typeface="+mn-cs"/>
                            </a:rPr>
                            <a:t>21</a:t>
                          </a:r>
                          <a:endParaRPr lang="en-US" sz="1100" b="1" kern="1200" dirty="0">
                            <a:solidFill>
                              <a:schemeClr val="bg1"/>
                            </a:solidFill>
                            <a:effectLst/>
                            <a:latin typeface="+mn-lt"/>
                            <a:ea typeface="+mn-ea"/>
                            <a:cs typeface="+mn-cs"/>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mn-lt"/>
                              <a:ea typeface="+mn-ea"/>
                              <a:cs typeface="+mn-cs"/>
                            </a:rPr>
                            <a:t>Hexabromobiphenyl (HBB)</a:t>
                          </a:r>
                          <a:endParaRPr lang="en-US" sz="1100" b="1" kern="1200" dirty="0">
                            <a:solidFill>
                              <a:schemeClr val="dk1"/>
                            </a:solidFill>
                            <a:effectLst/>
                            <a:latin typeface="+mn-lt"/>
                            <a:ea typeface="+mn-ea"/>
                            <a:cs typeface="+mn-cs"/>
                          </a:endParaRPr>
                        </a:p>
                      </a:txBody>
                      <a:tcPr marL="65360" marR="65360" marT="0" marB="0"/>
                    </a:tc>
                    <a:tc>
                      <a:txBody>
                        <a:bodyPr/>
                        <a:lstStyle/>
                        <a:p>
                          <a:pPr algn="ctr">
                            <a:lnSpc>
                              <a:spcPct val="115000"/>
                            </a:lnSpc>
                            <a:spcAft>
                              <a:spcPts val="600"/>
                            </a:spcAft>
                          </a:pPr>
                          <a:r>
                            <a:rPr lang="vi-VN" sz="1100" b="1" kern="1200" dirty="0">
                              <a:solidFill>
                                <a:schemeClr val="dk1"/>
                              </a:solidFill>
                              <a:effectLst/>
                              <a:latin typeface="+mn-lt"/>
                              <a:ea typeface="+mn-ea"/>
                              <a:cs typeface="+mn-cs"/>
                            </a:rPr>
                            <a:t>A</a:t>
                          </a:r>
                          <a:endParaRPr lang="en-US" sz="1100" b="1" kern="1200" dirty="0">
                            <a:solidFill>
                              <a:schemeClr val="dk1"/>
                            </a:solidFill>
                            <a:effectLst/>
                            <a:latin typeface="+mn-lt"/>
                            <a:ea typeface="+mn-ea"/>
                            <a:cs typeface="+mn-cs"/>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mn-lt"/>
                              <a:ea typeface="+mn-ea"/>
                              <a:cs typeface="+mn-cs"/>
                            </a:rPr>
                            <a:t>Quản</a:t>
                          </a:r>
                          <a:r>
                            <a:rPr lang="vi-VN" sz="1100" b="1" kern="1200" baseline="0" dirty="0">
                              <a:solidFill>
                                <a:schemeClr val="dk1"/>
                              </a:solidFill>
                              <a:effectLst/>
                              <a:latin typeface="+mn-lt"/>
                              <a:ea typeface="+mn-ea"/>
                              <a:cs typeface="+mn-cs"/>
                            </a:rPr>
                            <a:t> lý các chất POP</a:t>
                          </a:r>
                          <a:endParaRPr lang="en-US" sz="1100" b="1" kern="1200" dirty="0">
                            <a:solidFill>
                              <a:schemeClr val="dk1"/>
                            </a:solidFill>
                            <a:effectLst/>
                            <a:latin typeface="+mn-lt"/>
                            <a:ea typeface="+mn-ea"/>
                            <a:cs typeface="+mn-cs"/>
                          </a:endParaRPr>
                        </a:p>
                      </a:txBody>
                      <a:tcPr marL="65360" marR="65360" marT="0" marB="0"/>
                    </a:tc>
                    <a:tc>
                      <a:txBody>
                        <a:bodyPr/>
                        <a:lstStyle/>
                        <a:p>
                          <a:pPr marL="0" marR="0" lvl="0" indent="0" algn="l" defTabSz="457200" rtl="0" eaLnBrk="1" fontAlgn="auto" latinLnBrk="0" hangingPunct="1">
                            <a:lnSpc>
                              <a:spcPct val="115000"/>
                            </a:lnSpc>
                            <a:spcBef>
                              <a:spcPts val="0"/>
                            </a:spcBef>
                            <a:spcAft>
                              <a:spcPts val="600"/>
                            </a:spcAft>
                            <a:buClrTx/>
                            <a:buSzTx/>
                            <a:buFontTx/>
                            <a:buNone/>
                            <a:tabLst/>
                            <a:defRPr/>
                          </a:pPr>
                          <a:r>
                            <a:rPr lang="vi-VN" sz="1100" b="1" kern="1200" dirty="0">
                              <a:solidFill>
                                <a:schemeClr val="dk1"/>
                              </a:solidFill>
                              <a:effectLst/>
                              <a:latin typeface="+mn-lt"/>
                              <a:ea typeface="+mn-ea"/>
                              <a:cs typeface="+mn-cs"/>
                            </a:rPr>
                            <a:t> </a:t>
                          </a:r>
                          <a:r>
                            <a:rPr lang="vi-VN"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0" marR="65360" marT="0" marB="0"/>
                    </a:tc>
                    <a:extLst>
                      <a:ext uri="{0D108BD9-81ED-4DB2-BD59-A6C34878D82A}">
                        <a16:rowId xmlns:a16="http://schemas.microsoft.com/office/drawing/2014/main" val="3800000897"/>
                      </a:ext>
                    </a:extLst>
                  </a:tr>
                  <a:tr h="269158">
                    <a:tc>
                      <a:txBody>
                        <a:bodyPr/>
                        <a:lstStyle/>
                        <a:p>
                          <a:pPr algn="ctr">
                            <a:lnSpc>
                              <a:spcPct val="100000"/>
                            </a:lnSpc>
                            <a:spcBef>
                              <a:spcPts val="0"/>
                            </a:spcBef>
                            <a:spcAft>
                              <a:spcPts val="0"/>
                            </a:spcAft>
                          </a:pPr>
                          <a:r>
                            <a:rPr lang="vi-VN" sz="1100" b="1" dirty="0">
                              <a:effectLst/>
                            </a:rPr>
                            <a:t>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Tetrabromodiphenyl ete và Pentabromodiphenyl ete (POP-BDE)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 Ngưỡng trong sản phẩm điện, điện tử (1.000 ppm)</a:t>
                          </a:r>
                        </a:p>
                        <a:p>
                          <a:pPr>
                            <a:lnSpc>
                              <a:spcPct val="100000"/>
                            </a:lnSpc>
                            <a:spcBef>
                              <a:spcPts val="0"/>
                            </a:spcBef>
                            <a:spcAft>
                              <a:spcPts val="0"/>
                            </a:spcAft>
                          </a:pPr>
                          <a:r>
                            <a:rPr lang="vi-VN" sz="1100" b="1" kern="1200" dirty="0">
                              <a:solidFill>
                                <a:schemeClr val="dk1"/>
                              </a:solidFill>
                              <a:effectLst/>
                              <a:latin typeface="+mn-lt"/>
                              <a:ea typeface="+mn-ea"/>
                              <a:cs typeface="+mn-cs"/>
                            </a:rPr>
                            <a:t>- Quản</a:t>
                          </a:r>
                          <a:r>
                            <a:rPr lang="vi-VN" sz="1100" b="1" kern="1200" baseline="0" dirty="0">
                              <a:solidFill>
                                <a:schemeClr val="dk1"/>
                              </a:solidFill>
                              <a:effectLst/>
                              <a:latin typeface="+mn-lt"/>
                              <a:ea typeface="+mn-ea"/>
                              <a:cs typeface="+mn-cs"/>
                            </a:rPr>
                            <a:t> lý an toàn các chất POP</a:t>
                          </a:r>
                        </a:p>
                        <a:p>
                          <a:pPr>
                            <a:lnSpc>
                              <a:spcPct val="100000"/>
                            </a:lnSpc>
                            <a:spcBef>
                              <a:spcPts val="0"/>
                            </a:spcBef>
                            <a:spcAft>
                              <a:spcPts val="0"/>
                            </a:spcAft>
                          </a:pPr>
                          <a:r>
                            <a:rPr lang="vi-VN" sz="1100" b="1" kern="1200" dirty="0">
                              <a:solidFill>
                                <a:schemeClr val="dk1"/>
                              </a:solidFill>
                              <a:effectLst/>
                              <a:latin typeface="+mn-lt"/>
                              <a:ea typeface="+mn-ea"/>
                              <a:cs typeface="+mn-cs"/>
                            </a:rPr>
                            <a:t>- Đăng ký miễn trừ (ĐKMT)</a:t>
                          </a:r>
                          <a:endParaRPr lang="en-US" sz="1100" b="1" kern="1200" dirty="0">
                            <a:solidFill>
                              <a:schemeClr val="dk1"/>
                            </a:solidFill>
                            <a:effectLst/>
                            <a:latin typeface="+mn-lt"/>
                            <a:ea typeface="+mn-ea"/>
                            <a:cs typeface="+mn-cs"/>
                          </a:endParaRPr>
                        </a:p>
                      </a:txBody>
                      <a:tcPr marL="46322" marR="46322" marT="0" marB="0"/>
                    </a:tc>
                    <a:tc>
                      <a:txBody>
                        <a:bodyPr/>
                        <a:lstStyle/>
                        <a:p>
                          <a:pPr marL="171450" indent="-171450">
                            <a:lnSpc>
                              <a:spcPct val="100000"/>
                            </a:lnSpc>
                            <a:spcBef>
                              <a:spcPts val="0"/>
                            </a:spcBef>
                            <a:spcAft>
                              <a:spcPts val="0"/>
                            </a:spcAft>
                            <a:buFontTx/>
                            <a:buChar char="-"/>
                          </a:pPr>
                          <a:r>
                            <a:rPr lang="vi-VN" sz="1100" b="1" dirty="0">
                              <a:effectLst/>
                            </a:rPr>
                            <a:t>Thông tư số 30/2</a:t>
                          </a:r>
                          <a:r>
                            <a:rPr lang="en-US" sz="1100" b="1" dirty="0">
                              <a:effectLst/>
                            </a:rPr>
                            <a:t>0</a:t>
                          </a:r>
                          <a:r>
                            <a:rPr lang="vi-VN" sz="1100" b="1" dirty="0">
                              <a:effectLst/>
                            </a:rPr>
                            <a:t>11/TT-BCT</a:t>
                          </a:r>
                        </a:p>
                        <a:p>
                          <a:pPr marL="171450" indent="-171450">
                            <a:lnSpc>
                              <a:spcPct val="100000"/>
                            </a:lnSpc>
                            <a:spcBef>
                              <a:spcPts val="0"/>
                            </a:spcBef>
                            <a:spcAft>
                              <a:spcPts val="0"/>
                            </a:spcAft>
                            <a:buFontTx/>
                            <a:buChar char="-"/>
                          </a:pPr>
                          <a:r>
                            <a:rPr lang="vi-VN" sz="1100" b="1" kern="1200" dirty="0">
                              <a:solidFill>
                                <a:schemeClr val="dk1"/>
                              </a:solidFill>
                              <a:effectLst/>
                              <a:latin typeface="+mn-lt"/>
                              <a:ea typeface="+mn-ea"/>
                              <a:cs typeface="+mn-cs"/>
                            </a:rPr>
                            <a:t>Luật BVMT 2020,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2598013130"/>
                      </a:ext>
                    </a:extLst>
                  </a:tr>
                  <a:tr h="269158">
                    <a:tc>
                      <a:txBody>
                        <a:bodyPr/>
                        <a:lstStyle/>
                        <a:p>
                          <a:pPr algn="ctr">
                            <a:lnSpc>
                              <a:spcPct val="100000"/>
                            </a:lnSpc>
                            <a:spcBef>
                              <a:spcPts val="0"/>
                            </a:spcBef>
                            <a:spcAft>
                              <a:spcPts val="0"/>
                            </a:spcAft>
                          </a:pPr>
                          <a:r>
                            <a:rPr lang="vi-VN" sz="1100" b="1">
                              <a:effectLst/>
                            </a:rPr>
                            <a:t>24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Hexabromocyclododecane (HBCDD)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dirty="0">
                              <a:effectLst/>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 Quy định việc đăng ký sử dụng h</a:t>
                          </a:r>
                          <a:r>
                            <a:rPr lang="en-US" sz="1100" b="1" dirty="0" err="1">
                              <a:effectLst/>
                            </a:rPr>
                            <a:t>óa</a:t>
                          </a:r>
                          <a:r>
                            <a:rPr lang="vi-VN" sz="1100" b="1" dirty="0">
                              <a:effectLst/>
                            </a:rPr>
                            <a:t> chất nguy hiểm để sản xuất sản phẩm, hàng h</a:t>
                          </a:r>
                          <a:r>
                            <a:rPr lang="en-US" sz="1100" b="1" dirty="0" err="1">
                              <a:effectLst/>
                            </a:rPr>
                            <a:t>óa</a:t>
                          </a:r>
                          <a:r>
                            <a:rPr lang="vi-VN" sz="1100" b="1" dirty="0">
                              <a:effectLst/>
                            </a:rPr>
                            <a:t> trong lĩnh vực công nghiệp;</a:t>
                          </a:r>
                          <a:r>
                            <a:rPr lang="vi-VN" sz="1100" b="1" baseline="0" dirty="0">
                              <a:effectLst/>
                            </a:rPr>
                            <a:t> </a:t>
                          </a:r>
                        </a:p>
                        <a:p>
                          <a:pPr>
                            <a:lnSpc>
                              <a:spcPct val="100000"/>
                            </a:lnSpc>
                            <a:spcBef>
                              <a:spcPts val="0"/>
                            </a:spcBef>
                            <a:spcAft>
                              <a:spcPts val="0"/>
                            </a:spcAft>
                          </a:pPr>
                          <a:r>
                            <a:rPr lang="vi-VN" sz="1100" b="1" baseline="0" dirty="0">
                              <a:effectLst/>
                            </a:rPr>
                            <a:t>- Quản lý chất POP; Đăng ký miễn trừ</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nl-NL" sz="1100" b="1" dirty="0">
                              <a:effectLst/>
                            </a:rPr>
                            <a:t>- Nghị định số 113/2017/NĐ-CP;</a:t>
                          </a:r>
                          <a:endParaRPr lang="en-US" sz="1100" b="1" dirty="0">
                            <a:effectLst/>
                          </a:endParaRPr>
                        </a:p>
                        <a:p>
                          <a:pPr>
                            <a:lnSpc>
                              <a:spcPct val="100000"/>
                            </a:lnSpc>
                            <a:spcBef>
                              <a:spcPts val="0"/>
                            </a:spcBef>
                            <a:spcAft>
                              <a:spcPts val="0"/>
                            </a:spcAft>
                          </a:pPr>
                          <a:r>
                            <a:rPr lang="nl-NL" sz="1100" b="1" dirty="0">
                              <a:effectLst/>
                            </a:rPr>
                            <a:t>- Thông tư số 32/2017/TT-BCT </a:t>
                          </a:r>
                          <a:endParaRPr lang="en-US"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effectLst/>
                            </a:rPr>
                            <a:t> </a:t>
                          </a:r>
                          <a:r>
                            <a:rPr lang="vi-VN" sz="1100" b="1" dirty="0">
                              <a:effectLst/>
                            </a:rPr>
                            <a:t>- </a:t>
                          </a:r>
                          <a:r>
                            <a:rPr lang="vi-VN" sz="1100" b="1" kern="1200" dirty="0">
                              <a:solidFill>
                                <a:schemeClr val="dk1"/>
                              </a:solidFill>
                              <a:effectLst/>
                              <a:latin typeface="+mn-lt"/>
                              <a:ea typeface="+mn-ea"/>
                              <a:cs typeface="+mn-cs"/>
                            </a:rPr>
                            <a:t>Luật BVMT 2020, </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kern="1200" dirty="0">
                              <a:solidFill>
                                <a:schemeClr val="dk1"/>
                              </a:solidFill>
                              <a:effectLst/>
                              <a:latin typeface="+mn-lt"/>
                              <a:ea typeface="+mn-ea"/>
                              <a:cs typeface="+mn-cs"/>
                            </a:rPr>
                            <a:t>-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3013422976"/>
                      </a:ext>
                    </a:extLst>
                  </a:tr>
                </a:tbl>
              </a:graphicData>
            </a:graphic>
          </p:graphicFrame>
        </mc:Choice>
        <mc:Fallback xmlns="">
          <p:graphicFrame>
            <p:nvGraphicFramePr>
              <p:cNvPr id="2" name="Table 1">
                <a:extLst>
                  <a:ext uri="{FF2B5EF4-FFF2-40B4-BE49-F238E27FC236}">
                    <a16:creationId xmlns:a16="http://schemas.microsoft.com/office/drawing/2014/main" id="{F96FFD79-6BD4-2234-F890-D11CB1E6E864}"/>
                  </a:ext>
                </a:extLst>
              </p:cNvPr>
              <p:cNvGraphicFramePr>
                <a:graphicFrameLocks noGrp="1"/>
              </p:cNvGraphicFramePr>
              <p:nvPr>
                <p:extLst>
                  <p:ext uri="{D42A27DB-BD31-4B8C-83A1-F6EECF244321}">
                    <p14:modId xmlns:p14="http://schemas.microsoft.com/office/powerpoint/2010/main" val="3424032166"/>
                  </p:ext>
                </p:extLst>
              </p:nvPr>
            </p:nvGraphicFramePr>
            <p:xfrm>
              <a:off x="156028" y="265982"/>
              <a:ext cx="8831943" cy="6326035"/>
            </p:xfrm>
            <a:graphic>
              <a:graphicData uri="http://schemas.openxmlformats.org/drawingml/2006/table">
                <a:tbl>
                  <a:tblPr firstRow="1" firstCol="1" bandRow="1">
                    <a:tableStyleId>{5C22544A-7EE6-4342-B048-85BDC9FD1C3A}</a:tableStyleId>
                  </a:tblPr>
                  <a:tblGrid>
                    <a:gridCol w="564100">
                      <a:extLst>
                        <a:ext uri="{9D8B030D-6E8A-4147-A177-3AD203B41FA5}">
                          <a16:colId xmlns:a16="http://schemas.microsoft.com/office/drawing/2014/main" val="20000"/>
                        </a:ext>
                      </a:extLst>
                    </a:gridCol>
                    <a:gridCol w="1115929">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4419600">
                      <a:extLst>
                        <a:ext uri="{9D8B030D-6E8A-4147-A177-3AD203B41FA5}">
                          <a16:colId xmlns:a16="http://schemas.microsoft.com/office/drawing/2014/main" val="20003"/>
                        </a:ext>
                      </a:extLst>
                    </a:gridCol>
                    <a:gridCol w="2122714">
                      <a:extLst>
                        <a:ext uri="{9D8B030D-6E8A-4147-A177-3AD203B41FA5}">
                          <a16:colId xmlns:a16="http://schemas.microsoft.com/office/drawing/2014/main" val="20004"/>
                        </a:ext>
                      </a:extLst>
                    </a:gridCol>
                  </a:tblGrid>
                  <a:tr h="525379">
                    <a:tc>
                      <a:txBody>
                        <a:bodyPr/>
                        <a:lstStyle/>
                        <a:p>
                          <a:pPr algn="ctr">
                            <a:lnSpc>
                              <a:spcPct val="100000"/>
                            </a:lnSpc>
                            <a:spcBef>
                              <a:spcPts val="0"/>
                            </a:spcBef>
                            <a:spcAft>
                              <a:spcPts val="0"/>
                            </a:spcAft>
                          </a:pPr>
                          <a:r>
                            <a:rPr lang="vi-VN" sz="1100" b="1" dirty="0">
                              <a:effectLst/>
                            </a:rPr>
                            <a:t>STT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Tên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a:effectLst/>
                            </a:rPr>
                            <a:t>Phụ lục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Quy định hiện hành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tc>
                      <a:txBody>
                        <a:bodyPr/>
                        <a:lstStyle/>
                        <a:p>
                          <a:pPr algn="ctr">
                            <a:lnSpc>
                              <a:spcPct val="100000"/>
                            </a:lnSpc>
                            <a:spcBef>
                              <a:spcPts val="0"/>
                            </a:spcBef>
                            <a:spcAft>
                              <a:spcPts val="0"/>
                            </a:spcAft>
                          </a:pPr>
                          <a:r>
                            <a:rPr lang="vi-VN" sz="1100" b="1" dirty="0">
                              <a:effectLst/>
                            </a:rPr>
                            <a:t>Văn bản quy định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nchor="ctr"/>
                    </a:tc>
                    <a:extLst>
                      <a:ext uri="{0D108BD9-81ED-4DB2-BD59-A6C34878D82A}">
                        <a16:rowId xmlns:a16="http://schemas.microsoft.com/office/drawing/2014/main" val="10000"/>
                      </a:ext>
                    </a:extLst>
                  </a:tr>
                  <a:tr h="1341120">
                    <a:tc>
                      <a:txBody>
                        <a:bodyPr/>
                        <a:lstStyle/>
                        <a:p>
                          <a:pPr algn="ctr">
                            <a:lnSpc>
                              <a:spcPct val="100000"/>
                            </a:lnSpc>
                            <a:spcBef>
                              <a:spcPts val="0"/>
                            </a:spcBef>
                            <a:spcAft>
                              <a:spcPts val="0"/>
                            </a:spcAft>
                          </a:pPr>
                          <a:r>
                            <a:rPr lang="vi-VN" sz="1100" b="1" dirty="0">
                              <a:effectLst/>
                            </a:rPr>
                            <a:t>16</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Lindane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dirty="0">
                              <a:effectLst/>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endParaRPr lang="en-US"/>
                        </a:p>
                      </a:txBody>
                      <a:tcPr marL="34061" marR="34061" marT="0" marB="0">
                        <a:blipFill>
                          <a:blip r:embed="rId2"/>
                          <a:stretch>
                            <a:fillRect l="-52000" t="-39367" r="-48690" b="-337104"/>
                          </a:stretch>
                        </a:blipFill>
                      </a:tcPr>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a:t>
                          </a:r>
                          <a:r>
                            <a:rPr lang="en-US" sz="1100" b="1" dirty="0">
                              <a:effectLst/>
                            </a:rPr>
                            <a:t>T</a:t>
                          </a:r>
                        </a:p>
                        <a:p>
                          <a:pPr>
                            <a:lnSpc>
                              <a:spcPct val="100000"/>
                            </a:lnSpc>
                            <a:spcBef>
                              <a:spcPts val="0"/>
                            </a:spcBef>
                            <a:spcAft>
                              <a:spcPts val="0"/>
                            </a:spcAft>
                          </a:pPr>
                          <a:r>
                            <a:rPr lang="vi-VN" sz="1100" b="1" dirty="0">
                              <a:effectLst/>
                            </a:rPr>
                            <a:t> - QCVN 43:2017/BTNM</a:t>
                          </a:r>
                          <a:r>
                            <a:rPr lang="en-US" sz="1100" b="1" dirty="0">
                              <a:effectLst/>
                            </a:rPr>
                            <a:t>T;</a:t>
                          </a:r>
                        </a:p>
                        <a:p>
                          <a:pPr>
                            <a:lnSpc>
                              <a:spcPct val="100000"/>
                            </a:lnSpc>
                            <a:spcBef>
                              <a:spcPts val="0"/>
                            </a:spcBef>
                            <a:spcAft>
                              <a:spcPts val="0"/>
                            </a:spcAft>
                          </a:pPr>
                          <a:r>
                            <a:rPr lang="vi-VN" sz="1100" b="1" dirty="0">
                              <a:effectLst/>
                            </a:rPr>
                            <a:t> - QCVN 50</a:t>
                          </a:r>
                          <a:r>
                            <a:rPr lang="en-US" sz="1100" b="1" dirty="0">
                              <a:effectLst/>
                            </a:rPr>
                            <a:t>:</a:t>
                          </a:r>
                          <a:r>
                            <a:rPr lang="vi-VN" sz="1100" b="1" dirty="0">
                              <a:effectLst/>
                            </a:rPr>
                            <a:t>2013/BTNMT</a:t>
                          </a:r>
                          <a:r>
                            <a:rPr lang="en-US" sz="1100" b="1" dirty="0">
                              <a:effectLst/>
                            </a:rPr>
                            <a:t>;</a:t>
                          </a:r>
                          <a:endParaRPr lang="vi-VN" sz="1100" b="1" dirty="0">
                            <a:effectLst/>
                          </a:endParaRPr>
                        </a:p>
                        <a:p>
                          <a:pPr>
                            <a:lnSpc>
                              <a:spcPct val="100000"/>
                            </a:lnSpc>
                            <a:spcBef>
                              <a:spcPts val="0"/>
                            </a:spcBef>
                            <a:spcAft>
                              <a:spcPts val="0"/>
                            </a:spcAft>
                          </a:pPr>
                          <a:r>
                            <a:rPr lang="vi-VN" sz="1100" b="1" dirty="0">
                              <a:effectLst/>
                            </a:rPr>
                            <a:t>- QCVN 54:2013/BTNMT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3"/>
                      </a:ext>
                    </a:extLst>
                  </a:tr>
                  <a:tr h="670560">
                    <a:tc>
                      <a:txBody>
                        <a:bodyPr/>
                        <a:lstStyle/>
                        <a:p>
                          <a:pPr algn="ctr">
                            <a:lnSpc>
                              <a:spcPct val="100000"/>
                            </a:lnSpc>
                            <a:spcBef>
                              <a:spcPts val="0"/>
                            </a:spcBef>
                            <a:spcAft>
                              <a:spcPts val="0"/>
                            </a:spcAft>
                          </a:pPr>
                          <a:r>
                            <a:rPr lang="vi-VN" sz="1100" b="1">
                              <a:effectLst/>
                            </a:rPr>
                            <a:t>17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Endosulfan kỹ thuật và các h</a:t>
                          </a:r>
                          <a:r>
                            <a:rPr lang="en-US" sz="1100" b="1">
                              <a:effectLst/>
                            </a:rPr>
                            <a:t>óa</a:t>
                          </a:r>
                          <a:r>
                            <a:rPr lang="vi-VN" sz="1100" b="1">
                              <a:effectLst/>
                            </a:rPr>
                            <a:t> chất liên quan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Cấm sử dụng</a:t>
                          </a:r>
                          <a:r>
                            <a:rPr lang="en-US" sz="1100" b="1" dirty="0">
                              <a:effectLst/>
                            </a:rPr>
                            <a:t>;</a:t>
                          </a:r>
                        </a:p>
                        <a:p>
                          <a:pPr>
                            <a:lnSpc>
                              <a:spcPct val="100000"/>
                            </a:lnSpc>
                            <a:spcBef>
                              <a:spcPts val="0"/>
                            </a:spcBef>
                            <a:spcAft>
                              <a:spcPts val="0"/>
                            </a:spcAft>
                          </a:pPr>
                          <a:r>
                            <a:rPr lang="vi-VN" sz="1100" b="1" dirty="0">
                              <a:effectLst/>
                            </a:rPr>
                            <a:t>- Giới hạn trong đất (0,01 mg/kg)</a:t>
                          </a:r>
                        </a:p>
                        <a:p>
                          <a:pPr>
                            <a:lnSpc>
                              <a:spcPct val="100000"/>
                            </a:lnSpc>
                            <a:spcBef>
                              <a:spcPts val="0"/>
                            </a:spcBef>
                            <a:spcAft>
                              <a:spcPts val="0"/>
                            </a:spcAft>
                          </a:pPr>
                          <a:r>
                            <a:rPr lang="vi-VN" sz="1100" b="1" dirty="0">
                              <a:effectLst/>
                            </a:rPr>
                            <a:t>- Quản</a:t>
                          </a:r>
                          <a:r>
                            <a:rPr lang="vi-VN" sz="1100" b="1" baseline="0" dirty="0">
                              <a:effectLst/>
                            </a:rPr>
                            <a:t> lý các chất POP</a:t>
                          </a: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15:2008/BTNMT</a:t>
                          </a:r>
                          <a:r>
                            <a:rPr lang="en-US" sz="1100" b="1" dirty="0">
                              <a:effectLst/>
                            </a:rPr>
                            <a:t>;</a:t>
                          </a:r>
                          <a:endParaRPr lang="vi-VN"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4"/>
                      </a:ext>
                    </a:extLst>
                  </a:tr>
                  <a:tr h="904996">
                    <a:tc>
                      <a:txBody>
                        <a:bodyPr/>
                        <a:lstStyle/>
                        <a:p>
                          <a:pPr algn="ctr">
                            <a:lnSpc>
                              <a:spcPct val="100000"/>
                            </a:lnSpc>
                            <a:spcBef>
                              <a:spcPts val="0"/>
                            </a:spcBef>
                            <a:spcAft>
                              <a:spcPts val="0"/>
                            </a:spcAft>
                          </a:pPr>
                          <a:r>
                            <a:rPr lang="vi-VN" sz="1100" b="1">
                              <a:effectLst/>
                            </a:rPr>
                            <a:t>18</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Pentachlorophenol (PCP), muối của nó và các este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Cấm sử dụng</a:t>
                          </a:r>
                          <a:r>
                            <a:rPr lang="en-US" sz="1100" b="1" dirty="0">
                              <a:effectLst/>
                            </a:rPr>
                            <a:t>;</a:t>
                          </a:r>
                        </a:p>
                        <a:p>
                          <a:pPr>
                            <a:lnSpc>
                              <a:spcPct val="100000"/>
                            </a:lnSpc>
                            <a:spcBef>
                              <a:spcPts val="0"/>
                            </a:spcBef>
                            <a:spcAft>
                              <a:spcPts val="0"/>
                            </a:spcAft>
                          </a:pPr>
                          <a:r>
                            <a:rPr lang="vi-VN" sz="1100" b="1" dirty="0">
                              <a:effectLst/>
                            </a:rPr>
                            <a:t>- Giới hạn trong đất (0,01 mg/kg)</a:t>
                          </a:r>
                          <a:r>
                            <a:rPr lang="en-US" sz="1100" b="1" dirty="0">
                              <a:effectLst/>
                            </a:rPr>
                            <a:t>;</a:t>
                          </a:r>
                        </a:p>
                        <a:p>
                          <a:pPr>
                            <a:lnSpc>
                              <a:spcPct val="100000"/>
                            </a:lnSpc>
                            <a:spcBef>
                              <a:spcPts val="0"/>
                            </a:spcBef>
                            <a:spcAft>
                              <a:spcPts val="0"/>
                            </a:spcAft>
                          </a:pPr>
                          <a:r>
                            <a:rPr lang="vi-VN" sz="1100" b="1" dirty="0">
                              <a:effectLst/>
                            </a:rPr>
                            <a:t>- Ngưỡng xử lý theo mục đích sử dụng đất (0,88 đến 27,6 mg/kg)</a:t>
                          </a:r>
                        </a:p>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 </a:t>
                          </a:r>
                          <a:r>
                            <a:rPr lang="nl-NL" sz="1100" b="1" spc="-10" dirty="0">
                              <a:effectLst/>
                            </a:rPr>
                            <a:t>Thông tư số 11/2020/TT-BYT;</a:t>
                          </a:r>
                          <a:endParaRPr lang="en-US" sz="1100" b="1" dirty="0">
                            <a:effectLst/>
                          </a:endParaRPr>
                        </a:p>
                        <a:p>
                          <a:pPr>
                            <a:lnSpc>
                              <a:spcPct val="100000"/>
                            </a:lnSpc>
                            <a:spcBef>
                              <a:spcPts val="0"/>
                            </a:spcBef>
                            <a:spcAft>
                              <a:spcPts val="0"/>
                            </a:spcAft>
                          </a:pPr>
                          <a:r>
                            <a:rPr lang="vi-VN" sz="1100" b="1" dirty="0">
                              <a:effectLst/>
                            </a:rPr>
                            <a:t>- QCVN 15:2008/BTNMT</a:t>
                          </a:r>
                          <a:r>
                            <a:rPr lang="en-US" sz="1100" b="1" dirty="0">
                              <a:effectLst/>
                            </a:rPr>
                            <a:t>;</a:t>
                          </a:r>
                        </a:p>
                        <a:p>
                          <a:pPr>
                            <a:lnSpc>
                              <a:spcPct val="100000"/>
                            </a:lnSpc>
                            <a:spcBef>
                              <a:spcPts val="0"/>
                            </a:spcBef>
                            <a:spcAft>
                              <a:spcPts val="0"/>
                            </a:spcAft>
                          </a:pPr>
                          <a:r>
                            <a:rPr lang="vi-VN" sz="1100" b="1" dirty="0">
                              <a:effectLst/>
                            </a:rPr>
                            <a:t>- QCVN 54:2013/BTNMT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5"/>
                      </a:ext>
                    </a:extLst>
                  </a:tr>
                  <a:tr h="502920">
                    <a:tc>
                      <a:txBody>
                        <a:bodyPr/>
                        <a:lstStyle/>
                        <a:p>
                          <a:pPr algn="ctr">
                            <a:lnSpc>
                              <a:spcPct val="100000"/>
                            </a:lnSpc>
                            <a:spcBef>
                              <a:spcPts val="0"/>
                            </a:spcBef>
                            <a:spcAft>
                              <a:spcPts val="0"/>
                            </a:spcAft>
                          </a:pPr>
                          <a:r>
                            <a:rPr lang="vi-VN" sz="1100" b="1">
                              <a:effectLst/>
                            </a:rPr>
                            <a:t>19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a:effectLst/>
                            </a:rPr>
                            <a:t>Polychlorinated naphthalene (PCN)</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gn="ctr">
                            <a:lnSpc>
                              <a:spcPct val="100000"/>
                            </a:lnSpc>
                            <a:spcBef>
                              <a:spcPts val="0"/>
                            </a:spcBef>
                            <a:spcAft>
                              <a:spcPts val="0"/>
                            </a:spcAft>
                          </a:pPr>
                          <a:r>
                            <a:rPr lang="vi-VN" sz="1100" b="1">
                              <a:effectLst/>
                            </a:rPr>
                            <a:t>A,C</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a:lnSpc>
                              <a:spcPct val="100000"/>
                            </a:lnSpc>
                            <a:spcBef>
                              <a:spcPts val="0"/>
                            </a:spcBef>
                            <a:spcAft>
                              <a:spcPts val="0"/>
                            </a:spcAft>
                          </a:pPr>
                          <a:r>
                            <a:rPr lang="vi-VN" sz="1100" b="1" dirty="0">
                              <a:effectLst/>
                            </a:rPr>
                            <a:t>Quản</a:t>
                          </a:r>
                          <a:r>
                            <a:rPr lang="vi-VN" sz="1100" b="1" baseline="0" dirty="0">
                              <a:effectLst/>
                            </a:rPr>
                            <a:t> lý chất POP</a:t>
                          </a:r>
                          <a:r>
                            <a:rPr lang="vi-VN" sz="1100" b="1" dirty="0">
                              <a:effectLst/>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4061" marR="34061" marT="0" marB="0"/>
                    </a:tc>
                    <a:extLst>
                      <a:ext uri="{0D108BD9-81ED-4DB2-BD59-A6C34878D82A}">
                        <a16:rowId xmlns:a16="http://schemas.microsoft.com/office/drawing/2014/main" val="10006"/>
                      </a:ext>
                    </a:extLst>
                  </a:tr>
                  <a:tr h="335280">
                    <a:tc>
                      <a:txBody>
                        <a:bodyPr/>
                        <a:lstStyle/>
                        <a:p>
                          <a:pPr algn="ctr">
                            <a:lnSpc>
                              <a:spcPct val="100000"/>
                            </a:lnSpc>
                            <a:spcBef>
                              <a:spcPts val="0"/>
                            </a:spcBef>
                            <a:spcAft>
                              <a:spcPts val="0"/>
                            </a:spcAft>
                          </a:pPr>
                          <a:r>
                            <a:rPr lang="vi-VN" sz="1100" b="1" kern="1200" dirty="0">
                              <a:solidFill>
                                <a:schemeClr val="bg1"/>
                              </a:solidFill>
                              <a:effectLst/>
                              <a:latin typeface="+mn-lt"/>
                              <a:ea typeface="+mn-ea"/>
                              <a:cs typeface="+mn-cs"/>
                            </a:rPr>
                            <a:t>20 </a:t>
                          </a:r>
                          <a:endParaRPr lang="en-US" sz="1100" b="1" kern="1200" dirty="0">
                            <a:solidFill>
                              <a:schemeClr val="bg1"/>
                            </a:solidFill>
                            <a:effectLst/>
                            <a:latin typeface="+mn-lt"/>
                            <a:ea typeface="+mn-ea"/>
                            <a:cs typeface="+mn-cs"/>
                          </a:endParaRPr>
                        </a:p>
                      </a:txBody>
                      <a:tcPr marL="65360" marR="65360"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Pentachlorobenzene (PeCB)</a:t>
                          </a:r>
                          <a:endParaRPr lang="en-US" sz="1100" b="1" kern="1200" dirty="0">
                            <a:solidFill>
                              <a:schemeClr val="dk1"/>
                            </a:solidFill>
                            <a:effectLst/>
                            <a:latin typeface="+mn-lt"/>
                            <a:ea typeface="+mn-ea"/>
                            <a:cs typeface="+mn-cs"/>
                          </a:endParaRPr>
                        </a:p>
                      </a:txBody>
                      <a:tcPr marL="65360" marR="65360" marT="0" marB="0"/>
                    </a:tc>
                    <a:tc>
                      <a:txBody>
                        <a:bodyPr/>
                        <a:lstStyle/>
                        <a:p>
                          <a:pPr algn="ctr">
                            <a:lnSpc>
                              <a:spcPct val="100000"/>
                            </a:lnSpc>
                            <a:spcBef>
                              <a:spcPts val="0"/>
                            </a:spcBef>
                            <a:spcAft>
                              <a:spcPts val="0"/>
                            </a:spcAft>
                          </a:pPr>
                          <a:r>
                            <a:rPr lang="vi-VN" sz="1100" b="1" kern="1200" dirty="0">
                              <a:solidFill>
                                <a:schemeClr val="dk1"/>
                              </a:solidFill>
                              <a:effectLst/>
                              <a:latin typeface="+mn-lt"/>
                              <a:ea typeface="+mn-ea"/>
                              <a:cs typeface="+mn-cs"/>
                            </a:rPr>
                            <a:t>A,C</a:t>
                          </a:r>
                          <a:endParaRPr lang="en-US" sz="1100" b="1" kern="1200" dirty="0">
                            <a:solidFill>
                              <a:schemeClr val="dk1"/>
                            </a:solidFill>
                            <a:effectLst/>
                            <a:latin typeface="+mn-lt"/>
                            <a:ea typeface="+mn-ea"/>
                            <a:cs typeface="+mn-cs"/>
                          </a:endParaRPr>
                        </a:p>
                      </a:txBody>
                      <a:tcPr marL="65360" marR="65360" marT="0" marB="0"/>
                    </a:tc>
                    <a:tc>
                      <a:txBody>
                        <a:bodyPr/>
                        <a:lstStyle/>
                        <a:p>
                          <a:endParaRPr lang="en-US"/>
                        </a:p>
                      </a:txBody>
                      <a:tcPr marL="65360" marR="65360" marT="0" marB="0">
                        <a:blipFill>
                          <a:blip r:embed="rId2"/>
                          <a:stretch>
                            <a:fillRect l="-52000" t="-1180000" r="-48690" b="-634545"/>
                          </a:stretch>
                        </a:blipFill>
                      </a:tcPr>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 QCVN 56:2013/BTNMT</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0" marR="65360" marT="0" marB="0"/>
                    </a:tc>
                    <a:extLst>
                      <a:ext uri="{0D108BD9-81ED-4DB2-BD59-A6C34878D82A}">
                        <a16:rowId xmlns:a16="http://schemas.microsoft.com/office/drawing/2014/main" val="3442170618"/>
                      </a:ext>
                    </a:extLst>
                  </a:tr>
                  <a:tr h="369380">
                    <a:tc>
                      <a:txBody>
                        <a:bodyPr/>
                        <a:lstStyle/>
                        <a:p>
                          <a:pPr algn="ctr">
                            <a:lnSpc>
                              <a:spcPct val="115000"/>
                            </a:lnSpc>
                            <a:spcAft>
                              <a:spcPts val="600"/>
                            </a:spcAft>
                          </a:pPr>
                          <a:r>
                            <a:rPr lang="vi-VN" sz="1100" b="1" kern="1200" dirty="0">
                              <a:solidFill>
                                <a:schemeClr val="bg1"/>
                              </a:solidFill>
                              <a:effectLst/>
                              <a:latin typeface="+mn-lt"/>
                              <a:ea typeface="+mn-ea"/>
                              <a:cs typeface="+mn-cs"/>
                            </a:rPr>
                            <a:t>21</a:t>
                          </a:r>
                          <a:endParaRPr lang="en-US" sz="1100" b="1" kern="1200" dirty="0">
                            <a:solidFill>
                              <a:schemeClr val="bg1"/>
                            </a:solidFill>
                            <a:effectLst/>
                            <a:latin typeface="+mn-lt"/>
                            <a:ea typeface="+mn-ea"/>
                            <a:cs typeface="+mn-cs"/>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mn-lt"/>
                              <a:ea typeface="+mn-ea"/>
                              <a:cs typeface="+mn-cs"/>
                            </a:rPr>
                            <a:t>Hexabromobiphenyl (HBB)</a:t>
                          </a:r>
                          <a:endParaRPr lang="en-US" sz="1100" b="1" kern="1200" dirty="0">
                            <a:solidFill>
                              <a:schemeClr val="dk1"/>
                            </a:solidFill>
                            <a:effectLst/>
                            <a:latin typeface="+mn-lt"/>
                            <a:ea typeface="+mn-ea"/>
                            <a:cs typeface="+mn-cs"/>
                          </a:endParaRPr>
                        </a:p>
                      </a:txBody>
                      <a:tcPr marL="65360" marR="65360" marT="0" marB="0"/>
                    </a:tc>
                    <a:tc>
                      <a:txBody>
                        <a:bodyPr/>
                        <a:lstStyle/>
                        <a:p>
                          <a:pPr algn="ctr">
                            <a:lnSpc>
                              <a:spcPct val="115000"/>
                            </a:lnSpc>
                            <a:spcAft>
                              <a:spcPts val="600"/>
                            </a:spcAft>
                          </a:pPr>
                          <a:r>
                            <a:rPr lang="vi-VN" sz="1100" b="1" kern="1200" dirty="0">
                              <a:solidFill>
                                <a:schemeClr val="dk1"/>
                              </a:solidFill>
                              <a:effectLst/>
                              <a:latin typeface="+mn-lt"/>
                              <a:ea typeface="+mn-ea"/>
                              <a:cs typeface="+mn-cs"/>
                            </a:rPr>
                            <a:t>A</a:t>
                          </a:r>
                          <a:endParaRPr lang="en-US" sz="1100" b="1" kern="1200" dirty="0">
                            <a:solidFill>
                              <a:schemeClr val="dk1"/>
                            </a:solidFill>
                            <a:effectLst/>
                            <a:latin typeface="+mn-lt"/>
                            <a:ea typeface="+mn-ea"/>
                            <a:cs typeface="+mn-cs"/>
                          </a:endParaRPr>
                        </a:p>
                      </a:txBody>
                      <a:tcPr marL="65360" marR="65360" marT="0" marB="0"/>
                    </a:tc>
                    <a:tc>
                      <a:txBody>
                        <a:bodyPr/>
                        <a:lstStyle/>
                        <a:p>
                          <a:pPr>
                            <a:lnSpc>
                              <a:spcPct val="115000"/>
                            </a:lnSpc>
                            <a:spcAft>
                              <a:spcPts val="600"/>
                            </a:spcAft>
                          </a:pPr>
                          <a:r>
                            <a:rPr lang="vi-VN" sz="1100" b="1" kern="1200" dirty="0">
                              <a:solidFill>
                                <a:schemeClr val="dk1"/>
                              </a:solidFill>
                              <a:effectLst/>
                              <a:latin typeface="+mn-lt"/>
                              <a:ea typeface="+mn-ea"/>
                              <a:cs typeface="+mn-cs"/>
                            </a:rPr>
                            <a:t>Quản</a:t>
                          </a:r>
                          <a:r>
                            <a:rPr lang="vi-VN" sz="1100" b="1" kern="1200" baseline="0" dirty="0">
                              <a:solidFill>
                                <a:schemeClr val="dk1"/>
                              </a:solidFill>
                              <a:effectLst/>
                              <a:latin typeface="+mn-lt"/>
                              <a:ea typeface="+mn-ea"/>
                              <a:cs typeface="+mn-cs"/>
                            </a:rPr>
                            <a:t> lý các chất POP</a:t>
                          </a:r>
                          <a:endParaRPr lang="en-US" sz="1100" b="1" kern="1200" dirty="0">
                            <a:solidFill>
                              <a:schemeClr val="dk1"/>
                            </a:solidFill>
                            <a:effectLst/>
                            <a:latin typeface="+mn-lt"/>
                            <a:ea typeface="+mn-ea"/>
                            <a:cs typeface="+mn-cs"/>
                          </a:endParaRPr>
                        </a:p>
                      </a:txBody>
                      <a:tcPr marL="65360" marR="65360" marT="0" marB="0"/>
                    </a:tc>
                    <a:tc>
                      <a:txBody>
                        <a:bodyPr/>
                        <a:lstStyle/>
                        <a:p>
                          <a:pPr marL="0" marR="0" lvl="0" indent="0" algn="l" defTabSz="457200" rtl="0" eaLnBrk="1" fontAlgn="auto" latinLnBrk="0" hangingPunct="1">
                            <a:lnSpc>
                              <a:spcPct val="115000"/>
                            </a:lnSpc>
                            <a:spcBef>
                              <a:spcPts val="0"/>
                            </a:spcBef>
                            <a:spcAft>
                              <a:spcPts val="600"/>
                            </a:spcAft>
                            <a:buClrTx/>
                            <a:buSzTx/>
                            <a:buFontTx/>
                            <a:buNone/>
                            <a:tabLst/>
                            <a:defRPr/>
                          </a:pPr>
                          <a:r>
                            <a:rPr lang="vi-VN" sz="1100" b="1" kern="1200" dirty="0">
                              <a:solidFill>
                                <a:schemeClr val="dk1"/>
                              </a:solidFill>
                              <a:effectLst/>
                              <a:latin typeface="+mn-lt"/>
                              <a:ea typeface="+mn-ea"/>
                              <a:cs typeface="+mn-cs"/>
                            </a:rPr>
                            <a:t> </a:t>
                          </a:r>
                          <a:r>
                            <a:rPr lang="vi-VN"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Luật</a:t>
                          </a:r>
                          <a:r>
                            <a:rPr lang="vi-VN" sz="1100" b="1"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BVMT 2020</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60" marR="65360" marT="0" marB="0"/>
                    </a:tc>
                    <a:extLst>
                      <a:ext uri="{0D108BD9-81ED-4DB2-BD59-A6C34878D82A}">
                        <a16:rowId xmlns:a16="http://schemas.microsoft.com/office/drawing/2014/main" val="3800000897"/>
                      </a:ext>
                    </a:extLst>
                  </a:tr>
                  <a:tr h="838200">
                    <a:tc>
                      <a:txBody>
                        <a:bodyPr/>
                        <a:lstStyle/>
                        <a:p>
                          <a:pPr algn="ctr">
                            <a:lnSpc>
                              <a:spcPct val="100000"/>
                            </a:lnSpc>
                            <a:spcBef>
                              <a:spcPts val="0"/>
                            </a:spcBef>
                            <a:spcAft>
                              <a:spcPts val="0"/>
                            </a:spcAft>
                          </a:pPr>
                          <a:r>
                            <a:rPr lang="vi-VN" sz="1100" b="1" dirty="0">
                              <a:effectLst/>
                            </a:rPr>
                            <a:t>23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Tetrabromodiphenyl ete và Pentabromodiphenyl ete (POP-BDE)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 Ngưỡng trong sản phẩm điện, điện tử (1.000 ppm)</a:t>
                          </a:r>
                        </a:p>
                        <a:p>
                          <a:pPr>
                            <a:lnSpc>
                              <a:spcPct val="100000"/>
                            </a:lnSpc>
                            <a:spcBef>
                              <a:spcPts val="0"/>
                            </a:spcBef>
                            <a:spcAft>
                              <a:spcPts val="0"/>
                            </a:spcAft>
                          </a:pPr>
                          <a:r>
                            <a:rPr lang="vi-VN" sz="1100" b="1" kern="1200" dirty="0">
                              <a:solidFill>
                                <a:schemeClr val="dk1"/>
                              </a:solidFill>
                              <a:effectLst/>
                              <a:latin typeface="+mn-lt"/>
                              <a:ea typeface="+mn-ea"/>
                              <a:cs typeface="+mn-cs"/>
                            </a:rPr>
                            <a:t>- Quản</a:t>
                          </a:r>
                          <a:r>
                            <a:rPr lang="vi-VN" sz="1100" b="1" kern="1200" baseline="0" dirty="0">
                              <a:solidFill>
                                <a:schemeClr val="dk1"/>
                              </a:solidFill>
                              <a:effectLst/>
                              <a:latin typeface="+mn-lt"/>
                              <a:ea typeface="+mn-ea"/>
                              <a:cs typeface="+mn-cs"/>
                            </a:rPr>
                            <a:t> lý an toàn các chất POP</a:t>
                          </a:r>
                        </a:p>
                        <a:p>
                          <a:pPr>
                            <a:lnSpc>
                              <a:spcPct val="100000"/>
                            </a:lnSpc>
                            <a:spcBef>
                              <a:spcPts val="0"/>
                            </a:spcBef>
                            <a:spcAft>
                              <a:spcPts val="0"/>
                            </a:spcAft>
                          </a:pPr>
                          <a:r>
                            <a:rPr lang="vi-VN" sz="1100" b="1" kern="1200" dirty="0">
                              <a:solidFill>
                                <a:schemeClr val="dk1"/>
                              </a:solidFill>
                              <a:effectLst/>
                              <a:latin typeface="+mn-lt"/>
                              <a:ea typeface="+mn-ea"/>
                              <a:cs typeface="+mn-cs"/>
                            </a:rPr>
                            <a:t>- Đăng ký miễn trừ (ĐKMT)</a:t>
                          </a:r>
                          <a:endParaRPr lang="en-US" sz="1100" b="1" kern="1200" dirty="0">
                            <a:solidFill>
                              <a:schemeClr val="dk1"/>
                            </a:solidFill>
                            <a:effectLst/>
                            <a:latin typeface="+mn-lt"/>
                            <a:ea typeface="+mn-ea"/>
                            <a:cs typeface="+mn-cs"/>
                          </a:endParaRPr>
                        </a:p>
                      </a:txBody>
                      <a:tcPr marL="46322" marR="46322" marT="0" marB="0"/>
                    </a:tc>
                    <a:tc>
                      <a:txBody>
                        <a:bodyPr/>
                        <a:lstStyle/>
                        <a:p>
                          <a:pPr marL="171450" indent="-171450">
                            <a:lnSpc>
                              <a:spcPct val="100000"/>
                            </a:lnSpc>
                            <a:spcBef>
                              <a:spcPts val="0"/>
                            </a:spcBef>
                            <a:spcAft>
                              <a:spcPts val="0"/>
                            </a:spcAft>
                            <a:buFontTx/>
                            <a:buChar char="-"/>
                          </a:pPr>
                          <a:r>
                            <a:rPr lang="vi-VN" sz="1100" b="1" dirty="0">
                              <a:effectLst/>
                            </a:rPr>
                            <a:t>Thông tư số 30/2</a:t>
                          </a:r>
                          <a:r>
                            <a:rPr lang="en-US" sz="1100" b="1" dirty="0">
                              <a:effectLst/>
                            </a:rPr>
                            <a:t>0</a:t>
                          </a:r>
                          <a:r>
                            <a:rPr lang="vi-VN" sz="1100" b="1" dirty="0">
                              <a:effectLst/>
                            </a:rPr>
                            <a:t>11/TT-BCT</a:t>
                          </a:r>
                        </a:p>
                        <a:p>
                          <a:pPr marL="171450" indent="-171450">
                            <a:lnSpc>
                              <a:spcPct val="100000"/>
                            </a:lnSpc>
                            <a:spcBef>
                              <a:spcPts val="0"/>
                            </a:spcBef>
                            <a:spcAft>
                              <a:spcPts val="0"/>
                            </a:spcAft>
                            <a:buFontTx/>
                            <a:buChar char="-"/>
                          </a:pPr>
                          <a:r>
                            <a:rPr lang="vi-VN" sz="1100" b="1" kern="1200" dirty="0">
                              <a:solidFill>
                                <a:schemeClr val="dk1"/>
                              </a:solidFill>
                              <a:effectLst/>
                              <a:latin typeface="+mn-lt"/>
                              <a:ea typeface="+mn-ea"/>
                              <a:cs typeface="+mn-cs"/>
                            </a:rPr>
                            <a:t>Luật BVMT 2020,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2598013130"/>
                      </a:ext>
                    </a:extLst>
                  </a:tr>
                  <a:tr h="838200">
                    <a:tc>
                      <a:txBody>
                        <a:bodyPr/>
                        <a:lstStyle/>
                        <a:p>
                          <a:pPr algn="ctr">
                            <a:lnSpc>
                              <a:spcPct val="100000"/>
                            </a:lnSpc>
                            <a:spcBef>
                              <a:spcPts val="0"/>
                            </a:spcBef>
                            <a:spcAft>
                              <a:spcPts val="0"/>
                            </a:spcAft>
                          </a:pPr>
                          <a:r>
                            <a:rPr lang="vi-VN" sz="1100" b="1">
                              <a:effectLst/>
                            </a:rPr>
                            <a:t>24</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Hexabromocyclododecane (HBCDD)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dirty="0">
                              <a:effectLst/>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 Quy định việc đăng ký sử dụng h</a:t>
                          </a:r>
                          <a:r>
                            <a:rPr lang="en-US" sz="1100" b="1" dirty="0" err="1">
                              <a:effectLst/>
                            </a:rPr>
                            <a:t>óa</a:t>
                          </a:r>
                          <a:r>
                            <a:rPr lang="vi-VN" sz="1100" b="1" dirty="0">
                              <a:effectLst/>
                            </a:rPr>
                            <a:t> chất nguy hiểm để sản xuất sản phẩm, hàng h</a:t>
                          </a:r>
                          <a:r>
                            <a:rPr lang="en-US" sz="1100" b="1" dirty="0" err="1">
                              <a:effectLst/>
                            </a:rPr>
                            <a:t>óa</a:t>
                          </a:r>
                          <a:r>
                            <a:rPr lang="vi-VN" sz="1100" b="1" dirty="0">
                              <a:effectLst/>
                            </a:rPr>
                            <a:t> trong lĩnh vực công nghiệp;</a:t>
                          </a:r>
                          <a:r>
                            <a:rPr lang="vi-VN" sz="1100" b="1" baseline="0" dirty="0">
                              <a:effectLst/>
                            </a:rPr>
                            <a:t> </a:t>
                          </a:r>
                        </a:p>
                        <a:p>
                          <a:pPr>
                            <a:lnSpc>
                              <a:spcPct val="100000"/>
                            </a:lnSpc>
                            <a:spcBef>
                              <a:spcPts val="0"/>
                            </a:spcBef>
                            <a:spcAft>
                              <a:spcPts val="0"/>
                            </a:spcAft>
                          </a:pPr>
                          <a:r>
                            <a:rPr lang="vi-VN" sz="1100" b="1" baseline="0" dirty="0">
                              <a:effectLst/>
                            </a:rPr>
                            <a:t>- Quản lý chất POP; Đăng ký miễn trừ</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nl-NL" sz="1100" b="1" dirty="0">
                              <a:effectLst/>
                            </a:rPr>
                            <a:t>- Nghị định số 113/2017/NĐ-CP;</a:t>
                          </a:r>
                          <a:endParaRPr lang="en-US" sz="1100" b="1" dirty="0">
                            <a:effectLst/>
                          </a:endParaRPr>
                        </a:p>
                        <a:p>
                          <a:pPr>
                            <a:lnSpc>
                              <a:spcPct val="100000"/>
                            </a:lnSpc>
                            <a:spcBef>
                              <a:spcPts val="0"/>
                            </a:spcBef>
                            <a:spcAft>
                              <a:spcPts val="0"/>
                            </a:spcAft>
                          </a:pPr>
                          <a:r>
                            <a:rPr lang="nl-NL" sz="1100" b="1" dirty="0">
                              <a:effectLst/>
                            </a:rPr>
                            <a:t>- Thông tư số 32/2017/TT-BCT </a:t>
                          </a:r>
                          <a:endParaRPr lang="en-US"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effectLst/>
                            </a:rPr>
                            <a:t> </a:t>
                          </a:r>
                          <a:r>
                            <a:rPr lang="vi-VN" sz="1100" b="1" dirty="0">
                              <a:effectLst/>
                            </a:rPr>
                            <a:t>- </a:t>
                          </a:r>
                          <a:r>
                            <a:rPr lang="vi-VN" sz="1100" b="1" kern="1200" dirty="0">
                              <a:solidFill>
                                <a:schemeClr val="dk1"/>
                              </a:solidFill>
                              <a:effectLst/>
                              <a:latin typeface="+mn-lt"/>
                              <a:ea typeface="+mn-ea"/>
                              <a:cs typeface="+mn-cs"/>
                            </a:rPr>
                            <a:t>Luật BVMT 2020, </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kern="1200" dirty="0">
                              <a:solidFill>
                                <a:schemeClr val="dk1"/>
                              </a:solidFill>
                              <a:effectLst/>
                              <a:latin typeface="+mn-lt"/>
                              <a:ea typeface="+mn-ea"/>
                              <a:cs typeface="+mn-cs"/>
                            </a:rPr>
                            <a:t>-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3013422976"/>
                      </a:ext>
                    </a:extLst>
                  </a:tr>
                </a:tbl>
              </a:graphicData>
            </a:graphic>
          </p:graphicFrame>
        </mc:Fallback>
      </mc:AlternateContent>
    </p:spTree>
    <p:extLst>
      <p:ext uri="{BB962C8B-B14F-4D97-AF65-F5344CB8AC3E}">
        <p14:creationId xmlns:p14="http://schemas.microsoft.com/office/powerpoint/2010/main" val="3717897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4960817"/>
              </p:ext>
            </p:extLst>
          </p:nvPr>
        </p:nvGraphicFramePr>
        <p:xfrm>
          <a:off x="215899" y="685800"/>
          <a:ext cx="8712202" cy="4794256"/>
        </p:xfrm>
        <a:graphic>
          <a:graphicData uri="http://schemas.openxmlformats.org/drawingml/2006/table">
            <a:tbl>
              <a:tblPr firstRow="1" firstCol="1" bandRow="1">
                <a:tableStyleId>{5C22544A-7EE6-4342-B048-85BDC9FD1C3A}</a:tableStyleId>
              </a:tblPr>
              <a:tblGrid>
                <a:gridCol w="556452">
                  <a:extLst>
                    <a:ext uri="{9D8B030D-6E8A-4147-A177-3AD203B41FA5}">
                      <a16:colId xmlns:a16="http://schemas.microsoft.com/office/drawing/2014/main" val="20000"/>
                    </a:ext>
                  </a:extLst>
                </a:gridCol>
                <a:gridCol w="2498132">
                  <a:extLst>
                    <a:ext uri="{9D8B030D-6E8A-4147-A177-3AD203B41FA5}">
                      <a16:colId xmlns:a16="http://schemas.microsoft.com/office/drawing/2014/main" val="20001"/>
                    </a:ext>
                  </a:extLst>
                </a:gridCol>
                <a:gridCol w="637478">
                  <a:extLst>
                    <a:ext uri="{9D8B030D-6E8A-4147-A177-3AD203B41FA5}">
                      <a16:colId xmlns:a16="http://schemas.microsoft.com/office/drawing/2014/main" val="20002"/>
                    </a:ext>
                  </a:extLst>
                </a:gridCol>
                <a:gridCol w="2629597">
                  <a:extLst>
                    <a:ext uri="{9D8B030D-6E8A-4147-A177-3AD203B41FA5}">
                      <a16:colId xmlns:a16="http://schemas.microsoft.com/office/drawing/2014/main" val="20003"/>
                    </a:ext>
                  </a:extLst>
                </a:gridCol>
                <a:gridCol w="2390543">
                  <a:extLst>
                    <a:ext uri="{9D8B030D-6E8A-4147-A177-3AD203B41FA5}">
                      <a16:colId xmlns:a16="http://schemas.microsoft.com/office/drawing/2014/main" val="20004"/>
                    </a:ext>
                  </a:extLst>
                </a:gridCol>
              </a:tblGrid>
              <a:tr h="370515">
                <a:tc>
                  <a:txBody>
                    <a:bodyPr/>
                    <a:lstStyle/>
                    <a:p>
                      <a:pPr algn="ctr">
                        <a:lnSpc>
                          <a:spcPct val="100000"/>
                        </a:lnSpc>
                        <a:spcBef>
                          <a:spcPts val="0"/>
                        </a:spcBef>
                        <a:spcAft>
                          <a:spcPts val="0"/>
                        </a:spcAft>
                      </a:pPr>
                      <a:r>
                        <a:rPr lang="vi-VN" sz="1100" b="1" dirty="0">
                          <a:effectLst/>
                        </a:rPr>
                        <a:t>STT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nchor="ctr"/>
                </a:tc>
                <a:tc>
                  <a:txBody>
                    <a:bodyPr/>
                    <a:lstStyle/>
                    <a:p>
                      <a:pPr algn="ctr">
                        <a:lnSpc>
                          <a:spcPct val="100000"/>
                        </a:lnSpc>
                        <a:spcBef>
                          <a:spcPts val="0"/>
                        </a:spcBef>
                        <a:spcAft>
                          <a:spcPts val="0"/>
                        </a:spcAft>
                      </a:pPr>
                      <a:r>
                        <a:rPr lang="vi-VN" sz="1100" b="1" dirty="0">
                          <a:effectLst/>
                        </a:rPr>
                        <a:t>Tên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nchor="ctr"/>
                </a:tc>
                <a:tc>
                  <a:txBody>
                    <a:bodyPr/>
                    <a:lstStyle/>
                    <a:p>
                      <a:pPr algn="ctr">
                        <a:lnSpc>
                          <a:spcPct val="100000"/>
                        </a:lnSpc>
                        <a:spcBef>
                          <a:spcPts val="0"/>
                        </a:spcBef>
                        <a:spcAft>
                          <a:spcPts val="0"/>
                        </a:spcAft>
                      </a:pPr>
                      <a:r>
                        <a:rPr lang="vi-VN" sz="1100" b="1">
                          <a:effectLst/>
                        </a:rPr>
                        <a:t>Phụ lục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nchor="ctr"/>
                </a:tc>
                <a:tc>
                  <a:txBody>
                    <a:bodyPr/>
                    <a:lstStyle/>
                    <a:p>
                      <a:pPr algn="ctr">
                        <a:lnSpc>
                          <a:spcPct val="100000"/>
                        </a:lnSpc>
                        <a:spcBef>
                          <a:spcPts val="0"/>
                        </a:spcBef>
                        <a:spcAft>
                          <a:spcPts val="0"/>
                        </a:spcAft>
                      </a:pPr>
                      <a:r>
                        <a:rPr lang="vi-VN" sz="1100" b="1" dirty="0">
                          <a:effectLst/>
                        </a:rPr>
                        <a:t>Quy định hiện hành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nchor="ctr"/>
                </a:tc>
                <a:tc>
                  <a:txBody>
                    <a:bodyPr/>
                    <a:lstStyle/>
                    <a:p>
                      <a:pPr algn="ctr">
                        <a:lnSpc>
                          <a:spcPct val="100000"/>
                        </a:lnSpc>
                        <a:spcBef>
                          <a:spcPts val="0"/>
                        </a:spcBef>
                        <a:spcAft>
                          <a:spcPts val="0"/>
                        </a:spcAft>
                      </a:pPr>
                      <a:r>
                        <a:rPr lang="vi-VN" sz="1100" b="1">
                          <a:effectLst/>
                        </a:rPr>
                        <a:t>Văn bản quy định</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nchor="ctr"/>
                </a:tc>
                <a:extLst>
                  <a:ext uri="{0D108BD9-81ED-4DB2-BD59-A6C34878D82A}">
                    <a16:rowId xmlns:a16="http://schemas.microsoft.com/office/drawing/2014/main" val="10000"/>
                  </a:ext>
                </a:extLst>
              </a:tr>
              <a:tr h="310585">
                <a:tc>
                  <a:txBody>
                    <a:bodyPr/>
                    <a:lstStyle/>
                    <a:p>
                      <a:pPr algn="ctr">
                        <a:lnSpc>
                          <a:spcPct val="100000"/>
                        </a:lnSpc>
                        <a:spcBef>
                          <a:spcPts val="0"/>
                        </a:spcBef>
                        <a:spcAft>
                          <a:spcPts val="0"/>
                        </a:spcAft>
                      </a:pPr>
                      <a:r>
                        <a:rPr lang="vi-VN" sz="1100" b="1">
                          <a:effectLst/>
                        </a:rPr>
                        <a:t>25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Hexachlorobutadiene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vi-VN" sz="1100" b="1" baseline="0" dirty="0">
                          <a:effectLst/>
                        </a:rPr>
                        <a:t>Quản lý chất POP;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vi-VN" sz="1100" b="1" baseline="0" dirty="0">
                          <a:effectLst/>
                        </a:rPr>
                        <a:t>Đăng ký </a:t>
                      </a:r>
                      <a:r>
                        <a:rPr lang="vi-VN" sz="1100" b="1" baseline="0" dirty="0" err="1">
                          <a:effectLst/>
                        </a:rPr>
                        <a:t>miễn</a:t>
                      </a:r>
                      <a:r>
                        <a:rPr lang="vi-VN" sz="1100" b="1" baseline="0" dirty="0">
                          <a:effectLst/>
                        </a:rPr>
                        <a:t> </a:t>
                      </a:r>
                      <a:r>
                        <a:rPr lang="vi-VN" sz="1100" b="1" baseline="0" dirty="0" err="1">
                          <a:effectLst/>
                        </a:rPr>
                        <a:t>trừ</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Luật</a:t>
                      </a:r>
                      <a:r>
                        <a:rPr lang="vi-VN" sz="1100" b="1" baseline="0" dirty="0">
                          <a:effectLst/>
                        </a:rPr>
                        <a:t> BVMT 2020</a:t>
                      </a:r>
                    </a:p>
                  </a:txBody>
                  <a:tcPr marL="46322" marR="46322" marT="0" marB="0"/>
                </a:tc>
                <a:extLst>
                  <a:ext uri="{0D108BD9-81ED-4DB2-BD59-A6C34878D82A}">
                    <a16:rowId xmlns:a16="http://schemas.microsoft.com/office/drawing/2014/main" val="10003"/>
                  </a:ext>
                </a:extLst>
              </a:tr>
              <a:tr h="621170">
                <a:tc>
                  <a:txBody>
                    <a:bodyPr/>
                    <a:lstStyle/>
                    <a:p>
                      <a:pPr algn="ctr">
                        <a:lnSpc>
                          <a:spcPct val="100000"/>
                        </a:lnSpc>
                        <a:spcBef>
                          <a:spcPts val="0"/>
                        </a:spcBef>
                        <a:spcAft>
                          <a:spcPts val="0"/>
                        </a:spcAft>
                      </a:pPr>
                      <a:r>
                        <a:rPr lang="vi-VN" sz="1100" b="1">
                          <a:effectLst/>
                        </a:rPr>
                        <a:t>26</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Các axit Perfluorooctane sulfonic, muối của chúng (PFOS) và perfluorooctane sulfonyl fluoride (PFOSF)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kern="1200" dirty="0">
                          <a:solidFill>
                            <a:schemeClr val="dk1"/>
                          </a:solidFill>
                          <a:effectLst/>
                          <a:latin typeface="+mn-lt"/>
                          <a:ea typeface="+mn-ea"/>
                          <a:cs typeface="+mn-cs"/>
                        </a:rPr>
                        <a:t>B</a:t>
                      </a:r>
                      <a:endParaRPr lang="en-US" sz="1100" b="1" kern="1200" dirty="0">
                        <a:solidFill>
                          <a:schemeClr val="dk1"/>
                        </a:solidFill>
                        <a:effectLst/>
                        <a:latin typeface="+mn-lt"/>
                        <a:ea typeface="+mn-ea"/>
                        <a:cs typeface="+mn-cs"/>
                      </a:endParaRPr>
                    </a:p>
                  </a:txBody>
                  <a:tcPr marL="46322" marR="46322"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 Quản</a:t>
                      </a:r>
                      <a:r>
                        <a:rPr lang="vi-VN" sz="1100" b="1" kern="1200" baseline="0" dirty="0">
                          <a:solidFill>
                            <a:schemeClr val="dk1"/>
                          </a:solidFill>
                          <a:effectLst/>
                          <a:latin typeface="+mn-lt"/>
                          <a:ea typeface="+mn-ea"/>
                          <a:cs typeface="+mn-cs"/>
                        </a:rPr>
                        <a:t> lý an toàn các chất POP</a:t>
                      </a:r>
                      <a:endParaRPr lang="vi-VN" sz="1100" b="1" kern="1200" dirty="0">
                        <a:solidFill>
                          <a:schemeClr val="dk1"/>
                        </a:solidFill>
                        <a:effectLst/>
                        <a:latin typeface="+mn-lt"/>
                        <a:ea typeface="+mn-ea"/>
                        <a:cs typeface="+mn-cs"/>
                      </a:endParaRPr>
                    </a:p>
                    <a:p>
                      <a:pPr>
                        <a:lnSpc>
                          <a:spcPct val="100000"/>
                        </a:lnSpc>
                        <a:spcBef>
                          <a:spcPts val="0"/>
                        </a:spcBef>
                        <a:spcAft>
                          <a:spcPts val="0"/>
                        </a:spcAft>
                      </a:pPr>
                      <a:r>
                        <a:rPr lang="vi-VN" sz="1100" b="1" kern="1200" dirty="0">
                          <a:solidFill>
                            <a:schemeClr val="dk1"/>
                          </a:solidFill>
                          <a:effectLst/>
                          <a:latin typeface="+mn-lt"/>
                          <a:ea typeface="+mn-ea"/>
                          <a:cs typeface="+mn-cs"/>
                        </a:rPr>
                        <a:t>- Đăng ký miễn trừ </a:t>
                      </a:r>
                      <a:endParaRPr lang="en-US" sz="1100" b="1" kern="1200" dirty="0">
                        <a:solidFill>
                          <a:schemeClr val="dk1"/>
                        </a:solidFill>
                        <a:effectLst/>
                        <a:latin typeface="+mn-lt"/>
                        <a:ea typeface="+mn-ea"/>
                        <a:cs typeface="+mn-cs"/>
                      </a:endParaRPr>
                    </a:p>
                  </a:txBody>
                  <a:tcPr marL="46322" marR="46322" marT="0" marB="0"/>
                </a:tc>
                <a:tc>
                  <a:txBody>
                    <a:bodyPr/>
                    <a:lstStyle/>
                    <a:p>
                      <a:pPr marL="171450" indent="-171450">
                        <a:lnSpc>
                          <a:spcPct val="100000"/>
                        </a:lnSpc>
                        <a:spcBef>
                          <a:spcPts val="0"/>
                        </a:spcBef>
                        <a:spcAft>
                          <a:spcPts val="0"/>
                        </a:spcAft>
                        <a:buFontTx/>
                        <a:buChar char="-"/>
                      </a:pPr>
                      <a:r>
                        <a:rPr lang="vi-VN" sz="1100" b="1" dirty="0">
                          <a:effectLst/>
                        </a:rPr>
                        <a:t>Luật</a:t>
                      </a:r>
                      <a:r>
                        <a:rPr lang="vi-VN" sz="1100" b="1" baseline="0" dirty="0">
                          <a:effectLst/>
                        </a:rPr>
                        <a:t> BVMT 2020</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vi-VN" sz="1100" b="1" kern="1200" dirty="0">
                          <a:solidFill>
                            <a:schemeClr val="dk1"/>
                          </a:solidFill>
                          <a:effectLst/>
                          <a:latin typeface="+mn-lt"/>
                          <a:ea typeface="+mn-ea"/>
                          <a:cs typeface="+mn-cs"/>
                        </a:rPr>
                        <a:t>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10004"/>
                  </a:ext>
                </a:extLst>
              </a:tr>
              <a:tr h="776462">
                <a:tc>
                  <a:txBody>
                    <a:bodyPr/>
                    <a:lstStyle/>
                    <a:p>
                      <a:pPr algn="ctr">
                        <a:lnSpc>
                          <a:spcPct val="100000"/>
                        </a:lnSpc>
                        <a:spcBef>
                          <a:spcPts val="0"/>
                        </a:spcBef>
                        <a:spcAft>
                          <a:spcPts val="0"/>
                        </a:spcAft>
                      </a:pPr>
                      <a:r>
                        <a:rPr lang="vi-VN" sz="1100" b="1">
                          <a:effectLst/>
                        </a:rPr>
                        <a:t>27</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Decabromodiphenyl ete</a:t>
                      </a:r>
                      <a:r>
                        <a:rPr lang="vi-VN" sz="1100" b="1" baseline="0" dirty="0">
                          <a:effectLst/>
                        </a:rPr>
                        <a:t> (</a:t>
                      </a:r>
                      <a:r>
                        <a:rPr lang="vi-VN" sz="1100" b="1" dirty="0">
                          <a:effectLst/>
                        </a:rPr>
                        <a:t>DBDE)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 H</a:t>
                      </a:r>
                      <a:r>
                        <a:rPr lang="en-US" sz="1100" b="1" dirty="0" err="1">
                          <a:effectLst/>
                        </a:rPr>
                        <a:t>óa</a:t>
                      </a:r>
                      <a:r>
                        <a:rPr lang="vi-VN" sz="1100" b="1" dirty="0">
                          <a:effectLst/>
                        </a:rPr>
                        <a:t> chất nguy hiểm phải đăng ký sử dụng</a:t>
                      </a:r>
                    </a:p>
                    <a:p>
                      <a:pPr>
                        <a:lnSpc>
                          <a:spcPct val="100000"/>
                        </a:lnSpc>
                        <a:spcBef>
                          <a:spcPts val="0"/>
                        </a:spcBef>
                        <a:spcAft>
                          <a:spcPts val="0"/>
                        </a:spcAft>
                      </a:pPr>
                      <a:r>
                        <a:rPr lang="vi-VN" sz="1100" b="1" kern="1200" dirty="0">
                          <a:solidFill>
                            <a:schemeClr val="dk1"/>
                          </a:solidFill>
                          <a:effectLst/>
                          <a:latin typeface="+mn-lt"/>
                          <a:ea typeface="+mn-ea"/>
                          <a:cs typeface="+mn-cs"/>
                        </a:rPr>
                        <a:t>- Quản</a:t>
                      </a:r>
                      <a:r>
                        <a:rPr lang="vi-VN" sz="1100" b="1" kern="1200" baseline="0" dirty="0">
                          <a:solidFill>
                            <a:schemeClr val="dk1"/>
                          </a:solidFill>
                          <a:effectLst/>
                          <a:latin typeface="+mn-lt"/>
                          <a:ea typeface="+mn-ea"/>
                          <a:cs typeface="+mn-cs"/>
                        </a:rPr>
                        <a:t> lý an toàn các chất POP</a:t>
                      </a:r>
                      <a:endParaRPr lang="vi-VN" sz="1100" b="1" kern="1200" dirty="0">
                        <a:solidFill>
                          <a:schemeClr val="dk1"/>
                        </a:solidFill>
                        <a:effectLst/>
                        <a:latin typeface="+mn-lt"/>
                        <a:ea typeface="+mn-ea"/>
                        <a:cs typeface="+mn-cs"/>
                      </a:endParaRPr>
                    </a:p>
                    <a:p>
                      <a:pPr>
                        <a:lnSpc>
                          <a:spcPct val="100000"/>
                        </a:lnSpc>
                        <a:spcBef>
                          <a:spcPts val="0"/>
                        </a:spcBef>
                        <a:spcAft>
                          <a:spcPts val="0"/>
                        </a:spcAft>
                      </a:pPr>
                      <a:r>
                        <a:rPr lang="vi-VN" sz="1100" b="1" kern="1200" dirty="0">
                          <a:solidFill>
                            <a:schemeClr val="dk1"/>
                          </a:solidFill>
                          <a:effectLst/>
                          <a:latin typeface="+mn-lt"/>
                          <a:ea typeface="+mn-ea"/>
                          <a:cs typeface="+mn-cs"/>
                        </a:rPr>
                        <a:t>- Đăng ký miễn trừ </a:t>
                      </a:r>
                      <a:endParaRPr lang="en-US" sz="1100" b="1" kern="1200" dirty="0">
                        <a:solidFill>
                          <a:schemeClr val="dk1"/>
                        </a:solidFill>
                        <a:effectLst/>
                        <a:latin typeface="+mn-lt"/>
                        <a:ea typeface="+mn-ea"/>
                        <a:cs typeface="+mn-cs"/>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nl-NL" sz="1100" b="1" dirty="0">
                          <a:effectLst/>
                        </a:rPr>
                        <a:t>- Nghị định số 113/2017/NĐ-CP;</a:t>
                      </a:r>
                      <a:endParaRPr lang="en-US" sz="1100" b="1" dirty="0">
                        <a:effectLst/>
                      </a:endParaRPr>
                    </a:p>
                    <a:p>
                      <a:pPr marL="0" indent="0">
                        <a:lnSpc>
                          <a:spcPct val="100000"/>
                        </a:lnSpc>
                        <a:spcBef>
                          <a:spcPts val="0"/>
                        </a:spcBef>
                        <a:spcAft>
                          <a:spcPts val="0"/>
                        </a:spcAft>
                        <a:buFontTx/>
                        <a:buNone/>
                      </a:pPr>
                      <a:r>
                        <a:rPr lang="vi-VN" sz="1100" b="1" dirty="0">
                          <a:effectLst/>
                        </a:rPr>
                        <a:t>- </a:t>
                      </a:r>
                      <a:r>
                        <a:rPr lang="nl-NL" sz="1100" b="1" dirty="0">
                          <a:effectLst/>
                        </a:rPr>
                        <a:t>Thông tư số 32/2017/TT-BCT</a:t>
                      </a:r>
                      <a:endParaRPr lang="vi-VN"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effectLst/>
                        </a:rPr>
                        <a:t> </a:t>
                      </a:r>
                      <a:r>
                        <a:rPr lang="vi-VN" sz="1100" b="1" dirty="0">
                          <a:effectLst/>
                        </a:rPr>
                        <a:t>- </a:t>
                      </a:r>
                      <a:r>
                        <a:rPr lang="vi-VN" sz="1100" b="1" kern="1200" dirty="0">
                          <a:solidFill>
                            <a:schemeClr val="dk1"/>
                          </a:solidFill>
                          <a:effectLst/>
                          <a:latin typeface="+mn-lt"/>
                          <a:ea typeface="+mn-ea"/>
                          <a:cs typeface="+mn-cs"/>
                        </a:rPr>
                        <a:t>Luật BVMT 2020, </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kern="1200" dirty="0">
                          <a:solidFill>
                            <a:schemeClr val="dk1"/>
                          </a:solidFill>
                          <a:effectLst/>
                          <a:latin typeface="+mn-lt"/>
                          <a:ea typeface="+mn-ea"/>
                          <a:cs typeface="+mn-cs"/>
                        </a:rPr>
                        <a:t>-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10005"/>
                  </a:ext>
                </a:extLst>
              </a:tr>
              <a:tr h="755227">
                <a:tc>
                  <a:txBody>
                    <a:bodyPr/>
                    <a:lstStyle/>
                    <a:p>
                      <a:pPr algn="ctr">
                        <a:lnSpc>
                          <a:spcPct val="100000"/>
                        </a:lnSpc>
                        <a:spcBef>
                          <a:spcPts val="0"/>
                        </a:spcBef>
                        <a:spcAft>
                          <a:spcPts val="0"/>
                        </a:spcAft>
                      </a:pPr>
                      <a:r>
                        <a:rPr lang="vi-VN" sz="1100" b="1">
                          <a:effectLst/>
                        </a:rPr>
                        <a:t>28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a:effectLst/>
                        </a:rPr>
                        <a:t>Alkanes, C10-13, chloro (Parafin mạch ng</a:t>
                      </a:r>
                      <a:r>
                        <a:rPr lang="en-US" sz="1100" b="1">
                          <a:effectLst/>
                        </a:rPr>
                        <a:t>ắ</a:t>
                      </a:r>
                      <a:r>
                        <a:rPr lang="vi-VN" sz="1100" b="1">
                          <a:effectLst/>
                        </a:rPr>
                        <a:t>n chứa clo (SCCP)</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marL="0" indent="0">
                        <a:lnSpc>
                          <a:spcPct val="100000"/>
                        </a:lnSpc>
                        <a:spcBef>
                          <a:spcPts val="0"/>
                        </a:spcBef>
                        <a:spcAft>
                          <a:spcPts val="0"/>
                        </a:spcAft>
                        <a:buFontTx/>
                        <a:buNone/>
                      </a:pPr>
                      <a:r>
                        <a:rPr lang="vi-VN" sz="1100" b="1" dirty="0">
                          <a:effectLst/>
                        </a:rPr>
                        <a:t>- H</a:t>
                      </a:r>
                      <a:r>
                        <a:rPr lang="en-US" sz="1100" b="1" dirty="0" err="1">
                          <a:effectLst/>
                        </a:rPr>
                        <a:t>óa</a:t>
                      </a:r>
                      <a:r>
                        <a:rPr lang="vi-VN" sz="1100" b="1" dirty="0">
                          <a:effectLst/>
                        </a:rPr>
                        <a:t> chất nguy hiểm phải đăng ký sử dụng</a:t>
                      </a:r>
                    </a:p>
                    <a:p>
                      <a:pPr marL="0" indent="0">
                        <a:lnSpc>
                          <a:spcPct val="100000"/>
                        </a:lnSpc>
                        <a:spcBef>
                          <a:spcPts val="0"/>
                        </a:spcBef>
                        <a:spcAft>
                          <a:spcPts val="0"/>
                        </a:spcAft>
                        <a:buFontTx/>
                        <a:buNone/>
                      </a:pP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Quản lý an toàn các chất POP</a:t>
                      </a:r>
                      <a:endParaRPr lang="vi-VN" sz="11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0"/>
                        </a:spcAft>
                        <a:buFontTx/>
                        <a:buNone/>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Đăng</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ký miễn trừ</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nl-NL" sz="1100" b="1" dirty="0">
                          <a:effectLst/>
                        </a:rPr>
                        <a:t>- Nghị định số 113/2017/NĐ-CP;</a:t>
                      </a:r>
                      <a:endParaRPr lang="en-US" sz="1100" b="1" dirty="0">
                        <a:effectLst/>
                      </a:endParaRPr>
                    </a:p>
                    <a:p>
                      <a:pPr>
                        <a:lnSpc>
                          <a:spcPct val="100000"/>
                        </a:lnSpc>
                        <a:spcBef>
                          <a:spcPts val="0"/>
                        </a:spcBef>
                        <a:spcAft>
                          <a:spcPts val="0"/>
                        </a:spcAft>
                      </a:pPr>
                      <a:r>
                        <a:rPr lang="nl-NL" sz="1100" b="1" dirty="0">
                          <a:effectLst/>
                        </a:rPr>
                        <a:t>- Thông tư số 32/2017/TT-BCT </a:t>
                      </a:r>
                      <a:endParaRPr lang="en-US" sz="1100" b="1"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1" dirty="0">
                          <a:effectLst/>
                        </a:rPr>
                        <a:t> </a:t>
                      </a:r>
                      <a:r>
                        <a:rPr lang="vi-VN" sz="1100" b="1" dirty="0">
                          <a:effectLst/>
                        </a:rPr>
                        <a:t>- </a:t>
                      </a:r>
                      <a:r>
                        <a:rPr lang="vi-VN" sz="1100" b="1" kern="1200" dirty="0">
                          <a:solidFill>
                            <a:schemeClr val="dk1"/>
                          </a:solidFill>
                          <a:effectLst/>
                          <a:latin typeface="+mn-lt"/>
                          <a:ea typeface="+mn-ea"/>
                          <a:cs typeface="+mn-cs"/>
                        </a:rPr>
                        <a:t>Luật BVMT 2020,</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kern="1200" dirty="0">
                          <a:solidFill>
                            <a:schemeClr val="dk1"/>
                          </a:solidFill>
                          <a:effectLst/>
                          <a:latin typeface="+mn-lt"/>
                          <a:ea typeface="+mn-ea"/>
                          <a:cs typeface="+mn-cs"/>
                        </a:rPr>
                        <a:t>- Nghị định 08/2022/NĐ-CP</a:t>
                      </a:r>
                      <a:endParaRPr lang="en-US" sz="1100" b="1" kern="1200" dirty="0">
                        <a:solidFill>
                          <a:schemeClr val="dk1"/>
                        </a:solidFill>
                        <a:effectLst/>
                        <a:latin typeface="+mn-lt"/>
                        <a:ea typeface="+mn-ea"/>
                        <a:cs typeface="+mn-cs"/>
                      </a:endParaRPr>
                    </a:p>
                  </a:txBody>
                  <a:tcPr marL="46322" marR="46322" marT="0" marB="0"/>
                </a:tc>
                <a:extLst>
                  <a:ext uri="{0D108BD9-81ED-4DB2-BD59-A6C34878D82A}">
                    <a16:rowId xmlns:a16="http://schemas.microsoft.com/office/drawing/2014/main" val="10006"/>
                  </a:ext>
                </a:extLst>
              </a:tr>
              <a:tr h="621170">
                <a:tc>
                  <a:txBody>
                    <a:bodyPr/>
                    <a:lstStyle/>
                    <a:p>
                      <a:pPr algn="ctr">
                        <a:lnSpc>
                          <a:spcPct val="100000"/>
                        </a:lnSpc>
                        <a:spcBef>
                          <a:spcPts val="0"/>
                        </a:spcBef>
                        <a:spcAft>
                          <a:spcPts val="0"/>
                        </a:spcAft>
                      </a:pPr>
                      <a:r>
                        <a:rPr lang="vi-VN" sz="1100" b="1">
                          <a:effectLst/>
                        </a:rPr>
                        <a:t>29</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a:effectLst/>
                        </a:rPr>
                        <a:t>Dicofol</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Hóa</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chất kinh doanh có điều kiện</a:t>
                      </a:r>
                      <a:endParaRPr lang="vi-VN" sz="11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0000"/>
                        </a:lnSpc>
                        <a:spcBef>
                          <a:spcPts val="0"/>
                        </a:spcBef>
                        <a:spcAft>
                          <a:spcPts val="0"/>
                        </a:spcAft>
                        <a:buFontTx/>
                        <a:buChar char="-"/>
                      </a:pPr>
                      <a:r>
                        <a:rPr lang="vi-VN" sz="1100" b="1" dirty="0">
                          <a:effectLst/>
                          <a:latin typeface="Calibri" panose="020F0502020204030204" pitchFamily="34" charset="0"/>
                          <a:ea typeface="Calibri" panose="020F0502020204030204" pitchFamily="34" charset="0"/>
                          <a:cs typeface="Times New Roman" panose="02020603050405020304" pitchFamily="18" charset="0"/>
                        </a:rPr>
                        <a:t>Hóa</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chất hạn chế sản xuất, sử dụng</a:t>
                      </a:r>
                    </a:p>
                    <a:p>
                      <a:pPr marL="171450" indent="-171450">
                        <a:lnSpc>
                          <a:spcPct val="100000"/>
                        </a:lnSpc>
                        <a:spcBef>
                          <a:spcPts val="0"/>
                        </a:spcBef>
                        <a:spcAft>
                          <a:spcPts val="0"/>
                        </a:spcAft>
                        <a:buFontTx/>
                        <a:buChar char="-"/>
                      </a:pP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Khai báo hóa chất</a:t>
                      </a:r>
                    </a:p>
                    <a:p>
                      <a:pPr marL="171450" indent="-171450">
                        <a:lnSpc>
                          <a:spcPct val="100000"/>
                        </a:lnSpc>
                        <a:spcBef>
                          <a:spcPts val="0"/>
                        </a:spcBef>
                        <a:spcAft>
                          <a:spcPts val="0"/>
                        </a:spcAft>
                        <a:buFontTx/>
                        <a:buChar char="-"/>
                      </a:pP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Quản lý an toàn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rPr>
                        <a:t> </a:t>
                      </a:r>
                      <a:r>
                        <a:rPr lang="nl-NL" sz="1100" b="1" dirty="0">
                          <a:effectLst/>
                        </a:rPr>
                        <a:t> Nghị định số 113/2017/NĐ-CP;</a:t>
                      </a:r>
                      <a:endParaRPr lang="en-US" sz="1100" b="1" dirty="0">
                        <a:effectLst/>
                      </a:endParaRP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extLst>
                  <a:ext uri="{0D108BD9-81ED-4DB2-BD59-A6C34878D82A}">
                    <a16:rowId xmlns:a16="http://schemas.microsoft.com/office/drawing/2014/main" val="10007"/>
                  </a:ext>
                </a:extLst>
              </a:tr>
              <a:tr h="465877">
                <a:tc>
                  <a:txBody>
                    <a:bodyPr/>
                    <a:lstStyle/>
                    <a:p>
                      <a:pPr algn="ctr">
                        <a:lnSpc>
                          <a:spcPct val="100000"/>
                        </a:lnSpc>
                        <a:spcBef>
                          <a:spcPts val="0"/>
                        </a:spcBef>
                        <a:spcAft>
                          <a:spcPts val="0"/>
                        </a:spcAft>
                      </a:pPr>
                      <a:r>
                        <a:rPr lang="vi-VN" sz="1100" b="1">
                          <a:effectLst/>
                        </a:rPr>
                        <a:t>30</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rPr>
                        <a:t>Axit Perfluorooctanoic (PFOA), muối của chúng và </a:t>
                      </a:r>
                      <a:r>
                        <a:rPr lang="en-US" sz="1100" b="1" dirty="0" err="1">
                          <a:effectLst/>
                        </a:rPr>
                        <a:t>các</a:t>
                      </a:r>
                      <a:r>
                        <a:rPr lang="en-US" sz="1100" b="1" dirty="0">
                          <a:effectLst/>
                        </a:rPr>
                        <a:t> </a:t>
                      </a:r>
                      <a:r>
                        <a:rPr lang="en-US" sz="1100" b="1" dirty="0" err="1">
                          <a:effectLst/>
                        </a:rPr>
                        <a:t>hợp</a:t>
                      </a:r>
                      <a:r>
                        <a:rPr lang="en-US" sz="1100" b="1" dirty="0">
                          <a:effectLst/>
                        </a:rPr>
                        <a:t> </a:t>
                      </a:r>
                      <a:r>
                        <a:rPr lang="en-US" sz="1100" b="1" dirty="0" err="1">
                          <a:effectLst/>
                        </a:rPr>
                        <a:t>chất</a:t>
                      </a:r>
                      <a:r>
                        <a:rPr lang="en-US" sz="1100" b="1" dirty="0">
                          <a:effectLst/>
                        </a:rPr>
                        <a:t> </a:t>
                      </a:r>
                      <a:r>
                        <a:rPr lang="en-US" sz="1100" b="1" dirty="0" err="1">
                          <a:effectLst/>
                        </a:rPr>
                        <a:t>liên</a:t>
                      </a:r>
                      <a:r>
                        <a:rPr lang="en-US" sz="1100" b="1" dirty="0">
                          <a:effectLst/>
                        </a:rPr>
                        <a:t> </a:t>
                      </a:r>
                      <a:r>
                        <a:rPr lang="en-US" sz="1100" b="1" dirty="0" err="1">
                          <a:effectLst/>
                        </a:rPr>
                        <a:t>quan</a:t>
                      </a:r>
                      <a:r>
                        <a:rPr lang="en-US" sz="1100" b="1" dirty="0">
                          <a:effectLst/>
                        </a:rPr>
                        <a:t> </a:t>
                      </a:r>
                      <a:r>
                        <a:rPr lang="en-US" sz="1100" b="1" dirty="0" err="1">
                          <a:effectLst/>
                        </a:rPr>
                        <a:t>đến</a:t>
                      </a:r>
                      <a:r>
                        <a:rPr lang="en-US" sz="1100" b="1" dirty="0">
                          <a:effectLst/>
                        </a:rPr>
                        <a:t> </a:t>
                      </a:r>
                      <a:r>
                        <a:rPr lang="vi-VN" sz="1100" b="1" dirty="0">
                          <a:effectLst/>
                        </a:rPr>
                        <a:t>PFOA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a:effectLst/>
                        </a:rPr>
                        <a:t>A</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vi-VN"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 Đăng</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ký miễn trừ</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rPr>
                        <a:t> Luật</a:t>
                      </a:r>
                      <a:r>
                        <a:rPr lang="vi-VN" sz="1100" b="1" baseline="0" dirty="0">
                          <a:effectLst/>
                        </a:rPr>
                        <a:t> BVMT 2020</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kern="1200" dirty="0">
                          <a:solidFill>
                            <a:schemeClr val="dk1"/>
                          </a:solidFill>
                          <a:effectLst/>
                          <a:latin typeface="+mn-lt"/>
                          <a:ea typeface="+mn-ea"/>
                          <a:cs typeface="+mn-cs"/>
                        </a:rPr>
                        <a:t>- Nghị định 08/2022/NĐ-CP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extLst>
                  <a:ext uri="{0D108BD9-81ED-4DB2-BD59-A6C34878D82A}">
                    <a16:rowId xmlns:a16="http://schemas.microsoft.com/office/drawing/2014/main" val="10008"/>
                  </a:ext>
                </a:extLst>
              </a:tr>
              <a:tr h="650994">
                <a:tc>
                  <a:txBody>
                    <a:bodyPr/>
                    <a:lstStyle/>
                    <a:p>
                      <a:pPr algn="ct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31</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kern="1200" dirty="0">
                          <a:solidFill>
                            <a:schemeClr val="dk1"/>
                          </a:solidFill>
                          <a:effectLst/>
                          <a:latin typeface="+mn-lt"/>
                          <a:ea typeface="+mn-ea"/>
                          <a:cs typeface="+mn-cs"/>
                        </a:rPr>
                        <a:t>A</a:t>
                      </a:r>
                      <a:r>
                        <a:rPr lang="en-US" sz="1100" b="1" kern="1200" dirty="0" err="1">
                          <a:solidFill>
                            <a:schemeClr val="dk1"/>
                          </a:solidFill>
                          <a:effectLst/>
                          <a:latin typeface="+mn-lt"/>
                          <a:ea typeface="+mn-ea"/>
                          <a:cs typeface="+mn-cs"/>
                        </a:rPr>
                        <a:t>xit</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Perfluorohexane</a:t>
                      </a:r>
                      <a:r>
                        <a:rPr lang="en-US" sz="1100" b="1" kern="1200" dirty="0">
                          <a:solidFill>
                            <a:schemeClr val="dk1"/>
                          </a:solidFill>
                          <a:effectLst/>
                          <a:latin typeface="+mn-lt"/>
                          <a:ea typeface="+mn-ea"/>
                          <a:cs typeface="+mn-cs"/>
                        </a:rPr>
                        <a:t> sulfonic (</a:t>
                      </a:r>
                      <a:r>
                        <a:rPr lang="en-US" sz="1100" b="1" kern="1200" dirty="0" err="1">
                          <a:solidFill>
                            <a:schemeClr val="dk1"/>
                          </a:solidFill>
                          <a:effectLst/>
                          <a:latin typeface="+mn-lt"/>
                          <a:ea typeface="+mn-ea"/>
                          <a:cs typeface="+mn-cs"/>
                        </a:rPr>
                        <a:t>PFHxS</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các</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muối</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của</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chúng</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và</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các</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hợp</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chất</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liên</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quan</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đến</a:t>
                      </a:r>
                      <a:r>
                        <a:rPr lang="en-US" sz="1100" b="1" kern="1200" dirty="0">
                          <a:solidFill>
                            <a:schemeClr val="dk1"/>
                          </a:solidFill>
                          <a:effectLst/>
                          <a:latin typeface="+mn-lt"/>
                          <a:ea typeface="+mn-ea"/>
                          <a:cs typeface="+mn-cs"/>
                        </a:rPr>
                        <a:t> </a:t>
                      </a:r>
                      <a:r>
                        <a:rPr lang="en-US" sz="1100" b="1" kern="1200" dirty="0" err="1">
                          <a:solidFill>
                            <a:schemeClr val="dk1"/>
                          </a:solidFill>
                          <a:effectLst/>
                          <a:latin typeface="+mn-lt"/>
                          <a:ea typeface="+mn-ea"/>
                          <a:cs typeface="+mn-cs"/>
                        </a:rPr>
                        <a:t>PFHxS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gn="ct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a:lnSpc>
                          <a:spcPct val="100000"/>
                        </a:lnSpc>
                        <a:spcBef>
                          <a:spcPts val="0"/>
                        </a:spcBef>
                        <a:spcAft>
                          <a:spcPts val="0"/>
                        </a:spcAft>
                      </a:pPr>
                      <a:r>
                        <a:rPr lang="vi-VN" sz="1100" b="1" dirty="0">
                          <a:effectLst/>
                          <a:latin typeface="Calibri" panose="020F0502020204030204" pitchFamily="34" charset="0"/>
                          <a:ea typeface="Calibri" panose="020F0502020204030204" pitchFamily="34" charset="0"/>
                          <a:cs typeface="Times New Roman" panose="02020603050405020304" pitchFamily="18" charset="0"/>
                        </a:rPr>
                        <a:t>Quản</a:t>
                      </a:r>
                      <a:r>
                        <a:rPr lang="vi-VN" sz="1100" b="1" baseline="0" dirty="0">
                          <a:effectLst/>
                          <a:latin typeface="Calibri" panose="020F0502020204030204" pitchFamily="34" charset="0"/>
                          <a:ea typeface="Calibri" panose="020F0502020204030204" pitchFamily="34" charset="0"/>
                          <a:cs typeface="Times New Roman" panose="02020603050405020304" pitchFamily="18" charset="0"/>
                        </a:rPr>
                        <a:t> lý các chất POP</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vi-VN" sz="1100" b="1" dirty="0">
                          <a:effectLst/>
                        </a:rPr>
                        <a:t> Luật</a:t>
                      </a:r>
                      <a:r>
                        <a:rPr lang="vi-VN" sz="1100" b="1" baseline="0" dirty="0">
                          <a:effectLst/>
                        </a:rPr>
                        <a:t> BVMT 2020</a:t>
                      </a:r>
                    </a:p>
                    <a:p>
                      <a:pPr>
                        <a:lnSpc>
                          <a:spcPct val="100000"/>
                        </a:lnSpc>
                        <a:spcBef>
                          <a:spcPts val="0"/>
                        </a:spcBef>
                        <a:spcAft>
                          <a:spcPts val="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322" marR="46322" marT="0" marB="0"/>
                </a:tc>
                <a:extLst>
                  <a:ext uri="{0D108BD9-81ED-4DB2-BD59-A6C34878D82A}">
                    <a16:rowId xmlns:a16="http://schemas.microsoft.com/office/drawing/2014/main" val="10009"/>
                  </a:ext>
                </a:extLst>
              </a:tr>
            </a:tbl>
          </a:graphicData>
        </a:graphic>
      </p:graphicFrame>
      <p:sp>
        <p:nvSpPr>
          <p:cNvPr id="6" name="Rectangle 1"/>
          <p:cNvSpPr>
            <a:spLocks noChangeArrowheads="1"/>
          </p:cNvSpPr>
          <p:nvPr/>
        </p:nvSpPr>
        <p:spPr bwMode="auto">
          <a:xfrm>
            <a:off x="1533525" y="21288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00455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914400"/>
            <a:ext cx="8610600" cy="5791199"/>
          </a:xfrm>
        </p:spPr>
        <p:txBody>
          <a:bodyPr>
            <a:noAutofit/>
          </a:bodyPr>
          <a:lstStyle/>
          <a:p>
            <a:pPr algn="just">
              <a:lnSpc>
                <a:spcPct val="90000"/>
              </a:lnSpc>
              <a:buFont typeface="Arial" panose="020B0604020202020204" pitchFamily="34" charset="0"/>
              <a:buChar char="►"/>
            </a:pPr>
            <a:r>
              <a:rPr lang="vi-VN" sz="2100" b="1" dirty="0">
                <a:solidFill>
                  <a:srgbClr val="FF0000"/>
                </a:solidFill>
                <a:latin typeface="Arial" charset="0"/>
                <a:cs typeface="Arial" charset="0"/>
              </a:rPr>
              <a:t>Điều 38: Đăng ký miễn trừ các chất POP</a:t>
            </a:r>
          </a:p>
          <a:p>
            <a:pPr algn="just">
              <a:lnSpc>
                <a:spcPct val="90000"/>
              </a:lnSpc>
              <a:buFont typeface="Arial" panose="020B0604020202020204" pitchFamily="34" charset="0"/>
              <a:buChar char="•"/>
            </a:pPr>
            <a:r>
              <a:rPr lang="vi-VN" sz="2000" dirty="0">
                <a:solidFill>
                  <a:schemeClr val="tx1"/>
                </a:solidFill>
                <a:latin typeface="Arial" charset="0"/>
                <a:cs typeface="Arial" charset="0"/>
              </a:rPr>
              <a:t>Bộ TN&amp;MT tổng hợp, đánh giá hiện trạng, dự báo đăng ký miễn trừ các chất POP của các cơ quan, tổ chức, cá nhân có liên quan.</a:t>
            </a:r>
          </a:p>
          <a:p>
            <a:pPr algn="just">
              <a:lnSpc>
                <a:spcPct val="90000"/>
              </a:lnSpc>
              <a:buFont typeface="Arial" panose="020B0604020202020204" pitchFamily="34" charset="0"/>
              <a:buChar char="•"/>
            </a:pPr>
            <a:r>
              <a:rPr lang="vi-VN" sz="2000" dirty="0">
                <a:solidFill>
                  <a:schemeClr val="tx1"/>
                </a:solidFill>
                <a:latin typeface="Arial" charset="0"/>
                <a:cs typeface="Arial" charset="0"/>
              </a:rPr>
              <a:t>Bộ TN&amp;MT có trách nhiệm đăng ký miễn trừ các chất POP với BTK Công ước Stockholm.</a:t>
            </a:r>
          </a:p>
          <a:p>
            <a:pPr algn="just">
              <a:lnSpc>
                <a:spcPct val="90000"/>
              </a:lnSpc>
              <a:buFont typeface="Arial" panose="020B0604020202020204" pitchFamily="34" charset="0"/>
              <a:buChar char="•"/>
            </a:pPr>
            <a:r>
              <a:rPr lang="vi-VN" sz="2000" dirty="0">
                <a:solidFill>
                  <a:schemeClr val="tx1"/>
                </a:solidFill>
                <a:latin typeface="Arial" charset="0"/>
                <a:cs typeface="Arial" charset="0"/>
              </a:rPr>
              <a:t>Tổ chức, cá nhân nhập khẩu, sản xuất, sử dụng các chất POP thuộc Phụ lục XVII theo NĐ 08/2022/NĐ-CP làm nguyên liệu sản xuất trực tiếp thực hiện đăng ký miễn trừ các chất POP.</a:t>
            </a:r>
          </a:p>
          <a:p>
            <a:pPr algn="just">
              <a:lnSpc>
                <a:spcPct val="90000"/>
              </a:lnSpc>
              <a:buFont typeface="Arial" panose="020B0604020202020204" pitchFamily="34" charset="0"/>
              <a:buChar char="•"/>
            </a:pPr>
            <a:r>
              <a:rPr lang="vi-VN" sz="2000" dirty="0">
                <a:solidFill>
                  <a:schemeClr val="tx1"/>
                </a:solidFill>
                <a:latin typeface="Arial" charset="0"/>
                <a:cs typeface="Arial" charset="0"/>
              </a:rPr>
              <a:t>Tổ chức, cá nhân nhận ủy thác nhập khẩu các chất POP thuộc Phụ lục XVII cho các tổ chức, cá nhân đã được Bộ TNMT chấp thuận đăng ký miễn trừ các chất POP làm nguyên liệu sản xuất trực tiếp chỉ được phép nhập khẩu đúng chủng loại, khối lượng các chất POP này theo thông báo chấp thuận đăng ký miễn trừ các chất POP cho các tổ chức, cá nhân đăng ký miễn trừ các chất POP.</a:t>
            </a:r>
          </a:p>
          <a:p>
            <a:pPr algn="just">
              <a:lnSpc>
                <a:spcPct val="90000"/>
              </a:lnSpc>
              <a:buFont typeface="Arial" panose="020B0604020202020204" pitchFamily="34" charset="0"/>
              <a:buChar char="•"/>
            </a:pPr>
            <a:r>
              <a:rPr lang="vi-VN" sz="2000" b="1" dirty="0">
                <a:solidFill>
                  <a:srgbClr val="00B050"/>
                </a:solidFill>
                <a:latin typeface="Arial" charset="0"/>
                <a:cs typeface="Arial" charset="0"/>
              </a:rPr>
              <a:t>Kể từ ngày 01/01/2023</a:t>
            </a:r>
            <a:r>
              <a:rPr lang="vi-VN" sz="2000" dirty="0">
                <a:solidFill>
                  <a:schemeClr val="tx1"/>
                </a:solidFill>
                <a:latin typeface="Arial" charset="0"/>
                <a:cs typeface="Arial" charset="0"/>
              </a:rPr>
              <a:t>, thông báo chấp thuận đăng ký miễn trừ các chất POP của Bộ TNMT là cơ sở để để cơ quan hải quan xem xét, cho phép làm thủ tục hải quan đối với các chất POP.</a:t>
            </a:r>
          </a:p>
        </p:txBody>
      </p:sp>
      <p:sp>
        <p:nvSpPr>
          <p:cNvPr id="2" name="Title 1">
            <a:extLst>
              <a:ext uri="{FF2B5EF4-FFF2-40B4-BE49-F238E27FC236}">
                <a16:creationId xmlns:a16="http://schemas.microsoft.com/office/drawing/2014/main" id="{29EA3C74-00BB-5790-DBDF-A1674D5E1277}"/>
              </a:ext>
            </a:extLst>
          </p:cNvPr>
          <p:cNvSpPr>
            <a:spLocks noGrp="1"/>
          </p:cNvSpPr>
          <p:nvPr>
            <p:ph type="title"/>
          </p:nvPr>
        </p:nvSpPr>
        <p:spPr>
          <a:xfrm>
            <a:off x="217622" y="0"/>
            <a:ext cx="8229600" cy="914400"/>
          </a:xfrm>
        </p:spPr>
        <p:txBody>
          <a:bodyPr>
            <a:normAutofit/>
          </a:bodyPr>
          <a:lstStyle/>
          <a:p>
            <a:pPr lvl="0" algn="just"/>
            <a:r>
              <a:rPr lang="en-US" sz="2500" dirty="0"/>
              <a:t>3.3 </a:t>
            </a:r>
            <a:r>
              <a:rPr lang="vi-VN" sz="2500" dirty="0" err="1"/>
              <a:t>Các</a:t>
            </a:r>
            <a:r>
              <a:rPr lang="vi-VN" sz="2500" dirty="0"/>
              <a:t> quy định quản lý các chất POP theo Nghị định số 08/2022/NĐ-CP</a:t>
            </a:r>
            <a:endParaRPr lang="en-US" sz="2500" dirty="0"/>
          </a:p>
        </p:txBody>
      </p:sp>
    </p:spTree>
    <p:extLst>
      <p:ext uri="{BB962C8B-B14F-4D97-AF65-F5344CB8AC3E}">
        <p14:creationId xmlns:p14="http://schemas.microsoft.com/office/powerpoint/2010/main" val="5777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614611" cy="6934200"/>
          </a:xfrm>
        </p:spPr>
        <p:txBody>
          <a:bodyPr>
            <a:noAutofit/>
          </a:bodyPr>
          <a:lstStyle/>
          <a:p>
            <a:pPr algn="just">
              <a:lnSpc>
                <a:spcPct val="90000"/>
              </a:lnSpc>
              <a:buFont typeface="Arial" panose="020B0604020202020204" pitchFamily="34" charset="0"/>
              <a:buChar char="►"/>
            </a:pPr>
            <a:r>
              <a:rPr lang="vi-VN" sz="2100" b="1" dirty="0">
                <a:solidFill>
                  <a:srgbClr val="FF0000"/>
                </a:solidFill>
                <a:latin typeface="Arial" charset="0"/>
                <a:cs typeface="Arial" charset="0"/>
              </a:rPr>
              <a:t>Điều 39: Dán nhãn và công bố thông ti</a:t>
            </a:r>
            <a:r>
              <a:rPr lang="en-US" sz="2100" b="1" dirty="0">
                <a:solidFill>
                  <a:srgbClr val="FF0000"/>
                </a:solidFill>
                <a:latin typeface="Arial" charset="0"/>
                <a:cs typeface="Arial" charset="0"/>
              </a:rPr>
              <a:t>n</a:t>
            </a:r>
            <a:r>
              <a:rPr lang="vi-VN" sz="2100" b="1" dirty="0">
                <a:solidFill>
                  <a:srgbClr val="FF0000"/>
                </a:solidFill>
                <a:latin typeface="Arial" charset="0"/>
                <a:cs typeface="Arial" charset="0"/>
              </a:rPr>
              <a:t> NL, VL, SP, HH, TB có chứa </a:t>
            </a:r>
            <a:r>
              <a:rPr lang="vi-VN" sz="2100" b="1" dirty="0" err="1">
                <a:solidFill>
                  <a:srgbClr val="FF0000"/>
                </a:solidFill>
                <a:latin typeface="Arial" charset="0"/>
                <a:cs typeface="Arial" charset="0"/>
              </a:rPr>
              <a:t>chất</a:t>
            </a:r>
            <a:r>
              <a:rPr lang="vi-VN" sz="2100" b="1" dirty="0">
                <a:solidFill>
                  <a:srgbClr val="FF0000"/>
                </a:solidFill>
                <a:latin typeface="Arial" charset="0"/>
                <a:cs typeface="Arial" charset="0"/>
              </a:rPr>
              <a:t> </a:t>
            </a:r>
            <a:r>
              <a:rPr lang="en-US" sz="2100" b="1" dirty="0">
                <a:solidFill>
                  <a:srgbClr val="FF0000"/>
                </a:solidFill>
                <a:latin typeface="Arial" charset="0"/>
                <a:cs typeface="Arial" charset="0"/>
              </a:rPr>
              <a:t>ô </a:t>
            </a:r>
            <a:r>
              <a:rPr lang="en-US" sz="2100" b="1" dirty="0" err="1">
                <a:solidFill>
                  <a:srgbClr val="FF0000"/>
                </a:solidFill>
                <a:latin typeface="Arial" charset="0"/>
                <a:cs typeface="Arial" charset="0"/>
              </a:rPr>
              <a:t>nhiễm</a:t>
            </a:r>
            <a:r>
              <a:rPr lang="en-US" sz="2100" b="1" dirty="0">
                <a:solidFill>
                  <a:srgbClr val="FF0000"/>
                </a:solidFill>
                <a:latin typeface="Arial" charset="0"/>
                <a:cs typeface="Arial" charset="0"/>
              </a:rPr>
              <a:t> </a:t>
            </a:r>
            <a:r>
              <a:rPr lang="en-US" sz="2100" b="1" dirty="0" err="1">
                <a:solidFill>
                  <a:srgbClr val="FF0000"/>
                </a:solidFill>
                <a:latin typeface="Arial" charset="0"/>
                <a:cs typeface="Arial" charset="0"/>
              </a:rPr>
              <a:t>khó</a:t>
            </a:r>
            <a:r>
              <a:rPr lang="en-US" sz="2100" b="1" dirty="0">
                <a:solidFill>
                  <a:srgbClr val="FF0000"/>
                </a:solidFill>
                <a:latin typeface="Arial" charset="0"/>
                <a:cs typeface="Arial" charset="0"/>
              </a:rPr>
              <a:t> </a:t>
            </a:r>
            <a:r>
              <a:rPr lang="en-US" sz="2100" b="1" dirty="0" err="1">
                <a:solidFill>
                  <a:srgbClr val="FF0000"/>
                </a:solidFill>
                <a:latin typeface="Arial" charset="0"/>
                <a:cs typeface="Arial" charset="0"/>
              </a:rPr>
              <a:t>phân</a:t>
            </a:r>
            <a:r>
              <a:rPr lang="en-US" sz="2100" b="1" dirty="0">
                <a:solidFill>
                  <a:srgbClr val="FF0000"/>
                </a:solidFill>
                <a:latin typeface="Arial" charset="0"/>
                <a:cs typeface="Arial" charset="0"/>
              </a:rPr>
              <a:t> </a:t>
            </a:r>
            <a:r>
              <a:rPr lang="en-US" sz="2100" b="1" dirty="0" err="1">
                <a:solidFill>
                  <a:srgbClr val="FF0000"/>
                </a:solidFill>
                <a:latin typeface="Arial" charset="0"/>
                <a:cs typeface="Arial" charset="0"/>
              </a:rPr>
              <a:t>huỷ</a:t>
            </a:r>
            <a:endParaRPr lang="vi-VN" sz="2100" b="1" dirty="0">
              <a:solidFill>
                <a:srgbClr val="FF0000"/>
              </a:solidFill>
              <a:latin typeface="Arial" charset="0"/>
              <a:cs typeface="Arial" charset="0"/>
            </a:endParaRPr>
          </a:p>
          <a:p>
            <a:pPr algn="just">
              <a:lnSpc>
                <a:spcPct val="90000"/>
              </a:lnSpc>
              <a:buFont typeface="Arial" panose="020B0604020202020204" pitchFamily="34" charset="0"/>
              <a:buChar char="•"/>
            </a:pPr>
            <a:r>
              <a:rPr lang="vi-VN" dirty="0">
                <a:solidFill>
                  <a:schemeClr val="tx1"/>
                </a:solidFill>
                <a:latin typeface="Arial" charset="0"/>
                <a:cs typeface="Arial" charset="0"/>
              </a:rPr>
              <a:t>Căn </a:t>
            </a:r>
            <a:r>
              <a:rPr lang="vi-VN" dirty="0" err="1">
                <a:solidFill>
                  <a:schemeClr val="tx1"/>
                </a:solidFill>
                <a:latin typeface="Arial" charset="0"/>
                <a:cs typeface="Arial" charset="0"/>
              </a:rPr>
              <a:t>cứ</a:t>
            </a:r>
            <a:r>
              <a:rPr lang="vi-VN" dirty="0">
                <a:solidFill>
                  <a:schemeClr val="tx1"/>
                </a:solidFill>
                <a:latin typeface="Arial" charset="0"/>
                <a:cs typeface="Arial" charset="0"/>
              </a:rPr>
              <a:t> QCVN </a:t>
            </a:r>
            <a:r>
              <a:rPr lang="vi-VN" dirty="0" err="1">
                <a:solidFill>
                  <a:schemeClr val="tx1"/>
                </a:solidFill>
                <a:latin typeface="Arial" charset="0"/>
                <a:cs typeface="Arial" charset="0"/>
              </a:rPr>
              <a:t>về</a:t>
            </a:r>
            <a:r>
              <a:rPr lang="vi-VN" dirty="0">
                <a:solidFill>
                  <a:schemeClr val="tx1"/>
                </a:solidFill>
                <a:latin typeface="Arial" charset="0"/>
                <a:cs typeface="Arial" charset="0"/>
              </a:rPr>
              <a:t> </a:t>
            </a:r>
            <a:r>
              <a:rPr lang="vi-VN" dirty="0" err="1">
                <a:solidFill>
                  <a:schemeClr val="tx1"/>
                </a:solidFill>
                <a:latin typeface="Arial" charset="0"/>
                <a:cs typeface="Arial" charset="0"/>
              </a:rPr>
              <a:t>giới</a:t>
            </a:r>
            <a:r>
              <a:rPr lang="vi-VN" dirty="0">
                <a:solidFill>
                  <a:schemeClr val="tx1"/>
                </a:solidFill>
                <a:latin typeface="Arial" charset="0"/>
                <a:cs typeface="Arial" charset="0"/>
              </a:rPr>
              <a:t> </a:t>
            </a:r>
            <a:r>
              <a:rPr lang="vi-VN" dirty="0" err="1">
                <a:solidFill>
                  <a:schemeClr val="tx1"/>
                </a:solidFill>
                <a:latin typeface="Arial" charset="0"/>
                <a:cs typeface="Arial" charset="0"/>
              </a:rPr>
              <a:t>hạn</a:t>
            </a:r>
            <a:r>
              <a:rPr lang="vi-VN" dirty="0">
                <a:solidFill>
                  <a:schemeClr val="tx1"/>
                </a:solidFill>
                <a:latin typeface="Arial" charset="0"/>
                <a:cs typeface="Arial" charset="0"/>
              </a:rPr>
              <a:t> </a:t>
            </a:r>
            <a:r>
              <a:rPr lang="vi-VN" dirty="0" err="1">
                <a:solidFill>
                  <a:schemeClr val="tx1"/>
                </a:solidFill>
                <a:latin typeface="Arial" charset="0"/>
                <a:cs typeface="Arial" charset="0"/>
              </a:rPr>
              <a:t>các</a:t>
            </a:r>
            <a:r>
              <a:rPr lang="vi-VN" dirty="0">
                <a:solidFill>
                  <a:schemeClr val="tx1"/>
                </a:solidFill>
                <a:latin typeface="Arial" charset="0"/>
                <a:cs typeface="Arial" charset="0"/>
              </a:rPr>
              <a:t> </a:t>
            </a:r>
            <a:r>
              <a:rPr lang="vi-VN" dirty="0" err="1">
                <a:solidFill>
                  <a:schemeClr val="tx1"/>
                </a:solidFill>
                <a:latin typeface="Arial" charset="0"/>
                <a:cs typeface="Arial" charset="0"/>
              </a:rPr>
              <a:t>chất</a:t>
            </a:r>
            <a:r>
              <a:rPr lang="vi-VN" dirty="0">
                <a:solidFill>
                  <a:schemeClr val="tx1"/>
                </a:solidFill>
                <a:latin typeface="Arial" charset="0"/>
                <a:cs typeface="Arial" charset="0"/>
              </a:rPr>
              <a:t> ONKPH trong NL, NL, VL, SP, HH, TB, </a:t>
            </a:r>
            <a:r>
              <a:rPr lang="vi-VN" dirty="0" err="1">
                <a:solidFill>
                  <a:schemeClr val="tx1"/>
                </a:solidFill>
                <a:latin typeface="Arial" charset="0"/>
                <a:cs typeface="Arial" charset="0"/>
              </a:rPr>
              <a:t>Tổ</a:t>
            </a:r>
            <a:r>
              <a:rPr lang="vi-VN" dirty="0">
                <a:solidFill>
                  <a:schemeClr val="tx1"/>
                </a:solidFill>
                <a:latin typeface="Arial" charset="0"/>
                <a:cs typeface="Arial" charset="0"/>
              </a:rPr>
              <a:t> </a:t>
            </a:r>
            <a:r>
              <a:rPr lang="vi-VN" dirty="0" err="1">
                <a:solidFill>
                  <a:schemeClr val="tx1"/>
                </a:solidFill>
                <a:latin typeface="Arial" charset="0"/>
                <a:cs typeface="Arial" charset="0"/>
              </a:rPr>
              <a:t>chức</a:t>
            </a:r>
            <a:r>
              <a:rPr lang="vi-VN" dirty="0">
                <a:solidFill>
                  <a:schemeClr val="tx1"/>
                </a:solidFill>
                <a:latin typeface="Arial" charset="0"/>
                <a:cs typeface="Arial" charset="0"/>
              </a:rPr>
              <a:t>, </a:t>
            </a:r>
            <a:r>
              <a:rPr lang="vi-VN" dirty="0" err="1">
                <a:solidFill>
                  <a:schemeClr val="tx1"/>
                </a:solidFill>
                <a:latin typeface="Arial" charset="0"/>
                <a:cs typeface="Arial" charset="0"/>
              </a:rPr>
              <a:t>cá</a:t>
            </a:r>
            <a:r>
              <a:rPr lang="vi-VN" dirty="0">
                <a:solidFill>
                  <a:schemeClr val="tx1"/>
                </a:solidFill>
                <a:latin typeface="Arial" charset="0"/>
                <a:cs typeface="Arial" charset="0"/>
              </a:rPr>
              <a:t> nhân </a:t>
            </a:r>
            <a:r>
              <a:rPr lang="vi-VN" dirty="0" err="1">
                <a:solidFill>
                  <a:schemeClr val="tx1"/>
                </a:solidFill>
                <a:latin typeface="Arial" charset="0"/>
                <a:cs typeface="Arial" charset="0"/>
              </a:rPr>
              <a:t>nhập</a:t>
            </a:r>
            <a:r>
              <a:rPr lang="vi-VN" dirty="0">
                <a:solidFill>
                  <a:schemeClr val="tx1"/>
                </a:solidFill>
                <a:latin typeface="Arial" charset="0"/>
                <a:cs typeface="Arial" charset="0"/>
              </a:rPr>
              <a:t> </a:t>
            </a:r>
            <a:r>
              <a:rPr lang="vi-VN" dirty="0" err="1">
                <a:solidFill>
                  <a:schemeClr val="tx1"/>
                </a:solidFill>
                <a:latin typeface="Arial" charset="0"/>
                <a:cs typeface="Arial" charset="0"/>
              </a:rPr>
              <a:t>khẩu</a:t>
            </a:r>
            <a:r>
              <a:rPr lang="vi-VN" dirty="0">
                <a:solidFill>
                  <a:schemeClr val="tx1"/>
                </a:solidFill>
                <a:latin typeface="Arial" charset="0"/>
                <a:cs typeface="Arial" charset="0"/>
              </a:rPr>
              <a:t>, </a:t>
            </a:r>
            <a:r>
              <a:rPr lang="vi-VN" dirty="0" err="1">
                <a:solidFill>
                  <a:schemeClr val="tx1"/>
                </a:solidFill>
                <a:latin typeface="Arial" charset="0"/>
                <a:cs typeface="Arial" charset="0"/>
              </a:rPr>
              <a:t>sản</a:t>
            </a:r>
            <a:r>
              <a:rPr lang="vi-VN" dirty="0">
                <a:solidFill>
                  <a:schemeClr val="tx1"/>
                </a:solidFill>
                <a:latin typeface="Arial" charset="0"/>
                <a:cs typeface="Arial" charset="0"/>
              </a:rPr>
              <a:t> </a:t>
            </a:r>
            <a:r>
              <a:rPr lang="vi-VN" dirty="0" err="1">
                <a:solidFill>
                  <a:schemeClr val="tx1"/>
                </a:solidFill>
                <a:latin typeface="Arial" charset="0"/>
                <a:cs typeface="Arial" charset="0"/>
              </a:rPr>
              <a:t>xuất</a:t>
            </a:r>
            <a:r>
              <a:rPr lang="vi-VN" dirty="0">
                <a:solidFill>
                  <a:schemeClr val="tx1"/>
                </a:solidFill>
                <a:latin typeface="Arial" charset="0"/>
                <a:cs typeface="Arial" charset="0"/>
              </a:rPr>
              <a:t>, kinh doanh NL, NL, VL, SP, HH, TB </a:t>
            </a:r>
            <a:r>
              <a:rPr lang="vi-VN" dirty="0" err="1">
                <a:solidFill>
                  <a:schemeClr val="tx1"/>
                </a:solidFill>
                <a:latin typeface="Arial" charset="0"/>
                <a:cs typeface="Arial" charset="0"/>
              </a:rPr>
              <a:t>có</a:t>
            </a:r>
            <a:r>
              <a:rPr lang="vi-VN" dirty="0">
                <a:solidFill>
                  <a:schemeClr val="tx1"/>
                </a:solidFill>
                <a:latin typeface="Arial" charset="0"/>
                <a:cs typeface="Arial" charset="0"/>
              </a:rPr>
              <a:t> </a:t>
            </a:r>
            <a:r>
              <a:rPr lang="vi-VN" dirty="0" err="1">
                <a:solidFill>
                  <a:schemeClr val="tx1"/>
                </a:solidFill>
                <a:latin typeface="Arial" charset="0"/>
                <a:cs typeface="Arial" charset="0"/>
              </a:rPr>
              <a:t>chứa</a:t>
            </a:r>
            <a:r>
              <a:rPr lang="vi-VN" dirty="0">
                <a:solidFill>
                  <a:schemeClr val="tx1"/>
                </a:solidFill>
                <a:latin typeface="Arial" charset="0"/>
                <a:cs typeface="Arial" charset="0"/>
              </a:rPr>
              <a:t> </a:t>
            </a:r>
            <a:r>
              <a:rPr lang="vi-VN" dirty="0" err="1">
                <a:solidFill>
                  <a:schemeClr val="tx1"/>
                </a:solidFill>
                <a:latin typeface="Arial" charset="0"/>
                <a:cs typeface="Arial" charset="0"/>
              </a:rPr>
              <a:t>chất</a:t>
            </a:r>
            <a:r>
              <a:rPr lang="vi-VN" dirty="0">
                <a:solidFill>
                  <a:schemeClr val="tx1"/>
                </a:solidFill>
                <a:latin typeface="Arial" charset="0"/>
                <a:cs typeface="Arial" charset="0"/>
              </a:rPr>
              <a:t> ONKPH </a:t>
            </a:r>
            <a:r>
              <a:rPr lang="vi-VN" dirty="0" err="1">
                <a:solidFill>
                  <a:schemeClr val="tx1"/>
                </a:solidFill>
                <a:latin typeface="Arial" charset="0"/>
                <a:cs typeface="Arial" charset="0"/>
              </a:rPr>
              <a:t>phải</a:t>
            </a:r>
            <a:r>
              <a:rPr lang="vi-VN" dirty="0">
                <a:solidFill>
                  <a:schemeClr val="tx1"/>
                </a:solidFill>
                <a:latin typeface="Arial" charset="0"/>
                <a:cs typeface="Arial" charset="0"/>
              </a:rPr>
              <a:t> </a:t>
            </a:r>
            <a:r>
              <a:rPr lang="vi-VN" dirty="0" err="1">
                <a:solidFill>
                  <a:schemeClr val="tx1"/>
                </a:solidFill>
                <a:latin typeface="Arial" charset="0"/>
                <a:cs typeface="Arial" charset="0"/>
              </a:rPr>
              <a:t>thực</a:t>
            </a:r>
            <a:r>
              <a:rPr lang="vi-VN" dirty="0">
                <a:solidFill>
                  <a:schemeClr val="tx1"/>
                </a:solidFill>
                <a:latin typeface="Arial" charset="0"/>
                <a:cs typeface="Arial" charset="0"/>
              </a:rPr>
              <a:t> </a:t>
            </a:r>
            <a:r>
              <a:rPr lang="vi-VN" dirty="0" err="1">
                <a:solidFill>
                  <a:schemeClr val="tx1"/>
                </a:solidFill>
                <a:latin typeface="Arial" charset="0"/>
                <a:cs typeface="Arial" charset="0"/>
              </a:rPr>
              <a:t>hiện</a:t>
            </a:r>
            <a:r>
              <a:rPr lang="vi-VN" dirty="0">
                <a:solidFill>
                  <a:schemeClr val="tx1"/>
                </a:solidFill>
                <a:latin typeface="Arial" charset="0"/>
                <a:cs typeface="Arial" charset="0"/>
              </a:rPr>
              <a:t> </a:t>
            </a:r>
            <a:r>
              <a:rPr lang="vi-VN" dirty="0" err="1">
                <a:solidFill>
                  <a:schemeClr val="tx1"/>
                </a:solidFill>
                <a:latin typeface="Arial" charset="0"/>
                <a:cs typeface="Arial" charset="0"/>
              </a:rPr>
              <a:t>dán</a:t>
            </a:r>
            <a:r>
              <a:rPr lang="vi-VN" dirty="0">
                <a:solidFill>
                  <a:schemeClr val="tx1"/>
                </a:solidFill>
                <a:latin typeface="Arial" charset="0"/>
                <a:cs typeface="Arial" charset="0"/>
              </a:rPr>
              <a:t> </a:t>
            </a:r>
            <a:r>
              <a:rPr lang="vi-VN" dirty="0" err="1">
                <a:solidFill>
                  <a:schemeClr val="tx1"/>
                </a:solidFill>
                <a:latin typeface="Arial" charset="0"/>
                <a:cs typeface="Arial" charset="0"/>
              </a:rPr>
              <a:t>nhãn</a:t>
            </a:r>
            <a:r>
              <a:rPr lang="vi-VN" dirty="0">
                <a:solidFill>
                  <a:schemeClr val="tx1"/>
                </a:solidFill>
                <a:latin typeface="Arial" charset="0"/>
                <a:cs typeface="Arial" charset="0"/>
              </a:rPr>
              <a:t>, công </a:t>
            </a:r>
            <a:r>
              <a:rPr lang="vi-VN" dirty="0" err="1">
                <a:solidFill>
                  <a:schemeClr val="tx1"/>
                </a:solidFill>
                <a:latin typeface="Arial" charset="0"/>
                <a:cs typeface="Arial" charset="0"/>
              </a:rPr>
              <a:t>bố</a:t>
            </a:r>
            <a:r>
              <a:rPr lang="vi-VN" dirty="0">
                <a:solidFill>
                  <a:schemeClr val="tx1"/>
                </a:solidFill>
                <a:latin typeface="Arial" charset="0"/>
                <a:cs typeface="Arial" charset="0"/>
              </a:rPr>
              <a:t> thông tin.</a:t>
            </a:r>
          </a:p>
          <a:p>
            <a:pPr algn="just">
              <a:lnSpc>
                <a:spcPct val="90000"/>
              </a:lnSpc>
              <a:buFont typeface="Arial" panose="020B0604020202020204" pitchFamily="34" charset="0"/>
              <a:buChar char="•"/>
            </a:pPr>
            <a:r>
              <a:rPr lang="vi-VN" dirty="0" err="1">
                <a:solidFill>
                  <a:schemeClr val="tx1"/>
                </a:solidFill>
                <a:latin typeface="Arial" charset="0"/>
                <a:cs typeface="Arial" charset="0"/>
              </a:rPr>
              <a:t>Dán</a:t>
            </a:r>
            <a:r>
              <a:rPr lang="vi-VN" dirty="0">
                <a:solidFill>
                  <a:schemeClr val="tx1"/>
                </a:solidFill>
                <a:latin typeface="Arial" charset="0"/>
                <a:cs typeface="Arial" charset="0"/>
              </a:rPr>
              <a:t> nhãn thực hiện như sau:</a:t>
            </a:r>
          </a:p>
          <a:p>
            <a:pPr algn="just">
              <a:lnSpc>
                <a:spcPct val="90000"/>
              </a:lnSpc>
              <a:buFont typeface="Wingdings" panose="05000000000000000000" pitchFamily="2" charset="2"/>
              <a:buChar char="ü"/>
            </a:pPr>
            <a:r>
              <a:rPr lang="vi-VN" dirty="0">
                <a:solidFill>
                  <a:schemeClr val="tx1"/>
                </a:solidFill>
                <a:latin typeface="Arial" charset="0"/>
                <a:cs typeface="Arial" charset="0"/>
              </a:rPr>
              <a:t>Vị trí, kích thước, màu sắc, hình ảnh, ký hiệu, ngôn ngữ của nhãn NL, NL, VL, SP, HH, TB có chứa chất ONKPH thực hiện theo quy định pháp luật về nhãn hàng hóa.</a:t>
            </a:r>
          </a:p>
          <a:p>
            <a:pPr algn="just">
              <a:lnSpc>
                <a:spcPct val="90000"/>
              </a:lnSpc>
              <a:buFont typeface="Wingdings" panose="05000000000000000000" pitchFamily="2" charset="2"/>
              <a:buChar char="ü"/>
            </a:pPr>
            <a:r>
              <a:rPr lang="vi-VN" dirty="0">
                <a:solidFill>
                  <a:schemeClr val="tx1"/>
                </a:solidFill>
                <a:latin typeface="Arial" charset="0"/>
                <a:cs typeface="Arial" charset="0"/>
              </a:rPr>
              <a:t>Nội dung nhãn: Tên, hàm lượng chất ONKPH được quy định trong QCVN về giới hạn các chất ONKPH trong NL, NL, VL, SP, HH, TB hoặc thông tin về việc đáp ứng tiêu chuẩn quốc tế có liên quan đến chất ONKPH và các thông tin khác theo quy định của pháp luật về nhãn hàng hóa.</a:t>
            </a:r>
          </a:p>
          <a:p>
            <a:pPr algn="just">
              <a:lnSpc>
                <a:spcPct val="90000"/>
              </a:lnSpc>
              <a:buFont typeface="Arial" panose="020B0604020202020204" pitchFamily="34" charset="0"/>
              <a:buChar char="•"/>
            </a:pPr>
            <a:r>
              <a:rPr lang="vi-VN" dirty="0">
                <a:solidFill>
                  <a:schemeClr val="tx1"/>
                </a:solidFill>
                <a:latin typeface="Arial" charset="0"/>
                <a:cs typeface="Arial" charset="0"/>
              </a:rPr>
              <a:t>Đối với nguyên liệu, nhiên liệu, vật liệu, sản phẩm hoàn chỉnh không có bao bì thương phẩm, tổ chức, cá nhân nhập khẩu, sản xuất, kinh doanh phải gửi thông báo về Bộ TNMT.</a:t>
            </a:r>
          </a:p>
          <a:p>
            <a:pPr algn="just">
              <a:lnSpc>
                <a:spcPct val="90000"/>
              </a:lnSpc>
              <a:buFont typeface="Arial" panose="020B0604020202020204" pitchFamily="34" charset="0"/>
              <a:buChar char="•"/>
            </a:pPr>
            <a:r>
              <a:rPr lang="vi-VN" dirty="0">
                <a:solidFill>
                  <a:schemeClr val="tx1"/>
                </a:solidFill>
                <a:latin typeface="Arial" charset="0"/>
                <a:cs typeface="Arial" charset="0"/>
              </a:rPr>
              <a:t>Tổ chức sản xuất NL, NL, VL, SP, HH, TB có chứa chất ONKPH phải dán nhãn, công bố thông tin theo quy định tại Khoản 2 và Khoản 3 Điều 39 sau khi thực hiện đánh giá sự phù hợp và trước khi đưa ra lưu thông trên thị trường.</a:t>
            </a:r>
          </a:p>
          <a:p>
            <a:pPr algn="just">
              <a:lnSpc>
                <a:spcPct val="90000"/>
              </a:lnSpc>
              <a:buFont typeface="Arial" panose="020B0604020202020204" pitchFamily="34" charset="0"/>
              <a:buChar char="•"/>
            </a:pPr>
            <a:r>
              <a:rPr lang="vi-VN" dirty="0">
                <a:solidFill>
                  <a:schemeClr val="tx1"/>
                </a:solidFill>
                <a:latin typeface="Arial" charset="0"/>
                <a:cs typeface="Arial" charset="0"/>
              </a:rPr>
              <a:t>Tổ chức, cá nhân sản xuất, nhập khẩu, kinh doanh không thực hiện đúng các quy định về dán nhãn, công bố thông tin đối với NL, NL, VL, SP, HH, TB có chứa chất ONKPH phải thực hiện các biện pháp khắc phục, thu hồi, xử lý theo quy định của pháp luật về BVMT và pháp luật quản lý chất lượng SP, HH</a:t>
            </a:r>
            <a:endParaRPr lang="vi-VN" sz="2100" dirty="0">
              <a:solidFill>
                <a:schemeClr val="tx1"/>
              </a:solidFill>
              <a:latin typeface="Arial" charset="0"/>
              <a:cs typeface="Arial" charset="0"/>
            </a:endParaRPr>
          </a:p>
          <a:p>
            <a:pPr algn="just">
              <a:lnSpc>
                <a:spcPct val="90000"/>
              </a:lnSpc>
              <a:buFont typeface="Arial" panose="020B0604020202020204" pitchFamily="34" charset="0"/>
              <a:buChar char="►"/>
            </a:pPr>
            <a:endParaRPr lang="vi-VN" sz="2100" b="1" dirty="0">
              <a:solidFill>
                <a:srgbClr val="00B050"/>
              </a:solidFill>
              <a:latin typeface="Arial" charset="0"/>
              <a:cs typeface="Arial" charset="0"/>
            </a:endParaRPr>
          </a:p>
          <a:p>
            <a:pPr algn="just">
              <a:lnSpc>
                <a:spcPct val="90000"/>
              </a:lnSpc>
              <a:buFont typeface="Arial" panose="020B0604020202020204" pitchFamily="34" charset="0"/>
              <a:buChar char="•"/>
            </a:pPr>
            <a:endParaRPr lang="vi-VN" sz="1900" b="1" i="1" dirty="0">
              <a:solidFill>
                <a:schemeClr val="tx1"/>
              </a:solidFill>
              <a:latin typeface="Arial" charset="0"/>
              <a:cs typeface="Arial" charset="0"/>
            </a:endParaRPr>
          </a:p>
        </p:txBody>
      </p:sp>
    </p:spTree>
    <p:extLst>
      <p:ext uri="{BB962C8B-B14F-4D97-AF65-F5344CB8AC3E}">
        <p14:creationId xmlns:p14="http://schemas.microsoft.com/office/powerpoint/2010/main" val="41940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8614611" cy="6705600"/>
          </a:xfrm>
        </p:spPr>
        <p:txBody>
          <a:bodyPr>
            <a:noAutofit/>
          </a:bodyPr>
          <a:lstStyle/>
          <a:p>
            <a:pPr algn="just">
              <a:lnSpc>
                <a:spcPct val="90000"/>
              </a:lnSpc>
              <a:buFont typeface="Arial" panose="020B0604020202020204" pitchFamily="34" charset="0"/>
              <a:buChar char="►"/>
            </a:pPr>
            <a:r>
              <a:rPr lang="vi-VN" sz="2000" b="1" dirty="0">
                <a:solidFill>
                  <a:srgbClr val="FF0000"/>
                </a:solidFill>
                <a:latin typeface="Arial" charset="0"/>
                <a:cs typeface="Arial" charset="0"/>
              </a:rPr>
              <a:t>Điều 40: Đánh giá sự phù hợp và kiểm tra đối với ONKPH trong NL, NL, VL, SP, HH, TB</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cá</a:t>
            </a:r>
            <a:r>
              <a:rPr lang="en-US" dirty="0">
                <a:solidFill>
                  <a:schemeClr val="tx1"/>
                </a:solidFill>
                <a:latin typeface="Arial" charset="0"/>
                <a:cs typeface="Arial" charset="0"/>
              </a:rPr>
              <a:t> </a:t>
            </a:r>
            <a:r>
              <a:rPr lang="en-US" dirty="0" err="1">
                <a:solidFill>
                  <a:schemeClr val="tx1"/>
                </a:solidFill>
                <a:latin typeface="Arial" charset="0"/>
                <a:cs typeface="Arial" charset="0"/>
              </a:rPr>
              <a:t>nhân</a:t>
            </a:r>
            <a:r>
              <a:rPr lang="en-US" dirty="0">
                <a:solidFill>
                  <a:schemeClr val="tx1"/>
                </a:solidFill>
                <a:latin typeface="Arial" charset="0"/>
                <a:cs typeface="Arial" charset="0"/>
              </a:rPr>
              <a:t> </a:t>
            </a:r>
            <a:r>
              <a:rPr lang="en-US" dirty="0" err="1">
                <a:solidFill>
                  <a:schemeClr val="tx1"/>
                </a:solidFill>
                <a:latin typeface="Arial" charset="0"/>
                <a:cs typeface="Arial" charset="0"/>
              </a:rPr>
              <a:t>nhập</a:t>
            </a:r>
            <a:r>
              <a:rPr lang="en-US" dirty="0">
                <a:solidFill>
                  <a:schemeClr val="tx1"/>
                </a:solidFill>
                <a:latin typeface="Arial" charset="0"/>
                <a:cs typeface="Arial" charset="0"/>
              </a:rPr>
              <a:t> </a:t>
            </a:r>
            <a:r>
              <a:rPr lang="en-US" dirty="0" err="1">
                <a:solidFill>
                  <a:schemeClr val="tx1"/>
                </a:solidFill>
                <a:latin typeface="Arial" charset="0"/>
                <a:cs typeface="Arial" charset="0"/>
              </a:rPr>
              <a:t>khẩu</a:t>
            </a:r>
            <a:r>
              <a:rPr lang="en-US" dirty="0">
                <a:solidFill>
                  <a:schemeClr val="tx1"/>
                </a:solidFill>
                <a:latin typeface="Arial" charset="0"/>
                <a:cs typeface="Arial" charset="0"/>
              </a:rPr>
              <a:t>, </a:t>
            </a:r>
            <a:r>
              <a:rPr lang="en-US" dirty="0" err="1">
                <a:solidFill>
                  <a:schemeClr val="tx1"/>
                </a:solidFill>
                <a:latin typeface="Arial" charset="0"/>
                <a:cs typeface="Arial" charset="0"/>
              </a:rPr>
              <a:t>sản</a:t>
            </a:r>
            <a:r>
              <a:rPr lang="en-US" dirty="0">
                <a:solidFill>
                  <a:schemeClr val="tx1"/>
                </a:solidFill>
                <a:latin typeface="Arial" charset="0"/>
                <a:cs typeface="Arial" charset="0"/>
              </a:rPr>
              <a:t> </a:t>
            </a:r>
            <a:r>
              <a:rPr lang="en-US" dirty="0" err="1">
                <a:solidFill>
                  <a:schemeClr val="tx1"/>
                </a:solidFill>
                <a:latin typeface="Arial" charset="0"/>
                <a:cs typeface="Arial" charset="0"/>
              </a:rPr>
              <a:t>xuất</a:t>
            </a:r>
            <a:r>
              <a:rPr lang="en-US" dirty="0">
                <a:solidFill>
                  <a:schemeClr val="tx1"/>
                </a:solidFill>
                <a:latin typeface="Arial" charset="0"/>
                <a:cs typeface="Arial" charset="0"/>
              </a:rPr>
              <a:t> </a:t>
            </a:r>
            <a:r>
              <a:rPr lang="en-US" dirty="0" err="1">
                <a:solidFill>
                  <a:schemeClr val="tx1"/>
                </a:solidFill>
                <a:latin typeface="Arial" charset="0"/>
                <a:cs typeface="Arial" charset="0"/>
              </a:rPr>
              <a:t>phải</a:t>
            </a:r>
            <a:r>
              <a:rPr lang="en-US" dirty="0">
                <a:solidFill>
                  <a:schemeClr val="tx1"/>
                </a:solidFill>
                <a:latin typeface="Arial" charset="0"/>
                <a:cs typeface="Arial" charset="0"/>
              </a:rPr>
              <a:t> </a:t>
            </a:r>
            <a:r>
              <a:rPr lang="en-US" dirty="0" err="1">
                <a:solidFill>
                  <a:schemeClr val="tx1"/>
                </a:solidFill>
                <a:latin typeface="Arial" charset="0"/>
                <a:cs typeface="Arial" charset="0"/>
              </a:rPr>
              <a:t>gửi</a:t>
            </a:r>
            <a:r>
              <a:rPr lang="en-US" dirty="0">
                <a:solidFill>
                  <a:schemeClr val="tx1"/>
                </a:solidFill>
                <a:latin typeface="Arial" charset="0"/>
                <a:cs typeface="Arial" charset="0"/>
              </a:rPr>
              <a:t> </a:t>
            </a:r>
            <a:r>
              <a:rPr lang="en-US" dirty="0" err="1">
                <a:solidFill>
                  <a:schemeClr val="tx1"/>
                </a:solidFill>
                <a:latin typeface="Arial" charset="0"/>
                <a:cs typeface="Arial" charset="0"/>
              </a:rPr>
              <a:t>văn</a:t>
            </a:r>
            <a:r>
              <a:rPr lang="en-US" dirty="0">
                <a:solidFill>
                  <a:schemeClr val="tx1"/>
                </a:solidFill>
                <a:latin typeface="Arial" charset="0"/>
                <a:cs typeface="Arial" charset="0"/>
              </a:rPr>
              <a:t> </a:t>
            </a:r>
            <a:r>
              <a:rPr lang="en-US" dirty="0" err="1">
                <a:solidFill>
                  <a:schemeClr val="tx1"/>
                </a:solidFill>
                <a:latin typeface="Arial" charset="0"/>
                <a:cs typeface="Arial" charset="0"/>
              </a:rPr>
              <a:t>bản</a:t>
            </a:r>
            <a:r>
              <a:rPr lang="en-US" dirty="0">
                <a:solidFill>
                  <a:schemeClr val="tx1"/>
                </a:solidFill>
                <a:latin typeface="Arial" charset="0"/>
                <a:cs typeface="Arial" charset="0"/>
              </a:rPr>
              <a:t> </a:t>
            </a:r>
            <a:r>
              <a:rPr lang="en-US" dirty="0" err="1">
                <a:solidFill>
                  <a:schemeClr val="tx1"/>
                </a:solidFill>
                <a:latin typeface="Arial" charset="0"/>
                <a:cs typeface="Arial" charset="0"/>
              </a:rPr>
              <a:t>tới</a:t>
            </a:r>
            <a:r>
              <a:rPr lang="en-US" dirty="0">
                <a:solidFill>
                  <a:schemeClr val="tx1"/>
                </a:solidFill>
                <a:latin typeface="Arial" charset="0"/>
                <a:cs typeface="Arial" charset="0"/>
              </a:rPr>
              <a:t> </a:t>
            </a:r>
            <a:r>
              <a:rPr lang="en-US" dirty="0" err="1">
                <a:solidFill>
                  <a:schemeClr val="tx1"/>
                </a:solidFill>
                <a:latin typeface="Arial" charset="0"/>
                <a:cs typeface="Arial" charset="0"/>
              </a:rPr>
              <a:t>Bộ</a:t>
            </a:r>
            <a:r>
              <a:rPr lang="en-US" dirty="0">
                <a:solidFill>
                  <a:schemeClr val="tx1"/>
                </a:solidFill>
                <a:latin typeface="Arial" charset="0"/>
                <a:cs typeface="Arial" charset="0"/>
              </a:rPr>
              <a:t> </a:t>
            </a:r>
            <a:r>
              <a:rPr lang="vi-VN" dirty="0">
                <a:solidFill>
                  <a:schemeClr val="tx1"/>
                </a:solidFill>
                <a:latin typeface="Arial" charset="0"/>
                <a:cs typeface="Arial" charset="0"/>
              </a:rPr>
              <a:t>TNMT</a:t>
            </a:r>
            <a:r>
              <a:rPr lang="en-US" dirty="0">
                <a:solidFill>
                  <a:schemeClr val="tx1"/>
                </a:solidFill>
                <a:latin typeface="Arial" charset="0"/>
                <a:cs typeface="Arial" charset="0"/>
              </a:rPr>
              <a:t> </a:t>
            </a:r>
            <a:r>
              <a:rPr lang="en-US" dirty="0" err="1">
                <a:solidFill>
                  <a:schemeClr val="tx1"/>
                </a:solidFill>
                <a:latin typeface="Arial" charset="0"/>
                <a:cs typeface="Arial" charset="0"/>
              </a:rPr>
              <a:t>kèm</a:t>
            </a:r>
            <a:r>
              <a:rPr lang="en-US" dirty="0">
                <a:solidFill>
                  <a:schemeClr val="tx1"/>
                </a:solidFill>
                <a:latin typeface="Arial" charset="0"/>
                <a:cs typeface="Arial" charset="0"/>
              </a:rPr>
              <a:t> </a:t>
            </a:r>
            <a:r>
              <a:rPr lang="en-US" dirty="0" err="1">
                <a:solidFill>
                  <a:schemeClr val="tx1"/>
                </a:solidFill>
                <a:latin typeface="Arial" charset="0"/>
                <a:cs typeface="Arial" charset="0"/>
              </a:rPr>
              <a:t>theo</a:t>
            </a:r>
            <a:r>
              <a:rPr lang="en-US" dirty="0">
                <a:solidFill>
                  <a:schemeClr val="tx1"/>
                </a:solidFill>
                <a:latin typeface="Arial" charset="0"/>
                <a:cs typeface="Arial" charset="0"/>
              </a:rPr>
              <a:t> </a:t>
            </a:r>
            <a:r>
              <a:rPr lang="en-US" dirty="0" err="1">
                <a:solidFill>
                  <a:schemeClr val="tx1"/>
                </a:solidFill>
                <a:latin typeface="Arial" charset="0"/>
                <a:cs typeface="Arial" charset="0"/>
              </a:rPr>
              <a:t>kết</a:t>
            </a:r>
            <a:r>
              <a:rPr lang="en-US" dirty="0">
                <a:solidFill>
                  <a:schemeClr val="tx1"/>
                </a:solidFill>
                <a:latin typeface="Arial" charset="0"/>
                <a:cs typeface="Arial" charset="0"/>
              </a:rPr>
              <a:t> </a:t>
            </a:r>
            <a:r>
              <a:rPr lang="en-US" dirty="0" err="1">
                <a:solidFill>
                  <a:schemeClr val="tx1"/>
                </a:solidFill>
                <a:latin typeface="Arial" charset="0"/>
                <a:cs typeface="Arial" charset="0"/>
              </a:rPr>
              <a:t>quả</a:t>
            </a:r>
            <a:r>
              <a:rPr lang="en-US" dirty="0">
                <a:solidFill>
                  <a:schemeClr val="tx1"/>
                </a:solidFill>
                <a:latin typeface="Arial" charset="0"/>
                <a:cs typeface="Arial" charset="0"/>
              </a:rPr>
              <a:t> </a:t>
            </a:r>
            <a:r>
              <a:rPr lang="en-US" dirty="0" err="1">
                <a:solidFill>
                  <a:schemeClr val="tx1"/>
                </a:solidFill>
                <a:latin typeface="Arial" charset="0"/>
                <a:cs typeface="Arial" charset="0"/>
              </a:rPr>
              <a:t>đánh</a:t>
            </a:r>
            <a:r>
              <a:rPr lang="en-US" dirty="0">
                <a:solidFill>
                  <a:schemeClr val="tx1"/>
                </a:solidFill>
                <a:latin typeface="Arial" charset="0"/>
                <a:cs typeface="Arial" charset="0"/>
              </a:rPr>
              <a:t> </a:t>
            </a:r>
            <a:r>
              <a:rPr lang="en-US" dirty="0" err="1">
                <a:solidFill>
                  <a:schemeClr val="tx1"/>
                </a:solidFill>
                <a:latin typeface="Arial" charset="0"/>
                <a:cs typeface="Arial" charset="0"/>
              </a:rPr>
              <a:t>giá</a:t>
            </a:r>
            <a:r>
              <a:rPr lang="en-US" dirty="0">
                <a:solidFill>
                  <a:schemeClr val="tx1"/>
                </a:solidFill>
                <a:latin typeface="Arial" charset="0"/>
                <a:cs typeface="Arial" charset="0"/>
              </a:rPr>
              <a:t> </a:t>
            </a:r>
            <a:r>
              <a:rPr lang="en-US" dirty="0" err="1">
                <a:solidFill>
                  <a:schemeClr val="tx1"/>
                </a:solidFill>
                <a:latin typeface="Arial" charset="0"/>
                <a:cs typeface="Arial" charset="0"/>
              </a:rPr>
              <a:t>sự</a:t>
            </a:r>
            <a:r>
              <a:rPr lang="en-US" dirty="0">
                <a:solidFill>
                  <a:schemeClr val="tx1"/>
                </a:solidFill>
                <a:latin typeface="Arial" charset="0"/>
                <a:cs typeface="Arial" charset="0"/>
              </a:rPr>
              <a:t> </a:t>
            </a:r>
            <a:r>
              <a:rPr lang="en-US" dirty="0" err="1">
                <a:solidFill>
                  <a:schemeClr val="tx1"/>
                </a:solidFill>
                <a:latin typeface="Arial" charset="0"/>
                <a:cs typeface="Arial" charset="0"/>
              </a:rPr>
              <a:t>phù</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đối</a:t>
            </a:r>
            <a:r>
              <a:rPr lang="en-US" dirty="0">
                <a:solidFill>
                  <a:schemeClr val="tx1"/>
                </a:solidFill>
                <a:latin typeface="Arial" charset="0"/>
                <a:cs typeface="Arial" charset="0"/>
              </a:rPr>
              <a:t> </a:t>
            </a:r>
            <a:r>
              <a:rPr lang="en-US" dirty="0" err="1">
                <a:solidFill>
                  <a:schemeClr val="tx1"/>
                </a:solidFill>
                <a:latin typeface="Arial" charset="0"/>
                <a:cs typeface="Arial" charset="0"/>
              </a:rPr>
              <a:t>với</a:t>
            </a:r>
            <a:r>
              <a:rPr lang="vi-VN" dirty="0">
                <a:solidFill>
                  <a:schemeClr val="tx1"/>
                </a:solidFill>
                <a:latin typeface="Arial" charset="0"/>
                <a:cs typeface="Arial" charset="0"/>
              </a:rPr>
              <a:t> NL, NL, VL, SP, HH, TB có chứa chất ONKPH </a:t>
            </a:r>
            <a:r>
              <a:rPr lang="en-US" dirty="0" err="1">
                <a:solidFill>
                  <a:schemeClr val="tx1"/>
                </a:solidFill>
                <a:latin typeface="Arial" charset="0"/>
                <a:cs typeface="Arial" charset="0"/>
              </a:rPr>
              <a:t>sau</a:t>
            </a:r>
            <a:r>
              <a:rPr lang="en-US" dirty="0">
                <a:solidFill>
                  <a:schemeClr val="tx1"/>
                </a:solidFill>
                <a:latin typeface="Arial" charset="0"/>
                <a:cs typeface="Arial" charset="0"/>
              </a:rPr>
              <a:t> </a:t>
            </a:r>
            <a:r>
              <a:rPr lang="en-US" dirty="0" err="1">
                <a:solidFill>
                  <a:schemeClr val="tx1"/>
                </a:solidFill>
                <a:latin typeface="Arial" charset="0"/>
                <a:cs typeface="Arial" charset="0"/>
              </a:rPr>
              <a:t>khi</a:t>
            </a:r>
            <a:r>
              <a:rPr lang="en-US" dirty="0">
                <a:solidFill>
                  <a:schemeClr val="tx1"/>
                </a:solidFill>
                <a:latin typeface="Arial" charset="0"/>
                <a:cs typeface="Arial" charset="0"/>
              </a:rPr>
              <a:t> </a:t>
            </a:r>
            <a:r>
              <a:rPr lang="en-US" dirty="0" err="1">
                <a:solidFill>
                  <a:schemeClr val="tx1"/>
                </a:solidFill>
                <a:latin typeface="Arial" charset="0"/>
                <a:cs typeface="Arial" charset="0"/>
              </a:rPr>
              <a:t>được</a:t>
            </a:r>
            <a:r>
              <a:rPr lang="en-US" dirty="0">
                <a:solidFill>
                  <a:schemeClr val="tx1"/>
                </a:solidFill>
                <a:latin typeface="Arial" charset="0"/>
                <a:cs typeface="Arial" charset="0"/>
              </a:rPr>
              <a:t> </a:t>
            </a:r>
            <a:r>
              <a:rPr lang="en-US" dirty="0" err="1">
                <a:solidFill>
                  <a:schemeClr val="tx1"/>
                </a:solidFill>
                <a:latin typeface="Arial" charset="0"/>
                <a:cs typeface="Arial" charset="0"/>
              </a:rPr>
              <a:t>thông</a:t>
            </a:r>
            <a:r>
              <a:rPr lang="en-US" dirty="0">
                <a:solidFill>
                  <a:schemeClr val="tx1"/>
                </a:solidFill>
                <a:latin typeface="Arial" charset="0"/>
                <a:cs typeface="Arial" charset="0"/>
              </a:rPr>
              <a:t> </a:t>
            </a:r>
            <a:r>
              <a:rPr lang="en-US" dirty="0" err="1">
                <a:solidFill>
                  <a:schemeClr val="tx1"/>
                </a:solidFill>
                <a:latin typeface="Arial" charset="0"/>
                <a:cs typeface="Arial" charset="0"/>
              </a:rPr>
              <a:t>quan</a:t>
            </a:r>
            <a:r>
              <a:rPr lang="en-US" dirty="0">
                <a:solidFill>
                  <a:schemeClr val="tx1"/>
                </a:solidFill>
                <a:latin typeface="Arial" charset="0"/>
                <a:cs typeface="Arial" charset="0"/>
              </a:rPr>
              <a:t>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en-US" dirty="0" err="1">
                <a:solidFill>
                  <a:schemeClr val="tx1"/>
                </a:solidFill>
                <a:latin typeface="Arial" charset="0"/>
                <a:cs typeface="Arial" charset="0"/>
              </a:rPr>
              <a:t>trước</a:t>
            </a:r>
            <a:r>
              <a:rPr lang="en-US" dirty="0">
                <a:solidFill>
                  <a:schemeClr val="tx1"/>
                </a:solidFill>
                <a:latin typeface="Arial" charset="0"/>
                <a:cs typeface="Arial" charset="0"/>
              </a:rPr>
              <a:t> </a:t>
            </a:r>
            <a:r>
              <a:rPr lang="en-US" dirty="0" err="1">
                <a:solidFill>
                  <a:schemeClr val="tx1"/>
                </a:solidFill>
                <a:latin typeface="Arial" charset="0"/>
                <a:cs typeface="Arial" charset="0"/>
              </a:rPr>
              <a:t>khi</a:t>
            </a:r>
            <a:r>
              <a:rPr lang="en-US" dirty="0">
                <a:solidFill>
                  <a:schemeClr val="tx1"/>
                </a:solidFill>
                <a:latin typeface="Arial" charset="0"/>
                <a:cs typeface="Arial" charset="0"/>
              </a:rPr>
              <a:t> </a:t>
            </a:r>
            <a:r>
              <a:rPr lang="en-US" dirty="0" err="1">
                <a:solidFill>
                  <a:schemeClr val="tx1"/>
                </a:solidFill>
                <a:latin typeface="Arial" charset="0"/>
                <a:cs typeface="Arial" charset="0"/>
              </a:rPr>
              <a:t>đưa</a:t>
            </a:r>
            <a:r>
              <a:rPr lang="en-US" dirty="0">
                <a:solidFill>
                  <a:schemeClr val="tx1"/>
                </a:solidFill>
                <a:latin typeface="Arial" charset="0"/>
                <a:cs typeface="Arial" charset="0"/>
              </a:rPr>
              <a:t> </a:t>
            </a:r>
            <a:r>
              <a:rPr lang="en-US" dirty="0" err="1">
                <a:solidFill>
                  <a:schemeClr val="tx1"/>
                </a:solidFill>
                <a:latin typeface="Arial" charset="0"/>
                <a:cs typeface="Arial" charset="0"/>
              </a:rPr>
              <a:t>ra</a:t>
            </a:r>
            <a:r>
              <a:rPr lang="en-US" dirty="0">
                <a:solidFill>
                  <a:schemeClr val="tx1"/>
                </a:solidFill>
                <a:latin typeface="Arial" charset="0"/>
                <a:cs typeface="Arial" charset="0"/>
              </a:rPr>
              <a:t> </a:t>
            </a:r>
            <a:r>
              <a:rPr lang="en-US" dirty="0" err="1">
                <a:solidFill>
                  <a:schemeClr val="tx1"/>
                </a:solidFill>
                <a:latin typeface="Arial" charset="0"/>
                <a:cs typeface="Arial" charset="0"/>
              </a:rPr>
              <a:t>lưu</a:t>
            </a:r>
            <a:r>
              <a:rPr lang="en-US" dirty="0">
                <a:solidFill>
                  <a:schemeClr val="tx1"/>
                </a:solidFill>
                <a:latin typeface="Arial" charset="0"/>
                <a:cs typeface="Arial" charset="0"/>
              </a:rPr>
              <a:t> </a:t>
            </a:r>
            <a:r>
              <a:rPr lang="en-US" dirty="0" err="1">
                <a:solidFill>
                  <a:schemeClr val="tx1"/>
                </a:solidFill>
                <a:latin typeface="Arial" charset="0"/>
                <a:cs typeface="Arial" charset="0"/>
              </a:rPr>
              <a:t>thông</a:t>
            </a:r>
            <a:r>
              <a:rPr lang="en-US" dirty="0">
                <a:solidFill>
                  <a:schemeClr val="tx1"/>
                </a:solidFill>
                <a:latin typeface="Arial" charset="0"/>
                <a:cs typeface="Arial" charset="0"/>
              </a:rPr>
              <a:t> </a:t>
            </a:r>
            <a:r>
              <a:rPr lang="en-US" dirty="0" err="1">
                <a:solidFill>
                  <a:schemeClr val="tx1"/>
                </a:solidFill>
                <a:latin typeface="Arial" charset="0"/>
                <a:cs typeface="Arial" charset="0"/>
              </a:rPr>
              <a:t>trên</a:t>
            </a:r>
            <a:r>
              <a:rPr lang="en-US" dirty="0">
                <a:solidFill>
                  <a:schemeClr val="tx1"/>
                </a:solidFill>
                <a:latin typeface="Arial" charset="0"/>
                <a:cs typeface="Arial" charset="0"/>
              </a:rPr>
              <a:t> </a:t>
            </a:r>
            <a:r>
              <a:rPr lang="en-US" dirty="0" err="1">
                <a:solidFill>
                  <a:schemeClr val="tx1"/>
                </a:solidFill>
                <a:latin typeface="Arial" charset="0"/>
                <a:cs typeface="Arial" charset="0"/>
              </a:rPr>
              <a:t>thị</a:t>
            </a:r>
            <a:r>
              <a:rPr lang="en-US" dirty="0">
                <a:solidFill>
                  <a:schemeClr val="tx1"/>
                </a:solidFill>
                <a:latin typeface="Arial" charset="0"/>
                <a:cs typeface="Arial" charset="0"/>
              </a:rPr>
              <a:t> </a:t>
            </a:r>
            <a:r>
              <a:rPr lang="en-US" dirty="0" err="1">
                <a:solidFill>
                  <a:schemeClr val="tx1"/>
                </a:solidFill>
                <a:latin typeface="Arial" charset="0"/>
                <a:cs typeface="Arial" charset="0"/>
              </a:rPr>
              <a:t>trường</a:t>
            </a:r>
            <a:r>
              <a:rPr lang="vi-VN" dirty="0">
                <a:solidFill>
                  <a:schemeClr val="tx1"/>
                </a:solidFill>
                <a:latin typeface="Arial" charset="0"/>
                <a:cs typeface="Arial" charset="0"/>
              </a:rPr>
              <a:t>.</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Việt</a:t>
            </a:r>
            <a:r>
              <a:rPr lang="en-US" dirty="0">
                <a:solidFill>
                  <a:schemeClr val="tx1"/>
                </a:solidFill>
                <a:latin typeface="Arial" charset="0"/>
                <a:cs typeface="Arial" charset="0"/>
              </a:rPr>
              <a:t> Nam </a:t>
            </a:r>
            <a:r>
              <a:rPr lang="en-US" dirty="0" err="1">
                <a:solidFill>
                  <a:schemeClr val="tx1"/>
                </a:solidFill>
                <a:latin typeface="Arial" charset="0"/>
                <a:cs typeface="Arial" charset="0"/>
              </a:rPr>
              <a:t>công</a:t>
            </a:r>
            <a:r>
              <a:rPr lang="en-US" dirty="0">
                <a:solidFill>
                  <a:schemeClr val="tx1"/>
                </a:solidFill>
                <a:latin typeface="Arial" charset="0"/>
                <a:cs typeface="Arial" charset="0"/>
              </a:rPr>
              <a:t> </a:t>
            </a:r>
            <a:r>
              <a:rPr lang="en-US" dirty="0" err="1">
                <a:solidFill>
                  <a:schemeClr val="tx1"/>
                </a:solidFill>
                <a:latin typeface="Arial" charset="0"/>
                <a:cs typeface="Arial" charset="0"/>
              </a:rPr>
              <a:t>nhận</a:t>
            </a:r>
            <a:r>
              <a:rPr lang="en-US" dirty="0">
                <a:solidFill>
                  <a:schemeClr val="tx1"/>
                </a:solidFill>
                <a:latin typeface="Arial" charset="0"/>
                <a:cs typeface="Arial" charset="0"/>
              </a:rPr>
              <a:t>, </a:t>
            </a:r>
            <a:r>
              <a:rPr lang="en-US" dirty="0" err="1">
                <a:solidFill>
                  <a:schemeClr val="tx1"/>
                </a:solidFill>
                <a:latin typeface="Arial" charset="0"/>
                <a:cs typeface="Arial" charset="0"/>
              </a:rPr>
              <a:t>thừa</a:t>
            </a:r>
            <a:r>
              <a:rPr lang="en-US" dirty="0">
                <a:solidFill>
                  <a:schemeClr val="tx1"/>
                </a:solidFill>
                <a:latin typeface="Arial" charset="0"/>
                <a:cs typeface="Arial" charset="0"/>
              </a:rPr>
              <a:t> </a:t>
            </a:r>
            <a:r>
              <a:rPr lang="en-US" dirty="0" err="1">
                <a:solidFill>
                  <a:schemeClr val="tx1"/>
                </a:solidFill>
                <a:latin typeface="Arial" charset="0"/>
                <a:cs typeface="Arial" charset="0"/>
              </a:rPr>
              <a:t>nhận</a:t>
            </a:r>
            <a:r>
              <a:rPr lang="en-US" dirty="0">
                <a:solidFill>
                  <a:schemeClr val="tx1"/>
                </a:solidFill>
                <a:latin typeface="Arial" charset="0"/>
                <a:cs typeface="Arial" charset="0"/>
              </a:rPr>
              <a:t> </a:t>
            </a:r>
            <a:r>
              <a:rPr lang="en-US" dirty="0" err="1">
                <a:solidFill>
                  <a:schemeClr val="tx1"/>
                </a:solidFill>
                <a:latin typeface="Arial" charset="0"/>
                <a:cs typeface="Arial" charset="0"/>
              </a:rPr>
              <a:t>kết</a:t>
            </a:r>
            <a:r>
              <a:rPr lang="en-US" dirty="0">
                <a:solidFill>
                  <a:schemeClr val="tx1"/>
                </a:solidFill>
                <a:latin typeface="Arial" charset="0"/>
                <a:cs typeface="Arial" charset="0"/>
              </a:rPr>
              <a:t> </a:t>
            </a:r>
            <a:r>
              <a:rPr lang="en-US" dirty="0" err="1">
                <a:solidFill>
                  <a:schemeClr val="tx1"/>
                </a:solidFill>
                <a:latin typeface="Arial" charset="0"/>
                <a:cs typeface="Arial" charset="0"/>
              </a:rPr>
              <a:t>quả</a:t>
            </a:r>
            <a:r>
              <a:rPr lang="en-US" dirty="0">
                <a:solidFill>
                  <a:schemeClr val="tx1"/>
                </a:solidFill>
                <a:latin typeface="Arial" charset="0"/>
                <a:cs typeface="Arial" charset="0"/>
              </a:rPr>
              <a:t> </a:t>
            </a:r>
            <a:r>
              <a:rPr lang="en-US" dirty="0" err="1">
                <a:solidFill>
                  <a:schemeClr val="tx1"/>
                </a:solidFill>
                <a:latin typeface="Arial" charset="0"/>
                <a:cs typeface="Arial" charset="0"/>
              </a:rPr>
              <a:t>đánh</a:t>
            </a:r>
            <a:r>
              <a:rPr lang="en-US" dirty="0">
                <a:solidFill>
                  <a:schemeClr val="tx1"/>
                </a:solidFill>
                <a:latin typeface="Arial" charset="0"/>
                <a:cs typeface="Arial" charset="0"/>
              </a:rPr>
              <a:t> </a:t>
            </a:r>
            <a:r>
              <a:rPr lang="en-US" dirty="0" err="1">
                <a:solidFill>
                  <a:schemeClr val="tx1"/>
                </a:solidFill>
                <a:latin typeface="Arial" charset="0"/>
                <a:cs typeface="Arial" charset="0"/>
              </a:rPr>
              <a:t>giá</a:t>
            </a:r>
            <a:r>
              <a:rPr lang="en-US" dirty="0">
                <a:solidFill>
                  <a:schemeClr val="tx1"/>
                </a:solidFill>
                <a:latin typeface="Arial" charset="0"/>
                <a:cs typeface="Arial" charset="0"/>
              </a:rPr>
              <a:t> </a:t>
            </a:r>
            <a:r>
              <a:rPr lang="en-US" dirty="0" err="1">
                <a:solidFill>
                  <a:schemeClr val="tx1"/>
                </a:solidFill>
                <a:latin typeface="Arial" charset="0"/>
                <a:cs typeface="Arial" charset="0"/>
              </a:rPr>
              <a:t>sự</a:t>
            </a:r>
            <a:r>
              <a:rPr lang="en-US" dirty="0">
                <a:solidFill>
                  <a:schemeClr val="tx1"/>
                </a:solidFill>
                <a:latin typeface="Arial" charset="0"/>
                <a:cs typeface="Arial" charset="0"/>
              </a:rPr>
              <a:t> </a:t>
            </a:r>
            <a:r>
              <a:rPr lang="en-US" dirty="0" err="1">
                <a:solidFill>
                  <a:schemeClr val="tx1"/>
                </a:solidFill>
                <a:latin typeface="Arial" charset="0"/>
                <a:cs typeface="Arial" charset="0"/>
              </a:rPr>
              <a:t>phù</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đối</a:t>
            </a:r>
            <a:r>
              <a:rPr lang="en-US" dirty="0">
                <a:solidFill>
                  <a:schemeClr val="tx1"/>
                </a:solidFill>
                <a:latin typeface="Arial" charset="0"/>
                <a:cs typeface="Arial" charset="0"/>
              </a:rPr>
              <a:t> </a:t>
            </a:r>
            <a:r>
              <a:rPr lang="en-US" dirty="0" err="1">
                <a:solidFill>
                  <a:schemeClr val="tx1"/>
                </a:solidFill>
                <a:latin typeface="Arial" charset="0"/>
                <a:cs typeface="Arial" charset="0"/>
              </a:rPr>
              <a:t>với</a:t>
            </a:r>
            <a:r>
              <a:rPr lang="en-US" dirty="0">
                <a:solidFill>
                  <a:schemeClr val="tx1"/>
                </a:solidFill>
                <a:latin typeface="Arial" charset="0"/>
                <a:cs typeface="Arial" charset="0"/>
              </a:rPr>
              <a:t> </a:t>
            </a:r>
            <a:r>
              <a:rPr lang="en-US" dirty="0" err="1">
                <a:solidFill>
                  <a:schemeClr val="tx1"/>
                </a:solidFill>
                <a:latin typeface="Arial" charset="0"/>
                <a:cs typeface="Arial" charset="0"/>
              </a:rPr>
              <a:t>nguyên</a:t>
            </a:r>
            <a:r>
              <a:rPr lang="en-US" dirty="0">
                <a:solidFill>
                  <a:schemeClr val="tx1"/>
                </a:solidFill>
                <a:latin typeface="Arial" charset="0"/>
                <a:cs typeface="Arial" charset="0"/>
              </a:rPr>
              <a:t> </a:t>
            </a:r>
            <a:r>
              <a:rPr lang="en-US" dirty="0" err="1">
                <a:solidFill>
                  <a:schemeClr val="tx1"/>
                </a:solidFill>
                <a:latin typeface="Arial" charset="0"/>
                <a:cs typeface="Arial" charset="0"/>
              </a:rPr>
              <a:t>liệu</a:t>
            </a:r>
            <a:r>
              <a:rPr lang="en-US" dirty="0">
                <a:solidFill>
                  <a:schemeClr val="tx1"/>
                </a:solidFill>
                <a:latin typeface="Arial" charset="0"/>
                <a:cs typeface="Arial" charset="0"/>
              </a:rPr>
              <a:t>, </a:t>
            </a:r>
            <a:r>
              <a:rPr lang="en-US" dirty="0" err="1">
                <a:solidFill>
                  <a:schemeClr val="tx1"/>
                </a:solidFill>
                <a:latin typeface="Arial" charset="0"/>
                <a:cs typeface="Arial" charset="0"/>
              </a:rPr>
              <a:t>nhiên</a:t>
            </a:r>
            <a:r>
              <a:rPr lang="en-US" dirty="0">
                <a:solidFill>
                  <a:schemeClr val="tx1"/>
                </a:solidFill>
                <a:latin typeface="Arial" charset="0"/>
                <a:cs typeface="Arial" charset="0"/>
              </a:rPr>
              <a:t> </a:t>
            </a:r>
            <a:r>
              <a:rPr lang="en-US" dirty="0" err="1">
                <a:solidFill>
                  <a:schemeClr val="tx1"/>
                </a:solidFill>
                <a:latin typeface="Arial" charset="0"/>
                <a:cs typeface="Arial" charset="0"/>
              </a:rPr>
              <a:t>liệu</a:t>
            </a:r>
            <a:r>
              <a:rPr lang="en-US" dirty="0">
                <a:solidFill>
                  <a:schemeClr val="tx1"/>
                </a:solidFill>
                <a:latin typeface="Arial" charset="0"/>
                <a:cs typeface="Arial" charset="0"/>
              </a:rPr>
              <a:t>, </a:t>
            </a:r>
            <a:r>
              <a:rPr lang="en-US" dirty="0" err="1">
                <a:solidFill>
                  <a:schemeClr val="tx1"/>
                </a:solidFill>
                <a:latin typeface="Arial" charset="0"/>
                <a:cs typeface="Arial" charset="0"/>
              </a:rPr>
              <a:t>vật</a:t>
            </a:r>
            <a:r>
              <a:rPr lang="en-US" dirty="0">
                <a:solidFill>
                  <a:schemeClr val="tx1"/>
                </a:solidFill>
                <a:latin typeface="Arial" charset="0"/>
                <a:cs typeface="Arial" charset="0"/>
              </a:rPr>
              <a:t> </a:t>
            </a:r>
            <a:r>
              <a:rPr lang="en-US" dirty="0" err="1">
                <a:solidFill>
                  <a:schemeClr val="tx1"/>
                </a:solidFill>
                <a:latin typeface="Arial" charset="0"/>
                <a:cs typeface="Arial" charset="0"/>
              </a:rPr>
              <a:t>liệu</a:t>
            </a:r>
            <a:r>
              <a:rPr lang="en-US" dirty="0">
                <a:solidFill>
                  <a:schemeClr val="tx1"/>
                </a:solidFill>
                <a:latin typeface="Arial" charset="0"/>
                <a:cs typeface="Arial" charset="0"/>
              </a:rPr>
              <a:t>, </a:t>
            </a:r>
            <a:r>
              <a:rPr lang="en-US" dirty="0" err="1">
                <a:solidFill>
                  <a:schemeClr val="tx1"/>
                </a:solidFill>
                <a:latin typeface="Arial" charset="0"/>
                <a:cs typeface="Arial" charset="0"/>
              </a:rPr>
              <a:t>sản</a:t>
            </a:r>
            <a:r>
              <a:rPr lang="en-US" dirty="0">
                <a:solidFill>
                  <a:schemeClr val="tx1"/>
                </a:solidFill>
                <a:latin typeface="Arial" charset="0"/>
                <a:cs typeface="Arial" charset="0"/>
              </a:rPr>
              <a:t> </a:t>
            </a:r>
            <a:r>
              <a:rPr lang="en-US" dirty="0" err="1">
                <a:solidFill>
                  <a:schemeClr val="tx1"/>
                </a:solidFill>
                <a:latin typeface="Arial" charset="0"/>
                <a:cs typeface="Arial" charset="0"/>
              </a:rPr>
              <a:t>phẩm</a:t>
            </a:r>
            <a:r>
              <a:rPr lang="en-US" dirty="0">
                <a:solidFill>
                  <a:schemeClr val="tx1"/>
                </a:solidFill>
                <a:latin typeface="Arial" charset="0"/>
                <a:cs typeface="Arial" charset="0"/>
              </a:rPr>
              <a:t>, </a:t>
            </a:r>
            <a:r>
              <a:rPr lang="en-US" dirty="0" err="1">
                <a:solidFill>
                  <a:schemeClr val="tx1"/>
                </a:solidFill>
                <a:latin typeface="Arial" charset="0"/>
                <a:cs typeface="Arial" charset="0"/>
              </a:rPr>
              <a:t>hàng</a:t>
            </a:r>
            <a:r>
              <a:rPr lang="en-US" dirty="0">
                <a:solidFill>
                  <a:schemeClr val="tx1"/>
                </a:solidFill>
                <a:latin typeface="Arial" charset="0"/>
                <a:cs typeface="Arial" charset="0"/>
              </a:rPr>
              <a:t> </a:t>
            </a:r>
            <a:r>
              <a:rPr lang="en-US" dirty="0" err="1">
                <a:solidFill>
                  <a:schemeClr val="tx1"/>
                </a:solidFill>
                <a:latin typeface="Arial" charset="0"/>
                <a:cs typeface="Arial" charset="0"/>
              </a:rPr>
              <a:t>hóa</a:t>
            </a:r>
            <a:r>
              <a:rPr lang="en-US" dirty="0">
                <a:solidFill>
                  <a:schemeClr val="tx1"/>
                </a:solidFill>
                <a:latin typeface="Arial" charset="0"/>
                <a:cs typeface="Arial" charset="0"/>
              </a:rPr>
              <a:t>, </a:t>
            </a:r>
            <a:r>
              <a:rPr lang="en-US" dirty="0" err="1">
                <a:solidFill>
                  <a:schemeClr val="tx1"/>
                </a:solidFill>
                <a:latin typeface="Arial" charset="0"/>
                <a:cs typeface="Arial" charset="0"/>
              </a:rPr>
              <a:t>thiết</a:t>
            </a:r>
            <a:r>
              <a:rPr lang="en-US" dirty="0">
                <a:solidFill>
                  <a:schemeClr val="tx1"/>
                </a:solidFill>
                <a:latin typeface="Arial" charset="0"/>
                <a:cs typeface="Arial" charset="0"/>
              </a:rPr>
              <a:t> </a:t>
            </a:r>
            <a:r>
              <a:rPr lang="en-US" dirty="0" err="1">
                <a:solidFill>
                  <a:schemeClr val="tx1"/>
                </a:solidFill>
                <a:latin typeface="Arial" charset="0"/>
                <a:cs typeface="Arial" charset="0"/>
              </a:rPr>
              <a:t>bị</a:t>
            </a:r>
            <a:r>
              <a:rPr lang="en-US" dirty="0">
                <a:solidFill>
                  <a:schemeClr val="tx1"/>
                </a:solidFill>
                <a:latin typeface="Arial" charset="0"/>
                <a:cs typeface="Arial" charset="0"/>
              </a:rPr>
              <a:t> </a:t>
            </a:r>
            <a:r>
              <a:rPr lang="en-US" dirty="0" err="1">
                <a:solidFill>
                  <a:schemeClr val="tx1"/>
                </a:solidFill>
                <a:latin typeface="Arial" charset="0"/>
                <a:cs typeface="Arial" charset="0"/>
              </a:rPr>
              <a:t>có</a:t>
            </a:r>
            <a:r>
              <a:rPr lang="en-US" dirty="0">
                <a:solidFill>
                  <a:schemeClr val="tx1"/>
                </a:solidFill>
                <a:latin typeface="Arial" charset="0"/>
                <a:cs typeface="Arial" charset="0"/>
              </a:rPr>
              <a:t> </a:t>
            </a:r>
            <a:r>
              <a:rPr lang="en-US" dirty="0" err="1">
                <a:solidFill>
                  <a:schemeClr val="tx1"/>
                </a:solidFill>
                <a:latin typeface="Arial" charset="0"/>
                <a:cs typeface="Arial" charset="0"/>
              </a:rPr>
              <a:t>chứa</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ô </a:t>
            </a:r>
            <a:r>
              <a:rPr lang="en-US" dirty="0" err="1">
                <a:solidFill>
                  <a:schemeClr val="tx1"/>
                </a:solidFill>
                <a:latin typeface="Arial" charset="0"/>
                <a:cs typeface="Arial" charset="0"/>
              </a:rPr>
              <a:t>nhiễm</a:t>
            </a:r>
            <a:r>
              <a:rPr lang="en-US" dirty="0">
                <a:solidFill>
                  <a:schemeClr val="tx1"/>
                </a:solidFill>
                <a:latin typeface="Arial" charset="0"/>
                <a:cs typeface="Arial" charset="0"/>
              </a:rPr>
              <a:t> </a:t>
            </a:r>
            <a:r>
              <a:rPr lang="en-US" dirty="0" err="1">
                <a:solidFill>
                  <a:schemeClr val="tx1"/>
                </a:solidFill>
                <a:latin typeface="Arial" charset="0"/>
                <a:cs typeface="Arial" charset="0"/>
              </a:rPr>
              <a:t>khó</a:t>
            </a:r>
            <a:r>
              <a:rPr lang="en-US" dirty="0">
                <a:solidFill>
                  <a:schemeClr val="tx1"/>
                </a:solidFill>
                <a:latin typeface="Arial" charset="0"/>
                <a:cs typeface="Arial" charset="0"/>
              </a:rPr>
              <a:t> </a:t>
            </a:r>
            <a:r>
              <a:rPr lang="en-US" dirty="0" err="1">
                <a:solidFill>
                  <a:schemeClr val="tx1"/>
                </a:solidFill>
                <a:latin typeface="Arial" charset="0"/>
                <a:cs typeface="Arial" charset="0"/>
              </a:rPr>
              <a:t>phân</a:t>
            </a:r>
            <a:r>
              <a:rPr lang="en-US" dirty="0">
                <a:solidFill>
                  <a:schemeClr val="tx1"/>
                </a:solidFill>
                <a:latin typeface="Arial" charset="0"/>
                <a:cs typeface="Arial" charset="0"/>
              </a:rPr>
              <a:t> </a:t>
            </a:r>
            <a:r>
              <a:rPr lang="en-US" dirty="0" err="1">
                <a:solidFill>
                  <a:schemeClr val="tx1"/>
                </a:solidFill>
                <a:latin typeface="Arial" charset="0"/>
                <a:cs typeface="Arial" charset="0"/>
              </a:rPr>
              <a:t>hủy</a:t>
            </a:r>
            <a:r>
              <a:rPr lang="en-US" dirty="0">
                <a:solidFill>
                  <a:schemeClr val="tx1"/>
                </a:solidFill>
                <a:latin typeface="Arial" charset="0"/>
                <a:cs typeface="Arial" charset="0"/>
              </a:rPr>
              <a:t> do </a:t>
            </a: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quốc</a:t>
            </a:r>
            <a:r>
              <a:rPr lang="en-US" dirty="0">
                <a:solidFill>
                  <a:schemeClr val="tx1"/>
                </a:solidFill>
                <a:latin typeface="Arial" charset="0"/>
                <a:cs typeface="Arial" charset="0"/>
              </a:rPr>
              <a:t> </a:t>
            </a:r>
            <a:r>
              <a:rPr lang="en-US" dirty="0" err="1">
                <a:solidFill>
                  <a:schemeClr val="tx1"/>
                </a:solidFill>
                <a:latin typeface="Arial" charset="0"/>
                <a:cs typeface="Arial" charset="0"/>
              </a:rPr>
              <a:t>tế</a:t>
            </a:r>
            <a:r>
              <a:rPr lang="en-US" dirty="0">
                <a:solidFill>
                  <a:schemeClr val="tx1"/>
                </a:solidFill>
                <a:latin typeface="Arial" charset="0"/>
                <a:cs typeface="Arial" charset="0"/>
              </a:rPr>
              <a:t>, </a:t>
            </a:r>
            <a:r>
              <a:rPr lang="en-US" dirty="0" err="1">
                <a:solidFill>
                  <a:schemeClr val="tx1"/>
                </a:solidFill>
                <a:latin typeface="Arial" charset="0"/>
                <a:cs typeface="Arial" charset="0"/>
              </a:rPr>
              <a:t>quốc</a:t>
            </a:r>
            <a:r>
              <a:rPr lang="en-US" dirty="0">
                <a:solidFill>
                  <a:schemeClr val="tx1"/>
                </a:solidFill>
                <a:latin typeface="Arial" charset="0"/>
                <a:cs typeface="Arial" charset="0"/>
              </a:rPr>
              <a:t> </a:t>
            </a:r>
            <a:r>
              <a:rPr lang="en-US" dirty="0" err="1">
                <a:solidFill>
                  <a:schemeClr val="tx1"/>
                </a:solidFill>
                <a:latin typeface="Arial" charset="0"/>
                <a:cs typeface="Arial" charset="0"/>
              </a:rPr>
              <a:t>gia</a:t>
            </a:r>
            <a:r>
              <a:rPr lang="en-US" dirty="0">
                <a:solidFill>
                  <a:schemeClr val="tx1"/>
                </a:solidFill>
                <a:latin typeface="Arial" charset="0"/>
                <a:cs typeface="Arial" charset="0"/>
              </a:rPr>
              <a:t> </a:t>
            </a:r>
            <a:r>
              <a:rPr lang="en-US" dirty="0" err="1">
                <a:solidFill>
                  <a:schemeClr val="tx1"/>
                </a:solidFill>
                <a:latin typeface="Arial" charset="0"/>
                <a:cs typeface="Arial" charset="0"/>
              </a:rPr>
              <a:t>có</a:t>
            </a:r>
            <a:r>
              <a:rPr lang="en-US" dirty="0">
                <a:solidFill>
                  <a:schemeClr val="tx1"/>
                </a:solidFill>
                <a:latin typeface="Arial" charset="0"/>
                <a:cs typeface="Arial" charset="0"/>
              </a:rPr>
              <a:t> </a:t>
            </a:r>
            <a:r>
              <a:rPr lang="en-US" dirty="0" err="1">
                <a:solidFill>
                  <a:schemeClr val="tx1"/>
                </a:solidFill>
                <a:latin typeface="Arial" charset="0"/>
                <a:cs typeface="Arial" charset="0"/>
              </a:rPr>
              <a:t>năng</a:t>
            </a:r>
            <a:r>
              <a:rPr lang="en-US" dirty="0">
                <a:solidFill>
                  <a:schemeClr val="tx1"/>
                </a:solidFill>
                <a:latin typeface="Arial" charset="0"/>
                <a:cs typeface="Arial" charset="0"/>
              </a:rPr>
              <a:t> </a:t>
            </a:r>
            <a:r>
              <a:rPr lang="en-US" dirty="0" err="1">
                <a:solidFill>
                  <a:schemeClr val="tx1"/>
                </a:solidFill>
                <a:latin typeface="Arial" charset="0"/>
                <a:cs typeface="Arial" charset="0"/>
              </a:rPr>
              <a:t>lực</a:t>
            </a:r>
            <a:r>
              <a:rPr lang="en-US" dirty="0">
                <a:solidFill>
                  <a:schemeClr val="tx1"/>
                </a:solidFill>
                <a:latin typeface="Arial" charset="0"/>
                <a:cs typeface="Arial" charset="0"/>
              </a:rPr>
              <a:t> </a:t>
            </a:r>
            <a:r>
              <a:rPr lang="en-US" dirty="0" err="1">
                <a:solidFill>
                  <a:schemeClr val="tx1"/>
                </a:solidFill>
                <a:latin typeface="Arial" charset="0"/>
                <a:cs typeface="Arial" charset="0"/>
              </a:rPr>
              <a:t>thực</a:t>
            </a:r>
            <a:r>
              <a:rPr lang="en-US" dirty="0">
                <a:solidFill>
                  <a:schemeClr val="tx1"/>
                </a:solidFill>
                <a:latin typeface="Arial" charset="0"/>
                <a:cs typeface="Arial" charset="0"/>
              </a:rPr>
              <a:t> </a:t>
            </a:r>
            <a:r>
              <a:rPr lang="en-US" dirty="0" err="1">
                <a:solidFill>
                  <a:schemeClr val="tx1"/>
                </a:solidFill>
                <a:latin typeface="Arial" charset="0"/>
                <a:cs typeface="Arial" charset="0"/>
              </a:rPr>
              <a:t>hiện</a:t>
            </a:r>
            <a:r>
              <a:rPr lang="en-US" dirty="0">
                <a:solidFill>
                  <a:schemeClr val="tx1"/>
                </a:solidFill>
                <a:latin typeface="Arial" charset="0"/>
                <a:cs typeface="Arial" charset="0"/>
              </a:rPr>
              <a:t> </a:t>
            </a:r>
            <a:r>
              <a:rPr lang="en-US" dirty="0" err="1">
                <a:solidFill>
                  <a:schemeClr val="tx1"/>
                </a:solidFill>
                <a:latin typeface="Arial" charset="0"/>
                <a:cs typeface="Arial" charset="0"/>
              </a:rPr>
              <a:t>theo</a:t>
            </a:r>
            <a:r>
              <a:rPr lang="en-US" dirty="0">
                <a:solidFill>
                  <a:schemeClr val="tx1"/>
                </a:solidFill>
                <a:latin typeface="Arial" charset="0"/>
                <a:cs typeface="Arial" charset="0"/>
              </a:rPr>
              <a:t> </a:t>
            </a:r>
            <a:r>
              <a:rPr lang="en-US" dirty="0" err="1">
                <a:solidFill>
                  <a:schemeClr val="tx1"/>
                </a:solidFill>
                <a:latin typeface="Arial" charset="0"/>
                <a:cs typeface="Arial" charset="0"/>
              </a:rPr>
              <a:t>quy</a:t>
            </a:r>
            <a:r>
              <a:rPr lang="en-US" dirty="0">
                <a:solidFill>
                  <a:schemeClr val="tx1"/>
                </a:solidFill>
                <a:latin typeface="Arial" charset="0"/>
                <a:cs typeface="Arial" charset="0"/>
              </a:rPr>
              <a:t> </a:t>
            </a:r>
            <a:r>
              <a:rPr lang="en-US" dirty="0" err="1">
                <a:solidFill>
                  <a:schemeClr val="tx1"/>
                </a:solidFill>
                <a:latin typeface="Arial" charset="0"/>
                <a:cs typeface="Arial" charset="0"/>
              </a:rPr>
              <a:t>định</a:t>
            </a:r>
            <a:r>
              <a:rPr lang="en-US" dirty="0">
                <a:solidFill>
                  <a:schemeClr val="tx1"/>
                </a:solidFill>
                <a:latin typeface="Arial" charset="0"/>
                <a:cs typeface="Arial" charset="0"/>
              </a:rPr>
              <a:t> </a:t>
            </a:r>
            <a:r>
              <a:rPr lang="en-US" dirty="0" err="1">
                <a:solidFill>
                  <a:schemeClr val="tx1"/>
                </a:solidFill>
                <a:latin typeface="Arial" charset="0"/>
                <a:cs typeface="Arial" charset="0"/>
              </a:rPr>
              <a:t>của</a:t>
            </a:r>
            <a:r>
              <a:rPr lang="en-US" dirty="0">
                <a:solidFill>
                  <a:schemeClr val="tx1"/>
                </a:solidFill>
                <a:latin typeface="Arial" charset="0"/>
                <a:cs typeface="Arial" charset="0"/>
              </a:rPr>
              <a:t> </a:t>
            </a:r>
            <a:r>
              <a:rPr lang="en-US" dirty="0" err="1">
                <a:solidFill>
                  <a:schemeClr val="tx1"/>
                </a:solidFill>
                <a:latin typeface="Arial" charset="0"/>
                <a:cs typeface="Arial" charset="0"/>
              </a:rPr>
              <a:t>pháp</a:t>
            </a:r>
            <a:r>
              <a:rPr lang="en-US" dirty="0">
                <a:solidFill>
                  <a:schemeClr val="tx1"/>
                </a:solidFill>
                <a:latin typeface="Arial" charset="0"/>
                <a:cs typeface="Arial" charset="0"/>
              </a:rPr>
              <a:t> </a:t>
            </a:r>
            <a:r>
              <a:rPr lang="en-US" dirty="0" err="1">
                <a:solidFill>
                  <a:schemeClr val="tx1"/>
                </a:solidFill>
                <a:latin typeface="Arial" charset="0"/>
                <a:cs typeface="Arial" charset="0"/>
              </a:rPr>
              <a:t>luật</a:t>
            </a:r>
            <a:r>
              <a:rPr lang="vi-VN" dirty="0">
                <a:solidFill>
                  <a:schemeClr val="tx1"/>
                </a:solidFill>
                <a:latin typeface="Arial" charset="0"/>
                <a:cs typeface="Arial" charset="0"/>
              </a:rPr>
              <a:t>.</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cá</a:t>
            </a:r>
            <a:r>
              <a:rPr lang="en-US" dirty="0">
                <a:solidFill>
                  <a:schemeClr val="tx1"/>
                </a:solidFill>
                <a:latin typeface="Arial" charset="0"/>
                <a:cs typeface="Arial" charset="0"/>
              </a:rPr>
              <a:t> </a:t>
            </a:r>
            <a:r>
              <a:rPr lang="en-US" dirty="0" err="1">
                <a:solidFill>
                  <a:schemeClr val="tx1"/>
                </a:solidFill>
                <a:latin typeface="Arial" charset="0"/>
                <a:cs typeface="Arial" charset="0"/>
              </a:rPr>
              <a:t>nhân</a:t>
            </a:r>
            <a:r>
              <a:rPr lang="en-US" dirty="0">
                <a:solidFill>
                  <a:schemeClr val="tx1"/>
                </a:solidFill>
                <a:latin typeface="Arial" charset="0"/>
                <a:cs typeface="Arial" charset="0"/>
              </a:rPr>
              <a:t> </a:t>
            </a:r>
            <a:r>
              <a:rPr lang="en-US" dirty="0" err="1">
                <a:solidFill>
                  <a:schemeClr val="tx1"/>
                </a:solidFill>
                <a:latin typeface="Arial" charset="0"/>
                <a:cs typeface="Arial" charset="0"/>
              </a:rPr>
              <a:t>nhập</a:t>
            </a:r>
            <a:r>
              <a:rPr lang="en-US" dirty="0">
                <a:solidFill>
                  <a:schemeClr val="tx1"/>
                </a:solidFill>
                <a:latin typeface="Arial" charset="0"/>
                <a:cs typeface="Arial" charset="0"/>
              </a:rPr>
              <a:t> </a:t>
            </a:r>
            <a:r>
              <a:rPr lang="en-US" dirty="0" err="1">
                <a:solidFill>
                  <a:schemeClr val="tx1"/>
                </a:solidFill>
                <a:latin typeface="Arial" charset="0"/>
                <a:cs typeface="Arial" charset="0"/>
              </a:rPr>
              <a:t>khẩu</a:t>
            </a:r>
            <a:r>
              <a:rPr lang="en-US" dirty="0">
                <a:solidFill>
                  <a:schemeClr val="tx1"/>
                </a:solidFill>
                <a:latin typeface="Arial" charset="0"/>
                <a:cs typeface="Arial" charset="0"/>
              </a:rPr>
              <a:t>, </a:t>
            </a:r>
            <a:r>
              <a:rPr lang="en-US" dirty="0" err="1">
                <a:solidFill>
                  <a:schemeClr val="tx1"/>
                </a:solidFill>
                <a:latin typeface="Arial" charset="0"/>
                <a:cs typeface="Arial" charset="0"/>
              </a:rPr>
              <a:t>sản</a:t>
            </a:r>
            <a:r>
              <a:rPr lang="en-US" dirty="0">
                <a:solidFill>
                  <a:schemeClr val="tx1"/>
                </a:solidFill>
                <a:latin typeface="Arial" charset="0"/>
                <a:cs typeface="Arial" charset="0"/>
              </a:rPr>
              <a:t> </a:t>
            </a:r>
            <a:r>
              <a:rPr lang="en-US" dirty="0" err="1">
                <a:solidFill>
                  <a:schemeClr val="tx1"/>
                </a:solidFill>
                <a:latin typeface="Arial" charset="0"/>
                <a:cs typeface="Arial" charset="0"/>
              </a:rPr>
              <a:t>xuất</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vi-VN" dirty="0">
                <a:solidFill>
                  <a:schemeClr val="tx1"/>
                </a:solidFill>
                <a:latin typeface="Arial" charset="0"/>
                <a:cs typeface="Arial" charset="0"/>
              </a:rPr>
              <a:t>ONKPH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vi-VN" dirty="0">
                <a:solidFill>
                  <a:schemeClr val="tx1"/>
                </a:solidFill>
                <a:latin typeface="Arial" charset="0"/>
                <a:cs typeface="Arial" charset="0"/>
              </a:rPr>
              <a:t>NL, NL, VL, SP, HH, TB có chứa chất ONKPH </a:t>
            </a:r>
            <a:r>
              <a:rPr lang="en-US" dirty="0" err="1">
                <a:solidFill>
                  <a:schemeClr val="tx1"/>
                </a:solidFill>
                <a:latin typeface="Arial" charset="0"/>
                <a:cs typeface="Arial" charset="0"/>
              </a:rPr>
              <a:t>trước</a:t>
            </a:r>
            <a:r>
              <a:rPr lang="en-US" dirty="0">
                <a:solidFill>
                  <a:schemeClr val="tx1"/>
                </a:solidFill>
                <a:latin typeface="Arial" charset="0"/>
                <a:cs typeface="Arial" charset="0"/>
              </a:rPr>
              <a:t> </a:t>
            </a:r>
            <a:r>
              <a:rPr lang="en-US" dirty="0" err="1">
                <a:solidFill>
                  <a:schemeClr val="tx1"/>
                </a:solidFill>
                <a:latin typeface="Arial" charset="0"/>
                <a:cs typeface="Arial" charset="0"/>
              </a:rPr>
              <a:t>khi</a:t>
            </a:r>
            <a:r>
              <a:rPr lang="en-US" dirty="0">
                <a:solidFill>
                  <a:schemeClr val="tx1"/>
                </a:solidFill>
                <a:latin typeface="Arial" charset="0"/>
                <a:cs typeface="Arial" charset="0"/>
              </a:rPr>
              <a:t> </a:t>
            </a:r>
            <a:r>
              <a:rPr lang="en-US" dirty="0" err="1">
                <a:solidFill>
                  <a:schemeClr val="tx1"/>
                </a:solidFill>
                <a:latin typeface="Arial" charset="0"/>
                <a:cs typeface="Arial" charset="0"/>
              </a:rPr>
              <a:t>dán</a:t>
            </a:r>
            <a:r>
              <a:rPr lang="en-US" dirty="0">
                <a:solidFill>
                  <a:schemeClr val="tx1"/>
                </a:solidFill>
                <a:latin typeface="Arial" charset="0"/>
                <a:cs typeface="Arial" charset="0"/>
              </a:rPr>
              <a:t> </a:t>
            </a:r>
            <a:r>
              <a:rPr lang="en-US" dirty="0" err="1">
                <a:solidFill>
                  <a:schemeClr val="tx1"/>
                </a:solidFill>
                <a:latin typeface="Arial" charset="0"/>
                <a:cs typeface="Arial" charset="0"/>
              </a:rPr>
              <a:t>nhãn</a:t>
            </a:r>
            <a:r>
              <a:rPr lang="en-US" dirty="0">
                <a:solidFill>
                  <a:schemeClr val="tx1"/>
                </a:solidFill>
                <a:latin typeface="Arial" charset="0"/>
                <a:cs typeface="Arial" charset="0"/>
              </a:rPr>
              <a:t>, </a:t>
            </a:r>
            <a:r>
              <a:rPr lang="en-US" dirty="0" err="1">
                <a:solidFill>
                  <a:schemeClr val="tx1"/>
                </a:solidFill>
                <a:latin typeface="Arial" charset="0"/>
                <a:cs typeface="Arial" charset="0"/>
              </a:rPr>
              <a:t>công</a:t>
            </a:r>
            <a:r>
              <a:rPr lang="en-US" dirty="0">
                <a:solidFill>
                  <a:schemeClr val="tx1"/>
                </a:solidFill>
                <a:latin typeface="Arial" charset="0"/>
                <a:cs typeface="Arial" charset="0"/>
              </a:rPr>
              <a:t> </a:t>
            </a:r>
            <a:r>
              <a:rPr lang="en-US" dirty="0" err="1">
                <a:solidFill>
                  <a:schemeClr val="tx1"/>
                </a:solidFill>
                <a:latin typeface="Arial" charset="0"/>
                <a:cs typeface="Arial" charset="0"/>
              </a:rPr>
              <a:t>bố</a:t>
            </a:r>
            <a:r>
              <a:rPr lang="en-US" dirty="0">
                <a:solidFill>
                  <a:schemeClr val="tx1"/>
                </a:solidFill>
                <a:latin typeface="Arial" charset="0"/>
                <a:cs typeface="Arial" charset="0"/>
              </a:rPr>
              <a:t> </a:t>
            </a:r>
            <a:r>
              <a:rPr lang="en-US" dirty="0" err="1">
                <a:solidFill>
                  <a:schemeClr val="tx1"/>
                </a:solidFill>
                <a:latin typeface="Arial" charset="0"/>
                <a:cs typeface="Arial" charset="0"/>
              </a:rPr>
              <a:t>thông</a:t>
            </a:r>
            <a:r>
              <a:rPr lang="en-US" dirty="0">
                <a:solidFill>
                  <a:schemeClr val="tx1"/>
                </a:solidFill>
                <a:latin typeface="Arial" charset="0"/>
                <a:cs typeface="Arial" charset="0"/>
              </a:rPr>
              <a:t> tin </a:t>
            </a:r>
            <a:r>
              <a:rPr lang="en-US" dirty="0" err="1">
                <a:solidFill>
                  <a:schemeClr val="tx1"/>
                </a:solidFill>
                <a:latin typeface="Arial" charset="0"/>
                <a:cs typeface="Arial" charset="0"/>
              </a:rPr>
              <a:t>phải</a:t>
            </a:r>
            <a:r>
              <a:rPr lang="en-US" dirty="0">
                <a:solidFill>
                  <a:schemeClr val="tx1"/>
                </a:solidFill>
                <a:latin typeface="Arial" charset="0"/>
                <a:cs typeface="Arial" charset="0"/>
              </a:rPr>
              <a:t> </a:t>
            </a:r>
            <a:r>
              <a:rPr lang="en-US" dirty="0" err="1">
                <a:solidFill>
                  <a:schemeClr val="tx1"/>
                </a:solidFill>
                <a:latin typeface="Arial" charset="0"/>
                <a:cs typeface="Arial" charset="0"/>
              </a:rPr>
              <a:t>lựa</a:t>
            </a:r>
            <a:r>
              <a:rPr lang="en-US" dirty="0">
                <a:solidFill>
                  <a:schemeClr val="tx1"/>
                </a:solidFill>
                <a:latin typeface="Arial" charset="0"/>
                <a:cs typeface="Arial" charset="0"/>
              </a:rPr>
              <a:t> </a:t>
            </a:r>
            <a:r>
              <a:rPr lang="en-US" dirty="0" err="1">
                <a:solidFill>
                  <a:schemeClr val="tx1"/>
                </a:solidFill>
                <a:latin typeface="Arial" charset="0"/>
                <a:cs typeface="Arial" charset="0"/>
              </a:rPr>
              <a:t>chọn</a:t>
            </a:r>
            <a:r>
              <a:rPr lang="en-US" dirty="0">
                <a:solidFill>
                  <a:schemeClr val="tx1"/>
                </a:solidFill>
                <a:latin typeface="Arial" charset="0"/>
                <a:cs typeface="Arial" charset="0"/>
              </a:rPr>
              <a:t> </a:t>
            </a: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đánh</a:t>
            </a:r>
            <a:r>
              <a:rPr lang="en-US" dirty="0">
                <a:solidFill>
                  <a:schemeClr val="tx1"/>
                </a:solidFill>
                <a:latin typeface="Arial" charset="0"/>
                <a:cs typeface="Arial" charset="0"/>
              </a:rPr>
              <a:t> </a:t>
            </a:r>
            <a:r>
              <a:rPr lang="en-US" dirty="0" err="1">
                <a:solidFill>
                  <a:schemeClr val="tx1"/>
                </a:solidFill>
                <a:latin typeface="Arial" charset="0"/>
                <a:cs typeface="Arial" charset="0"/>
              </a:rPr>
              <a:t>giá</a:t>
            </a:r>
            <a:r>
              <a:rPr lang="en-US" dirty="0">
                <a:solidFill>
                  <a:schemeClr val="tx1"/>
                </a:solidFill>
                <a:latin typeface="Arial" charset="0"/>
                <a:cs typeface="Arial" charset="0"/>
              </a:rPr>
              <a:t> </a:t>
            </a:r>
            <a:r>
              <a:rPr lang="en-US" dirty="0" err="1">
                <a:solidFill>
                  <a:schemeClr val="tx1"/>
                </a:solidFill>
                <a:latin typeface="Arial" charset="0"/>
                <a:cs typeface="Arial" charset="0"/>
              </a:rPr>
              <a:t>sự</a:t>
            </a:r>
            <a:r>
              <a:rPr lang="en-US" dirty="0">
                <a:solidFill>
                  <a:schemeClr val="tx1"/>
                </a:solidFill>
                <a:latin typeface="Arial" charset="0"/>
                <a:cs typeface="Arial" charset="0"/>
              </a:rPr>
              <a:t> </a:t>
            </a:r>
            <a:r>
              <a:rPr lang="en-US" dirty="0" err="1">
                <a:solidFill>
                  <a:schemeClr val="tx1"/>
                </a:solidFill>
                <a:latin typeface="Arial" charset="0"/>
                <a:cs typeface="Arial" charset="0"/>
              </a:rPr>
              <a:t>phù</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để</a:t>
            </a:r>
            <a:r>
              <a:rPr lang="en-US" dirty="0">
                <a:solidFill>
                  <a:schemeClr val="tx1"/>
                </a:solidFill>
                <a:latin typeface="Arial" charset="0"/>
                <a:cs typeface="Arial" charset="0"/>
              </a:rPr>
              <a:t> </a:t>
            </a:r>
            <a:r>
              <a:rPr lang="en-US" dirty="0" err="1">
                <a:solidFill>
                  <a:schemeClr val="tx1"/>
                </a:solidFill>
                <a:latin typeface="Arial" charset="0"/>
                <a:cs typeface="Arial" charset="0"/>
              </a:rPr>
              <a:t>thử</a:t>
            </a:r>
            <a:r>
              <a:rPr lang="en-US" dirty="0">
                <a:solidFill>
                  <a:schemeClr val="tx1"/>
                </a:solidFill>
                <a:latin typeface="Arial" charset="0"/>
                <a:cs typeface="Arial" charset="0"/>
              </a:rPr>
              <a:t> </a:t>
            </a:r>
            <a:r>
              <a:rPr lang="en-US" dirty="0" err="1">
                <a:solidFill>
                  <a:schemeClr val="tx1"/>
                </a:solidFill>
                <a:latin typeface="Arial" charset="0"/>
                <a:cs typeface="Arial" charset="0"/>
              </a:rPr>
              <a:t>nghiệm</a:t>
            </a:r>
            <a:r>
              <a:rPr lang="en-US" dirty="0">
                <a:solidFill>
                  <a:schemeClr val="tx1"/>
                </a:solidFill>
                <a:latin typeface="Arial" charset="0"/>
                <a:cs typeface="Arial" charset="0"/>
              </a:rPr>
              <a:t>, </a:t>
            </a:r>
            <a:r>
              <a:rPr lang="en-US" dirty="0" err="1">
                <a:solidFill>
                  <a:schemeClr val="tx1"/>
                </a:solidFill>
                <a:latin typeface="Arial" charset="0"/>
                <a:cs typeface="Arial" charset="0"/>
              </a:rPr>
              <a:t>kiểm</a:t>
            </a:r>
            <a:r>
              <a:rPr lang="en-US" dirty="0">
                <a:solidFill>
                  <a:schemeClr val="tx1"/>
                </a:solidFill>
                <a:latin typeface="Arial" charset="0"/>
                <a:cs typeface="Arial" charset="0"/>
              </a:rPr>
              <a:t> </a:t>
            </a:r>
            <a:r>
              <a:rPr lang="en-US" dirty="0" err="1">
                <a:solidFill>
                  <a:schemeClr val="tx1"/>
                </a:solidFill>
                <a:latin typeface="Arial" charset="0"/>
                <a:cs typeface="Arial" charset="0"/>
              </a:rPr>
              <a:t>định</a:t>
            </a:r>
            <a:r>
              <a:rPr lang="en-US" dirty="0">
                <a:solidFill>
                  <a:schemeClr val="tx1"/>
                </a:solidFill>
                <a:latin typeface="Arial" charset="0"/>
                <a:cs typeface="Arial" charset="0"/>
              </a:rPr>
              <a:t>, </a:t>
            </a:r>
            <a:r>
              <a:rPr lang="en-US" dirty="0" err="1">
                <a:solidFill>
                  <a:schemeClr val="tx1"/>
                </a:solidFill>
                <a:latin typeface="Arial" charset="0"/>
                <a:cs typeface="Arial" charset="0"/>
              </a:rPr>
              <a:t>giám</a:t>
            </a:r>
            <a:r>
              <a:rPr lang="en-US" dirty="0">
                <a:solidFill>
                  <a:schemeClr val="tx1"/>
                </a:solidFill>
                <a:latin typeface="Arial" charset="0"/>
                <a:cs typeface="Arial" charset="0"/>
              </a:rPr>
              <a:t> </a:t>
            </a:r>
            <a:r>
              <a:rPr lang="en-US" dirty="0" err="1">
                <a:solidFill>
                  <a:schemeClr val="tx1"/>
                </a:solidFill>
                <a:latin typeface="Arial" charset="0"/>
                <a:cs typeface="Arial" charset="0"/>
              </a:rPr>
              <a:t>định</a:t>
            </a:r>
            <a:r>
              <a:rPr lang="en-US" dirty="0">
                <a:solidFill>
                  <a:schemeClr val="tx1"/>
                </a:solidFill>
                <a:latin typeface="Arial" charset="0"/>
                <a:cs typeface="Arial" charset="0"/>
              </a:rPr>
              <a:t>, </a:t>
            </a:r>
            <a:r>
              <a:rPr lang="en-US" dirty="0" err="1">
                <a:solidFill>
                  <a:schemeClr val="tx1"/>
                </a:solidFill>
                <a:latin typeface="Arial" charset="0"/>
                <a:cs typeface="Arial" charset="0"/>
              </a:rPr>
              <a:t>chứng</a:t>
            </a:r>
            <a:r>
              <a:rPr lang="en-US" dirty="0">
                <a:solidFill>
                  <a:schemeClr val="tx1"/>
                </a:solidFill>
                <a:latin typeface="Arial" charset="0"/>
                <a:cs typeface="Arial" charset="0"/>
              </a:rPr>
              <a:t> </a:t>
            </a:r>
            <a:r>
              <a:rPr lang="en-US" dirty="0" err="1">
                <a:solidFill>
                  <a:schemeClr val="tx1"/>
                </a:solidFill>
                <a:latin typeface="Arial" charset="0"/>
                <a:cs typeface="Arial" charset="0"/>
              </a:rPr>
              <a:t>nhận</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en-US" dirty="0" err="1">
                <a:solidFill>
                  <a:schemeClr val="tx1"/>
                </a:solidFill>
                <a:latin typeface="Arial" charset="0"/>
                <a:cs typeface="Arial" charset="0"/>
              </a:rPr>
              <a:t>lượng</a:t>
            </a:r>
            <a:r>
              <a:rPr lang="en-US" dirty="0">
                <a:solidFill>
                  <a:schemeClr val="tx1"/>
                </a:solidFill>
                <a:latin typeface="Arial" charset="0"/>
                <a:cs typeface="Arial" charset="0"/>
              </a:rPr>
              <a:t> </a:t>
            </a:r>
            <a:r>
              <a:rPr lang="en-US" dirty="0" err="1">
                <a:solidFill>
                  <a:schemeClr val="tx1"/>
                </a:solidFill>
                <a:latin typeface="Arial" charset="0"/>
                <a:cs typeface="Arial" charset="0"/>
              </a:rPr>
              <a:t>phù</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với</a:t>
            </a:r>
            <a:r>
              <a:rPr lang="en-US" dirty="0">
                <a:solidFill>
                  <a:schemeClr val="tx1"/>
                </a:solidFill>
                <a:latin typeface="Arial" charset="0"/>
                <a:cs typeface="Arial" charset="0"/>
              </a:rPr>
              <a:t> </a:t>
            </a:r>
            <a:r>
              <a:rPr lang="en-US" dirty="0" err="1">
                <a:solidFill>
                  <a:schemeClr val="tx1"/>
                </a:solidFill>
                <a:latin typeface="Arial" charset="0"/>
                <a:cs typeface="Arial" charset="0"/>
              </a:rPr>
              <a:t>quy</a:t>
            </a:r>
            <a:r>
              <a:rPr lang="en-US" dirty="0">
                <a:solidFill>
                  <a:schemeClr val="tx1"/>
                </a:solidFill>
                <a:latin typeface="Arial" charset="0"/>
                <a:cs typeface="Arial" charset="0"/>
              </a:rPr>
              <a:t> </a:t>
            </a:r>
            <a:r>
              <a:rPr lang="en-US" dirty="0" err="1">
                <a:solidFill>
                  <a:schemeClr val="tx1"/>
                </a:solidFill>
                <a:latin typeface="Arial" charset="0"/>
                <a:cs typeface="Arial" charset="0"/>
              </a:rPr>
              <a:t>chuẩn</a:t>
            </a:r>
            <a:r>
              <a:rPr lang="en-US" dirty="0">
                <a:solidFill>
                  <a:schemeClr val="tx1"/>
                </a:solidFill>
                <a:latin typeface="Arial" charset="0"/>
                <a:cs typeface="Arial" charset="0"/>
              </a:rPr>
              <a:t> </a:t>
            </a:r>
            <a:r>
              <a:rPr lang="en-US" dirty="0" err="1">
                <a:solidFill>
                  <a:schemeClr val="tx1"/>
                </a:solidFill>
                <a:latin typeface="Arial" charset="0"/>
                <a:cs typeface="Arial" charset="0"/>
              </a:rPr>
              <a:t>kỹ</a:t>
            </a:r>
            <a:r>
              <a:rPr lang="en-US" dirty="0">
                <a:solidFill>
                  <a:schemeClr val="tx1"/>
                </a:solidFill>
                <a:latin typeface="Arial" charset="0"/>
                <a:cs typeface="Arial" charset="0"/>
              </a:rPr>
              <a:t> </a:t>
            </a:r>
            <a:r>
              <a:rPr lang="en-US" dirty="0" err="1">
                <a:solidFill>
                  <a:schemeClr val="tx1"/>
                </a:solidFill>
                <a:latin typeface="Arial" charset="0"/>
                <a:cs typeface="Arial" charset="0"/>
              </a:rPr>
              <a:t>thuật</a:t>
            </a:r>
            <a:r>
              <a:rPr lang="en-US" dirty="0">
                <a:solidFill>
                  <a:schemeClr val="tx1"/>
                </a:solidFill>
                <a:latin typeface="Arial" charset="0"/>
                <a:cs typeface="Arial" charset="0"/>
              </a:rPr>
              <a:t> </a:t>
            </a:r>
            <a:r>
              <a:rPr lang="en-US" dirty="0" err="1">
                <a:solidFill>
                  <a:schemeClr val="tx1"/>
                </a:solidFill>
                <a:latin typeface="Arial" charset="0"/>
                <a:cs typeface="Arial" charset="0"/>
              </a:rPr>
              <a:t>môi</a:t>
            </a:r>
            <a:r>
              <a:rPr lang="en-US" dirty="0">
                <a:solidFill>
                  <a:schemeClr val="tx1"/>
                </a:solidFill>
                <a:latin typeface="Arial" charset="0"/>
                <a:cs typeface="Arial" charset="0"/>
              </a:rPr>
              <a:t> </a:t>
            </a:r>
            <a:r>
              <a:rPr lang="en-US" dirty="0" err="1">
                <a:solidFill>
                  <a:schemeClr val="tx1"/>
                </a:solidFill>
                <a:latin typeface="Arial" charset="0"/>
                <a:cs typeface="Arial" charset="0"/>
              </a:rPr>
              <a:t>trường</a:t>
            </a:r>
            <a:r>
              <a:rPr lang="en-US" dirty="0">
                <a:solidFill>
                  <a:schemeClr val="tx1"/>
                </a:solidFill>
                <a:latin typeface="Arial" charset="0"/>
                <a:cs typeface="Arial" charset="0"/>
              </a:rPr>
              <a:t> </a:t>
            </a:r>
            <a:r>
              <a:rPr lang="en-US" dirty="0" err="1">
                <a:solidFill>
                  <a:schemeClr val="tx1"/>
                </a:solidFill>
                <a:latin typeface="Arial" charset="0"/>
                <a:cs typeface="Arial" charset="0"/>
              </a:rPr>
              <a:t>tương</a:t>
            </a:r>
            <a:r>
              <a:rPr lang="en-US" dirty="0">
                <a:solidFill>
                  <a:schemeClr val="tx1"/>
                </a:solidFill>
                <a:latin typeface="Arial" charset="0"/>
                <a:cs typeface="Arial" charset="0"/>
              </a:rPr>
              <a:t> </a:t>
            </a:r>
            <a:r>
              <a:rPr lang="en-US" dirty="0" err="1">
                <a:solidFill>
                  <a:schemeClr val="tx1"/>
                </a:solidFill>
                <a:latin typeface="Arial" charset="0"/>
                <a:cs typeface="Arial" charset="0"/>
              </a:rPr>
              <a:t>ứng</a:t>
            </a:r>
            <a:r>
              <a:rPr lang="vi-VN" dirty="0">
                <a:solidFill>
                  <a:schemeClr val="tx1"/>
                </a:solidFill>
                <a:latin typeface="Arial" charset="0"/>
                <a:cs typeface="Arial" charset="0"/>
              </a:rPr>
              <a:t>.</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đánh</a:t>
            </a:r>
            <a:r>
              <a:rPr lang="en-US" dirty="0">
                <a:solidFill>
                  <a:schemeClr val="tx1"/>
                </a:solidFill>
                <a:latin typeface="Arial" charset="0"/>
                <a:cs typeface="Arial" charset="0"/>
              </a:rPr>
              <a:t> </a:t>
            </a:r>
            <a:r>
              <a:rPr lang="en-US" dirty="0" err="1">
                <a:solidFill>
                  <a:schemeClr val="tx1"/>
                </a:solidFill>
                <a:latin typeface="Arial" charset="0"/>
                <a:cs typeface="Arial" charset="0"/>
              </a:rPr>
              <a:t>giá</a:t>
            </a:r>
            <a:r>
              <a:rPr lang="en-US" dirty="0">
                <a:solidFill>
                  <a:schemeClr val="tx1"/>
                </a:solidFill>
                <a:latin typeface="Arial" charset="0"/>
                <a:cs typeface="Arial" charset="0"/>
              </a:rPr>
              <a:t> </a:t>
            </a:r>
            <a:r>
              <a:rPr lang="en-US" dirty="0" err="1">
                <a:solidFill>
                  <a:schemeClr val="tx1"/>
                </a:solidFill>
                <a:latin typeface="Arial" charset="0"/>
                <a:cs typeface="Arial" charset="0"/>
              </a:rPr>
              <a:t>sự</a:t>
            </a:r>
            <a:r>
              <a:rPr lang="en-US" dirty="0">
                <a:solidFill>
                  <a:schemeClr val="tx1"/>
                </a:solidFill>
                <a:latin typeface="Arial" charset="0"/>
                <a:cs typeface="Arial" charset="0"/>
              </a:rPr>
              <a:t> </a:t>
            </a:r>
            <a:r>
              <a:rPr lang="en-US" dirty="0" err="1">
                <a:solidFill>
                  <a:schemeClr val="tx1"/>
                </a:solidFill>
                <a:latin typeface="Arial" charset="0"/>
                <a:cs typeface="Arial" charset="0"/>
              </a:rPr>
              <a:t>phù</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là</a:t>
            </a:r>
            <a:r>
              <a:rPr lang="en-US" dirty="0">
                <a:solidFill>
                  <a:schemeClr val="tx1"/>
                </a:solidFill>
                <a:latin typeface="Arial" charset="0"/>
                <a:cs typeface="Arial" charset="0"/>
              </a:rPr>
              <a:t> </a:t>
            </a: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được</a:t>
            </a:r>
            <a:r>
              <a:rPr lang="en-US" dirty="0">
                <a:solidFill>
                  <a:schemeClr val="tx1"/>
                </a:solidFill>
                <a:latin typeface="Arial" charset="0"/>
                <a:cs typeface="Arial" charset="0"/>
              </a:rPr>
              <a:t> </a:t>
            </a:r>
            <a:r>
              <a:rPr lang="en-US" dirty="0" err="1">
                <a:solidFill>
                  <a:schemeClr val="tx1"/>
                </a:solidFill>
                <a:latin typeface="Arial" charset="0"/>
                <a:cs typeface="Arial" charset="0"/>
              </a:rPr>
              <a:t>Bộ</a:t>
            </a:r>
            <a:r>
              <a:rPr lang="en-US" dirty="0">
                <a:solidFill>
                  <a:schemeClr val="tx1"/>
                </a:solidFill>
                <a:latin typeface="Arial" charset="0"/>
                <a:cs typeface="Arial" charset="0"/>
              </a:rPr>
              <a:t> TNMT </a:t>
            </a:r>
            <a:r>
              <a:rPr lang="en-US" dirty="0" err="1">
                <a:solidFill>
                  <a:schemeClr val="tx1"/>
                </a:solidFill>
                <a:latin typeface="Arial" charset="0"/>
                <a:cs typeface="Arial" charset="0"/>
              </a:rPr>
              <a:t>cấp</a:t>
            </a:r>
            <a:r>
              <a:rPr lang="en-US" dirty="0">
                <a:solidFill>
                  <a:schemeClr val="tx1"/>
                </a:solidFill>
                <a:latin typeface="Arial" charset="0"/>
                <a:cs typeface="Arial" charset="0"/>
              </a:rPr>
              <a:t> </a:t>
            </a:r>
            <a:r>
              <a:rPr lang="en-US" dirty="0" err="1">
                <a:solidFill>
                  <a:schemeClr val="tx1"/>
                </a:solidFill>
                <a:latin typeface="Arial" charset="0"/>
                <a:cs typeface="Arial" charset="0"/>
              </a:rPr>
              <a:t>giấy</a:t>
            </a:r>
            <a:r>
              <a:rPr lang="en-US" dirty="0">
                <a:solidFill>
                  <a:schemeClr val="tx1"/>
                </a:solidFill>
                <a:latin typeface="Arial" charset="0"/>
                <a:cs typeface="Arial" charset="0"/>
              </a:rPr>
              <a:t> </a:t>
            </a:r>
            <a:r>
              <a:rPr lang="en-US" dirty="0" err="1">
                <a:solidFill>
                  <a:schemeClr val="tx1"/>
                </a:solidFill>
                <a:latin typeface="Arial" charset="0"/>
                <a:cs typeface="Arial" charset="0"/>
              </a:rPr>
              <a:t>chứng</a:t>
            </a:r>
            <a:r>
              <a:rPr lang="en-US" dirty="0">
                <a:solidFill>
                  <a:schemeClr val="tx1"/>
                </a:solidFill>
                <a:latin typeface="Arial" charset="0"/>
                <a:cs typeface="Arial" charset="0"/>
              </a:rPr>
              <a:t> </a:t>
            </a:r>
            <a:r>
              <a:rPr lang="en-US" dirty="0" err="1">
                <a:solidFill>
                  <a:schemeClr val="tx1"/>
                </a:solidFill>
                <a:latin typeface="Arial" charset="0"/>
                <a:cs typeface="Arial" charset="0"/>
              </a:rPr>
              <a:t>nhận</a:t>
            </a:r>
            <a:r>
              <a:rPr lang="en-US" dirty="0">
                <a:solidFill>
                  <a:schemeClr val="tx1"/>
                </a:solidFill>
                <a:latin typeface="Arial" charset="0"/>
                <a:cs typeface="Arial" charset="0"/>
              </a:rPr>
              <a:t> </a:t>
            </a:r>
            <a:r>
              <a:rPr lang="en-US" dirty="0" err="1">
                <a:solidFill>
                  <a:schemeClr val="tx1"/>
                </a:solidFill>
                <a:latin typeface="Arial" charset="0"/>
                <a:cs typeface="Arial" charset="0"/>
              </a:rPr>
              <a:t>đủ</a:t>
            </a:r>
            <a:r>
              <a:rPr lang="en-US" dirty="0">
                <a:solidFill>
                  <a:schemeClr val="tx1"/>
                </a:solidFill>
                <a:latin typeface="Arial" charset="0"/>
                <a:cs typeface="Arial" charset="0"/>
              </a:rPr>
              <a:t> </a:t>
            </a:r>
            <a:r>
              <a:rPr lang="en-US" dirty="0" err="1">
                <a:solidFill>
                  <a:schemeClr val="tx1"/>
                </a:solidFill>
                <a:latin typeface="Arial" charset="0"/>
                <a:cs typeface="Arial" charset="0"/>
              </a:rPr>
              <a:t>điều</a:t>
            </a:r>
            <a:r>
              <a:rPr lang="en-US" dirty="0">
                <a:solidFill>
                  <a:schemeClr val="tx1"/>
                </a:solidFill>
                <a:latin typeface="Arial" charset="0"/>
                <a:cs typeface="Arial" charset="0"/>
              </a:rPr>
              <a:t> </a:t>
            </a:r>
            <a:r>
              <a:rPr lang="en-US" dirty="0" err="1">
                <a:solidFill>
                  <a:schemeClr val="tx1"/>
                </a:solidFill>
                <a:latin typeface="Arial" charset="0"/>
                <a:cs typeface="Arial" charset="0"/>
              </a:rPr>
              <a:t>kiện</a:t>
            </a:r>
            <a:r>
              <a:rPr lang="en-US" dirty="0">
                <a:solidFill>
                  <a:schemeClr val="tx1"/>
                </a:solidFill>
                <a:latin typeface="Arial" charset="0"/>
                <a:cs typeface="Arial" charset="0"/>
              </a:rPr>
              <a:t> </a:t>
            </a:r>
            <a:r>
              <a:rPr lang="en-US" dirty="0" err="1">
                <a:solidFill>
                  <a:schemeClr val="tx1"/>
                </a:solidFill>
                <a:latin typeface="Arial" charset="0"/>
                <a:cs typeface="Arial" charset="0"/>
              </a:rPr>
              <a:t>hoạt</a:t>
            </a:r>
            <a:r>
              <a:rPr lang="en-US" dirty="0">
                <a:solidFill>
                  <a:schemeClr val="tx1"/>
                </a:solidFill>
                <a:latin typeface="Arial" charset="0"/>
                <a:cs typeface="Arial" charset="0"/>
              </a:rPr>
              <a:t> </a:t>
            </a:r>
            <a:r>
              <a:rPr lang="en-US" dirty="0" err="1">
                <a:solidFill>
                  <a:schemeClr val="tx1"/>
                </a:solidFill>
                <a:latin typeface="Arial" charset="0"/>
                <a:cs typeface="Arial" charset="0"/>
              </a:rPr>
              <a:t>động</a:t>
            </a:r>
            <a:r>
              <a:rPr lang="en-US" dirty="0">
                <a:solidFill>
                  <a:schemeClr val="tx1"/>
                </a:solidFill>
                <a:latin typeface="Arial" charset="0"/>
                <a:cs typeface="Arial" charset="0"/>
              </a:rPr>
              <a:t> </a:t>
            </a:r>
            <a:r>
              <a:rPr lang="en-US" dirty="0" err="1">
                <a:solidFill>
                  <a:schemeClr val="tx1"/>
                </a:solidFill>
                <a:latin typeface="Arial" charset="0"/>
                <a:cs typeface="Arial" charset="0"/>
              </a:rPr>
              <a:t>dịch</a:t>
            </a:r>
            <a:r>
              <a:rPr lang="en-US" dirty="0">
                <a:solidFill>
                  <a:schemeClr val="tx1"/>
                </a:solidFill>
                <a:latin typeface="Arial" charset="0"/>
                <a:cs typeface="Arial" charset="0"/>
              </a:rPr>
              <a:t> </a:t>
            </a:r>
            <a:r>
              <a:rPr lang="en-US" dirty="0" err="1">
                <a:solidFill>
                  <a:schemeClr val="tx1"/>
                </a:solidFill>
                <a:latin typeface="Arial" charset="0"/>
                <a:cs typeface="Arial" charset="0"/>
              </a:rPr>
              <a:t>vụ</a:t>
            </a:r>
            <a:r>
              <a:rPr lang="en-US" dirty="0">
                <a:solidFill>
                  <a:schemeClr val="tx1"/>
                </a:solidFill>
                <a:latin typeface="Arial" charset="0"/>
                <a:cs typeface="Arial" charset="0"/>
              </a:rPr>
              <a:t> </a:t>
            </a:r>
            <a:r>
              <a:rPr lang="en-US" dirty="0" err="1">
                <a:solidFill>
                  <a:schemeClr val="tx1"/>
                </a:solidFill>
                <a:latin typeface="Arial" charset="0"/>
                <a:cs typeface="Arial" charset="0"/>
              </a:rPr>
              <a:t>quan</a:t>
            </a:r>
            <a:r>
              <a:rPr lang="en-US" dirty="0">
                <a:solidFill>
                  <a:schemeClr val="tx1"/>
                </a:solidFill>
                <a:latin typeface="Arial" charset="0"/>
                <a:cs typeface="Arial" charset="0"/>
              </a:rPr>
              <a:t> </a:t>
            </a:r>
            <a:r>
              <a:rPr lang="en-US" dirty="0" err="1">
                <a:solidFill>
                  <a:schemeClr val="tx1"/>
                </a:solidFill>
                <a:latin typeface="Arial" charset="0"/>
                <a:cs typeface="Arial" charset="0"/>
              </a:rPr>
              <a:t>trắc</a:t>
            </a:r>
            <a:r>
              <a:rPr lang="en-US" dirty="0">
                <a:solidFill>
                  <a:schemeClr val="tx1"/>
                </a:solidFill>
                <a:latin typeface="Arial" charset="0"/>
                <a:cs typeface="Arial" charset="0"/>
              </a:rPr>
              <a:t> </a:t>
            </a:r>
            <a:r>
              <a:rPr lang="en-US" dirty="0" err="1">
                <a:solidFill>
                  <a:schemeClr val="tx1"/>
                </a:solidFill>
                <a:latin typeface="Arial" charset="0"/>
                <a:cs typeface="Arial" charset="0"/>
              </a:rPr>
              <a:t>môi</a:t>
            </a:r>
            <a:r>
              <a:rPr lang="en-US" dirty="0">
                <a:solidFill>
                  <a:schemeClr val="tx1"/>
                </a:solidFill>
                <a:latin typeface="Arial" charset="0"/>
                <a:cs typeface="Arial" charset="0"/>
              </a:rPr>
              <a:t> </a:t>
            </a:r>
            <a:r>
              <a:rPr lang="en-US" dirty="0" err="1">
                <a:solidFill>
                  <a:schemeClr val="tx1"/>
                </a:solidFill>
                <a:latin typeface="Arial" charset="0"/>
                <a:cs typeface="Arial" charset="0"/>
              </a:rPr>
              <a:t>trường</a:t>
            </a:r>
            <a:r>
              <a:rPr lang="en-US" dirty="0">
                <a:solidFill>
                  <a:schemeClr val="tx1"/>
                </a:solidFill>
                <a:latin typeface="Arial" charset="0"/>
                <a:cs typeface="Arial" charset="0"/>
              </a:rPr>
              <a:t> </a:t>
            </a:r>
            <a:r>
              <a:rPr lang="en-US" dirty="0" err="1">
                <a:solidFill>
                  <a:schemeClr val="tx1"/>
                </a:solidFill>
                <a:latin typeface="Arial" charset="0"/>
                <a:cs typeface="Arial" charset="0"/>
              </a:rPr>
              <a:t>đối</a:t>
            </a:r>
            <a:r>
              <a:rPr lang="en-US" dirty="0">
                <a:solidFill>
                  <a:schemeClr val="tx1"/>
                </a:solidFill>
                <a:latin typeface="Arial" charset="0"/>
                <a:cs typeface="Arial" charset="0"/>
              </a:rPr>
              <a:t> </a:t>
            </a:r>
            <a:r>
              <a:rPr lang="en-US" dirty="0" err="1">
                <a:solidFill>
                  <a:schemeClr val="tx1"/>
                </a:solidFill>
                <a:latin typeface="Arial" charset="0"/>
                <a:cs typeface="Arial" charset="0"/>
              </a:rPr>
              <a:t>với</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vi-VN" dirty="0">
                <a:solidFill>
                  <a:schemeClr val="tx1"/>
                </a:solidFill>
                <a:latin typeface="Arial" charset="0"/>
                <a:cs typeface="Arial" charset="0"/>
              </a:rPr>
              <a:t>ONKPH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vi-VN" dirty="0">
                <a:solidFill>
                  <a:schemeClr val="tx1"/>
                </a:solidFill>
                <a:latin typeface="Arial" charset="0"/>
                <a:cs typeface="Arial" charset="0"/>
              </a:rPr>
              <a:t>NL, NL, VL, SP, HH, TB có chứa chất ONKPH.</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Việc</a:t>
            </a:r>
            <a:r>
              <a:rPr lang="en-US" dirty="0">
                <a:solidFill>
                  <a:schemeClr val="tx1"/>
                </a:solidFill>
                <a:latin typeface="Arial" charset="0"/>
                <a:cs typeface="Arial" charset="0"/>
              </a:rPr>
              <a:t> </a:t>
            </a:r>
            <a:r>
              <a:rPr lang="en-US" dirty="0" err="1">
                <a:solidFill>
                  <a:schemeClr val="tx1"/>
                </a:solidFill>
                <a:latin typeface="Arial" charset="0"/>
                <a:cs typeface="Arial" charset="0"/>
              </a:rPr>
              <a:t>kiểm</a:t>
            </a:r>
            <a:r>
              <a:rPr lang="en-US" dirty="0">
                <a:solidFill>
                  <a:schemeClr val="tx1"/>
                </a:solidFill>
                <a:latin typeface="Arial" charset="0"/>
                <a:cs typeface="Arial" charset="0"/>
              </a:rPr>
              <a:t> </a:t>
            </a:r>
            <a:r>
              <a:rPr lang="en-US" dirty="0" err="1">
                <a:solidFill>
                  <a:schemeClr val="tx1"/>
                </a:solidFill>
                <a:latin typeface="Arial" charset="0"/>
                <a:cs typeface="Arial" charset="0"/>
              </a:rPr>
              <a:t>tra</a:t>
            </a:r>
            <a:r>
              <a:rPr lang="en-US" dirty="0">
                <a:solidFill>
                  <a:schemeClr val="tx1"/>
                </a:solidFill>
                <a:latin typeface="Arial" charset="0"/>
                <a:cs typeface="Arial" charset="0"/>
              </a:rPr>
              <a:t> </a:t>
            </a:r>
            <a:r>
              <a:rPr lang="en-US" dirty="0" err="1">
                <a:solidFill>
                  <a:schemeClr val="tx1"/>
                </a:solidFill>
                <a:latin typeface="Arial" charset="0"/>
                <a:cs typeface="Arial" charset="0"/>
              </a:rPr>
              <a:t>đối</a:t>
            </a:r>
            <a:r>
              <a:rPr lang="en-US" dirty="0">
                <a:solidFill>
                  <a:schemeClr val="tx1"/>
                </a:solidFill>
                <a:latin typeface="Arial" charset="0"/>
                <a:cs typeface="Arial" charset="0"/>
              </a:rPr>
              <a:t> </a:t>
            </a:r>
            <a:r>
              <a:rPr lang="en-US" dirty="0" err="1">
                <a:solidFill>
                  <a:schemeClr val="tx1"/>
                </a:solidFill>
                <a:latin typeface="Arial" charset="0"/>
                <a:cs typeface="Arial" charset="0"/>
              </a:rPr>
              <a:t>với</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vi-VN" dirty="0">
                <a:solidFill>
                  <a:schemeClr val="tx1"/>
                </a:solidFill>
                <a:latin typeface="Arial" charset="0"/>
                <a:cs typeface="Arial" charset="0"/>
              </a:rPr>
              <a:t>ONKPH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vi-VN" dirty="0">
                <a:solidFill>
                  <a:schemeClr val="tx1"/>
                </a:solidFill>
                <a:latin typeface="Arial" charset="0"/>
                <a:cs typeface="Arial" charset="0"/>
              </a:rPr>
              <a:t>NL, NL, VL, SP, HH, TB có chứa chất ONKPH </a:t>
            </a:r>
            <a:r>
              <a:rPr lang="en-US" dirty="0" err="1">
                <a:solidFill>
                  <a:schemeClr val="tx1"/>
                </a:solidFill>
                <a:latin typeface="Arial" charset="0"/>
                <a:cs typeface="Arial" charset="0"/>
              </a:rPr>
              <a:t>được</a:t>
            </a:r>
            <a:r>
              <a:rPr lang="en-US" dirty="0">
                <a:solidFill>
                  <a:schemeClr val="tx1"/>
                </a:solidFill>
                <a:latin typeface="Arial" charset="0"/>
                <a:cs typeface="Arial" charset="0"/>
              </a:rPr>
              <a:t> </a:t>
            </a:r>
            <a:r>
              <a:rPr lang="en-US" dirty="0" err="1">
                <a:solidFill>
                  <a:schemeClr val="tx1"/>
                </a:solidFill>
                <a:latin typeface="Arial" charset="0"/>
                <a:cs typeface="Arial" charset="0"/>
              </a:rPr>
              <a:t>thực</a:t>
            </a:r>
            <a:r>
              <a:rPr lang="en-US" dirty="0">
                <a:solidFill>
                  <a:schemeClr val="tx1"/>
                </a:solidFill>
                <a:latin typeface="Arial" charset="0"/>
                <a:cs typeface="Arial" charset="0"/>
              </a:rPr>
              <a:t> </a:t>
            </a:r>
            <a:r>
              <a:rPr lang="en-US" dirty="0" err="1">
                <a:solidFill>
                  <a:schemeClr val="tx1"/>
                </a:solidFill>
                <a:latin typeface="Arial" charset="0"/>
                <a:cs typeface="Arial" charset="0"/>
              </a:rPr>
              <a:t>hiện</a:t>
            </a:r>
            <a:r>
              <a:rPr lang="en-US" dirty="0">
                <a:solidFill>
                  <a:schemeClr val="tx1"/>
                </a:solidFill>
                <a:latin typeface="Arial" charset="0"/>
                <a:cs typeface="Arial" charset="0"/>
              </a:rPr>
              <a:t> </a:t>
            </a:r>
            <a:r>
              <a:rPr lang="en-US" dirty="0" err="1">
                <a:solidFill>
                  <a:schemeClr val="tx1"/>
                </a:solidFill>
                <a:latin typeface="Arial" charset="0"/>
                <a:cs typeface="Arial" charset="0"/>
              </a:rPr>
              <a:t>theo</a:t>
            </a:r>
            <a:r>
              <a:rPr lang="en-US" dirty="0">
                <a:solidFill>
                  <a:schemeClr val="tx1"/>
                </a:solidFill>
                <a:latin typeface="Arial" charset="0"/>
                <a:cs typeface="Arial" charset="0"/>
              </a:rPr>
              <a:t> </a:t>
            </a:r>
            <a:r>
              <a:rPr lang="en-US" dirty="0" err="1">
                <a:solidFill>
                  <a:schemeClr val="tx1"/>
                </a:solidFill>
                <a:latin typeface="Arial" charset="0"/>
                <a:cs typeface="Arial" charset="0"/>
              </a:rPr>
              <a:t>quy</a:t>
            </a:r>
            <a:r>
              <a:rPr lang="en-US" dirty="0">
                <a:solidFill>
                  <a:schemeClr val="tx1"/>
                </a:solidFill>
                <a:latin typeface="Arial" charset="0"/>
                <a:cs typeface="Arial" charset="0"/>
              </a:rPr>
              <a:t> </a:t>
            </a:r>
            <a:r>
              <a:rPr lang="en-US" dirty="0" err="1">
                <a:solidFill>
                  <a:schemeClr val="tx1"/>
                </a:solidFill>
                <a:latin typeface="Arial" charset="0"/>
                <a:cs typeface="Arial" charset="0"/>
              </a:rPr>
              <a:t>định</a:t>
            </a:r>
            <a:r>
              <a:rPr lang="en-US" dirty="0">
                <a:solidFill>
                  <a:schemeClr val="tx1"/>
                </a:solidFill>
                <a:latin typeface="Arial" charset="0"/>
                <a:cs typeface="Arial" charset="0"/>
              </a:rPr>
              <a:t> </a:t>
            </a:r>
            <a:r>
              <a:rPr lang="en-US" dirty="0" err="1">
                <a:solidFill>
                  <a:schemeClr val="tx1"/>
                </a:solidFill>
                <a:latin typeface="Arial" charset="0"/>
                <a:cs typeface="Arial" charset="0"/>
              </a:rPr>
              <a:t>của</a:t>
            </a:r>
            <a:r>
              <a:rPr lang="en-US" dirty="0">
                <a:solidFill>
                  <a:schemeClr val="tx1"/>
                </a:solidFill>
                <a:latin typeface="Arial" charset="0"/>
                <a:cs typeface="Arial" charset="0"/>
              </a:rPr>
              <a:t> </a:t>
            </a:r>
            <a:r>
              <a:rPr lang="en-US" dirty="0" err="1">
                <a:solidFill>
                  <a:schemeClr val="tx1"/>
                </a:solidFill>
                <a:latin typeface="Arial" charset="0"/>
                <a:cs typeface="Arial" charset="0"/>
              </a:rPr>
              <a:t>pháp</a:t>
            </a:r>
            <a:r>
              <a:rPr lang="en-US" dirty="0">
                <a:solidFill>
                  <a:schemeClr val="tx1"/>
                </a:solidFill>
                <a:latin typeface="Arial" charset="0"/>
                <a:cs typeface="Arial" charset="0"/>
              </a:rPr>
              <a:t> </a:t>
            </a:r>
            <a:r>
              <a:rPr lang="en-US" dirty="0" err="1">
                <a:solidFill>
                  <a:schemeClr val="tx1"/>
                </a:solidFill>
                <a:latin typeface="Arial" charset="0"/>
                <a:cs typeface="Arial" charset="0"/>
              </a:rPr>
              <a:t>luật</a:t>
            </a:r>
            <a:r>
              <a:rPr lang="en-US" dirty="0">
                <a:solidFill>
                  <a:schemeClr val="tx1"/>
                </a:solidFill>
                <a:latin typeface="Arial" charset="0"/>
                <a:cs typeface="Arial" charset="0"/>
              </a:rPr>
              <a:t> </a:t>
            </a:r>
            <a:r>
              <a:rPr lang="en-US" dirty="0" err="1">
                <a:solidFill>
                  <a:schemeClr val="tx1"/>
                </a:solidFill>
                <a:latin typeface="Arial" charset="0"/>
                <a:cs typeface="Arial" charset="0"/>
              </a:rPr>
              <a:t>về</a:t>
            </a:r>
            <a:r>
              <a:rPr lang="en-US" dirty="0">
                <a:solidFill>
                  <a:schemeClr val="tx1"/>
                </a:solidFill>
                <a:latin typeface="Arial" charset="0"/>
                <a:cs typeface="Arial" charset="0"/>
              </a:rPr>
              <a:t> </a:t>
            </a:r>
            <a:r>
              <a:rPr lang="vi-VN" dirty="0">
                <a:solidFill>
                  <a:schemeClr val="tx1"/>
                </a:solidFill>
                <a:latin typeface="Arial" charset="0"/>
                <a:cs typeface="Arial" charset="0"/>
              </a:rPr>
              <a:t>BVMT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en-US" dirty="0" err="1">
                <a:solidFill>
                  <a:schemeClr val="tx1"/>
                </a:solidFill>
                <a:latin typeface="Arial" charset="0"/>
                <a:cs typeface="Arial" charset="0"/>
              </a:rPr>
              <a:t>pháp</a:t>
            </a:r>
            <a:r>
              <a:rPr lang="en-US" dirty="0">
                <a:solidFill>
                  <a:schemeClr val="tx1"/>
                </a:solidFill>
                <a:latin typeface="Arial" charset="0"/>
                <a:cs typeface="Arial" charset="0"/>
              </a:rPr>
              <a:t> </a:t>
            </a:r>
            <a:r>
              <a:rPr lang="en-US" dirty="0" err="1">
                <a:solidFill>
                  <a:schemeClr val="tx1"/>
                </a:solidFill>
                <a:latin typeface="Arial" charset="0"/>
                <a:cs typeface="Arial" charset="0"/>
              </a:rPr>
              <a:t>luật</a:t>
            </a:r>
            <a:r>
              <a:rPr lang="en-US" dirty="0">
                <a:solidFill>
                  <a:schemeClr val="tx1"/>
                </a:solidFill>
                <a:latin typeface="Arial" charset="0"/>
                <a:cs typeface="Arial" charset="0"/>
              </a:rPr>
              <a:t> </a:t>
            </a:r>
            <a:r>
              <a:rPr lang="en-US" dirty="0" err="1">
                <a:solidFill>
                  <a:schemeClr val="tx1"/>
                </a:solidFill>
                <a:latin typeface="Arial" charset="0"/>
                <a:cs typeface="Arial" charset="0"/>
              </a:rPr>
              <a:t>về</a:t>
            </a:r>
            <a:r>
              <a:rPr lang="en-US" dirty="0">
                <a:solidFill>
                  <a:schemeClr val="tx1"/>
                </a:solidFill>
                <a:latin typeface="Arial" charset="0"/>
                <a:cs typeface="Arial" charset="0"/>
              </a:rPr>
              <a:t> </a:t>
            </a:r>
            <a:r>
              <a:rPr lang="en-US" dirty="0" err="1">
                <a:solidFill>
                  <a:schemeClr val="tx1"/>
                </a:solidFill>
                <a:latin typeface="Arial" charset="0"/>
                <a:cs typeface="Arial" charset="0"/>
              </a:rPr>
              <a:t>quản</a:t>
            </a:r>
            <a:r>
              <a:rPr lang="en-US" dirty="0">
                <a:solidFill>
                  <a:schemeClr val="tx1"/>
                </a:solidFill>
                <a:latin typeface="Arial" charset="0"/>
                <a:cs typeface="Arial" charset="0"/>
              </a:rPr>
              <a:t> </a:t>
            </a:r>
            <a:r>
              <a:rPr lang="en-US" dirty="0" err="1">
                <a:solidFill>
                  <a:schemeClr val="tx1"/>
                </a:solidFill>
                <a:latin typeface="Arial" charset="0"/>
                <a:cs typeface="Arial" charset="0"/>
              </a:rPr>
              <a:t>lý</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en-US" dirty="0" err="1">
                <a:solidFill>
                  <a:schemeClr val="tx1"/>
                </a:solidFill>
                <a:latin typeface="Arial" charset="0"/>
                <a:cs typeface="Arial" charset="0"/>
              </a:rPr>
              <a:t>lượng</a:t>
            </a:r>
            <a:r>
              <a:rPr lang="en-US" dirty="0">
                <a:solidFill>
                  <a:schemeClr val="tx1"/>
                </a:solidFill>
                <a:latin typeface="Arial" charset="0"/>
                <a:cs typeface="Arial" charset="0"/>
              </a:rPr>
              <a:t> </a:t>
            </a:r>
            <a:r>
              <a:rPr lang="vi-VN" dirty="0">
                <a:solidFill>
                  <a:schemeClr val="tx1"/>
                </a:solidFill>
                <a:latin typeface="Arial" charset="0"/>
                <a:cs typeface="Arial" charset="0"/>
              </a:rPr>
              <a:t>SP, HH.</a:t>
            </a:r>
          </a:p>
          <a:p>
            <a:pPr algn="just">
              <a:lnSpc>
                <a:spcPct val="90000"/>
              </a:lnSpc>
              <a:buFont typeface="Arial" panose="020B0604020202020204" pitchFamily="34" charset="0"/>
              <a:buChar char="•"/>
            </a:pPr>
            <a:r>
              <a:rPr lang="en-US" dirty="0" err="1">
                <a:solidFill>
                  <a:schemeClr val="tx1"/>
                </a:solidFill>
                <a:latin typeface="Arial" charset="0"/>
                <a:cs typeface="Arial" charset="0"/>
              </a:rPr>
              <a:t>Trường</a:t>
            </a:r>
            <a:r>
              <a:rPr lang="en-US" dirty="0">
                <a:solidFill>
                  <a:schemeClr val="tx1"/>
                </a:solidFill>
                <a:latin typeface="Arial" charset="0"/>
                <a:cs typeface="Arial" charset="0"/>
              </a:rPr>
              <a:t> </a:t>
            </a:r>
            <a:r>
              <a:rPr lang="en-US" dirty="0" err="1">
                <a:solidFill>
                  <a:schemeClr val="tx1"/>
                </a:solidFill>
                <a:latin typeface="Arial" charset="0"/>
                <a:cs typeface="Arial" charset="0"/>
              </a:rPr>
              <a:t>hợp</a:t>
            </a:r>
            <a:r>
              <a:rPr lang="en-US" dirty="0">
                <a:solidFill>
                  <a:schemeClr val="tx1"/>
                </a:solidFill>
                <a:latin typeface="Arial" charset="0"/>
                <a:cs typeface="Arial" charset="0"/>
              </a:rPr>
              <a:t> </a:t>
            </a:r>
            <a:r>
              <a:rPr lang="en-US" dirty="0" err="1">
                <a:solidFill>
                  <a:schemeClr val="tx1"/>
                </a:solidFill>
                <a:latin typeface="Arial" charset="0"/>
                <a:cs typeface="Arial" charset="0"/>
              </a:rPr>
              <a:t>phát</a:t>
            </a:r>
            <a:r>
              <a:rPr lang="en-US" dirty="0">
                <a:solidFill>
                  <a:schemeClr val="tx1"/>
                </a:solidFill>
                <a:latin typeface="Arial" charset="0"/>
                <a:cs typeface="Arial" charset="0"/>
              </a:rPr>
              <a:t> </a:t>
            </a:r>
            <a:r>
              <a:rPr lang="en-US" dirty="0" err="1">
                <a:solidFill>
                  <a:schemeClr val="tx1"/>
                </a:solidFill>
                <a:latin typeface="Arial" charset="0"/>
                <a:cs typeface="Arial" charset="0"/>
              </a:rPr>
              <a:t>hiện</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vi-VN" dirty="0">
                <a:solidFill>
                  <a:schemeClr val="tx1"/>
                </a:solidFill>
                <a:latin typeface="Arial" charset="0"/>
                <a:cs typeface="Arial" charset="0"/>
              </a:rPr>
              <a:t>ONKPH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vi-VN" dirty="0">
                <a:solidFill>
                  <a:schemeClr val="tx1"/>
                </a:solidFill>
                <a:latin typeface="Arial" charset="0"/>
                <a:cs typeface="Arial" charset="0"/>
              </a:rPr>
              <a:t>NL, NL, VL, SP, HH, TB có chứa chất ONKPH </a:t>
            </a:r>
            <a:r>
              <a:rPr lang="en-US" dirty="0" err="1">
                <a:solidFill>
                  <a:schemeClr val="tx1"/>
                </a:solidFill>
                <a:latin typeface="Arial" charset="0"/>
                <a:cs typeface="Arial" charset="0"/>
              </a:rPr>
              <a:t>không</a:t>
            </a:r>
            <a:r>
              <a:rPr lang="en-US" dirty="0">
                <a:solidFill>
                  <a:schemeClr val="tx1"/>
                </a:solidFill>
                <a:latin typeface="Arial" charset="0"/>
                <a:cs typeface="Arial" charset="0"/>
              </a:rPr>
              <a:t> </a:t>
            </a:r>
            <a:r>
              <a:rPr lang="en-US" dirty="0" err="1">
                <a:solidFill>
                  <a:schemeClr val="tx1"/>
                </a:solidFill>
                <a:latin typeface="Arial" charset="0"/>
                <a:cs typeface="Arial" charset="0"/>
              </a:rPr>
              <a:t>đáp</a:t>
            </a:r>
            <a:r>
              <a:rPr lang="en-US" dirty="0">
                <a:solidFill>
                  <a:schemeClr val="tx1"/>
                </a:solidFill>
                <a:latin typeface="Arial" charset="0"/>
                <a:cs typeface="Arial" charset="0"/>
              </a:rPr>
              <a:t> </a:t>
            </a:r>
            <a:r>
              <a:rPr lang="en-US" dirty="0" err="1">
                <a:solidFill>
                  <a:schemeClr val="tx1"/>
                </a:solidFill>
                <a:latin typeface="Arial" charset="0"/>
                <a:cs typeface="Arial" charset="0"/>
              </a:rPr>
              <a:t>ứng</a:t>
            </a:r>
            <a:r>
              <a:rPr lang="en-US" dirty="0">
                <a:solidFill>
                  <a:schemeClr val="tx1"/>
                </a:solidFill>
                <a:latin typeface="Arial" charset="0"/>
                <a:cs typeface="Arial" charset="0"/>
              </a:rPr>
              <a:t> </a:t>
            </a:r>
            <a:r>
              <a:rPr lang="en-US" dirty="0" err="1">
                <a:solidFill>
                  <a:schemeClr val="tx1"/>
                </a:solidFill>
                <a:latin typeface="Arial" charset="0"/>
                <a:cs typeface="Arial" charset="0"/>
              </a:rPr>
              <a:t>quy</a:t>
            </a:r>
            <a:r>
              <a:rPr lang="en-US" dirty="0">
                <a:solidFill>
                  <a:schemeClr val="tx1"/>
                </a:solidFill>
                <a:latin typeface="Arial" charset="0"/>
                <a:cs typeface="Arial" charset="0"/>
              </a:rPr>
              <a:t> </a:t>
            </a:r>
            <a:r>
              <a:rPr lang="vi-VN" dirty="0">
                <a:solidFill>
                  <a:schemeClr val="tx1"/>
                </a:solidFill>
                <a:latin typeface="Arial" charset="0"/>
                <a:cs typeface="Arial" charset="0"/>
              </a:rPr>
              <a:t>QCVN </a:t>
            </a:r>
            <a:r>
              <a:rPr lang="en-US" dirty="0" err="1">
                <a:solidFill>
                  <a:schemeClr val="tx1"/>
                </a:solidFill>
                <a:latin typeface="Arial" charset="0"/>
                <a:cs typeface="Arial" charset="0"/>
              </a:rPr>
              <a:t>tương</a:t>
            </a:r>
            <a:r>
              <a:rPr lang="en-US" dirty="0">
                <a:solidFill>
                  <a:schemeClr val="tx1"/>
                </a:solidFill>
                <a:latin typeface="Arial" charset="0"/>
                <a:cs typeface="Arial" charset="0"/>
              </a:rPr>
              <a:t> </a:t>
            </a:r>
            <a:r>
              <a:rPr lang="en-US" dirty="0" err="1">
                <a:solidFill>
                  <a:schemeClr val="tx1"/>
                </a:solidFill>
                <a:latin typeface="Arial" charset="0"/>
                <a:cs typeface="Arial" charset="0"/>
              </a:rPr>
              <a:t>ứng</a:t>
            </a:r>
            <a:r>
              <a:rPr lang="en-US" dirty="0">
                <a:solidFill>
                  <a:schemeClr val="tx1"/>
                </a:solidFill>
                <a:latin typeface="Arial" charset="0"/>
                <a:cs typeface="Arial" charset="0"/>
              </a:rPr>
              <a:t>, </a:t>
            </a:r>
            <a:r>
              <a:rPr lang="en-US" dirty="0" err="1">
                <a:solidFill>
                  <a:schemeClr val="tx1"/>
                </a:solidFill>
                <a:latin typeface="Arial" charset="0"/>
                <a:cs typeface="Arial" charset="0"/>
              </a:rPr>
              <a:t>tổ</a:t>
            </a:r>
            <a:r>
              <a:rPr lang="en-US" dirty="0">
                <a:solidFill>
                  <a:schemeClr val="tx1"/>
                </a:solidFill>
                <a:latin typeface="Arial" charset="0"/>
                <a:cs typeface="Arial" charset="0"/>
              </a:rPr>
              <a:t> </a:t>
            </a:r>
            <a:r>
              <a:rPr lang="en-US" dirty="0" err="1">
                <a:solidFill>
                  <a:schemeClr val="tx1"/>
                </a:solidFill>
                <a:latin typeface="Arial" charset="0"/>
                <a:cs typeface="Arial" charset="0"/>
              </a:rPr>
              <a:t>chức</a:t>
            </a:r>
            <a:r>
              <a:rPr lang="en-US" dirty="0">
                <a:solidFill>
                  <a:schemeClr val="tx1"/>
                </a:solidFill>
                <a:latin typeface="Arial" charset="0"/>
                <a:cs typeface="Arial" charset="0"/>
              </a:rPr>
              <a:t>, </a:t>
            </a:r>
            <a:r>
              <a:rPr lang="en-US" dirty="0" err="1">
                <a:solidFill>
                  <a:schemeClr val="tx1"/>
                </a:solidFill>
                <a:latin typeface="Arial" charset="0"/>
                <a:cs typeface="Arial" charset="0"/>
              </a:rPr>
              <a:t>cá</a:t>
            </a:r>
            <a:r>
              <a:rPr lang="en-US" dirty="0">
                <a:solidFill>
                  <a:schemeClr val="tx1"/>
                </a:solidFill>
                <a:latin typeface="Arial" charset="0"/>
                <a:cs typeface="Arial" charset="0"/>
              </a:rPr>
              <a:t> </a:t>
            </a:r>
            <a:r>
              <a:rPr lang="en-US" dirty="0" err="1">
                <a:solidFill>
                  <a:schemeClr val="tx1"/>
                </a:solidFill>
                <a:latin typeface="Arial" charset="0"/>
                <a:cs typeface="Arial" charset="0"/>
              </a:rPr>
              <a:t>nhân</a:t>
            </a:r>
            <a:r>
              <a:rPr lang="en-US" dirty="0">
                <a:solidFill>
                  <a:schemeClr val="tx1"/>
                </a:solidFill>
                <a:latin typeface="Arial" charset="0"/>
                <a:cs typeface="Arial" charset="0"/>
              </a:rPr>
              <a:t> </a:t>
            </a:r>
            <a:r>
              <a:rPr lang="en-US" dirty="0" err="1">
                <a:solidFill>
                  <a:schemeClr val="tx1"/>
                </a:solidFill>
                <a:latin typeface="Arial" charset="0"/>
                <a:cs typeface="Arial" charset="0"/>
              </a:rPr>
              <a:t>nhập</a:t>
            </a:r>
            <a:r>
              <a:rPr lang="en-US" dirty="0">
                <a:solidFill>
                  <a:schemeClr val="tx1"/>
                </a:solidFill>
                <a:latin typeface="Arial" charset="0"/>
                <a:cs typeface="Arial" charset="0"/>
              </a:rPr>
              <a:t> </a:t>
            </a:r>
            <a:r>
              <a:rPr lang="en-US" dirty="0" err="1">
                <a:solidFill>
                  <a:schemeClr val="tx1"/>
                </a:solidFill>
                <a:latin typeface="Arial" charset="0"/>
                <a:cs typeface="Arial" charset="0"/>
              </a:rPr>
              <a:t>khẩu</a:t>
            </a:r>
            <a:r>
              <a:rPr lang="en-US" dirty="0">
                <a:solidFill>
                  <a:schemeClr val="tx1"/>
                </a:solidFill>
                <a:latin typeface="Arial" charset="0"/>
                <a:cs typeface="Arial" charset="0"/>
              </a:rPr>
              <a:t>, </a:t>
            </a:r>
            <a:r>
              <a:rPr lang="en-US" dirty="0" err="1">
                <a:solidFill>
                  <a:schemeClr val="tx1"/>
                </a:solidFill>
                <a:latin typeface="Arial" charset="0"/>
                <a:cs typeface="Arial" charset="0"/>
              </a:rPr>
              <a:t>sản</a:t>
            </a:r>
            <a:r>
              <a:rPr lang="en-US" dirty="0">
                <a:solidFill>
                  <a:schemeClr val="tx1"/>
                </a:solidFill>
                <a:latin typeface="Arial" charset="0"/>
                <a:cs typeface="Arial" charset="0"/>
              </a:rPr>
              <a:t> </a:t>
            </a:r>
            <a:r>
              <a:rPr lang="en-US" dirty="0" err="1">
                <a:solidFill>
                  <a:schemeClr val="tx1"/>
                </a:solidFill>
                <a:latin typeface="Arial" charset="0"/>
                <a:cs typeface="Arial" charset="0"/>
              </a:rPr>
              <a:t>xuất</a:t>
            </a:r>
            <a:r>
              <a:rPr lang="en-US" dirty="0">
                <a:solidFill>
                  <a:schemeClr val="tx1"/>
                </a:solidFill>
                <a:latin typeface="Arial" charset="0"/>
                <a:cs typeface="Arial" charset="0"/>
              </a:rPr>
              <a:t>, </a:t>
            </a:r>
            <a:r>
              <a:rPr lang="en-US" dirty="0" err="1">
                <a:solidFill>
                  <a:schemeClr val="tx1"/>
                </a:solidFill>
                <a:latin typeface="Arial" charset="0"/>
                <a:cs typeface="Arial" charset="0"/>
              </a:rPr>
              <a:t>kinh</a:t>
            </a:r>
            <a:r>
              <a:rPr lang="en-US" dirty="0">
                <a:solidFill>
                  <a:schemeClr val="tx1"/>
                </a:solidFill>
                <a:latin typeface="Arial" charset="0"/>
                <a:cs typeface="Arial" charset="0"/>
              </a:rPr>
              <a:t> </a:t>
            </a:r>
            <a:r>
              <a:rPr lang="en-US" dirty="0" err="1">
                <a:solidFill>
                  <a:schemeClr val="tx1"/>
                </a:solidFill>
                <a:latin typeface="Arial" charset="0"/>
                <a:cs typeface="Arial" charset="0"/>
              </a:rPr>
              <a:t>doanh</a:t>
            </a:r>
            <a:r>
              <a:rPr lang="en-US" dirty="0">
                <a:solidFill>
                  <a:schemeClr val="tx1"/>
                </a:solidFill>
                <a:latin typeface="Arial" charset="0"/>
                <a:cs typeface="Arial" charset="0"/>
              </a:rPr>
              <a:t> </a:t>
            </a:r>
            <a:r>
              <a:rPr lang="en-US" dirty="0" err="1">
                <a:solidFill>
                  <a:schemeClr val="tx1"/>
                </a:solidFill>
                <a:latin typeface="Arial" charset="0"/>
                <a:cs typeface="Arial" charset="0"/>
              </a:rPr>
              <a:t>phải</a:t>
            </a:r>
            <a:r>
              <a:rPr lang="en-US" dirty="0">
                <a:solidFill>
                  <a:schemeClr val="tx1"/>
                </a:solidFill>
                <a:latin typeface="Arial" charset="0"/>
                <a:cs typeface="Arial" charset="0"/>
              </a:rPr>
              <a:t> </a:t>
            </a:r>
            <a:r>
              <a:rPr lang="en-US" dirty="0" err="1">
                <a:solidFill>
                  <a:schemeClr val="tx1"/>
                </a:solidFill>
                <a:latin typeface="Arial" charset="0"/>
                <a:cs typeface="Arial" charset="0"/>
              </a:rPr>
              <a:t>bị</a:t>
            </a:r>
            <a:r>
              <a:rPr lang="en-US" dirty="0">
                <a:solidFill>
                  <a:schemeClr val="tx1"/>
                </a:solidFill>
                <a:latin typeface="Arial" charset="0"/>
                <a:cs typeface="Arial" charset="0"/>
              </a:rPr>
              <a:t> </a:t>
            </a:r>
            <a:r>
              <a:rPr lang="en-US" dirty="0" err="1">
                <a:solidFill>
                  <a:schemeClr val="tx1"/>
                </a:solidFill>
                <a:latin typeface="Arial" charset="0"/>
                <a:cs typeface="Arial" charset="0"/>
              </a:rPr>
              <a:t>xử</a:t>
            </a:r>
            <a:r>
              <a:rPr lang="en-US" dirty="0">
                <a:solidFill>
                  <a:schemeClr val="tx1"/>
                </a:solidFill>
                <a:latin typeface="Arial" charset="0"/>
                <a:cs typeface="Arial" charset="0"/>
              </a:rPr>
              <a:t> </a:t>
            </a:r>
            <a:r>
              <a:rPr lang="en-US" dirty="0" err="1">
                <a:solidFill>
                  <a:schemeClr val="tx1"/>
                </a:solidFill>
                <a:latin typeface="Arial" charset="0"/>
                <a:cs typeface="Arial" charset="0"/>
              </a:rPr>
              <a:t>phạt</a:t>
            </a:r>
            <a:r>
              <a:rPr lang="en-US" dirty="0">
                <a:solidFill>
                  <a:schemeClr val="tx1"/>
                </a:solidFill>
                <a:latin typeface="Arial" charset="0"/>
                <a:cs typeface="Arial" charset="0"/>
              </a:rPr>
              <a:t> vi </a:t>
            </a:r>
            <a:r>
              <a:rPr lang="en-US" dirty="0" err="1">
                <a:solidFill>
                  <a:schemeClr val="tx1"/>
                </a:solidFill>
                <a:latin typeface="Arial" charset="0"/>
                <a:cs typeface="Arial" charset="0"/>
              </a:rPr>
              <a:t>phạm</a:t>
            </a:r>
            <a:r>
              <a:rPr lang="en-US" dirty="0">
                <a:solidFill>
                  <a:schemeClr val="tx1"/>
                </a:solidFill>
                <a:latin typeface="Arial" charset="0"/>
                <a:cs typeface="Arial" charset="0"/>
              </a:rPr>
              <a:t> </a:t>
            </a:r>
            <a:r>
              <a:rPr lang="en-US" dirty="0" err="1">
                <a:solidFill>
                  <a:schemeClr val="tx1"/>
                </a:solidFill>
                <a:latin typeface="Arial" charset="0"/>
                <a:cs typeface="Arial" charset="0"/>
              </a:rPr>
              <a:t>hành</a:t>
            </a:r>
            <a:r>
              <a:rPr lang="en-US" dirty="0">
                <a:solidFill>
                  <a:schemeClr val="tx1"/>
                </a:solidFill>
                <a:latin typeface="Arial" charset="0"/>
                <a:cs typeface="Arial" charset="0"/>
              </a:rPr>
              <a:t> </a:t>
            </a:r>
            <a:r>
              <a:rPr lang="en-US" dirty="0" err="1">
                <a:solidFill>
                  <a:schemeClr val="tx1"/>
                </a:solidFill>
                <a:latin typeface="Arial" charset="0"/>
                <a:cs typeface="Arial" charset="0"/>
              </a:rPr>
              <a:t>chính</a:t>
            </a:r>
            <a:r>
              <a:rPr lang="en-US" dirty="0">
                <a:solidFill>
                  <a:schemeClr val="tx1"/>
                </a:solidFill>
                <a:latin typeface="Arial" charset="0"/>
                <a:cs typeface="Arial" charset="0"/>
              </a:rPr>
              <a:t> </a:t>
            </a:r>
            <a:r>
              <a:rPr lang="en-US" dirty="0" err="1">
                <a:solidFill>
                  <a:schemeClr val="tx1"/>
                </a:solidFill>
                <a:latin typeface="Arial" charset="0"/>
                <a:cs typeface="Arial" charset="0"/>
              </a:rPr>
              <a:t>về</a:t>
            </a:r>
            <a:r>
              <a:rPr lang="en-US" dirty="0">
                <a:solidFill>
                  <a:schemeClr val="tx1"/>
                </a:solidFill>
                <a:latin typeface="Arial" charset="0"/>
                <a:cs typeface="Arial" charset="0"/>
              </a:rPr>
              <a:t> </a:t>
            </a:r>
            <a:r>
              <a:rPr lang="vi-VN" dirty="0">
                <a:solidFill>
                  <a:schemeClr val="tx1"/>
                </a:solidFill>
                <a:latin typeface="Arial" charset="0"/>
                <a:cs typeface="Arial" charset="0"/>
              </a:rPr>
              <a:t>BVMT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en-US" dirty="0" err="1">
                <a:solidFill>
                  <a:schemeClr val="tx1"/>
                </a:solidFill>
                <a:latin typeface="Arial" charset="0"/>
                <a:cs typeface="Arial" charset="0"/>
              </a:rPr>
              <a:t>quản</a:t>
            </a:r>
            <a:r>
              <a:rPr lang="en-US" dirty="0">
                <a:solidFill>
                  <a:schemeClr val="tx1"/>
                </a:solidFill>
                <a:latin typeface="Arial" charset="0"/>
                <a:cs typeface="Arial" charset="0"/>
              </a:rPr>
              <a:t> </a:t>
            </a:r>
            <a:r>
              <a:rPr lang="en-US" dirty="0" err="1">
                <a:solidFill>
                  <a:schemeClr val="tx1"/>
                </a:solidFill>
                <a:latin typeface="Arial" charset="0"/>
                <a:cs typeface="Arial" charset="0"/>
              </a:rPr>
              <a:t>lý</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en-US" dirty="0" err="1">
                <a:solidFill>
                  <a:schemeClr val="tx1"/>
                </a:solidFill>
                <a:latin typeface="Arial" charset="0"/>
                <a:cs typeface="Arial" charset="0"/>
              </a:rPr>
              <a:t>lượng</a:t>
            </a:r>
            <a:r>
              <a:rPr lang="en-US" dirty="0">
                <a:solidFill>
                  <a:schemeClr val="tx1"/>
                </a:solidFill>
                <a:latin typeface="Arial" charset="0"/>
                <a:cs typeface="Arial" charset="0"/>
              </a:rPr>
              <a:t> </a:t>
            </a:r>
            <a:r>
              <a:rPr lang="vi-VN" dirty="0">
                <a:solidFill>
                  <a:schemeClr val="tx1"/>
                </a:solidFill>
                <a:latin typeface="Arial" charset="0"/>
                <a:cs typeface="Arial" charset="0"/>
              </a:rPr>
              <a:t>SP, HH </a:t>
            </a:r>
            <a:r>
              <a:rPr lang="en-US" dirty="0" err="1">
                <a:solidFill>
                  <a:schemeClr val="tx1"/>
                </a:solidFill>
                <a:latin typeface="Arial" charset="0"/>
                <a:cs typeface="Arial" charset="0"/>
              </a:rPr>
              <a:t>và</a:t>
            </a:r>
            <a:r>
              <a:rPr lang="en-US" dirty="0">
                <a:solidFill>
                  <a:schemeClr val="tx1"/>
                </a:solidFill>
                <a:latin typeface="Arial" charset="0"/>
                <a:cs typeface="Arial" charset="0"/>
              </a:rPr>
              <a:t> </a:t>
            </a:r>
            <a:r>
              <a:rPr lang="en-US" dirty="0" err="1">
                <a:solidFill>
                  <a:schemeClr val="tx1"/>
                </a:solidFill>
                <a:latin typeface="Arial" charset="0"/>
                <a:cs typeface="Arial" charset="0"/>
              </a:rPr>
              <a:t>công</a:t>
            </a:r>
            <a:r>
              <a:rPr lang="en-US" dirty="0">
                <a:solidFill>
                  <a:schemeClr val="tx1"/>
                </a:solidFill>
                <a:latin typeface="Arial" charset="0"/>
                <a:cs typeface="Arial" charset="0"/>
              </a:rPr>
              <a:t> </a:t>
            </a:r>
            <a:r>
              <a:rPr lang="en-US" dirty="0" err="1">
                <a:solidFill>
                  <a:schemeClr val="tx1"/>
                </a:solidFill>
                <a:latin typeface="Arial" charset="0"/>
                <a:cs typeface="Arial" charset="0"/>
              </a:rPr>
              <a:t>khai</a:t>
            </a:r>
            <a:r>
              <a:rPr lang="en-US" dirty="0">
                <a:solidFill>
                  <a:schemeClr val="tx1"/>
                </a:solidFill>
                <a:latin typeface="Arial" charset="0"/>
                <a:cs typeface="Arial" charset="0"/>
              </a:rPr>
              <a:t> </a:t>
            </a:r>
            <a:r>
              <a:rPr lang="en-US" dirty="0" err="1">
                <a:solidFill>
                  <a:schemeClr val="tx1"/>
                </a:solidFill>
                <a:latin typeface="Arial" charset="0"/>
                <a:cs typeface="Arial" charset="0"/>
              </a:rPr>
              <a:t>thông</a:t>
            </a:r>
            <a:r>
              <a:rPr lang="en-US" dirty="0">
                <a:solidFill>
                  <a:schemeClr val="tx1"/>
                </a:solidFill>
                <a:latin typeface="Arial" charset="0"/>
                <a:cs typeface="Arial" charset="0"/>
              </a:rPr>
              <a:t> tin </a:t>
            </a:r>
            <a:r>
              <a:rPr lang="en-US" dirty="0" err="1">
                <a:solidFill>
                  <a:schemeClr val="tx1"/>
                </a:solidFill>
                <a:latin typeface="Arial" charset="0"/>
                <a:cs typeface="Arial" charset="0"/>
              </a:rPr>
              <a:t>theo</a:t>
            </a:r>
            <a:r>
              <a:rPr lang="en-US" dirty="0">
                <a:solidFill>
                  <a:schemeClr val="tx1"/>
                </a:solidFill>
                <a:latin typeface="Arial" charset="0"/>
                <a:cs typeface="Arial" charset="0"/>
              </a:rPr>
              <a:t> </a:t>
            </a:r>
            <a:r>
              <a:rPr lang="en-US" dirty="0" err="1">
                <a:solidFill>
                  <a:schemeClr val="tx1"/>
                </a:solidFill>
                <a:latin typeface="Arial" charset="0"/>
                <a:cs typeface="Arial" charset="0"/>
              </a:rPr>
              <a:t>quy</a:t>
            </a:r>
            <a:r>
              <a:rPr lang="en-US" dirty="0">
                <a:solidFill>
                  <a:schemeClr val="tx1"/>
                </a:solidFill>
                <a:latin typeface="Arial" charset="0"/>
                <a:cs typeface="Arial" charset="0"/>
              </a:rPr>
              <a:t> </a:t>
            </a:r>
            <a:r>
              <a:rPr lang="en-US" dirty="0" err="1">
                <a:solidFill>
                  <a:schemeClr val="tx1"/>
                </a:solidFill>
                <a:latin typeface="Arial" charset="0"/>
                <a:cs typeface="Arial" charset="0"/>
              </a:rPr>
              <a:t>định</a:t>
            </a:r>
            <a:r>
              <a:rPr lang="en-US" dirty="0">
                <a:solidFill>
                  <a:schemeClr val="tx1"/>
                </a:solidFill>
                <a:latin typeface="Arial" charset="0"/>
                <a:cs typeface="Arial" charset="0"/>
              </a:rPr>
              <a:t> </a:t>
            </a:r>
            <a:r>
              <a:rPr lang="en-US" dirty="0" err="1">
                <a:solidFill>
                  <a:schemeClr val="tx1"/>
                </a:solidFill>
                <a:latin typeface="Arial" charset="0"/>
                <a:cs typeface="Arial" charset="0"/>
              </a:rPr>
              <a:t>của</a:t>
            </a:r>
            <a:r>
              <a:rPr lang="en-US" dirty="0">
                <a:solidFill>
                  <a:schemeClr val="tx1"/>
                </a:solidFill>
                <a:latin typeface="Arial" charset="0"/>
                <a:cs typeface="Arial" charset="0"/>
              </a:rPr>
              <a:t> </a:t>
            </a:r>
            <a:r>
              <a:rPr lang="en-US" dirty="0" err="1">
                <a:solidFill>
                  <a:schemeClr val="tx1"/>
                </a:solidFill>
                <a:latin typeface="Arial" charset="0"/>
                <a:cs typeface="Arial" charset="0"/>
              </a:rPr>
              <a:t>pháp</a:t>
            </a:r>
            <a:r>
              <a:rPr lang="en-US" dirty="0">
                <a:solidFill>
                  <a:schemeClr val="tx1"/>
                </a:solidFill>
                <a:latin typeface="Arial" charset="0"/>
                <a:cs typeface="Arial" charset="0"/>
              </a:rPr>
              <a:t> </a:t>
            </a:r>
            <a:r>
              <a:rPr lang="en-US" dirty="0" err="1">
                <a:solidFill>
                  <a:schemeClr val="tx1"/>
                </a:solidFill>
                <a:latin typeface="Arial" charset="0"/>
                <a:cs typeface="Arial" charset="0"/>
              </a:rPr>
              <a:t>luật</a:t>
            </a:r>
            <a:r>
              <a:rPr lang="en-US" dirty="0">
                <a:solidFill>
                  <a:schemeClr val="tx1"/>
                </a:solidFill>
                <a:latin typeface="Arial" charset="0"/>
                <a:cs typeface="Arial" charset="0"/>
              </a:rPr>
              <a:t> </a:t>
            </a:r>
            <a:r>
              <a:rPr lang="en-US" dirty="0" err="1">
                <a:solidFill>
                  <a:schemeClr val="tx1"/>
                </a:solidFill>
                <a:latin typeface="Arial" charset="0"/>
                <a:cs typeface="Arial" charset="0"/>
              </a:rPr>
              <a:t>về</a:t>
            </a:r>
            <a:r>
              <a:rPr lang="en-US" dirty="0">
                <a:solidFill>
                  <a:schemeClr val="tx1"/>
                </a:solidFill>
                <a:latin typeface="Arial" charset="0"/>
                <a:cs typeface="Arial" charset="0"/>
              </a:rPr>
              <a:t> </a:t>
            </a:r>
            <a:r>
              <a:rPr lang="en-US" dirty="0" err="1">
                <a:solidFill>
                  <a:schemeClr val="tx1"/>
                </a:solidFill>
                <a:latin typeface="Arial" charset="0"/>
                <a:cs typeface="Arial" charset="0"/>
              </a:rPr>
              <a:t>quản</a:t>
            </a:r>
            <a:r>
              <a:rPr lang="en-US" dirty="0">
                <a:solidFill>
                  <a:schemeClr val="tx1"/>
                </a:solidFill>
                <a:latin typeface="Arial" charset="0"/>
                <a:cs typeface="Arial" charset="0"/>
              </a:rPr>
              <a:t> </a:t>
            </a:r>
            <a:r>
              <a:rPr lang="en-US" dirty="0" err="1">
                <a:solidFill>
                  <a:schemeClr val="tx1"/>
                </a:solidFill>
                <a:latin typeface="Arial" charset="0"/>
                <a:cs typeface="Arial" charset="0"/>
              </a:rPr>
              <a:t>lý</a:t>
            </a:r>
            <a:r>
              <a:rPr lang="en-US" dirty="0">
                <a:solidFill>
                  <a:schemeClr val="tx1"/>
                </a:solidFill>
                <a:latin typeface="Arial" charset="0"/>
                <a:cs typeface="Arial" charset="0"/>
              </a:rPr>
              <a:t> </a:t>
            </a:r>
            <a:r>
              <a:rPr lang="en-US" dirty="0" err="1">
                <a:solidFill>
                  <a:schemeClr val="tx1"/>
                </a:solidFill>
                <a:latin typeface="Arial" charset="0"/>
                <a:cs typeface="Arial" charset="0"/>
              </a:rPr>
              <a:t>chất</a:t>
            </a:r>
            <a:r>
              <a:rPr lang="en-US" dirty="0">
                <a:solidFill>
                  <a:schemeClr val="tx1"/>
                </a:solidFill>
                <a:latin typeface="Arial" charset="0"/>
                <a:cs typeface="Arial" charset="0"/>
              </a:rPr>
              <a:t> </a:t>
            </a:r>
            <a:r>
              <a:rPr lang="en-US" dirty="0" err="1">
                <a:solidFill>
                  <a:schemeClr val="tx1"/>
                </a:solidFill>
                <a:latin typeface="Arial" charset="0"/>
                <a:cs typeface="Arial" charset="0"/>
              </a:rPr>
              <a:t>lượng</a:t>
            </a:r>
            <a:r>
              <a:rPr lang="en-US" dirty="0">
                <a:solidFill>
                  <a:schemeClr val="tx1"/>
                </a:solidFill>
                <a:latin typeface="Arial" charset="0"/>
                <a:cs typeface="Arial" charset="0"/>
              </a:rPr>
              <a:t> </a:t>
            </a:r>
            <a:r>
              <a:rPr lang="vi-VN" dirty="0">
                <a:solidFill>
                  <a:schemeClr val="tx1"/>
                </a:solidFill>
                <a:latin typeface="Arial" charset="0"/>
                <a:cs typeface="Arial" charset="0"/>
              </a:rPr>
              <a:t>SP, HH.</a:t>
            </a:r>
          </a:p>
          <a:p>
            <a:pPr algn="just">
              <a:lnSpc>
                <a:spcPct val="90000"/>
              </a:lnSpc>
              <a:buFont typeface="Arial" panose="020B0604020202020204" pitchFamily="34" charset="0"/>
              <a:buChar char="►"/>
            </a:pPr>
            <a:endParaRPr lang="vi-VN" sz="2100" b="1" dirty="0">
              <a:solidFill>
                <a:srgbClr val="00B050"/>
              </a:solidFill>
              <a:latin typeface="Arial" charset="0"/>
              <a:cs typeface="Arial" charset="0"/>
            </a:endParaRPr>
          </a:p>
          <a:p>
            <a:pPr algn="just">
              <a:lnSpc>
                <a:spcPct val="90000"/>
              </a:lnSpc>
              <a:buFont typeface="Arial" panose="020B0604020202020204" pitchFamily="34" charset="0"/>
              <a:buChar char="•"/>
            </a:pPr>
            <a:endParaRPr lang="vi-VN" sz="1900" b="1" i="1" dirty="0">
              <a:solidFill>
                <a:schemeClr val="tx1"/>
              </a:solidFill>
              <a:latin typeface="Arial" charset="0"/>
              <a:cs typeface="Arial" charset="0"/>
            </a:endParaRPr>
          </a:p>
        </p:txBody>
      </p:sp>
    </p:spTree>
    <p:extLst>
      <p:ext uri="{BB962C8B-B14F-4D97-AF65-F5344CB8AC3E}">
        <p14:creationId xmlns:p14="http://schemas.microsoft.com/office/powerpoint/2010/main" val="34115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84" y="0"/>
            <a:ext cx="8614611" cy="7086600"/>
          </a:xfrm>
        </p:spPr>
        <p:txBody>
          <a:bodyPr>
            <a:noAutofit/>
          </a:bodyPr>
          <a:lstStyle/>
          <a:p>
            <a:pPr algn="just">
              <a:lnSpc>
                <a:spcPct val="90000"/>
              </a:lnSpc>
              <a:buFont typeface="Arial" panose="020B0604020202020204" pitchFamily="34" charset="0"/>
              <a:buChar char="►"/>
            </a:pPr>
            <a:r>
              <a:rPr lang="vi-VN" sz="1750" b="1" dirty="0">
                <a:solidFill>
                  <a:srgbClr val="FF0000"/>
                </a:solidFill>
                <a:latin typeface="Arial" charset="0"/>
                <a:cs typeface="Arial" charset="0"/>
              </a:rPr>
              <a:t>Điều 41: Trách nhiệm của tổ chức, cá nhân, kinh doanh, sử dụng </a:t>
            </a:r>
            <a:r>
              <a:rPr lang="en-US" sz="1750" b="1" dirty="0" err="1">
                <a:solidFill>
                  <a:srgbClr val="FF0000"/>
                </a:solidFill>
                <a:latin typeface="Arial" charset="0"/>
                <a:cs typeface="Arial" charset="0"/>
              </a:rPr>
              <a:t>chất</a:t>
            </a:r>
            <a:r>
              <a:rPr lang="en-US" sz="1750" b="1" dirty="0">
                <a:solidFill>
                  <a:srgbClr val="FF0000"/>
                </a:solidFill>
                <a:latin typeface="Arial" charset="0"/>
                <a:cs typeface="Arial" charset="0"/>
              </a:rPr>
              <a:t> </a:t>
            </a:r>
            <a:r>
              <a:rPr lang="vi-VN" sz="1750" b="1" dirty="0">
                <a:solidFill>
                  <a:srgbClr val="FF0000"/>
                </a:solidFill>
                <a:latin typeface="Arial" charset="0"/>
                <a:cs typeface="Arial" charset="0"/>
              </a:rPr>
              <a:t>ONKPH </a:t>
            </a:r>
            <a:r>
              <a:rPr lang="en-US" sz="1750" b="1" dirty="0" err="1">
                <a:solidFill>
                  <a:srgbClr val="FF0000"/>
                </a:solidFill>
                <a:latin typeface="Arial" charset="0"/>
                <a:cs typeface="Arial" charset="0"/>
              </a:rPr>
              <a:t>và</a:t>
            </a:r>
            <a:r>
              <a:rPr lang="en-US" sz="1750" b="1" dirty="0">
                <a:solidFill>
                  <a:srgbClr val="FF0000"/>
                </a:solidFill>
                <a:latin typeface="Arial" charset="0"/>
                <a:cs typeface="Arial" charset="0"/>
              </a:rPr>
              <a:t> </a:t>
            </a:r>
            <a:r>
              <a:rPr lang="vi-VN" sz="1750" b="1" dirty="0">
                <a:solidFill>
                  <a:srgbClr val="FF0000"/>
                </a:solidFill>
                <a:latin typeface="Arial" charset="0"/>
                <a:cs typeface="Arial" charset="0"/>
              </a:rPr>
              <a:t>NL, NL, VL, SP, HH, TB có chứa chất ONKPH</a:t>
            </a:r>
          </a:p>
          <a:p>
            <a:pPr algn="just">
              <a:lnSpc>
                <a:spcPct val="90000"/>
              </a:lnSpc>
              <a:buFont typeface="Arial" panose="020B0604020202020204" pitchFamily="34" charset="0"/>
              <a:buChar char="•"/>
            </a:pP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khẩu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kinh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doanh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vi-VN" sz="1750" dirty="0">
                <a:solidFill>
                  <a:schemeClr val="tx1"/>
                </a:solidFill>
                <a:latin typeface="Arial" charset="0"/>
                <a:cs typeface="Arial" charset="0"/>
              </a:rPr>
              <a:t> 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a:t>
            </a:r>
            <a:r>
              <a:rPr lang="en-US" sz="1750" dirty="0" err="1">
                <a:solidFill>
                  <a:schemeClr val="tx1"/>
                </a:solidFill>
                <a:latin typeface="Arial" charset="0"/>
                <a:cs typeface="Arial" charset="0"/>
              </a:rPr>
              <a:t>phải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bảo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đảm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vượt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hạn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phép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của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luật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chịu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nhiệm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tiêu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hủy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lý</a:t>
            </a:r>
            <a:r>
              <a:rPr lang="en-US" sz="1750" dirty="0">
                <a:solidFill>
                  <a:schemeClr val="tx1"/>
                </a:solidFill>
                <a:latin typeface="Arial" charset="0"/>
                <a:cs typeface="Arial" charset="0"/>
              </a:rPr>
              <a:t> an </a:t>
            </a:r>
            <a:r>
              <a:rPr lang="en-US" sz="1750" dirty="0" err="1">
                <a:solidFill>
                  <a:schemeClr val="tx1"/>
                </a:solidFill>
                <a:latin typeface="Arial" charset="0"/>
                <a:cs typeface="Arial" charset="0"/>
              </a:rPr>
              <a:t>toàn</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a:t>
            </a:r>
            <a:r>
              <a:rPr lang="en-US" sz="1750" dirty="0" err="1">
                <a:solidFill>
                  <a:schemeClr val="tx1"/>
                </a:solidFill>
                <a:latin typeface="Arial" charset="0"/>
                <a:cs typeface="Arial" charset="0"/>
              </a:rPr>
              <a:t>vượt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hạn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phép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bằng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hình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tự</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lý</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nghệ</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phù</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hợp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ứng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yêu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cầu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về</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bảo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vệ</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môi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trường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hoặc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chịu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toàn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nhiệm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chi </a:t>
            </a:r>
            <a:r>
              <a:rPr lang="en-US" sz="1750" dirty="0" err="1">
                <a:solidFill>
                  <a:schemeClr val="tx1"/>
                </a:solidFill>
                <a:latin typeface="Arial" charset="0"/>
                <a:cs typeface="Arial" charset="0"/>
              </a:rPr>
              <a:t>phí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tiêu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hủy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lý</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của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luật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hiện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hành</a:t>
            </a:r>
            <a:r>
              <a:rPr lang="vi-VN" sz="1750" dirty="0">
                <a:solidFill>
                  <a:schemeClr val="tx1"/>
                </a:solidFill>
                <a:latin typeface="Arial" charset="0"/>
                <a:cs typeface="Arial" charset="0"/>
              </a:rPr>
              <a:t>.</a:t>
            </a:r>
          </a:p>
          <a:p>
            <a:pPr algn="just">
              <a:lnSpc>
                <a:spcPct val="90000"/>
              </a:lnSpc>
              <a:buFont typeface="Arial" panose="020B0604020202020204" pitchFamily="34" charset="0"/>
              <a:buChar char="•"/>
            </a:pP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khẩu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POP </a:t>
            </a:r>
            <a:r>
              <a:rPr lang="en-US" sz="1750" dirty="0" err="1">
                <a:solidFill>
                  <a:schemeClr val="tx1"/>
                </a:solidFill>
                <a:latin typeface="Arial" charset="0"/>
                <a:cs typeface="Arial" charset="0"/>
              </a:rPr>
              <a:t>thuộc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Phụ</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lục</a:t>
            </a:r>
            <a:r>
              <a:rPr lang="en-US" sz="1750" dirty="0">
                <a:solidFill>
                  <a:schemeClr val="tx1"/>
                </a:solidFill>
                <a:latin typeface="Arial" charset="0"/>
                <a:cs typeface="Arial" charset="0"/>
              </a:rPr>
              <a:t> XVII </a:t>
            </a:r>
            <a:r>
              <a:rPr lang="vi-VN" sz="1750" dirty="0">
                <a:solidFill>
                  <a:schemeClr val="tx1"/>
                </a:solidFill>
                <a:latin typeface="Arial" charset="0"/>
                <a:cs typeface="Arial" charset="0"/>
              </a:rPr>
              <a:t>NĐ 08/2022/NĐ-CP </a:t>
            </a:r>
            <a:r>
              <a:rPr lang="en-US" sz="1750" dirty="0" err="1">
                <a:solidFill>
                  <a:schemeClr val="tx1"/>
                </a:solidFill>
                <a:latin typeface="Arial" charset="0"/>
                <a:cs typeface="Arial" charset="0"/>
              </a:rPr>
              <a:t>phải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văn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báo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gửi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TNMT </a:t>
            </a:r>
            <a:r>
              <a:rPr lang="en-US" sz="1750" dirty="0" err="1">
                <a:solidFill>
                  <a:srgbClr val="00B050"/>
                </a:solidFill>
                <a:latin typeface="Arial" charset="0"/>
                <a:cs typeface="Arial" charset="0"/>
              </a:rPr>
              <a:t>về</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khối</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lượng</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và</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tên</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chất</a:t>
            </a:r>
            <a:r>
              <a:rPr lang="en-US" sz="1750" dirty="0">
                <a:solidFill>
                  <a:srgbClr val="00B050"/>
                </a:solidFill>
                <a:latin typeface="Arial" charset="0"/>
                <a:cs typeface="Arial" charset="0"/>
              </a:rPr>
              <a:t> POP </a:t>
            </a:r>
            <a:r>
              <a:rPr lang="en-US" sz="1750" dirty="0" err="1">
                <a:solidFill>
                  <a:srgbClr val="00B050"/>
                </a:solidFill>
                <a:latin typeface="Arial" charset="0"/>
                <a:cs typeface="Arial" charset="0"/>
              </a:rPr>
              <a:t>trước</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khi</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thực</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hiện</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hoạt</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động</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nhập</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khẩu</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đối</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với</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từng</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lô</a:t>
            </a:r>
            <a:r>
              <a:rPr lang="en-US" sz="1750" dirty="0">
                <a:solidFill>
                  <a:srgbClr val="00B050"/>
                </a:solidFill>
                <a:latin typeface="Arial" charset="0"/>
                <a:cs typeface="Arial" charset="0"/>
              </a:rPr>
              <a:t> </a:t>
            </a:r>
            <a:r>
              <a:rPr lang="en-US" sz="1750" dirty="0" err="1">
                <a:solidFill>
                  <a:srgbClr val="00B050"/>
                </a:solidFill>
                <a:latin typeface="Arial" charset="0"/>
                <a:cs typeface="Arial" charset="0"/>
              </a:rPr>
              <a:t>hàng</a:t>
            </a:r>
            <a:r>
              <a:rPr lang="en-US" sz="1750" dirty="0"/>
              <a:t>.</a:t>
            </a:r>
            <a:endParaRPr lang="vi-VN" sz="1750" dirty="0"/>
          </a:p>
          <a:p>
            <a:pPr algn="just">
              <a:lnSpc>
                <a:spcPct val="90000"/>
              </a:lnSpc>
              <a:buFont typeface="Arial" panose="020B0604020202020204" pitchFamily="34" charset="0"/>
              <a:buChar char="•"/>
            </a:pP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vi-VN" sz="1750" dirty="0">
                <a:solidFill>
                  <a:schemeClr val="tx1"/>
                </a:solidFill>
                <a:latin typeface="Arial" charset="0"/>
                <a:cs typeface="Arial" charset="0"/>
              </a:rPr>
              <a:t> 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dụng</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a:t>
            </a:r>
            <a:r>
              <a:rPr lang="en-US" sz="1750" dirty="0" err="1">
                <a:solidFill>
                  <a:schemeClr val="tx1"/>
                </a:solidFill>
                <a:latin typeface="Arial" charset="0"/>
                <a:cs typeface="Arial" charset="0"/>
              </a:rPr>
              <a:t>làm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nguyên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liệu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tiếp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nhiệm</a:t>
            </a:r>
            <a:r>
              <a:rPr lang="vi-VN" sz="1750" dirty="0">
                <a:solidFill>
                  <a:schemeClr val="tx1"/>
                </a:solidFill>
                <a:latin typeface="Arial" charset="0"/>
                <a:cs typeface="Arial" charset="0"/>
              </a:rPr>
              <a:t>:</a:t>
            </a:r>
          </a:p>
          <a:p>
            <a:pPr algn="just">
              <a:lnSpc>
                <a:spcPct val="90000"/>
              </a:lnSpc>
              <a:buFont typeface="Wingdings" panose="05000000000000000000" pitchFamily="2" charset="2"/>
              <a:buChar char="ü"/>
            </a:pPr>
            <a:r>
              <a:rPr lang="en-US" sz="1750" dirty="0" err="1"/>
              <a:t>Hằng</a:t>
            </a:r>
            <a:r>
              <a:rPr lang="en-US" sz="1750" dirty="0"/>
              <a:t> </a:t>
            </a:r>
            <a:r>
              <a:rPr lang="en-US" sz="1750" dirty="0" err="1"/>
              <a:t>năm</a:t>
            </a:r>
            <a:r>
              <a:rPr lang="en-US" sz="1750" dirty="0"/>
              <a:t>, </a:t>
            </a:r>
            <a:r>
              <a:rPr lang="en-US" sz="1750" dirty="0" err="1"/>
              <a:t>báo</a:t>
            </a:r>
            <a:r>
              <a:rPr lang="en-US" sz="1750" dirty="0"/>
              <a:t> </a:t>
            </a:r>
            <a:r>
              <a:rPr lang="en-US" sz="1750" dirty="0" err="1"/>
              <a:t>cáo</a:t>
            </a:r>
            <a:r>
              <a:rPr lang="en-US" sz="1750" dirty="0"/>
              <a:t> </a:t>
            </a:r>
            <a:r>
              <a:rPr lang="en-US" sz="1750" dirty="0" err="1"/>
              <a:t>Bộ</a:t>
            </a:r>
            <a:r>
              <a:rPr lang="en-US" sz="1750" dirty="0"/>
              <a:t> </a:t>
            </a:r>
            <a:r>
              <a:rPr lang="vi-VN" sz="1750" dirty="0"/>
              <a:t>TNMT </a:t>
            </a:r>
            <a:r>
              <a:rPr lang="en-US" sz="1750" dirty="0" err="1"/>
              <a:t>về</a:t>
            </a:r>
            <a:r>
              <a:rPr lang="en-US" sz="1750" dirty="0"/>
              <a:t> </a:t>
            </a:r>
            <a:r>
              <a:rPr lang="en-US" sz="1750" dirty="0" err="1"/>
              <a:t>khối</a:t>
            </a:r>
            <a:r>
              <a:rPr lang="en-US" sz="1750" dirty="0"/>
              <a:t> </a:t>
            </a:r>
            <a:r>
              <a:rPr lang="en-US" sz="1750" dirty="0" err="1"/>
              <a:t>lượng</a:t>
            </a:r>
            <a:r>
              <a:rPr lang="en-US" sz="1750" dirty="0"/>
              <a:t>, </a:t>
            </a:r>
            <a:r>
              <a:rPr lang="en-US" sz="1750" dirty="0" err="1"/>
              <a:t>chủng</a:t>
            </a:r>
            <a:r>
              <a:rPr lang="en-US" sz="1750" dirty="0"/>
              <a:t> </a:t>
            </a:r>
            <a:r>
              <a:rPr lang="en-US" sz="1750" dirty="0" err="1"/>
              <a:t>loại</a:t>
            </a:r>
            <a:r>
              <a:rPr lang="en-US" sz="1750" dirty="0"/>
              <a:t> </a:t>
            </a:r>
            <a:r>
              <a:rPr lang="en-US" sz="1750" dirty="0" err="1"/>
              <a:t>chất</a:t>
            </a:r>
            <a:r>
              <a:rPr lang="en-US" sz="1750" dirty="0"/>
              <a:t> </a:t>
            </a:r>
            <a:r>
              <a:rPr lang="vi-VN" sz="1750" dirty="0">
                <a:solidFill>
                  <a:schemeClr val="tx1"/>
                </a:solidFill>
                <a:latin typeface="Arial" charset="0"/>
                <a:cs typeface="Arial" charset="0"/>
              </a:rPr>
              <a:t>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được quy định tại QCVN </a:t>
            </a:r>
            <a:r>
              <a:rPr lang="en-US" sz="1750" dirty="0" err="1"/>
              <a:t>về</a:t>
            </a:r>
            <a:r>
              <a:rPr lang="en-US" sz="1750" dirty="0"/>
              <a:t> </a:t>
            </a:r>
            <a:r>
              <a:rPr lang="en-US" sz="1750" dirty="0" err="1"/>
              <a:t>giới</a:t>
            </a:r>
            <a:r>
              <a:rPr lang="en-US" sz="1750" dirty="0"/>
              <a:t> </a:t>
            </a:r>
            <a:r>
              <a:rPr lang="en-US" sz="1750" dirty="0" err="1"/>
              <a:t>hạn</a:t>
            </a:r>
            <a:r>
              <a:rPr lang="en-US" sz="1750" dirty="0"/>
              <a:t> </a:t>
            </a:r>
            <a:r>
              <a:rPr lang="en-US" sz="1750" dirty="0" err="1"/>
              <a:t>các</a:t>
            </a:r>
            <a:r>
              <a:rPr lang="en-US" sz="1750" dirty="0"/>
              <a:t> </a:t>
            </a:r>
            <a:r>
              <a:rPr lang="en-US" sz="1750" dirty="0" err="1"/>
              <a:t>chất</a:t>
            </a:r>
            <a:r>
              <a:rPr lang="vi-VN" sz="1750" dirty="0"/>
              <a:t> </a:t>
            </a:r>
            <a:r>
              <a:rPr lang="vi-VN" sz="1750" dirty="0">
                <a:solidFill>
                  <a:schemeClr val="tx1"/>
                </a:solidFill>
                <a:latin typeface="Arial" charset="0"/>
                <a:cs typeface="Arial" charset="0"/>
              </a:rPr>
              <a:t>ONKPH trong</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a:t>
            </a:r>
          </a:p>
          <a:p>
            <a:pPr algn="just">
              <a:lnSpc>
                <a:spcPct val="90000"/>
              </a:lnSpc>
              <a:buFont typeface="Wingdings" panose="05000000000000000000" pitchFamily="2" charset="2"/>
              <a:buChar char="ü"/>
            </a:pP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kế</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hoạch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ngừng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dụng</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chất 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trong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trường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hợp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vượt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hạn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phép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vi-VN" sz="1750" dirty="0">
                <a:solidFill>
                  <a:schemeClr val="tx1"/>
                </a:solidFill>
                <a:latin typeface="Arial" charset="0"/>
                <a:cs typeface="Arial" charset="0"/>
              </a:rPr>
              <a:t>.</a:t>
            </a:r>
          </a:p>
          <a:p>
            <a:pPr algn="just">
              <a:lnSpc>
                <a:spcPct val="90000"/>
              </a:lnSpc>
              <a:buFont typeface="Wingdings" panose="05000000000000000000" pitchFamily="2" charset="2"/>
              <a:buChar char="ü"/>
            </a:pPr>
            <a:r>
              <a:rPr lang="en-US" sz="1750" dirty="0" err="1"/>
              <a:t>Thực</a:t>
            </a:r>
            <a:r>
              <a:rPr lang="en-US" sz="1750" dirty="0"/>
              <a:t> </a:t>
            </a:r>
            <a:r>
              <a:rPr lang="en-US" sz="1750" dirty="0" err="1"/>
              <a:t>hiện</a:t>
            </a:r>
            <a:r>
              <a:rPr lang="en-US" sz="1750" dirty="0"/>
              <a:t> </a:t>
            </a:r>
            <a:r>
              <a:rPr lang="en-US" sz="1750" dirty="0" err="1"/>
              <a:t>các</a:t>
            </a:r>
            <a:r>
              <a:rPr lang="en-US" sz="1750" dirty="0"/>
              <a:t> </a:t>
            </a:r>
            <a:r>
              <a:rPr lang="en-US" sz="1750" dirty="0" err="1"/>
              <a:t>biện</a:t>
            </a:r>
            <a:r>
              <a:rPr lang="en-US" sz="1750" dirty="0"/>
              <a:t> </a:t>
            </a:r>
            <a:r>
              <a:rPr lang="en-US" sz="1750" dirty="0" err="1"/>
              <a:t>pháp</a:t>
            </a:r>
            <a:r>
              <a:rPr lang="en-US" sz="1750" dirty="0"/>
              <a:t> </a:t>
            </a:r>
            <a:r>
              <a:rPr lang="en-US" sz="1750" dirty="0" err="1"/>
              <a:t>thu</a:t>
            </a:r>
            <a:r>
              <a:rPr lang="en-US" sz="1750" dirty="0"/>
              <a:t> </a:t>
            </a:r>
            <a:r>
              <a:rPr lang="en-US" sz="1750" dirty="0" err="1"/>
              <a:t>gom</a:t>
            </a:r>
            <a:r>
              <a:rPr lang="en-US" sz="1750" dirty="0"/>
              <a:t>, </a:t>
            </a:r>
            <a:r>
              <a:rPr lang="en-US" sz="1750" dirty="0" err="1"/>
              <a:t>lưu</a:t>
            </a:r>
            <a:r>
              <a:rPr lang="en-US" sz="1750" dirty="0"/>
              <a:t> </a:t>
            </a:r>
            <a:r>
              <a:rPr lang="en-US" sz="1750" dirty="0" err="1"/>
              <a:t>giữ</a:t>
            </a:r>
            <a:r>
              <a:rPr lang="en-US" sz="1750" dirty="0"/>
              <a:t>, </a:t>
            </a:r>
            <a:r>
              <a:rPr lang="en-US" sz="1750" dirty="0" err="1"/>
              <a:t>xử</a:t>
            </a:r>
            <a:r>
              <a:rPr lang="en-US" sz="1750" dirty="0"/>
              <a:t> </a:t>
            </a:r>
            <a:r>
              <a:rPr lang="en-US" sz="1750" dirty="0" err="1"/>
              <a:t>lý</a:t>
            </a:r>
            <a:r>
              <a:rPr lang="en-US" sz="1750" dirty="0"/>
              <a:t> </a:t>
            </a:r>
            <a:r>
              <a:rPr lang="en-US" sz="1750" dirty="0" err="1"/>
              <a:t>và</a:t>
            </a:r>
            <a:r>
              <a:rPr lang="en-US" sz="1750" dirty="0"/>
              <a:t> </a:t>
            </a:r>
            <a:r>
              <a:rPr lang="en-US" sz="1750" dirty="0" err="1"/>
              <a:t>quản</a:t>
            </a:r>
            <a:r>
              <a:rPr lang="en-US" sz="1750" dirty="0"/>
              <a:t> </a:t>
            </a:r>
            <a:r>
              <a:rPr lang="en-US" sz="1750" dirty="0" err="1"/>
              <a:t>lý</a:t>
            </a:r>
            <a:r>
              <a:rPr lang="en-US" sz="1750" dirty="0"/>
              <a:t> an </a:t>
            </a:r>
            <a:r>
              <a:rPr lang="en-US" sz="1750" dirty="0" err="1"/>
              <a:t>toàn</a:t>
            </a:r>
            <a:r>
              <a:rPr lang="en-US" sz="1750" dirty="0"/>
              <a:t> </a:t>
            </a:r>
            <a:r>
              <a:rPr lang="en-US" sz="1750" dirty="0" err="1"/>
              <a:t>chất</a:t>
            </a:r>
            <a:r>
              <a:rPr lang="vi-VN" sz="1750" dirty="0"/>
              <a:t> </a:t>
            </a:r>
            <a:r>
              <a:rPr lang="vi-VN" sz="1750" dirty="0">
                <a:solidFill>
                  <a:schemeClr val="tx1"/>
                </a:solidFill>
                <a:latin typeface="Arial" charset="0"/>
                <a:cs typeface="Arial" charset="0"/>
              </a:rPr>
              <a:t>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a:t>
            </a:r>
            <a:r>
              <a:rPr lang="en-US" sz="1750" dirty="0"/>
              <a:t> </a:t>
            </a:r>
            <a:r>
              <a:rPr lang="en-US" sz="1750" dirty="0" err="1"/>
              <a:t>theo</a:t>
            </a:r>
            <a:r>
              <a:rPr lang="en-US" sz="1750" dirty="0"/>
              <a:t> </a:t>
            </a:r>
            <a:r>
              <a:rPr lang="en-US" sz="1750" dirty="0" err="1"/>
              <a:t>quy</a:t>
            </a:r>
            <a:r>
              <a:rPr lang="en-US" sz="1750" dirty="0"/>
              <a:t> </a:t>
            </a:r>
            <a:r>
              <a:rPr lang="en-US" sz="1750" dirty="0" err="1"/>
              <a:t>định</a:t>
            </a:r>
            <a:r>
              <a:rPr lang="vi-VN" sz="1750" dirty="0"/>
              <a:t>.</a:t>
            </a:r>
          </a:p>
          <a:p>
            <a:pPr algn="just">
              <a:lnSpc>
                <a:spcPct val="90000"/>
              </a:lnSpc>
              <a:buFont typeface="Wingdings" panose="05000000000000000000" pitchFamily="2" charset="2"/>
              <a:buChar char="ü"/>
            </a:pPr>
            <a:r>
              <a:rPr lang="en-US" sz="1750" dirty="0" err="1"/>
              <a:t>Chuyển</a:t>
            </a:r>
            <a:r>
              <a:rPr lang="en-US" sz="1750" dirty="0"/>
              <a:t> </a:t>
            </a:r>
            <a:r>
              <a:rPr lang="en-US" sz="1750" dirty="0" err="1"/>
              <a:t>giao</a:t>
            </a:r>
            <a:r>
              <a:rPr lang="en-US" sz="1750" dirty="0"/>
              <a:t> </a:t>
            </a:r>
            <a:r>
              <a:rPr lang="en-US" sz="1750" dirty="0" err="1"/>
              <a:t>chất</a:t>
            </a:r>
            <a:r>
              <a:rPr lang="en-US" sz="1750" dirty="0"/>
              <a:t> </a:t>
            </a:r>
            <a:r>
              <a:rPr lang="en-US" sz="1750" dirty="0" err="1"/>
              <a:t>thải</a:t>
            </a:r>
            <a:r>
              <a:rPr lang="en-US" sz="1750" dirty="0"/>
              <a:t> </a:t>
            </a:r>
            <a:r>
              <a:rPr lang="en-US" sz="1750" dirty="0" err="1"/>
              <a:t>có</a:t>
            </a:r>
            <a:r>
              <a:rPr lang="en-US" sz="1750" dirty="0"/>
              <a:t> </a:t>
            </a:r>
            <a:r>
              <a:rPr lang="en-US" sz="1750" dirty="0" err="1"/>
              <a:t>chứa</a:t>
            </a:r>
            <a:r>
              <a:rPr lang="en-US" sz="1750" dirty="0"/>
              <a:t> </a:t>
            </a:r>
            <a:r>
              <a:rPr lang="en-US" sz="1750" dirty="0" err="1"/>
              <a:t>chất</a:t>
            </a:r>
            <a:r>
              <a:rPr lang="en-US" sz="1750" dirty="0"/>
              <a:t> </a:t>
            </a:r>
            <a:r>
              <a:rPr lang="vi-VN" sz="1750" dirty="0"/>
              <a:t>ONKPH </a:t>
            </a:r>
            <a:r>
              <a:rPr lang="en-US" sz="1750" dirty="0" err="1"/>
              <a:t>cho</a:t>
            </a:r>
            <a:r>
              <a:rPr lang="en-US" sz="1750" dirty="0"/>
              <a:t> </a:t>
            </a:r>
            <a:r>
              <a:rPr lang="en-US" sz="1750" dirty="0" err="1"/>
              <a:t>tổ</a:t>
            </a:r>
            <a:r>
              <a:rPr lang="en-US" sz="1750" dirty="0"/>
              <a:t> </a:t>
            </a:r>
            <a:r>
              <a:rPr lang="en-US" sz="1750" dirty="0" err="1"/>
              <a:t>chức</a:t>
            </a:r>
            <a:r>
              <a:rPr lang="en-US" sz="1750" dirty="0"/>
              <a:t>, </a:t>
            </a:r>
            <a:r>
              <a:rPr lang="en-US" sz="1750" dirty="0" err="1"/>
              <a:t>cá</a:t>
            </a:r>
            <a:r>
              <a:rPr lang="en-US" sz="1750" dirty="0"/>
              <a:t> </a:t>
            </a:r>
            <a:r>
              <a:rPr lang="en-US" sz="1750" dirty="0" err="1"/>
              <a:t>nhân</a:t>
            </a:r>
            <a:r>
              <a:rPr lang="en-US" sz="1750" dirty="0"/>
              <a:t> </a:t>
            </a:r>
            <a:r>
              <a:rPr lang="en-US" sz="1750" dirty="0" err="1"/>
              <a:t>có</a:t>
            </a:r>
            <a:r>
              <a:rPr lang="en-US" sz="1750" dirty="0"/>
              <a:t> </a:t>
            </a:r>
            <a:r>
              <a:rPr lang="en-US" sz="1750" dirty="0" err="1"/>
              <a:t>đủ</a:t>
            </a:r>
            <a:r>
              <a:rPr lang="en-US" sz="1750" dirty="0"/>
              <a:t> </a:t>
            </a:r>
            <a:r>
              <a:rPr lang="en-US" sz="1750" dirty="0" err="1"/>
              <a:t>năng</a:t>
            </a:r>
            <a:r>
              <a:rPr lang="en-US" sz="1750" dirty="0"/>
              <a:t> </a:t>
            </a:r>
            <a:r>
              <a:rPr lang="en-US" sz="1750" dirty="0" err="1"/>
              <a:t>lực</a:t>
            </a:r>
            <a:r>
              <a:rPr lang="en-US" sz="1750" dirty="0"/>
              <a:t> </a:t>
            </a:r>
            <a:r>
              <a:rPr lang="en-US" sz="1750" dirty="0" err="1"/>
              <a:t>xử</a:t>
            </a:r>
            <a:r>
              <a:rPr lang="en-US" sz="1750" dirty="0"/>
              <a:t> </a:t>
            </a:r>
            <a:r>
              <a:rPr lang="en-US" sz="1750" dirty="0" err="1"/>
              <a:t>lý</a:t>
            </a:r>
            <a:r>
              <a:rPr lang="en-US" sz="1750" dirty="0"/>
              <a:t> </a:t>
            </a:r>
            <a:r>
              <a:rPr lang="en-US" sz="1750" dirty="0" err="1"/>
              <a:t>theo</a:t>
            </a:r>
            <a:r>
              <a:rPr lang="en-US" sz="1750" dirty="0"/>
              <a:t> </a:t>
            </a:r>
            <a:r>
              <a:rPr lang="en-US" sz="1750" dirty="0" err="1"/>
              <a:t>quy</a:t>
            </a:r>
            <a:r>
              <a:rPr lang="en-US" sz="1750" dirty="0"/>
              <a:t> </a:t>
            </a:r>
            <a:r>
              <a:rPr lang="en-US" sz="1750" dirty="0" err="1"/>
              <a:t>định</a:t>
            </a:r>
            <a:r>
              <a:rPr lang="en-US" sz="1750" dirty="0"/>
              <a:t>.</a:t>
            </a:r>
            <a:endParaRPr lang="vi-VN" sz="1750" dirty="0">
              <a:solidFill>
                <a:schemeClr val="tx1"/>
              </a:solidFill>
              <a:latin typeface="Arial" charset="0"/>
              <a:cs typeface="Arial" charset="0"/>
            </a:endParaRPr>
          </a:p>
          <a:p>
            <a:pPr algn="just">
              <a:lnSpc>
                <a:spcPct val="90000"/>
              </a:lnSpc>
              <a:buFont typeface="Arial" panose="020B0604020202020204" pitchFamily="34" charset="0"/>
              <a:buChar char="•"/>
            </a:pPr>
            <a:endParaRPr lang="vi-VN" sz="1900" b="1" i="1" dirty="0">
              <a:solidFill>
                <a:schemeClr val="tx1"/>
              </a:solidFill>
              <a:latin typeface="Arial" charset="0"/>
              <a:cs typeface="Arial" charset="0"/>
            </a:endParaRPr>
          </a:p>
        </p:txBody>
      </p:sp>
    </p:spTree>
    <p:extLst>
      <p:ext uri="{BB962C8B-B14F-4D97-AF65-F5344CB8AC3E}">
        <p14:creationId xmlns:p14="http://schemas.microsoft.com/office/powerpoint/2010/main" val="20202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084" y="0"/>
            <a:ext cx="8614611" cy="7086600"/>
          </a:xfrm>
        </p:spPr>
        <p:txBody>
          <a:bodyPr>
            <a:noAutofit/>
          </a:bodyPr>
          <a:lstStyle/>
          <a:p>
            <a:pPr algn="just">
              <a:lnSpc>
                <a:spcPct val="90000"/>
              </a:lnSpc>
              <a:buFont typeface="Arial" panose="020B0604020202020204" pitchFamily="34" charset="0"/>
              <a:buChar char="►"/>
            </a:pPr>
            <a:r>
              <a:rPr lang="vi-VN" sz="1750" b="1" dirty="0">
                <a:solidFill>
                  <a:srgbClr val="FF0000"/>
                </a:solidFill>
                <a:latin typeface="Arial" charset="0"/>
                <a:cs typeface="Arial" charset="0"/>
              </a:rPr>
              <a:t>Điều 4</a:t>
            </a:r>
            <a:r>
              <a:rPr lang="en-US" sz="1750" b="1" dirty="0">
                <a:solidFill>
                  <a:srgbClr val="FF0000"/>
                </a:solidFill>
                <a:latin typeface="Arial" charset="0"/>
                <a:cs typeface="Arial" charset="0"/>
              </a:rPr>
              <a:t>2</a:t>
            </a:r>
            <a:r>
              <a:rPr lang="vi-VN" sz="1750" b="1" dirty="0">
                <a:solidFill>
                  <a:srgbClr val="FF0000"/>
                </a:solidFill>
                <a:latin typeface="Arial" charset="0"/>
                <a:cs typeface="Arial" charset="0"/>
              </a:rPr>
              <a:t>: Trách nhiệm của các Bộ và Ủy ban nhân dân cấp tỉnh</a:t>
            </a:r>
          </a:p>
          <a:p>
            <a:pPr algn="just">
              <a:lnSpc>
                <a:spcPct val="90000"/>
              </a:lnSpc>
              <a:buFont typeface="Arial" panose="020B0604020202020204" pitchFamily="34" charset="0"/>
              <a:buChar char="•"/>
            </a:pPr>
            <a:r>
              <a:rPr lang="en-US" sz="1750" dirty="0">
                <a:solidFill>
                  <a:schemeClr val="tx1"/>
                </a:solidFill>
                <a:latin typeface="Arial" charset="0"/>
                <a:cs typeface="Arial" charset="0"/>
              </a:rPr>
              <a:t>B</a:t>
            </a:r>
            <a:r>
              <a:rPr lang="vi-VN" sz="1750" dirty="0">
                <a:solidFill>
                  <a:schemeClr val="tx1"/>
                </a:solidFill>
                <a:latin typeface="Arial" charset="0"/>
                <a:cs typeface="Arial" charset="0"/>
              </a:rPr>
              <a:t>ộ Tài nguyên và Môi trường:</a:t>
            </a:r>
          </a:p>
          <a:p>
            <a:pPr algn="just">
              <a:lnSpc>
                <a:spcPct val="90000"/>
              </a:lnSpc>
              <a:buFont typeface="Wingdings" panose="05000000000000000000" pitchFamily="2" charset="2"/>
              <a:buChar char="ü"/>
            </a:pPr>
            <a:r>
              <a:rPr lang="vi-VN" sz="1750" dirty="0">
                <a:solidFill>
                  <a:schemeClr val="tx1"/>
                </a:solidFill>
                <a:latin typeface="Arial" charset="0"/>
                <a:cs typeface="Arial" charset="0"/>
              </a:rPr>
              <a:t>C</a:t>
            </a:r>
            <a:r>
              <a:rPr lang="en-US" sz="1750" dirty="0" err="1">
                <a:solidFill>
                  <a:schemeClr val="tx1"/>
                </a:solidFill>
                <a:latin typeface="Arial" charset="0"/>
                <a:cs typeface="Arial" charset="0"/>
              </a:rPr>
              <a:t>hủ</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trì</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hiện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việc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đăng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ký</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miễn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trừ</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POP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kiểm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giám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sát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việc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ngừng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khẩu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dụng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POP </a:t>
            </a:r>
            <a:r>
              <a:rPr lang="en-US" sz="1750" dirty="0" err="1">
                <a:solidFill>
                  <a:schemeClr val="tx1"/>
                </a:solidFill>
                <a:latin typeface="Arial" charset="0"/>
                <a:cs typeface="Arial" charset="0"/>
              </a:rPr>
              <a:t>làm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nguyên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liệu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về</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đăng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ký</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miễn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trừ</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POP; </a:t>
            </a:r>
            <a:endParaRPr lang="vi-VN" sz="1750" dirty="0">
              <a:solidFill>
                <a:schemeClr val="tx1"/>
              </a:solidFill>
              <a:latin typeface="Arial" charset="0"/>
              <a:cs typeface="Arial" charset="0"/>
            </a:endParaRPr>
          </a:p>
          <a:p>
            <a:pPr algn="just">
              <a:lnSpc>
                <a:spcPct val="90000"/>
              </a:lnSpc>
              <a:buFont typeface="Wingdings" panose="05000000000000000000" pitchFamily="2" charset="2"/>
              <a:buChar char="ü"/>
            </a:pPr>
            <a:r>
              <a:rPr lang="vi-VN" sz="1750" dirty="0">
                <a:solidFill>
                  <a:schemeClr val="tx1"/>
                </a:solidFill>
                <a:latin typeface="Arial" charset="0"/>
                <a:cs typeface="Arial" charset="0"/>
              </a:rPr>
              <a:t>Đ</a:t>
            </a:r>
            <a:r>
              <a:rPr lang="en-US" sz="1750" dirty="0" err="1">
                <a:solidFill>
                  <a:schemeClr val="tx1"/>
                </a:solidFill>
                <a:latin typeface="Arial" charset="0"/>
                <a:cs typeface="Arial" charset="0"/>
              </a:rPr>
              <a:t>ánh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cầu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dụng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POP; </a:t>
            </a:r>
            <a:endParaRPr lang="vi-VN" sz="1750" dirty="0">
              <a:solidFill>
                <a:schemeClr val="tx1"/>
              </a:solidFill>
              <a:latin typeface="Arial" charset="0"/>
              <a:cs typeface="Arial" charset="0"/>
            </a:endParaRPr>
          </a:p>
          <a:p>
            <a:pPr algn="just">
              <a:lnSpc>
                <a:spcPct val="90000"/>
              </a:lnSpc>
              <a:buFont typeface="Wingdings" panose="05000000000000000000" pitchFamily="2" charset="2"/>
              <a:buChar char="ü"/>
            </a:pPr>
            <a:r>
              <a:rPr lang="vi-VN" sz="1750" dirty="0">
                <a:solidFill>
                  <a:schemeClr val="tx1"/>
                </a:solidFill>
                <a:latin typeface="Arial" charset="0"/>
                <a:cs typeface="Arial" charset="0"/>
              </a:rPr>
              <a:t>K</a:t>
            </a:r>
            <a:r>
              <a:rPr lang="en-US" sz="1750" dirty="0" err="1">
                <a:solidFill>
                  <a:schemeClr val="tx1"/>
                </a:solidFill>
                <a:latin typeface="Arial" charset="0"/>
                <a:cs typeface="Arial" charset="0"/>
              </a:rPr>
              <a:t>iểm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soát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nguồn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sinh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đánh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sự</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phù</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hợp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kiểm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ONKPH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của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luật</a:t>
            </a:r>
            <a:r>
              <a:rPr lang="en-US" sz="1750" dirty="0">
                <a:solidFill>
                  <a:schemeClr val="tx1"/>
                </a:solidFill>
                <a:latin typeface="Arial" charset="0"/>
                <a:cs typeface="Arial" charset="0"/>
              </a:rPr>
              <a:t>;</a:t>
            </a:r>
            <a:endParaRPr lang="vi-VN" sz="1750" dirty="0">
              <a:solidFill>
                <a:schemeClr val="tx1"/>
              </a:solidFill>
              <a:latin typeface="Arial" charset="0"/>
              <a:cs typeface="Arial" charset="0"/>
            </a:endParaRPr>
          </a:p>
          <a:p>
            <a:pPr algn="just">
              <a:lnSpc>
                <a:spcPct val="90000"/>
              </a:lnSpc>
              <a:buFont typeface="Wingdings" panose="05000000000000000000" pitchFamily="2" charset="2"/>
              <a:buChar char="ü"/>
            </a:pPr>
            <a:r>
              <a:rPr lang="vi-VN" sz="1750" dirty="0">
                <a:solidFill>
                  <a:schemeClr val="tx1"/>
                </a:solidFill>
                <a:latin typeface="Arial" charset="0"/>
                <a:cs typeface="Arial" charset="0"/>
              </a:rPr>
              <a:t>K</a:t>
            </a:r>
            <a:r>
              <a:rPr lang="en-US" sz="1750" dirty="0">
                <a:solidFill>
                  <a:schemeClr val="tx1"/>
                </a:solidFill>
                <a:latin typeface="Arial" charset="0"/>
                <a:cs typeface="Arial" charset="0"/>
              </a:rPr>
              <a:t>ý </a:t>
            </a:r>
            <a:r>
              <a:rPr lang="en-US" sz="1750" dirty="0" err="1">
                <a:solidFill>
                  <a:schemeClr val="tx1"/>
                </a:solidFill>
                <a:latin typeface="Arial" charset="0"/>
                <a:cs typeface="Arial" charset="0"/>
              </a:rPr>
              <a:t>thỏa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thuận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thừa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lẫn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nhau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về</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kết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quả</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đánh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sự</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phù</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hợp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NL, NL, VL, SP, HH, TB có chứa chất ONKPH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quốc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tế</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quốc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năng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của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luật</a:t>
            </a:r>
            <a:r>
              <a:rPr lang="en-US" sz="1750" dirty="0">
                <a:solidFill>
                  <a:schemeClr val="tx1"/>
                </a:solidFill>
                <a:latin typeface="Arial" charset="0"/>
                <a:cs typeface="Arial" charset="0"/>
              </a:rPr>
              <a:t>.</a:t>
            </a:r>
            <a:endParaRPr lang="vi-VN" sz="1750" dirty="0">
              <a:solidFill>
                <a:schemeClr val="tx1"/>
              </a:solidFill>
              <a:latin typeface="Arial" charset="0"/>
              <a:cs typeface="Arial" charset="0"/>
            </a:endParaRPr>
          </a:p>
          <a:p>
            <a:pPr algn="just"/>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Thương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Tài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chính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cục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Hải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quan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quan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ngang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Ủy</a:t>
            </a:r>
            <a:r>
              <a:rPr lang="en-US" sz="1750" dirty="0">
                <a:solidFill>
                  <a:schemeClr val="tx1"/>
                </a:solidFill>
                <a:latin typeface="Arial" charset="0"/>
                <a:cs typeface="Arial" charset="0"/>
              </a:rPr>
              <a:t> ban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cấp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tỉnh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nhiệm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hợp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Tài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nguyên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Môi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trường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hiện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yêu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cầu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về</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bảo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vệ</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môi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trường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cung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cấp</a:t>
            </a:r>
            <a:r>
              <a:rPr lang="en-US" sz="1750" dirty="0">
                <a:solidFill>
                  <a:schemeClr val="tx1"/>
                </a:solidFill>
                <a:latin typeface="Arial" charset="0"/>
                <a:cs typeface="Arial" charset="0"/>
              </a:rPr>
              <a:t>, chia </a:t>
            </a:r>
            <a:r>
              <a:rPr lang="en-US" sz="1750" dirty="0" err="1">
                <a:solidFill>
                  <a:schemeClr val="tx1"/>
                </a:solidFill>
                <a:latin typeface="Arial" charset="0"/>
                <a:cs typeface="Arial" charset="0"/>
              </a:rPr>
              <a:t>sẻ</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thông</a:t>
            </a:r>
            <a:r>
              <a:rPr lang="en-US" sz="1750" dirty="0">
                <a:solidFill>
                  <a:schemeClr val="tx1"/>
                </a:solidFill>
                <a:latin typeface="Arial" charset="0"/>
                <a:cs typeface="Arial" charset="0"/>
              </a:rPr>
              <a:t> tin </a:t>
            </a:r>
            <a:r>
              <a:rPr lang="en-US" sz="1750" dirty="0" err="1">
                <a:solidFill>
                  <a:schemeClr val="tx1"/>
                </a:solidFill>
                <a:latin typeface="Arial" charset="0"/>
                <a:cs typeface="Arial" charset="0"/>
              </a:rPr>
              <a:t>thuộc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lĩnh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ngành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phương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mình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phụ</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về</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tình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hình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khẩu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nhập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khẩu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xuất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kinh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doanh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dụng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ô </a:t>
            </a:r>
            <a:r>
              <a:rPr lang="en-US" sz="1750" dirty="0" err="1">
                <a:solidFill>
                  <a:schemeClr val="tx1"/>
                </a:solidFill>
                <a:latin typeface="Arial" charset="0"/>
                <a:cs typeface="Arial" charset="0"/>
              </a:rPr>
              <a:t>nhiễm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hủy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nguyên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liệu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liệu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vật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liệu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sản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phẩm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hàng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hóa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thiết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bị</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ô </a:t>
            </a:r>
            <a:r>
              <a:rPr lang="en-US" sz="1750" dirty="0" err="1">
                <a:solidFill>
                  <a:schemeClr val="tx1"/>
                </a:solidFill>
                <a:latin typeface="Arial" charset="0"/>
                <a:cs typeface="Arial" charset="0"/>
              </a:rPr>
              <a:t>nhiễm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hủy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tại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Điều</a:t>
            </a:r>
            <a:r>
              <a:rPr lang="en-US" sz="1750" dirty="0">
                <a:solidFill>
                  <a:schemeClr val="tx1"/>
                </a:solidFill>
                <a:latin typeface="Arial" charset="0"/>
                <a:cs typeface="Arial" charset="0"/>
              </a:rPr>
              <a:t> 38, 39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40 </a:t>
            </a:r>
            <a:r>
              <a:rPr lang="en-US" sz="1750" dirty="0" err="1">
                <a:solidFill>
                  <a:schemeClr val="tx1"/>
                </a:solidFill>
                <a:latin typeface="Arial" charset="0"/>
                <a:cs typeface="Arial" charset="0"/>
              </a:rPr>
              <a:t>Nghị</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này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của</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pháp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luật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liên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quan</a:t>
            </a:r>
            <a:r>
              <a:rPr lang="en-US" sz="1750" dirty="0">
                <a:solidFill>
                  <a:schemeClr val="tx1"/>
                </a:solidFill>
                <a:latin typeface="Arial" charset="0"/>
                <a:cs typeface="Arial" charset="0"/>
              </a:rPr>
              <a:t>;</a:t>
            </a:r>
          </a:p>
          <a:p>
            <a:pPr algn="just"/>
            <a:r>
              <a:rPr lang="en-US" sz="1750" dirty="0">
                <a:solidFill>
                  <a:schemeClr val="tx1"/>
                </a:solidFill>
                <a:latin typeface="Arial" charset="0"/>
                <a:cs typeface="Arial" charset="0"/>
              </a:rPr>
              <a:t>b)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Quốc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phòng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Bộ</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Công</a:t>
            </a:r>
            <a:r>
              <a:rPr lang="en-US" sz="1750" dirty="0">
                <a:solidFill>
                  <a:schemeClr val="tx1"/>
                </a:solidFill>
                <a:latin typeface="Arial" charset="0"/>
                <a:cs typeface="Arial" charset="0"/>
              </a:rPr>
              <a:t> an, </a:t>
            </a:r>
            <a:r>
              <a:rPr lang="en-US" sz="1750" dirty="0" err="1">
                <a:solidFill>
                  <a:schemeClr val="tx1"/>
                </a:solidFill>
                <a:latin typeface="Arial" charset="0"/>
                <a:cs typeface="Arial" charset="0"/>
              </a:rPr>
              <a:t>Ủy</a:t>
            </a:r>
            <a:r>
              <a:rPr lang="en-US" sz="1750" dirty="0">
                <a:solidFill>
                  <a:schemeClr val="tx1"/>
                </a:solidFill>
                <a:latin typeface="Arial" charset="0"/>
                <a:cs typeface="Arial" charset="0"/>
              </a:rPr>
              <a:t> ban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dân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cấp</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tỉnh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chịu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trách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nhiệm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đánh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giá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cảnh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báo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rủi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ro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lý</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và</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cải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tạo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phục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hồi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đối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với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khu</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vực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đất</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bị</a:t>
            </a:r>
            <a:r>
              <a:rPr lang="en-US" sz="1750" dirty="0">
                <a:solidFill>
                  <a:schemeClr val="tx1"/>
                </a:solidFill>
                <a:latin typeface="Arial" charset="0"/>
                <a:cs typeface="Arial" charset="0"/>
              </a:rPr>
              <a:t> ô </a:t>
            </a:r>
            <a:r>
              <a:rPr lang="en-US" sz="1750" dirty="0" err="1">
                <a:solidFill>
                  <a:schemeClr val="tx1"/>
                </a:solidFill>
                <a:latin typeface="Arial" charset="0"/>
                <a:cs typeface="Arial" charset="0"/>
              </a:rPr>
              <a:t>nhiễm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chất</a:t>
            </a:r>
            <a:r>
              <a:rPr lang="en-US" sz="1750" dirty="0">
                <a:solidFill>
                  <a:schemeClr val="tx1"/>
                </a:solidFill>
                <a:latin typeface="Arial" charset="0"/>
                <a:cs typeface="Arial" charset="0"/>
              </a:rPr>
              <a:t> ô </a:t>
            </a:r>
            <a:r>
              <a:rPr lang="en-US" sz="1750" dirty="0" err="1">
                <a:solidFill>
                  <a:schemeClr val="tx1"/>
                </a:solidFill>
                <a:latin typeface="Arial" charset="0"/>
                <a:cs typeface="Arial" charset="0"/>
              </a:rPr>
              <a:t>nhiễm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khó</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phân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hủy</a:t>
            </a:r>
            <a:r>
              <a:rPr lang="en-US" sz="1750" dirty="0">
                <a:solidFill>
                  <a:schemeClr val="tx1"/>
                </a:solidFill>
                <a:latin typeface="Arial" charset="0"/>
                <a:cs typeface="Arial" charset="0"/>
              </a:rPr>
              <a:t> do </a:t>
            </a:r>
            <a:r>
              <a:rPr lang="en-US" sz="1750" dirty="0" err="1">
                <a:solidFill>
                  <a:schemeClr val="tx1"/>
                </a:solidFill>
                <a:latin typeface="Arial" charset="0"/>
                <a:cs typeface="Arial" charset="0"/>
              </a:rPr>
              <a:t>lịch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sử</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để</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lại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hoặc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không</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xác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được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tổ</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chức</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cá</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nhân</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gây</a:t>
            </a:r>
            <a:r>
              <a:rPr lang="en-US" sz="1750" dirty="0">
                <a:solidFill>
                  <a:schemeClr val="tx1"/>
                </a:solidFill>
                <a:latin typeface="Arial" charset="0"/>
                <a:cs typeface="Arial" charset="0"/>
              </a:rPr>
              <a:t> ô </a:t>
            </a:r>
            <a:r>
              <a:rPr lang="en-US" sz="1750" dirty="0" err="1">
                <a:solidFill>
                  <a:schemeClr val="tx1"/>
                </a:solidFill>
                <a:latin typeface="Arial" charset="0"/>
                <a:cs typeface="Arial" charset="0"/>
              </a:rPr>
              <a:t>nhiễm</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theo</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quy</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tại</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Điều</a:t>
            </a:r>
            <a:r>
              <a:rPr lang="en-US" sz="1750" dirty="0">
                <a:solidFill>
                  <a:schemeClr val="tx1"/>
                </a:solidFill>
                <a:latin typeface="Arial" charset="0"/>
                <a:cs typeface="Arial" charset="0"/>
              </a:rPr>
              <a:t> 14 </a:t>
            </a:r>
            <a:r>
              <a:rPr lang="en-US" sz="1750" dirty="0" err="1">
                <a:solidFill>
                  <a:schemeClr val="tx1"/>
                </a:solidFill>
                <a:latin typeface="Arial" charset="0"/>
                <a:cs typeface="Arial" charset="0"/>
              </a:rPr>
              <a:t>Nghị</a:t>
            </a:r>
            <a:r>
              <a:rPr lang="en-US" sz="1750" dirty="0">
                <a:solidFill>
                  <a:schemeClr val="tx1"/>
                </a:solidFill>
                <a:latin typeface="Arial" charset="0"/>
                <a:cs typeface="Arial" charset="0"/>
              </a:rPr>
              <a:t> </a:t>
            </a:r>
            <a:r>
              <a:rPr lang="en-US" sz="1750" dirty="0" err="1">
                <a:solidFill>
                  <a:schemeClr val="tx1"/>
                </a:solidFill>
                <a:latin typeface="Arial" charset="0"/>
                <a:cs typeface="Arial" charset="0"/>
              </a:rPr>
              <a:t>định</a:t>
            </a:r>
            <a:r>
              <a:rPr lang="en-US" sz="1750" dirty="0">
                <a:solidFill>
                  <a:schemeClr val="tx1"/>
                </a:solidFill>
                <a:latin typeface="Arial" charset="0"/>
                <a:cs typeface="Arial" charset="0"/>
              </a:rPr>
              <a:t> </a:t>
            </a:r>
            <a:r>
              <a:rPr lang="vi-VN" sz="1750" dirty="0">
                <a:solidFill>
                  <a:schemeClr val="tx1"/>
                </a:solidFill>
                <a:latin typeface="Arial" charset="0"/>
                <a:cs typeface="Arial" charset="0"/>
              </a:rPr>
              <a:t>08/2022/NĐ-CP</a:t>
            </a:r>
            <a:r>
              <a:rPr lang="en-US" sz="1750" dirty="0">
                <a:solidFill>
                  <a:schemeClr val="tx1"/>
                </a:solidFill>
                <a:latin typeface="Arial" charset="0"/>
                <a:cs typeface="Arial" charset="0"/>
              </a:rPr>
              <a:t>.</a:t>
            </a:r>
          </a:p>
          <a:p>
            <a:pPr algn="just">
              <a:lnSpc>
                <a:spcPct val="90000"/>
              </a:lnSpc>
              <a:buFont typeface="Arial" panose="020B0604020202020204" pitchFamily="34" charset="0"/>
              <a:buChar char="•"/>
            </a:pPr>
            <a:endParaRPr lang="en-US" sz="1750" dirty="0">
              <a:solidFill>
                <a:schemeClr val="tx1"/>
              </a:solidFill>
              <a:latin typeface="Arial" charset="0"/>
              <a:cs typeface="Arial" charset="0"/>
            </a:endParaRPr>
          </a:p>
        </p:txBody>
      </p:sp>
    </p:spTree>
    <p:extLst>
      <p:ext uri="{BB962C8B-B14F-4D97-AF65-F5344CB8AC3E}">
        <p14:creationId xmlns:p14="http://schemas.microsoft.com/office/powerpoint/2010/main" val="367243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2769" y="1128793"/>
            <a:ext cx="9067799" cy="558800"/>
          </a:xfrm>
        </p:spPr>
        <p:txBody>
          <a:bodyPr>
            <a:noAutofit/>
          </a:bodyPr>
          <a:lstStyle/>
          <a:p>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27 -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thổ</a:t>
            </a:r>
            <a:r>
              <a:rPr lang="en-US" sz="2400" dirty="0">
                <a:latin typeface="Times New Roman" panose="02020603050405020304" pitchFamily="18" charset="0"/>
                <a:cs typeface="Times New Roman" panose="02020603050405020304" pitchFamily="18" charset="0"/>
              </a:rPr>
              <a:t> V N</a:t>
            </a:r>
          </a:p>
        </p:txBody>
      </p:sp>
      <p:graphicFrame>
        <p:nvGraphicFramePr>
          <p:cNvPr id="2" name="Table 1"/>
          <p:cNvGraphicFramePr>
            <a:graphicFrameLocks noGrp="1"/>
          </p:cNvGraphicFramePr>
          <p:nvPr>
            <p:extLst>
              <p:ext uri="{D42A27DB-BD31-4B8C-83A1-F6EECF244321}">
                <p14:modId xmlns:p14="http://schemas.microsoft.com/office/powerpoint/2010/main" val="3212423771"/>
              </p:ext>
            </p:extLst>
          </p:nvPr>
        </p:nvGraphicFramePr>
        <p:xfrm>
          <a:off x="196311" y="1828800"/>
          <a:ext cx="8686800" cy="3362857"/>
        </p:xfrm>
        <a:graphic>
          <a:graphicData uri="http://schemas.openxmlformats.org/drawingml/2006/table">
            <a:tbl>
              <a:tblPr firstRow="1" firstCol="1" bandRow="1">
                <a:tableStyleId>{5C22544A-7EE6-4342-B048-85BDC9FD1C3A}</a:tableStyleId>
              </a:tblPr>
              <a:tblGrid>
                <a:gridCol w="685800">
                  <a:extLst>
                    <a:ext uri="{9D8B030D-6E8A-4147-A177-3AD203B41FA5}">
                      <a16:colId xmlns:a16="http://schemas.microsoft.com/office/drawing/2014/main" val="3046236232"/>
                    </a:ext>
                  </a:extLst>
                </a:gridCol>
                <a:gridCol w="2590800">
                  <a:extLst>
                    <a:ext uri="{9D8B030D-6E8A-4147-A177-3AD203B41FA5}">
                      <a16:colId xmlns:a16="http://schemas.microsoft.com/office/drawing/2014/main" val="59032996"/>
                    </a:ext>
                  </a:extLst>
                </a:gridCol>
                <a:gridCol w="3784391">
                  <a:extLst>
                    <a:ext uri="{9D8B030D-6E8A-4147-A177-3AD203B41FA5}">
                      <a16:colId xmlns:a16="http://schemas.microsoft.com/office/drawing/2014/main" val="1555177131"/>
                    </a:ext>
                  </a:extLst>
                </a:gridCol>
                <a:gridCol w="406609">
                  <a:extLst>
                    <a:ext uri="{9D8B030D-6E8A-4147-A177-3AD203B41FA5}">
                      <a16:colId xmlns:a16="http://schemas.microsoft.com/office/drawing/2014/main" val="4165976287"/>
                    </a:ext>
                  </a:extLst>
                </a:gridCol>
                <a:gridCol w="1219200">
                  <a:extLst>
                    <a:ext uri="{9D8B030D-6E8A-4147-A177-3AD203B41FA5}">
                      <a16:colId xmlns:a16="http://schemas.microsoft.com/office/drawing/2014/main" val="4232113264"/>
                    </a:ext>
                  </a:extLst>
                </a:gridCol>
              </a:tblGrid>
              <a:tr h="269821">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STT</a:t>
                      </a:r>
                    </a:p>
                  </a:txBody>
                  <a:tcPr marL="12135" marR="12135" marT="5354" marB="0"/>
                </a:tc>
                <a:tc>
                  <a:txBody>
                    <a:bodyPr/>
                    <a:lstStyle/>
                    <a:p>
                      <a:pPr marL="0" indent="0" algn="ctr"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Hành</a:t>
                      </a:r>
                      <a:r>
                        <a:rPr lang="en-US" sz="1400" b="1" kern="1200" dirty="0">
                          <a:solidFill>
                            <a:schemeClr val="dk1"/>
                          </a:solidFill>
                          <a:effectLst/>
                          <a:latin typeface="Arial" panose="020B0604020202020204" pitchFamily="34" charset="0"/>
                          <a:ea typeface="+mn-ea"/>
                          <a:cs typeface="Arial" panose="020B0604020202020204" pitchFamily="34" charset="0"/>
                        </a:rPr>
                        <a:t> vi</a:t>
                      </a:r>
                    </a:p>
                  </a:txBody>
                  <a:tcPr marL="12135" marR="12135" marT="5354" marB="0"/>
                </a:tc>
                <a:tc gridSpan="2">
                  <a:txBody>
                    <a:bodyPr/>
                    <a:lstStyle/>
                    <a:p>
                      <a:pPr marL="0" indent="0" algn="ctr"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Phạt</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tiền</a:t>
                      </a:r>
                      <a:r>
                        <a:rPr lang="en-US" sz="1400" b="1" kern="1200" dirty="0">
                          <a:solidFill>
                            <a:schemeClr val="dk1"/>
                          </a:solidFill>
                          <a:effectLst/>
                          <a:latin typeface="Arial" panose="020B0604020202020204" pitchFamily="34" charset="0"/>
                          <a:ea typeface="+mn-ea"/>
                          <a:cs typeface="Arial" panose="020B0604020202020204" pitchFamily="34" charset="0"/>
                        </a:rPr>
                        <a:t> (VNĐ)</a:t>
                      </a:r>
                    </a:p>
                  </a:txBody>
                  <a:tcPr marL="12135" marR="12135" marT="5354" marB="0"/>
                </a:tc>
                <a:tc hMerge="1">
                  <a:txBody>
                    <a:bodyPr/>
                    <a:lstStyle/>
                    <a:p>
                      <a:endParaRPr lang="en-US"/>
                    </a:p>
                  </a:txBody>
                  <a:tcPr/>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Hiệu</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lực</a:t>
                      </a:r>
                      <a:endParaRPr lang="en-US" sz="1400" b="1" kern="1200" dirty="0">
                        <a:solidFill>
                          <a:schemeClr val="dk1"/>
                        </a:solidFill>
                        <a:effectLst/>
                        <a:latin typeface="Arial" panose="020B0604020202020204" pitchFamily="34" charset="0"/>
                        <a:ea typeface="+mn-ea"/>
                        <a:cs typeface="Arial" panose="020B0604020202020204" pitchFamily="34" charset="0"/>
                      </a:endParaRPr>
                    </a:p>
                  </a:txBody>
                  <a:tcPr marL="12135" marR="12135" marT="5354" marB="0"/>
                </a:tc>
                <a:extLst>
                  <a:ext uri="{0D108BD9-81ED-4DB2-BD59-A6C34878D82A}">
                    <a16:rowId xmlns:a16="http://schemas.microsoft.com/office/drawing/2014/main" val="643308397"/>
                  </a:ext>
                </a:extLst>
              </a:tr>
              <a:tr h="402395">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1</a:t>
                      </a:r>
                    </a:p>
                  </a:txBody>
                  <a:tcPr marL="12135" marR="12135" marT="5354" marB="0"/>
                </a:tc>
                <a:tc gridSpan="4">
                  <a:txBody>
                    <a:bodyPr/>
                    <a:lstStyle/>
                    <a:p>
                      <a:pPr marL="0" indent="0" algn="just" defTabSz="457200" rtl="0" eaLnBrk="1" latinLnBrk="0" hangingPunct="1">
                        <a:lnSpc>
                          <a:spcPct val="130000"/>
                        </a:lnSpc>
                        <a:spcBef>
                          <a:spcPts val="600"/>
                        </a:spcBef>
                        <a:spcAft>
                          <a:spcPts val="600"/>
                        </a:spcAft>
                      </a:pPr>
                      <a:r>
                        <a:rPr lang="vi-VN" sz="1400" b="1" kern="1200" dirty="0">
                          <a:solidFill>
                            <a:schemeClr val="dk1"/>
                          </a:solidFill>
                          <a:effectLst/>
                          <a:latin typeface="Arial" panose="020B0604020202020204" pitchFamily="34" charset="0"/>
                          <a:ea typeface="+mn-ea"/>
                          <a:cs typeface="Arial" panose="020B0604020202020204" pitchFamily="34" charset="0"/>
                        </a:rPr>
                        <a:t>Hành vi </a:t>
                      </a:r>
                      <a:r>
                        <a:rPr lang="en-US" sz="1400" b="1" kern="1200" dirty="0" err="1">
                          <a:solidFill>
                            <a:schemeClr val="dk1"/>
                          </a:solidFill>
                          <a:effectLst/>
                          <a:latin typeface="Arial" panose="020B0604020202020204" pitchFamily="34" charset="0"/>
                          <a:ea typeface="+mn-ea"/>
                          <a:cs typeface="Arial" panose="020B0604020202020204" pitchFamily="34" charset="0"/>
                        </a:rPr>
                        <a:t>đưa</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vào</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lãnh</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thổ</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Việt</a:t>
                      </a:r>
                      <a:r>
                        <a:rPr lang="en-US" sz="1400" b="1" kern="1200" dirty="0">
                          <a:solidFill>
                            <a:schemeClr val="dk1"/>
                          </a:solidFill>
                          <a:effectLst/>
                          <a:latin typeface="Arial" panose="020B0604020202020204" pitchFamily="34" charset="0"/>
                          <a:ea typeface="+mn-ea"/>
                          <a:cs typeface="Arial" panose="020B0604020202020204" pitchFamily="34" charset="0"/>
                        </a:rPr>
                        <a:t> Nam </a:t>
                      </a:r>
                      <a:r>
                        <a:rPr lang="en-US" sz="1400" b="1" kern="1200" dirty="0" err="1">
                          <a:solidFill>
                            <a:schemeClr val="dk1"/>
                          </a:solidFill>
                          <a:effectLst/>
                          <a:latin typeface="Arial" panose="020B0604020202020204" pitchFamily="34" charset="0"/>
                          <a:ea typeface="+mn-ea"/>
                          <a:cs typeface="Arial" panose="020B0604020202020204" pitchFamily="34" charset="0"/>
                        </a:rPr>
                        <a:t>chất</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thải</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nguy</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hại</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chứa</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chất</a:t>
                      </a:r>
                      <a:r>
                        <a:rPr lang="en-US" sz="1400" b="1" kern="1200" dirty="0">
                          <a:solidFill>
                            <a:schemeClr val="dk1"/>
                          </a:solidFill>
                          <a:effectLst/>
                          <a:latin typeface="Arial" panose="020B0604020202020204" pitchFamily="34" charset="0"/>
                          <a:ea typeface="+mn-ea"/>
                          <a:cs typeface="Arial" panose="020B0604020202020204" pitchFamily="34" charset="0"/>
                        </a:rPr>
                        <a:t> ô </a:t>
                      </a:r>
                      <a:r>
                        <a:rPr lang="en-US" sz="1400" b="1" kern="1200" dirty="0" err="1">
                          <a:solidFill>
                            <a:schemeClr val="dk1"/>
                          </a:solidFill>
                          <a:effectLst/>
                          <a:latin typeface="Arial" panose="020B0604020202020204" pitchFamily="34" charset="0"/>
                          <a:ea typeface="+mn-ea"/>
                          <a:cs typeface="Arial" panose="020B0604020202020204" pitchFamily="34" charset="0"/>
                        </a:rPr>
                        <a:t>nhiễm</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hữu</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cơ</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khó</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phân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hủy</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thuộc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Phụ</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lục</a:t>
                      </a:r>
                      <a:r>
                        <a:rPr lang="en-US" sz="1400" b="1" kern="1200" dirty="0">
                          <a:solidFill>
                            <a:schemeClr val="dk1"/>
                          </a:solidFill>
                          <a:effectLst/>
                          <a:latin typeface="Arial" panose="020B0604020202020204" pitchFamily="34" charset="0"/>
                          <a:ea typeface="+mn-ea"/>
                          <a:cs typeface="Arial" panose="020B0604020202020204" pitchFamily="34" charset="0"/>
                        </a:rPr>
                        <a:t> A </a:t>
                      </a:r>
                      <a:r>
                        <a:rPr lang="en-US" sz="1400" b="1" kern="1200" dirty="0" err="1">
                          <a:solidFill>
                            <a:schemeClr val="dk1"/>
                          </a:solidFill>
                          <a:effectLst/>
                          <a:latin typeface="Arial" panose="020B0604020202020204" pitchFamily="34" charset="0"/>
                          <a:ea typeface="+mn-ea"/>
                          <a:cs typeface="Arial" panose="020B0604020202020204" pitchFamily="34" charset="0"/>
                        </a:rPr>
                        <a:t>của</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Công</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ước</a:t>
                      </a:r>
                      <a:r>
                        <a:rPr lang="en-US" sz="1400" b="1" kern="1200" dirty="0">
                          <a:solidFill>
                            <a:schemeClr val="dk1"/>
                          </a:solidFill>
                          <a:effectLst/>
                          <a:latin typeface="Arial" panose="020B0604020202020204" pitchFamily="34" charset="0"/>
                          <a:ea typeface="+mn-ea"/>
                          <a:cs typeface="Arial" panose="020B0604020202020204" pitchFamily="34" charset="0"/>
                        </a:rPr>
                        <a:t> Stockholm </a:t>
                      </a:r>
                      <a:r>
                        <a:rPr lang="en-US" sz="1400" b="1" kern="1200" dirty="0" err="1">
                          <a:solidFill>
                            <a:schemeClr val="dk1"/>
                          </a:solidFill>
                          <a:effectLst/>
                          <a:latin typeface="Arial" panose="020B0604020202020204" pitchFamily="34" charset="0"/>
                          <a:ea typeface="+mn-ea"/>
                          <a:cs typeface="Arial" panose="020B0604020202020204" pitchFamily="34" charset="0"/>
                        </a:rPr>
                        <a:t>về</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các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chất</a:t>
                      </a:r>
                      <a:r>
                        <a:rPr lang="en-US" sz="1400" b="1" kern="1200" dirty="0">
                          <a:solidFill>
                            <a:schemeClr val="dk1"/>
                          </a:solidFill>
                          <a:effectLst/>
                          <a:latin typeface="Arial" panose="020B0604020202020204" pitchFamily="34" charset="0"/>
                          <a:ea typeface="+mn-ea"/>
                          <a:cs typeface="Arial" panose="020B0604020202020204" pitchFamily="34" charset="0"/>
                        </a:rPr>
                        <a:t> ô </a:t>
                      </a:r>
                      <a:r>
                        <a:rPr lang="en-US" sz="1400" b="1" kern="1200" dirty="0" err="1">
                          <a:solidFill>
                            <a:schemeClr val="dk1"/>
                          </a:solidFill>
                          <a:effectLst/>
                          <a:latin typeface="Arial" panose="020B0604020202020204" pitchFamily="34" charset="0"/>
                          <a:ea typeface="+mn-ea"/>
                          <a:cs typeface="Arial" panose="020B0604020202020204" pitchFamily="34" charset="0"/>
                        </a:rPr>
                        <a:t>nhiễm</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hữu</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cơ</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khó</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phân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hủy</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4274205"/>
                  </a:ext>
                </a:extLst>
              </a:tr>
              <a:tr h="60105">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a</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50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100.000.000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- 150.000.000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a:solidFill>
                            <a:schemeClr val="dk1"/>
                          </a:solidFill>
                          <a:effectLst/>
                          <a:latin typeface="Arial" panose="020B0604020202020204" pitchFamily="34" charset="0"/>
                          <a:ea typeface="+mn-ea"/>
                          <a:cs typeface="Arial" panose="020B0604020202020204" pitchFamily="34" charset="0"/>
                        </a:rPr>
                        <a:t> 25/8/2022</a:t>
                      </a:r>
                    </a:p>
                  </a:txBody>
                  <a:tcPr marL="12135" marR="12135" marT="5354" marB="0"/>
                </a:tc>
                <a:tc hMerge="1">
                  <a:txBody>
                    <a:bodyPr/>
                    <a:lstStyle/>
                    <a:p>
                      <a:endParaRPr lang="en-US"/>
                    </a:p>
                  </a:txBody>
                  <a:tcPr/>
                </a:tc>
                <a:extLst>
                  <a:ext uri="{0D108BD9-81ED-4DB2-BD59-A6C34878D82A}">
                    <a16:rowId xmlns:a16="http://schemas.microsoft.com/office/drawing/2014/main" val="18869040"/>
                  </a:ext>
                </a:extLst>
              </a:tr>
              <a:tr h="0">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b</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50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125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150.000.000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- 200.000.000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2020798482"/>
                  </a:ext>
                </a:extLst>
              </a:tr>
              <a:tr h="0">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c</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125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250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- 250.000.000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1679085642"/>
                  </a:ext>
                </a:extLst>
              </a:tr>
              <a:tr h="0">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d</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250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400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- 300.000.000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2260038289"/>
                  </a:ext>
                </a:extLst>
              </a:tr>
              <a:tr h="0">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đ</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400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650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300.000.000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- 350.000.000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2152043450"/>
                  </a:ext>
                </a:extLst>
              </a:tr>
              <a:tr h="33335">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e</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650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800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350.000.000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- 400.000.000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3412857360"/>
                  </a:ext>
                </a:extLst>
              </a:tr>
              <a:tr h="43221">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g</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800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900 kg </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400.000.000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- 450.000.000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a:t>
                      </a: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2627134438"/>
                  </a:ext>
                </a:extLst>
              </a:tr>
              <a:tr h="53107">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h</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từ</a:t>
                      </a:r>
                      <a:r>
                        <a:rPr lang="en-US" sz="1400" b="1" kern="1200" dirty="0">
                          <a:solidFill>
                            <a:schemeClr val="dk1"/>
                          </a:solidFill>
                          <a:effectLst/>
                          <a:latin typeface="Arial" panose="020B0604020202020204" pitchFamily="34" charset="0"/>
                          <a:ea typeface="+mn-ea"/>
                          <a:cs typeface="Arial" panose="020B0604020202020204" pitchFamily="34" charset="0"/>
                        </a:rPr>
                        <a:t> 900 kg </a:t>
                      </a:r>
                      <a:r>
                        <a:rPr lang="en-US" sz="1400" b="1" kern="1200" dirty="0" err="1">
                          <a:solidFill>
                            <a:schemeClr val="dk1"/>
                          </a:solidFill>
                          <a:effectLst/>
                          <a:latin typeface="Arial" panose="020B0604020202020204" pitchFamily="34" charset="0"/>
                          <a:ea typeface="+mn-ea"/>
                          <a:cs typeface="Arial" panose="020B0604020202020204" pitchFamily="34" charset="0"/>
                        </a:rPr>
                        <a:t>đến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dưới</a:t>
                      </a:r>
                      <a:r>
                        <a:rPr lang="en-US" sz="1400" b="1" kern="1200" dirty="0">
                          <a:solidFill>
                            <a:schemeClr val="dk1"/>
                          </a:solidFill>
                          <a:effectLst/>
                          <a:latin typeface="Arial" panose="020B0604020202020204" pitchFamily="34" charset="0"/>
                          <a:ea typeface="+mn-ea"/>
                          <a:cs typeface="Arial" panose="020B0604020202020204" pitchFamily="34" charset="0"/>
                        </a:rPr>
                        <a:t> 1.000 kg</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450.000.000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r>
                        <a:rPr lang="en-US" sz="1400" b="1" kern="1200" dirty="0">
                          <a:solidFill>
                            <a:schemeClr val="dk1"/>
                          </a:solidFill>
                          <a:effectLst/>
                          <a:latin typeface="Arial" panose="020B0604020202020204" pitchFamily="34" charset="0"/>
                          <a:ea typeface="+mn-ea"/>
                          <a:cs typeface="Arial" panose="020B0604020202020204" pitchFamily="34" charset="0"/>
                        </a:rPr>
                        <a:t> - 500.000.000 </a:t>
                      </a:r>
                      <a:r>
                        <a:rPr lang="en-US" sz="1400" b="1" kern="1200" dirty="0" err="1">
                          <a:solidFill>
                            <a:schemeClr val="dk1"/>
                          </a:solidFill>
                          <a:effectLst/>
                          <a:latin typeface="Arial" panose="020B0604020202020204" pitchFamily="34" charset="0"/>
                          <a:ea typeface="+mn-ea"/>
                          <a:cs typeface="Arial" panose="020B0604020202020204" pitchFamily="34" charset="0"/>
                        </a:rPr>
                        <a:t>đồng</a:t>
                      </a:r>
                      <a:endParaRPr lang="en-US" sz="1400" b="1" kern="1200" dirty="0">
                        <a:solidFill>
                          <a:schemeClr val="dk1"/>
                        </a:solidFill>
                        <a:effectLst/>
                        <a:latin typeface="Arial" panose="020B0604020202020204" pitchFamily="34" charset="0"/>
                        <a:ea typeface="+mn-ea"/>
                        <a:cs typeface="Arial" panose="020B0604020202020204" pitchFamily="34" charset="0"/>
                      </a:endParaRP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2304789334"/>
                  </a:ext>
                </a:extLst>
              </a:tr>
              <a:tr h="62993">
                <a:tc>
                  <a:txBody>
                    <a:bodyPr/>
                    <a:lstStyle/>
                    <a:p>
                      <a:pPr marL="0" indent="0" algn="ctr"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a:t>
                      </a: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Biện</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pháp</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khắc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phục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hậu</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quả</a:t>
                      </a:r>
                      <a:endParaRPr lang="en-US" sz="1400" b="1" kern="1200" dirty="0">
                        <a:solidFill>
                          <a:schemeClr val="dk1"/>
                        </a:solidFill>
                        <a:effectLst/>
                        <a:latin typeface="Arial" panose="020B0604020202020204" pitchFamily="34" charset="0"/>
                        <a:ea typeface="+mn-ea"/>
                        <a:cs typeface="Arial" panose="020B0604020202020204" pitchFamily="34" charset="0"/>
                      </a:endParaRPr>
                    </a:p>
                  </a:txBody>
                  <a:tcPr marL="12135" marR="12135" marT="5354" marB="0"/>
                </a:tc>
                <a:tc>
                  <a:txBody>
                    <a:bodyPr/>
                    <a:lstStyle/>
                    <a:p>
                      <a:pPr marL="0" indent="0" algn="just" defTabSz="457200" rtl="0" eaLnBrk="1" latinLnBrk="0" hangingPunct="1">
                        <a:lnSpc>
                          <a:spcPct val="130000"/>
                        </a:lnSpc>
                        <a:spcBef>
                          <a:spcPts val="600"/>
                        </a:spcBef>
                        <a:spcAft>
                          <a:spcPts val="600"/>
                        </a:spcAft>
                      </a:pPr>
                      <a:r>
                        <a:rPr lang="en-US" sz="1400" b="1" kern="1200" dirty="0" err="1">
                          <a:solidFill>
                            <a:schemeClr val="dk1"/>
                          </a:solidFill>
                          <a:effectLst/>
                          <a:latin typeface="Arial" panose="020B0604020202020204" pitchFamily="34" charset="0"/>
                          <a:ea typeface="+mn-ea"/>
                          <a:cs typeface="Arial" panose="020B0604020202020204" pitchFamily="34" charset="0"/>
                        </a:rPr>
                        <a:t>Buộc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tái</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xuất</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hoặc</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tiêu</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hủy</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trong</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trường</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hợp</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không</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thể</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tái</a:t>
                      </a:r>
                      <a:r>
                        <a:rPr lang="en-US" sz="1400" b="1"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err="1">
                          <a:solidFill>
                            <a:schemeClr val="dk1"/>
                          </a:solidFill>
                          <a:effectLst/>
                          <a:latin typeface="Arial" panose="020B0604020202020204" pitchFamily="34" charset="0"/>
                          <a:ea typeface="+mn-ea"/>
                          <a:cs typeface="Arial" panose="020B0604020202020204" pitchFamily="34" charset="0"/>
                        </a:rPr>
                        <a:t>xuất</a:t>
                      </a:r>
                      <a:endParaRPr lang="en-US" sz="1400" b="1" kern="1200" dirty="0">
                        <a:solidFill>
                          <a:schemeClr val="dk1"/>
                        </a:solidFill>
                        <a:effectLst/>
                        <a:latin typeface="Arial" panose="020B0604020202020204" pitchFamily="34" charset="0"/>
                        <a:ea typeface="+mn-ea"/>
                        <a:cs typeface="Arial" panose="020B0604020202020204" pitchFamily="34" charset="0"/>
                      </a:endParaRPr>
                    </a:p>
                  </a:txBody>
                  <a:tcPr marL="12135" marR="12135" marT="5354" marB="0"/>
                </a:tc>
                <a:tc gridSpan="2">
                  <a:txBody>
                    <a:bodyPr/>
                    <a:lstStyle/>
                    <a:p>
                      <a:pPr marL="0" indent="457200" algn="just" defTabSz="457200" rtl="0" eaLnBrk="1" latinLnBrk="0" hangingPunct="1">
                        <a:lnSpc>
                          <a:spcPct val="130000"/>
                        </a:lnSpc>
                        <a:spcBef>
                          <a:spcPts val="600"/>
                        </a:spcBef>
                        <a:spcAft>
                          <a:spcPts val="600"/>
                        </a:spcAft>
                      </a:pPr>
                      <a:r>
                        <a:rPr lang="en-US" sz="1400" b="1" kern="1200" dirty="0">
                          <a:solidFill>
                            <a:schemeClr val="dk1"/>
                          </a:solidFill>
                          <a:effectLst/>
                          <a:latin typeface="Arial" panose="020B0604020202020204" pitchFamily="34" charset="0"/>
                          <a:ea typeface="+mn-ea"/>
                          <a:cs typeface="Arial" panose="020B0604020202020204" pitchFamily="34" charset="0"/>
                        </a:rPr>
                        <a:t>25/8/2022</a:t>
                      </a:r>
                    </a:p>
                  </a:txBody>
                  <a:tcPr marL="12135" marR="12135" marT="5354" marB="0"/>
                </a:tc>
                <a:tc hMerge="1">
                  <a:txBody>
                    <a:bodyPr/>
                    <a:lstStyle/>
                    <a:p>
                      <a:endParaRPr lang="en-US"/>
                    </a:p>
                  </a:txBody>
                  <a:tcPr/>
                </a:tc>
                <a:extLst>
                  <a:ext uri="{0D108BD9-81ED-4DB2-BD59-A6C34878D82A}">
                    <a16:rowId xmlns:a16="http://schemas.microsoft.com/office/drawing/2014/main" val="621790803"/>
                  </a:ext>
                </a:extLst>
              </a:tr>
            </a:tbl>
          </a:graphicData>
        </a:graphic>
      </p:graphicFrame>
      <p:sp>
        <p:nvSpPr>
          <p:cNvPr id="3" name="Title 1">
            <a:extLst>
              <a:ext uri="{FF2B5EF4-FFF2-40B4-BE49-F238E27FC236}">
                <a16:creationId xmlns:a16="http://schemas.microsoft.com/office/drawing/2014/main" id="{6E94D4C3-A4F9-D5D6-4E4A-9584F1C15C30}"/>
              </a:ext>
            </a:extLst>
          </p:cNvPr>
          <p:cNvSpPr txBox="1">
            <a:spLocks/>
          </p:cNvSpPr>
          <p:nvPr/>
        </p:nvSpPr>
        <p:spPr>
          <a:xfrm>
            <a:off x="202769" y="-5166"/>
            <a:ext cx="8839200" cy="1143000"/>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b="1" kern="1200">
                <a:solidFill>
                  <a:srgbClr val="C000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500" dirty="0" err="1"/>
              <a:t>Xử</a:t>
            </a:r>
            <a:r>
              <a:rPr lang="en-US" sz="2500" dirty="0"/>
              <a:t> </a:t>
            </a:r>
            <a:r>
              <a:rPr lang="en-US" sz="2500" dirty="0" err="1"/>
              <a:t>phạt</a:t>
            </a:r>
            <a:r>
              <a:rPr lang="vi-VN" sz="2500" dirty="0"/>
              <a:t> </a:t>
            </a:r>
            <a:r>
              <a:rPr lang="en-US" sz="2500" dirty="0"/>
              <a:t>vi </a:t>
            </a:r>
            <a:r>
              <a:rPr lang="en-US" sz="2500" dirty="0" err="1"/>
              <a:t>phạm</a:t>
            </a:r>
            <a:r>
              <a:rPr lang="en-US" sz="2500" dirty="0"/>
              <a:t> </a:t>
            </a:r>
            <a:r>
              <a:rPr lang="en-US" sz="2500" dirty="0" err="1"/>
              <a:t>quy</a:t>
            </a:r>
            <a:r>
              <a:rPr lang="en-US" sz="2500" dirty="0"/>
              <a:t> </a:t>
            </a:r>
            <a:r>
              <a:rPr lang="en-US" sz="2500" dirty="0" err="1"/>
              <a:t>định</a:t>
            </a:r>
            <a:r>
              <a:rPr lang="en-US" sz="2500" dirty="0"/>
              <a:t> BVMT </a:t>
            </a:r>
            <a:r>
              <a:rPr lang="en-US" sz="2500" dirty="0" err="1"/>
              <a:t>trong</a:t>
            </a:r>
            <a:r>
              <a:rPr lang="vi-VN" sz="2500" dirty="0"/>
              <a:t> </a:t>
            </a:r>
            <a:r>
              <a:rPr lang="vi-VN" sz="2500" dirty="0" err="1"/>
              <a:t>quản</a:t>
            </a:r>
            <a:r>
              <a:rPr lang="vi-VN" sz="2500" dirty="0"/>
              <a:t> </a:t>
            </a:r>
            <a:r>
              <a:rPr lang="vi-VN" sz="2500" dirty="0" err="1"/>
              <a:t>lý</a:t>
            </a:r>
            <a:r>
              <a:rPr lang="vi-VN" sz="2500" dirty="0"/>
              <a:t> </a:t>
            </a:r>
            <a:r>
              <a:rPr lang="vi-VN" sz="2500" dirty="0" err="1"/>
              <a:t>các</a:t>
            </a:r>
            <a:r>
              <a:rPr lang="vi-VN" sz="2500" dirty="0"/>
              <a:t> </a:t>
            </a:r>
            <a:r>
              <a:rPr lang="vi-VN" sz="2500" dirty="0" err="1"/>
              <a:t>chất</a:t>
            </a:r>
            <a:r>
              <a:rPr lang="vi-VN" sz="2500" dirty="0"/>
              <a:t> </a:t>
            </a:r>
            <a:r>
              <a:rPr lang="en-US" sz="2500" dirty="0"/>
              <a:t>ô </a:t>
            </a:r>
            <a:r>
              <a:rPr lang="en-US" sz="2500" dirty="0" err="1"/>
              <a:t>nhiễm</a:t>
            </a:r>
            <a:r>
              <a:rPr lang="en-US" sz="2500" dirty="0"/>
              <a:t> </a:t>
            </a:r>
            <a:r>
              <a:rPr lang="en-US" sz="2500" dirty="0" err="1"/>
              <a:t>khó</a:t>
            </a:r>
            <a:r>
              <a:rPr lang="en-US" sz="2500" dirty="0"/>
              <a:t> </a:t>
            </a:r>
            <a:r>
              <a:rPr lang="en-US" sz="2500" dirty="0" err="1"/>
              <a:t>phân</a:t>
            </a:r>
            <a:r>
              <a:rPr lang="en-US" sz="2500" dirty="0"/>
              <a:t> </a:t>
            </a:r>
            <a:r>
              <a:rPr lang="en-US" sz="2500" dirty="0" err="1"/>
              <a:t>hủy</a:t>
            </a:r>
            <a:r>
              <a:rPr lang="en-US" sz="2500" dirty="0"/>
              <a:t> </a:t>
            </a:r>
            <a:r>
              <a:rPr lang="en-US" sz="2500" dirty="0" err="1"/>
              <a:t>và</a:t>
            </a:r>
            <a:r>
              <a:rPr lang="en-US" sz="2500" dirty="0"/>
              <a:t> </a:t>
            </a:r>
            <a:r>
              <a:rPr lang="en-US" sz="2500" dirty="0" err="1"/>
              <a:t>các</a:t>
            </a:r>
            <a:r>
              <a:rPr lang="en-US" sz="2500" dirty="0"/>
              <a:t> </a:t>
            </a:r>
            <a:r>
              <a:rPr lang="en-US" sz="2500" dirty="0" err="1"/>
              <a:t>chất</a:t>
            </a:r>
            <a:r>
              <a:rPr lang="en-US" sz="2500" dirty="0"/>
              <a:t> </a:t>
            </a:r>
            <a:r>
              <a:rPr lang="vi-VN" sz="2500" dirty="0"/>
              <a:t>POP theo </a:t>
            </a:r>
            <a:r>
              <a:rPr lang="en-US" sz="2500" dirty="0" err="1"/>
              <a:t>Nghị</a:t>
            </a:r>
            <a:r>
              <a:rPr lang="en-US" sz="2500" dirty="0"/>
              <a:t> </a:t>
            </a:r>
            <a:r>
              <a:rPr lang="en-US" sz="2500" dirty="0" err="1"/>
              <a:t>định</a:t>
            </a:r>
            <a:r>
              <a:rPr lang="en-US" sz="2500" dirty="0"/>
              <a:t> </a:t>
            </a:r>
            <a:r>
              <a:rPr lang="en-US" sz="2500" dirty="0" err="1"/>
              <a:t>số</a:t>
            </a:r>
            <a:r>
              <a:rPr lang="en-US" sz="2500" dirty="0"/>
              <a:t> 45/2022/NĐ-CP</a:t>
            </a:r>
          </a:p>
        </p:txBody>
      </p:sp>
    </p:spTree>
    <p:extLst>
      <p:ext uri="{BB962C8B-B14F-4D97-AF65-F5344CB8AC3E}">
        <p14:creationId xmlns:p14="http://schemas.microsoft.com/office/powerpoint/2010/main" val="355920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3400"/>
          </a:xfrm>
        </p:spPr>
        <p:txBody>
          <a:bodyPr>
            <a:normAutofit fontScale="90000"/>
          </a:bodyPr>
          <a:lstStyle/>
          <a:p>
            <a:r>
              <a:rPr lang="en-US" sz="3100" dirty="0">
                <a:latin typeface="Arial" panose="020B0604020202020204" pitchFamily="34" charset="0"/>
                <a:cs typeface="Arial" panose="020B0604020202020204" pitchFamily="34" charset="0"/>
              </a:rPr>
              <a:t>I. </a:t>
            </a:r>
            <a:r>
              <a:rPr lang="en-US" sz="3100" dirty="0" err="1">
                <a:latin typeface="Arial" panose="020B0604020202020204" pitchFamily="34" charset="0"/>
                <a:cs typeface="Arial" panose="020B0604020202020204" pitchFamily="34" charset="0"/>
              </a:rPr>
              <a:t>Giới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thiệu</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chung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về</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hợp</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chất</a:t>
            </a:r>
            <a:r>
              <a:rPr lang="en-US" sz="3100" dirty="0">
                <a:latin typeface="Arial" panose="020B0604020202020204" pitchFamily="34" charset="0"/>
                <a:cs typeface="Arial" panose="020B0604020202020204" pitchFamily="34" charset="0"/>
              </a:rPr>
              <a:t> POP </a:t>
            </a:r>
            <a:br>
              <a:rPr lang="en-US" b="1" dirty="0">
                <a:solidFill>
                  <a:srgbClr val="002060"/>
                </a:solidFill>
                <a:latin typeface="Arial" panose="020B0604020202020204" pitchFamily="34" charset="0"/>
                <a:cs typeface="Arial" panose="020B0604020202020204" pitchFamily="34" charset="0"/>
              </a:rPr>
            </a:br>
            <a:br>
              <a:rPr lang="en-US" dirty="0"/>
            </a:br>
            <a:endParaRPr lang="en-US" dirty="0"/>
          </a:p>
        </p:txBody>
      </p:sp>
      <p:sp>
        <p:nvSpPr>
          <p:cNvPr id="3" name="Content Placeholder 2"/>
          <p:cNvSpPr>
            <a:spLocks noGrp="1"/>
          </p:cNvSpPr>
          <p:nvPr>
            <p:ph idx="4294967295"/>
          </p:nvPr>
        </p:nvSpPr>
        <p:spPr>
          <a:xfrm>
            <a:off x="228600" y="990600"/>
            <a:ext cx="8458200" cy="5334000"/>
          </a:xfrm>
        </p:spPr>
        <p:txBody>
          <a:bodyPr>
            <a:normAutofit lnSpcReduction="10000"/>
          </a:bodyPr>
          <a:lstStyle/>
          <a:p>
            <a:pPr marL="0" indent="0" algn="just">
              <a:buNone/>
            </a:pPr>
            <a:r>
              <a:rPr lang="en-US" sz="2200" b="1" dirty="0">
                <a:latin typeface="Arial" charset="0"/>
                <a:cs typeface="Arial" charset="0"/>
              </a:rPr>
              <a:t>	POP: </a:t>
            </a:r>
            <a:r>
              <a:rPr lang="en-US" sz="2200" b="1" dirty="0" err="1">
                <a:latin typeface="Arial" charset="0"/>
                <a:cs typeface="Arial" charset="0"/>
              </a:rPr>
              <a:t>viết</a:t>
            </a:r>
            <a:r>
              <a:rPr lang="en-US" sz="2200" b="1" dirty="0">
                <a:latin typeface="Arial" charset="0"/>
                <a:cs typeface="Arial" charset="0"/>
              </a:rPr>
              <a:t> </a:t>
            </a:r>
            <a:r>
              <a:rPr lang="en-US" sz="2200" b="1" dirty="0" err="1">
                <a:latin typeface="Arial" charset="0"/>
                <a:cs typeface="Arial" charset="0"/>
              </a:rPr>
              <a:t>tắt</a:t>
            </a:r>
            <a:r>
              <a:rPr lang="en-US" sz="2200" b="1" dirty="0">
                <a:latin typeface="Arial" charset="0"/>
                <a:cs typeface="Arial" charset="0"/>
              </a:rPr>
              <a:t> </a:t>
            </a:r>
            <a:r>
              <a:rPr lang="en-US" sz="2200" b="1" dirty="0" err="1">
                <a:latin typeface="Arial" charset="0"/>
                <a:cs typeface="Arial" charset="0"/>
              </a:rPr>
              <a:t>của</a:t>
            </a:r>
            <a:r>
              <a:rPr lang="en-US" sz="2200" b="1" dirty="0">
                <a:latin typeface="Arial" charset="0"/>
                <a:cs typeface="Arial" charset="0"/>
              </a:rPr>
              <a:t> </a:t>
            </a:r>
            <a:r>
              <a:rPr lang="en-US" sz="2200" b="1" dirty="0" err="1">
                <a:latin typeface="Arial" charset="0"/>
                <a:cs typeface="Arial" charset="0"/>
              </a:rPr>
              <a:t>chữ</a:t>
            </a:r>
            <a:r>
              <a:rPr lang="en-US" sz="2200" b="1" dirty="0">
                <a:latin typeface="Arial" charset="0"/>
                <a:cs typeface="Arial" charset="0"/>
              </a:rPr>
              <a:t> </a:t>
            </a:r>
            <a:r>
              <a:rPr lang="en-US" sz="2200" b="1" dirty="0" err="1">
                <a:latin typeface="Arial" charset="0"/>
                <a:cs typeface="Arial" charset="0"/>
              </a:rPr>
              <a:t>Persistant</a:t>
            </a:r>
            <a:r>
              <a:rPr lang="en-US" sz="2200" b="1" dirty="0">
                <a:latin typeface="Arial" charset="0"/>
                <a:cs typeface="Arial" charset="0"/>
              </a:rPr>
              <a:t> Organic </a:t>
            </a:r>
            <a:r>
              <a:rPr lang="en-US" sz="2200" b="1" dirty="0" err="1">
                <a:latin typeface="Arial" charset="0"/>
                <a:cs typeface="Arial" charset="0"/>
              </a:rPr>
              <a:t>Polutants</a:t>
            </a:r>
            <a:endParaRPr lang="en-US" sz="2200" b="1" dirty="0">
              <a:latin typeface="Arial" charset="0"/>
              <a:cs typeface="Arial" charset="0"/>
            </a:endParaRPr>
          </a:p>
          <a:p>
            <a:pPr marL="0" indent="0" algn="just">
              <a:buNone/>
            </a:pPr>
            <a:endParaRPr lang="en-US" sz="2200" b="1" dirty="0">
              <a:latin typeface="Arial" charset="0"/>
              <a:cs typeface="Arial" charset="0"/>
            </a:endParaRPr>
          </a:p>
          <a:p>
            <a:pPr marL="0" indent="0" algn="just">
              <a:buNone/>
            </a:pPr>
            <a:r>
              <a:rPr lang="en-US" sz="2200" b="1" dirty="0" err="1">
                <a:latin typeface="Arial" charset="0"/>
                <a:cs typeface="Arial" charset="0"/>
              </a:rPr>
              <a:t>Là</a:t>
            </a:r>
            <a:r>
              <a:rPr lang="en-US" sz="2200" b="1" dirty="0">
                <a:latin typeface="Arial" charset="0"/>
                <a:cs typeface="Arial" charset="0"/>
              </a:rPr>
              <a:t> </a:t>
            </a:r>
            <a:r>
              <a:rPr lang="en-US" sz="2200" b="1" dirty="0" err="1">
                <a:latin typeface="Arial" charset="0"/>
                <a:cs typeface="Arial" charset="0"/>
              </a:rPr>
              <a:t>các</a:t>
            </a:r>
            <a:r>
              <a:rPr lang="en-US" sz="2200" b="1" dirty="0">
                <a:latin typeface="Arial" charset="0"/>
                <a:cs typeface="Arial" charset="0"/>
              </a:rPr>
              <a:t> </a:t>
            </a:r>
            <a:r>
              <a:rPr lang="en-US" sz="2200" b="1" dirty="0" err="1">
                <a:latin typeface="Arial" charset="0"/>
                <a:cs typeface="Arial" charset="0"/>
              </a:rPr>
              <a:t>hóa</a:t>
            </a:r>
            <a:r>
              <a:rPr lang="en-US" sz="2200" b="1" dirty="0">
                <a:latin typeface="Arial" charset="0"/>
                <a:cs typeface="Arial" charset="0"/>
              </a:rPr>
              <a:t> </a:t>
            </a:r>
            <a:r>
              <a:rPr lang="en-US" sz="2200" b="1" dirty="0" err="1">
                <a:latin typeface="Arial" charset="0"/>
                <a:cs typeface="Arial" charset="0"/>
              </a:rPr>
              <a:t>chất</a:t>
            </a:r>
            <a:r>
              <a:rPr lang="en-US" sz="2200" b="1" dirty="0">
                <a:latin typeface="Arial" charset="0"/>
                <a:cs typeface="Arial" charset="0"/>
              </a:rPr>
              <a:t>/</a:t>
            </a:r>
            <a:r>
              <a:rPr lang="en-US" sz="2200" b="1" dirty="0" err="1">
                <a:latin typeface="Arial" charset="0"/>
                <a:cs typeface="Arial" charset="0"/>
              </a:rPr>
              <a:t>nhóm</a:t>
            </a:r>
            <a:r>
              <a:rPr lang="en-US" sz="2200" b="1" dirty="0">
                <a:latin typeface="Arial" charset="0"/>
                <a:cs typeface="Arial" charset="0"/>
              </a:rPr>
              <a:t> </a:t>
            </a:r>
            <a:r>
              <a:rPr lang="en-US" sz="2200" b="1" dirty="0" err="1">
                <a:latin typeface="Arial" charset="0"/>
                <a:cs typeface="Arial" charset="0"/>
              </a:rPr>
              <a:t>hóa</a:t>
            </a:r>
            <a:r>
              <a:rPr lang="en-US" sz="2200" b="1" dirty="0">
                <a:latin typeface="Arial" charset="0"/>
                <a:cs typeface="Arial" charset="0"/>
              </a:rPr>
              <a:t> </a:t>
            </a:r>
            <a:r>
              <a:rPr lang="en-US" sz="2200" b="1" dirty="0" err="1">
                <a:latin typeface="Arial" charset="0"/>
                <a:cs typeface="Arial" charset="0"/>
              </a:rPr>
              <a:t>chất</a:t>
            </a:r>
            <a:r>
              <a:rPr lang="en-US" sz="2200" b="1" dirty="0">
                <a:latin typeface="Arial" charset="0"/>
                <a:cs typeface="Arial" charset="0"/>
              </a:rPr>
              <a:t> </a:t>
            </a:r>
            <a:r>
              <a:rPr lang="en-US" sz="2200" b="1" dirty="0" err="1">
                <a:latin typeface="Arial" charset="0"/>
                <a:cs typeface="Arial" charset="0"/>
              </a:rPr>
              <a:t>hữu</a:t>
            </a:r>
            <a:r>
              <a:rPr lang="en-US" sz="2200" b="1" dirty="0">
                <a:latin typeface="Arial" charset="0"/>
                <a:cs typeface="Arial" charset="0"/>
              </a:rPr>
              <a:t> </a:t>
            </a:r>
            <a:r>
              <a:rPr lang="en-US" sz="2200" b="1" dirty="0" err="1">
                <a:latin typeface="Arial" charset="0"/>
                <a:cs typeface="Arial" charset="0"/>
              </a:rPr>
              <a:t>cơ</a:t>
            </a:r>
            <a:r>
              <a:rPr lang="en-US" sz="2200" b="1" dirty="0">
                <a:latin typeface="Arial" charset="0"/>
                <a:cs typeface="Arial" charset="0"/>
              </a:rPr>
              <a:t> </a:t>
            </a:r>
            <a:r>
              <a:rPr lang="en-US" sz="2200" b="1" dirty="0" err="1">
                <a:latin typeface="Arial" charset="0"/>
                <a:cs typeface="Arial" charset="0"/>
              </a:rPr>
              <a:t>độc</a:t>
            </a:r>
            <a:r>
              <a:rPr lang="en-US" sz="2200" b="1" dirty="0">
                <a:latin typeface="Arial" charset="0"/>
                <a:cs typeface="Arial" charset="0"/>
              </a:rPr>
              <a:t> </a:t>
            </a:r>
            <a:r>
              <a:rPr lang="en-US" sz="2200" b="1" dirty="0" err="1">
                <a:latin typeface="Arial" charset="0"/>
                <a:cs typeface="Arial" charset="0"/>
              </a:rPr>
              <a:t>hại</a:t>
            </a:r>
            <a:r>
              <a:rPr lang="en-US" sz="2200" b="1" dirty="0">
                <a:latin typeface="Arial" charset="0"/>
                <a:cs typeface="Arial" charset="0"/>
              </a:rPr>
              <a:t> </a:t>
            </a:r>
            <a:r>
              <a:rPr lang="en-US" sz="2200" b="1" dirty="0" err="1">
                <a:latin typeface="Arial" charset="0"/>
                <a:cs typeface="Arial" charset="0"/>
              </a:rPr>
              <a:t>bền</a:t>
            </a:r>
            <a:r>
              <a:rPr lang="en-US" sz="2200" b="1" dirty="0">
                <a:latin typeface="Arial" charset="0"/>
                <a:cs typeface="Arial" charset="0"/>
              </a:rPr>
              <a:t> </a:t>
            </a:r>
            <a:r>
              <a:rPr lang="en-US" sz="2200" b="1" dirty="0" err="1">
                <a:latin typeface="Arial" charset="0"/>
                <a:cs typeface="Arial" charset="0"/>
              </a:rPr>
              <a:t>vững</a:t>
            </a:r>
            <a:r>
              <a:rPr lang="en-US" sz="2200" b="1" dirty="0">
                <a:latin typeface="Arial" charset="0"/>
                <a:cs typeface="Arial" charset="0"/>
              </a:rPr>
              <a:t> </a:t>
            </a:r>
            <a:r>
              <a:rPr lang="en-US" sz="2200" b="1" dirty="0" err="1">
                <a:latin typeface="Arial" charset="0"/>
                <a:cs typeface="Arial" charset="0"/>
              </a:rPr>
              <a:t>trong</a:t>
            </a:r>
            <a:r>
              <a:rPr lang="en-US" sz="2200" b="1" dirty="0">
                <a:latin typeface="Arial" charset="0"/>
                <a:cs typeface="Arial" charset="0"/>
              </a:rPr>
              <a:t> </a:t>
            </a:r>
            <a:r>
              <a:rPr lang="en-US" sz="2200" b="1" dirty="0" err="1">
                <a:latin typeface="Arial" charset="0"/>
                <a:cs typeface="Arial" charset="0"/>
              </a:rPr>
              <a:t>môi</a:t>
            </a:r>
            <a:r>
              <a:rPr lang="en-US" sz="2200" b="1" dirty="0">
                <a:latin typeface="Arial" charset="0"/>
                <a:cs typeface="Arial" charset="0"/>
              </a:rPr>
              <a:t> </a:t>
            </a:r>
            <a:r>
              <a:rPr lang="en-US" sz="2200" b="1" dirty="0" err="1">
                <a:latin typeface="Arial" charset="0"/>
                <a:cs typeface="Arial" charset="0"/>
              </a:rPr>
              <a:t>trường</a:t>
            </a:r>
            <a:r>
              <a:rPr lang="en-US" sz="2200" b="1" dirty="0">
                <a:latin typeface="Arial" charset="0"/>
                <a:cs typeface="Arial" charset="0"/>
              </a:rPr>
              <a:t> </a:t>
            </a:r>
            <a:r>
              <a:rPr lang="en-US" sz="2200" b="1" dirty="0" err="1">
                <a:latin typeface="Arial" charset="0"/>
                <a:cs typeface="Arial" charset="0"/>
              </a:rPr>
              <a:t>với</a:t>
            </a:r>
            <a:r>
              <a:rPr lang="en-US" sz="2200" b="1" dirty="0">
                <a:latin typeface="Arial" charset="0"/>
                <a:cs typeface="Arial" charset="0"/>
              </a:rPr>
              <a:t> 4 </a:t>
            </a:r>
            <a:r>
              <a:rPr lang="en-US" sz="2200" b="1" dirty="0" err="1">
                <a:latin typeface="Arial" charset="0"/>
                <a:cs typeface="Arial" charset="0"/>
              </a:rPr>
              <a:t>đặc</a:t>
            </a:r>
            <a:r>
              <a:rPr lang="en-US" sz="2200" b="1" dirty="0">
                <a:latin typeface="Arial" charset="0"/>
                <a:cs typeface="Arial" charset="0"/>
              </a:rPr>
              <a:t> </a:t>
            </a:r>
            <a:r>
              <a:rPr lang="en-US" sz="2200" b="1" dirty="0" err="1">
                <a:latin typeface="Arial" charset="0"/>
                <a:cs typeface="Arial" charset="0"/>
              </a:rPr>
              <a:t>tính</a:t>
            </a:r>
            <a:r>
              <a:rPr lang="en-US" sz="2200" b="1" dirty="0">
                <a:latin typeface="Arial" charset="0"/>
                <a:cs typeface="Arial" charset="0"/>
              </a:rPr>
              <a:t> </a:t>
            </a:r>
            <a:r>
              <a:rPr lang="en-US" sz="2200" b="1" dirty="0" err="1">
                <a:latin typeface="Arial" charset="0"/>
                <a:cs typeface="Arial" charset="0"/>
              </a:rPr>
              <a:t>chính</a:t>
            </a:r>
            <a:r>
              <a:rPr lang="en-US" sz="2200" b="1" dirty="0">
                <a:latin typeface="Arial" charset="0"/>
                <a:cs typeface="Arial" charset="0"/>
              </a:rPr>
              <a:t>: </a:t>
            </a:r>
          </a:p>
          <a:p>
            <a:pPr marL="0" indent="0" algn="just">
              <a:buNone/>
            </a:pPr>
            <a:r>
              <a:rPr lang="en-US" sz="2200" b="1" dirty="0">
                <a:latin typeface="Arial" charset="0"/>
                <a:cs typeface="Arial" charset="0"/>
              </a:rPr>
              <a:t>	- </a:t>
            </a:r>
            <a:r>
              <a:rPr lang="en-US" sz="2200" b="1" dirty="0" err="1">
                <a:latin typeface="Arial" charset="0"/>
                <a:cs typeface="Arial" charset="0"/>
              </a:rPr>
              <a:t>Độc</a:t>
            </a:r>
            <a:r>
              <a:rPr lang="en-US" sz="2200" b="1" dirty="0">
                <a:latin typeface="Arial" charset="0"/>
                <a:cs typeface="Arial" charset="0"/>
              </a:rPr>
              <a:t> </a:t>
            </a:r>
            <a:r>
              <a:rPr lang="en-US" sz="2200" b="1" dirty="0" err="1">
                <a:latin typeface="Arial" charset="0"/>
                <a:cs typeface="Arial" charset="0"/>
              </a:rPr>
              <a:t>tính</a:t>
            </a:r>
            <a:r>
              <a:rPr lang="en-US" sz="2200" b="1" dirty="0">
                <a:latin typeface="Arial" charset="0"/>
                <a:cs typeface="Arial" charset="0"/>
              </a:rPr>
              <a:t> </a:t>
            </a:r>
            <a:r>
              <a:rPr lang="en-US" sz="2200" b="1" dirty="0" err="1">
                <a:latin typeface="Arial" charset="0"/>
                <a:cs typeface="Arial" charset="0"/>
              </a:rPr>
              <a:t>cao</a:t>
            </a:r>
            <a:r>
              <a:rPr lang="en-US" sz="2200" b="1" dirty="0">
                <a:latin typeface="Arial" charset="0"/>
                <a:cs typeface="Arial" charset="0"/>
              </a:rPr>
              <a:t>; </a:t>
            </a:r>
          </a:p>
          <a:p>
            <a:pPr marL="0" indent="0" algn="just">
              <a:buNone/>
            </a:pPr>
            <a:r>
              <a:rPr lang="en-US" sz="2200" b="1" dirty="0">
                <a:latin typeface="Arial" charset="0"/>
                <a:cs typeface="Arial" charset="0"/>
              </a:rPr>
              <a:t>	- </a:t>
            </a:r>
            <a:r>
              <a:rPr lang="en-US" sz="2200" b="1" dirty="0" err="1">
                <a:latin typeface="Arial" charset="0"/>
                <a:cs typeface="Arial" charset="0"/>
              </a:rPr>
              <a:t>Khó</a:t>
            </a:r>
            <a:r>
              <a:rPr lang="en-US" sz="2200" b="1" dirty="0">
                <a:latin typeface="Arial" charset="0"/>
                <a:cs typeface="Arial" charset="0"/>
              </a:rPr>
              <a:t> </a:t>
            </a:r>
            <a:r>
              <a:rPr lang="en-US" sz="2200" b="1" dirty="0" err="1">
                <a:latin typeface="Arial" charset="0"/>
                <a:cs typeface="Arial" charset="0"/>
              </a:rPr>
              <a:t>phân</a:t>
            </a:r>
            <a:r>
              <a:rPr lang="en-US" sz="2200" b="1" dirty="0">
                <a:latin typeface="Arial" charset="0"/>
                <a:cs typeface="Arial" charset="0"/>
              </a:rPr>
              <a:t> </a:t>
            </a:r>
            <a:r>
              <a:rPr lang="en-US" sz="2200" b="1" dirty="0" err="1">
                <a:latin typeface="Arial" charset="0"/>
                <a:cs typeface="Arial" charset="0"/>
              </a:rPr>
              <a:t>hủy</a:t>
            </a:r>
            <a:r>
              <a:rPr lang="en-US" sz="2200" b="1" dirty="0">
                <a:latin typeface="Arial" charset="0"/>
                <a:cs typeface="Arial" charset="0"/>
              </a:rPr>
              <a:t> </a:t>
            </a:r>
            <a:r>
              <a:rPr lang="en-US" sz="2200" b="1" dirty="0" err="1">
                <a:latin typeface="Arial" charset="0"/>
                <a:cs typeface="Arial" charset="0"/>
              </a:rPr>
              <a:t>trong</a:t>
            </a:r>
            <a:r>
              <a:rPr lang="en-US" sz="2200" b="1" dirty="0">
                <a:latin typeface="Arial" charset="0"/>
                <a:cs typeface="Arial" charset="0"/>
              </a:rPr>
              <a:t> </a:t>
            </a:r>
            <a:r>
              <a:rPr lang="en-US" sz="2200" b="1" dirty="0" err="1">
                <a:latin typeface="Arial" charset="0"/>
                <a:cs typeface="Arial" charset="0"/>
              </a:rPr>
              <a:t>môi</a:t>
            </a:r>
            <a:r>
              <a:rPr lang="en-US" sz="2200" b="1" dirty="0">
                <a:latin typeface="Arial" charset="0"/>
                <a:cs typeface="Arial" charset="0"/>
              </a:rPr>
              <a:t> </a:t>
            </a:r>
            <a:r>
              <a:rPr lang="en-US" sz="2200" b="1" dirty="0" err="1">
                <a:latin typeface="Arial" charset="0"/>
                <a:cs typeface="Arial" charset="0"/>
              </a:rPr>
              <a:t>trường</a:t>
            </a:r>
            <a:r>
              <a:rPr lang="en-US" sz="2200" b="1" dirty="0">
                <a:latin typeface="Arial" charset="0"/>
                <a:cs typeface="Arial" charset="0"/>
              </a:rPr>
              <a:t> </a:t>
            </a:r>
            <a:r>
              <a:rPr lang="en-US" sz="2200" b="1" dirty="0" err="1">
                <a:latin typeface="Arial" charset="0"/>
                <a:cs typeface="Arial" charset="0"/>
              </a:rPr>
              <a:t>tự</a:t>
            </a:r>
            <a:r>
              <a:rPr lang="en-US" sz="2200" b="1" dirty="0">
                <a:latin typeface="Arial" charset="0"/>
                <a:cs typeface="Arial" charset="0"/>
              </a:rPr>
              <a:t> </a:t>
            </a:r>
            <a:r>
              <a:rPr lang="en-US" sz="2200" b="1" dirty="0" err="1">
                <a:latin typeface="Arial" charset="0"/>
                <a:cs typeface="Arial" charset="0"/>
              </a:rPr>
              <a:t>nhiên</a:t>
            </a:r>
            <a:r>
              <a:rPr lang="en-US" sz="2200" b="1" dirty="0">
                <a:latin typeface="Arial" charset="0"/>
                <a:cs typeface="Arial" charset="0"/>
              </a:rPr>
              <a:t>; </a:t>
            </a:r>
          </a:p>
          <a:p>
            <a:pPr marL="0" indent="0" algn="just">
              <a:buNone/>
            </a:pPr>
            <a:r>
              <a:rPr lang="en-US" sz="2200" b="1" dirty="0">
                <a:latin typeface="Arial" charset="0"/>
                <a:cs typeface="Arial" charset="0"/>
              </a:rPr>
              <a:t>	- </a:t>
            </a:r>
            <a:r>
              <a:rPr lang="en-US" sz="2200" b="1" dirty="0" err="1">
                <a:latin typeface="Arial" charset="0"/>
                <a:cs typeface="Arial" charset="0"/>
              </a:rPr>
              <a:t>Khả</a:t>
            </a:r>
            <a:r>
              <a:rPr lang="en-US" sz="2200" b="1" dirty="0">
                <a:latin typeface="Arial" charset="0"/>
                <a:cs typeface="Arial" charset="0"/>
              </a:rPr>
              <a:t> </a:t>
            </a:r>
            <a:r>
              <a:rPr lang="en-US" sz="2200" b="1" dirty="0" err="1">
                <a:latin typeface="Arial" charset="0"/>
                <a:cs typeface="Arial" charset="0"/>
              </a:rPr>
              <a:t>năng</a:t>
            </a:r>
            <a:r>
              <a:rPr lang="en-US" sz="2200" b="1" dirty="0">
                <a:latin typeface="Arial" charset="0"/>
                <a:cs typeface="Arial" charset="0"/>
              </a:rPr>
              <a:t> di </a:t>
            </a:r>
            <a:r>
              <a:rPr lang="en-US" sz="2200" b="1" dirty="0" err="1">
                <a:latin typeface="Arial" charset="0"/>
                <a:cs typeface="Arial" charset="0"/>
              </a:rPr>
              <a:t>chuyển</a:t>
            </a:r>
            <a:r>
              <a:rPr lang="en-US" sz="2200" b="1" dirty="0">
                <a:latin typeface="Arial" charset="0"/>
                <a:cs typeface="Arial" charset="0"/>
              </a:rPr>
              <a:t> </a:t>
            </a:r>
            <a:r>
              <a:rPr lang="en-US" sz="2200" b="1" dirty="0" err="1">
                <a:latin typeface="Arial" charset="0"/>
                <a:cs typeface="Arial" charset="0"/>
              </a:rPr>
              <a:t>và</a:t>
            </a:r>
            <a:r>
              <a:rPr lang="en-US" sz="2200" b="1" dirty="0">
                <a:latin typeface="Arial" charset="0"/>
                <a:cs typeface="Arial" charset="0"/>
              </a:rPr>
              <a:t> </a:t>
            </a:r>
            <a:r>
              <a:rPr lang="en-US" sz="2200" b="1" dirty="0" err="1">
                <a:latin typeface="Arial" charset="0"/>
                <a:cs typeface="Arial" charset="0"/>
              </a:rPr>
              <a:t>phát</a:t>
            </a:r>
            <a:r>
              <a:rPr lang="en-US" sz="2200" b="1" dirty="0">
                <a:latin typeface="Arial" charset="0"/>
                <a:cs typeface="Arial" charset="0"/>
              </a:rPr>
              <a:t> </a:t>
            </a:r>
            <a:r>
              <a:rPr lang="en-US" sz="2200" b="1" dirty="0" err="1">
                <a:latin typeface="Arial" charset="0"/>
                <a:cs typeface="Arial" charset="0"/>
              </a:rPr>
              <a:t>tán</a:t>
            </a:r>
            <a:r>
              <a:rPr lang="en-US" sz="2200" b="1" dirty="0">
                <a:latin typeface="Arial" charset="0"/>
                <a:cs typeface="Arial" charset="0"/>
              </a:rPr>
              <a:t> </a:t>
            </a:r>
            <a:r>
              <a:rPr lang="en-US" sz="2200" b="1" dirty="0" err="1">
                <a:latin typeface="Arial" charset="0"/>
                <a:cs typeface="Arial" charset="0"/>
              </a:rPr>
              <a:t>xa</a:t>
            </a:r>
            <a:r>
              <a:rPr lang="en-US" sz="2200" b="1" dirty="0">
                <a:latin typeface="Arial" charset="0"/>
                <a:cs typeface="Arial" charset="0"/>
              </a:rPr>
              <a:t>; </a:t>
            </a:r>
          </a:p>
          <a:p>
            <a:pPr marL="0" indent="0" algn="just">
              <a:buNone/>
            </a:pPr>
            <a:r>
              <a:rPr lang="en-US" sz="2200" b="1" dirty="0">
                <a:latin typeface="Arial" charset="0"/>
                <a:cs typeface="Arial" charset="0"/>
              </a:rPr>
              <a:t>	- </a:t>
            </a:r>
            <a:r>
              <a:rPr lang="en-US" sz="2200" b="1" dirty="0" err="1">
                <a:latin typeface="Arial" charset="0"/>
                <a:cs typeface="Arial" charset="0"/>
              </a:rPr>
              <a:t>Khả</a:t>
            </a:r>
            <a:r>
              <a:rPr lang="en-US" sz="2200" b="1" dirty="0">
                <a:latin typeface="Arial" charset="0"/>
                <a:cs typeface="Arial" charset="0"/>
              </a:rPr>
              <a:t> </a:t>
            </a:r>
            <a:r>
              <a:rPr lang="en-US" sz="2200" b="1" dirty="0" err="1">
                <a:latin typeface="Arial" charset="0"/>
                <a:cs typeface="Arial" charset="0"/>
              </a:rPr>
              <a:t>năng</a:t>
            </a:r>
            <a:r>
              <a:rPr lang="en-US" sz="2200" b="1" dirty="0">
                <a:latin typeface="Arial" charset="0"/>
                <a:cs typeface="Arial" charset="0"/>
              </a:rPr>
              <a:t> </a:t>
            </a:r>
            <a:r>
              <a:rPr lang="en-US" sz="2200" b="1" dirty="0" err="1">
                <a:latin typeface="Arial" charset="0"/>
                <a:cs typeface="Arial" charset="0"/>
              </a:rPr>
              <a:t>tích</a:t>
            </a:r>
            <a:r>
              <a:rPr lang="en-US" sz="2200" b="1" dirty="0">
                <a:latin typeface="Arial" charset="0"/>
                <a:cs typeface="Arial" charset="0"/>
              </a:rPr>
              <a:t> </a:t>
            </a:r>
            <a:r>
              <a:rPr lang="en-US" sz="2200" b="1" dirty="0" err="1">
                <a:latin typeface="Arial" charset="0"/>
                <a:cs typeface="Arial" charset="0"/>
              </a:rPr>
              <a:t>tụ</a:t>
            </a:r>
            <a:r>
              <a:rPr lang="en-US" sz="2200" b="1" dirty="0">
                <a:latin typeface="Arial" charset="0"/>
                <a:cs typeface="Arial" charset="0"/>
              </a:rPr>
              <a:t> </a:t>
            </a:r>
            <a:r>
              <a:rPr lang="en-US" sz="2200" b="1" dirty="0" err="1">
                <a:latin typeface="Arial" charset="0"/>
                <a:cs typeface="Arial" charset="0"/>
              </a:rPr>
              <a:t>sinh</a:t>
            </a:r>
            <a:r>
              <a:rPr lang="en-US" sz="2200" b="1" dirty="0">
                <a:latin typeface="Arial" charset="0"/>
                <a:cs typeface="Arial" charset="0"/>
              </a:rPr>
              <a:t> </a:t>
            </a:r>
            <a:r>
              <a:rPr lang="en-US" sz="2200" b="1" dirty="0" err="1">
                <a:latin typeface="Arial" charset="0"/>
                <a:cs typeface="Arial" charset="0"/>
              </a:rPr>
              <a:t>học</a:t>
            </a:r>
            <a:r>
              <a:rPr lang="en-US" sz="2200" b="1" dirty="0">
                <a:latin typeface="Arial" charset="0"/>
                <a:cs typeface="Arial" charset="0"/>
              </a:rPr>
              <a:t> </a:t>
            </a:r>
            <a:r>
              <a:rPr lang="en-US" sz="2200" b="1" dirty="0" err="1">
                <a:latin typeface="Arial" charset="0"/>
                <a:cs typeface="Arial" charset="0"/>
              </a:rPr>
              <a:t>cao</a:t>
            </a:r>
            <a:r>
              <a:rPr lang="en-US" sz="2200" b="1" dirty="0">
                <a:latin typeface="Arial" charset="0"/>
                <a:cs typeface="Arial" charset="0"/>
              </a:rPr>
              <a:t>.</a:t>
            </a:r>
          </a:p>
          <a:p>
            <a:pPr marL="0" indent="0" algn="just">
              <a:buNone/>
            </a:pPr>
            <a:endParaRPr lang="en-US" sz="2200" b="1" dirty="0">
              <a:latin typeface="Arial" charset="0"/>
              <a:cs typeface="Arial" charset="0"/>
            </a:endParaRPr>
          </a:p>
          <a:p>
            <a:pPr marL="0" indent="0" algn="just">
              <a:buNone/>
            </a:pPr>
            <a:r>
              <a:rPr lang="en-US" sz="2200" b="1" dirty="0" err="1">
                <a:latin typeface="Arial" charset="0"/>
                <a:cs typeface="Arial" charset="0"/>
              </a:rPr>
              <a:t>Các</a:t>
            </a:r>
            <a:r>
              <a:rPr lang="en-US" sz="2200" b="1" dirty="0">
                <a:latin typeface="Arial" charset="0"/>
                <a:cs typeface="Arial" charset="0"/>
              </a:rPr>
              <a:t> </a:t>
            </a:r>
            <a:r>
              <a:rPr lang="en-US" sz="2200" b="1" dirty="0" err="1">
                <a:latin typeface="Arial" charset="0"/>
                <a:cs typeface="Arial" charset="0"/>
              </a:rPr>
              <a:t>chất</a:t>
            </a:r>
            <a:r>
              <a:rPr lang="en-US" sz="2200" b="1" dirty="0">
                <a:latin typeface="Arial" charset="0"/>
                <a:cs typeface="Arial" charset="0"/>
              </a:rPr>
              <a:t> ô </a:t>
            </a:r>
            <a:r>
              <a:rPr lang="en-US" sz="2200" b="1" dirty="0" err="1">
                <a:latin typeface="Arial" charset="0"/>
                <a:cs typeface="Arial" charset="0"/>
              </a:rPr>
              <a:t>nhiễm</a:t>
            </a:r>
            <a:r>
              <a:rPr lang="en-US" sz="2200" b="1" dirty="0">
                <a:latin typeface="Arial" charset="0"/>
                <a:cs typeface="Arial" charset="0"/>
              </a:rPr>
              <a:t> POPs </a:t>
            </a:r>
            <a:r>
              <a:rPr lang="en-US" sz="2200" b="1" dirty="0" err="1">
                <a:latin typeface="Arial" charset="0"/>
                <a:cs typeface="Arial" charset="0"/>
              </a:rPr>
              <a:t>là</a:t>
            </a:r>
            <a:r>
              <a:rPr lang="en-US" sz="2200" b="1" dirty="0">
                <a:latin typeface="Arial" charset="0"/>
                <a:cs typeface="Arial" charset="0"/>
              </a:rPr>
              <a:t> </a:t>
            </a:r>
            <a:r>
              <a:rPr lang="en-US" sz="2200" b="1" dirty="0" err="1">
                <a:latin typeface="Arial" charset="0"/>
                <a:cs typeface="Arial" charset="0"/>
              </a:rPr>
              <a:t>một</a:t>
            </a:r>
            <a:r>
              <a:rPr lang="en-US" sz="2200" b="1" dirty="0">
                <a:latin typeface="Arial" charset="0"/>
                <a:cs typeface="Arial" charset="0"/>
              </a:rPr>
              <a:t> </a:t>
            </a:r>
            <a:r>
              <a:rPr lang="en-US" sz="2200" b="1" dirty="0" err="1">
                <a:latin typeface="Arial" charset="0"/>
                <a:cs typeface="Arial" charset="0"/>
              </a:rPr>
              <a:t>nhóm</a:t>
            </a:r>
            <a:r>
              <a:rPr lang="en-US" sz="2200" b="1" dirty="0">
                <a:latin typeface="Arial" charset="0"/>
                <a:cs typeface="Arial" charset="0"/>
              </a:rPr>
              <a:t> </a:t>
            </a:r>
            <a:r>
              <a:rPr lang="en-US" sz="2200" b="1" dirty="0" err="1">
                <a:latin typeface="Arial" charset="0"/>
                <a:cs typeface="Arial" charset="0"/>
              </a:rPr>
              <a:t>hữu</a:t>
            </a:r>
            <a:r>
              <a:rPr lang="en-US" sz="2200" b="1" dirty="0">
                <a:latin typeface="Arial" charset="0"/>
                <a:cs typeface="Arial" charset="0"/>
              </a:rPr>
              <a:t> </a:t>
            </a:r>
            <a:r>
              <a:rPr lang="en-US" sz="2200" b="1" dirty="0" err="1">
                <a:latin typeface="Arial" charset="0"/>
                <a:cs typeface="Arial" charset="0"/>
              </a:rPr>
              <a:t>cơ</a:t>
            </a:r>
            <a:r>
              <a:rPr lang="en-US" sz="2200" b="1" dirty="0">
                <a:latin typeface="Arial" charset="0"/>
                <a:cs typeface="Arial" charset="0"/>
              </a:rPr>
              <a:t>, </a:t>
            </a:r>
            <a:r>
              <a:rPr lang="en-US" sz="2200" b="1" dirty="0" err="1">
                <a:latin typeface="Arial" charset="0"/>
                <a:cs typeface="Arial" charset="0"/>
              </a:rPr>
              <a:t>hoặc</a:t>
            </a:r>
            <a:r>
              <a:rPr lang="en-US" sz="2200" b="1" dirty="0">
                <a:latin typeface="Arial" charset="0"/>
                <a:cs typeface="Arial" charset="0"/>
              </a:rPr>
              <a:t> </a:t>
            </a:r>
            <a:r>
              <a:rPr lang="en-US" sz="2200" b="1" dirty="0" err="1">
                <a:latin typeface="Arial" charset="0"/>
                <a:cs typeface="Arial" charset="0"/>
              </a:rPr>
              <a:t>dựa</a:t>
            </a:r>
            <a:r>
              <a:rPr lang="en-US" sz="2200" b="1" dirty="0">
                <a:latin typeface="Arial" charset="0"/>
                <a:cs typeface="Arial" charset="0"/>
              </a:rPr>
              <a:t> </a:t>
            </a:r>
            <a:r>
              <a:rPr lang="en-US" sz="2200" b="1" dirty="0" err="1">
                <a:latin typeface="Arial" charset="0"/>
                <a:cs typeface="Arial" charset="0"/>
              </a:rPr>
              <a:t>trên</a:t>
            </a:r>
            <a:r>
              <a:rPr lang="en-US" sz="2200" b="1" dirty="0">
                <a:latin typeface="Arial" charset="0"/>
                <a:cs typeface="Arial" charset="0"/>
              </a:rPr>
              <a:t> carbon </a:t>
            </a:r>
            <a:r>
              <a:rPr lang="en-US" sz="2200" b="1" dirty="0" err="1">
                <a:latin typeface="Arial" charset="0"/>
                <a:cs typeface="Arial" charset="0"/>
              </a:rPr>
              <a:t>Chúng</a:t>
            </a:r>
            <a:r>
              <a:rPr lang="en-US" sz="2200" b="1" dirty="0">
                <a:latin typeface="Arial" charset="0"/>
                <a:cs typeface="Arial" charset="0"/>
              </a:rPr>
              <a:t> </a:t>
            </a:r>
            <a:r>
              <a:rPr lang="en-US" sz="2200" b="1" dirty="0" err="1">
                <a:latin typeface="Arial" charset="0"/>
                <a:cs typeface="Arial" charset="0"/>
              </a:rPr>
              <a:t>cũng</a:t>
            </a:r>
            <a:r>
              <a:rPr lang="en-US" sz="2200" b="1" dirty="0">
                <a:latin typeface="Arial" charset="0"/>
                <a:cs typeface="Arial" charset="0"/>
              </a:rPr>
              <a:t> </a:t>
            </a:r>
            <a:r>
              <a:rPr lang="en-US" sz="2200" b="1" dirty="0" err="1">
                <a:latin typeface="Arial" charset="0"/>
                <a:cs typeface="Arial" charset="0"/>
              </a:rPr>
              <a:t>có</a:t>
            </a:r>
            <a:r>
              <a:rPr lang="en-US" sz="2200" b="1" dirty="0">
                <a:latin typeface="Arial" charset="0"/>
                <a:cs typeface="Arial" charset="0"/>
              </a:rPr>
              <a:t> </a:t>
            </a:r>
            <a:r>
              <a:rPr lang="en-US" sz="2200" b="1" dirty="0" err="1">
                <a:latin typeface="Arial" charset="0"/>
                <a:cs typeface="Arial" charset="0"/>
              </a:rPr>
              <a:t>thể</a:t>
            </a:r>
            <a:r>
              <a:rPr lang="en-US" sz="2200" b="1" dirty="0">
                <a:latin typeface="Arial" charset="0"/>
                <a:cs typeface="Arial" charset="0"/>
              </a:rPr>
              <a:t> </a:t>
            </a:r>
            <a:r>
              <a:rPr lang="en-US" sz="2200" b="1" dirty="0" err="1">
                <a:latin typeface="Arial" charset="0"/>
                <a:cs typeface="Arial" charset="0"/>
              </a:rPr>
              <a:t>đi</a:t>
            </a:r>
            <a:r>
              <a:rPr lang="en-US" sz="2200" b="1" dirty="0">
                <a:latin typeface="Arial" charset="0"/>
                <a:cs typeface="Arial" charset="0"/>
              </a:rPr>
              <a:t> </a:t>
            </a:r>
            <a:r>
              <a:rPr lang="en-US" sz="2200" b="1" dirty="0" err="1">
                <a:latin typeface="Arial" charset="0"/>
                <a:cs typeface="Arial" charset="0"/>
              </a:rPr>
              <a:t>rất</a:t>
            </a:r>
            <a:r>
              <a:rPr lang="en-US" sz="2200" b="1" dirty="0">
                <a:latin typeface="Arial" charset="0"/>
                <a:cs typeface="Arial" charset="0"/>
              </a:rPr>
              <a:t> </a:t>
            </a:r>
            <a:r>
              <a:rPr lang="en-US" sz="2200" b="1" dirty="0" err="1">
                <a:latin typeface="Arial" charset="0"/>
                <a:cs typeface="Arial" charset="0"/>
              </a:rPr>
              <a:t>xa</a:t>
            </a:r>
            <a:r>
              <a:rPr lang="en-US" sz="2200" b="1" dirty="0">
                <a:latin typeface="Arial" charset="0"/>
                <a:cs typeface="Arial" charset="0"/>
              </a:rPr>
              <a:t> </a:t>
            </a:r>
            <a:r>
              <a:rPr lang="en-US" sz="2200" b="1" dirty="0" err="1">
                <a:latin typeface="Arial" charset="0"/>
                <a:cs typeface="Arial" charset="0"/>
              </a:rPr>
              <a:t>và</a:t>
            </a:r>
            <a:r>
              <a:rPr lang="en-US" sz="2200" b="1" dirty="0">
                <a:latin typeface="Arial" charset="0"/>
                <a:cs typeface="Arial" charset="0"/>
              </a:rPr>
              <a:t> </a:t>
            </a:r>
            <a:r>
              <a:rPr lang="en-US" sz="2200" b="1" dirty="0" err="1">
                <a:latin typeface="Arial" charset="0"/>
                <a:cs typeface="Arial" charset="0"/>
              </a:rPr>
              <a:t>phân</a:t>
            </a:r>
            <a:r>
              <a:rPr lang="en-US" sz="2200" b="1" dirty="0">
                <a:latin typeface="Arial" charset="0"/>
                <a:cs typeface="Arial" charset="0"/>
              </a:rPr>
              <a:t> </a:t>
            </a:r>
            <a:r>
              <a:rPr lang="en-US" sz="2200" b="1" dirty="0" err="1">
                <a:latin typeface="Arial" charset="0"/>
                <a:cs typeface="Arial" charset="0"/>
              </a:rPr>
              <a:t>bố</a:t>
            </a:r>
            <a:r>
              <a:rPr lang="en-US" sz="2200" b="1" dirty="0">
                <a:latin typeface="Arial" charset="0"/>
                <a:cs typeface="Arial" charset="0"/>
              </a:rPr>
              <a:t> </a:t>
            </a:r>
            <a:r>
              <a:rPr lang="en-US" sz="2200" b="1" dirty="0" err="1">
                <a:latin typeface="Arial" charset="0"/>
                <a:cs typeface="Arial" charset="0"/>
              </a:rPr>
              <a:t>rộng</a:t>
            </a:r>
            <a:r>
              <a:rPr lang="en-US" sz="2200" b="1" dirty="0">
                <a:latin typeface="Arial" charset="0"/>
                <a:cs typeface="Arial" charset="0"/>
              </a:rPr>
              <a:t> </a:t>
            </a:r>
            <a:r>
              <a:rPr lang="en-US" sz="2200" b="1" dirty="0" err="1">
                <a:latin typeface="Arial" charset="0"/>
                <a:cs typeface="Arial" charset="0"/>
              </a:rPr>
              <a:t>rãi</a:t>
            </a:r>
            <a:r>
              <a:rPr lang="en-US" sz="2200" b="1" dirty="0">
                <a:latin typeface="Arial" charset="0"/>
                <a:cs typeface="Arial" charset="0"/>
              </a:rPr>
              <a:t> </a:t>
            </a:r>
            <a:r>
              <a:rPr lang="en-US" sz="2200" b="1" dirty="0" err="1">
                <a:latin typeface="Arial" charset="0"/>
                <a:cs typeface="Arial" charset="0"/>
              </a:rPr>
              <a:t>thông</a:t>
            </a:r>
            <a:r>
              <a:rPr lang="en-US" sz="2200" b="1" dirty="0">
                <a:latin typeface="Arial" charset="0"/>
                <a:cs typeface="Arial" charset="0"/>
              </a:rPr>
              <a:t> qua </a:t>
            </a:r>
            <a:r>
              <a:rPr lang="en-US" sz="2200" b="1" dirty="0" err="1">
                <a:latin typeface="Arial" charset="0"/>
                <a:cs typeface="Arial" charset="0"/>
              </a:rPr>
              <a:t>các</a:t>
            </a:r>
            <a:r>
              <a:rPr lang="en-US" sz="2200" b="1" dirty="0">
                <a:latin typeface="Arial" charset="0"/>
                <a:cs typeface="Arial" charset="0"/>
              </a:rPr>
              <a:t> </a:t>
            </a:r>
            <a:r>
              <a:rPr lang="en-US" sz="2200" b="1" dirty="0" err="1">
                <a:latin typeface="Arial" charset="0"/>
                <a:cs typeface="Arial" charset="0"/>
              </a:rPr>
              <a:t>quá</a:t>
            </a:r>
            <a:r>
              <a:rPr lang="en-US" sz="2200" b="1" dirty="0">
                <a:latin typeface="Arial" charset="0"/>
                <a:cs typeface="Arial" charset="0"/>
              </a:rPr>
              <a:t> </a:t>
            </a:r>
            <a:r>
              <a:rPr lang="en-US" sz="2200" b="1" dirty="0" err="1">
                <a:latin typeface="Arial" charset="0"/>
                <a:cs typeface="Arial" charset="0"/>
              </a:rPr>
              <a:t>trình</a:t>
            </a:r>
            <a:r>
              <a:rPr lang="en-US" sz="2200" b="1" dirty="0">
                <a:latin typeface="Arial" charset="0"/>
                <a:cs typeface="Arial" charset="0"/>
              </a:rPr>
              <a:t> </a:t>
            </a:r>
            <a:r>
              <a:rPr lang="en-US" sz="2200" b="1" dirty="0" err="1">
                <a:latin typeface="Arial" charset="0"/>
                <a:cs typeface="Arial" charset="0"/>
              </a:rPr>
              <a:t>tự</a:t>
            </a:r>
            <a:r>
              <a:rPr lang="en-US" sz="2200" b="1" dirty="0">
                <a:latin typeface="Arial" charset="0"/>
                <a:cs typeface="Arial" charset="0"/>
              </a:rPr>
              <a:t> </a:t>
            </a:r>
            <a:r>
              <a:rPr lang="en-US" sz="2200" b="1" dirty="0" err="1">
                <a:latin typeface="Arial" charset="0"/>
                <a:cs typeface="Arial" charset="0"/>
              </a:rPr>
              <a:t>nhiên</a:t>
            </a:r>
            <a:r>
              <a:rPr lang="en-US" sz="2200" b="1" dirty="0">
                <a:latin typeface="Arial" charset="0"/>
                <a:cs typeface="Arial" charset="0"/>
              </a:rPr>
              <a:t>, </a:t>
            </a:r>
            <a:r>
              <a:rPr lang="en-US" sz="2200" b="1" dirty="0" err="1">
                <a:latin typeface="Arial" charset="0"/>
                <a:cs typeface="Arial" charset="0"/>
              </a:rPr>
              <a:t>và</a:t>
            </a:r>
            <a:r>
              <a:rPr lang="en-US" sz="2200" b="1" dirty="0">
                <a:latin typeface="Arial" charset="0"/>
                <a:cs typeface="Arial" charset="0"/>
              </a:rPr>
              <a:t> </a:t>
            </a:r>
            <a:r>
              <a:rPr lang="en-US" sz="2200" b="1" dirty="0" err="1">
                <a:latin typeface="Arial" charset="0"/>
                <a:cs typeface="Arial" charset="0"/>
              </a:rPr>
              <a:t>tích</a:t>
            </a:r>
            <a:r>
              <a:rPr lang="en-US" sz="2200" b="1" dirty="0">
                <a:latin typeface="Arial" charset="0"/>
                <a:cs typeface="Arial" charset="0"/>
              </a:rPr>
              <a:t> </a:t>
            </a:r>
            <a:r>
              <a:rPr lang="en-US" sz="2200" b="1" dirty="0" err="1">
                <a:latin typeface="Arial" charset="0"/>
                <a:cs typeface="Arial" charset="0"/>
              </a:rPr>
              <a:t>tụ</a:t>
            </a:r>
            <a:r>
              <a:rPr lang="en-US" sz="2200" b="1" dirty="0">
                <a:latin typeface="Arial" charset="0"/>
                <a:cs typeface="Arial" charset="0"/>
              </a:rPr>
              <a:t> </a:t>
            </a:r>
            <a:r>
              <a:rPr lang="en-US" sz="2200" b="1" dirty="0" err="1">
                <a:latin typeface="Arial" charset="0"/>
                <a:cs typeface="Arial" charset="0"/>
              </a:rPr>
              <a:t>trong</a:t>
            </a:r>
            <a:r>
              <a:rPr lang="en-US" sz="2200" b="1" dirty="0">
                <a:latin typeface="Arial" charset="0"/>
                <a:cs typeface="Arial" charset="0"/>
              </a:rPr>
              <a:t> </a:t>
            </a:r>
            <a:r>
              <a:rPr lang="en-US" sz="2200" b="1" dirty="0" err="1">
                <a:latin typeface="Arial" charset="0"/>
                <a:cs typeface="Arial" charset="0"/>
              </a:rPr>
              <a:t>các</a:t>
            </a:r>
            <a:r>
              <a:rPr lang="en-US" sz="2200" b="1" dirty="0">
                <a:latin typeface="Arial" charset="0"/>
                <a:cs typeface="Arial" charset="0"/>
              </a:rPr>
              <a:t> </a:t>
            </a:r>
            <a:r>
              <a:rPr lang="en-US" sz="2200" b="1" dirty="0" err="1">
                <a:latin typeface="Arial" charset="0"/>
                <a:cs typeface="Arial" charset="0"/>
              </a:rPr>
              <a:t>mô</a:t>
            </a:r>
            <a:r>
              <a:rPr lang="en-US" sz="2200" b="1" dirty="0">
                <a:latin typeface="Arial" charset="0"/>
                <a:cs typeface="Arial" charset="0"/>
              </a:rPr>
              <a:t> </a:t>
            </a:r>
            <a:r>
              <a:rPr lang="en-US" sz="2200" b="1" dirty="0" err="1">
                <a:latin typeface="Arial" charset="0"/>
                <a:cs typeface="Arial" charset="0"/>
              </a:rPr>
              <a:t>mỡ</a:t>
            </a:r>
            <a:r>
              <a:rPr lang="en-US" sz="2200" b="1" dirty="0">
                <a:latin typeface="Arial" charset="0"/>
                <a:cs typeface="Arial" charset="0"/>
              </a:rPr>
              <a:t> </a:t>
            </a:r>
            <a:r>
              <a:rPr lang="en-US" sz="2200" b="1" dirty="0" err="1">
                <a:latin typeface="Arial" charset="0"/>
                <a:cs typeface="Arial" charset="0"/>
              </a:rPr>
              <a:t>của</a:t>
            </a:r>
            <a:r>
              <a:rPr lang="en-US" sz="2200" b="1" dirty="0">
                <a:latin typeface="Arial" charset="0"/>
                <a:cs typeface="Arial" charset="0"/>
              </a:rPr>
              <a:t> </a:t>
            </a:r>
            <a:r>
              <a:rPr lang="en-US" sz="2200" b="1" dirty="0" err="1">
                <a:latin typeface="Arial" charset="0"/>
                <a:cs typeface="Arial" charset="0"/>
              </a:rPr>
              <a:t>sinh</a:t>
            </a:r>
            <a:r>
              <a:rPr lang="en-US" sz="2200" b="1" dirty="0">
                <a:latin typeface="Arial" charset="0"/>
                <a:cs typeface="Arial" charset="0"/>
              </a:rPr>
              <a:t> </a:t>
            </a:r>
            <a:r>
              <a:rPr lang="en-US" sz="2200" b="1" dirty="0" err="1">
                <a:latin typeface="Arial" charset="0"/>
                <a:cs typeface="Arial" charset="0"/>
              </a:rPr>
              <a:t>vật</a:t>
            </a:r>
            <a:r>
              <a:rPr lang="en-US" sz="2200" b="1" dirty="0">
                <a:latin typeface="Arial" charset="0"/>
                <a:cs typeface="Arial" charset="0"/>
              </a:rPr>
              <a:t> </a:t>
            </a:r>
            <a:r>
              <a:rPr lang="en-US" sz="2200" b="1" dirty="0" err="1">
                <a:latin typeface="Arial" charset="0"/>
                <a:cs typeface="Arial" charset="0"/>
              </a:rPr>
              <a:t>sống</a:t>
            </a:r>
            <a:r>
              <a:rPr lang="en-US" sz="2200" b="1" dirty="0">
                <a:latin typeface="Arial" charset="0"/>
                <a:cs typeface="Arial" charset="0"/>
              </a:rPr>
              <a:t>. </a:t>
            </a:r>
            <a:endParaRPr lang="en-US" altLang="en-US" sz="2200" b="1" dirty="0">
              <a:latin typeface="Arial" charset="0"/>
              <a:cs typeface="Arial" charset="0"/>
            </a:endParaRPr>
          </a:p>
        </p:txBody>
      </p:sp>
    </p:spTree>
    <p:extLst>
      <p:ext uri="{BB962C8B-B14F-4D97-AF65-F5344CB8AC3E}">
        <p14:creationId xmlns:p14="http://schemas.microsoft.com/office/powerpoint/2010/main" val="107442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25400"/>
            <a:ext cx="9067799" cy="558800"/>
          </a:xfrm>
        </p:spPr>
        <p:txBody>
          <a:bodyPr>
            <a:normAutofit fontScale="90000"/>
          </a:bodyPr>
          <a:lstStyle/>
          <a:p>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28 -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vi </a:t>
            </a:r>
            <a:r>
              <a:rPr lang="en-US" sz="2500" dirty="0" err="1">
                <a:latin typeface="Arial" panose="020B0604020202020204" pitchFamily="34" charset="0"/>
                <a:cs typeface="Arial" panose="020B0604020202020204" pitchFamily="34" charset="0"/>
              </a:rPr>
              <a:t>phạm</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quy</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định</a:t>
            </a:r>
            <a:r>
              <a:rPr lang="en-US" sz="2500" dirty="0">
                <a:latin typeface="Arial" panose="020B0604020202020204" pitchFamily="34" charset="0"/>
                <a:cs typeface="Arial" panose="020B0604020202020204" pitchFamily="34" charset="0"/>
              </a:rPr>
              <a:t> BVMT </a:t>
            </a:r>
            <a:r>
              <a:rPr lang="en-US" sz="2500" dirty="0" err="1">
                <a:latin typeface="Arial" panose="020B0604020202020204" pitchFamily="34" charset="0"/>
                <a:cs typeface="Arial" panose="020B0604020202020204" pitchFamily="34" charset="0"/>
              </a:rPr>
              <a:t>đối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với</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chất</a:t>
            </a:r>
            <a:r>
              <a:rPr lang="en-US" sz="2500" dirty="0">
                <a:latin typeface="Arial" panose="020B0604020202020204" pitchFamily="34" charset="0"/>
                <a:cs typeface="Arial" panose="020B0604020202020204" pitchFamily="34" charset="0"/>
              </a:rPr>
              <a:t> ONKPH/POP</a:t>
            </a:r>
          </a:p>
        </p:txBody>
      </p:sp>
      <p:graphicFrame>
        <p:nvGraphicFramePr>
          <p:cNvPr id="14" name="Table 13"/>
          <p:cNvGraphicFramePr>
            <a:graphicFrameLocks noGrp="1"/>
          </p:cNvGraphicFramePr>
          <p:nvPr>
            <p:extLst>
              <p:ext uri="{D42A27DB-BD31-4B8C-83A1-F6EECF244321}">
                <p14:modId xmlns:p14="http://schemas.microsoft.com/office/powerpoint/2010/main" val="2620800580"/>
              </p:ext>
            </p:extLst>
          </p:nvPr>
        </p:nvGraphicFramePr>
        <p:xfrm>
          <a:off x="228600" y="381000"/>
          <a:ext cx="8610600" cy="6447145"/>
        </p:xfrm>
        <a:graphic>
          <a:graphicData uri="http://schemas.openxmlformats.org/drawingml/2006/table">
            <a:tbl>
              <a:tblPr firstRow="1" firstCol="1" bandRow="1">
                <a:tableStyleId>{5C22544A-7EE6-4342-B048-85BDC9FD1C3A}</a:tableStyleId>
              </a:tblPr>
              <a:tblGrid>
                <a:gridCol w="643783">
                  <a:extLst>
                    <a:ext uri="{9D8B030D-6E8A-4147-A177-3AD203B41FA5}">
                      <a16:colId xmlns:a16="http://schemas.microsoft.com/office/drawing/2014/main" val="20000"/>
                    </a:ext>
                  </a:extLst>
                </a:gridCol>
                <a:gridCol w="4863898">
                  <a:extLst>
                    <a:ext uri="{9D8B030D-6E8A-4147-A177-3AD203B41FA5}">
                      <a16:colId xmlns:a16="http://schemas.microsoft.com/office/drawing/2014/main" val="20001"/>
                    </a:ext>
                  </a:extLst>
                </a:gridCol>
                <a:gridCol w="1784179">
                  <a:extLst>
                    <a:ext uri="{9D8B030D-6E8A-4147-A177-3AD203B41FA5}">
                      <a16:colId xmlns:a16="http://schemas.microsoft.com/office/drawing/2014/main" val="20002"/>
                    </a:ext>
                  </a:extLst>
                </a:gridCol>
                <a:gridCol w="271882">
                  <a:extLst>
                    <a:ext uri="{9D8B030D-6E8A-4147-A177-3AD203B41FA5}">
                      <a16:colId xmlns:a16="http://schemas.microsoft.com/office/drawing/2014/main" val="20003"/>
                    </a:ext>
                  </a:extLst>
                </a:gridCol>
                <a:gridCol w="1046858">
                  <a:extLst>
                    <a:ext uri="{9D8B030D-6E8A-4147-A177-3AD203B41FA5}">
                      <a16:colId xmlns:a16="http://schemas.microsoft.com/office/drawing/2014/main" val="20004"/>
                    </a:ext>
                  </a:extLst>
                </a:gridCol>
              </a:tblGrid>
              <a:tr h="131662">
                <a:tc>
                  <a:txBody>
                    <a:bodyPr/>
                    <a:lstStyle/>
                    <a:p>
                      <a:pPr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en-US" sz="1400" b="1" dirty="0" err="1">
                          <a:effectLst/>
                          <a:latin typeface="Arial" panose="020B0604020202020204" pitchFamily="34" charset="0"/>
                          <a:cs typeface="Arial" panose="020B0604020202020204" pitchFamily="34" charset="0"/>
                        </a:rPr>
                        <a:t>Hành</a:t>
                      </a:r>
                      <a:r>
                        <a:rPr lang="en-US" sz="1400" b="1" dirty="0">
                          <a:effectLst/>
                          <a:latin typeface="Arial" panose="020B0604020202020204" pitchFamily="34" charset="0"/>
                          <a:cs typeface="Arial" panose="020B0604020202020204" pitchFamily="34" charset="0"/>
                        </a:rPr>
                        <a:t> vi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400" b="1" dirty="0" err="1">
                          <a:effectLst/>
                          <a:latin typeface="Arial" panose="020B0604020202020204" pitchFamily="34" charset="0"/>
                          <a:cs typeface="Arial" panose="020B0604020202020204" pitchFamily="34" charset="0"/>
                        </a:rPr>
                        <a:t>Phạt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tiền</a:t>
                      </a:r>
                      <a:r>
                        <a:rPr lang="en-US" sz="1400" b="1" dirty="0">
                          <a:effectLst/>
                          <a:latin typeface="Arial" panose="020B0604020202020204" pitchFamily="34" charset="0"/>
                          <a:cs typeface="Arial" panose="020B0604020202020204" pitchFamily="34" charset="0"/>
                        </a:rPr>
                        <a:t> (VNĐ)</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endParaRPr lang="en-US"/>
                    </a:p>
                  </a:txBody>
                  <a:tcPr/>
                </a:tc>
                <a:tc>
                  <a:txBody>
                    <a:bodyPr/>
                    <a:lstStyle/>
                    <a:p>
                      <a:pPr algn="ctr">
                        <a:lnSpc>
                          <a:spcPct val="100000"/>
                        </a:lnSpc>
                        <a:spcBef>
                          <a:spcPts val="0"/>
                        </a:spcBef>
                        <a:spcAft>
                          <a:spcPts val="0"/>
                        </a:spcAft>
                      </a:pPr>
                      <a:r>
                        <a:rPr lang="en-US" sz="1400" b="1" dirty="0" err="1">
                          <a:effectLst/>
                          <a:latin typeface="Arial" panose="020B0604020202020204" pitchFamily="34" charset="0"/>
                          <a:cs typeface="Arial" panose="020B0604020202020204" pitchFamily="34" charset="0"/>
                        </a:rPr>
                        <a:t>Hiệu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lực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0"/>
                  </a:ext>
                </a:extLst>
              </a:tr>
              <a:tr h="540269">
                <a:tc>
                  <a:txBody>
                    <a:bodyPr/>
                    <a:lstStyle/>
                    <a:p>
                      <a:pPr algn="ctr">
                        <a:lnSpc>
                          <a:spcPct val="100000"/>
                        </a:lnSpc>
                        <a:spcBef>
                          <a:spcPts val="0"/>
                        </a:spcBef>
                        <a:spcAft>
                          <a:spcPts val="0"/>
                        </a:spcAft>
                      </a:pPr>
                      <a:r>
                        <a:rPr lang="en-US" sz="1400" b="1">
                          <a:effectLst/>
                          <a:latin typeface="Arial" panose="020B0604020202020204" pitchFamily="34" charset="0"/>
                          <a:cs typeface="Arial" panose="020B0604020202020204" pitchFamily="34" charset="0"/>
                        </a:rPr>
                        <a:t>1</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4">
                  <a:txBody>
                    <a:bodyPr/>
                    <a:lstStyle/>
                    <a:p>
                      <a:pPr algn="just">
                        <a:lnSpc>
                          <a:spcPct val="100000"/>
                        </a:lnSpc>
                        <a:spcBef>
                          <a:spcPts val="0"/>
                        </a:spcBef>
                        <a:spcAft>
                          <a:spcPts val="0"/>
                        </a:spcAft>
                      </a:pPr>
                      <a:r>
                        <a:rPr lang="vi-VN" sz="1400" b="1" dirty="0">
                          <a:effectLst/>
                          <a:latin typeface="Arial" panose="020B0604020202020204" pitchFamily="34" charset="0"/>
                          <a:cs typeface="Arial" panose="020B0604020202020204" pitchFamily="34" charset="0"/>
                        </a:rPr>
                        <a:t>Hành vi vi phạm các quy định về bảo vệ môi trường trong quản lý chất ô nhiễm khó phân hủy và nguyên liệu, nhiên liệu, vật liệu, sản phẩm, hàng hóa, thiết bị có chứa chất ô nhiễm khó phân hủy</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68905">
                <a:tc rowSpan="2">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K</a:t>
                      </a:r>
                      <a:r>
                        <a:rPr lang="vi-VN" sz="1300" dirty="0">
                          <a:effectLst/>
                          <a:latin typeface="Arial" panose="020B0604020202020204" pitchFamily="34" charset="0"/>
                          <a:cs typeface="Arial" panose="020B0604020202020204" pitchFamily="34" charset="0"/>
                        </a:rPr>
                        <a:t>hông gửi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văn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bản</a:t>
                      </a:r>
                      <a:r>
                        <a:rPr lang="vi-VN" sz="1300" dirty="0">
                          <a:effectLst/>
                          <a:latin typeface="Arial" panose="020B0604020202020204" pitchFamily="34" charset="0"/>
                          <a:cs typeface="Arial" panose="020B0604020202020204" pitchFamily="34" charset="0"/>
                        </a:rPr>
                        <a:t> thông báo tới Bộ </a:t>
                      </a:r>
                      <a:r>
                        <a:rPr lang="en-US" sz="1300" dirty="0">
                          <a:effectLst/>
                          <a:latin typeface="Arial" panose="020B0604020202020204" pitchFamily="34" charset="0"/>
                          <a:cs typeface="Arial" panose="020B0604020202020204" pitchFamily="34" charset="0"/>
                        </a:rPr>
                        <a:t>TN&amp;MT</a:t>
                      </a:r>
                      <a:r>
                        <a:rPr lang="vi-VN" sz="1300" dirty="0">
                          <a:effectLst/>
                          <a:latin typeface="Arial" panose="020B0604020202020204" pitchFamily="34" charset="0"/>
                          <a:cs typeface="Arial" panose="020B0604020202020204" pitchFamily="34" charset="0"/>
                        </a:rPr>
                        <a:t> kèm theo kết quả đánh giá sự phù hợp đối với </a:t>
                      </a:r>
                      <a:r>
                        <a:rPr lang="en-US" sz="1300" dirty="0">
                          <a:effectLst/>
                          <a:latin typeface="Arial" panose="020B0604020202020204" pitchFamily="34" charset="0"/>
                          <a:cs typeface="Arial" panose="020B0604020202020204" pitchFamily="34" charset="0"/>
                        </a:rPr>
                        <a:t>NL, NL, VL, SP, HH, TB</a:t>
                      </a:r>
                      <a:r>
                        <a:rPr lang="vi-VN" sz="1300" dirty="0">
                          <a:effectLst/>
                          <a:latin typeface="Arial" panose="020B0604020202020204" pitchFamily="34" charset="0"/>
                          <a:cs typeface="Arial" panose="020B0604020202020204" pitchFamily="34" charset="0"/>
                        </a:rPr>
                        <a:t> có chứa chất </a:t>
                      </a:r>
                      <a:r>
                        <a:rPr lang="en-US" sz="1300" dirty="0">
                          <a:effectLst/>
                          <a:latin typeface="Arial" panose="020B0604020202020204" pitchFamily="34" charset="0"/>
                          <a:cs typeface="Arial" panose="020B0604020202020204" pitchFamily="34" charset="0"/>
                        </a:rPr>
                        <a:t>ONKPH</a:t>
                      </a:r>
                      <a:r>
                        <a:rPr lang="vi-VN" sz="1300" dirty="0">
                          <a:effectLst/>
                          <a:latin typeface="Arial" panose="020B0604020202020204" pitchFamily="34" charset="0"/>
                          <a:cs typeface="Arial" panose="020B0604020202020204" pitchFamily="34" charset="0"/>
                        </a:rPr>
                        <a:t> sau khi được thông quan và trước khi đưa ra</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lưu</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thông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trên</a:t>
                      </a:r>
                      <a:r>
                        <a:rPr lang="vi-VN" sz="1300" dirty="0">
                          <a:effectLst/>
                          <a:latin typeface="Arial" panose="020B0604020202020204" pitchFamily="34" charset="0"/>
                          <a:cs typeface="Arial" panose="020B0604020202020204" pitchFamily="34" charset="0"/>
                        </a:rPr>
                        <a:t> thị trường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rowSpan="2">
                  <a:txBody>
                    <a:bodyPr/>
                    <a:lstStyle/>
                    <a:p>
                      <a:pPr algn="ctr">
                        <a:lnSpc>
                          <a:spcPct val="100000"/>
                        </a:lnSpc>
                        <a:spcBef>
                          <a:spcPts val="0"/>
                        </a:spcBef>
                        <a:spcAft>
                          <a:spcPts val="0"/>
                        </a:spcAft>
                      </a:pPr>
                      <a:endParaRPr lang="en-US" sz="1300" dirty="0">
                        <a:effectLst/>
                        <a:latin typeface="Arial" panose="020B0604020202020204" pitchFamily="34" charset="0"/>
                        <a:cs typeface="Arial" panose="020B0604020202020204" pitchFamily="34" charset="0"/>
                      </a:endParaRPr>
                    </a:p>
                    <a:p>
                      <a:pPr algn="ct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30.000.000 </a:t>
                      </a:r>
                      <a:r>
                        <a:rPr lang="en-US" sz="1300" dirty="0" err="1">
                          <a:effectLst/>
                          <a:latin typeface="Arial" panose="020B0604020202020204" pitchFamily="34" charset="0"/>
                          <a:cs typeface="Arial" panose="020B0604020202020204" pitchFamily="34" charset="0"/>
                        </a:rPr>
                        <a:t>đồng</a:t>
                      </a:r>
                      <a:r>
                        <a:rPr lang="en-US" sz="1300" dirty="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 </a:t>
                      </a:r>
                      <a:r>
                        <a:rPr lang="vi-VN" sz="1300" dirty="0">
                          <a:effectLst/>
                          <a:latin typeface="Arial" panose="020B0604020202020204" pitchFamily="34" charset="0"/>
                          <a:cs typeface="Arial" panose="020B0604020202020204" pitchFamily="34" charset="0"/>
                        </a:rPr>
                        <a:t>50.000.000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25/8/2022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2"/>
                  </a:ext>
                </a:extLst>
              </a:tr>
              <a:tr h="625169">
                <a:tc vMerge="1">
                  <a:txBody>
                    <a:bodyPr/>
                    <a:lstStyle/>
                    <a:p>
                      <a:endParaRPr lang="en-US"/>
                    </a:p>
                  </a:txBody>
                  <a:tcPr/>
                </a:tc>
                <a:tc>
                  <a:txBody>
                    <a:bodyPr/>
                    <a:lstStyle/>
                    <a:p>
                      <a:pPr algn="just">
                        <a:lnSpc>
                          <a:spcPct val="100000"/>
                        </a:lnSpc>
                        <a:spcBef>
                          <a:spcPts val="0"/>
                        </a:spcBef>
                        <a:spcAft>
                          <a:spcPts val="0"/>
                        </a:spcAft>
                      </a:pPr>
                      <a:r>
                        <a:rPr lang="en-US" sz="1300" dirty="0" err="1">
                          <a:effectLst/>
                          <a:latin typeface="Arial" panose="020B0604020202020204" pitchFamily="34" charset="0"/>
                          <a:cs typeface="Arial" panose="020B0604020202020204" pitchFamily="34" charset="0"/>
                        </a:rPr>
                        <a:t>Không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gửi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văn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bản</a:t>
                      </a:r>
                      <a:r>
                        <a:rPr lang="en-US" sz="1300" dirty="0">
                          <a:effectLst/>
                          <a:latin typeface="Arial" panose="020B0604020202020204" pitchFamily="34" charset="0"/>
                          <a:cs typeface="Arial" panose="020B0604020202020204" pitchFamily="34" charset="0"/>
                        </a:rPr>
                        <a:t> </a:t>
                      </a:r>
                      <a:r>
                        <a:rPr lang="vi-VN" sz="1300" dirty="0">
                          <a:effectLst/>
                          <a:latin typeface="Arial" panose="020B0604020202020204" pitchFamily="34" charset="0"/>
                          <a:cs typeface="Arial" panose="020B0604020202020204" pitchFamily="34" charset="0"/>
                        </a:rPr>
                        <a:t>thông báo tới Bộ Tài nguyên và Môi trường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về</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khối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lượng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và</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tên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chất</a:t>
                      </a:r>
                      <a:r>
                        <a:rPr lang="en-US" sz="1300" dirty="0">
                          <a:effectLst/>
                          <a:latin typeface="Arial" panose="020B0604020202020204" pitchFamily="34" charset="0"/>
                          <a:cs typeface="Arial" panose="020B0604020202020204" pitchFamily="34" charset="0"/>
                        </a:rPr>
                        <a:t> POP </a:t>
                      </a:r>
                      <a:r>
                        <a:rPr lang="en-US" sz="1300" dirty="0" err="1">
                          <a:effectLst/>
                          <a:latin typeface="Arial" panose="020B0604020202020204" pitchFamily="34" charset="0"/>
                          <a:cs typeface="Arial" panose="020B0604020202020204" pitchFamily="34" charset="0"/>
                        </a:rPr>
                        <a:t>trước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khi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thực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hiện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hoạt</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động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nhập</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khẩu</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đối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với</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từng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lô</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hàng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vMerge="1">
                  <a:txBody>
                    <a:bodyPr/>
                    <a:lstStyle/>
                    <a:p>
                      <a:endParaRPr lang="en-US"/>
                    </a:p>
                  </a:txBody>
                  <a:tcPr/>
                </a:tc>
                <a:tc gridSpan="2">
                  <a:txBody>
                    <a:bodyPr/>
                    <a:lstStyle/>
                    <a:p>
                      <a:pPr>
                        <a:lnSpc>
                          <a:spcPct val="100000"/>
                        </a:lnSpc>
                        <a:spcBef>
                          <a:spcPts val="0"/>
                        </a:spcBef>
                        <a:spcAft>
                          <a:spcPts val="0"/>
                        </a:spcAft>
                      </a:pPr>
                      <a:r>
                        <a:rPr lang="en-US" sz="130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01/01/2023</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3"/>
                  </a:ext>
                </a:extLst>
              </a:tr>
              <a:tr h="514542">
                <a:tc>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b</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K</a:t>
                      </a:r>
                      <a:r>
                        <a:rPr lang="vi-VN" sz="1300" dirty="0">
                          <a:effectLst/>
                          <a:latin typeface="Arial" panose="020B0604020202020204" pitchFamily="34" charset="0"/>
                          <a:cs typeface="Arial" panose="020B0604020202020204" pitchFamily="34" charset="0"/>
                        </a:rPr>
                        <a:t>hông dán nhãn và công bố thông tin hoặc dán nhãn và công bố thông tin không đúng về </a:t>
                      </a:r>
                      <a:r>
                        <a:rPr lang="en-US" sz="1300" dirty="0">
                          <a:effectLst/>
                          <a:latin typeface="Arial" panose="020B0604020202020204" pitchFamily="34" charset="0"/>
                          <a:cs typeface="Arial" panose="020B0604020202020204" pitchFamily="34" charset="0"/>
                        </a:rPr>
                        <a:t>NL, NL, VL, SP, HH, TB</a:t>
                      </a:r>
                      <a:r>
                        <a:rPr lang="vi-VN" sz="1300" dirty="0">
                          <a:effectLst/>
                          <a:latin typeface="Arial" panose="020B0604020202020204" pitchFamily="34" charset="0"/>
                          <a:cs typeface="Arial" panose="020B0604020202020204" pitchFamily="34" charset="0"/>
                        </a:rPr>
                        <a:t> có chứa chất </a:t>
                      </a:r>
                      <a:r>
                        <a:rPr lang="en-US" sz="1300" dirty="0">
                          <a:effectLst/>
                          <a:latin typeface="Arial" panose="020B0604020202020204" pitchFamily="34" charset="0"/>
                          <a:cs typeface="Arial" panose="020B0604020202020204" pitchFamily="34" charset="0"/>
                        </a:rPr>
                        <a:t>ONKPH</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50.000.000 </a:t>
                      </a:r>
                      <a:r>
                        <a:rPr lang="en-US" sz="1300" dirty="0" err="1">
                          <a:effectLst/>
                          <a:latin typeface="Arial" panose="020B0604020202020204" pitchFamily="34" charset="0"/>
                          <a:cs typeface="Arial" panose="020B0604020202020204" pitchFamily="34" charset="0"/>
                        </a:rPr>
                        <a:t>đồng</a:t>
                      </a:r>
                      <a:r>
                        <a:rPr lang="en-US" sz="1300" dirty="0">
                          <a:effectLst/>
                          <a:latin typeface="Arial" panose="020B0604020202020204" pitchFamily="34" charset="0"/>
                          <a:cs typeface="Arial" panose="020B0604020202020204" pitchFamily="34" charset="0"/>
                        </a:rPr>
                        <a:t> -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10</a:t>
                      </a:r>
                      <a:r>
                        <a:rPr lang="vi-VN" sz="1300" dirty="0">
                          <a:effectLst/>
                          <a:latin typeface="Arial" panose="020B0604020202020204" pitchFamily="34" charset="0"/>
                          <a:cs typeface="Arial" panose="020B0604020202020204" pitchFamily="34" charset="0"/>
                        </a:rPr>
                        <a:t>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nSpc>
                          <a:spcPct val="100000"/>
                        </a:lnSpc>
                        <a:spcBef>
                          <a:spcPts val="0"/>
                        </a:spcBef>
                        <a:spcAft>
                          <a:spcPts val="0"/>
                        </a:spcAft>
                      </a:pPr>
                      <a:r>
                        <a:rPr lang="en-US" sz="130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25/8/2022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4"/>
                  </a:ext>
                </a:extLst>
              </a:tr>
              <a:tr h="501679">
                <a:tc>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c</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K</a:t>
                      </a:r>
                      <a:r>
                        <a:rPr lang="vi-VN" sz="1300" dirty="0">
                          <a:effectLst/>
                          <a:latin typeface="Arial" panose="020B0604020202020204" pitchFamily="34" charset="0"/>
                          <a:cs typeface="Arial" panose="020B0604020202020204" pitchFamily="34" charset="0"/>
                        </a:rPr>
                        <a:t>hông thực hiện các biện pháp thu gom, lưu giữ và quản lý an toàn </a:t>
                      </a:r>
                      <a:r>
                        <a:rPr lang="en-US" sz="1300" dirty="0" err="1">
                          <a:effectLst/>
                          <a:latin typeface="Arial" panose="020B0604020202020204" pitchFamily="34" charset="0"/>
                          <a:cs typeface="Arial" panose="020B0604020202020204" pitchFamily="34" charset="0"/>
                        </a:rPr>
                        <a:t>chất</a:t>
                      </a:r>
                      <a:r>
                        <a:rPr lang="en-US" sz="1300" dirty="0">
                          <a:effectLst/>
                          <a:latin typeface="Arial" panose="020B0604020202020204" pitchFamily="34" charset="0"/>
                          <a:cs typeface="Arial" panose="020B0604020202020204" pitchFamily="34" charset="0"/>
                        </a:rPr>
                        <a:t> ONKPH </a:t>
                      </a:r>
                      <a:r>
                        <a:rPr lang="en-US" sz="1300" dirty="0" err="1">
                          <a:effectLst/>
                          <a:latin typeface="Arial" panose="020B0604020202020204" pitchFamily="34" charset="0"/>
                          <a:cs typeface="Arial" panose="020B0604020202020204" pitchFamily="34" charset="0"/>
                        </a:rPr>
                        <a:t>và</a:t>
                      </a:r>
                      <a:r>
                        <a:rPr lang="en-US" sz="1300" dirty="0">
                          <a:effectLst/>
                          <a:latin typeface="Arial" panose="020B0604020202020204" pitchFamily="34" charset="0"/>
                          <a:cs typeface="Arial" panose="020B0604020202020204" pitchFamily="34" charset="0"/>
                        </a:rPr>
                        <a:t> NL, NL, VL, SP, HH, TB</a:t>
                      </a:r>
                      <a:r>
                        <a:rPr lang="vi-VN" sz="1300" dirty="0">
                          <a:effectLst/>
                          <a:latin typeface="Arial" panose="020B0604020202020204" pitchFamily="34" charset="0"/>
                          <a:cs typeface="Arial" panose="020B0604020202020204" pitchFamily="34" charset="0"/>
                        </a:rPr>
                        <a:t> có chứa chất </a:t>
                      </a:r>
                      <a:r>
                        <a:rPr lang="en-US" sz="1300" dirty="0">
                          <a:effectLst/>
                          <a:latin typeface="Arial" panose="020B0604020202020204" pitchFamily="34" charset="0"/>
                          <a:cs typeface="Arial" panose="020B0604020202020204" pitchFamily="34" charset="0"/>
                        </a:rPr>
                        <a:t>ONKPH</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20</a:t>
                      </a:r>
                      <a:r>
                        <a:rPr lang="vi-VN" sz="1300" dirty="0">
                          <a:effectLst/>
                          <a:latin typeface="Arial" panose="020B0604020202020204" pitchFamily="34" charset="0"/>
                          <a:cs typeface="Arial" panose="020B0604020202020204" pitchFamily="34" charset="0"/>
                        </a:rPr>
                        <a:t>0.000.000 </a:t>
                      </a:r>
                      <a:r>
                        <a:rPr lang="en-US" sz="1300" dirty="0" err="1">
                          <a:effectLst/>
                          <a:latin typeface="Arial" panose="020B0604020202020204" pitchFamily="34" charset="0"/>
                          <a:cs typeface="Arial" panose="020B0604020202020204" pitchFamily="34" charset="0"/>
                        </a:rPr>
                        <a:t>đồng</a:t>
                      </a:r>
                      <a:r>
                        <a:rPr lang="en-US" sz="1300" dirty="0">
                          <a:effectLst/>
                          <a:latin typeface="Arial" panose="020B0604020202020204" pitchFamily="34" charset="0"/>
                          <a:cs typeface="Arial" panose="020B0604020202020204" pitchFamily="34" charset="0"/>
                        </a:rPr>
                        <a:t> –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30</a:t>
                      </a:r>
                      <a:r>
                        <a:rPr lang="vi-VN" sz="1300" dirty="0">
                          <a:effectLst/>
                          <a:latin typeface="Arial" panose="020B0604020202020204" pitchFamily="34" charset="0"/>
                          <a:cs typeface="Arial" panose="020B0604020202020204" pitchFamily="34" charset="0"/>
                        </a:rPr>
                        <a:t>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25/8/2022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gn="ct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5"/>
                  </a:ext>
                </a:extLst>
              </a:tr>
              <a:tr h="541642">
                <a:tc>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d</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K</a:t>
                      </a:r>
                      <a:r>
                        <a:rPr lang="vi-VN" sz="1300" dirty="0">
                          <a:effectLst/>
                          <a:latin typeface="Arial" panose="020B0604020202020204" pitchFamily="34" charset="0"/>
                          <a:cs typeface="Arial" panose="020B0604020202020204" pitchFamily="34" charset="0"/>
                        </a:rPr>
                        <a:t>hông thực hiện các biện pháp tiêu hủy, xử lý an toàn chất </a:t>
                      </a:r>
                      <a:r>
                        <a:rPr lang="en-US" sz="1300" dirty="0">
                          <a:effectLst/>
                          <a:latin typeface="Arial" panose="020B0604020202020204" pitchFamily="34" charset="0"/>
                          <a:cs typeface="Arial" panose="020B0604020202020204" pitchFamily="34" charset="0"/>
                        </a:rPr>
                        <a:t>ONKPH</a:t>
                      </a:r>
                      <a:r>
                        <a:rPr lang="vi-VN" sz="1300" dirty="0">
                          <a:effectLst/>
                          <a:latin typeface="Arial" panose="020B0604020202020204" pitchFamily="34" charset="0"/>
                          <a:cs typeface="Arial" panose="020B0604020202020204" pitchFamily="34" charset="0"/>
                        </a:rPr>
                        <a:t> và </a:t>
                      </a:r>
                      <a:r>
                        <a:rPr lang="en-US" sz="1300" dirty="0">
                          <a:effectLst/>
                          <a:latin typeface="Arial" panose="020B0604020202020204" pitchFamily="34" charset="0"/>
                          <a:cs typeface="Arial" panose="020B0604020202020204" pitchFamily="34" charset="0"/>
                        </a:rPr>
                        <a:t>NL, NL, VL, SP, HH, TB</a:t>
                      </a:r>
                      <a:r>
                        <a:rPr lang="vi-VN" sz="1300" dirty="0">
                          <a:effectLst/>
                          <a:latin typeface="Arial" panose="020B0604020202020204" pitchFamily="34" charset="0"/>
                          <a:cs typeface="Arial" panose="020B0604020202020204" pitchFamily="34" charset="0"/>
                        </a:rPr>
                        <a:t> có chứa chất </a:t>
                      </a:r>
                      <a:r>
                        <a:rPr lang="en-US" sz="1300" dirty="0">
                          <a:effectLst/>
                          <a:latin typeface="Arial" panose="020B0604020202020204" pitchFamily="34" charset="0"/>
                          <a:cs typeface="Arial" panose="020B0604020202020204" pitchFamily="34" charset="0"/>
                        </a:rPr>
                        <a:t>ONKPH </a:t>
                      </a:r>
                      <a:r>
                        <a:rPr lang="vi-VN" sz="1300" dirty="0">
                          <a:effectLst/>
                          <a:latin typeface="Arial" panose="020B0604020202020204" pitchFamily="34" charset="0"/>
                          <a:cs typeface="Arial" panose="020B0604020202020204" pitchFamily="34" charset="0"/>
                        </a:rPr>
                        <a:t>vượt quá giới hạn tối đa cho phép</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30</a:t>
                      </a:r>
                      <a:r>
                        <a:rPr lang="vi-VN" sz="1300" dirty="0">
                          <a:effectLst/>
                          <a:latin typeface="Arial" panose="020B0604020202020204" pitchFamily="34" charset="0"/>
                          <a:cs typeface="Arial" panose="020B0604020202020204" pitchFamily="34" charset="0"/>
                        </a:rPr>
                        <a:t>0.000.000 </a:t>
                      </a:r>
                      <a:r>
                        <a:rPr lang="en-US" sz="1300" dirty="0" err="1">
                          <a:effectLst/>
                          <a:latin typeface="Arial" panose="020B0604020202020204" pitchFamily="34" charset="0"/>
                          <a:cs typeface="Arial" panose="020B0604020202020204" pitchFamily="34" charset="0"/>
                        </a:rPr>
                        <a:t>đồng</a:t>
                      </a:r>
                      <a:r>
                        <a:rPr lang="en-US" sz="1300" dirty="0">
                          <a:effectLst/>
                          <a:latin typeface="Arial" panose="020B0604020202020204" pitchFamily="34" charset="0"/>
                          <a:cs typeface="Arial" panose="020B0604020202020204" pitchFamily="34" charset="0"/>
                        </a:rPr>
                        <a:t> –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40</a:t>
                      </a:r>
                      <a:r>
                        <a:rPr lang="vi-VN" sz="1300" dirty="0">
                          <a:effectLst/>
                          <a:latin typeface="Arial" panose="020B0604020202020204" pitchFamily="34" charset="0"/>
                          <a:cs typeface="Arial" panose="020B0604020202020204" pitchFamily="34" charset="0"/>
                        </a:rPr>
                        <a:t>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25/8/2022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gn="ct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6"/>
                  </a:ext>
                </a:extLst>
              </a:tr>
              <a:tr h="0">
                <a:tc>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đ</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00000"/>
                        </a:lnSpc>
                        <a:spcBef>
                          <a:spcPts val="0"/>
                        </a:spcBef>
                        <a:spcAft>
                          <a:spcPts val="0"/>
                        </a:spcAft>
                      </a:pPr>
                      <a:r>
                        <a:rPr lang="en-US" sz="1300" spc="-20" dirty="0">
                          <a:effectLst/>
                          <a:latin typeface="Arial" panose="020B0604020202020204" pitchFamily="34" charset="0"/>
                          <a:cs typeface="Arial" panose="020B0604020202020204" pitchFamily="34" charset="0"/>
                        </a:rPr>
                        <a:t>N</a:t>
                      </a:r>
                      <a:r>
                        <a:rPr lang="vi-VN" sz="1300" spc="-20" dirty="0" err="1">
                          <a:effectLst/>
                          <a:latin typeface="Arial" panose="020B0604020202020204" pitchFamily="34" charset="0"/>
                          <a:cs typeface="Arial" panose="020B0604020202020204" pitchFamily="34" charset="0"/>
                        </a:rPr>
                        <a:t>hập</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khẩu</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sản</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xuất</a:t>
                      </a:r>
                      <a:r>
                        <a:rPr lang="vi-VN" sz="1300" spc="-20" dirty="0">
                          <a:effectLst/>
                          <a:latin typeface="Arial" panose="020B0604020202020204" pitchFamily="34" charset="0"/>
                          <a:cs typeface="Arial" panose="020B0604020202020204" pitchFamily="34" charset="0"/>
                        </a:rPr>
                        <a:t>, kinh doanh </a:t>
                      </a:r>
                      <a:r>
                        <a:rPr lang="vi-VN" sz="1300" spc="-20" dirty="0" err="1">
                          <a:effectLst/>
                          <a:latin typeface="Arial" panose="020B0604020202020204" pitchFamily="34" charset="0"/>
                          <a:cs typeface="Arial" panose="020B0604020202020204" pitchFamily="34" charset="0"/>
                        </a:rPr>
                        <a:t>và</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sử</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dụng</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chất</a:t>
                      </a:r>
                      <a:r>
                        <a:rPr lang="vi-VN" sz="1300" spc="-20" dirty="0">
                          <a:effectLst/>
                          <a:latin typeface="Arial" panose="020B0604020202020204" pitchFamily="34" charset="0"/>
                          <a:cs typeface="Arial" panose="020B0604020202020204" pitchFamily="34" charset="0"/>
                        </a:rPr>
                        <a:t> </a:t>
                      </a:r>
                      <a:r>
                        <a:rPr lang="en-US" sz="1300" spc="-20" dirty="0">
                          <a:effectLst/>
                          <a:latin typeface="Arial" panose="020B0604020202020204" pitchFamily="34" charset="0"/>
                          <a:cs typeface="Arial" panose="020B0604020202020204" pitchFamily="34" charset="0"/>
                        </a:rPr>
                        <a:t>ONKHP </a:t>
                      </a:r>
                      <a:r>
                        <a:rPr lang="vi-VN" sz="1300" spc="-20" dirty="0" err="1">
                          <a:effectLst/>
                          <a:latin typeface="Arial" panose="020B0604020202020204" pitchFamily="34" charset="0"/>
                          <a:cs typeface="Arial" panose="020B0604020202020204" pitchFamily="34" charset="0"/>
                        </a:rPr>
                        <a:t>và</a:t>
                      </a:r>
                      <a:r>
                        <a:rPr lang="vi-VN" sz="1300" spc="-20" dirty="0">
                          <a:effectLst/>
                          <a:latin typeface="Arial" panose="020B0604020202020204" pitchFamily="34" charset="0"/>
                          <a:cs typeface="Arial" panose="020B0604020202020204" pitchFamily="34" charset="0"/>
                        </a:rPr>
                        <a:t> </a:t>
                      </a:r>
                      <a:r>
                        <a:rPr lang="en-US" sz="1300" dirty="0">
                          <a:effectLst/>
                          <a:latin typeface="Arial" panose="020B0604020202020204" pitchFamily="34" charset="0"/>
                          <a:cs typeface="Arial" panose="020B0604020202020204" pitchFamily="34" charset="0"/>
                        </a:rPr>
                        <a:t>NL, NL, VL, SP, HH, TB</a:t>
                      </a:r>
                      <a:r>
                        <a:rPr lang="vi-VN" sz="1300" dirty="0">
                          <a:effectLst/>
                          <a:latin typeface="Arial" panose="020B0604020202020204" pitchFamily="34" charset="0"/>
                          <a:cs typeface="Arial" panose="020B0604020202020204" pitchFamily="34" charset="0"/>
                        </a:rPr>
                        <a:t> </a:t>
                      </a:r>
                      <a:r>
                        <a:rPr lang="vi-VN" sz="1300" dirty="0" err="1">
                          <a:effectLst/>
                          <a:latin typeface="Arial" panose="020B0604020202020204" pitchFamily="34" charset="0"/>
                          <a:cs typeface="Arial" panose="020B0604020202020204" pitchFamily="34" charset="0"/>
                        </a:rPr>
                        <a:t>có</a:t>
                      </a:r>
                      <a:r>
                        <a:rPr lang="vi-VN" sz="1300" dirty="0">
                          <a:effectLst/>
                          <a:latin typeface="Arial" panose="020B0604020202020204" pitchFamily="34" charset="0"/>
                          <a:cs typeface="Arial" panose="020B0604020202020204" pitchFamily="34" charset="0"/>
                        </a:rPr>
                        <a:t> </a:t>
                      </a:r>
                      <a:r>
                        <a:rPr lang="vi-VN" sz="1300" dirty="0" err="1">
                          <a:effectLst/>
                          <a:latin typeface="Arial" panose="020B0604020202020204" pitchFamily="34" charset="0"/>
                          <a:cs typeface="Arial" panose="020B0604020202020204" pitchFamily="34" charset="0"/>
                        </a:rPr>
                        <a:t>chứa</a:t>
                      </a:r>
                      <a:r>
                        <a:rPr lang="vi-VN" sz="1300" dirty="0">
                          <a:effectLst/>
                          <a:latin typeface="Arial" panose="020B0604020202020204" pitchFamily="34" charset="0"/>
                          <a:cs typeface="Arial" panose="020B0604020202020204" pitchFamily="34" charset="0"/>
                        </a:rPr>
                        <a:t> </a:t>
                      </a:r>
                      <a:r>
                        <a:rPr lang="vi-VN" sz="1300" dirty="0" err="1">
                          <a:effectLst/>
                          <a:latin typeface="Arial" panose="020B0604020202020204" pitchFamily="34" charset="0"/>
                          <a:cs typeface="Arial" panose="020B0604020202020204" pitchFamily="34" charset="0"/>
                        </a:rPr>
                        <a:t>chất</a:t>
                      </a:r>
                      <a:r>
                        <a:rPr lang="vi-VN" sz="1300" dirty="0">
                          <a:effectLst/>
                          <a:latin typeface="Arial" panose="020B0604020202020204" pitchFamily="34" charset="0"/>
                          <a:cs typeface="Arial" panose="020B0604020202020204" pitchFamily="34" charset="0"/>
                        </a:rPr>
                        <a:t> </a:t>
                      </a:r>
                      <a:r>
                        <a:rPr lang="en-US" sz="1300" dirty="0">
                          <a:effectLst/>
                          <a:latin typeface="Arial" panose="020B0604020202020204" pitchFamily="34" charset="0"/>
                          <a:cs typeface="Arial" panose="020B0604020202020204" pitchFamily="34" charset="0"/>
                        </a:rPr>
                        <a:t>ONKPH</a:t>
                      </a:r>
                      <a:r>
                        <a:rPr lang="en-US"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vượt</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quá</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giới</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hạn</a:t>
                      </a:r>
                      <a:r>
                        <a:rPr lang="vi-VN" sz="1300" spc="-20" dirty="0">
                          <a:effectLst/>
                          <a:latin typeface="Arial" panose="020B0604020202020204" pitchFamily="34" charset="0"/>
                          <a:cs typeface="Arial" panose="020B0604020202020204" pitchFamily="34" charset="0"/>
                        </a:rPr>
                        <a:t> </a:t>
                      </a:r>
                      <a:r>
                        <a:rPr lang="vi-VN" sz="1300" spc="-20" dirty="0" err="1">
                          <a:effectLst/>
                          <a:latin typeface="Arial" panose="020B0604020202020204" pitchFamily="34" charset="0"/>
                          <a:cs typeface="Arial" panose="020B0604020202020204" pitchFamily="34" charset="0"/>
                        </a:rPr>
                        <a:t>tối</a:t>
                      </a:r>
                      <a:r>
                        <a:rPr lang="vi-VN" sz="1300" spc="-20" dirty="0">
                          <a:effectLst/>
                          <a:latin typeface="Arial" panose="020B0604020202020204" pitchFamily="34" charset="0"/>
                          <a:cs typeface="Arial" panose="020B0604020202020204" pitchFamily="34" charset="0"/>
                        </a:rPr>
                        <a:t> đa cho </a:t>
                      </a:r>
                      <a:r>
                        <a:rPr lang="vi-VN" sz="1300" spc="-20" dirty="0" err="1">
                          <a:effectLst/>
                          <a:latin typeface="Arial" panose="020B0604020202020204" pitchFamily="34" charset="0"/>
                          <a:cs typeface="Arial" panose="020B0604020202020204" pitchFamily="34" charset="0"/>
                        </a:rPr>
                        <a:t>phép</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40</a:t>
                      </a:r>
                      <a:r>
                        <a:rPr lang="vi-VN" sz="1300" dirty="0">
                          <a:effectLst/>
                          <a:latin typeface="Arial" panose="020B0604020202020204" pitchFamily="34" charset="0"/>
                          <a:cs typeface="Arial" panose="020B0604020202020204" pitchFamily="34" charset="0"/>
                        </a:rPr>
                        <a:t>0.000.000 </a:t>
                      </a:r>
                      <a:r>
                        <a:rPr lang="en-US" sz="1300" dirty="0" err="1">
                          <a:effectLst/>
                          <a:latin typeface="Arial" panose="020B0604020202020204" pitchFamily="34" charset="0"/>
                          <a:cs typeface="Arial" panose="020B0604020202020204" pitchFamily="34" charset="0"/>
                        </a:rPr>
                        <a:t>đồng</a:t>
                      </a:r>
                      <a:r>
                        <a:rPr lang="en-US" sz="1300" dirty="0">
                          <a:effectLst/>
                          <a:latin typeface="Arial" panose="020B0604020202020204" pitchFamily="34" charset="0"/>
                          <a:cs typeface="Arial" panose="020B0604020202020204" pitchFamily="34" charset="0"/>
                        </a:rPr>
                        <a:t> –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50</a:t>
                      </a:r>
                      <a:r>
                        <a:rPr lang="vi-VN" sz="1300" dirty="0">
                          <a:effectLst/>
                          <a:latin typeface="Arial" panose="020B0604020202020204" pitchFamily="34" charset="0"/>
                          <a:cs typeface="Arial" panose="020B0604020202020204" pitchFamily="34" charset="0"/>
                        </a:rPr>
                        <a:t>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25/8/2022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gn="ct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7"/>
                  </a:ext>
                </a:extLst>
              </a:tr>
              <a:tr h="473388">
                <a:tc rowSpan="3">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e</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rowSpan="2">
                  <a:txBody>
                    <a:bodyPr/>
                    <a:lstStyle/>
                    <a:p>
                      <a:pPr algn="just">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N</a:t>
                      </a:r>
                      <a:r>
                        <a:rPr lang="vi-VN" sz="1300" dirty="0">
                          <a:effectLst/>
                          <a:latin typeface="Arial" panose="020B0604020202020204" pitchFamily="34" charset="0"/>
                          <a:cs typeface="Arial" panose="020B0604020202020204" pitchFamily="34" charset="0"/>
                        </a:rPr>
                        <a:t>hập khẩu, sản xuất và sử dụng chất </a:t>
                      </a:r>
                      <a:r>
                        <a:rPr lang="en-US" sz="1300" dirty="0">
                          <a:effectLst/>
                          <a:latin typeface="Arial" panose="020B0604020202020204" pitchFamily="34" charset="0"/>
                          <a:cs typeface="Arial" panose="020B0604020202020204" pitchFamily="34" charset="0"/>
                        </a:rPr>
                        <a:t>POP</a:t>
                      </a:r>
                      <a:r>
                        <a:rPr lang="vi-VN" sz="1300" dirty="0">
                          <a:effectLst/>
                          <a:latin typeface="Arial" panose="020B0604020202020204" pitchFamily="34" charset="0"/>
                          <a:cs typeface="Arial" panose="020B0604020202020204" pitchFamily="34" charset="0"/>
                        </a:rPr>
                        <a:t> và nguyên liệu, nhiên liệu, vật liệu, sản phẩm, hàng hóa, thiết bị có chứa chất </a:t>
                      </a:r>
                      <a:r>
                        <a:rPr lang="en-US" sz="1300" dirty="0">
                          <a:effectLst/>
                          <a:latin typeface="Arial" panose="020B0604020202020204" pitchFamily="34" charset="0"/>
                          <a:cs typeface="Arial" panose="020B0604020202020204" pitchFamily="34" charset="0"/>
                        </a:rPr>
                        <a:t>POP</a:t>
                      </a:r>
                      <a:r>
                        <a:rPr lang="vi-VN" sz="1300" dirty="0">
                          <a:effectLst/>
                          <a:latin typeface="Arial" panose="020B0604020202020204" pitchFamily="34" charset="0"/>
                          <a:cs typeface="Arial" panose="020B0604020202020204" pitchFamily="34" charset="0"/>
                        </a:rPr>
                        <a:t> thuộc Công ước Stockholm có hàm lượng vượt quá giới hạn tối đa cho phép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rowSpan="3">
                  <a:txBody>
                    <a:bodyPr/>
                    <a:lstStyle/>
                    <a:p>
                      <a:pP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 </a:t>
                      </a:r>
                      <a:endParaRPr lang="en-US" sz="1300" dirty="0">
                        <a:effectLst/>
                        <a:latin typeface="Arial" panose="020B0604020202020204" pitchFamily="34" charset="0"/>
                        <a:cs typeface="Arial" panose="020B0604020202020204" pitchFamily="34" charset="0"/>
                      </a:endParaRPr>
                    </a:p>
                    <a:p>
                      <a:pPr algn="ct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500.000.000 đồng</a:t>
                      </a:r>
                      <a:r>
                        <a:rPr lang="en-US" sz="1300" dirty="0">
                          <a:effectLst/>
                          <a:latin typeface="Arial" panose="020B0604020202020204" pitchFamily="34" charset="0"/>
                          <a:cs typeface="Arial" panose="020B0604020202020204" pitchFamily="34" charset="0"/>
                        </a:rPr>
                        <a:t> –</a:t>
                      </a:r>
                    </a:p>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 </a:t>
                      </a:r>
                      <a:r>
                        <a:rPr lang="vi-VN" sz="1300" dirty="0">
                          <a:effectLst/>
                          <a:latin typeface="Arial" panose="020B0604020202020204" pitchFamily="34" charset="0"/>
                          <a:cs typeface="Arial" panose="020B0604020202020204" pitchFamily="34" charset="0"/>
                        </a:rPr>
                        <a:t>1.000.000.000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300">
                          <a:effectLst/>
                          <a:latin typeface="Arial" panose="020B0604020202020204" pitchFamily="34" charset="0"/>
                          <a:cs typeface="Arial" panose="020B0604020202020204" pitchFamily="34" charset="0"/>
                        </a:rPr>
                        <a:t>25/8/2022</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gn="ctr">
                        <a:lnSpc>
                          <a:spcPct val="115000"/>
                        </a:lnSpc>
                        <a:spcBef>
                          <a:spcPts val="300"/>
                        </a:spcBef>
                        <a:spcAft>
                          <a:spcPts val="300"/>
                        </a:spcAft>
                      </a:pP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8"/>
                  </a:ext>
                </a:extLst>
              </a:tr>
              <a:tr h="195517">
                <a:tc vMerge="1">
                  <a:txBody>
                    <a:bodyPr/>
                    <a:lstStyle/>
                    <a:p>
                      <a:endParaRPr lang="en-US"/>
                    </a:p>
                  </a:txBody>
                  <a:tcPr/>
                </a:tc>
                <a:tc vMerge="1">
                  <a:txBody>
                    <a:bodyPr/>
                    <a:lstStyle/>
                    <a:p>
                      <a:pPr algn="just">
                        <a:lnSpc>
                          <a:spcPct val="115000"/>
                        </a:lnSpc>
                        <a:spcBef>
                          <a:spcPts val="300"/>
                        </a:spcBef>
                        <a:spcAft>
                          <a:spcPts val="3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vMerge="1">
                  <a:txBody>
                    <a:bodyPr/>
                    <a:lstStyle/>
                    <a:p>
                      <a:endParaRPr lang="en-US"/>
                    </a:p>
                  </a:txBody>
                  <a:tcPr/>
                </a:tc>
                <a:tc rowSpan="2" gridSpan="2">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01/01/2023</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rowSpan="2" hMerge="1">
                  <a:txBody>
                    <a:bodyPr/>
                    <a:lstStyle/>
                    <a:p>
                      <a:pPr algn="ctr">
                        <a:lnSpc>
                          <a:spcPct val="115000"/>
                        </a:lnSpc>
                        <a:spcBef>
                          <a:spcPts val="300"/>
                        </a:spcBef>
                        <a:spcAft>
                          <a:spcPts val="3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9"/>
                  </a:ext>
                </a:extLst>
              </a:tr>
              <a:tr h="0">
                <a:tc vMerge="1">
                  <a:txBody>
                    <a:bodyPr/>
                    <a:lstStyle/>
                    <a:p>
                      <a:endParaRPr lang="en-US"/>
                    </a:p>
                  </a:txBody>
                  <a:tcPr/>
                </a:tc>
                <a:tc>
                  <a:txBody>
                    <a:bodyPr/>
                    <a:lstStyle/>
                    <a:p>
                      <a:pPr algn="just">
                        <a:lnSpc>
                          <a:spcPct val="100000"/>
                        </a:lnSpc>
                        <a:spcBef>
                          <a:spcPts val="0"/>
                        </a:spcBef>
                        <a:spcAft>
                          <a:spcPts val="0"/>
                        </a:spcAft>
                      </a:pPr>
                      <a:r>
                        <a:rPr lang="en-US" sz="1300" dirty="0" err="1">
                          <a:effectLst/>
                          <a:latin typeface="Arial" panose="020B0604020202020204" pitchFamily="34" charset="0"/>
                          <a:cs typeface="Arial" panose="020B0604020202020204" pitchFamily="34" charset="0"/>
                        </a:rPr>
                        <a:t>Nhập</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khẩu</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sản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xuất</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và</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sử</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dụng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các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chất</a:t>
                      </a:r>
                      <a:r>
                        <a:rPr lang="en-US" sz="1300" dirty="0">
                          <a:effectLst/>
                          <a:latin typeface="Arial" panose="020B0604020202020204" pitchFamily="34" charset="0"/>
                          <a:cs typeface="Arial" panose="020B0604020202020204" pitchFamily="34" charset="0"/>
                        </a:rPr>
                        <a:t> POP </a:t>
                      </a:r>
                      <a:r>
                        <a:rPr lang="en-US" sz="1300" dirty="0" err="1">
                          <a:effectLst/>
                          <a:latin typeface="Arial" panose="020B0604020202020204" pitchFamily="34" charset="0"/>
                          <a:cs typeface="Arial" panose="020B0604020202020204" pitchFamily="34" charset="0"/>
                        </a:rPr>
                        <a:t>mà</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không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thực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hiện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thủ</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tục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đăng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ký</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miễn</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trừ</a:t>
                      </a:r>
                      <a:r>
                        <a:rPr lang="en-US" sz="1300" dirty="0">
                          <a:effectLst/>
                          <a:latin typeface="Arial" panose="020B0604020202020204" pitchFamily="34" charset="0"/>
                          <a:cs typeface="Arial" panose="020B0604020202020204" pitchFamily="34" charset="0"/>
                        </a:rPr>
                        <a:t>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10"/>
                  </a:ext>
                </a:extLst>
              </a:tr>
              <a:tr h="609896">
                <a:tc>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H</a:t>
                      </a:r>
                      <a:r>
                        <a:rPr lang="vi-VN" sz="1300" dirty="0">
                          <a:effectLst/>
                          <a:latin typeface="Arial" panose="020B0604020202020204" pitchFamily="34" charset="0"/>
                          <a:cs typeface="Arial" panose="020B0604020202020204" pitchFamily="34" charset="0"/>
                        </a:rPr>
                        <a:t>ành vi chôn, lấp, đổ, thải ra môi trường</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hoặc</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đốt</a:t>
                      </a:r>
                      <a:r>
                        <a:rPr lang="en-US" sz="1300" dirty="0">
                          <a:effectLst/>
                          <a:latin typeface="Arial" panose="020B0604020202020204" pitchFamily="34" charset="0"/>
                          <a:cs typeface="Arial" panose="020B0604020202020204" pitchFamily="34" charset="0"/>
                        </a:rPr>
                        <a:t> </a:t>
                      </a:r>
                      <a:r>
                        <a:rPr lang="vi-VN" sz="1300" dirty="0">
                          <a:effectLst/>
                          <a:latin typeface="Arial" panose="020B0604020202020204" pitchFamily="34" charset="0"/>
                          <a:cs typeface="Arial" panose="020B0604020202020204" pitchFamily="34" charset="0"/>
                        </a:rPr>
                        <a:t>chất </a:t>
                      </a:r>
                      <a:r>
                        <a:rPr lang="en-US" sz="1300" dirty="0">
                          <a:effectLst/>
                          <a:latin typeface="Arial" panose="020B0604020202020204" pitchFamily="34" charset="0"/>
                          <a:cs typeface="Arial" panose="020B0604020202020204" pitchFamily="34" charset="0"/>
                        </a:rPr>
                        <a:t>POP</a:t>
                      </a:r>
                      <a:r>
                        <a:rPr lang="vi-VN" sz="1300" dirty="0">
                          <a:effectLst/>
                          <a:latin typeface="Arial" panose="020B0604020202020204" pitchFamily="34" charset="0"/>
                          <a:cs typeface="Arial" panose="020B0604020202020204" pitchFamily="34" charset="0"/>
                        </a:rPr>
                        <a:t> thuộc Phụ lục A của Công ước Stockholm trái quy định của pháp luật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500.000.000 đồng </a:t>
                      </a:r>
                      <a:r>
                        <a:rPr lang="en-US" sz="1300" dirty="0">
                          <a:effectLst/>
                          <a:latin typeface="Arial" panose="020B0604020202020204" pitchFamily="34" charset="0"/>
                          <a:cs typeface="Arial" panose="020B0604020202020204" pitchFamily="34" charset="0"/>
                        </a:rPr>
                        <a:t>–</a:t>
                      </a:r>
                    </a:p>
                    <a:p>
                      <a:pPr algn="ctr">
                        <a:lnSpc>
                          <a:spcPct val="100000"/>
                        </a:lnSpc>
                        <a:spcBef>
                          <a:spcPts val="0"/>
                        </a:spcBef>
                        <a:spcAft>
                          <a:spcPts val="0"/>
                        </a:spcAft>
                      </a:pPr>
                      <a:r>
                        <a:rPr lang="vi-VN" sz="1300" dirty="0">
                          <a:effectLst/>
                          <a:latin typeface="Arial" panose="020B0604020202020204" pitchFamily="34" charset="0"/>
                          <a:cs typeface="Arial" panose="020B0604020202020204" pitchFamily="34" charset="0"/>
                        </a:rPr>
                        <a:t>1.000.000.000 đồng</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2">
                  <a:txBody>
                    <a:bodyPr/>
                    <a:lstStyle/>
                    <a:p>
                      <a:pPr algn="ctr">
                        <a:lnSpc>
                          <a:spcPct val="100000"/>
                        </a:lnSpc>
                        <a:spcBef>
                          <a:spcPts val="0"/>
                        </a:spcBef>
                        <a:spcAft>
                          <a:spcPts val="0"/>
                        </a:spcAft>
                      </a:pPr>
                      <a:r>
                        <a:rPr lang="en-US" sz="1300" dirty="0">
                          <a:effectLst/>
                          <a:latin typeface="Arial" panose="020B0604020202020204" pitchFamily="34" charset="0"/>
                          <a:cs typeface="Arial" panose="020B0604020202020204" pitchFamily="34" charset="0"/>
                        </a:rPr>
                        <a:t>25/8/2022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hMerge="1">
                  <a:txBody>
                    <a:bodyPr/>
                    <a:lstStyle/>
                    <a:p>
                      <a:pPr algn="ctr">
                        <a:lnSpc>
                          <a:spcPct val="115000"/>
                        </a:lnSpc>
                        <a:spcBef>
                          <a:spcPts val="300"/>
                        </a:spcBef>
                        <a:spcAft>
                          <a:spcPts val="3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6668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27000"/>
            <a:ext cx="9067799" cy="558800"/>
          </a:xfrm>
        </p:spPr>
        <p:txBody>
          <a:bodyPr>
            <a:normAutofit fontScale="90000"/>
          </a:bodyPr>
          <a:lstStyle/>
          <a:p>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28 – </a:t>
            </a:r>
            <a:r>
              <a:rPr lang="en-US" sz="2500" dirty="0" err="1">
                <a:latin typeface="Arial" panose="020B0604020202020204" pitchFamily="34" charset="0"/>
                <a:cs typeface="Arial" panose="020B0604020202020204" pitchFamily="34" charset="0"/>
              </a:rPr>
              <a:t>Các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hình</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thức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phạt</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bổ</a:t>
            </a:r>
            <a:r>
              <a:rPr lang="en-US" sz="2500" dirty="0">
                <a:latin typeface="Arial" panose="020B0604020202020204" pitchFamily="34" charset="0"/>
                <a:cs typeface="Arial" panose="020B0604020202020204" pitchFamily="34" charset="0"/>
              </a:rPr>
              <a:t> sung </a:t>
            </a:r>
            <a:r>
              <a:rPr lang="en-US" sz="2500" dirty="0" err="1">
                <a:latin typeface="Arial" panose="020B0604020202020204" pitchFamily="34" charset="0"/>
                <a:cs typeface="Arial" panose="020B0604020202020204" pitchFamily="34" charset="0"/>
              </a:rPr>
              <a:t>và</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biện</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pháp</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khắc</a:t>
            </a:r>
            <a:r>
              <a:rPr lang="en-US" sz="2500" dirty="0">
                <a:latin typeface="Arial" panose="020B0604020202020204" pitchFamily="34" charset="0"/>
                <a:cs typeface="Arial" panose="020B0604020202020204" pitchFamily="34" charset="0"/>
              </a:rPr>
              <a:t> </a:t>
            </a:r>
            <a:r>
              <a:rPr lang="en-US" sz="2500" dirty="0" err="1">
                <a:latin typeface="Arial" panose="020B0604020202020204" pitchFamily="34" charset="0"/>
                <a:cs typeface="Arial" panose="020B0604020202020204" pitchFamily="34" charset="0"/>
              </a:rPr>
              <a:t>phục</a:t>
            </a:r>
            <a:endParaRPr lang="en-US" sz="25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30693755"/>
              </p:ext>
            </p:extLst>
          </p:nvPr>
        </p:nvGraphicFramePr>
        <p:xfrm>
          <a:off x="495299" y="762000"/>
          <a:ext cx="8077200" cy="4873044"/>
        </p:xfrm>
        <a:graphic>
          <a:graphicData uri="http://schemas.openxmlformats.org/drawingml/2006/table">
            <a:tbl>
              <a:tblPr firstRow="1" firstCol="1" bandRow="1">
                <a:tableStyleId>{5C22544A-7EE6-4342-B048-85BDC9FD1C3A}</a:tableStyleId>
              </a:tblPr>
              <a:tblGrid>
                <a:gridCol w="621733">
                  <a:extLst>
                    <a:ext uri="{9D8B030D-6E8A-4147-A177-3AD203B41FA5}">
                      <a16:colId xmlns:a16="http://schemas.microsoft.com/office/drawing/2014/main" val="20000"/>
                    </a:ext>
                  </a:extLst>
                </a:gridCol>
                <a:gridCol w="6514434">
                  <a:extLst>
                    <a:ext uri="{9D8B030D-6E8A-4147-A177-3AD203B41FA5}">
                      <a16:colId xmlns:a16="http://schemas.microsoft.com/office/drawing/2014/main" val="20001"/>
                    </a:ext>
                  </a:extLst>
                </a:gridCol>
                <a:gridCol w="941033">
                  <a:extLst>
                    <a:ext uri="{9D8B030D-6E8A-4147-A177-3AD203B41FA5}">
                      <a16:colId xmlns:a16="http://schemas.microsoft.com/office/drawing/2014/main" val="20002"/>
                    </a:ext>
                  </a:extLst>
                </a:gridCol>
              </a:tblGrid>
              <a:tr h="228599">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ctr">
                        <a:lnSpc>
                          <a:spcPct val="114000"/>
                        </a:lnSpc>
                        <a:spcBef>
                          <a:spcPts val="0"/>
                        </a:spcBef>
                        <a:spcAft>
                          <a:spcPts val="0"/>
                        </a:spcAft>
                      </a:pPr>
                      <a:r>
                        <a:rPr lang="en-US" sz="1400" b="1" dirty="0" err="1">
                          <a:effectLst/>
                          <a:latin typeface="Arial" panose="020B0604020202020204" pitchFamily="34" charset="0"/>
                          <a:cs typeface="Arial" panose="020B0604020202020204" pitchFamily="34" charset="0"/>
                        </a:rPr>
                        <a:t>Nội</a:t>
                      </a:r>
                      <a:r>
                        <a:rPr lang="en-US" sz="1400" b="1" dirty="0">
                          <a:effectLst/>
                          <a:latin typeface="Arial" panose="020B0604020202020204" pitchFamily="34" charset="0"/>
                          <a:cs typeface="Arial" panose="020B0604020202020204" pitchFamily="34" charset="0"/>
                        </a:rPr>
                        <a:t> dung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ctr">
                        <a:lnSpc>
                          <a:spcPct val="114000"/>
                        </a:lnSpc>
                        <a:spcBef>
                          <a:spcPts val="0"/>
                        </a:spcBef>
                        <a:spcAft>
                          <a:spcPts val="0"/>
                        </a:spcAft>
                      </a:pPr>
                      <a:r>
                        <a:rPr lang="en-US" sz="1400" b="1">
                          <a:effectLst/>
                          <a:latin typeface="Arial" panose="020B0604020202020204" pitchFamily="34" charset="0"/>
                          <a:cs typeface="Arial" panose="020B0604020202020204" pitchFamily="34" charset="0"/>
                        </a:rPr>
                        <a:t>Ghi chú</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0"/>
                  </a:ext>
                </a:extLst>
              </a:tr>
              <a:tr h="106491">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1</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Hình thức xử phạt bổ sung</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1"/>
                  </a:ext>
                </a:extLst>
              </a:tr>
              <a:tr h="264606">
                <a:tc>
                  <a:txBody>
                    <a:bodyPr/>
                    <a:lstStyle/>
                    <a:p>
                      <a:pPr algn="ctr">
                        <a:lnSpc>
                          <a:spcPct val="114000"/>
                        </a:lnSpc>
                        <a:spcBef>
                          <a:spcPts val="0"/>
                        </a:spcBef>
                        <a:spcAft>
                          <a:spcPts val="0"/>
                        </a:spcAft>
                      </a:pPr>
                      <a:r>
                        <a:rPr lang="en-US"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Đình chỉ hoạt động của cơ sở từ 03 tháng đến 06 tháng đối với các trường hợp vi phạm quy định tại điểm đ</a:t>
                      </a:r>
                      <a:r>
                        <a:rPr lang="en-US" sz="1400" b="1" dirty="0">
                          <a:effectLst/>
                          <a:latin typeface="Arial" panose="020B0604020202020204" pitchFamily="34" charset="0"/>
                          <a:cs typeface="Arial" panose="020B0604020202020204" pitchFamily="34" charset="0"/>
                        </a:rPr>
                        <a:t>,</a:t>
                      </a:r>
                      <a:r>
                        <a:rPr lang="vi-VN" sz="1400" b="1" dirty="0">
                          <a:effectLst/>
                          <a:latin typeface="Arial" panose="020B0604020202020204" pitchFamily="34" charset="0"/>
                          <a:cs typeface="Arial" panose="020B0604020202020204" pitchFamily="34" charset="0"/>
                        </a:rPr>
                        <a:t> e khoản 1</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khoản</a:t>
                      </a:r>
                      <a:r>
                        <a:rPr lang="en-US" sz="1400" b="1" dirty="0">
                          <a:effectLst/>
                          <a:latin typeface="Arial" panose="020B0604020202020204" pitchFamily="34" charset="0"/>
                          <a:cs typeface="Arial" panose="020B0604020202020204" pitchFamily="34" charset="0"/>
                        </a:rPr>
                        <a:t> 2</a:t>
                      </a:r>
                      <a:r>
                        <a:rPr lang="vi-VN" sz="1400" b="1" dirty="0">
                          <a:effectLst/>
                          <a:latin typeface="Arial" panose="020B0604020202020204" pitchFamily="34" charset="0"/>
                          <a:cs typeface="Arial" panose="020B0604020202020204" pitchFamily="34" charset="0"/>
                        </a:rPr>
                        <a:t> Điều </a:t>
                      </a:r>
                      <a:r>
                        <a:rPr lang="en-US" sz="1400" b="1" dirty="0">
                          <a:effectLst/>
                          <a:latin typeface="Arial" panose="020B0604020202020204" pitchFamily="34" charset="0"/>
                          <a:cs typeface="Arial" panose="020B0604020202020204" pitchFamily="34" charset="0"/>
                        </a:rPr>
                        <a:t>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2"/>
                  </a:ext>
                </a:extLst>
              </a:tr>
              <a:tr h="27116">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2</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nSpc>
                          <a:spcPct val="114000"/>
                        </a:lnSpc>
                        <a:spcBef>
                          <a:spcPts val="0"/>
                        </a:spcBef>
                        <a:spcAft>
                          <a:spcPts val="0"/>
                        </a:spcAft>
                      </a:pPr>
                      <a:r>
                        <a:rPr lang="en-US" sz="1400" b="1" dirty="0" err="1">
                          <a:effectLst/>
                          <a:latin typeface="Arial" panose="020B0604020202020204" pitchFamily="34" charset="0"/>
                          <a:cs typeface="Arial" panose="020B0604020202020204" pitchFamily="34" charset="0"/>
                        </a:rPr>
                        <a:t>Biện</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pháp</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khắc</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phục</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hậu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quả</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3"/>
                  </a:ext>
                </a:extLst>
              </a:tr>
              <a:tr h="0">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Buộc khôi phục lại tình trạng môi trường ban đầu do hành vi vi phạm quy định tại khoản </a:t>
                      </a:r>
                      <a:r>
                        <a:rPr lang="en-US" sz="1400" b="1" dirty="0">
                          <a:effectLst/>
                          <a:latin typeface="Arial" panose="020B0604020202020204" pitchFamily="34" charset="0"/>
                          <a:cs typeface="Arial" panose="020B0604020202020204" pitchFamily="34" charset="0"/>
                        </a:rPr>
                        <a:t>2</a:t>
                      </a:r>
                      <a:r>
                        <a:rPr lang="vi-VN" sz="1400" b="1" dirty="0">
                          <a:effectLst/>
                          <a:latin typeface="Arial" panose="020B0604020202020204" pitchFamily="34" charset="0"/>
                          <a:cs typeface="Arial" panose="020B0604020202020204" pitchFamily="34" charset="0"/>
                        </a:rPr>
                        <a:t> Điều </a:t>
                      </a:r>
                      <a:r>
                        <a:rPr lang="en-US" sz="1400" b="1" dirty="0">
                          <a:effectLst/>
                          <a:latin typeface="Arial" panose="020B0604020202020204" pitchFamily="34" charset="0"/>
                          <a:cs typeface="Arial" panose="020B0604020202020204" pitchFamily="34" charset="0"/>
                        </a:rPr>
                        <a:t>28</a:t>
                      </a:r>
                      <a:r>
                        <a:rPr lang="vi-VN" sz="1400" b="1" dirty="0">
                          <a:effectLst/>
                          <a:latin typeface="Arial" panose="020B0604020202020204" pitchFamily="34" charset="0"/>
                          <a:cs typeface="Arial" panose="020B0604020202020204" pitchFamily="34" charset="0"/>
                        </a:rPr>
                        <a:t> gây ra</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4"/>
                  </a:ext>
                </a:extLst>
              </a:tr>
              <a:tr h="310938">
                <a:tc>
                  <a:txBody>
                    <a:bodyPr/>
                    <a:lstStyle/>
                    <a:p>
                      <a:pPr algn="ctr">
                        <a:lnSpc>
                          <a:spcPct val="114000"/>
                        </a:lnSpc>
                        <a:spcBef>
                          <a:spcPts val="0"/>
                        </a:spcBef>
                        <a:spcAft>
                          <a:spcPts val="0"/>
                        </a:spcAft>
                      </a:pPr>
                      <a:r>
                        <a:rPr lang="en-US" sz="1400" b="1">
                          <a:effectLst/>
                          <a:latin typeface="Arial" panose="020B0604020202020204" pitchFamily="34" charset="0"/>
                          <a:cs typeface="Arial" panose="020B0604020202020204" pitchFamily="34" charset="0"/>
                        </a:rPr>
                        <a:t> </a:t>
                      </a:r>
                    </a:p>
                    <a:p>
                      <a:pPr algn="ctr">
                        <a:lnSpc>
                          <a:spcPct val="114000"/>
                        </a:lnSpc>
                        <a:spcBef>
                          <a:spcPts val="0"/>
                        </a:spcBef>
                        <a:spcAft>
                          <a:spcPts val="0"/>
                        </a:spcAft>
                      </a:pPr>
                      <a:r>
                        <a:rPr lang="en-US" sz="1400" b="1">
                          <a:effectLst/>
                          <a:latin typeface="Arial" panose="020B0604020202020204" pitchFamily="34" charset="0"/>
                          <a:cs typeface="Arial" panose="020B0604020202020204" pitchFamily="34" charset="0"/>
                        </a:rPr>
                        <a:t>b</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Buộc tái xuất hoặc tiêu hủy trong trường hợp không thể tái xuất và báo cáo kết quả đã khắc phục xong hậu quả vi phạm đối với các hành vi vi phạm quy định tại điểm đ</a:t>
                      </a:r>
                      <a:r>
                        <a:rPr lang="en-US" sz="1400" b="1" dirty="0">
                          <a:effectLst/>
                          <a:latin typeface="Arial" panose="020B0604020202020204" pitchFamily="34" charset="0"/>
                          <a:cs typeface="Arial" panose="020B0604020202020204" pitchFamily="34" charset="0"/>
                        </a:rPr>
                        <a:t>,</a:t>
                      </a:r>
                      <a:r>
                        <a:rPr lang="vi-VN" sz="1400" b="1" dirty="0">
                          <a:effectLst/>
                          <a:latin typeface="Arial" panose="020B0604020202020204" pitchFamily="34" charset="0"/>
                          <a:cs typeface="Arial" panose="020B0604020202020204" pitchFamily="34" charset="0"/>
                        </a:rPr>
                        <a:t> e khoản 1 Điều </a:t>
                      </a:r>
                      <a:r>
                        <a:rPr lang="en-US" sz="1400" b="1" dirty="0">
                          <a:effectLst/>
                          <a:latin typeface="Arial" panose="020B0604020202020204" pitchFamily="34" charset="0"/>
                          <a:cs typeface="Arial" panose="020B0604020202020204" pitchFamily="34" charset="0"/>
                        </a:rPr>
                        <a:t>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5"/>
                  </a:ext>
                </a:extLst>
              </a:tr>
              <a:tr h="1090911">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a:t>
                      </a:r>
                    </a:p>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a:t>
                      </a:r>
                    </a:p>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Buộc phải thực hiện các biện pháp khắc phục tình trạng ô nhiễm môi trường </a:t>
                      </a:r>
                      <a:r>
                        <a:rPr lang="en-US" sz="1400" b="1" dirty="0" err="1">
                          <a:effectLst/>
                          <a:latin typeface="Arial" panose="020B0604020202020204" pitchFamily="34" charset="0"/>
                          <a:cs typeface="Arial" panose="020B0604020202020204" pitchFamily="34" charset="0"/>
                        </a:rPr>
                        <a:t>theo</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quy</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định</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và báo cáo kết quả đã khắc phục xong hậu quả vi phạm trong thời hạn do người có thẩm quyền xử phạt ấn định trong quyết định xử phạt vi phạm hành chính đối với các vi phạm quy định tại điểm đ</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e khoản 1</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khoản</a:t>
                      </a:r>
                      <a:r>
                        <a:rPr lang="en-US" sz="1400" b="1" dirty="0">
                          <a:effectLst/>
                          <a:latin typeface="Arial" panose="020B0604020202020204" pitchFamily="34" charset="0"/>
                          <a:cs typeface="Arial" panose="020B0604020202020204" pitchFamily="34" charset="0"/>
                        </a:rPr>
                        <a:t> 2 </a:t>
                      </a:r>
                      <a:r>
                        <a:rPr lang="en-US" sz="1400" b="1" dirty="0" err="1">
                          <a:effectLst/>
                          <a:latin typeface="Arial" panose="020B0604020202020204" pitchFamily="34" charset="0"/>
                          <a:cs typeface="Arial" panose="020B0604020202020204" pitchFamily="34" charset="0"/>
                        </a:rPr>
                        <a:t>Điều</a:t>
                      </a:r>
                      <a:r>
                        <a:rPr lang="en-US" sz="1400" b="1" dirty="0">
                          <a:effectLst/>
                          <a:latin typeface="Arial" panose="020B0604020202020204" pitchFamily="34" charset="0"/>
                          <a:cs typeface="Arial" panose="020B0604020202020204" pitchFamily="34" charset="0"/>
                        </a:rPr>
                        <a:t> 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a:effectLst/>
                          <a:latin typeface="Arial" panose="020B0604020202020204" pitchFamily="34" charset="0"/>
                          <a:cs typeface="Arial" panose="020B0604020202020204" pitchFamily="34" charset="0"/>
                        </a:rPr>
                        <a:t> </a:t>
                      </a:r>
                      <a:endParaRPr lang="en-US" sz="1400" b="1">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6"/>
                  </a:ext>
                </a:extLst>
              </a:tr>
              <a:tr h="1361495">
                <a:tc>
                  <a:txBody>
                    <a:bodyPr/>
                    <a:lstStyle/>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a:t>
                      </a:r>
                    </a:p>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 </a:t>
                      </a:r>
                    </a:p>
                    <a:p>
                      <a:pPr algn="ctr">
                        <a:lnSpc>
                          <a:spcPct val="114000"/>
                        </a:lnSpc>
                        <a:spcBef>
                          <a:spcPts val="0"/>
                        </a:spcBef>
                        <a:spcAft>
                          <a:spcPts val="0"/>
                        </a:spcAft>
                      </a:pPr>
                      <a:r>
                        <a:rPr lang="en-US" sz="1400" b="1" dirty="0">
                          <a:effectLst/>
                          <a:latin typeface="Arial" panose="020B0604020202020204" pitchFamily="34" charset="0"/>
                          <a:cs typeface="Arial" panose="020B0604020202020204" pitchFamily="34" charset="0"/>
                        </a:rPr>
                        <a:t>d</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Buộc phải thực hiện biện pháp thu gom, lưu giữ và quản lý an toàn chất ô nhiễm khó phân hủy và nguyên liệu, nhiên liệu, vật liệu, sản phẩm, hàng hóa, thiết bị </a:t>
                      </a:r>
                      <a:r>
                        <a:rPr lang="en-US" sz="1400" b="1" dirty="0" err="1">
                          <a:effectLst/>
                          <a:latin typeface="Arial" panose="020B0604020202020204" pitchFamily="34" charset="0"/>
                          <a:cs typeface="Arial" panose="020B0604020202020204" pitchFamily="34" charset="0"/>
                        </a:rPr>
                        <a:t>đã</a:t>
                      </a:r>
                      <a:r>
                        <a:rPr lang="en-US" sz="1400" b="1" dirty="0">
                          <a:effectLst/>
                          <a:latin typeface="Arial" panose="020B0604020202020204" pitchFamily="34" charset="0"/>
                          <a:cs typeface="Arial" panose="020B0604020202020204" pitchFamily="34" charset="0"/>
                        </a:rPr>
                        <a:t> </a:t>
                      </a:r>
                      <a:r>
                        <a:rPr lang="vi-VN" sz="1400" b="1" dirty="0">
                          <a:effectLst/>
                          <a:latin typeface="Arial" panose="020B0604020202020204" pitchFamily="34" charset="0"/>
                          <a:cs typeface="Arial" panose="020B0604020202020204" pitchFamily="34" charset="0"/>
                        </a:rPr>
                        <a:t>nhập khẩu, sản xuất và sử dụng có chứa chất ô nhiễm khó phân hủy theo đúng quy định và báo cáo kết quả đã khắc phục xong hậu quả vi phạm đối với các vi phạm quy định tại điểm đ</a:t>
                      </a:r>
                      <a:r>
                        <a:rPr lang="en-US" sz="1400" b="1" dirty="0">
                          <a:effectLst/>
                          <a:latin typeface="Arial" panose="020B0604020202020204" pitchFamily="34" charset="0"/>
                          <a:cs typeface="Arial" panose="020B0604020202020204" pitchFamily="34" charset="0"/>
                        </a:rPr>
                        <a:t>,</a:t>
                      </a:r>
                      <a:r>
                        <a:rPr lang="vi-VN" sz="1400" b="1" dirty="0">
                          <a:effectLst/>
                          <a:latin typeface="Arial" panose="020B0604020202020204" pitchFamily="34" charset="0"/>
                          <a:cs typeface="Arial" panose="020B0604020202020204" pitchFamily="34" charset="0"/>
                        </a:rPr>
                        <a:t> e khoản 1 Điều </a:t>
                      </a:r>
                      <a:r>
                        <a:rPr lang="en-US" sz="1400" b="1" dirty="0">
                          <a:effectLst/>
                          <a:latin typeface="Arial" panose="020B0604020202020204" pitchFamily="34" charset="0"/>
                          <a:cs typeface="Arial" panose="020B0604020202020204" pitchFamily="34" charset="0"/>
                        </a:rPr>
                        <a:t>28</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tc>
                  <a:txBody>
                    <a:bodyPr/>
                    <a:lstStyle/>
                    <a:p>
                      <a:pPr algn="just">
                        <a:lnSpc>
                          <a:spcPct val="114000"/>
                        </a:lnSpc>
                        <a:spcBef>
                          <a:spcPts val="0"/>
                        </a:spcBef>
                        <a:spcAft>
                          <a:spcPts val="0"/>
                        </a:spcAft>
                      </a:pPr>
                      <a:r>
                        <a:rPr lang="vi-VN" sz="1400" b="1" dirty="0">
                          <a:effectLst/>
                          <a:latin typeface="Arial" panose="020B0604020202020204" pitchFamily="34" charset="0"/>
                          <a:cs typeface="Arial" panose="020B0604020202020204" pitchFamily="34" charset="0"/>
                        </a:rPr>
                        <a:t>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57305" marR="5730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25099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771" y="152400"/>
            <a:ext cx="9067799" cy="558800"/>
          </a:xfrm>
        </p:spPr>
        <p:txBody>
          <a:bodyPr>
            <a:normAutofit fontScale="90000"/>
          </a:bodyPr>
          <a:lstStyle/>
          <a:p>
            <a:r>
              <a:rPr lang="en-US" sz="2500" dirty="0" err="1">
                <a:latin typeface="Arial" panose="020B0604020202020204" pitchFamily="34" charset="0"/>
                <a:cs typeface="Arial" panose="020B0604020202020204" pitchFamily="34" charset="0"/>
              </a:rPr>
              <a:t>Điều</a:t>
            </a:r>
            <a:r>
              <a:rPr lang="en-US" sz="2500" dirty="0">
                <a:latin typeface="Arial" panose="020B0604020202020204" pitchFamily="34" charset="0"/>
                <a:cs typeface="Arial" panose="020B0604020202020204" pitchFamily="34" charset="0"/>
              </a:rPr>
              <a:t> 35 - </a:t>
            </a:r>
            <a:r>
              <a:rPr lang="en-US" sz="2600" dirty="0">
                <a:latin typeface="Arial" panose="020B0604020202020204" pitchFamily="34" charset="0"/>
                <a:cs typeface="Arial" panose="020B0604020202020204" pitchFamily="34" charset="0"/>
              </a:rPr>
              <a:t>Vi </a:t>
            </a:r>
            <a:r>
              <a:rPr lang="en-US" sz="2600" dirty="0" err="1">
                <a:latin typeface="Arial" panose="020B0604020202020204" pitchFamily="34" charset="0"/>
                <a:cs typeface="Arial" panose="020B0604020202020204" pitchFamily="34" charset="0"/>
              </a:rPr>
              <a:t>phạm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định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vệ</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môi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khẩu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phế</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nước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ngoài</a:t>
            </a:r>
            <a:endParaRPr lang="en-US" sz="260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953990820"/>
              </p:ext>
            </p:extLst>
          </p:nvPr>
        </p:nvGraphicFramePr>
        <p:xfrm>
          <a:off x="201385" y="1219200"/>
          <a:ext cx="8741229" cy="4905905"/>
        </p:xfrm>
        <a:graphic>
          <a:graphicData uri="http://schemas.openxmlformats.org/drawingml/2006/table">
            <a:tbl>
              <a:tblPr firstRow="1" firstCol="1" bandRow="1">
                <a:tableStyleId>{5C22544A-7EE6-4342-B048-85BDC9FD1C3A}</a:tableStyleId>
              </a:tblPr>
              <a:tblGrid>
                <a:gridCol w="653550">
                  <a:extLst>
                    <a:ext uri="{9D8B030D-6E8A-4147-A177-3AD203B41FA5}">
                      <a16:colId xmlns:a16="http://schemas.microsoft.com/office/drawing/2014/main" val="20000"/>
                    </a:ext>
                  </a:extLst>
                </a:gridCol>
                <a:gridCol w="3364424">
                  <a:extLst>
                    <a:ext uri="{9D8B030D-6E8A-4147-A177-3AD203B41FA5}">
                      <a16:colId xmlns:a16="http://schemas.microsoft.com/office/drawing/2014/main" val="20001"/>
                    </a:ext>
                  </a:extLst>
                </a:gridCol>
                <a:gridCol w="3384508">
                  <a:extLst>
                    <a:ext uri="{9D8B030D-6E8A-4147-A177-3AD203B41FA5}">
                      <a16:colId xmlns:a16="http://schemas.microsoft.com/office/drawing/2014/main" val="2935103112"/>
                    </a:ext>
                  </a:extLst>
                </a:gridCol>
                <a:gridCol w="1338747">
                  <a:extLst>
                    <a:ext uri="{9D8B030D-6E8A-4147-A177-3AD203B41FA5}">
                      <a16:colId xmlns:a16="http://schemas.microsoft.com/office/drawing/2014/main" val="20003"/>
                    </a:ext>
                  </a:extLst>
                </a:gridCol>
              </a:tblGrid>
              <a:tr h="169172">
                <a:tc>
                  <a:txBody>
                    <a:bodyPr/>
                    <a:lstStyle/>
                    <a:p>
                      <a:pPr algn="ctr">
                        <a:lnSpc>
                          <a:spcPct val="115000"/>
                        </a:lnSpc>
                        <a:spcBef>
                          <a:spcPts val="300"/>
                        </a:spcBef>
                        <a:spcAft>
                          <a:spcPts val="300"/>
                        </a:spcAft>
                      </a:pPr>
                      <a:r>
                        <a:rPr lang="en-US" sz="1400" b="1" dirty="0">
                          <a:effectLst/>
                          <a:latin typeface="Arial" panose="020B0604020202020204" pitchFamily="34" charset="0"/>
                          <a:cs typeface="Arial" panose="020B0604020202020204" pitchFamily="34" charset="0"/>
                        </a:rPr>
                        <a:t>STT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b="1" dirty="0" err="1">
                          <a:effectLst/>
                          <a:latin typeface="Arial" panose="020B0604020202020204" pitchFamily="34" charset="0"/>
                          <a:cs typeface="Arial" panose="020B0604020202020204" pitchFamily="34" charset="0"/>
                        </a:rPr>
                        <a:t>Hành</a:t>
                      </a:r>
                      <a:r>
                        <a:rPr lang="en-US" sz="1400" b="1" dirty="0">
                          <a:effectLst/>
                          <a:latin typeface="Arial" panose="020B0604020202020204" pitchFamily="34" charset="0"/>
                          <a:cs typeface="Arial" panose="020B0604020202020204" pitchFamily="34" charset="0"/>
                        </a:rPr>
                        <a:t> vi</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b="1" dirty="0" err="1">
                          <a:effectLst/>
                          <a:latin typeface="Arial" panose="020B0604020202020204" pitchFamily="34" charset="0"/>
                          <a:cs typeface="Arial" panose="020B0604020202020204" pitchFamily="34" charset="0"/>
                        </a:rPr>
                        <a:t>Phạt</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tiền</a:t>
                      </a:r>
                      <a:r>
                        <a:rPr lang="en-US" sz="1400" b="1" dirty="0">
                          <a:effectLst/>
                          <a:latin typeface="Arial" panose="020B0604020202020204" pitchFamily="34" charset="0"/>
                          <a:cs typeface="Arial" panose="020B0604020202020204" pitchFamily="34" charset="0"/>
                        </a:rPr>
                        <a:t> (VNĐ)</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b="1" dirty="0" err="1">
                          <a:effectLst/>
                          <a:latin typeface="Arial" panose="020B0604020202020204" pitchFamily="34" charset="0"/>
                          <a:cs typeface="Arial" panose="020B0604020202020204" pitchFamily="34" charset="0"/>
                        </a:rPr>
                        <a:t>Hiệu</a:t>
                      </a:r>
                      <a:r>
                        <a:rPr lang="en-US" sz="1400" b="1" dirty="0">
                          <a:effectLst/>
                          <a:latin typeface="Arial" panose="020B0604020202020204" pitchFamily="34" charset="0"/>
                          <a:cs typeface="Arial" panose="020B0604020202020204" pitchFamily="34" charset="0"/>
                        </a:rPr>
                        <a:t> </a:t>
                      </a:r>
                      <a:r>
                        <a:rPr lang="en-US" sz="1400" b="1" dirty="0" err="1">
                          <a:effectLst/>
                          <a:latin typeface="Arial" panose="020B0604020202020204" pitchFamily="34" charset="0"/>
                          <a:cs typeface="Arial" panose="020B0604020202020204" pitchFamily="34" charset="0"/>
                        </a:rPr>
                        <a:t>lực</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0"/>
                  </a:ext>
                </a:extLst>
              </a:tr>
              <a:tr h="443838">
                <a:tc>
                  <a:txBody>
                    <a:bodyPr/>
                    <a:lstStyle/>
                    <a:p>
                      <a:pPr algn="ctr">
                        <a:lnSpc>
                          <a:spcPct val="115000"/>
                        </a:lnSpc>
                        <a:spcBef>
                          <a:spcPts val="300"/>
                        </a:spcBef>
                        <a:spcAft>
                          <a:spcPts val="300"/>
                        </a:spcAft>
                      </a:pPr>
                      <a:r>
                        <a:rPr lang="en-US" sz="1400" b="1" dirty="0">
                          <a:effectLst/>
                          <a:latin typeface="Arial" panose="020B0604020202020204" pitchFamily="34" charset="0"/>
                          <a:cs typeface="Arial" panose="020B0604020202020204" pitchFamily="34" charset="0"/>
                        </a:rPr>
                        <a:t>4</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gridSpan="3">
                  <a:txBody>
                    <a:bodyPr/>
                    <a:lstStyle/>
                    <a:p>
                      <a:r>
                        <a:rPr lang="en-US" sz="1400" kern="1200" dirty="0" err="1">
                          <a:solidFill>
                            <a:schemeClr val="dk1"/>
                          </a:solidFill>
                          <a:effectLst/>
                          <a:latin typeface="Arial" panose="020B0604020202020204" pitchFamily="34" charset="0"/>
                          <a:ea typeface="+mn-ea"/>
                          <a:cs typeface="Arial" panose="020B0604020202020204" pitchFamily="34" charset="0"/>
                        </a:rPr>
                        <a:t>Hành</a:t>
                      </a:r>
                      <a:r>
                        <a:rPr lang="en-US" sz="1400" kern="1200" dirty="0">
                          <a:solidFill>
                            <a:schemeClr val="dk1"/>
                          </a:solidFill>
                          <a:effectLst/>
                          <a:latin typeface="Arial" panose="020B0604020202020204" pitchFamily="34" charset="0"/>
                          <a:ea typeface="+mn-ea"/>
                          <a:cs typeface="Arial" panose="020B0604020202020204" pitchFamily="34" charset="0"/>
                        </a:rPr>
                        <a:t> vi </a:t>
                      </a:r>
                      <a:r>
                        <a:rPr lang="en-US" sz="1400" kern="1200" dirty="0" err="1">
                          <a:solidFill>
                            <a:schemeClr val="dk1"/>
                          </a:solidFill>
                          <a:effectLst/>
                          <a:latin typeface="Arial" panose="020B0604020202020204" pitchFamily="34" charset="0"/>
                          <a:ea typeface="+mn-ea"/>
                          <a:cs typeface="Arial" panose="020B0604020202020204" pitchFamily="34" charset="0"/>
                        </a:rPr>
                        <a:t>nhập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khẩu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phế</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liệu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có</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chứa</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kèm</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với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phế</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liệu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là</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ô </a:t>
                      </a:r>
                      <a:r>
                        <a:rPr lang="en-US" sz="1400" kern="1200" dirty="0" err="1">
                          <a:solidFill>
                            <a:schemeClr val="dk1"/>
                          </a:solidFill>
                          <a:effectLst/>
                          <a:latin typeface="Arial" panose="020B0604020202020204" pitchFamily="34" charset="0"/>
                          <a:ea typeface="+mn-ea"/>
                          <a:cs typeface="Arial" panose="020B0604020202020204" pitchFamily="34" charset="0"/>
                        </a:rPr>
                        <a:t>nhiễm</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hữu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cơ</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khó</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phân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hủy</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thuộc</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Phụ</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lục</a:t>
                      </a:r>
                      <a:r>
                        <a:rPr lang="en-US" sz="1400" kern="1200" dirty="0">
                          <a:solidFill>
                            <a:schemeClr val="dk1"/>
                          </a:solidFill>
                          <a:effectLst/>
                          <a:latin typeface="Arial" panose="020B0604020202020204" pitchFamily="34" charset="0"/>
                          <a:ea typeface="+mn-ea"/>
                          <a:cs typeface="Arial" panose="020B0604020202020204" pitchFamily="34" charset="0"/>
                        </a:rPr>
                        <a:t> A </a:t>
                      </a:r>
                      <a:r>
                        <a:rPr lang="en-US" sz="1400" kern="1200" dirty="0" err="1">
                          <a:solidFill>
                            <a:schemeClr val="dk1"/>
                          </a:solidFill>
                          <a:effectLst/>
                          <a:latin typeface="Arial" panose="020B0604020202020204" pitchFamily="34" charset="0"/>
                          <a:ea typeface="+mn-ea"/>
                          <a:cs typeface="Arial" panose="020B0604020202020204" pitchFamily="34" charset="0"/>
                        </a:rPr>
                        <a:t>của</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Công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ước</a:t>
                      </a:r>
                      <a:r>
                        <a:rPr lang="en-US" sz="1400" kern="1200" dirty="0">
                          <a:solidFill>
                            <a:schemeClr val="dk1"/>
                          </a:solidFill>
                          <a:effectLst/>
                          <a:latin typeface="Arial" panose="020B0604020202020204" pitchFamily="34" charset="0"/>
                          <a:ea typeface="+mn-ea"/>
                          <a:cs typeface="Arial" panose="020B0604020202020204" pitchFamily="34" charset="0"/>
                        </a:rPr>
                        <a:t> Stockholm </a:t>
                      </a:r>
                      <a:r>
                        <a:rPr lang="en-US" sz="1400" kern="1200" dirty="0" err="1">
                          <a:solidFill>
                            <a:schemeClr val="dk1"/>
                          </a:solidFill>
                          <a:effectLst/>
                          <a:latin typeface="Arial" panose="020B0604020202020204" pitchFamily="34" charset="0"/>
                          <a:ea typeface="+mn-ea"/>
                          <a:cs typeface="Arial" panose="020B0604020202020204" pitchFamily="34" charset="0"/>
                        </a:rPr>
                        <a:t>về</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các</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ô </a:t>
                      </a:r>
                      <a:r>
                        <a:rPr lang="en-US" sz="1400" kern="1200" dirty="0" err="1">
                          <a:solidFill>
                            <a:schemeClr val="dk1"/>
                          </a:solidFill>
                          <a:effectLst/>
                          <a:latin typeface="Arial" panose="020B0604020202020204" pitchFamily="34" charset="0"/>
                          <a:ea typeface="+mn-ea"/>
                          <a:cs typeface="Arial" panose="020B0604020202020204" pitchFamily="34" charset="0"/>
                        </a:rPr>
                        <a:t>nhiễm</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hữu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cơ</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khó</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phân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hủy</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vượt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quá</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tỷ</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lệ</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cho</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phép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theo</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quy</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chuẩn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kỹ</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thuật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quốc</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gia</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về</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môi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trường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đối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với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phế</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liệu</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nhập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khẩu</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21687" marR="2168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69985">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15000"/>
                        </a:lnSpc>
                        <a:spcBef>
                          <a:spcPts val="300"/>
                        </a:spcBef>
                        <a:spcAft>
                          <a:spcPts val="300"/>
                        </a:spcAft>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200 kg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100.000.000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- 200.000.000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2"/>
                  </a:ext>
                </a:extLst>
              </a:tr>
              <a:tr h="378627">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a:t>
                      </a:r>
                    </a:p>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b</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200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300 kg</a:t>
                      </a:r>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ctr"/>
                      <a:r>
                        <a:rPr lang="en-US" sz="1400" kern="1200" dirty="0">
                          <a:solidFill>
                            <a:schemeClr val="dk1"/>
                          </a:solidFill>
                          <a:effectLst/>
                          <a:latin typeface="Arial" panose="020B0604020202020204" pitchFamily="34" charset="0"/>
                          <a:ea typeface="+mn-ea"/>
                          <a:cs typeface="Arial" panose="020B0604020202020204" pitchFamily="34" charset="0"/>
                        </a:rPr>
                        <a:t>200.000.000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- 250.000.000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3074384651"/>
                  </a:ext>
                </a:extLst>
              </a:tr>
              <a:tr h="325790">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15000"/>
                        </a:lnSpc>
                        <a:spcBef>
                          <a:spcPts val="300"/>
                        </a:spcBef>
                        <a:spcAft>
                          <a:spcPts val="300"/>
                        </a:spcAft>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300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400 kg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250.000.000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- 300.000.000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4"/>
                  </a:ext>
                </a:extLst>
              </a:tr>
              <a:tr h="325790">
                <a:tc>
                  <a:txBody>
                    <a:bodyPr/>
                    <a:lstStyle/>
                    <a:p>
                      <a:pPr algn="ctr">
                        <a:lnSpc>
                          <a:spcPct val="115000"/>
                        </a:lnSpc>
                        <a:spcBef>
                          <a:spcPts val="300"/>
                        </a:spcBef>
                        <a:spcAft>
                          <a:spcPts val="300"/>
                        </a:spcAft>
                      </a:pPr>
                      <a:r>
                        <a:rPr lang="en-US" sz="1400">
                          <a:effectLst/>
                          <a:latin typeface="Arial" panose="020B0604020202020204" pitchFamily="34" charset="0"/>
                          <a:cs typeface="Arial" panose="020B0604020202020204" pitchFamily="34" charset="0"/>
                        </a:rPr>
                        <a:t>d</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nSpc>
                          <a:spcPct val="115000"/>
                        </a:lnSpc>
                        <a:spcBef>
                          <a:spcPts val="300"/>
                        </a:spcBef>
                        <a:spcAft>
                          <a:spcPts val="300"/>
                        </a:spcAft>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400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500 kg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300.000.000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- 400.000.000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a:effectLst/>
                          <a:latin typeface="Arial" panose="020B0604020202020204" pitchFamily="34" charset="0"/>
                          <a:cs typeface="Arial" panose="020B0604020202020204" pitchFamily="34" charset="0"/>
                        </a:rPr>
                        <a:t>25/8/2022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5"/>
                  </a:ext>
                </a:extLst>
              </a:tr>
              <a:tr h="325790">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đ</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just">
                        <a:lnSpc>
                          <a:spcPct val="115000"/>
                        </a:lnSpc>
                        <a:spcBef>
                          <a:spcPts val="300"/>
                        </a:spcBef>
                        <a:spcAft>
                          <a:spcPts val="300"/>
                        </a:spcAft>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500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600 kg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400.000.000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- 500.000.000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a:effectLst/>
                          <a:latin typeface="Arial" panose="020B0604020202020204" pitchFamily="34" charset="0"/>
                          <a:cs typeface="Arial" panose="020B0604020202020204" pitchFamily="34" charset="0"/>
                        </a:rPr>
                        <a:t>25/8/2022</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6"/>
                  </a:ext>
                </a:extLst>
              </a:tr>
              <a:tr h="3257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cs typeface="Arial" panose="020B0604020202020204" pitchFamily="34" charset="0"/>
                        </a:rPr>
                        <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just">
                        <a:lnSpc>
                          <a:spcPct val="115000"/>
                        </a:lnSpc>
                        <a:spcBef>
                          <a:spcPts val="300"/>
                        </a:spcBef>
                        <a:spcAft>
                          <a:spcPts val="300"/>
                        </a:spcAft>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600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700 kg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500.000.000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- 600.000.000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7"/>
                  </a:ext>
                </a:extLst>
              </a:tr>
              <a:tr h="325790">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 </a:t>
                      </a:r>
                      <a:r>
                        <a:rPr lang="en-US" sz="1400" b="1" kern="1200" dirty="0">
                          <a:solidFill>
                            <a:schemeClr val="lt1"/>
                          </a:solidFill>
                          <a:effectLst/>
                          <a:latin typeface="Arial" panose="020B0604020202020204" pitchFamily="34" charset="0"/>
                          <a:ea typeface="+mn-ea"/>
                          <a:cs typeface="Arial" panose="020B0604020202020204" pitchFamily="34" charset="0"/>
                        </a:rPr>
                        <a:t>g</a:t>
                      </a:r>
                      <a:r>
                        <a:rPr lang="en-US" sz="1400" dirty="0">
                          <a:effectLst/>
                          <a:latin typeface="Arial" panose="020B0604020202020204" pitchFamily="34" charset="0"/>
                          <a:cs typeface="Arial" panose="020B0604020202020204" pitchFamily="34" charset="0"/>
                        </a:rPr>
                        <a:t> </a:t>
                      </a:r>
                    </a:p>
                  </a:txBody>
                  <a:tcPr marL="21687" marR="21687" marT="0" marB="0"/>
                </a:tc>
                <a:tc>
                  <a:txBody>
                    <a:bodyPr/>
                    <a:lstStyle/>
                    <a:p>
                      <a:pPr marL="0" marR="0" indent="0" algn="just" defTabSz="457200" rtl="0" eaLnBrk="1" fontAlgn="auto" latinLnBrk="0" hangingPunct="1">
                        <a:lnSpc>
                          <a:spcPct val="115000"/>
                        </a:lnSpc>
                        <a:spcBef>
                          <a:spcPts val="300"/>
                        </a:spcBef>
                        <a:spcAft>
                          <a:spcPts val="300"/>
                        </a:spcAft>
                        <a:buClrTx/>
                        <a:buSzTx/>
                        <a:buFontTx/>
                        <a:buNone/>
                        <a:tabLst/>
                        <a:defRPr/>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700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800 kg</a:t>
                      </a:r>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vi-VN" sz="1400" dirty="0">
                          <a:effectLst/>
                          <a:latin typeface="Arial" panose="020B0604020202020204" pitchFamily="34" charset="0"/>
                          <a:cs typeface="Arial" panose="020B0604020202020204" pitchFamily="34" charset="0"/>
                        </a:rPr>
                        <a:t> </a:t>
                      </a:r>
                      <a:r>
                        <a:rPr lang="en-US" sz="1400" kern="1200" dirty="0">
                          <a:solidFill>
                            <a:schemeClr val="dk1"/>
                          </a:solidFill>
                          <a:effectLst/>
                          <a:latin typeface="Arial" panose="020B0604020202020204" pitchFamily="34" charset="0"/>
                          <a:ea typeface="+mn-ea"/>
                          <a:cs typeface="Arial" panose="020B0604020202020204" pitchFamily="34" charset="0"/>
                        </a:rPr>
                        <a:t>600.000.000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- 700.000.000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08"/>
                  </a:ext>
                </a:extLst>
              </a:tr>
              <a:tr h="295892">
                <a:tc>
                  <a:txBody>
                    <a:bodyPr/>
                    <a:lstStyle/>
                    <a:p>
                      <a:pPr algn="ctr">
                        <a:lnSpc>
                          <a:spcPct val="115000"/>
                        </a:lnSpc>
                        <a:spcBef>
                          <a:spcPts val="300"/>
                        </a:spcBef>
                        <a:spcAft>
                          <a:spcPts val="300"/>
                        </a:spcAft>
                      </a:pPr>
                      <a:r>
                        <a:rPr lang="en-US" sz="1400" dirty="0">
                          <a:effectLst/>
                          <a:latin typeface="Arial" panose="020B0604020202020204" pitchFamily="34" charset="0"/>
                          <a:ea typeface="Calibri" panose="020F0502020204030204" pitchFamily="34" charset="0"/>
                          <a:cs typeface="Arial" panose="020B0604020202020204" pitchFamily="34" charset="0"/>
                        </a:rPr>
                        <a:t>h</a:t>
                      </a:r>
                    </a:p>
                  </a:txBody>
                  <a:tcPr marL="21687" marR="21687" marT="0" marB="0"/>
                </a:tc>
                <a:tc>
                  <a:txBody>
                    <a:bodyPr/>
                    <a:lstStyle/>
                    <a:p>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800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900 kg</a:t>
                      </a:r>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kern="1200" dirty="0">
                          <a:solidFill>
                            <a:schemeClr val="dk1"/>
                          </a:solidFill>
                          <a:effectLst/>
                          <a:latin typeface="Arial" panose="020B0604020202020204" pitchFamily="34" charset="0"/>
                          <a:ea typeface="+mn-ea"/>
                          <a:cs typeface="Arial" panose="020B0604020202020204" pitchFamily="34" charset="0"/>
                        </a:rPr>
                        <a:t>700.000.000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- 800.000.000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300"/>
                        </a:spcBef>
                        <a:spcAft>
                          <a:spcPts val="300"/>
                        </a:spcAft>
                      </a:pPr>
                      <a:r>
                        <a:rPr lang="en-US" sz="1400" dirty="0">
                          <a:effectLst/>
                          <a:latin typeface="Arial" panose="020B0604020202020204" pitchFamily="34" charset="0"/>
                          <a:cs typeface="Arial" panose="020B0604020202020204" pitchFamily="34" charset="0"/>
                        </a:rPr>
                        <a:t>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3898702700"/>
                  </a:ext>
                </a:extLst>
              </a:tr>
              <a:tr h="494937">
                <a:tc>
                  <a:txBody>
                    <a:bodyPr/>
                    <a:lstStyle/>
                    <a:p>
                      <a:pPr algn="ctr">
                        <a:lnSpc>
                          <a:spcPct val="115000"/>
                        </a:lnSpc>
                        <a:spcBef>
                          <a:spcPts val="300"/>
                        </a:spcBef>
                        <a:spcAft>
                          <a:spcPts val="300"/>
                        </a:spcAft>
                      </a:pPr>
                      <a:r>
                        <a:rPr lang="en-US" sz="1400" dirty="0" err="1">
                          <a:effectLst/>
                          <a:latin typeface="Arial" panose="020B0604020202020204" pitchFamily="34" charset="0"/>
                          <a:cs typeface="Arial" panose="020B0604020202020204" pitchFamily="34" charset="0"/>
                        </a:rPr>
                        <a:t>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US" sz="1400" kern="1200" dirty="0" err="1">
                          <a:solidFill>
                            <a:schemeClr val="dk1"/>
                          </a:solidFill>
                          <a:effectLst/>
                          <a:latin typeface="Arial" panose="020B0604020202020204" pitchFamily="34" charset="0"/>
                          <a:ea typeface="+mn-ea"/>
                          <a:cs typeface="Arial" panose="020B0604020202020204" pitchFamily="34" charset="0"/>
                        </a:rPr>
                        <a:t>tổng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khối</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lượng</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tạp</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chất</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từ</a:t>
                      </a:r>
                      <a:r>
                        <a:rPr lang="en-US" sz="1400" kern="1200" dirty="0">
                          <a:solidFill>
                            <a:schemeClr val="dk1"/>
                          </a:solidFill>
                          <a:effectLst/>
                          <a:latin typeface="Arial" panose="020B0604020202020204" pitchFamily="34" charset="0"/>
                          <a:ea typeface="+mn-ea"/>
                          <a:cs typeface="Arial" panose="020B0604020202020204" pitchFamily="34" charset="0"/>
                        </a:rPr>
                        <a:t> 900 kg </a:t>
                      </a:r>
                      <a:r>
                        <a:rPr lang="en-US" sz="1400" kern="1200" dirty="0" err="1">
                          <a:solidFill>
                            <a:schemeClr val="dk1"/>
                          </a:solidFill>
                          <a:effectLst/>
                          <a:latin typeface="Arial" panose="020B0604020202020204" pitchFamily="34" charset="0"/>
                          <a:ea typeface="+mn-ea"/>
                          <a:cs typeface="Arial" panose="020B0604020202020204" pitchFamily="34" charset="0"/>
                        </a:rPr>
                        <a:t>đến</a:t>
                      </a:r>
                      <a:r>
                        <a:rPr lang="en-US" sz="1400" kern="1200" dirty="0">
                          <a:solidFill>
                            <a:schemeClr val="dk1"/>
                          </a:solidFill>
                          <a:effectLst/>
                          <a:latin typeface="Arial" panose="020B0604020202020204" pitchFamily="34" charset="0"/>
                          <a:ea typeface="+mn-ea"/>
                          <a:cs typeface="Arial" panose="020B0604020202020204" pitchFamily="34" charset="0"/>
                        </a:rPr>
                        <a:t> </a:t>
                      </a:r>
                      <a:r>
                        <a:rPr lang="en-US" sz="1400" kern="1200" dirty="0" err="1">
                          <a:solidFill>
                            <a:schemeClr val="dk1"/>
                          </a:solidFill>
                          <a:effectLst/>
                          <a:latin typeface="Arial" panose="020B0604020202020204" pitchFamily="34" charset="0"/>
                          <a:ea typeface="+mn-ea"/>
                          <a:cs typeface="Arial" panose="020B0604020202020204" pitchFamily="34" charset="0"/>
                        </a:rPr>
                        <a:t>dưới</a:t>
                      </a:r>
                      <a:r>
                        <a:rPr lang="en-US" sz="1400" kern="1200" dirty="0">
                          <a:solidFill>
                            <a:schemeClr val="dk1"/>
                          </a:solidFill>
                          <a:effectLst/>
                          <a:latin typeface="Arial" panose="020B0604020202020204" pitchFamily="34" charset="0"/>
                          <a:ea typeface="+mn-ea"/>
                          <a:cs typeface="Arial" panose="020B0604020202020204" pitchFamily="34" charset="0"/>
                        </a:rPr>
                        <a:t> 1.000 kg</a:t>
                      </a:r>
                      <a:endParaRPr lang="en-US" sz="1400" dirty="0">
                        <a:latin typeface="Arial" panose="020B0604020202020204" pitchFamily="34" charset="0"/>
                        <a:cs typeface="Arial" panose="020B0604020202020204" pitchFamily="34" charset="0"/>
                      </a:endParaRPr>
                    </a:p>
                  </a:txBody>
                  <a:tcPr marL="21687" marR="21687" marT="0" marB="0"/>
                </a:tc>
                <a:tc>
                  <a:txBody>
                    <a:bodyPr/>
                    <a:lstStyle/>
                    <a:p>
                      <a:pPr algn="ctr">
                        <a:lnSpc>
                          <a:spcPct val="115000"/>
                        </a:lnSpc>
                        <a:spcBef>
                          <a:spcPts val="0"/>
                        </a:spcBef>
                        <a:spcAft>
                          <a:spcPts val="0"/>
                        </a:spcAft>
                      </a:pPr>
                      <a:r>
                        <a:rPr lang="en-US" sz="1400" kern="1200" dirty="0">
                          <a:solidFill>
                            <a:schemeClr val="dk1"/>
                          </a:solidFill>
                          <a:effectLst/>
                          <a:latin typeface="Arial" panose="020B0604020202020204" pitchFamily="34" charset="0"/>
                          <a:ea typeface="+mn-ea"/>
                          <a:cs typeface="Arial" panose="020B0604020202020204" pitchFamily="34" charset="0"/>
                        </a:rPr>
                        <a:t>800.000.000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- 900.000.000 </a:t>
                      </a:r>
                      <a:r>
                        <a:rPr lang="en-US" sz="1400" kern="1200" dirty="0" err="1">
                          <a:solidFill>
                            <a:schemeClr val="dk1"/>
                          </a:solidFill>
                          <a:effectLst/>
                          <a:latin typeface="Arial" panose="020B0604020202020204" pitchFamily="34" charset="0"/>
                          <a:ea typeface="+mn-ea"/>
                          <a:cs typeface="Arial" panose="020B0604020202020204" pitchFamily="34" charset="0"/>
                        </a:rPr>
                        <a:t>đồng</a:t>
                      </a:r>
                      <a:r>
                        <a:rPr lang="en-US" sz="1400" kern="1200" dirty="0">
                          <a:solidFill>
                            <a:schemeClr val="dk1"/>
                          </a:solidFill>
                          <a:effectLst/>
                          <a:latin typeface="Arial" panose="020B0604020202020204" pitchFamily="34" charset="0"/>
                          <a:ea typeface="+mn-ea"/>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tc>
                  <a:txBody>
                    <a:bodyPr/>
                    <a:lstStyle/>
                    <a:p>
                      <a:pPr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25/8/2022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21687" marR="21687"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043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D52074-C32D-B0BC-9BFF-7681636032CE}"/>
              </a:ext>
            </a:extLst>
          </p:cNvPr>
          <p:cNvSpPr>
            <a:spLocks noGrp="1"/>
          </p:cNvSpPr>
          <p:nvPr>
            <p:ph type="title"/>
          </p:nvPr>
        </p:nvSpPr>
        <p:spPr>
          <a:xfrm>
            <a:off x="609600" y="152400"/>
            <a:ext cx="7696200" cy="533400"/>
          </a:xfrm>
        </p:spPr>
        <p:txBody>
          <a:bodyPr>
            <a:normAutofit fontScale="90000"/>
          </a:bodyPr>
          <a:lstStyle/>
          <a:p>
            <a:r>
              <a:rPr lang="en-US" sz="3100" dirty="0" err="1">
                <a:latin typeface="Arial" panose="020B0604020202020204" pitchFamily="34" charset="0"/>
                <a:cs typeface="Arial" panose="020B0604020202020204" pitchFamily="34" charset="0"/>
              </a:rPr>
              <a:t>Kết</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luận</a:t>
            </a:r>
            <a:endParaRPr lang="en-US" dirty="0"/>
          </a:p>
        </p:txBody>
      </p:sp>
      <p:sp>
        <p:nvSpPr>
          <p:cNvPr id="5" name="TextBox 4">
            <a:extLst>
              <a:ext uri="{FF2B5EF4-FFF2-40B4-BE49-F238E27FC236}">
                <a16:creationId xmlns:a16="http://schemas.microsoft.com/office/drawing/2014/main" id="{BF953CA0-036C-DB12-AF1E-F29B23B4299D}"/>
              </a:ext>
            </a:extLst>
          </p:cNvPr>
          <p:cNvSpPr txBox="1"/>
          <p:nvPr/>
        </p:nvSpPr>
        <p:spPr>
          <a:xfrm>
            <a:off x="533400" y="838200"/>
            <a:ext cx="8229600" cy="1477328"/>
          </a:xfrm>
          <a:prstGeom prst="rect">
            <a:avLst/>
          </a:prstGeom>
          <a:noFill/>
        </p:spPr>
        <p:txBody>
          <a:bodyPr wrap="square">
            <a:spAutoFit/>
          </a:bodyPr>
          <a:lstStyle/>
          <a:p>
            <a:pPr algn="just"/>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Việt</a:t>
            </a:r>
            <a:r>
              <a:rPr lang="en-US" sz="1800" b="1" dirty="0">
                <a:effectLst/>
                <a:latin typeface="Arial" panose="020B0604020202020204" pitchFamily="34" charset="0"/>
                <a:ea typeface="Times New Roman" panose="02020603050405020304" pitchFamily="18" charset="0"/>
                <a:cs typeface="Arial" panose="020B0604020202020204" pitchFamily="34" charset="0"/>
              </a:rPr>
              <a:t> Nam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quốc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gia</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thế</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cs typeface="Arial" panose="020B0604020202020204" pitchFamily="34" charset="0"/>
              </a:rPr>
              <a:t>giới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ước</a:t>
            </a:r>
            <a:r>
              <a:rPr lang="en-US" b="1" dirty="0">
                <a:latin typeface="Arial" panose="020B0604020202020204" pitchFamily="34" charset="0"/>
                <a:cs typeface="Arial" panose="020B0604020202020204" pitchFamily="34" charset="0"/>
              </a:rPr>
              <a:t> Stockholm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chất</a:t>
            </a:r>
            <a:r>
              <a:rPr lang="en-US" sz="1800" b="1" dirty="0">
                <a:effectLst/>
                <a:latin typeface="Arial" panose="020B0604020202020204" pitchFamily="34" charset="0"/>
                <a:ea typeface="Times New Roman" panose="02020603050405020304" pitchFamily="18" charset="0"/>
                <a:cs typeface="Arial" panose="020B0604020202020204" pitchFamily="34" charset="0"/>
              </a:rPr>
              <a:t> ô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nhiễm</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hữu</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cơ</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khó</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hủy</a:t>
            </a:r>
            <a:r>
              <a:rPr lang="en-US" sz="1800" b="1" dirty="0">
                <a:effectLst/>
                <a:latin typeface="Arial" panose="020B0604020202020204" pitchFamily="34" charset="0"/>
                <a:ea typeface="Times New Roman" panose="02020603050405020304" pitchFamily="18" charset="0"/>
                <a:cs typeface="Arial" panose="020B0604020202020204" pitchFamily="34" charset="0"/>
              </a:rPr>
              <a:t> (POP)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tất</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yếu</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nhằm</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mục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đích</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bảo</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vệ</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sức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khỏe</a:t>
            </a:r>
            <a:r>
              <a:rPr lang="en-US" sz="1800" b="1" dirty="0">
                <a:effectLst/>
                <a:latin typeface="Arial" panose="020B0604020202020204" pitchFamily="34" charset="0"/>
                <a:ea typeface="Times New Roman" panose="02020603050405020304" pitchFamily="18" charset="0"/>
                <a:cs typeface="Arial" panose="020B0604020202020204" pitchFamily="34" charset="0"/>
              </a:rPr>
              <a:t> con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đa</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dạng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sinh</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học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môi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sống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trước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cơ</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rủi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ro</a:t>
            </a:r>
            <a:r>
              <a:rPr lang="en-US" sz="1800" b="1" dirty="0">
                <a:effectLst/>
                <a:latin typeface="Arial" panose="020B0604020202020204" pitchFamily="34" charset="0"/>
                <a:ea typeface="Times New Roman" panose="02020603050405020304" pitchFamily="18" charset="0"/>
                <a:cs typeface="Arial" panose="020B0604020202020204" pitchFamily="34" charset="0"/>
              </a:rPr>
              <a:t> do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các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chất</a:t>
            </a:r>
            <a:r>
              <a:rPr lang="en-US" sz="1800" b="1" dirty="0">
                <a:effectLst/>
                <a:latin typeface="Arial" panose="020B0604020202020204" pitchFamily="34" charset="0"/>
                <a:ea typeface="Times New Roman" panose="02020603050405020304" pitchFamily="18" charset="0"/>
                <a:cs typeface="Arial" panose="020B0604020202020204" pitchFamily="34" charset="0"/>
              </a:rPr>
              <a:t> POP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gây</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ra.</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C392062-150D-591B-4552-64B7AA404148}"/>
              </a:ext>
            </a:extLst>
          </p:cNvPr>
          <p:cNvSpPr txBox="1"/>
          <p:nvPr/>
        </p:nvSpPr>
        <p:spPr>
          <a:xfrm>
            <a:off x="609600" y="2895600"/>
            <a:ext cx="8001000" cy="3330848"/>
          </a:xfrm>
          <a:prstGeom prst="rect">
            <a:avLst/>
          </a:prstGeom>
          <a:noFill/>
        </p:spPr>
        <p:txBody>
          <a:bodyPr wrap="square">
            <a:spAutoFit/>
          </a:bodyPr>
          <a:lstStyle/>
          <a:p>
            <a:pPr indent="457200" algn="just">
              <a:lnSpc>
                <a:spcPct val="107000"/>
              </a:lnSpc>
              <a:spcAft>
                <a:spcPts val="800"/>
              </a:spcAft>
              <a:tabLst>
                <a:tab pos="457200" algn="l"/>
              </a:tabLst>
            </a:pPr>
            <a:r>
              <a:rPr lang="en-US" b="1">
                <a:latin typeface="Arial" panose="020B0604020202020204" pitchFamily="34" charset="0"/>
                <a:cs typeface="Arial" panose="020B0604020202020204" pitchFamily="34" charset="0"/>
              </a:rPr>
              <a:t>	Bộ</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đã</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luật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hóa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ước</a:t>
            </a:r>
            <a:r>
              <a:rPr lang="en-US" b="1" dirty="0">
                <a:latin typeface="Arial" panose="020B0604020202020204" pitchFamily="34" charset="0"/>
                <a:cs typeface="Arial" panose="020B0604020202020204" pitchFamily="34" charset="0"/>
              </a:rPr>
              <a:t> Stockholm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Luật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vệ</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2020 </a:t>
            </a:r>
            <a:r>
              <a:rPr lang="en-US" b="1" dirty="0" err="1">
                <a:latin typeface="Arial" panose="020B0604020202020204" pitchFamily="34" charset="0"/>
                <a:cs typeface="Arial" panose="020B0604020202020204" pitchFamily="34" charset="0"/>
              </a:rPr>
              <a:t>quy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yêu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bảo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vệ</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lý</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chất</a:t>
            </a:r>
            <a:r>
              <a:rPr lang="en-US" b="1" dirty="0">
                <a:latin typeface="Arial" panose="020B0604020202020204" pitchFamily="34" charset="0"/>
                <a:cs typeface="Arial" panose="020B0604020202020204" pitchFamily="34" charset="0"/>
              </a:rPr>
              <a:t> ô </a:t>
            </a:r>
            <a:r>
              <a:rPr lang="en-US" b="1" dirty="0" err="1">
                <a:latin typeface="Arial" panose="020B0604020202020204" pitchFamily="34" charset="0"/>
                <a:cs typeface="Arial" panose="020B0604020202020204" pitchFamily="34" charset="0"/>
              </a:rPr>
              <a:t>nhiễm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hủy</a:t>
            </a:r>
            <a:r>
              <a:rPr lang="en-US" b="1" dirty="0">
                <a:latin typeface="Arial" panose="020B0604020202020204" pitchFamily="34" charset="0"/>
                <a:cs typeface="Arial" panose="020B0604020202020204" pitchFamily="34" charset="0"/>
              </a:rPr>
              <a:t> (bao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chất</a:t>
            </a:r>
            <a:r>
              <a:rPr lang="en-US" b="1" dirty="0">
                <a:latin typeface="Arial" panose="020B0604020202020204" pitchFamily="34" charset="0"/>
                <a:cs typeface="Arial" panose="020B0604020202020204" pitchFamily="34" charset="0"/>
              </a:rPr>
              <a:t> POP)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phẩm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hóa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chứa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chất</a:t>
            </a:r>
            <a:r>
              <a:rPr lang="en-US" b="1" dirty="0">
                <a:latin typeface="Arial" panose="020B0604020202020204" pitchFamily="34" charset="0"/>
                <a:cs typeface="Arial" panose="020B0604020202020204" pitchFamily="34" charset="0"/>
              </a:rPr>
              <a:t> ô </a:t>
            </a:r>
            <a:r>
              <a:rPr lang="en-US" b="1" dirty="0" err="1">
                <a:latin typeface="Arial" panose="020B0604020202020204" pitchFamily="34" charset="0"/>
                <a:cs typeface="Arial" panose="020B0604020202020204" pitchFamily="34" charset="0"/>
              </a:rPr>
              <a:t>nhiễm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hủy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69), </a:t>
            </a:r>
            <a:r>
              <a:rPr lang="en-US" b="1" dirty="0" err="1">
                <a:latin typeface="Arial" panose="020B0604020202020204" pitchFamily="34" charset="0"/>
                <a:cs typeface="Arial" panose="020B0604020202020204" pitchFamily="34" charset="0"/>
              </a:rPr>
              <a:t>cũng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xây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dựng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chuẩn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kỹ</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môi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về</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giới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chất</a:t>
            </a:r>
            <a:r>
              <a:rPr lang="en-US" b="1" dirty="0">
                <a:latin typeface="Arial" panose="020B0604020202020204" pitchFamily="34" charset="0"/>
                <a:cs typeface="Arial" panose="020B0604020202020204" pitchFamily="34" charset="0"/>
              </a:rPr>
              <a:t> ô </a:t>
            </a:r>
            <a:r>
              <a:rPr lang="en-US" b="1" dirty="0" err="1">
                <a:latin typeface="Arial" panose="020B0604020202020204" pitchFamily="34" charset="0"/>
                <a:cs typeface="Arial" panose="020B0604020202020204" pitchFamily="34" charset="0"/>
              </a:rPr>
              <a:t>nhiễm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khó</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hủy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nguyên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vật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liệu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phẩm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hàng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hóa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97, 98).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nội</a:t>
            </a:r>
            <a:r>
              <a:rPr lang="en-US" b="1" dirty="0">
                <a:latin typeface="Arial" panose="020B0604020202020204" pitchFamily="34" charset="0"/>
                <a:cs typeface="Arial" panose="020B0604020202020204" pitchFamily="34" charset="0"/>
              </a:rPr>
              <a:t> dung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chi </a:t>
            </a:r>
            <a:r>
              <a:rPr lang="en-US" b="1" dirty="0" err="1">
                <a:latin typeface="Arial" panose="020B0604020202020204" pitchFamily="34" charset="0"/>
                <a:cs typeface="Arial" panose="020B0604020202020204" pitchFamily="34" charset="0"/>
              </a:rPr>
              <a:t>tiết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08/2022/NĐ-CP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38, 39, 40, 41, 42), </a:t>
            </a:r>
            <a:r>
              <a:rPr lang="en-US" b="1" dirty="0" err="1">
                <a:latin typeface="Arial" panose="020B0604020202020204" pitchFamily="34" charset="0"/>
                <a:cs typeface="Arial" panose="020B0604020202020204" pitchFamily="34" charset="0"/>
              </a:rPr>
              <a:t>Thông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02/2022/TT-BTNMT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47, 48)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Nghị</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45/2022/NĐ-CP (</a:t>
            </a:r>
            <a:r>
              <a:rPr lang="en-US" b="1" dirty="0" err="1">
                <a:latin typeface="Arial" panose="020B0604020202020204" pitchFamily="34" charset="0"/>
                <a:cs typeface="Arial" panose="020B0604020202020204" pitchFamily="34" charset="0"/>
              </a:rPr>
              <a:t>Điều</a:t>
            </a:r>
            <a:r>
              <a:rPr lang="en-US" b="1" dirty="0">
                <a:latin typeface="Arial" panose="020B0604020202020204" pitchFamily="34" charset="0"/>
                <a:cs typeface="Arial" panose="020B0604020202020204" pitchFamily="34" charset="0"/>
              </a:rPr>
              <a:t> 28).</a:t>
            </a:r>
          </a:p>
        </p:txBody>
      </p:sp>
    </p:spTree>
    <p:extLst>
      <p:ext uri="{BB962C8B-B14F-4D97-AF65-F5344CB8AC3E}">
        <p14:creationId xmlns:p14="http://schemas.microsoft.com/office/powerpoint/2010/main" val="3523356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09800"/>
            <a:ext cx="6347713" cy="762000"/>
          </a:xfrm>
        </p:spPr>
        <p:txBody>
          <a:bodyPr>
            <a:noAutofit/>
          </a:bodyPr>
          <a:lstStyle/>
          <a:p>
            <a:pPr algn="ctr"/>
            <a:r>
              <a:rPr lang="vi-VN" sz="4500" dirty="0"/>
              <a:t>Trân trọng cảm ơn!</a:t>
            </a:r>
            <a:endParaRPr lang="en-US" sz="4500" dirty="0"/>
          </a:p>
        </p:txBody>
      </p:sp>
    </p:spTree>
    <p:extLst>
      <p:ext uri="{BB962C8B-B14F-4D97-AF65-F5344CB8AC3E}">
        <p14:creationId xmlns:p14="http://schemas.microsoft.com/office/powerpoint/2010/main" val="171120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3400"/>
          </a:xfrm>
        </p:spPr>
        <p:txBody>
          <a:bodyPr>
            <a:normAutofit fontScale="90000"/>
          </a:bodyPr>
          <a:lstStyle/>
          <a:p>
            <a:r>
              <a:rPr lang="en-US" sz="3100" dirty="0" err="1">
                <a:latin typeface="Arial" panose="020B0604020202020204" pitchFamily="34" charset="0"/>
                <a:cs typeface="Arial" panose="020B0604020202020204" pitchFamily="34" charset="0"/>
              </a:rPr>
              <a:t>Ứng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của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chúng</a:t>
            </a:r>
            <a:r>
              <a:rPr lang="en-US" sz="3100" dirty="0">
                <a:latin typeface="Arial" panose="020B0604020202020204" pitchFamily="34" charset="0"/>
                <a:cs typeface="Arial" panose="020B0604020202020204" pitchFamily="34" charset="0"/>
              </a:rPr>
              <a:t> </a:t>
            </a:r>
            <a:endParaRPr lang="en-US" dirty="0"/>
          </a:p>
        </p:txBody>
      </p:sp>
      <p:sp>
        <p:nvSpPr>
          <p:cNvPr id="4" name="Content Placeholder 2">
            <a:extLst>
              <a:ext uri="{FF2B5EF4-FFF2-40B4-BE49-F238E27FC236}">
                <a16:creationId xmlns:a16="http://schemas.microsoft.com/office/drawing/2014/main" id="{1837FFCD-6A2E-2FE1-BC56-4F19C255039A}"/>
              </a:ext>
            </a:extLst>
          </p:cNvPr>
          <p:cNvSpPr txBox="1">
            <a:spLocks/>
          </p:cNvSpPr>
          <p:nvPr/>
        </p:nvSpPr>
        <p:spPr>
          <a:xfrm>
            <a:off x="736546" y="914400"/>
            <a:ext cx="7496683" cy="21336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diệt</a:t>
            </a:r>
            <a:r>
              <a:rPr lang="en-US" sz="2200" b="1" dirty="0">
                <a:latin typeface="Arial" charset="0"/>
                <a:cs typeface="Arial" charset="0"/>
              </a:rPr>
              <a:t> </a:t>
            </a:r>
            <a:r>
              <a:rPr lang="en-US" sz="2200" b="1" dirty="0" err="1">
                <a:latin typeface="Arial" charset="0"/>
                <a:cs typeface="Arial" charset="0"/>
              </a:rPr>
              <a:t>côn</a:t>
            </a:r>
            <a:r>
              <a:rPr lang="en-US" sz="2200" b="1" dirty="0">
                <a:latin typeface="Arial" charset="0"/>
                <a:cs typeface="Arial" charset="0"/>
              </a:rPr>
              <a:t> </a:t>
            </a:r>
            <a:r>
              <a:rPr lang="en-US" sz="2200" b="1" dirty="0" err="1">
                <a:latin typeface="Arial" charset="0"/>
                <a:cs typeface="Arial" charset="0"/>
              </a:rPr>
              <a:t>trùng</a:t>
            </a: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bảo</a:t>
            </a:r>
            <a:r>
              <a:rPr lang="en-US" sz="2200" b="1" dirty="0">
                <a:latin typeface="Arial" charset="0"/>
                <a:cs typeface="Arial" charset="0"/>
              </a:rPr>
              <a:t> </a:t>
            </a:r>
            <a:r>
              <a:rPr lang="en-US" sz="2200" b="1" dirty="0" err="1">
                <a:latin typeface="Arial" charset="0"/>
                <a:cs typeface="Arial" charset="0"/>
              </a:rPr>
              <a:t>vệ</a:t>
            </a:r>
            <a:r>
              <a:rPr lang="en-US" sz="2200" b="1" dirty="0">
                <a:latin typeface="Arial" charset="0"/>
                <a:cs typeface="Arial" charset="0"/>
              </a:rPr>
              <a:t> </a:t>
            </a:r>
            <a:r>
              <a:rPr lang="en-US" sz="2200" b="1" dirty="0" err="1">
                <a:latin typeface="Arial" charset="0"/>
                <a:cs typeface="Arial" charset="0"/>
              </a:rPr>
              <a:t>thực</a:t>
            </a:r>
            <a:r>
              <a:rPr lang="en-US" sz="2200" b="1" dirty="0">
                <a:latin typeface="Arial" charset="0"/>
                <a:cs typeface="Arial" charset="0"/>
              </a:rPr>
              <a:t> </a:t>
            </a:r>
            <a:r>
              <a:rPr lang="en-US" sz="2200" b="1" dirty="0" err="1">
                <a:latin typeface="Arial" charset="0"/>
                <a:cs typeface="Arial" charset="0"/>
              </a:rPr>
              <a:t>vật</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Sản</a:t>
            </a:r>
            <a:r>
              <a:rPr lang="en-US" sz="2200" b="1" dirty="0">
                <a:latin typeface="Arial" charset="0"/>
                <a:cs typeface="Arial" charset="0"/>
              </a:rPr>
              <a:t> </a:t>
            </a:r>
            <a:r>
              <a:rPr lang="en-US" sz="2200" b="1" dirty="0" err="1">
                <a:latin typeface="Arial" charset="0"/>
                <a:cs typeface="Arial" charset="0"/>
              </a:rPr>
              <a:t>xuất</a:t>
            </a:r>
            <a:r>
              <a:rPr lang="en-US" sz="2200" b="1" dirty="0">
                <a:latin typeface="Arial" charset="0"/>
                <a:cs typeface="Arial" charset="0"/>
              </a:rPr>
              <a:t> </a:t>
            </a:r>
            <a:r>
              <a:rPr lang="en-US" sz="2200" b="1" dirty="0" err="1">
                <a:latin typeface="Arial" charset="0"/>
                <a:cs typeface="Arial" charset="0"/>
              </a:rPr>
              <a:t>thiết</a:t>
            </a:r>
            <a:r>
              <a:rPr lang="en-US" sz="2200" b="1" dirty="0">
                <a:latin typeface="Arial" charset="0"/>
                <a:cs typeface="Arial" charset="0"/>
              </a:rPr>
              <a:t> </a:t>
            </a:r>
            <a:r>
              <a:rPr lang="en-US" sz="2200" b="1" dirty="0" err="1">
                <a:latin typeface="Arial" charset="0"/>
                <a:cs typeface="Arial" charset="0"/>
              </a:rPr>
              <a:t>bị</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tử</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nhựa</a:t>
            </a: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sơn</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Phụ</a:t>
            </a:r>
            <a:r>
              <a:rPr lang="en-US" sz="2200" b="1" dirty="0">
                <a:latin typeface="Arial" charset="0"/>
                <a:cs typeface="Arial" charset="0"/>
              </a:rPr>
              <a:t> </a:t>
            </a:r>
            <a:r>
              <a:rPr lang="en-US" sz="2200" b="1" dirty="0" err="1">
                <a:latin typeface="Arial" charset="0"/>
                <a:cs typeface="Arial" charset="0"/>
              </a:rPr>
              <a:t>gia</a:t>
            </a:r>
            <a:r>
              <a:rPr lang="en-US" sz="2200" b="1" dirty="0">
                <a:latin typeface="Arial" charset="0"/>
                <a:cs typeface="Arial" charset="0"/>
              </a:rPr>
              <a:t>, </a:t>
            </a:r>
            <a:r>
              <a:rPr lang="en-US" sz="2200" b="1" dirty="0" err="1">
                <a:latin typeface="Arial" charset="0"/>
                <a:cs typeface="Arial" charset="0"/>
              </a:rPr>
              <a:t>vật</a:t>
            </a:r>
            <a:r>
              <a:rPr lang="en-US" sz="2200" b="1" dirty="0">
                <a:latin typeface="Arial" charset="0"/>
                <a:cs typeface="Arial" charset="0"/>
              </a:rPr>
              <a:t> </a:t>
            </a:r>
            <a:r>
              <a:rPr lang="en-US" sz="2200" b="1" dirty="0" err="1">
                <a:latin typeface="Arial" charset="0"/>
                <a:cs typeface="Arial" charset="0"/>
              </a:rPr>
              <a:t>liệu</a:t>
            </a:r>
            <a:r>
              <a:rPr lang="en-US" sz="2200" b="1" dirty="0">
                <a:latin typeface="Arial" charset="0"/>
                <a:cs typeface="Arial" charset="0"/>
              </a:rPr>
              <a:t> </a:t>
            </a:r>
            <a:r>
              <a:rPr lang="en-US" sz="2200" b="1" dirty="0" err="1">
                <a:latin typeface="Arial" charset="0"/>
                <a:cs typeface="Arial" charset="0"/>
              </a:rPr>
              <a:t>chống</a:t>
            </a:r>
            <a:r>
              <a:rPr lang="en-US" sz="2200" b="1" dirty="0">
                <a:latin typeface="Arial" charset="0"/>
                <a:cs typeface="Arial" charset="0"/>
              </a:rPr>
              <a:t> </a:t>
            </a:r>
            <a:r>
              <a:rPr lang="en-US" sz="2200" b="1" dirty="0" err="1">
                <a:latin typeface="Arial" charset="0"/>
                <a:cs typeface="Arial" charset="0"/>
              </a:rPr>
              <a:t>cháy</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a:t>
            </a:r>
          </a:p>
        </p:txBody>
      </p:sp>
      <p:pic>
        <p:nvPicPr>
          <p:cNvPr id="7" name="Picture 6">
            <a:extLst>
              <a:ext uri="{FF2B5EF4-FFF2-40B4-BE49-F238E27FC236}">
                <a16:creationId xmlns:a16="http://schemas.microsoft.com/office/drawing/2014/main" id="{BCD87E17-D757-FEC8-C162-007903B626D6}"/>
              </a:ext>
            </a:extLst>
          </p:cNvPr>
          <p:cNvPicPr>
            <a:picLocks noChangeAspect="1"/>
          </p:cNvPicPr>
          <p:nvPr/>
        </p:nvPicPr>
        <p:blipFill>
          <a:blip r:embed="rId2"/>
          <a:stretch>
            <a:fillRect/>
          </a:stretch>
        </p:blipFill>
        <p:spPr>
          <a:xfrm>
            <a:off x="736546" y="3376613"/>
            <a:ext cx="3596479" cy="2566987"/>
          </a:xfrm>
          <a:prstGeom prst="rect">
            <a:avLst/>
          </a:prstGeom>
        </p:spPr>
      </p:pic>
      <p:pic>
        <p:nvPicPr>
          <p:cNvPr id="8" name="Picture 7">
            <a:extLst>
              <a:ext uri="{FF2B5EF4-FFF2-40B4-BE49-F238E27FC236}">
                <a16:creationId xmlns:a16="http://schemas.microsoft.com/office/drawing/2014/main" id="{5319E994-0514-288E-FFAA-BC4B5547F2BE}"/>
              </a:ext>
            </a:extLst>
          </p:cNvPr>
          <p:cNvPicPr>
            <a:picLocks noChangeAspect="1"/>
          </p:cNvPicPr>
          <p:nvPr/>
        </p:nvPicPr>
        <p:blipFill>
          <a:blip r:embed="rId3"/>
          <a:stretch>
            <a:fillRect/>
          </a:stretch>
        </p:blipFill>
        <p:spPr>
          <a:xfrm>
            <a:off x="5250543" y="1900556"/>
            <a:ext cx="2946400" cy="2209800"/>
          </a:xfrm>
          <a:prstGeom prst="rect">
            <a:avLst/>
          </a:prstGeom>
        </p:spPr>
      </p:pic>
      <p:pic>
        <p:nvPicPr>
          <p:cNvPr id="1026" name="Picture 2" descr="Thuốc xịt côn trùng làm tăng nguy cơ ung thư - ảnh 1">
            <a:extLst>
              <a:ext uri="{FF2B5EF4-FFF2-40B4-BE49-F238E27FC236}">
                <a16:creationId xmlns:a16="http://schemas.microsoft.com/office/drawing/2014/main" id="{437C1D0C-B5B5-061C-30C3-EAFC1F668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091" y="4306299"/>
            <a:ext cx="2946400" cy="200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045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3400"/>
          </a:xfrm>
        </p:spPr>
        <p:txBody>
          <a:bodyPr>
            <a:normAutofit fontScale="90000"/>
          </a:bodyPr>
          <a:lstStyle/>
          <a:p>
            <a:r>
              <a:rPr lang="en-US" sz="3100" dirty="0" err="1">
                <a:latin typeface="Arial" panose="020B0604020202020204" pitchFamily="34" charset="0"/>
                <a:cs typeface="Arial" panose="020B0604020202020204" pitchFamily="34" charset="0"/>
              </a:rPr>
              <a:t>Ứng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của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chúng</a:t>
            </a:r>
            <a:r>
              <a:rPr lang="en-US" sz="3100" dirty="0">
                <a:latin typeface="Arial" panose="020B0604020202020204" pitchFamily="34" charset="0"/>
                <a:cs typeface="Arial" panose="020B0604020202020204" pitchFamily="34" charset="0"/>
              </a:rPr>
              <a:t> </a:t>
            </a:r>
            <a:endParaRPr lang="en-US" dirty="0"/>
          </a:p>
        </p:txBody>
      </p:sp>
      <p:pic>
        <p:nvPicPr>
          <p:cNvPr id="3" name="Picture 2">
            <a:extLst>
              <a:ext uri="{FF2B5EF4-FFF2-40B4-BE49-F238E27FC236}">
                <a16:creationId xmlns:a16="http://schemas.microsoft.com/office/drawing/2014/main" id="{EA1D142F-61A5-5747-1F18-7590F1E466C0}"/>
              </a:ext>
            </a:extLst>
          </p:cNvPr>
          <p:cNvPicPr>
            <a:picLocks noChangeAspect="1"/>
          </p:cNvPicPr>
          <p:nvPr/>
        </p:nvPicPr>
        <p:blipFill rotWithShape="1">
          <a:blip r:embed="rId2"/>
          <a:srcRect r="40674" b="37068"/>
          <a:stretch/>
        </p:blipFill>
        <p:spPr>
          <a:xfrm>
            <a:off x="4550783" y="914401"/>
            <a:ext cx="3602617" cy="2514599"/>
          </a:xfrm>
          <a:prstGeom prst="rect">
            <a:avLst/>
          </a:prstGeom>
        </p:spPr>
      </p:pic>
      <p:sp>
        <p:nvSpPr>
          <p:cNvPr id="4" name="Content Placeholder 2">
            <a:extLst>
              <a:ext uri="{FF2B5EF4-FFF2-40B4-BE49-F238E27FC236}">
                <a16:creationId xmlns:a16="http://schemas.microsoft.com/office/drawing/2014/main" id="{1837FFCD-6A2E-2FE1-BC56-4F19C255039A}"/>
              </a:ext>
            </a:extLst>
          </p:cNvPr>
          <p:cNvSpPr txBox="1">
            <a:spLocks/>
          </p:cNvSpPr>
          <p:nvPr/>
        </p:nvSpPr>
        <p:spPr>
          <a:xfrm>
            <a:off x="199517" y="840784"/>
            <a:ext cx="4172966" cy="21336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diệt</a:t>
            </a:r>
            <a:r>
              <a:rPr lang="en-US" sz="2200" b="1" dirty="0">
                <a:latin typeface="Arial" charset="0"/>
                <a:cs typeface="Arial" charset="0"/>
              </a:rPr>
              <a:t> </a:t>
            </a:r>
            <a:r>
              <a:rPr lang="en-US" sz="2200" b="1" dirty="0" err="1">
                <a:latin typeface="Arial" charset="0"/>
                <a:cs typeface="Arial" charset="0"/>
              </a:rPr>
              <a:t>côn</a:t>
            </a:r>
            <a:r>
              <a:rPr lang="en-US" sz="2200" b="1" dirty="0">
                <a:latin typeface="Arial" charset="0"/>
                <a:cs typeface="Arial" charset="0"/>
              </a:rPr>
              <a:t> </a:t>
            </a:r>
            <a:r>
              <a:rPr lang="en-US" sz="2200" b="1" dirty="0" err="1">
                <a:latin typeface="Arial" charset="0"/>
                <a:cs typeface="Arial" charset="0"/>
              </a:rPr>
              <a:t>trùng</a:t>
            </a: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bảo</a:t>
            </a:r>
            <a:r>
              <a:rPr lang="en-US" sz="2200" b="1" dirty="0">
                <a:latin typeface="Arial" charset="0"/>
                <a:cs typeface="Arial" charset="0"/>
              </a:rPr>
              <a:t> </a:t>
            </a:r>
            <a:r>
              <a:rPr lang="en-US" sz="2200" b="1" dirty="0" err="1">
                <a:latin typeface="Arial" charset="0"/>
                <a:cs typeface="Arial" charset="0"/>
              </a:rPr>
              <a:t>vệ</a:t>
            </a:r>
            <a:r>
              <a:rPr lang="en-US" sz="2200" b="1" dirty="0">
                <a:latin typeface="Arial" charset="0"/>
                <a:cs typeface="Arial" charset="0"/>
              </a:rPr>
              <a:t> </a:t>
            </a:r>
            <a:r>
              <a:rPr lang="en-US" sz="2200" b="1" dirty="0" err="1">
                <a:latin typeface="Arial" charset="0"/>
                <a:cs typeface="Arial" charset="0"/>
              </a:rPr>
              <a:t>thực</a:t>
            </a:r>
            <a:r>
              <a:rPr lang="en-US" sz="2200" b="1" dirty="0">
                <a:latin typeface="Arial" charset="0"/>
                <a:cs typeface="Arial" charset="0"/>
              </a:rPr>
              <a:t> </a:t>
            </a:r>
            <a:r>
              <a:rPr lang="en-US" sz="2200" b="1" dirty="0" err="1">
                <a:latin typeface="Arial" charset="0"/>
                <a:cs typeface="Arial" charset="0"/>
              </a:rPr>
              <a:t>vật</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Sản</a:t>
            </a:r>
            <a:r>
              <a:rPr lang="en-US" sz="2200" b="1" dirty="0">
                <a:latin typeface="Arial" charset="0"/>
                <a:cs typeface="Arial" charset="0"/>
              </a:rPr>
              <a:t> </a:t>
            </a:r>
            <a:r>
              <a:rPr lang="en-US" sz="2200" b="1" dirty="0" err="1">
                <a:latin typeface="Arial" charset="0"/>
                <a:cs typeface="Arial" charset="0"/>
              </a:rPr>
              <a:t>xuất</a:t>
            </a:r>
            <a:r>
              <a:rPr lang="en-US" sz="2200" b="1" dirty="0">
                <a:latin typeface="Arial" charset="0"/>
                <a:cs typeface="Arial" charset="0"/>
              </a:rPr>
              <a:t> </a:t>
            </a:r>
            <a:r>
              <a:rPr lang="en-US" sz="2200" b="1" dirty="0" err="1">
                <a:latin typeface="Arial" charset="0"/>
                <a:cs typeface="Arial" charset="0"/>
              </a:rPr>
              <a:t>thiết</a:t>
            </a:r>
            <a:r>
              <a:rPr lang="en-US" sz="2200" b="1" dirty="0">
                <a:latin typeface="Arial" charset="0"/>
                <a:cs typeface="Arial" charset="0"/>
              </a:rPr>
              <a:t> </a:t>
            </a:r>
            <a:r>
              <a:rPr lang="en-US" sz="2200" b="1" dirty="0" err="1">
                <a:latin typeface="Arial" charset="0"/>
                <a:cs typeface="Arial" charset="0"/>
              </a:rPr>
              <a:t>bị</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tử</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nhựa</a:t>
            </a: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sơn</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Phụ</a:t>
            </a:r>
            <a:r>
              <a:rPr lang="en-US" sz="2200" b="1" dirty="0">
                <a:latin typeface="Arial" charset="0"/>
                <a:cs typeface="Arial" charset="0"/>
              </a:rPr>
              <a:t> </a:t>
            </a:r>
            <a:r>
              <a:rPr lang="en-US" sz="2200" b="1" dirty="0" err="1">
                <a:latin typeface="Arial" charset="0"/>
                <a:cs typeface="Arial" charset="0"/>
              </a:rPr>
              <a:t>gia</a:t>
            </a:r>
            <a:r>
              <a:rPr lang="en-US" sz="2200" b="1" dirty="0">
                <a:latin typeface="Arial" charset="0"/>
                <a:cs typeface="Arial" charset="0"/>
              </a:rPr>
              <a:t>, </a:t>
            </a:r>
            <a:r>
              <a:rPr lang="en-US" sz="2200" b="1" dirty="0" err="1">
                <a:latin typeface="Arial" charset="0"/>
                <a:cs typeface="Arial" charset="0"/>
              </a:rPr>
              <a:t>vật</a:t>
            </a:r>
            <a:r>
              <a:rPr lang="en-US" sz="2200" b="1" dirty="0">
                <a:latin typeface="Arial" charset="0"/>
                <a:cs typeface="Arial" charset="0"/>
              </a:rPr>
              <a:t> </a:t>
            </a:r>
            <a:r>
              <a:rPr lang="en-US" sz="2200" b="1" dirty="0" err="1">
                <a:latin typeface="Arial" charset="0"/>
                <a:cs typeface="Arial" charset="0"/>
              </a:rPr>
              <a:t>liệu</a:t>
            </a:r>
            <a:r>
              <a:rPr lang="en-US" sz="2200" b="1" dirty="0">
                <a:latin typeface="Arial" charset="0"/>
                <a:cs typeface="Arial" charset="0"/>
              </a:rPr>
              <a:t> </a:t>
            </a:r>
            <a:r>
              <a:rPr lang="en-US" sz="2200" b="1" dirty="0" err="1">
                <a:latin typeface="Arial" charset="0"/>
                <a:cs typeface="Arial" charset="0"/>
              </a:rPr>
              <a:t>chống</a:t>
            </a:r>
            <a:r>
              <a:rPr lang="en-US" sz="2200" b="1" dirty="0">
                <a:latin typeface="Arial" charset="0"/>
                <a:cs typeface="Arial" charset="0"/>
              </a:rPr>
              <a:t> </a:t>
            </a:r>
            <a:r>
              <a:rPr lang="en-US" sz="2200" b="1" dirty="0" err="1">
                <a:latin typeface="Arial" charset="0"/>
                <a:cs typeface="Arial" charset="0"/>
              </a:rPr>
              <a:t>cháy</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a:t>
            </a:r>
          </a:p>
        </p:txBody>
      </p:sp>
      <p:pic>
        <p:nvPicPr>
          <p:cNvPr id="3074" name="Picture 2" descr="Surface Mount Assembly Procedure of PoP Components | PCBCart">
            <a:extLst>
              <a:ext uri="{FF2B5EF4-FFF2-40B4-BE49-F238E27FC236}">
                <a16:creationId xmlns:a16="http://schemas.microsoft.com/office/drawing/2014/main" id="{0101DBD1-3910-4E8A-0EC6-2E1188AB0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05" y="3691127"/>
            <a:ext cx="4800600" cy="216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49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696200" cy="533400"/>
          </a:xfrm>
        </p:spPr>
        <p:txBody>
          <a:bodyPr>
            <a:normAutofit fontScale="90000"/>
          </a:bodyPr>
          <a:lstStyle/>
          <a:p>
            <a:r>
              <a:rPr lang="en-US" sz="3100" dirty="0" err="1">
                <a:latin typeface="Arial" panose="020B0604020202020204" pitchFamily="34" charset="0"/>
                <a:cs typeface="Arial" panose="020B0604020202020204" pitchFamily="34" charset="0"/>
              </a:rPr>
              <a:t>Ứng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của</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chúng</a:t>
            </a:r>
            <a:r>
              <a:rPr lang="en-US" sz="3100" dirty="0">
                <a:latin typeface="Arial" panose="020B0604020202020204" pitchFamily="34" charset="0"/>
                <a:cs typeface="Arial" panose="020B0604020202020204" pitchFamily="34" charset="0"/>
              </a:rPr>
              <a:t> </a:t>
            </a:r>
            <a:endParaRPr lang="en-US" dirty="0"/>
          </a:p>
        </p:txBody>
      </p:sp>
      <p:sp>
        <p:nvSpPr>
          <p:cNvPr id="4" name="Content Placeholder 2">
            <a:extLst>
              <a:ext uri="{FF2B5EF4-FFF2-40B4-BE49-F238E27FC236}">
                <a16:creationId xmlns:a16="http://schemas.microsoft.com/office/drawing/2014/main" id="{1837FFCD-6A2E-2FE1-BC56-4F19C255039A}"/>
              </a:ext>
            </a:extLst>
          </p:cNvPr>
          <p:cNvSpPr txBox="1">
            <a:spLocks/>
          </p:cNvSpPr>
          <p:nvPr/>
        </p:nvSpPr>
        <p:spPr>
          <a:xfrm>
            <a:off x="199517" y="840784"/>
            <a:ext cx="4172966" cy="21336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diệt</a:t>
            </a:r>
            <a:r>
              <a:rPr lang="en-US" sz="2200" b="1" dirty="0">
                <a:latin typeface="Arial" charset="0"/>
                <a:cs typeface="Arial" charset="0"/>
              </a:rPr>
              <a:t> </a:t>
            </a:r>
            <a:r>
              <a:rPr lang="en-US" sz="2200" b="1" dirty="0" err="1">
                <a:latin typeface="Arial" charset="0"/>
                <a:cs typeface="Arial" charset="0"/>
              </a:rPr>
              <a:t>côn</a:t>
            </a:r>
            <a:r>
              <a:rPr lang="en-US" sz="2200" b="1" dirty="0">
                <a:latin typeface="Arial" charset="0"/>
                <a:cs typeface="Arial" charset="0"/>
              </a:rPr>
              <a:t> </a:t>
            </a:r>
            <a:r>
              <a:rPr lang="en-US" sz="2200" b="1" dirty="0" err="1">
                <a:latin typeface="Arial" charset="0"/>
                <a:cs typeface="Arial" charset="0"/>
              </a:rPr>
              <a:t>trùng</a:t>
            </a:r>
            <a:r>
              <a:rPr lang="en-US" sz="2200" b="1" dirty="0">
                <a:latin typeface="Arial" charset="0"/>
                <a:cs typeface="Arial" charset="0"/>
              </a:rPr>
              <a:t>, </a:t>
            </a:r>
            <a:r>
              <a:rPr lang="en-US" sz="2200" b="1" dirty="0" err="1">
                <a:latin typeface="Arial" charset="0"/>
                <a:cs typeface="Arial" charset="0"/>
              </a:rPr>
              <a:t>thuốc</a:t>
            </a:r>
            <a:r>
              <a:rPr lang="en-US" sz="2200" b="1" dirty="0">
                <a:latin typeface="Arial" charset="0"/>
                <a:cs typeface="Arial" charset="0"/>
              </a:rPr>
              <a:t> </a:t>
            </a:r>
            <a:r>
              <a:rPr lang="en-US" sz="2200" b="1" dirty="0" err="1">
                <a:latin typeface="Arial" charset="0"/>
                <a:cs typeface="Arial" charset="0"/>
              </a:rPr>
              <a:t>bảo</a:t>
            </a:r>
            <a:r>
              <a:rPr lang="en-US" sz="2200" b="1" dirty="0">
                <a:latin typeface="Arial" charset="0"/>
                <a:cs typeface="Arial" charset="0"/>
              </a:rPr>
              <a:t> </a:t>
            </a:r>
            <a:r>
              <a:rPr lang="en-US" sz="2200" b="1" dirty="0" err="1">
                <a:latin typeface="Arial" charset="0"/>
                <a:cs typeface="Arial" charset="0"/>
              </a:rPr>
              <a:t>vệ</a:t>
            </a:r>
            <a:r>
              <a:rPr lang="en-US" sz="2200" b="1" dirty="0">
                <a:latin typeface="Arial" charset="0"/>
                <a:cs typeface="Arial" charset="0"/>
              </a:rPr>
              <a:t> </a:t>
            </a:r>
            <a:r>
              <a:rPr lang="en-US" sz="2200" b="1" dirty="0" err="1">
                <a:latin typeface="Arial" charset="0"/>
                <a:cs typeface="Arial" charset="0"/>
              </a:rPr>
              <a:t>thực</a:t>
            </a:r>
            <a:r>
              <a:rPr lang="en-US" sz="2200" b="1" dirty="0">
                <a:latin typeface="Arial" charset="0"/>
                <a:cs typeface="Arial" charset="0"/>
              </a:rPr>
              <a:t> </a:t>
            </a:r>
            <a:r>
              <a:rPr lang="en-US" sz="2200" b="1" dirty="0" err="1">
                <a:latin typeface="Arial" charset="0"/>
                <a:cs typeface="Arial" charset="0"/>
              </a:rPr>
              <a:t>vật</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Sản</a:t>
            </a:r>
            <a:r>
              <a:rPr lang="en-US" sz="2200" b="1" dirty="0">
                <a:latin typeface="Arial" charset="0"/>
                <a:cs typeface="Arial" charset="0"/>
              </a:rPr>
              <a:t> </a:t>
            </a:r>
            <a:r>
              <a:rPr lang="en-US" sz="2200" b="1" dirty="0" err="1">
                <a:latin typeface="Arial" charset="0"/>
                <a:cs typeface="Arial" charset="0"/>
              </a:rPr>
              <a:t>xuất</a:t>
            </a:r>
            <a:r>
              <a:rPr lang="en-US" sz="2200" b="1" dirty="0">
                <a:latin typeface="Arial" charset="0"/>
                <a:cs typeface="Arial" charset="0"/>
              </a:rPr>
              <a:t> </a:t>
            </a:r>
            <a:r>
              <a:rPr lang="en-US" sz="2200" b="1" dirty="0" err="1">
                <a:latin typeface="Arial" charset="0"/>
                <a:cs typeface="Arial" charset="0"/>
              </a:rPr>
              <a:t>thiết</a:t>
            </a:r>
            <a:r>
              <a:rPr lang="en-US" sz="2200" b="1" dirty="0">
                <a:latin typeface="Arial" charset="0"/>
                <a:cs typeface="Arial" charset="0"/>
              </a:rPr>
              <a:t> </a:t>
            </a:r>
            <a:r>
              <a:rPr lang="en-US" sz="2200" b="1" dirty="0" err="1">
                <a:latin typeface="Arial" charset="0"/>
                <a:cs typeface="Arial" charset="0"/>
              </a:rPr>
              <a:t>bị</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điện</a:t>
            </a:r>
            <a:r>
              <a:rPr lang="en-US" sz="2200" b="1" dirty="0">
                <a:latin typeface="Arial" charset="0"/>
                <a:cs typeface="Arial" charset="0"/>
              </a:rPr>
              <a:t> </a:t>
            </a:r>
            <a:r>
              <a:rPr lang="en-US" sz="2200" b="1" dirty="0" err="1">
                <a:latin typeface="Arial" charset="0"/>
                <a:cs typeface="Arial" charset="0"/>
              </a:rPr>
              <a:t>tử</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nhựa</a:t>
            </a:r>
            <a:r>
              <a:rPr lang="en-US" sz="2200" b="1" dirty="0">
                <a:latin typeface="Arial" charset="0"/>
                <a:cs typeface="Arial" charset="0"/>
              </a:rPr>
              <a:t>, </a:t>
            </a:r>
            <a:r>
              <a:rPr lang="en-US" sz="2200" b="1" dirty="0" err="1">
                <a:latin typeface="Arial" charset="0"/>
                <a:cs typeface="Arial" charset="0"/>
              </a:rPr>
              <a:t>ngành</a:t>
            </a:r>
            <a:r>
              <a:rPr lang="en-US" sz="2200" b="1" dirty="0">
                <a:latin typeface="Arial" charset="0"/>
                <a:cs typeface="Arial" charset="0"/>
              </a:rPr>
              <a:t> </a:t>
            </a:r>
            <a:r>
              <a:rPr lang="en-US" sz="2200" b="1" dirty="0" err="1">
                <a:latin typeface="Arial" charset="0"/>
                <a:cs typeface="Arial" charset="0"/>
              </a:rPr>
              <a:t>sơn</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 </a:t>
            </a:r>
            <a:r>
              <a:rPr lang="en-US" sz="2200" b="1" dirty="0" err="1">
                <a:latin typeface="Arial" charset="0"/>
                <a:cs typeface="Arial" charset="0"/>
              </a:rPr>
              <a:t>Phụ</a:t>
            </a:r>
            <a:r>
              <a:rPr lang="en-US" sz="2200" b="1" dirty="0">
                <a:latin typeface="Arial" charset="0"/>
                <a:cs typeface="Arial" charset="0"/>
              </a:rPr>
              <a:t> </a:t>
            </a:r>
            <a:r>
              <a:rPr lang="en-US" sz="2200" b="1" dirty="0" err="1">
                <a:latin typeface="Arial" charset="0"/>
                <a:cs typeface="Arial" charset="0"/>
              </a:rPr>
              <a:t>gia</a:t>
            </a:r>
            <a:r>
              <a:rPr lang="en-US" sz="2200" b="1" dirty="0">
                <a:latin typeface="Arial" charset="0"/>
                <a:cs typeface="Arial" charset="0"/>
              </a:rPr>
              <a:t>, </a:t>
            </a:r>
            <a:r>
              <a:rPr lang="en-US" sz="2200" b="1" dirty="0" err="1">
                <a:latin typeface="Arial" charset="0"/>
                <a:cs typeface="Arial" charset="0"/>
              </a:rPr>
              <a:t>vật</a:t>
            </a:r>
            <a:r>
              <a:rPr lang="en-US" sz="2200" b="1" dirty="0">
                <a:latin typeface="Arial" charset="0"/>
                <a:cs typeface="Arial" charset="0"/>
              </a:rPr>
              <a:t> </a:t>
            </a:r>
            <a:r>
              <a:rPr lang="en-US" sz="2200" b="1" dirty="0" err="1">
                <a:latin typeface="Arial" charset="0"/>
                <a:cs typeface="Arial" charset="0"/>
              </a:rPr>
              <a:t>liệu</a:t>
            </a:r>
            <a:r>
              <a:rPr lang="en-US" sz="2200" b="1" dirty="0">
                <a:latin typeface="Arial" charset="0"/>
                <a:cs typeface="Arial" charset="0"/>
              </a:rPr>
              <a:t> </a:t>
            </a:r>
            <a:r>
              <a:rPr lang="en-US" sz="2200" b="1" dirty="0" err="1">
                <a:latin typeface="Arial" charset="0"/>
                <a:cs typeface="Arial" charset="0"/>
              </a:rPr>
              <a:t>chống</a:t>
            </a:r>
            <a:r>
              <a:rPr lang="en-US" sz="2200" b="1" dirty="0">
                <a:latin typeface="Arial" charset="0"/>
                <a:cs typeface="Arial" charset="0"/>
              </a:rPr>
              <a:t> </a:t>
            </a:r>
            <a:r>
              <a:rPr lang="en-US" sz="2200" b="1" dirty="0" err="1">
                <a:latin typeface="Arial" charset="0"/>
                <a:cs typeface="Arial" charset="0"/>
              </a:rPr>
              <a:t>cháy</a:t>
            </a:r>
            <a:endParaRPr lang="en-US" sz="2200" b="1" dirty="0">
              <a:latin typeface="Arial" charset="0"/>
              <a:cs typeface="Arial" charset="0"/>
            </a:endParaRPr>
          </a:p>
          <a:p>
            <a:pPr marL="0" indent="0">
              <a:buFont typeface="Wingdings 3" charset="2"/>
              <a:buNone/>
            </a:pPr>
            <a:r>
              <a:rPr lang="en-US" sz="2200" b="1" dirty="0">
                <a:latin typeface="Arial" charset="0"/>
                <a:cs typeface="Arial" charset="0"/>
              </a:rPr>
              <a:t>………</a:t>
            </a:r>
          </a:p>
        </p:txBody>
      </p:sp>
      <p:pic>
        <p:nvPicPr>
          <p:cNvPr id="5" name="Picture 9">
            <a:extLst>
              <a:ext uri="{FF2B5EF4-FFF2-40B4-BE49-F238E27FC236}">
                <a16:creationId xmlns:a16="http://schemas.microsoft.com/office/drawing/2014/main" id="{83BAD330-0BB3-561F-2D3A-D299781733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34166"/>
            <a:ext cx="3616065" cy="235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4FF1C72F-4A5E-5BF3-43ED-C5E0F8A9A0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414" y="1042129"/>
            <a:ext cx="3995359" cy="2593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7C79447-87AC-4B03-8C90-CA83DEF50113}"/>
              </a:ext>
            </a:extLst>
          </p:cNvPr>
          <p:cNvPicPr>
            <a:picLocks noChangeAspect="1"/>
          </p:cNvPicPr>
          <p:nvPr/>
        </p:nvPicPr>
        <p:blipFill>
          <a:blip r:embed="rId4"/>
          <a:stretch>
            <a:fillRect/>
          </a:stretch>
        </p:blipFill>
        <p:spPr>
          <a:xfrm>
            <a:off x="4444785" y="4519180"/>
            <a:ext cx="4076131" cy="2133600"/>
          </a:xfrm>
          <a:prstGeom prst="rect">
            <a:avLst/>
          </a:prstGeom>
        </p:spPr>
      </p:pic>
    </p:spTree>
    <p:extLst>
      <p:ext uri="{BB962C8B-B14F-4D97-AF65-F5344CB8AC3E}">
        <p14:creationId xmlns:p14="http://schemas.microsoft.com/office/powerpoint/2010/main" val="1277857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4B6D3-204F-7E42-9443-6AF2DE81E7E8}"/>
              </a:ext>
            </a:extLst>
          </p:cNvPr>
          <p:cNvSpPr>
            <a:spLocks noChangeArrowheads="1"/>
          </p:cNvSpPr>
          <p:nvPr/>
        </p:nvSpPr>
        <p:spPr bwMode="auto">
          <a:xfrm>
            <a:off x="228600" y="1100818"/>
            <a:ext cx="8579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b="1" i="1" u="sng" dirty="0">
                <a:solidFill>
                  <a:srgbClr val="000000"/>
                </a:solidFill>
                <a:latin typeface="Times New Roman" panose="02020603050405020304" pitchFamily="18" charset="0"/>
                <a:cs typeface="Times New Roman" panose="02020603050405020304" pitchFamily="18" charset="0"/>
              </a:rPr>
              <a:t>Aldrin </a:t>
            </a:r>
          </a:p>
        </p:txBody>
      </p:sp>
      <p:pic>
        <p:nvPicPr>
          <p:cNvPr id="4097" name="Picture 3">
            <a:extLst>
              <a:ext uri="{FF2B5EF4-FFF2-40B4-BE49-F238E27FC236}">
                <a16:creationId xmlns:a16="http://schemas.microsoft.com/office/drawing/2014/main" id="{54617E90-F72F-569F-9901-92EF64AB2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53" t="25833" r="7610" b="24030"/>
          <a:stretch>
            <a:fillRect/>
          </a:stretch>
        </p:blipFill>
        <p:spPr bwMode="auto">
          <a:xfrm>
            <a:off x="914400" y="1847429"/>
            <a:ext cx="2212975" cy="14398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46F2FB-AFE6-56CD-2B92-04FC78A5E8E2}"/>
              </a:ext>
            </a:extLst>
          </p:cNvPr>
          <p:cNvSpPr txBox="1"/>
          <p:nvPr/>
        </p:nvSpPr>
        <p:spPr>
          <a:xfrm>
            <a:off x="152400" y="1390229"/>
            <a:ext cx="4586514" cy="369332"/>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3" tooltip="Find all compounds that have this formula"/>
              </a:rPr>
              <a:t>C12H8Cl6</a:t>
            </a:r>
            <a:endParaRPr lang="en-US" dirty="0"/>
          </a:p>
        </p:txBody>
      </p:sp>
      <p:sp>
        <p:nvSpPr>
          <p:cNvPr id="10" name="TextBox 9">
            <a:extLst>
              <a:ext uri="{FF2B5EF4-FFF2-40B4-BE49-F238E27FC236}">
                <a16:creationId xmlns:a16="http://schemas.microsoft.com/office/drawing/2014/main" id="{2EEAC66F-31D7-CCF6-BA91-34AFB4545D3D}"/>
              </a:ext>
            </a:extLst>
          </p:cNvPr>
          <p:cNvSpPr txBox="1"/>
          <p:nvPr/>
        </p:nvSpPr>
        <p:spPr>
          <a:xfrm>
            <a:off x="152400" y="3664561"/>
            <a:ext cx="4572000" cy="374077"/>
          </a:xfrm>
          <a:prstGeom prst="rect">
            <a:avLst/>
          </a:prstGeom>
          <a:noFill/>
        </p:spPr>
        <p:txBody>
          <a:bodyPr wrap="square">
            <a:spAutoFit/>
          </a:bodyPr>
          <a:lstStyle/>
          <a:p>
            <a:pPr algn="just">
              <a:lnSpc>
                <a:spcPct val="107000"/>
              </a:lnSpc>
              <a:spcAft>
                <a:spcPts val="800"/>
              </a:spcAft>
            </a:pPr>
            <a:r>
              <a:rPr lang="en-US" sz="1800" b="1" i="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Polychlorinated biphenyls (PCB)</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D6A6949-AF4B-C0C4-ADFA-1AB12C2F64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563" y="4415908"/>
            <a:ext cx="3198495" cy="1439545"/>
          </a:xfrm>
          <a:prstGeom prst="rect">
            <a:avLst/>
          </a:prstGeom>
          <a:noFill/>
          <a:ln>
            <a:noFill/>
          </a:ln>
        </p:spPr>
      </p:pic>
      <p:sp>
        <p:nvSpPr>
          <p:cNvPr id="13" name="TextBox 12">
            <a:extLst>
              <a:ext uri="{FF2B5EF4-FFF2-40B4-BE49-F238E27FC236}">
                <a16:creationId xmlns:a16="http://schemas.microsoft.com/office/drawing/2014/main" id="{1B677E94-18A1-DC5B-C482-12C4661DE723}"/>
              </a:ext>
            </a:extLst>
          </p:cNvPr>
          <p:cNvSpPr txBox="1"/>
          <p:nvPr/>
        </p:nvSpPr>
        <p:spPr>
          <a:xfrm>
            <a:off x="-304800" y="4090751"/>
            <a:ext cx="4572000" cy="374077"/>
          </a:xfrm>
          <a:prstGeom prst="rect">
            <a:avLst/>
          </a:prstGeom>
          <a:noFill/>
        </p:spPr>
        <p:txBody>
          <a:bodyPr wrap="square">
            <a:spAutoFit/>
          </a:bodyPr>
          <a:lstStyle/>
          <a:p>
            <a:pPr indent="457200" algn="just">
              <a:lnSpc>
                <a:spcPct val="107000"/>
              </a:lnSpc>
              <a:spcAft>
                <a:spcPts val="80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tooltip="Carbon"/>
              </a:rPr>
              <a:t>C</a:t>
            </a: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1800" u="sng"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tooltip="Hydrogen"/>
              </a:rPr>
              <a:t>H</a:t>
            </a: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10−x</a:t>
            </a:r>
            <a:r>
              <a:rPr lang="en-US" sz="1800" u="sng" strike="noStrike"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tooltip="Chloride"/>
              </a:rPr>
              <a:t>Cl</a:t>
            </a:r>
            <a:r>
              <a:rPr lang="en-US"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1400" u="sng"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B6911C25-BA93-25B1-727C-72132314BED4}"/>
              </a:ext>
            </a:extLst>
          </p:cNvPr>
          <p:cNvPicPr>
            <a:picLocks noChangeAspect="1"/>
          </p:cNvPicPr>
          <p:nvPr/>
        </p:nvPicPr>
        <p:blipFill rotWithShape="1">
          <a:blip r:embed="rId8">
            <a:extLst>
              <a:ext uri="{28A0092B-C50C-407E-A947-70E740481C1C}">
                <a14:useLocalDpi xmlns:a14="http://schemas.microsoft.com/office/drawing/2010/main" val="0"/>
              </a:ext>
            </a:extLst>
          </a:blip>
          <a:srcRect t="13556" b="8424"/>
          <a:stretch/>
        </p:blipFill>
        <p:spPr bwMode="auto">
          <a:xfrm>
            <a:off x="5715000" y="1880403"/>
            <a:ext cx="1845310" cy="1439545"/>
          </a:xfrm>
          <a:prstGeom prst="rect">
            <a:avLst/>
          </a:prstGeom>
          <a:noFill/>
          <a:ln>
            <a:noFill/>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4CA62361-28FA-873B-36D4-F23DB91A90B4}"/>
              </a:ext>
            </a:extLst>
          </p:cNvPr>
          <p:cNvSpPr txBox="1"/>
          <p:nvPr/>
        </p:nvSpPr>
        <p:spPr>
          <a:xfrm>
            <a:off x="5292731" y="1025791"/>
            <a:ext cx="857927" cy="369332"/>
          </a:xfrm>
          <a:prstGeom prst="rect">
            <a:avLst/>
          </a:prstGeom>
          <a:noFill/>
        </p:spPr>
        <p:txBody>
          <a:bodyPr wrap="square">
            <a:spAutoFit/>
          </a:bodyPr>
          <a:lstStyle/>
          <a:p>
            <a:r>
              <a:rPr lang="en-US" sz="1800" b="1" i="1" u="sng" dirty="0">
                <a:effectLst/>
                <a:latin typeface="Times New Roman" panose="02020603050405020304" pitchFamily="18" charset="0"/>
                <a:ea typeface="Times New Roman" panose="02020603050405020304" pitchFamily="18" charset="0"/>
              </a:rPr>
              <a:t>DDT</a:t>
            </a:r>
            <a:endParaRPr lang="en-US" dirty="0"/>
          </a:p>
        </p:txBody>
      </p:sp>
      <p:sp>
        <p:nvSpPr>
          <p:cNvPr id="18" name="TextBox 17">
            <a:extLst>
              <a:ext uri="{FF2B5EF4-FFF2-40B4-BE49-F238E27FC236}">
                <a16:creationId xmlns:a16="http://schemas.microsoft.com/office/drawing/2014/main" id="{58759E12-10A5-4611-CE68-2F7417C12D13}"/>
              </a:ext>
            </a:extLst>
          </p:cNvPr>
          <p:cNvSpPr txBox="1"/>
          <p:nvPr/>
        </p:nvSpPr>
        <p:spPr>
          <a:xfrm>
            <a:off x="5198110" y="1390229"/>
            <a:ext cx="3717290" cy="369332"/>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9" tooltip="Find all compounds that have this formula"/>
              </a:rPr>
              <a:t>C14H9Cl5</a:t>
            </a:r>
            <a:endParaRPr lang="en-US" dirty="0"/>
          </a:p>
        </p:txBody>
      </p:sp>
      <p:sp>
        <p:nvSpPr>
          <p:cNvPr id="20" name="TextBox 19">
            <a:extLst>
              <a:ext uri="{FF2B5EF4-FFF2-40B4-BE49-F238E27FC236}">
                <a16:creationId xmlns:a16="http://schemas.microsoft.com/office/drawing/2014/main" id="{ED3A196D-FDAA-872D-5059-4C794A3C0AD5}"/>
              </a:ext>
            </a:extLst>
          </p:cNvPr>
          <p:cNvSpPr txBox="1"/>
          <p:nvPr/>
        </p:nvSpPr>
        <p:spPr>
          <a:xfrm>
            <a:off x="5002168" y="3658951"/>
            <a:ext cx="2558142" cy="369332"/>
          </a:xfrm>
          <a:prstGeom prst="rect">
            <a:avLst/>
          </a:prstGeom>
          <a:noFill/>
        </p:spPr>
        <p:txBody>
          <a:bodyPr wrap="square">
            <a:spAutoFit/>
          </a:bodyPr>
          <a:lstStyle/>
          <a:p>
            <a:r>
              <a:rPr lang="en-US" sz="1800" b="1" i="1" u="sng" dirty="0">
                <a:effectLst/>
                <a:latin typeface="Times New Roman" panose="02020603050405020304" pitchFamily="18" charset="0"/>
                <a:ea typeface="Times New Roman" panose="02020603050405020304" pitchFamily="18" charset="0"/>
              </a:rPr>
              <a:t>Lindane</a:t>
            </a:r>
            <a:endParaRPr lang="en-US" dirty="0"/>
          </a:p>
        </p:txBody>
      </p:sp>
      <p:sp>
        <p:nvSpPr>
          <p:cNvPr id="22" name="TextBox 21">
            <a:extLst>
              <a:ext uri="{FF2B5EF4-FFF2-40B4-BE49-F238E27FC236}">
                <a16:creationId xmlns:a16="http://schemas.microsoft.com/office/drawing/2014/main" id="{1E6EF1B1-6511-E4FF-192A-65E4DC8E59AA}"/>
              </a:ext>
            </a:extLst>
          </p:cNvPr>
          <p:cNvSpPr txBox="1"/>
          <p:nvPr/>
        </p:nvSpPr>
        <p:spPr>
          <a:xfrm>
            <a:off x="3852429" y="4100520"/>
            <a:ext cx="5230403" cy="369332"/>
          </a:xfrm>
          <a:prstGeom prst="rect">
            <a:avLst/>
          </a:prstGeom>
          <a:noFill/>
        </p:spPr>
        <p:txBody>
          <a:bodyPr wrap="square">
            <a:spAutoFit/>
          </a:bodyPr>
          <a:lstStyle/>
          <a:p>
            <a:r>
              <a:rPr lang="en-US" sz="1800" dirty="0" err="1">
                <a:effectLst/>
                <a:latin typeface="Times New Roman" panose="02020603050405020304" pitchFamily="18" charset="0"/>
                <a:ea typeface="Times New Roman" panose="02020603050405020304" pitchFamily="18" charset="0"/>
              </a:rPr>
              <a:t>Công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học</a:t>
            </a:r>
            <a:r>
              <a:rPr lang="en-US" sz="1800" dirty="0">
                <a:effectLst/>
                <a:latin typeface="Times New Roman" panose="02020603050405020304" pitchFamily="18" charset="0"/>
                <a:ea typeface="Times New Roman" panose="02020603050405020304" pitchFamily="18" charset="0"/>
              </a:rPr>
              <a:t>: </a:t>
            </a:r>
            <a:r>
              <a:rPr lang="en-US" sz="1800" u="none" strike="noStrike" dirty="0">
                <a:effectLst/>
                <a:latin typeface="Times New Roman" panose="02020603050405020304" pitchFamily="18" charset="0"/>
                <a:ea typeface="Times New Roman" panose="02020603050405020304" pitchFamily="18" charset="0"/>
                <a:cs typeface="Times New Roman" panose="02020603050405020304" pitchFamily="18" charset="0"/>
                <a:hlinkClick r:id="rId10" tooltip="Find all compounds that have this formula"/>
              </a:rPr>
              <a:t>C6H6Cl6</a:t>
            </a:r>
            <a:r>
              <a:rPr lang="en-US" sz="1800" dirty="0">
                <a:effectLst/>
                <a:latin typeface="Times New Roman" panose="02020603050405020304" pitchFamily="18" charset="0"/>
                <a:ea typeface="Times New Roman" panose="02020603050405020304" pitchFamily="18" charset="0"/>
              </a:rPr>
              <a:t> or </a:t>
            </a:r>
            <a:r>
              <a:rPr lang="en-US" sz="1800" dirty="0" err="1">
                <a:effectLst/>
                <a:latin typeface="Times New Roman" panose="02020603050405020304" pitchFamily="18" charset="0"/>
                <a:ea typeface="Times New Roman" panose="02020603050405020304" pitchFamily="18" charset="0"/>
              </a:rPr>
              <a:t>ClCH</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CHCl</a:t>
            </a:r>
            <a:r>
              <a:rPr lang="en-US" sz="1800" dirty="0">
                <a:effectLst/>
                <a:latin typeface="Times New Roman" panose="02020603050405020304" pitchFamily="18" charset="0"/>
                <a:ea typeface="Times New Roman" panose="02020603050405020304" pitchFamily="18" charset="0"/>
              </a:rPr>
              <a:t>)4CHCl</a:t>
            </a:r>
            <a:endParaRPr lang="en-US" dirty="0"/>
          </a:p>
        </p:txBody>
      </p:sp>
      <p:pic>
        <p:nvPicPr>
          <p:cNvPr id="23" name="Picture 22">
            <a:extLst>
              <a:ext uri="{FF2B5EF4-FFF2-40B4-BE49-F238E27FC236}">
                <a16:creationId xmlns:a16="http://schemas.microsoft.com/office/drawing/2014/main" id="{910A0AE4-F53E-FEE6-5194-7F51B7E8647C}"/>
              </a:ext>
            </a:extLst>
          </p:cNvPr>
          <p:cNvPicPr>
            <a:picLocks noChangeAspect="1"/>
          </p:cNvPicPr>
          <p:nvPr/>
        </p:nvPicPr>
        <p:blipFill rotWithShape="1">
          <a:blip r:embed="rId11">
            <a:extLst>
              <a:ext uri="{28A0092B-C50C-407E-A947-70E740481C1C}">
                <a14:useLocalDpi xmlns:a14="http://schemas.microsoft.com/office/drawing/2010/main" val="0"/>
              </a:ext>
            </a:extLst>
          </a:blip>
          <a:srcRect l="16301" t="18671" r="14575" b="20965"/>
          <a:stretch/>
        </p:blipFill>
        <p:spPr bwMode="auto">
          <a:xfrm>
            <a:off x="5695225" y="4808855"/>
            <a:ext cx="1501140" cy="1439545"/>
          </a:xfrm>
          <a:prstGeom prst="rect">
            <a:avLst/>
          </a:prstGeom>
          <a:noFill/>
          <a:ln>
            <a:noFill/>
          </a:ln>
          <a:extLst>
            <a:ext uri="{53640926-AAD7-44D8-BBD7-CCE9431645EC}">
              <a14:shadowObscured xmlns:a14="http://schemas.microsoft.com/office/drawing/2010/main"/>
            </a:ext>
          </a:extLst>
        </p:spPr>
      </p:pic>
      <p:sp>
        <p:nvSpPr>
          <p:cNvPr id="24" name="Title 1">
            <a:extLst>
              <a:ext uri="{FF2B5EF4-FFF2-40B4-BE49-F238E27FC236}">
                <a16:creationId xmlns:a16="http://schemas.microsoft.com/office/drawing/2014/main" id="{2EC24C18-6298-9C15-3FDD-3657B3178FBB}"/>
              </a:ext>
            </a:extLst>
          </p:cNvPr>
          <p:cNvSpPr>
            <a:spLocks noGrp="1"/>
          </p:cNvSpPr>
          <p:nvPr>
            <p:ph type="title"/>
          </p:nvPr>
        </p:nvSpPr>
        <p:spPr>
          <a:xfrm>
            <a:off x="621277" y="352193"/>
            <a:ext cx="7696200" cy="533400"/>
          </a:xfrm>
        </p:spPr>
        <p:txBody>
          <a:bodyPr>
            <a:normAutofit fontScale="90000"/>
          </a:bodyPr>
          <a:lstStyle/>
          <a:p>
            <a:r>
              <a:rPr lang="en-US" sz="2200" dirty="0" err="1">
                <a:latin typeface="Arial" panose="020B0604020202020204" pitchFamily="34" charset="0"/>
                <a:cs typeface="Arial" panose="020B0604020202020204" pitchFamily="34" charset="0"/>
              </a:rPr>
              <a:t>Ví</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dụ</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một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hợp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POP </a:t>
            </a:r>
            <a:r>
              <a:rPr lang="en-US" sz="2200" dirty="0" err="1">
                <a:latin typeface="Arial" panose="020B0604020202020204" pitchFamily="34" charset="0"/>
                <a:cs typeface="Arial" panose="020B0604020202020204" pitchFamily="34" charset="0"/>
              </a:rPr>
              <a:t>trong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ước</a:t>
            </a:r>
            <a:r>
              <a:rPr lang="en-US" sz="2200" dirty="0">
                <a:latin typeface="Arial" panose="020B0604020202020204" pitchFamily="34" charset="0"/>
                <a:cs typeface="Arial" panose="020B0604020202020204" pitchFamily="34" charset="0"/>
              </a:rPr>
              <a:t> </a:t>
            </a:r>
            <a:br>
              <a:rPr lang="en-US" dirty="0"/>
            </a:br>
            <a:endParaRPr lang="en-US" dirty="0"/>
          </a:p>
        </p:txBody>
      </p:sp>
    </p:spTree>
    <p:extLst>
      <p:ext uri="{BB962C8B-B14F-4D97-AF65-F5344CB8AC3E}">
        <p14:creationId xmlns:p14="http://schemas.microsoft.com/office/powerpoint/2010/main" val="670157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009F58-DF14-C70F-6301-FB182EB88D52}"/>
              </a:ext>
            </a:extLst>
          </p:cNvPr>
          <p:cNvSpPr txBox="1"/>
          <p:nvPr/>
        </p:nvSpPr>
        <p:spPr>
          <a:xfrm>
            <a:off x="533400" y="914400"/>
            <a:ext cx="7810500" cy="1107996"/>
          </a:xfrm>
          <a:prstGeom prst="rect">
            <a:avLst/>
          </a:prstGeom>
          <a:noFill/>
        </p:spPr>
        <p:txBody>
          <a:bodyPr wrap="square">
            <a:spAutoFit/>
          </a:bodyPr>
          <a:lstStyle/>
          <a:p>
            <a:pPr algn="just"/>
            <a:r>
              <a:rPr lang="en-US" sz="2200" b="1" dirty="0" err="1">
                <a:solidFill>
                  <a:schemeClr val="tx1">
                    <a:lumMod val="75000"/>
                    <a:lumOff val="25000"/>
                  </a:schemeClr>
                </a:solidFill>
                <a:latin typeface="Arial" charset="0"/>
                <a:cs typeface="Arial" charset="0"/>
              </a:rPr>
              <a:t>Từ</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những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năm</a:t>
            </a:r>
            <a:r>
              <a:rPr lang="en-US" sz="2200" b="1" dirty="0">
                <a:solidFill>
                  <a:schemeClr val="tx1">
                    <a:lumMod val="75000"/>
                    <a:lumOff val="25000"/>
                  </a:schemeClr>
                </a:solidFill>
                <a:latin typeface="Arial" charset="0"/>
                <a:cs typeface="Arial" charset="0"/>
              </a:rPr>
              <a:t> 1995, </a:t>
            </a:r>
            <a:r>
              <a:rPr lang="en-US" sz="2200" b="1" dirty="0" err="1">
                <a:solidFill>
                  <a:schemeClr val="tx1">
                    <a:lumMod val="75000"/>
                    <a:lumOff val="25000"/>
                  </a:schemeClr>
                </a:solidFill>
                <a:latin typeface="Arial" charset="0"/>
                <a:cs typeface="Arial" charset="0"/>
              </a:rPr>
              <a:t>Liên</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hợp</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quốc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đã</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có</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nhiều</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cứu</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và</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điều</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tra</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về</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các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chất</a:t>
            </a:r>
            <a:r>
              <a:rPr lang="en-US" sz="2200" b="1" dirty="0">
                <a:solidFill>
                  <a:schemeClr val="tx1">
                    <a:lumMod val="75000"/>
                    <a:lumOff val="25000"/>
                  </a:schemeClr>
                </a:solidFill>
                <a:latin typeface="Arial" charset="0"/>
                <a:cs typeface="Arial" charset="0"/>
              </a:rPr>
              <a:t> POP </a:t>
            </a:r>
            <a:r>
              <a:rPr lang="en-US" sz="2200" b="1" dirty="0" err="1">
                <a:solidFill>
                  <a:schemeClr val="tx1">
                    <a:lumMod val="75000"/>
                    <a:lumOff val="25000"/>
                  </a:schemeClr>
                </a:solidFill>
                <a:latin typeface="Arial" charset="0"/>
                <a:cs typeface="Arial" charset="0"/>
              </a:rPr>
              <a:t>này</a:t>
            </a:r>
            <a:r>
              <a:rPr lang="en-US" sz="2200" b="1" dirty="0">
                <a:solidFill>
                  <a:schemeClr val="tx1">
                    <a:lumMod val="75000"/>
                    <a:lumOff val="25000"/>
                  </a:schemeClr>
                </a:solidFill>
                <a:latin typeface="Arial" charset="0"/>
                <a:cs typeface="Arial" charset="0"/>
              </a:rPr>
              <a:t> ban </a:t>
            </a:r>
            <a:r>
              <a:rPr lang="en-US" sz="2200" b="1" dirty="0" err="1">
                <a:solidFill>
                  <a:schemeClr val="tx1">
                    <a:lumMod val="75000"/>
                    <a:lumOff val="25000"/>
                  </a:schemeClr>
                </a:solidFill>
                <a:latin typeface="Arial" charset="0"/>
                <a:cs typeface="Arial" charset="0"/>
              </a:rPr>
              <a:t>đầu</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đó</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là</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một</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nhóm</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gồm</a:t>
            </a:r>
            <a:r>
              <a:rPr lang="en-US" sz="2200" b="1" dirty="0">
                <a:solidFill>
                  <a:schemeClr val="tx1">
                    <a:lumMod val="75000"/>
                    <a:lumOff val="25000"/>
                  </a:schemeClr>
                </a:solidFill>
                <a:latin typeface="Arial" charset="0"/>
                <a:cs typeface="Arial" charset="0"/>
              </a:rPr>
              <a:t> 12 </a:t>
            </a:r>
            <a:r>
              <a:rPr lang="en-US" sz="2200" b="1" dirty="0" err="1">
                <a:solidFill>
                  <a:schemeClr val="tx1">
                    <a:lumMod val="75000"/>
                    <a:lumOff val="25000"/>
                  </a:schemeClr>
                </a:solidFill>
                <a:latin typeface="Arial" charset="0"/>
                <a:cs typeface="Arial" charset="0"/>
              </a:rPr>
              <a:t>hóa</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chất</a:t>
            </a:r>
            <a:endParaRPr lang="en-US" sz="2200" b="1" dirty="0">
              <a:solidFill>
                <a:schemeClr val="tx1">
                  <a:lumMod val="75000"/>
                  <a:lumOff val="25000"/>
                </a:schemeClr>
              </a:solidFill>
              <a:latin typeface="Arial" charset="0"/>
              <a:cs typeface="Arial" charset="0"/>
            </a:endParaRPr>
          </a:p>
        </p:txBody>
      </p:sp>
      <p:sp>
        <p:nvSpPr>
          <p:cNvPr id="6" name="TextBox 5">
            <a:extLst>
              <a:ext uri="{FF2B5EF4-FFF2-40B4-BE49-F238E27FC236}">
                <a16:creationId xmlns:a16="http://schemas.microsoft.com/office/drawing/2014/main" id="{49BE9088-8E82-FF3A-3A16-C4EA0365A6C3}"/>
              </a:ext>
            </a:extLst>
          </p:cNvPr>
          <p:cNvSpPr txBox="1"/>
          <p:nvPr/>
        </p:nvSpPr>
        <p:spPr>
          <a:xfrm>
            <a:off x="1981200" y="2514600"/>
            <a:ext cx="6362700" cy="769441"/>
          </a:xfrm>
          <a:prstGeom prst="rect">
            <a:avLst/>
          </a:prstGeom>
          <a:noFill/>
        </p:spPr>
        <p:txBody>
          <a:bodyPr wrap="square">
            <a:spAutoFit/>
          </a:bodyPr>
          <a:lstStyle/>
          <a:p>
            <a:pPr algn="just"/>
            <a:r>
              <a:rPr lang="en-US" sz="2200" b="1" dirty="0" err="1">
                <a:solidFill>
                  <a:schemeClr val="tx1">
                    <a:lumMod val="75000"/>
                    <a:lumOff val="25000"/>
                  </a:schemeClr>
                </a:solidFill>
                <a:latin typeface="Arial" charset="0"/>
                <a:cs typeface="Arial" charset="0"/>
              </a:rPr>
              <a:t>Đến</a:t>
            </a:r>
            <a:r>
              <a:rPr lang="en-US" sz="2200" b="1" dirty="0">
                <a:solidFill>
                  <a:schemeClr val="tx1">
                    <a:lumMod val="75000"/>
                    <a:lumOff val="25000"/>
                  </a:schemeClr>
                </a:solidFill>
                <a:latin typeface="Arial" charset="0"/>
                <a:cs typeface="Arial" charset="0"/>
              </a:rPr>
              <a:t> nay </a:t>
            </a:r>
            <a:r>
              <a:rPr lang="en-US" sz="2200" b="1" dirty="0" err="1">
                <a:solidFill>
                  <a:schemeClr val="tx1">
                    <a:lumMod val="75000"/>
                    <a:lumOff val="25000"/>
                  </a:schemeClr>
                </a:solidFill>
                <a:latin typeface="Arial" charset="0"/>
                <a:cs typeface="Arial" charset="0"/>
              </a:rPr>
              <a:t>đã</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bổ</a:t>
            </a:r>
            <a:r>
              <a:rPr lang="en-US" sz="2200" b="1" dirty="0">
                <a:solidFill>
                  <a:schemeClr val="tx1">
                    <a:lumMod val="75000"/>
                    <a:lumOff val="25000"/>
                  </a:schemeClr>
                </a:solidFill>
                <a:latin typeface="Arial" charset="0"/>
                <a:cs typeface="Arial" charset="0"/>
              </a:rPr>
              <a:t> sung </a:t>
            </a:r>
            <a:r>
              <a:rPr lang="en-US" sz="2200" b="1" dirty="0" err="1">
                <a:solidFill>
                  <a:schemeClr val="tx1">
                    <a:lumMod val="75000"/>
                    <a:lumOff val="25000"/>
                  </a:schemeClr>
                </a:solidFill>
                <a:latin typeface="Arial" charset="0"/>
                <a:cs typeface="Arial" charset="0"/>
              </a:rPr>
              <a:t>thêm</a:t>
            </a:r>
            <a:r>
              <a:rPr lang="en-US" sz="2200" b="1" dirty="0">
                <a:solidFill>
                  <a:schemeClr val="tx1">
                    <a:lumMod val="75000"/>
                    <a:lumOff val="25000"/>
                  </a:schemeClr>
                </a:solidFill>
                <a:latin typeface="Arial" charset="0"/>
                <a:cs typeface="Arial" charset="0"/>
              </a:rPr>
              <a:t> 16 </a:t>
            </a:r>
            <a:r>
              <a:rPr lang="en-US" sz="2200" b="1" dirty="0" err="1">
                <a:solidFill>
                  <a:schemeClr val="tx1">
                    <a:lumMod val="75000"/>
                    <a:lumOff val="25000"/>
                  </a:schemeClr>
                </a:solidFill>
                <a:latin typeface="Arial" charset="0"/>
                <a:cs typeface="Arial" charset="0"/>
              </a:rPr>
              <a:t>loại</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vào</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trong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danh</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thuộc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Công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ước</a:t>
            </a:r>
            <a:r>
              <a:rPr lang="en-US" sz="2200" b="1" dirty="0">
                <a:solidFill>
                  <a:schemeClr val="tx1">
                    <a:lumMod val="75000"/>
                    <a:lumOff val="25000"/>
                  </a:schemeClr>
                </a:solidFill>
                <a:latin typeface="Arial" charset="0"/>
                <a:cs typeface="Arial" charset="0"/>
              </a:rPr>
              <a:t> Stockholm</a:t>
            </a:r>
          </a:p>
        </p:txBody>
      </p:sp>
      <p:sp>
        <p:nvSpPr>
          <p:cNvPr id="8" name="TextBox 7">
            <a:extLst>
              <a:ext uri="{FF2B5EF4-FFF2-40B4-BE49-F238E27FC236}">
                <a16:creationId xmlns:a16="http://schemas.microsoft.com/office/drawing/2014/main" id="{ACC349B0-F4B9-B9C0-B356-63C1EC7D7A86}"/>
              </a:ext>
            </a:extLst>
          </p:cNvPr>
          <p:cNvSpPr txBox="1"/>
          <p:nvPr/>
        </p:nvSpPr>
        <p:spPr>
          <a:xfrm>
            <a:off x="533400" y="4191000"/>
            <a:ext cx="7990114" cy="1617687"/>
          </a:xfrm>
          <a:prstGeom prst="rect">
            <a:avLst/>
          </a:prstGeom>
          <a:noFill/>
        </p:spPr>
        <p:txBody>
          <a:bodyPr wrap="square">
            <a:spAutoFit/>
          </a:bodyPr>
          <a:lstStyle/>
          <a:p>
            <a:pPr algn="just">
              <a:lnSpc>
                <a:spcPct val="107000"/>
              </a:lnSpc>
              <a:spcAft>
                <a:spcPts val="800"/>
              </a:spcAft>
            </a:pPr>
            <a:r>
              <a:rPr lang="en-US" sz="2200" b="1" dirty="0" err="1">
                <a:solidFill>
                  <a:schemeClr val="tx1">
                    <a:lumMod val="75000"/>
                    <a:lumOff val="25000"/>
                  </a:schemeClr>
                </a:solidFill>
                <a:latin typeface="Arial" charset="0"/>
                <a:cs typeface="Arial" charset="0"/>
              </a:rPr>
              <a:t>Được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sử</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dụng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trong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nhiều</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lĩnh</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vực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như</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công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nghiệp</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nông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nghiệp</a:t>
            </a:r>
            <a:r>
              <a:rPr lang="en-US" sz="2200" b="1" dirty="0">
                <a:solidFill>
                  <a:schemeClr val="tx1">
                    <a:lumMod val="75000"/>
                    <a:lumOff val="25000"/>
                  </a:schemeClr>
                </a:solidFill>
                <a:latin typeface="Arial" charset="0"/>
                <a:cs typeface="Arial" charset="0"/>
              </a:rPr>
              <a:t>, y </a:t>
            </a:r>
            <a:r>
              <a:rPr lang="en-US" sz="2200" b="1" dirty="0" err="1">
                <a:solidFill>
                  <a:schemeClr val="tx1">
                    <a:lumMod val="75000"/>
                    <a:lumOff val="25000"/>
                  </a:schemeClr>
                </a:solidFill>
                <a:latin typeface="Arial" charset="0"/>
                <a:cs typeface="Arial" charset="0"/>
              </a:rPr>
              <a:t>tế</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dân</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dụng</a:t>
            </a:r>
            <a:r>
              <a:rPr lang="en-US" sz="2200" b="1" dirty="0">
                <a:solidFill>
                  <a:schemeClr val="tx1">
                    <a:lumMod val="75000"/>
                    <a:lumOff val="25000"/>
                  </a:schemeClr>
                </a:solidFill>
                <a:latin typeface="Arial" charset="0"/>
                <a:cs typeface="Arial" charset="0"/>
              </a:rPr>
              <a:t> … </a:t>
            </a:r>
          </a:p>
          <a:p>
            <a:pPr algn="just">
              <a:lnSpc>
                <a:spcPct val="107000"/>
              </a:lnSpc>
              <a:spcAft>
                <a:spcPts val="800"/>
              </a:spcAft>
            </a:pPr>
            <a:r>
              <a:rPr lang="en-US" sz="2200" b="1" dirty="0" err="1">
                <a:solidFill>
                  <a:schemeClr val="tx1">
                    <a:lumMod val="75000"/>
                    <a:lumOff val="25000"/>
                  </a:schemeClr>
                </a:solidFill>
                <a:latin typeface="Arial" charset="0"/>
                <a:cs typeface="Arial" charset="0"/>
              </a:rPr>
              <a:t>Chúng</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có</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thể</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được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tạo</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ra</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một</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cách</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vô</a:t>
            </a:r>
            <a:r>
              <a:rPr lang="en-US" sz="2200" b="1" dirty="0">
                <a:solidFill>
                  <a:schemeClr val="tx1">
                    <a:lumMod val="75000"/>
                    <a:lumOff val="25000"/>
                  </a:schemeClr>
                </a:solidFill>
                <a:latin typeface="Arial" charset="0"/>
                <a:cs typeface="Arial" charset="0"/>
              </a:rPr>
              <a:t> ý </a:t>
            </a:r>
            <a:r>
              <a:rPr lang="en-US" sz="2200" b="1" dirty="0" err="1">
                <a:solidFill>
                  <a:schemeClr val="tx1">
                    <a:lumMod val="75000"/>
                    <a:lumOff val="25000"/>
                  </a:schemeClr>
                </a:solidFill>
                <a:latin typeface="Arial" charset="0"/>
                <a:cs typeface="Arial" charset="0"/>
              </a:rPr>
              <a:t>như</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sản</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phẩm</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phụ</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của</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quá</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trình</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sản</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xuất</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hoặc</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quá</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trình</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đốt</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chất</a:t>
            </a:r>
            <a:r>
              <a:rPr lang="en-US" sz="2200" b="1" dirty="0">
                <a:solidFill>
                  <a:schemeClr val="tx1">
                    <a:lumMod val="75000"/>
                    <a:lumOff val="25000"/>
                  </a:schemeClr>
                </a:solidFill>
                <a:latin typeface="Arial" charset="0"/>
                <a:cs typeface="Arial" charset="0"/>
              </a:rPr>
              <a:t> </a:t>
            </a:r>
            <a:r>
              <a:rPr lang="en-US" sz="2200" b="1" dirty="0" err="1">
                <a:solidFill>
                  <a:schemeClr val="tx1">
                    <a:lumMod val="75000"/>
                    <a:lumOff val="25000"/>
                  </a:schemeClr>
                </a:solidFill>
                <a:latin typeface="Arial" charset="0"/>
                <a:cs typeface="Arial" charset="0"/>
              </a:rPr>
              <a:t>thải</a:t>
            </a:r>
            <a:r>
              <a:rPr lang="en-US" sz="2200" b="1" dirty="0">
                <a:solidFill>
                  <a:schemeClr val="tx1">
                    <a:lumMod val="75000"/>
                    <a:lumOff val="25000"/>
                  </a:schemeClr>
                </a:solidFill>
                <a:latin typeface="Arial" charset="0"/>
                <a:cs typeface="Arial" charset="0"/>
              </a:rPr>
              <a:t>…</a:t>
            </a:r>
          </a:p>
        </p:txBody>
      </p:sp>
    </p:spTree>
    <p:extLst>
      <p:ext uri="{BB962C8B-B14F-4D97-AF65-F5344CB8AC3E}">
        <p14:creationId xmlns:p14="http://schemas.microsoft.com/office/powerpoint/2010/main" val="318993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6609CE-00EE-4D7C-4A52-9C104A082284}"/>
              </a:ext>
            </a:extLst>
          </p:cNvPr>
          <p:cNvSpPr>
            <a:spLocks noGrp="1"/>
          </p:cNvSpPr>
          <p:nvPr>
            <p:ph type="title"/>
          </p:nvPr>
        </p:nvSpPr>
        <p:spPr>
          <a:xfrm>
            <a:off x="609600" y="152400"/>
            <a:ext cx="7696200" cy="990600"/>
          </a:xfrm>
        </p:spPr>
        <p:txBody>
          <a:bodyPr>
            <a:normAutofit/>
          </a:bodyPr>
          <a:lstStyle/>
          <a:p>
            <a:pPr algn="just"/>
            <a:r>
              <a:rPr lang="en-US" sz="2800" dirty="0">
                <a:latin typeface="Arial" panose="020B0604020202020204" pitchFamily="34" charset="0"/>
                <a:cs typeface="Arial" panose="020B0604020202020204" pitchFamily="34" charset="0"/>
              </a:rPr>
              <a:t>II.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chất</a:t>
            </a:r>
            <a:r>
              <a:rPr lang="en-US" sz="2800" dirty="0">
                <a:latin typeface="Arial" panose="020B0604020202020204" pitchFamily="34" charset="0"/>
                <a:cs typeface="Arial" panose="020B0604020202020204" pitchFamily="34" charset="0"/>
              </a:rPr>
              <a:t> pop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sách</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theo công </a:t>
            </a:r>
            <a:r>
              <a:rPr lang="vi-VN" sz="2800" dirty="0" err="1">
                <a:latin typeface="Arial" panose="020B0604020202020204" pitchFamily="34" charset="0"/>
                <a:cs typeface="Arial" panose="020B0604020202020204" pitchFamily="34" charset="0"/>
              </a:rPr>
              <a:t>ước</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stockholm</a:t>
            </a:r>
            <a:r>
              <a:rPr lang="en-US" sz="28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id="{A5418AA5-F947-593F-4007-A243E8A32E15}"/>
              </a:ext>
            </a:extLst>
          </p:cNvPr>
          <p:cNvSpPr txBox="1"/>
          <p:nvPr/>
        </p:nvSpPr>
        <p:spPr>
          <a:xfrm>
            <a:off x="152400" y="1143000"/>
            <a:ext cx="8534400" cy="369332"/>
          </a:xfrm>
          <a:prstGeom prst="rect">
            <a:avLst/>
          </a:prstGeom>
          <a:noFill/>
        </p:spPr>
        <p:txBody>
          <a:bodyPr wrap="square">
            <a:spAutoFit/>
          </a:bodyPr>
          <a:lstStyle/>
          <a:p>
            <a:r>
              <a:rPr lang="en-US" b="1" dirty="0">
                <a:solidFill>
                  <a:srgbClr val="FF0000"/>
                </a:solidFill>
                <a:latin typeface="Arial" panose="020B0604020202020204" pitchFamily="34" charset="0"/>
                <a:ea typeface="+mj-ea"/>
                <a:cs typeface="Arial" panose="020B0604020202020204" pitchFamily="34" charset="0"/>
              </a:rPr>
              <a:t>2.1 </a:t>
            </a:r>
            <a:r>
              <a:rPr lang="en-US" b="1" dirty="0" err="1">
                <a:solidFill>
                  <a:srgbClr val="FF0000"/>
                </a:solidFill>
                <a:latin typeface="Arial" panose="020B0604020202020204" pitchFamily="34" charset="0"/>
                <a:ea typeface="+mj-ea"/>
                <a:cs typeface="Arial" panose="020B0604020202020204" pitchFamily="34" charset="0"/>
              </a:rPr>
              <a:t>Nhóm</a:t>
            </a:r>
            <a:r>
              <a:rPr lang="en-US" b="1" dirty="0">
                <a:solidFill>
                  <a:srgbClr val="FF0000"/>
                </a:solidFill>
                <a:latin typeface="Arial" panose="020B0604020202020204" pitchFamily="34" charset="0"/>
                <a:ea typeface="+mj-ea"/>
                <a:cs typeface="Arial" panose="020B0604020202020204" pitchFamily="34" charset="0"/>
              </a:rPr>
              <a:t> 12 </a:t>
            </a:r>
            <a:r>
              <a:rPr lang="en-US" b="1" dirty="0" err="1">
                <a:solidFill>
                  <a:srgbClr val="FF0000"/>
                </a:solidFill>
                <a:latin typeface="Arial" panose="020B0604020202020204" pitchFamily="34" charset="0"/>
                <a:ea typeface="+mj-ea"/>
                <a:cs typeface="Arial" panose="020B0604020202020204" pitchFamily="34" charset="0"/>
              </a:rPr>
              <a:t>loại</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hợp</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chất</a:t>
            </a:r>
            <a:r>
              <a:rPr lang="en-US" b="1" dirty="0">
                <a:solidFill>
                  <a:srgbClr val="FF0000"/>
                </a:solidFill>
                <a:latin typeface="Arial" panose="020B0604020202020204" pitchFamily="34" charset="0"/>
                <a:ea typeface="+mj-ea"/>
                <a:cs typeface="Arial" panose="020B0604020202020204" pitchFamily="34" charset="0"/>
              </a:rPr>
              <a:t> POP </a:t>
            </a:r>
            <a:r>
              <a:rPr lang="en-US" b="1" dirty="0" err="1">
                <a:solidFill>
                  <a:srgbClr val="FF0000"/>
                </a:solidFill>
                <a:latin typeface="Arial" panose="020B0604020202020204" pitchFamily="34" charset="0"/>
                <a:ea typeface="+mj-ea"/>
                <a:cs typeface="Arial" panose="020B0604020202020204" pitchFamily="34" charset="0"/>
              </a:rPr>
              <a:t>trong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Công</a:t>
            </a:r>
            <a:r>
              <a:rPr lang="en-US" b="1" dirty="0">
                <a:solidFill>
                  <a:srgbClr val="FF0000"/>
                </a:solidFill>
                <a:latin typeface="Arial" panose="020B0604020202020204" pitchFamily="34" charset="0"/>
                <a:ea typeface="+mj-ea"/>
                <a:cs typeface="Arial" panose="020B0604020202020204" pitchFamily="34" charset="0"/>
              </a:rPr>
              <a:t> </a:t>
            </a:r>
            <a:r>
              <a:rPr lang="en-US" b="1" dirty="0" err="1">
                <a:solidFill>
                  <a:srgbClr val="FF0000"/>
                </a:solidFill>
                <a:latin typeface="Arial" panose="020B0604020202020204" pitchFamily="34" charset="0"/>
                <a:ea typeface="+mj-ea"/>
                <a:cs typeface="Arial" panose="020B0604020202020204" pitchFamily="34" charset="0"/>
              </a:rPr>
              <a:t>ước</a:t>
            </a:r>
            <a:r>
              <a:rPr lang="en-US" b="1" dirty="0">
                <a:solidFill>
                  <a:srgbClr val="FF0000"/>
                </a:solidFill>
                <a:latin typeface="Arial" panose="020B0604020202020204" pitchFamily="34" charset="0"/>
                <a:ea typeface="+mj-ea"/>
                <a:cs typeface="Arial" panose="020B0604020202020204" pitchFamily="34" charset="0"/>
              </a:rPr>
              <a:t> Stockholm ban </a:t>
            </a:r>
            <a:r>
              <a:rPr lang="en-US" b="1" dirty="0" err="1">
                <a:solidFill>
                  <a:srgbClr val="FF0000"/>
                </a:solidFill>
                <a:latin typeface="Arial" panose="020B0604020202020204" pitchFamily="34" charset="0"/>
                <a:ea typeface="+mj-ea"/>
                <a:cs typeface="Arial" panose="020B0604020202020204" pitchFamily="34" charset="0"/>
              </a:rPr>
              <a:t>đầu</a:t>
            </a:r>
            <a:endParaRPr lang="en-US" b="1" dirty="0">
              <a:solidFill>
                <a:srgbClr val="FF0000"/>
              </a:solidFill>
              <a:latin typeface="Arial" panose="020B0604020202020204" pitchFamily="34" charset="0"/>
              <a:ea typeface="+mj-ea"/>
              <a:cs typeface="Arial" panose="020B0604020202020204" pitchFamily="34" charset="0"/>
            </a:endParaRPr>
          </a:p>
        </p:txBody>
      </p:sp>
      <p:graphicFrame>
        <p:nvGraphicFramePr>
          <p:cNvPr id="9" name="Table 8">
            <a:extLst>
              <a:ext uri="{FF2B5EF4-FFF2-40B4-BE49-F238E27FC236}">
                <a16:creationId xmlns:a16="http://schemas.microsoft.com/office/drawing/2014/main" id="{D97BF2BC-DDE7-A846-8FF2-A8C1CB5090F2}"/>
              </a:ext>
            </a:extLst>
          </p:cNvPr>
          <p:cNvGraphicFramePr>
            <a:graphicFrameLocks noGrp="1"/>
          </p:cNvGraphicFramePr>
          <p:nvPr>
            <p:extLst>
              <p:ext uri="{D42A27DB-BD31-4B8C-83A1-F6EECF244321}">
                <p14:modId xmlns:p14="http://schemas.microsoft.com/office/powerpoint/2010/main" val="1542584800"/>
              </p:ext>
            </p:extLst>
          </p:nvPr>
        </p:nvGraphicFramePr>
        <p:xfrm>
          <a:off x="152400" y="1676400"/>
          <a:ext cx="8763000" cy="4870442"/>
        </p:xfrm>
        <a:graphic>
          <a:graphicData uri="http://schemas.openxmlformats.org/drawingml/2006/table">
            <a:tbl>
              <a:tblPr firstRow="1" firstCol="1" bandRow="1">
                <a:effectLst/>
                <a:tableStyleId>{5C22544A-7EE6-4342-B048-85BDC9FD1C3A}</a:tableStyleId>
              </a:tblPr>
              <a:tblGrid>
                <a:gridCol w="293722">
                  <a:extLst>
                    <a:ext uri="{9D8B030D-6E8A-4147-A177-3AD203B41FA5}">
                      <a16:colId xmlns:a16="http://schemas.microsoft.com/office/drawing/2014/main" val="1569662153"/>
                    </a:ext>
                  </a:extLst>
                </a:gridCol>
                <a:gridCol w="3687092">
                  <a:extLst>
                    <a:ext uri="{9D8B030D-6E8A-4147-A177-3AD203B41FA5}">
                      <a16:colId xmlns:a16="http://schemas.microsoft.com/office/drawing/2014/main" val="1436524273"/>
                    </a:ext>
                  </a:extLst>
                </a:gridCol>
                <a:gridCol w="468899">
                  <a:extLst>
                    <a:ext uri="{9D8B030D-6E8A-4147-A177-3AD203B41FA5}">
                      <a16:colId xmlns:a16="http://schemas.microsoft.com/office/drawing/2014/main" val="4172410530"/>
                    </a:ext>
                  </a:extLst>
                </a:gridCol>
                <a:gridCol w="4313287">
                  <a:extLst>
                    <a:ext uri="{9D8B030D-6E8A-4147-A177-3AD203B41FA5}">
                      <a16:colId xmlns:a16="http://schemas.microsoft.com/office/drawing/2014/main" val="700057950"/>
                    </a:ext>
                  </a:extLst>
                </a:gridCol>
              </a:tblGrid>
              <a:tr h="234485">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Aldrin</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A</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8">
                  <a:txBody>
                    <a:bodyPr/>
                    <a:lstStyle/>
                    <a:p>
                      <a:pPr algn="just">
                        <a:lnSpc>
                          <a:spcPts val="1680"/>
                        </a:lnSpc>
                        <a:spcAft>
                          <a:spcPts val="0"/>
                        </a:spcAft>
                      </a:pP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y </a:t>
                      </a:r>
                      <a:r>
                        <a:rPr lang="en-US" sz="1400" b="1" dirty="0" err="1">
                          <a:solidFill>
                            <a:schemeClr val="tx1"/>
                          </a:solidFill>
                          <a:effectLst/>
                          <a:latin typeface="Arial" panose="020B0604020202020204" pitchFamily="34" charset="0"/>
                          <a:cs typeface="Arial" panose="020B0604020202020204" pitchFamily="34" charset="0"/>
                        </a:rPr>
                        <a:t>tế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p>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VD: </a:t>
                      </a:r>
                      <a:r>
                        <a:rPr lang="en-US" sz="1400" b="1" dirty="0" err="1">
                          <a:solidFill>
                            <a:schemeClr val="tx1"/>
                          </a:solidFill>
                          <a:effectLst/>
                          <a:latin typeface="Arial" panose="020B0604020202020204" pitchFamily="34" charset="0"/>
                          <a:cs typeface="Arial" panose="020B0604020202020204" pitchFamily="34" charset="0"/>
                        </a:rPr>
                        <a:t>hóa</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phẩm</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diệt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trùng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diệt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khuẩn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thuốc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bảo</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vệ</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thực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vật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407851304"/>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2</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Chlordane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538784476"/>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3</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Dieldrin</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1011574703"/>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4</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Endrin</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3969938564"/>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5</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Heptachlor</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1728465195"/>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6</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err="1">
                          <a:solidFill>
                            <a:schemeClr val="tx1"/>
                          </a:solidFill>
                          <a:effectLst/>
                          <a:latin typeface="Arial" panose="020B0604020202020204" pitchFamily="34" charset="0"/>
                          <a:cs typeface="Arial" panose="020B0604020202020204" pitchFamily="34" charset="0"/>
                        </a:rPr>
                        <a:t>Mirex</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A</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3182506848"/>
                  </a:ext>
                </a:extLst>
              </a:tr>
              <a:tr h="23448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7</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Toxaphene</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2722285116"/>
                  </a:ext>
                </a:extLst>
              </a:tr>
              <a:tr h="187405">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8</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spc="-10" dirty="0">
                          <a:solidFill>
                            <a:schemeClr val="tx1"/>
                          </a:solidFill>
                          <a:effectLst/>
                          <a:latin typeface="Arial" panose="020B0604020202020204" pitchFamily="34" charset="0"/>
                          <a:cs typeface="Arial" panose="020B0604020202020204" pitchFamily="34" charset="0"/>
                        </a:rPr>
                        <a:t>DDT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B</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1239350188"/>
                  </a:ext>
                </a:extLst>
              </a:tr>
              <a:tr h="1326522">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9</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Hexachlorobenzene (HCB)</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 C</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y </a:t>
                      </a:r>
                      <a:r>
                        <a:rPr lang="en-US" sz="1400" b="1" dirty="0" err="1">
                          <a:solidFill>
                            <a:schemeClr val="tx1"/>
                          </a:solidFill>
                          <a:effectLst/>
                          <a:latin typeface="Arial" panose="020B0604020202020204" pitchFamily="34" charset="0"/>
                          <a:cs typeface="Arial" panose="020B0604020202020204" pitchFamily="34" charset="0"/>
                        </a:rPr>
                        <a:t>tế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endParaRPr lang="en-US" sz="1400" b="1" dirty="0">
                        <a:solidFill>
                          <a:schemeClr val="tx1"/>
                        </a:solidFill>
                        <a:effectLst/>
                        <a:latin typeface="Arial" panose="020B0604020202020204" pitchFamily="34" charset="0"/>
                        <a:cs typeface="Arial" panose="020B0604020202020204" pitchFamily="34" charset="0"/>
                      </a:endParaRPr>
                    </a:p>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VD: </a:t>
                      </a:r>
                      <a:r>
                        <a:rPr lang="en-US" sz="1400" b="1" dirty="0" err="1">
                          <a:solidFill>
                            <a:schemeClr val="tx1"/>
                          </a:solidFill>
                          <a:effectLst/>
                          <a:latin typeface="Arial" panose="020B0604020202020204" pitchFamily="34" charset="0"/>
                          <a:cs typeface="Arial" panose="020B0604020202020204" pitchFamily="34" charset="0"/>
                        </a:rPr>
                        <a:t>thuốc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trừ</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sâu</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hóa</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phẩm</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diệt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trùng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diệt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nấm</a:t>
                      </a:r>
                      <a:r>
                        <a:rPr lang="en-US" sz="1400" b="1" dirty="0">
                          <a:solidFill>
                            <a:schemeClr val="tx1"/>
                          </a:solidFill>
                          <a:effectLst/>
                          <a:latin typeface="Arial" panose="020B0604020202020204" pitchFamily="34" charset="0"/>
                          <a:cs typeface="Arial" panose="020B0604020202020204" pitchFamily="34" charset="0"/>
                        </a:rPr>
                        <a:t>...</a:t>
                      </a:r>
                    </a:p>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là</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U-POP </a:t>
                      </a:r>
                      <a:r>
                        <a:rPr lang="en-US" sz="1400" b="1" dirty="0" err="1">
                          <a:solidFill>
                            <a:schemeClr val="tx1"/>
                          </a:solidFill>
                          <a:effectLst/>
                          <a:latin typeface="Arial" panose="020B0604020202020204" pitchFamily="34" charset="0"/>
                          <a:cs typeface="Arial" panose="020B0604020202020204" pitchFamily="34" charset="0"/>
                        </a:rPr>
                        <a:t>phát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sinh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từ</a:t>
                      </a:r>
                      <a:r>
                        <a:rPr lang="en-US" sz="1400" b="1" dirty="0">
                          <a:solidFill>
                            <a:schemeClr val="tx1"/>
                          </a:solidFill>
                          <a:effectLst/>
                          <a:latin typeface="Arial" panose="020B0604020202020204" pitchFamily="34" charset="0"/>
                          <a:cs typeface="Arial" panose="020B0604020202020204" pitchFamily="34" charset="0"/>
                        </a:rPr>
                        <a:t> h</a:t>
                      </a:r>
                      <a:r>
                        <a:rPr lang="vi-VN" sz="1400" b="1" dirty="0">
                          <a:solidFill>
                            <a:schemeClr val="tx1"/>
                          </a:solidFill>
                          <a:effectLst/>
                          <a:latin typeface="Arial" panose="020B0604020202020204" pitchFamily="34" charset="0"/>
                          <a:cs typeface="Arial" panose="020B0604020202020204" pitchFamily="34" charset="0"/>
                        </a:rPr>
                        <a:t>oạt động đốt chất thải, đốt nhiên liệu, luyện kim, xi măng</a:t>
                      </a:r>
                      <a:r>
                        <a:rPr lang="en-US" sz="1400" b="1" dirty="0">
                          <a:solidFill>
                            <a:schemeClr val="tx1"/>
                          </a:solidFill>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94016928"/>
                  </a:ext>
                </a:extLst>
              </a:tr>
              <a:tr h="792108">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10</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err="1">
                          <a:solidFill>
                            <a:schemeClr val="tx1"/>
                          </a:solidFill>
                          <a:effectLst/>
                          <a:latin typeface="Arial" panose="020B0604020202020204" pitchFamily="34" charset="0"/>
                          <a:cs typeface="Arial" panose="020B0604020202020204" pitchFamily="34" charset="0"/>
                        </a:rPr>
                        <a:t>Polyclobiphenyl</a:t>
                      </a:r>
                      <a:r>
                        <a:rPr lang="en-US" sz="1400" b="1" dirty="0">
                          <a:solidFill>
                            <a:schemeClr val="tx1"/>
                          </a:solidFill>
                          <a:effectLst/>
                          <a:latin typeface="Arial" panose="020B0604020202020204" pitchFamily="34" charset="0"/>
                          <a:cs typeface="Arial" panose="020B0604020202020204" pitchFamily="34" charset="0"/>
                        </a:rPr>
                        <a:t> (PCB)</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A, C</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điện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Máy</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biến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dầu</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biến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thế</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tụ</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điện</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thiết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bị</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điện</a:t>
                      </a:r>
                      <a:r>
                        <a:rPr lang="en-US" sz="1400" b="1" dirty="0">
                          <a:solidFill>
                            <a:schemeClr val="tx1"/>
                          </a:solidFill>
                          <a:effectLst/>
                          <a:latin typeface="Arial" panose="020B0604020202020204" pitchFamily="34" charset="0"/>
                          <a:cs typeface="Arial" panose="020B0604020202020204" pitchFamily="34" charset="0"/>
                        </a:rPr>
                        <a:t>…);</a:t>
                      </a:r>
                    </a:p>
                    <a:p>
                      <a:pPr algn="just">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là</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U-POP </a:t>
                      </a:r>
                      <a:r>
                        <a:rPr lang="en-US" sz="1400" b="1" dirty="0" err="1">
                          <a:solidFill>
                            <a:schemeClr val="tx1"/>
                          </a:solidFill>
                          <a:effectLst/>
                          <a:latin typeface="Arial" panose="020B0604020202020204" pitchFamily="34" charset="0"/>
                          <a:cs typeface="Arial" panose="020B0604020202020204" pitchFamily="34" charset="0"/>
                        </a:rPr>
                        <a:t>phát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sinh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từ</a:t>
                      </a:r>
                      <a:r>
                        <a:rPr lang="en-US" sz="1400" b="1" dirty="0">
                          <a:solidFill>
                            <a:schemeClr val="tx1"/>
                          </a:solidFill>
                          <a:effectLst/>
                          <a:latin typeface="Arial" panose="020B0604020202020204" pitchFamily="34" charset="0"/>
                          <a:cs typeface="Arial" panose="020B0604020202020204" pitchFamily="34" charset="0"/>
                        </a:rPr>
                        <a:t> h</a:t>
                      </a:r>
                      <a:r>
                        <a:rPr lang="vi-VN" sz="1400" b="1" dirty="0">
                          <a:solidFill>
                            <a:schemeClr val="tx1"/>
                          </a:solidFill>
                          <a:effectLst/>
                          <a:latin typeface="Arial" panose="020B0604020202020204" pitchFamily="34" charset="0"/>
                          <a:cs typeface="Arial" panose="020B0604020202020204" pitchFamily="34" charset="0"/>
                        </a:rPr>
                        <a:t>oạt động đốt chất thải, đốt nhiên liệu, luyện kim, xi măng</a:t>
                      </a:r>
                      <a:r>
                        <a:rPr lang="en-US" sz="1400" b="1" dirty="0">
                          <a:solidFill>
                            <a:schemeClr val="tx1"/>
                          </a:solidFill>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1666892"/>
                  </a:ext>
                </a:extLst>
              </a:tr>
              <a:tr h="335733">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11</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Polychlorinated dibenzo-p-dioxin (PCDD)</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C</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algn="just">
                        <a:lnSpc>
                          <a:spcPts val="1680"/>
                        </a:lnSpc>
                        <a:spcAft>
                          <a:spcPts val="0"/>
                        </a:spcAft>
                      </a:pPr>
                      <a:r>
                        <a:rPr lang="en-US" sz="1400" b="1" dirty="0" err="1">
                          <a:solidFill>
                            <a:schemeClr val="tx1"/>
                          </a:solidFill>
                          <a:effectLst/>
                          <a:latin typeface="Arial" panose="020B0604020202020204" pitchFamily="34" charset="0"/>
                          <a:cs typeface="Arial" panose="020B0604020202020204" pitchFamily="34" charset="0"/>
                        </a:rPr>
                        <a:t>Trong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lĩnh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vực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công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nghiệp</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là</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U-POP </a:t>
                      </a:r>
                      <a:r>
                        <a:rPr lang="en-US" sz="1400" b="1" dirty="0" err="1">
                          <a:solidFill>
                            <a:schemeClr val="tx1"/>
                          </a:solidFill>
                          <a:effectLst/>
                          <a:latin typeface="Arial" panose="020B0604020202020204" pitchFamily="34" charset="0"/>
                          <a:cs typeface="Arial" panose="020B0604020202020204" pitchFamily="34" charset="0"/>
                        </a:rPr>
                        <a:t>phát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sinh</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từ</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các</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hoạt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động</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đốt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chất</a:t>
                      </a:r>
                      <a:r>
                        <a:rPr lang="en-US" sz="1400" b="1" dirty="0">
                          <a:solidFill>
                            <a:schemeClr val="tx1"/>
                          </a:solidFill>
                          <a:effectLst/>
                          <a:latin typeface="Arial" panose="020B0604020202020204" pitchFamily="34" charset="0"/>
                          <a:cs typeface="Arial" panose="020B0604020202020204" pitchFamily="34" charset="0"/>
                        </a:rPr>
                        <a:t> </a:t>
                      </a:r>
                      <a:r>
                        <a:rPr lang="en-US" sz="1400" b="1" dirty="0" err="1">
                          <a:solidFill>
                            <a:schemeClr val="tx1"/>
                          </a:solidFill>
                          <a:effectLst/>
                          <a:latin typeface="Arial" panose="020B0604020202020204" pitchFamily="34" charset="0"/>
                          <a:cs typeface="Arial" panose="020B0604020202020204" pitchFamily="34" charset="0"/>
                        </a:rPr>
                        <a:t>thải</a:t>
                      </a:r>
                      <a:r>
                        <a:rPr lang="en-US" sz="1400" b="1" dirty="0">
                          <a:solidFill>
                            <a:schemeClr val="tx1"/>
                          </a:solidFill>
                          <a:effectLst/>
                          <a:latin typeface="Arial" panose="020B0604020202020204" pitchFamily="34" charset="0"/>
                          <a:cs typeface="Arial" panose="020B0604020202020204" pitchFamily="34" charset="0"/>
                        </a:rPr>
                        <a:t>, </a:t>
                      </a:r>
                      <a:r>
                        <a:rPr lang="vi-VN" sz="1400" b="1" dirty="0">
                          <a:solidFill>
                            <a:schemeClr val="tx1"/>
                          </a:solidFill>
                          <a:effectLst/>
                          <a:latin typeface="Arial" panose="020B0604020202020204" pitchFamily="34" charset="0"/>
                          <a:cs typeface="Arial" panose="020B0604020202020204" pitchFamily="34" charset="0"/>
                        </a:rPr>
                        <a:t>đốt nhiên liệu, luyện kim, xi măng</a:t>
                      </a:r>
                      <a:r>
                        <a:rPr lang="en-US" sz="1400" b="1" dirty="0">
                          <a:solidFill>
                            <a:schemeClr val="tx1"/>
                          </a:solidFill>
                          <a:effectLst/>
                          <a:latin typeface="Arial" panose="020B0604020202020204" pitchFamily="34" charset="0"/>
                          <a:cs typeface="Arial" panose="020B0604020202020204" pitchFamily="34" charset="0"/>
                        </a:rPr>
                        <a:t>...)</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72220214"/>
                  </a:ext>
                </a:extLst>
              </a:tr>
              <a:tr h="0">
                <a:tc>
                  <a:txBody>
                    <a:bodyPr/>
                    <a:lstStyle/>
                    <a:p>
                      <a:pPr algn="ctr">
                        <a:lnSpc>
                          <a:spcPts val="1680"/>
                        </a:lnSpc>
                        <a:spcAft>
                          <a:spcPts val="0"/>
                        </a:spcAft>
                      </a:pPr>
                      <a:r>
                        <a:rPr lang="en-US" sz="1400" b="1">
                          <a:solidFill>
                            <a:schemeClr val="tx1"/>
                          </a:solidFill>
                          <a:effectLst/>
                          <a:latin typeface="Arial" panose="020B0604020202020204" pitchFamily="34" charset="0"/>
                          <a:cs typeface="Arial" panose="020B0604020202020204" pitchFamily="34" charset="0"/>
                        </a:rPr>
                        <a:t>12</a:t>
                      </a:r>
                      <a:endParaRPr lang="en-US" sz="14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Polychlorinated dibenzofuran (PCDF)</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ts val="1680"/>
                        </a:lnSpc>
                        <a:spcAft>
                          <a:spcPts val="0"/>
                        </a:spcAft>
                      </a:pPr>
                      <a:r>
                        <a:rPr lang="en-US" sz="1400" b="1" dirty="0">
                          <a:solidFill>
                            <a:schemeClr val="tx1"/>
                          </a:solidFill>
                          <a:effectLst/>
                          <a:latin typeface="Arial" panose="020B0604020202020204" pitchFamily="34" charset="0"/>
                          <a:cs typeface="Arial" panose="020B0604020202020204" pitchFamily="34" charset="0"/>
                        </a:rPr>
                        <a:t>C</a:t>
                      </a:r>
                      <a:endParaRPr lang="en-US" sz="14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6122" marR="161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en-US"/>
                    </a:p>
                  </a:txBody>
                  <a:tcPr/>
                </a:tc>
                <a:extLst>
                  <a:ext uri="{0D108BD9-81ED-4DB2-BD59-A6C34878D82A}">
                    <a16:rowId xmlns:a16="http://schemas.microsoft.com/office/drawing/2014/main" val="3374887495"/>
                  </a:ext>
                </a:extLst>
              </a:tr>
            </a:tbl>
          </a:graphicData>
        </a:graphic>
      </p:graphicFrame>
    </p:spTree>
    <p:extLst>
      <p:ext uri="{BB962C8B-B14F-4D97-AF65-F5344CB8AC3E}">
        <p14:creationId xmlns:p14="http://schemas.microsoft.com/office/powerpoint/2010/main" val="3828615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4649</TotalTime>
  <Words>8207</Words>
  <Application>Microsoft Office PowerPoint</Application>
  <PresentationFormat>On-screen Show (4:3)</PresentationFormat>
  <Paragraphs>789</Paragraphs>
  <Slides>34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Cambria Math</vt:lpstr>
      <vt:lpstr>Roboto Condensed</vt:lpstr>
      <vt:lpstr>Tahoma</vt:lpstr>
      <vt:lpstr>Times New Roman</vt:lpstr>
      <vt:lpstr>Trebuchet MS</vt:lpstr>
      <vt:lpstr>Wingdings</vt:lpstr>
      <vt:lpstr>Wingdings 3</vt:lpstr>
      <vt:lpstr>Facet</vt:lpstr>
      <vt:lpstr> GIỚI THIỆU CÁC ẢNH HƯỞNG CỦA HỢP CHẤT POP TỚI MÔI TRƯỜNG VÀ NHỮNG ĐIỂM MỚI TRONG HỆ THỐNG PHÁP LUẬT VỀ VIỆC QUẢN LÝ CÁC HỢP CHẤT POPs</vt:lpstr>
      <vt:lpstr>Nội dung</vt:lpstr>
      <vt:lpstr>I. Giới thiệu chung về hợp chất POP   </vt:lpstr>
      <vt:lpstr>Ứng dụng của chúng </vt:lpstr>
      <vt:lpstr>Ứng dụng của chúng </vt:lpstr>
      <vt:lpstr>Ứng dụng của chúng </vt:lpstr>
      <vt:lpstr>Ví dụ một số hợp chất POP trong công ước  </vt:lpstr>
      <vt:lpstr>PowerPoint Presentation</vt:lpstr>
      <vt:lpstr>II. Các hợp chất pop trong danh sách theo công ước stockholm </vt:lpstr>
      <vt:lpstr>PowerPoint Presentation</vt:lpstr>
      <vt:lpstr>PowerPoint Presentation</vt:lpstr>
      <vt:lpstr>PowerPoint Presentation</vt:lpstr>
      <vt:lpstr>PowerPoint Presentation</vt:lpstr>
      <vt:lpstr>III. QUY ĐỊNH QUẢN LÝ CHẤT Ô NHIỄM KHÓ PHÂN HỦY THEO LUẬT BVMT 2020 &amp; NGHỊ ĐỊNH SỐ 08/2022/NĐ-CP</vt:lpstr>
      <vt:lpstr>3.1 Các quy định quản lý chất POP theo Công ước Stockholm</vt:lpstr>
      <vt:lpstr>Các hoạt động  thực hiện Công ước Stockholm tại Việt Nam</vt:lpstr>
      <vt:lpstr>3.2 Các quy định quản lý các chất POP  theo Luật BVMT 2020</vt:lpstr>
      <vt:lpstr>Yêu cầu BVMT trong quản lý các chất ô nhiễm khó phân hủy theo Điều 69 Luật BVMT 2020</vt:lpstr>
      <vt:lpstr>Các quy định hiện hành của Việt Nam</vt:lpstr>
      <vt:lpstr>PowerPoint Presentation</vt:lpstr>
      <vt:lpstr>PowerPoint Presentation</vt:lpstr>
      <vt:lpstr>PowerPoint Presentation</vt:lpstr>
      <vt:lpstr>PowerPoint Presentation</vt:lpstr>
      <vt:lpstr>3.3 Các quy định quản lý các chất POP theo Nghị định số 08/2022/NĐ-CP</vt:lpstr>
      <vt:lpstr>PowerPoint Presentation</vt:lpstr>
      <vt:lpstr>PowerPoint Presentation</vt:lpstr>
      <vt:lpstr>PowerPoint Presentation</vt:lpstr>
      <vt:lpstr>PowerPoint Presentation</vt:lpstr>
      <vt:lpstr>Điều 27 - Vi phạm các quy định về đưa chất thải vào lãnh thổ V N</vt:lpstr>
      <vt:lpstr>Điều 28 - các vi phạm quy định BVMT đối với chất ONKPH/POP</vt:lpstr>
      <vt:lpstr>Điều 28 – Các hình thức phạt bổ sung và biện pháp khắc phục</vt:lpstr>
      <vt:lpstr>Điều 35 - Vi phạm các quy định về bảo vệ môi trường trong nhập khẩu phế liệu từ nước ngoài</vt:lpstr>
      <vt:lpstr>Kết luận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Pham Khanh Huy</cp:lastModifiedBy>
  <cp:revision>216</cp:revision>
  <dcterms:created xsi:type="dcterms:W3CDTF">2016-05-30T03:35:55Z</dcterms:created>
  <dcterms:modified xsi:type="dcterms:W3CDTF">2022-12-07T03:05:46Z</dcterms:modified>
</cp:coreProperties>
</file>