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4"/>
  </p:sldMasterIdLst>
  <p:notesMasterIdLst>
    <p:notesMasterId r:id="rId31"/>
  </p:notesMasterIdLst>
  <p:handoutMasterIdLst>
    <p:handoutMasterId r:id="rId32"/>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9" r:id="rId26"/>
    <p:sldId id="277" r:id="rId27"/>
    <p:sldId id="278" r:id="rId28"/>
    <p:sldId id="280" r:id="rId29"/>
    <p:sldId id="281" r:id="rId30"/>
  </p:sldIdLst>
  <p:sldSz cx="12192000" cy="6858000"/>
  <p:notesSz cx="6858000" cy="9144000"/>
  <p:defaultTextStyle>
    <a:defPPr rtl="0">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67463" autoAdjust="0"/>
  </p:normalViewPr>
  <p:slideViewPr>
    <p:cSldViewPr snapToGrid="0">
      <p:cViewPr varScale="1">
        <p:scale>
          <a:sx n="72" d="100"/>
          <a:sy n="72" d="100"/>
        </p:scale>
        <p:origin x="660" y="66"/>
      </p:cViewPr>
      <p:guideLst/>
    </p:cSldViewPr>
  </p:slideViewPr>
  <p:notesTextViewPr>
    <p:cViewPr>
      <p:scale>
        <a:sx n="1" d="1"/>
        <a:sy n="1" d="1"/>
      </p:scale>
      <p:origin x="0" y="0"/>
    </p:cViewPr>
  </p:notesTextViewPr>
  <p:notesViewPr>
    <p:cSldViewPr snapToGrid="0">
      <p:cViewPr varScale="1">
        <p:scale>
          <a:sx n="88" d="100"/>
          <a:sy n="88" d="100"/>
        </p:scale>
        <p:origin x="281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vi-VN"/>
          </a:p>
        </p:txBody>
      </p:sp>
      <p:sp>
        <p:nvSpPr>
          <p:cNvPr id="3" name="Chỗ dành sẵn cho Ngày tháng 2">
            <a:extLst>
              <a:ext uri="{FF2B5EF4-FFF2-40B4-BE49-F238E27FC236}">
                <a16:creationId xmlns:a16="http://schemas.microsoft.com/office/drawing/2014/main" id="{76667F8A-B889-49B3-AC77-5DDF11A08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18997C5-89B6-42AE-A554-1D221DB5D9ED}" type="datetime1">
              <a:rPr lang="vi-VN" smtClean="0"/>
              <a:t>07/12/2022</a:t>
            </a:fld>
            <a:endParaRPr lang="vi-VN"/>
          </a:p>
        </p:txBody>
      </p:sp>
      <p:sp>
        <p:nvSpPr>
          <p:cNvPr id="4" name="Chỗ dành sẵn cho Chân trang 3">
            <a:extLst>
              <a:ext uri="{FF2B5EF4-FFF2-40B4-BE49-F238E27FC236}">
                <a16:creationId xmlns:a16="http://schemas.microsoft.com/office/drawing/2014/main" id="{567AFD4F-C0E7-421C-AF77-6F9CC963C9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vi-VN"/>
          </a:p>
        </p:txBody>
      </p:sp>
      <p:sp>
        <p:nvSpPr>
          <p:cNvPr id="5" name="Chỗ dành sẵn cho Số hiệu Bản chiếu 4">
            <a:extLst>
              <a:ext uri="{FF2B5EF4-FFF2-40B4-BE49-F238E27FC236}">
                <a16:creationId xmlns:a16="http://schemas.microsoft.com/office/drawing/2014/main" id="{1074AB9F-6726-4FB1-8769-82E23336C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D529299-61FF-4B93-ADA6-2FD5975D62F6}" type="slidenum">
              <a:rPr lang="vi-VN" smtClean="0"/>
              <a:t>‹#›</a:t>
            </a:fld>
            <a:endParaRPr lang="vi-VN"/>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vi-VN" noProof="0" dirty="0"/>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2B1EAD5-4414-4ABF-9B25-E245F6E66E6B}" type="datetime1">
              <a:rPr lang="vi-VN" noProof="0" smtClean="0"/>
              <a:t>07/12/2022</a:t>
            </a:fld>
            <a:endParaRPr lang="vi-VN" noProof="0"/>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vi-VN" noProof="0"/>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vi-VN" noProof="0"/>
              <a:t>Chỉnh sửa kiểu văn bản Bản cái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vi-VN" noProof="0"/>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C849E9A-41F7-4779-A581-48A7C374A227}" type="slidenum">
              <a:rPr lang="vi-VN" noProof="0" smtClean="0"/>
              <a:t>‹#›</a:t>
            </a:fld>
            <a:endParaRPr lang="vi-VN" noProof="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pPr rtl="0"/>
            <a:fld id="{BC849E9A-41F7-4779-A581-48A7C374A227}" type="slidenum">
              <a:rPr lang="vi-VN" smtClean="0"/>
              <a:t>1</a:t>
            </a:fld>
            <a:endParaRPr lang="vi-VN"/>
          </a:p>
        </p:txBody>
      </p:sp>
    </p:spTree>
    <p:extLst>
      <p:ext uri="{BB962C8B-B14F-4D97-AF65-F5344CB8AC3E}">
        <p14:creationId xmlns:p14="http://schemas.microsoft.com/office/powerpoint/2010/main" val="180379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rang chiếu Tiêu đề">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E9718B7-7F68-4CC9-8291-332587FA31D3}"/>
              </a:ext>
            </a:extLst>
          </p:cNvPr>
          <p:cNvSpPr>
            <a:spLocks noGrp="1"/>
          </p:cNvSpPr>
          <p:nvPr>
            <p:ph type="ctrTitle" hasCustomPrompt="1"/>
          </p:nvPr>
        </p:nvSpPr>
        <p:spPr>
          <a:xfrm>
            <a:off x="1524000" y="1122363"/>
            <a:ext cx="9144000" cy="2387600"/>
          </a:xfrm>
        </p:spPr>
        <p:txBody>
          <a:bodyPr rtlCol="0" anchor="b"/>
          <a:lstStyle>
            <a:lvl1pPr algn="ctr">
              <a:defRPr sz="6000"/>
            </a:lvl1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Tiêu đề phụ 2">
            <a:extLst>
              <a:ext uri="{FF2B5EF4-FFF2-40B4-BE49-F238E27FC236}">
                <a16:creationId xmlns:a16="http://schemas.microsoft.com/office/drawing/2014/main" id="{A181D6BB-0446-49E8-8677-EADF274E952F}"/>
              </a:ext>
            </a:extLst>
          </p:cNvPr>
          <p:cNvSpPr>
            <a:spLocks noGrp="1"/>
          </p:cNvSpPr>
          <p:nvPr>
            <p:ph type="subTitle" idx="1" hasCustomPrompt="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a:t>
            </a:r>
            <a:r>
              <a:rPr lang="vi-VN" noProof="0" dirty="0" err="1"/>
              <a:t>phụ</a:t>
            </a:r>
            <a:r>
              <a:rPr lang="vi-VN" noProof="0" dirty="0"/>
              <a:t> </a:t>
            </a:r>
            <a:r>
              <a:rPr lang="vi-VN" noProof="0" dirty="0" err="1"/>
              <a:t>đề</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p:txBody>
      </p:sp>
      <p:sp>
        <p:nvSpPr>
          <p:cNvPr id="4" name="Chỗ dành sẵn cho Ngày tháng 3">
            <a:extLst>
              <a:ext uri="{FF2B5EF4-FFF2-40B4-BE49-F238E27FC236}">
                <a16:creationId xmlns:a16="http://schemas.microsoft.com/office/drawing/2014/main" id="{535AEE24-534A-40F1-99E4-00B7D5FD9124}"/>
              </a:ext>
            </a:extLst>
          </p:cNvPr>
          <p:cNvSpPr>
            <a:spLocks noGrp="1"/>
          </p:cNvSpPr>
          <p:nvPr>
            <p:ph type="dt" sz="half" idx="10"/>
          </p:nvPr>
        </p:nvSpPr>
        <p:spPr/>
        <p:txBody>
          <a:bodyPr rtlCol="0"/>
          <a:lstStyle/>
          <a:p>
            <a:pPr rtl="0"/>
            <a:fld id="{0DCDADC7-8EBD-4FC2-A4B3-C1D0192233E1}" type="datetime1">
              <a:rPr lang="vi-VN" noProof="0" smtClean="0"/>
              <a:t>07/12/2022</a:t>
            </a:fld>
            <a:endParaRPr lang="vi-VN" noProof="0"/>
          </a:p>
        </p:txBody>
      </p:sp>
      <p:sp>
        <p:nvSpPr>
          <p:cNvPr id="5" name="Chỗ dành sẵn cho Chân trang 4">
            <a:extLst>
              <a:ext uri="{FF2B5EF4-FFF2-40B4-BE49-F238E27FC236}">
                <a16:creationId xmlns:a16="http://schemas.microsoft.com/office/drawing/2014/main" id="{CD594011-48FF-493D-8286-F62D34552531}"/>
              </a:ext>
            </a:extLst>
          </p:cNvPr>
          <p:cNvSpPr>
            <a:spLocks noGrp="1"/>
          </p:cNvSpPr>
          <p:nvPr>
            <p:ph type="ftr" sz="quarter" idx="11"/>
          </p:nvPr>
        </p:nvSpPr>
        <p:spPr/>
        <p:txBody>
          <a:bodyPr rtlCol="0"/>
          <a:lstStyle/>
          <a:p>
            <a:pPr rtl="0"/>
            <a:endParaRPr lang="vi-VN" noProof="0"/>
          </a:p>
        </p:txBody>
      </p:sp>
      <p:sp>
        <p:nvSpPr>
          <p:cNvPr id="6" name="Chỗ dành sẵn cho Số hiệu Bản chiếu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rtlCol="0"/>
          <a:lstStyle/>
          <a:p>
            <a:pPr rtl="0"/>
            <a:fld id="{A6AF1B4E-90EC-4A51-B6E5-B702C054ECB0}" type="slidenum">
              <a:rPr lang="vi-VN" noProof="0" smtClean="0"/>
              <a:t>‹#›</a:t>
            </a:fld>
            <a:endParaRPr lang="vi-VN" noProof="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4A47D73-EDDA-49A6-BA12-1CA980DA9BC0}"/>
              </a:ext>
            </a:extLst>
          </p:cNvPr>
          <p:cNvSpPr>
            <a:spLocks noGrp="1"/>
          </p:cNvSpPr>
          <p:nvPr>
            <p:ph type="title" hasCustomPrompt="1"/>
          </p:nvPr>
        </p:nvSpPr>
        <p:spPr/>
        <p:txBody>
          <a:bodyPr rtlCol="0"/>
          <a:lstStyle/>
          <a:p>
            <a:pPr rtl="0"/>
            <a:r>
              <a:rPr lang="vi-VN" noProof="0"/>
              <a:t>Bấm để chỉnh sửa kiểu tiêu đề Bản cái</a:t>
            </a:r>
          </a:p>
        </p:txBody>
      </p:sp>
      <p:sp>
        <p:nvSpPr>
          <p:cNvPr id="3" name="Chỗ dành sẵn cho Văn bản Dọc 2">
            <a:extLst>
              <a:ext uri="{FF2B5EF4-FFF2-40B4-BE49-F238E27FC236}">
                <a16:creationId xmlns:a16="http://schemas.microsoft.com/office/drawing/2014/main" id="{2189B82E-4CA1-47A5-B133-FBD4D8A83983}"/>
              </a:ext>
            </a:extLst>
          </p:cNvPr>
          <p:cNvSpPr>
            <a:spLocks noGrp="1"/>
          </p:cNvSpPr>
          <p:nvPr>
            <p:ph type="body" orient="vert" idx="1" hasCustomPrompt="1"/>
          </p:nvPr>
        </p:nvSpPr>
        <p:spPr/>
        <p:txBody>
          <a:bodyPr vert="eaVert" rtlCol="0"/>
          <a:lstStyle/>
          <a:p>
            <a:pPr lvl="0" rtl="0"/>
            <a:r>
              <a:rPr lang="vi-VN" noProof="0"/>
              <a:t>Chỉnh sửa kiểu văn bản Bản cái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a:extLst>
              <a:ext uri="{FF2B5EF4-FFF2-40B4-BE49-F238E27FC236}">
                <a16:creationId xmlns:a16="http://schemas.microsoft.com/office/drawing/2014/main" id="{938A267F-D142-4D04-9F03-6CB099E6FA32}"/>
              </a:ext>
            </a:extLst>
          </p:cNvPr>
          <p:cNvSpPr>
            <a:spLocks noGrp="1"/>
          </p:cNvSpPr>
          <p:nvPr>
            <p:ph type="dt" sz="half" idx="10"/>
          </p:nvPr>
        </p:nvSpPr>
        <p:spPr/>
        <p:txBody>
          <a:bodyPr rtlCol="0"/>
          <a:lstStyle/>
          <a:p>
            <a:pPr rtl="0"/>
            <a:fld id="{AF55EFFE-8484-4CDE-B9F6-EBD3C850656D}" type="datetime1">
              <a:rPr lang="vi-VN" noProof="0" smtClean="0"/>
              <a:t>07/12/2022</a:t>
            </a:fld>
            <a:endParaRPr lang="vi-VN" noProof="0"/>
          </a:p>
        </p:txBody>
      </p:sp>
      <p:sp>
        <p:nvSpPr>
          <p:cNvPr id="5" name="Chỗ dành sẵn cho Chân trang 4">
            <a:extLst>
              <a:ext uri="{FF2B5EF4-FFF2-40B4-BE49-F238E27FC236}">
                <a16:creationId xmlns:a16="http://schemas.microsoft.com/office/drawing/2014/main" id="{705127CA-154D-4E90-B776-A2EE71F78D2E}"/>
              </a:ext>
            </a:extLst>
          </p:cNvPr>
          <p:cNvSpPr>
            <a:spLocks noGrp="1"/>
          </p:cNvSpPr>
          <p:nvPr>
            <p:ph type="ftr" sz="quarter" idx="11"/>
          </p:nvPr>
        </p:nvSpPr>
        <p:spPr/>
        <p:txBody>
          <a:bodyPr rtlCol="0"/>
          <a:lstStyle/>
          <a:p>
            <a:pPr rtl="0"/>
            <a:endParaRPr lang="vi-VN" noProof="0"/>
          </a:p>
        </p:txBody>
      </p:sp>
      <p:sp>
        <p:nvSpPr>
          <p:cNvPr id="6" name="Chỗ dành sẵn cho Số hiệu Bản chiếu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rtlCol="0"/>
          <a:lstStyle/>
          <a:p>
            <a:pPr rtl="0"/>
            <a:fld id="{A6AF1B4E-90EC-4A51-B6E5-B702C054ECB0}" type="slidenum">
              <a:rPr lang="vi-VN" noProof="0" smtClean="0"/>
              <a:t>‹#›</a:t>
            </a:fld>
            <a:endParaRPr lang="vi-VN" noProof="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và Văn bản Dọc">
    <p:spTree>
      <p:nvGrpSpPr>
        <p:cNvPr id="1" name=""/>
        <p:cNvGrpSpPr/>
        <p:nvPr/>
      </p:nvGrpSpPr>
      <p:grpSpPr>
        <a:xfrm>
          <a:off x="0" y="0"/>
          <a:ext cx="0" cy="0"/>
          <a:chOff x="0" y="0"/>
          <a:chExt cx="0" cy="0"/>
        </a:xfrm>
      </p:grpSpPr>
      <p:sp>
        <p:nvSpPr>
          <p:cNvPr id="2" name="Tiêu đề Dọc 1">
            <a:extLst>
              <a:ext uri="{FF2B5EF4-FFF2-40B4-BE49-F238E27FC236}">
                <a16:creationId xmlns:a16="http://schemas.microsoft.com/office/drawing/2014/main" id="{0256E92A-52E0-4710-BDEF-0A1534685403}"/>
              </a:ext>
            </a:extLst>
          </p:cNvPr>
          <p:cNvSpPr>
            <a:spLocks noGrp="1"/>
          </p:cNvSpPr>
          <p:nvPr>
            <p:ph type="title" orient="vert" hasCustomPrompt="1"/>
          </p:nvPr>
        </p:nvSpPr>
        <p:spPr>
          <a:xfrm>
            <a:off x="8724900" y="365125"/>
            <a:ext cx="2628900" cy="5811838"/>
          </a:xfrm>
        </p:spPr>
        <p:txBody>
          <a:bodyPr vert="eaVert" rtlCol="0"/>
          <a:lstStyle/>
          <a:p>
            <a:pPr rtl="0"/>
            <a:r>
              <a:rPr lang="vi-VN" noProof="0"/>
              <a:t>Bấm để chỉnh sửa kiểu tiêu đề Bản cái</a:t>
            </a:r>
          </a:p>
        </p:txBody>
      </p:sp>
      <p:sp>
        <p:nvSpPr>
          <p:cNvPr id="3" name="Chỗ dành sẵn cho Văn bản Dọc 2">
            <a:extLst>
              <a:ext uri="{FF2B5EF4-FFF2-40B4-BE49-F238E27FC236}">
                <a16:creationId xmlns:a16="http://schemas.microsoft.com/office/drawing/2014/main" id="{B7A240E1-5EB0-47FD-AA37-BF945D136CC3}"/>
              </a:ext>
            </a:extLst>
          </p:cNvPr>
          <p:cNvSpPr>
            <a:spLocks noGrp="1"/>
          </p:cNvSpPr>
          <p:nvPr>
            <p:ph type="body" orient="vert" idx="1" hasCustomPrompt="1"/>
          </p:nvPr>
        </p:nvSpPr>
        <p:spPr>
          <a:xfrm>
            <a:off x="838200" y="365125"/>
            <a:ext cx="7734300" cy="5811838"/>
          </a:xfrm>
        </p:spPr>
        <p:txBody>
          <a:bodyPr vert="eaVert" rtlCol="0"/>
          <a:lstStyle/>
          <a:p>
            <a:pPr lvl="0" rtl="0"/>
            <a:r>
              <a:rPr lang="vi-VN" noProof="0"/>
              <a:t>Chỉnh sửa kiểu văn bản Bản cái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a:extLst>
              <a:ext uri="{FF2B5EF4-FFF2-40B4-BE49-F238E27FC236}">
                <a16:creationId xmlns:a16="http://schemas.microsoft.com/office/drawing/2014/main" id="{A1A14243-F1E4-487A-ABEC-30516A01DF2B}"/>
              </a:ext>
            </a:extLst>
          </p:cNvPr>
          <p:cNvSpPr>
            <a:spLocks noGrp="1"/>
          </p:cNvSpPr>
          <p:nvPr>
            <p:ph type="dt" sz="half" idx="10"/>
          </p:nvPr>
        </p:nvSpPr>
        <p:spPr/>
        <p:txBody>
          <a:bodyPr rtlCol="0"/>
          <a:lstStyle/>
          <a:p>
            <a:pPr rtl="0"/>
            <a:fld id="{4CF46CA5-355F-4A49-A884-BFC6B2220436}" type="datetime1">
              <a:rPr lang="vi-VN" noProof="0" smtClean="0"/>
              <a:t>07/12/2022</a:t>
            </a:fld>
            <a:endParaRPr lang="vi-VN" noProof="0"/>
          </a:p>
        </p:txBody>
      </p:sp>
      <p:sp>
        <p:nvSpPr>
          <p:cNvPr id="5" name="Chỗ dành sẵn cho Chân trang 4">
            <a:extLst>
              <a:ext uri="{FF2B5EF4-FFF2-40B4-BE49-F238E27FC236}">
                <a16:creationId xmlns:a16="http://schemas.microsoft.com/office/drawing/2014/main" id="{AC358244-98FD-472D-AB8C-075F71C10BF7}"/>
              </a:ext>
            </a:extLst>
          </p:cNvPr>
          <p:cNvSpPr>
            <a:spLocks noGrp="1"/>
          </p:cNvSpPr>
          <p:nvPr>
            <p:ph type="ftr" sz="quarter" idx="11"/>
          </p:nvPr>
        </p:nvSpPr>
        <p:spPr/>
        <p:txBody>
          <a:bodyPr rtlCol="0"/>
          <a:lstStyle/>
          <a:p>
            <a:pPr rtl="0"/>
            <a:endParaRPr lang="vi-VN" noProof="0"/>
          </a:p>
        </p:txBody>
      </p:sp>
      <p:sp>
        <p:nvSpPr>
          <p:cNvPr id="6" name="Chỗ dành sẵn cho Số hiệu Bản chiếu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rtlCol="0"/>
          <a:lstStyle/>
          <a:p>
            <a:pPr rtl="0"/>
            <a:fld id="{A6AF1B4E-90EC-4A51-B6E5-B702C054ECB0}" type="slidenum">
              <a:rPr lang="vi-VN" noProof="0" smtClean="0"/>
              <a:t>‹#›</a:t>
            </a:fld>
            <a:endParaRPr lang="vi-VN" noProof="0"/>
          </a:p>
        </p:txBody>
      </p:sp>
    </p:spTree>
    <p:extLst>
      <p:ext uri="{BB962C8B-B14F-4D97-AF65-F5344CB8AC3E}">
        <p14:creationId xmlns:p14="http://schemas.microsoft.com/office/powerpoint/2010/main" val="1402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86334F3-0709-471B-A734-C4B404F55B8E}"/>
              </a:ext>
            </a:extLst>
          </p:cNvPr>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a:extLst>
              <a:ext uri="{FF2B5EF4-FFF2-40B4-BE49-F238E27FC236}">
                <a16:creationId xmlns:a16="http://schemas.microsoft.com/office/drawing/2014/main" id="{AF795016-AF78-4708-9C5F-21110C197B03}"/>
              </a:ext>
            </a:extLst>
          </p:cNvPr>
          <p:cNvSpPr>
            <a:spLocks noGrp="1"/>
          </p:cNvSpPr>
          <p:nvPr>
            <p:ph idx="1" hasCustomPrompt="1"/>
          </p:nvPr>
        </p:nvSpPr>
        <p:spPr/>
        <p:txBody>
          <a:bodyPr rtlCol="0"/>
          <a:lstStyle/>
          <a:p>
            <a:pPr lvl="0" rtl="0"/>
            <a:r>
              <a:rPr lang="vi-VN" noProof="0" dirty="0" err="1"/>
              <a:t>Chỉnh</a:t>
            </a:r>
            <a:r>
              <a:rPr lang="vi-VN" noProof="0" dirty="0"/>
              <a:t> sửa </a:t>
            </a:r>
            <a:r>
              <a:rPr lang="vi-VN" noProof="0" dirty="0" err="1"/>
              <a:t>kiểu</a:t>
            </a:r>
            <a:r>
              <a:rPr lang="vi-VN" noProof="0" dirty="0"/>
              <a:t> văn bản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4" name="Chỗ dành sẵn cho Ngày tháng 3">
            <a:extLst>
              <a:ext uri="{FF2B5EF4-FFF2-40B4-BE49-F238E27FC236}">
                <a16:creationId xmlns:a16="http://schemas.microsoft.com/office/drawing/2014/main" id="{2AAEA2D1-B124-4454-AFDC-EA60A14BA121}"/>
              </a:ext>
            </a:extLst>
          </p:cNvPr>
          <p:cNvSpPr>
            <a:spLocks noGrp="1"/>
          </p:cNvSpPr>
          <p:nvPr>
            <p:ph type="dt" sz="half" idx="10"/>
          </p:nvPr>
        </p:nvSpPr>
        <p:spPr/>
        <p:txBody>
          <a:bodyPr rtlCol="0"/>
          <a:lstStyle/>
          <a:p>
            <a:pPr rtl="0"/>
            <a:fld id="{CA482FE7-FF8C-4C8B-927E-47A0AA40C138}" type="datetime1">
              <a:rPr lang="vi-VN" noProof="0" smtClean="0"/>
              <a:t>07/12/2022</a:t>
            </a:fld>
            <a:endParaRPr lang="vi-VN" noProof="0" dirty="0"/>
          </a:p>
        </p:txBody>
      </p:sp>
      <p:sp>
        <p:nvSpPr>
          <p:cNvPr id="5" name="Chỗ dành sẵn cho Chân trang 4">
            <a:extLst>
              <a:ext uri="{FF2B5EF4-FFF2-40B4-BE49-F238E27FC236}">
                <a16:creationId xmlns:a16="http://schemas.microsoft.com/office/drawing/2014/main" id="{B4F58000-F9D7-4A53-A6C5-E5E8154226B4}"/>
              </a:ext>
            </a:extLst>
          </p:cNvPr>
          <p:cNvSpPr>
            <a:spLocks noGrp="1"/>
          </p:cNvSpPr>
          <p:nvPr>
            <p:ph type="ftr" sz="quarter" idx="11"/>
          </p:nvPr>
        </p:nvSpPr>
        <p:spPr/>
        <p:txBody>
          <a:bodyPr rtlCol="0"/>
          <a:lstStyle/>
          <a:p>
            <a:pPr rtl="0"/>
            <a:endParaRPr lang="vi-VN" noProof="0"/>
          </a:p>
        </p:txBody>
      </p:sp>
      <p:sp>
        <p:nvSpPr>
          <p:cNvPr id="6" name="Chỗ dành sẵn cho Số hiệu Bản chiếu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rtlCol="0"/>
          <a:lstStyle/>
          <a:p>
            <a:pPr rtl="0"/>
            <a:fld id="{A6AF1B4E-90EC-4A51-B6E5-B702C054ECB0}" type="slidenum">
              <a:rPr lang="vi-VN" noProof="0" smtClean="0"/>
              <a:t>‹#›</a:t>
            </a:fld>
            <a:endParaRPr lang="vi-VN" noProof="0"/>
          </a:p>
        </p:txBody>
      </p:sp>
    </p:spTree>
    <p:extLst>
      <p:ext uri="{BB962C8B-B14F-4D97-AF65-F5344CB8AC3E}">
        <p14:creationId xmlns:p14="http://schemas.microsoft.com/office/powerpoint/2010/main" val="421304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êu đề của Mụ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9036159-1280-4EE9-96D3-A56BD5826612}"/>
              </a:ext>
            </a:extLst>
          </p:cNvPr>
          <p:cNvSpPr>
            <a:spLocks noGrp="1"/>
          </p:cNvSpPr>
          <p:nvPr>
            <p:ph type="title" hasCustomPrompt="1"/>
          </p:nvPr>
        </p:nvSpPr>
        <p:spPr>
          <a:xfrm>
            <a:off x="831850" y="1709738"/>
            <a:ext cx="10515600" cy="2852737"/>
          </a:xfrm>
        </p:spPr>
        <p:txBody>
          <a:bodyPr rtlCol="0" anchor="b"/>
          <a:lstStyle>
            <a:lvl1pPr>
              <a:defRPr sz="6000"/>
            </a:lvl1pPr>
          </a:lstStyle>
          <a:p>
            <a:pPr rtl="0"/>
            <a:r>
              <a:rPr lang="vi-VN" noProof="0"/>
              <a:t>Bấm để chỉnh sửa kiểu tiêu đề Bản cái</a:t>
            </a:r>
          </a:p>
        </p:txBody>
      </p:sp>
      <p:sp>
        <p:nvSpPr>
          <p:cNvPr id="3" name="Chỗ dành sẵn cho Văn bản 2">
            <a:extLst>
              <a:ext uri="{FF2B5EF4-FFF2-40B4-BE49-F238E27FC236}">
                <a16:creationId xmlns:a16="http://schemas.microsoft.com/office/drawing/2014/main" id="{3BA27A78-1874-488A-B215-7D763D338186}"/>
              </a:ext>
            </a:extLst>
          </p:cNvPr>
          <p:cNvSpPr>
            <a:spLocks noGrp="1"/>
          </p:cNvSpPr>
          <p:nvPr>
            <p:ph type="body" idx="1" hasCustomPrompt="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dirty="0" err="1"/>
              <a:t>Chỉnh</a:t>
            </a:r>
            <a:r>
              <a:rPr lang="vi-VN" noProof="0" dirty="0"/>
              <a:t> sửa </a:t>
            </a:r>
            <a:r>
              <a:rPr lang="vi-VN" noProof="0" dirty="0" err="1"/>
              <a:t>kiểu</a:t>
            </a:r>
            <a:r>
              <a:rPr lang="vi-VN" noProof="0" dirty="0"/>
              <a:t> văn bản </a:t>
            </a:r>
            <a:r>
              <a:rPr lang="vi-VN" noProof="0" dirty="0" err="1"/>
              <a:t>Bản</a:t>
            </a:r>
            <a:r>
              <a:rPr lang="vi-VN" noProof="0" dirty="0"/>
              <a:t> </a:t>
            </a:r>
            <a:r>
              <a:rPr lang="vi-VN" noProof="0" dirty="0" err="1"/>
              <a:t>cái</a:t>
            </a:r>
            <a:endParaRPr lang="vi-VN" noProof="0" dirty="0"/>
          </a:p>
        </p:txBody>
      </p:sp>
      <p:sp>
        <p:nvSpPr>
          <p:cNvPr id="4" name="Chỗ dành sẵn cho Ngày tháng 3">
            <a:extLst>
              <a:ext uri="{FF2B5EF4-FFF2-40B4-BE49-F238E27FC236}">
                <a16:creationId xmlns:a16="http://schemas.microsoft.com/office/drawing/2014/main" id="{084BB3D1-3138-4B69-BF5D-4B1A213451CA}"/>
              </a:ext>
            </a:extLst>
          </p:cNvPr>
          <p:cNvSpPr>
            <a:spLocks noGrp="1"/>
          </p:cNvSpPr>
          <p:nvPr>
            <p:ph type="dt" sz="half" idx="10"/>
          </p:nvPr>
        </p:nvSpPr>
        <p:spPr/>
        <p:txBody>
          <a:bodyPr rtlCol="0"/>
          <a:lstStyle/>
          <a:p>
            <a:pPr rtl="0"/>
            <a:fld id="{6EF85FEA-D454-486D-B2FF-D59F478CB067}" type="datetime1">
              <a:rPr lang="vi-VN" noProof="0" smtClean="0"/>
              <a:t>07/12/2022</a:t>
            </a:fld>
            <a:endParaRPr lang="vi-VN" noProof="0" dirty="0"/>
          </a:p>
        </p:txBody>
      </p:sp>
      <p:sp>
        <p:nvSpPr>
          <p:cNvPr id="5" name="Chỗ dành sẵn cho Chân trang 4">
            <a:extLst>
              <a:ext uri="{FF2B5EF4-FFF2-40B4-BE49-F238E27FC236}">
                <a16:creationId xmlns:a16="http://schemas.microsoft.com/office/drawing/2014/main" id="{0EFF90C5-31F4-4A22-AC00-3FB5ED291B28}"/>
              </a:ext>
            </a:extLst>
          </p:cNvPr>
          <p:cNvSpPr>
            <a:spLocks noGrp="1"/>
          </p:cNvSpPr>
          <p:nvPr>
            <p:ph type="ftr" sz="quarter" idx="11"/>
          </p:nvPr>
        </p:nvSpPr>
        <p:spPr/>
        <p:txBody>
          <a:bodyPr rtlCol="0"/>
          <a:lstStyle/>
          <a:p>
            <a:pPr rtl="0"/>
            <a:endParaRPr lang="vi-VN" noProof="0"/>
          </a:p>
        </p:txBody>
      </p:sp>
      <p:sp>
        <p:nvSpPr>
          <p:cNvPr id="6" name="Chỗ dành sẵn cho Số hiệu Bản chiếu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rtlCol="0"/>
          <a:lstStyle/>
          <a:p>
            <a:pPr rtl="0"/>
            <a:fld id="{A6AF1B4E-90EC-4A51-B6E5-B702C054ECB0}" type="slidenum">
              <a:rPr lang="vi-VN" noProof="0" smtClean="0"/>
              <a:t>‹#›</a:t>
            </a:fld>
            <a:endParaRPr lang="vi-VN" noProof="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60CAA11-CC97-44E5-AE4D-808FD741A066}"/>
              </a:ext>
            </a:extLst>
          </p:cNvPr>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a:extLst>
              <a:ext uri="{FF2B5EF4-FFF2-40B4-BE49-F238E27FC236}">
                <a16:creationId xmlns:a16="http://schemas.microsoft.com/office/drawing/2014/main" id="{683AB6CB-9460-4BCA-86C5-5F26357AB80F}"/>
              </a:ext>
            </a:extLst>
          </p:cNvPr>
          <p:cNvSpPr>
            <a:spLocks noGrp="1"/>
          </p:cNvSpPr>
          <p:nvPr>
            <p:ph sz="half" idx="1" hasCustomPrompt="1"/>
          </p:nvPr>
        </p:nvSpPr>
        <p:spPr>
          <a:xfrm>
            <a:off x="838200" y="1825625"/>
            <a:ext cx="5181600" cy="4351338"/>
          </a:xfrm>
        </p:spPr>
        <p:txBody>
          <a:bodyPr rtlCol="0"/>
          <a:lstStyle/>
          <a:p>
            <a:pPr lvl="0" rtl="0"/>
            <a:r>
              <a:rPr lang="vi-VN" noProof="0" dirty="0" err="1"/>
              <a:t>Chỉnh</a:t>
            </a:r>
            <a:r>
              <a:rPr lang="vi-VN" noProof="0" dirty="0"/>
              <a:t> sửa </a:t>
            </a:r>
            <a:r>
              <a:rPr lang="vi-VN" noProof="0" dirty="0" err="1"/>
              <a:t>kiểu</a:t>
            </a:r>
            <a:r>
              <a:rPr lang="vi-VN" noProof="0" dirty="0"/>
              <a:t> văn bản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4" name="Chỗ dành sẵn cho Nội dung 3">
            <a:extLst>
              <a:ext uri="{FF2B5EF4-FFF2-40B4-BE49-F238E27FC236}">
                <a16:creationId xmlns:a16="http://schemas.microsoft.com/office/drawing/2014/main" id="{69FAB0F6-401D-4BAF-A300-65AD684DF961}"/>
              </a:ext>
            </a:extLst>
          </p:cNvPr>
          <p:cNvSpPr>
            <a:spLocks noGrp="1"/>
          </p:cNvSpPr>
          <p:nvPr>
            <p:ph sz="half" idx="2" hasCustomPrompt="1"/>
          </p:nvPr>
        </p:nvSpPr>
        <p:spPr>
          <a:xfrm>
            <a:off x="6172200" y="1825625"/>
            <a:ext cx="5181600" cy="4351338"/>
          </a:xfrm>
        </p:spPr>
        <p:txBody>
          <a:bodyPr rtlCol="0"/>
          <a:lstStyle/>
          <a:p>
            <a:pPr lvl="0" rtl="0"/>
            <a:r>
              <a:rPr lang="vi-VN" noProof="0"/>
              <a:t>Chỉnh sửa kiểu văn bản Bản cái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a:extLst>
              <a:ext uri="{FF2B5EF4-FFF2-40B4-BE49-F238E27FC236}">
                <a16:creationId xmlns:a16="http://schemas.microsoft.com/office/drawing/2014/main" id="{C4561BBA-B185-4B45-B152-3D320E15F550}"/>
              </a:ext>
            </a:extLst>
          </p:cNvPr>
          <p:cNvSpPr>
            <a:spLocks noGrp="1"/>
          </p:cNvSpPr>
          <p:nvPr>
            <p:ph type="dt" sz="half" idx="10"/>
          </p:nvPr>
        </p:nvSpPr>
        <p:spPr/>
        <p:txBody>
          <a:bodyPr rtlCol="0"/>
          <a:lstStyle/>
          <a:p>
            <a:pPr rtl="0"/>
            <a:fld id="{AA146230-B373-4AC3-8A33-02AE8E07EB0A}" type="datetime1">
              <a:rPr lang="vi-VN" noProof="0" smtClean="0"/>
              <a:t>07/12/2022</a:t>
            </a:fld>
            <a:endParaRPr lang="vi-VN" noProof="0"/>
          </a:p>
        </p:txBody>
      </p:sp>
      <p:sp>
        <p:nvSpPr>
          <p:cNvPr id="6" name="Chỗ dành sẵn cho Chân trang 5">
            <a:extLst>
              <a:ext uri="{FF2B5EF4-FFF2-40B4-BE49-F238E27FC236}">
                <a16:creationId xmlns:a16="http://schemas.microsoft.com/office/drawing/2014/main" id="{D61CD760-96AC-4821-A56B-0B805F2FAD44}"/>
              </a:ext>
            </a:extLst>
          </p:cNvPr>
          <p:cNvSpPr>
            <a:spLocks noGrp="1"/>
          </p:cNvSpPr>
          <p:nvPr>
            <p:ph type="ftr" sz="quarter" idx="11"/>
          </p:nvPr>
        </p:nvSpPr>
        <p:spPr/>
        <p:txBody>
          <a:bodyPr rtlCol="0"/>
          <a:lstStyle/>
          <a:p>
            <a:pPr rtl="0"/>
            <a:endParaRPr lang="vi-VN" noProof="0"/>
          </a:p>
        </p:txBody>
      </p:sp>
      <p:sp>
        <p:nvSpPr>
          <p:cNvPr id="7" name="Chỗ dành sẵn cho Số hiệu Bản chiếu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rtlCol="0"/>
          <a:lstStyle/>
          <a:p>
            <a:pPr rtl="0"/>
            <a:fld id="{A6AF1B4E-90EC-4A51-B6E5-B702C054ECB0}" type="slidenum">
              <a:rPr lang="vi-VN" noProof="0" smtClean="0"/>
              <a:t>‹#›</a:t>
            </a:fld>
            <a:endParaRPr lang="vi-VN" noProof="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1EA47C3-C498-415A-A057-E19BCEB5F28D}"/>
              </a:ext>
            </a:extLst>
          </p:cNvPr>
          <p:cNvSpPr>
            <a:spLocks noGrp="1"/>
          </p:cNvSpPr>
          <p:nvPr>
            <p:ph type="title" hasCustomPrompt="1"/>
          </p:nvPr>
        </p:nvSpPr>
        <p:spPr>
          <a:xfrm>
            <a:off x="839788" y="365125"/>
            <a:ext cx="10515600" cy="1325563"/>
          </a:xfrm>
        </p:spPr>
        <p:txBody>
          <a:bodyPr rtlCol="0"/>
          <a:lstStyle/>
          <a:p>
            <a:pPr rtl="0"/>
            <a:r>
              <a:rPr lang="vi-VN" noProof="0"/>
              <a:t>Bấm để chỉnh sửa kiểu tiêu đề Bản cái</a:t>
            </a:r>
          </a:p>
        </p:txBody>
      </p:sp>
      <p:sp>
        <p:nvSpPr>
          <p:cNvPr id="3" name="Chỗ dành sẵn cho Văn bản 2">
            <a:extLst>
              <a:ext uri="{FF2B5EF4-FFF2-40B4-BE49-F238E27FC236}">
                <a16:creationId xmlns:a16="http://schemas.microsoft.com/office/drawing/2014/main" id="{7BF6677F-2712-4810-A3AA-56FA75386D2A}"/>
              </a:ext>
            </a:extLst>
          </p:cNvPr>
          <p:cNvSpPr>
            <a:spLocks noGrp="1"/>
          </p:cNvSpPr>
          <p:nvPr>
            <p:ph type="body" idx="1" hasCustomPrompt="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dirty="0" err="1"/>
              <a:t>Chỉnh</a:t>
            </a:r>
            <a:r>
              <a:rPr lang="vi-VN" noProof="0" dirty="0"/>
              <a:t> sửa </a:t>
            </a:r>
            <a:r>
              <a:rPr lang="vi-VN" noProof="0" dirty="0" err="1"/>
              <a:t>kiểu</a:t>
            </a:r>
            <a:r>
              <a:rPr lang="vi-VN" noProof="0" dirty="0"/>
              <a:t> văn bản </a:t>
            </a:r>
            <a:r>
              <a:rPr lang="vi-VN" noProof="0" dirty="0" err="1"/>
              <a:t>Bản</a:t>
            </a:r>
            <a:r>
              <a:rPr lang="vi-VN" noProof="0" dirty="0"/>
              <a:t> </a:t>
            </a:r>
            <a:r>
              <a:rPr lang="vi-VN" noProof="0" dirty="0" err="1"/>
              <a:t>cái</a:t>
            </a:r>
            <a:endParaRPr lang="vi-VN" noProof="0" dirty="0"/>
          </a:p>
        </p:txBody>
      </p:sp>
      <p:sp>
        <p:nvSpPr>
          <p:cNvPr id="4" name="Chỗ dành sẵn cho Nội dung 3">
            <a:extLst>
              <a:ext uri="{FF2B5EF4-FFF2-40B4-BE49-F238E27FC236}">
                <a16:creationId xmlns:a16="http://schemas.microsoft.com/office/drawing/2014/main" id="{F871B54A-6775-4978-8E19-32694C9B5E38}"/>
              </a:ext>
            </a:extLst>
          </p:cNvPr>
          <p:cNvSpPr>
            <a:spLocks noGrp="1"/>
          </p:cNvSpPr>
          <p:nvPr>
            <p:ph sz="half" idx="2" hasCustomPrompt="1"/>
          </p:nvPr>
        </p:nvSpPr>
        <p:spPr>
          <a:xfrm>
            <a:off x="839788" y="2505075"/>
            <a:ext cx="5157787" cy="3684588"/>
          </a:xfrm>
        </p:spPr>
        <p:txBody>
          <a:bodyPr rtlCol="0"/>
          <a:lstStyle/>
          <a:p>
            <a:pPr lvl="0" rtl="0"/>
            <a:r>
              <a:rPr lang="vi-VN" noProof="0" dirty="0" err="1"/>
              <a:t>Chỉnh</a:t>
            </a:r>
            <a:r>
              <a:rPr lang="vi-VN" noProof="0" dirty="0"/>
              <a:t> sửa </a:t>
            </a:r>
            <a:r>
              <a:rPr lang="vi-VN" noProof="0" dirty="0" err="1"/>
              <a:t>kiểu</a:t>
            </a:r>
            <a:r>
              <a:rPr lang="vi-VN" noProof="0" dirty="0"/>
              <a:t> văn bản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5" name="Chỗ dành sẵn cho Văn bản 4">
            <a:extLst>
              <a:ext uri="{FF2B5EF4-FFF2-40B4-BE49-F238E27FC236}">
                <a16:creationId xmlns:a16="http://schemas.microsoft.com/office/drawing/2014/main" id="{DDBA1303-B245-476D-BD02-A4E4A359F6E7}"/>
              </a:ext>
            </a:extLst>
          </p:cNvPr>
          <p:cNvSpPr>
            <a:spLocks noGrp="1"/>
          </p:cNvSpPr>
          <p:nvPr>
            <p:ph type="body" sz="quarter" idx="3" hasCustomPrompt="1"/>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Chỉnh sửa kiểu văn bản Bản cái</a:t>
            </a:r>
          </a:p>
        </p:txBody>
      </p:sp>
      <p:sp>
        <p:nvSpPr>
          <p:cNvPr id="6" name="Chỗ dành sẵn cho Nội dung 5">
            <a:extLst>
              <a:ext uri="{FF2B5EF4-FFF2-40B4-BE49-F238E27FC236}">
                <a16:creationId xmlns:a16="http://schemas.microsoft.com/office/drawing/2014/main" id="{BE8E898F-5B79-46F1-89C1-F827997CC485}"/>
              </a:ext>
            </a:extLst>
          </p:cNvPr>
          <p:cNvSpPr>
            <a:spLocks noGrp="1"/>
          </p:cNvSpPr>
          <p:nvPr>
            <p:ph sz="quarter" idx="4" hasCustomPrompt="1"/>
          </p:nvPr>
        </p:nvSpPr>
        <p:spPr>
          <a:xfrm>
            <a:off x="6172200" y="2505075"/>
            <a:ext cx="5183188" cy="3684588"/>
          </a:xfrm>
        </p:spPr>
        <p:txBody>
          <a:bodyPr rtlCol="0"/>
          <a:lstStyle/>
          <a:p>
            <a:pPr lvl="0" rtl="0"/>
            <a:r>
              <a:rPr lang="vi-VN" noProof="0"/>
              <a:t>Chỉnh sửa kiểu văn bản Bản cái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7" name="Chỗ dành sẵn cho Ngày tháng 6">
            <a:extLst>
              <a:ext uri="{FF2B5EF4-FFF2-40B4-BE49-F238E27FC236}">
                <a16:creationId xmlns:a16="http://schemas.microsoft.com/office/drawing/2014/main" id="{6B417A4D-2EC9-4294-BFF4-EAE22EE1099A}"/>
              </a:ext>
            </a:extLst>
          </p:cNvPr>
          <p:cNvSpPr>
            <a:spLocks noGrp="1"/>
          </p:cNvSpPr>
          <p:nvPr>
            <p:ph type="dt" sz="half" idx="10"/>
          </p:nvPr>
        </p:nvSpPr>
        <p:spPr/>
        <p:txBody>
          <a:bodyPr rtlCol="0"/>
          <a:lstStyle/>
          <a:p>
            <a:pPr rtl="0"/>
            <a:fld id="{7CCCD2C4-F69B-4482-BA0E-EFA174BF21C6}" type="datetime1">
              <a:rPr lang="vi-VN" noProof="0" smtClean="0"/>
              <a:t>07/12/2022</a:t>
            </a:fld>
            <a:endParaRPr lang="vi-VN" noProof="0"/>
          </a:p>
        </p:txBody>
      </p:sp>
      <p:sp>
        <p:nvSpPr>
          <p:cNvPr id="8" name="Chỗ dành sẵn cho Chân trang 7">
            <a:extLst>
              <a:ext uri="{FF2B5EF4-FFF2-40B4-BE49-F238E27FC236}">
                <a16:creationId xmlns:a16="http://schemas.microsoft.com/office/drawing/2014/main" id="{6150E317-3602-42A1-BB7F-0184072E8D5F}"/>
              </a:ext>
            </a:extLst>
          </p:cNvPr>
          <p:cNvSpPr>
            <a:spLocks noGrp="1"/>
          </p:cNvSpPr>
          <p:nvPr>
            <p:ph type="ftr" sz="quarter" idx="11"/>
          </p:nvPr>
        </p:nvSpPr>
        <p:spPr/>
        <p:txBody>
          <a:bodyPr rtlCol="0"/>
          <a:lstStyle/>
          <a:p>
            <a:pPr rtl="0"/>
            <a:endParaRPr lang="vi-VN" noProof="0"/>
          </a:p>
        </p:txBody>
      </p:sp>
      <p:sp>
        <p:nvSpPr>
          <p:cNvPr id="9" name="Chỗ dành sẵn cho Số hiệu Bản chiếu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rtlCol="0"/>
          <a:lstStyle/>
          <a:p>
            <a:pPr rtl="0"/>
            <a:fld id="{A6AF1B4E-90EC-4A51-B6E5-B702C054ECB0}" type="slidenum">
              <a:rPr lang="vi-VN" noProof="0" smtClean="0"/>
              <a:t>‹#›</a:t>
            </a:fld>
            <a:endParaRPr lang="vi-VN" noProof="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19F68FC-5755-447A-8D7F-9ADED3E994A3}"/>
              </a:ext>
            </a:extLst>
          </p:cNvPr>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gày tháng 2">
            <a:extLst>
              <a:ext uri="{FF2B5EF4-FFF2-40B4-BE49-F238E27FC236}">
                <a16:creationId xmlns:a16="http://schemas.microsoft.com/office/drawing/2014/main" id="{8AB50287-81AA-46CA-8CB3-53A7F8313741}"/>
              </a:ext>
            </a:extLst>
          </p:cNvPr>
          <p:cNvSpPr>
            <a:spLocks noGrp="1"/>
          </p:cNvSpPr>
          <p:nvPr>
            <p:ph type="dt" sz="half" idx="10"/>
          </p:nvPr>
        </p:nvSpPr>
        <p:spPr/>
        <p:txBody>
          <a:bodyPr rtlCol="0"/>
          <a:lstStyle/>
          <a:p>
            <a:pPr rtl="0"/>
            <a:fld id="{1B03EF6F-24FA-4FB8-9BE6-E9D51FABFCF4}" type="datetime1">
              <a:rPr lang="vi-VN" noProof="0" smtClean="0"/>
              <a:t>07/12/2022</a:t>
            </a:fld>
            <a:endParaRPr lang="vi-VN" noProof="0"/>
          </a:p>
        </p:txBody>
      </p:sp>
      <p:sp>
        <p:nvSpPr>
          <p:cNvPr id="4" name="Chỗ dành sẵn cho Chân trang 3">
            <a:extLst>
              <a:ext uri="{FF2B5EF4-FFF2-40B4-BE49-F238E27FC236}">
                <a16:creationId xmlns:a16="http://schemas.microsoft.com/office/drawing/2014/main" id="{2F1BA4AA-02C9-459E-9362-3DA60E3B5972}"/>
              </a:ext>
            </a:extLst>
          </p:cNvPr>
          <p:cNvSpPr>
            <a:spLocks noGrp="1"/>
          </p:cNvSpPr>
          <p:nvPr>
            <p:ph type="ftr" sz="quarter" idx="11"/>
          </p:nvPr>
        </p:nvSpPr>
        <p:spPr/>
        <p:txBody>
          <a:bodyPr rtlCol="0"/>
          <a:lstStyle/>
          <a:p>
            <a:pPr rtl="0"/>
            <a:endParaRPr lang="vi-VN" noProof="0"/>
          </a:p>
        </p:txBody>
      </p:sp>
      <p:sp>
        <p:nvSpPr>
          <p:cNvPr id="5" name="Chỗ dành sẵn cho Số hiệu Bản chiếu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rtlCol="0"/>
          <a:lstStyle/>
          <a:p>
            <a:pPr rtl="0"/>
            <a:fld id="{A6AF1B4E-90EC-4A51-B6E5-B702C054ECB0}" type="slidenum">
              <a:rPr lang="vi-VN" noProof="0" smtClean="0"/>
              <a:t>‹#›</a:t>
            </a:fld>
            <a:endParaRPr lang="vi-VN" noProof="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B46ACAA5-F8E7-46E9-8BA7-A510948B62CC}"/>
              </a:ext>
            </a:extLst>
          </p:cNvPr>
          <p:cNvSpPr>
            <a:spLocks noGrp="1"/>
          </p:cNvSpPr>
          <p:nvPr>
            <p:ph type="dt" sz="half" idx="10"/>
          </p:nvPr>
        </p:nvSpPr>
        <p:spPr/>
        <p:txBody>
          <a:bodyPr rtlCol="0"/>
          <a:lstStyle/>
          <a:p>
            <a:pPr rtl="0"/>
            <a:fld id="{973759E7-B023-4B02-B618-59E588C28C0C}" type="datetime1">
              <a:rPr lang="vi-VN" noProof="0" smtClean="0"/>
              <a:t>07/12/2022</a:t>
            </a:fld>
            <a:endParaRPr lang="vi-VN" noProof="0"/>
          </a:p>
        </p:txBody>
      </p:sp>
      <p:sp>
        <p:nvSpPr>
          <p:cNvPr id="3" name="Chỗ dành sẵn cho Chân trang 2">
            <a:extLst>
              <a:ext uri="{FF2B5EF4-FFF2-40B4-BE49-F238E27FC236}">
                <a16:creationId xmlns:a16="http://schemas.microsoft.com/office/drawing/2014/main" id="{D1F2DEE8-5654-4DCA-A8D0-D883E52B6FBC}"/>
              </a:ext>
            </a:extLst>
          </p:cNvPr>
          <p:cNvSpPr>
            <a:spLocks noGrp="1"/>
          </p:cNvSpPr>
          <p:nvPr>
            <p:ph type="ftr" sz="quarter" idx="11"/>
          </p:nvPr>
        </p:nvSpPr>
        <p:spPr/>
        <p:txBody>
          <a:bodyPr rtlCol="0"/>
          <a:lstStyle/>
          <a:p>
            <a:pPr rtl="0"/>
            <a:endParaRPr lang="vi-VN" noProof="0"/>
          </a:p>
        </p:txBody>
      </p:sp>
      <p:sp>
        <p:nvSpPr>
          <p:cNvPr id="4" name="Chỗ dành sẵn cho Số hiệu Bản chiếu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rtlCol="0"/>
          <a:lstStyle/>
          <a:p>
            <a:pPr rtl="0"/>
            <a:fld id="{A6AF1B4E-90EC-4A51-B6E5-B702C054ECB0}" type="slidenum">
              <a:rPr lang="vi-VN" noProof="0" smtClean="0"/>
              <a:t>‹#›</a:t>
            </a:fld>
            <a:endParaRPr lang="vi-VN" noProof="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291DA80-336B-4DBB-91A1-6E3E4B3C20AA}"/>
              </a:ext>
            </a:extLst>
          </p:cNvPr>
          <p:cNvSpPr>
            <a:spLocks noGrp="1"/>
          </p:cNvSpPr>
          <p:nvPr>
            <p:ph type="title" hasCustomPrompt="1"/>
          </p:nvPr>
        </p:nvSpPr>
        <p:spPr>
          <a:xfrm>
            <a:off x="839788" y="457200"/>
            <a:ext cx="3932237" cy="1600200"/>
          </a:xfrm>
        </p:spPr>
        <p:txBody>
          <a:bodyPr rtlCol="0" anchor="b"/>
          <a:lstStyle>
            <a:lvl1pPr>
              <a:defRPr sz="3200"/>
            </a:lvl1pPr>
          </a:lstStyle>
          <a:p>
            <a:pPr rtl="0"/>
            <a:r>
              <a:rPr lang="vi-VN" noProof="0"/>
              <a:t>Bấm để chỉnh sửa kiểu tiêu đề Bản cái</a:t>
            </a:r>
          </a:p>
        </p:txBody>
      </p:sp>
      <p:sp>
        <p:nvSpPr>
          <p:cNvPr id="3" name="Chỗ dành sẵn cho Nội dung 2">
            <a:extLst>
              <a:ext uri="{FF2B5EF4-FFF2-40B4-BE49-F238E27FC236}">
                <a16:creationId xmlns:a16="http://schemas.microsoft.com/office/drawing/2014/main" id="{3840D456-F0A3-4789-A310-A23F01B2EC00}"/>
              </a:ext>
            </a:extLst>
          </p:cNvPr>
          <p:cNvSpPr>
            <a:spLocks noGrp="1"/>
          </p:cNvSpPr>
          <p:nvPr>
            <p:ph idx="1" hasCustomPrompt="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vi-VN" noProof="0" dirty="0" err="1"/>
              <a:t>Chỉnh</a:t>
            </a:r>
            <a:r>
              <a:rPr lang="vi-VN" noProof="0" dirty="0"/>
              <a:t> sửa </a:t>
            </a:r>
            <a:r>
              <a:rPr lang="vi-VN" noProof="0" dirty="0" err="1"/>
              <a:t>kiểu</a:t>
            </a:r>
            <a:r>
              <a:rPr lang="vi-VN" noProof="0" dirty="0"/>
              <a:t> văn bản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4" name="Chỗ dành sẵn cho Văn bản 3">
            <a:extLst>
              <a:ext uri="{FF2B5EF4-FFF2-40B4-BE49-F238E27FC236}">
                <a16:creationId xmlns:a16="http://schemas.microsoft.com/office/drawing/2014/main" id="{CB8A8B05-7071-44D4-80F7-3E8191C9A49B}"/>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dirty="0" err="1"/>
              <a:t>Chỉnh</a:t>
            </a:r>
            <a:r>
              <a:rPr lang="vi-VN" noProof="0" dirty="0"/>
              <a:t> sửa </a:t>
            </a:r>
            <a:r>
              <a:rPr lang="vi-VN" noProof="0" dirty="0" err="1"/>
              <a:t>kiểu</a:t>
            </a:r>
            <a:r>
              <a:rPr lang="vi-VN" noProof="0" dirty="0"/>
              <a:t> văn bản </a:t>
            </a:r>
            <a:r>
              <a:rPr lang="vi-VN" noProof="0" dirty="0" err="1"/>
              <a:t>Bản</a:t>
            </a:r>
            <a:r>
              <a:rPr lang="vi-VN" noProof="0" dirty="0"/>
              <a:t> </a:t>
            </a:r>
            <a:r>
              <a:rPr lang="vi-VN" noProof="0" dirty="0" err="1"/>
              <a:t>cái</a:t>
            </a:r>
            <a:endParaRPr lang="vi-VN" noProof="0" dirty="0"/>
          </a:p>
        </p:txBody>
      </p:sp>
      <p:sp>
        <p:nvSpPr>
          <p:cNvPr id="5" name="Chỗ dành sẵn cho Ngày tháng 4">
            <a:extLst>
              <a:ext uri="{FF2B5EF4-FFF2-40B4-BE49-F238E27FC236}">
                <a16:creationId xmlns:a16="http://schemas.microsoft.com/office/drawing/2014/main" id="{E5D8562E-E6F1-449B-909C-98426BA86B36}"/>
              </a:ext>
            </a:extLst>
          </p:cNvPr>
          <p:cNvSpPr>
            <a:spLocks noGrp="1"/>
          </p:cNvSpPr>
          <p:nvPr>
            <p:ph type="dt" sz="half" idx="10"/>
          </p:nvPr>
        </p:nvSpPr>
        <p:spPr/>
        <p:txBody>
          <a:bodyPr rtlCol="0"/>
          <a:lstStyle/>
          <a:p>
            <a:pPr rtl="0"/>
            <a:fld id="{95368066-2B04-4080-88C9-894FFC85FC76}" type="datetime1">
              <a:rPr lang="vi-VN" noProof="0" smtClean="0"/>
              <a:t>07/12/2022</a:t>
            </a:fld>
            <a:endParaRPr lang="vi-VN" noProof="0"/>
          </a:p>
        </p:txBody>
      </p:sp>
      <p:sp>
        <p:nvSpPr>
          <p:cNvPr id="6" name="Chỗ dành sẵn cho Chân trang 5">
            <a:extLst>
              <a:ext uri="{FF2B5EF4-FFF2-40B4-BE49-F238E27FC236}">
                <a16:creationId xmlns:a16="http://schemas.microsoft.com/office/drawing/2014/main" id="{7EB47A9A-FB08-407B-A73A-0AC513F0FD5A}"/>
              </a:ext>
            </a:extLst>
          </p:cNvPr>
          <p:cNvSpPr>
            <a:spLocks noGrp="1"/>
          </p:cNvSpPr>
          <p:nvPr>
            <p:ph type="ftr" sz="quarter" idx="11"/>
          </p:nvPr>
        </p:nvSpPr>
        <p:spPr/>
        <p:txBody>
          <a:bodyPr rtlCol="0"/>
          <a:lstStyle/>
          <a:p>
            <a:pPr rtl="0"/>
            <a:endParaRPr lang="vi-VN" noProof="0"/>
          </a:p>
        </p:txBody>
      </p:sp>
      <p:sp>
        <p:nvSpPr>
          <p:cNvPr id="7" name="Chỗ dành sẵn cho Số hiệu Bản chiếu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rtlCol="0"/>
          <a:lstStyle/>
          <a:p>
            <a:pPr rtl="0"/>
            <a:fld id="{A6AF1B4E-90EC-4A51-B6E5-B702C054ECB0}" type="slidenum">
              <a:rPr lang="vi-VN" noProof="0" smtClean="0"/>
              <a:t>‹#›</a:t>
            </a:fld>
            <a:endParaRPr lang="vi-VN" noProof="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CAD474D-6779-4C23-BD3C-82F5DC3E3E2F}"/>
              </a:ext>
            </a:extLst>
          </p:cNvPr>
          <p:cNvSpPr>
            <a:spLocks noGrp="1"/>
          </p:cNvSpPr>
          <p:nvPr>
            <p:ph type="title" hasCustomPrompt="1"/>
          </p:nvPr>
        </p:nvSpPr>
        <p:spPr>
          <a:xfrm>
            <a:off x="839788" y="457200"/>
            <a:ext cx="3932237" cy="1600200"/>
          </a:xfrm>
        </p:spPr>
        <p:txBody>
          <a:bodyPr rtlCol="0" anchor="b"/>
          <a:lstStyle>
            <a:lvl1pPr>
              <a:defRPr sz="3200"/>
            </a:lvl1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Chỗ dành sẵn cho Hình ảnh 2">
            <a:extLst>
              <a:ext uri="{FF2B5EF4-FFF2-40B4-BE49-F238E27FC236}">
                <a16:creationId xmlns:a16="http://schemas.microsoft.com/office/drawing/2014/main" id="{0A21096C-E430-49C7-A801-21C0BD95DC42}"/>
              </a:ext>
            </a:extLst>
          </p:cNvPr>
          <p:cNvSpPr>
            <a:spLocks noGrp="1"/>
          </p:cNvSpPr>
          <p:nvPr>
            <p:ph type="pic" idx="1" hasCustomPrompt="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vi-VN" noProof="0" dirty="0" err="1"/>
              <a:t>Bấm</a:t>
            </a:r>
            <a:r>
              <a:rPr lang="vi-VN" noProof="0" dirty="0"/>
              <a:t> </a:t>
            </a:r>
            <a:r>
              <a:rPr lang="vi-VN" noProof="0" dirty="0" err="1"/>
              <a:t>vào</a:t>
            </a:r>
            <a:r>
              <a:rPr lang="vi-VN" noProof="0" dirty="0"/>
              <a:t> </a:t>
            </a:r>
            <a:r>
              <a:rPr lang="vi-VN" noProof="0" dirty="0" err="1"/>
              <a:t>biểu</a:t>
            </a:r>
            <a:r>
              <a:rPr lang="vi-VN" noProof="0" dirty="0"/>
              <a:t> </a:t>
            </a:r>
            <a:r>
              <a:rPr lang="vi-VN" noProof="0" dirty="0" err="1"/>
              <a:t>tượng</a:t>
            </a:r>
            <a:r>
              <a:rPr lang="vi-VN" noProof="0" dirty="0"/>
              <a:t> </a:t>
            </a:r>
            <a:r>
              <a:rPr lang="vi-VN" noProof="0" dirty="0" err="1"/>
              <a:t>để</a:t>
            </a:r>
            <a:r>
              <a:rPr lang="vi-VN" noProof="0" dirty="0"/>
              <a:t> thêm </a:t>
            </a:r>
            <a:r>
              <a:rPr lang="vi-VN" noProof="0" dirty="0" err="1"/>
              <a:t>ảnh</a:t>
            </a:r>
            <a:endParaRPr lang="vi-VN" noProof="0" dirty="0"/>
          </a:p>
        </p:txBody>
      </p:sp>
      <p:sp>
        <p:nvSpPr>
          <p:cNvPr id="4" name="Chỗ dành sẵn cho Văn bản 3">
            <a:extLst>
              <a:ext uri="{FF2B5EF4-FFF2-40B4-BE49-F238E27FC236}">
                <a16:creationId xmlns:a16="http://schemas.microsoft.com/office/drawing/2014/main" id="{0024828F-334F-4A50-850D-10684F245271}"/>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dirty="0" err="1"/>
              <a:t>Chỉnh</a:t>
            </a:r>
            <a:r>
              <a:rPr lang="vi-VN" noProof="0" dirty="0"/>
              <a:t> sửa </a:t>
            </a:r>
            <a:r>
              <a:rPr lang="vi-VN" noProof="0" dirty="0" err="1"/>
              <a:t>kiểu</a:t>
            </a:r>
            <a:r>
              <a:rPr lang="vi-VN" noProof="0" dirty="0"/>
              <a:t> văn bản </a:t>
            </a:r>
            <a:r>
              <a:rPr lang="vi-VN" noProof="0" dirty="0" err="1"/>
              <a:t>Bản</a:t>
            </a:r>
            <a:r>
              <a:rPr lang="vi-VN" noProof="0" dirty="0"/>
              <a:t> </a:t>
            </a:r>
            <a:r>
              <a:rPr lang="vi-VN" noProof="0" dirty="0" err="1"/>
              <a:t>cái</a:t>
            </a:r>
            <a:endParaRPr lang="vi-VN" noProof="0" dirty="0"/>
          </a:p>
        </p:txBody>
      </p:sp>
      <p:sp>
        <p:nvSpPr>
          <p:cNvPr id="5" name="Chỗ dành sẵn cho Ngày tháng 4">
            <a:extLst>
              <a:ext uri="{FF2B5EF4-FFF2-40B4-BE49-F238E27FC236}">
                <a16:creationId xmlns:a16="http://schemas.microsoft.com/office/drawing/2014/main" id="{533293F4-2B70-4BB5-A982-219E4133E251}"/>
              </a:ext>
            </a:extLst>
          </p:cNvPr>
          <p:cNvSpPr>
            <a:spLocks noGrp="1"/>
          </p:cNvSpPr>
          <p:nvPr>
            <p:ph type="dt" sz="half" idx="10"/>
          </p:nvPr>
        </p:nvSpPr>
        <p:spPr/>
        <p:txBody>
          <a:bodyPr rtlCol="0"/>
          <a:lstStyle/>
          <a:p>
            <a:pPr rtl="0"/>
            <a:fld id="{400C8679-2F55-4C74-BF47-0CC1D58F1A58}" type="datetime1">
              <a:rPr lang="vi-VN" noProof="0" smtClean="0"/>
              <a:t>07/12/2022</a:t>
            </a:fld>
            <a:endParaRPr lang="vi-VN" noProof="0"/>
          </a:p>
        </p:txBody>
      </p:sp>
      <p:sp>
        <p:nvSpPr>
          <p:cNvPr id="6" name="Chỗ dành sẵn cho Chân trang 5">
            <a:extLst>
              <a:ext uri="{FF2B5EF4-FFF2-40B4-BE49-F238E27FC236}">
                <a16:creationId xmlns:a16="http://schemas.microsoft.com/office/drawing/2014/main" id="{C4F9A86F-B378-4759-B50E-2E0BFAE62463}"/>
              </a:ext>
            </a:extLst>
          </p:cNvPr>
          <p:cNvSpPr>
            <a:spLocks noGrp="1"/>
          </p:cNvSpPr>
          <p:nvPr>
            <p:ph type="ftr" sz="quarter" idx="11"/>
          </p:nvPr>
        </p:nvSpPr>
        <p:spPr/>
        <p:txBody>
          <a:bodyPr rtlCol="0"/>
          <a:lstStyle/>
          <a:p>
            <a:pPr rtl="0"/>
            <a:endParaRPr lang="vi-VN" noProof="0"/>
          </a:p>
        </p:txBody>
      </p:sp>
      <p:sp>
        <p:nvSpPr>
          <p:cNvPr id="7" name="Chỗ dành sẵn cho Số hiệu Bản chiếu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rtlCol="0"/>
          <a:lstStyle/>
          <a:p>
            <a:pPr rtl="0"/>
            <a:fld id="{A6AF1B4E-90EC-4A51-B6E5-B702C054ECB0}" type="slidenum">
              <a:rPr lang="vi-VN" noProof="0" smtClean="0"/>
              <a:t>‹#›</a:t>
            </a:fld>
            <a:endParaRPr lang="vi-VN" noProof="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vi-VN" noProof="0"/>
              <a:t>Bấm để chỉnh sửa kiểu tiêu đề Bản cái</a:t>
            </a:r>
          </a:p>
        </p:txBody>
      </p:sp>
      <p:sp>
        <p:nvSpPr>
          <p:cNvPr id="3" name="Chỗ dành sẵn cho Văn bản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vi-VN" noProof="0" dirty="0" err="1"/>
              <a:t>Chỉnh</a:t>
            </a:r>
            <a:r>
              <a:rPr lang="vi-VN" noProof="0" dirty="0"/>
              <a:t> sửa </a:t>
            </a:r>
            <a:r>
              <a:rPr lang="vi-VN" noProof="0" dirty="0" err="1"/>
              <a:t>kiểu</a:t>
            </a:r>
            <a:r>
              <a:rPr lang="vi-VN" noProof="0" dirty="0"/>
              <a:t> văn bản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4" name="Chỗ dành sẵn cho Ngày tháng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fld id="{5E97BB8E-F15F-4B58-B410-85C8D694B778}" type="datetime1">
              <a:rPr lang="vi-VN" smtClean="0"/>
              <a:t>07/12/2022</a:t>
            </a:fld>
            <a:endParaRPr lang="vi-VN">
              <a:latin typeface="Calibri" panose="020F0502020204030204" pitchFamily="34" charset="0"/>
              <a:cs typeface="Calibri" panose="020F0502020204030204" pitchFamily="34" charset="0"/>
            </a:endParaRPr>
          </a:p>
        </p:txBody>
      </p:sp>
      <p:sp>
        <p:nvSpPr>
          <p:cNvPr id="5" name="Chỗ dành sẵn cho Chân trang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endParaRPr lang="vi-VN">
              <a:latin typeface="Calibri" panose="020F0502020204030204" pitchFamily="34" charset="0"/>
              <a:cs typeface="Calibri" panose="020F0502020204030204" pitchFamily="34" charset="0"/>
            </a:endParaRPr>
          </a:p>
        </p:txBody>
      </p:sp>
      <p:sp>
        <p:nvSpPr>
          <p:cNvPr id="6" name="Chỗ dành sẵn cho Số hiệu Bản chiếu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A6AF1B4E-90EC-4A51-B6E5-B702C054ECB0}" type="slidenum">
              <a:rPr lang="vi-VN" smtClean="0"/>
              <a:pPr/>
              <a:t>‹#›</a:t>
            </a:fld>
            <a:endParaRPr lang="vi-VN">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561AC0E-7195-4ACF-AA0A-5E2923A987F7}"/>
              </a:ext>
            </a:extLst>
          </p:cNvPr>
          <p:cNvSpPr>
            <a:spLocks noGrp="1"/>
          </p:cNvSpPr>
          <p:nvPr>
            <p:ph type="ctrTitle"/>
          </p:nvPr>
        </p:nvSpPr>
        <p:spPr>
          <a:xfrm>
            <a:off x="4012352" y="3954669"/>
            <a:ext cx="7964206" cy="2008292"/>
          </a:xfrm>
        </p:spPr>
        <p:txBody>
          <a:bodyPr rtlCol="0" anchor="t">
            <a:normAutofit/>
          </a:bodyPr>
          <a:lstStyle/>
          <a:p>
            <a:pPr rtl="0"/>
            <a:r>
              <a:rPr lang="vi-VN" sz="4400" dirty="0" err="1">
                <a:solidFill>
                  <a:srgbClr val="FFC000"/>
                </a:solidFill>
                <a:latin typeface="+mj-lt"/>
                <a:cs typeface="Segoe UI" panose="020B0502040204020203" pitchFamily="34" charset="0"/>
              </a:rPr>
              <a:t>BÁO</a:t>
            </a:r>
            <a:r>
              <a:rPr lang="vi-VN" sz="4400" dirty="0">
                <a:solidFill>
                  <a:srgbClr val="FFC000"/>
                </a:solidFill>
                <a:latin typeface="+mj-lt"/>
                <a:cs typeface="Segoe UI" panose="020B0502040204020203" pitchFamily="34" charset="0"/>
              </a:rPr>
              <a:t> </a:t>
            </a:r>
            <a:r>
              <a:rPr lang="vi-VN" sz="4400" dirty="0" err="1">
                <a:solidFill>
                  <a:srgbClr val="FFC000"/>
                </a:solidFill>
                <a:latin typeface="+mj-lt"/>
                <a:cs typeface="Segoe UI" panose="020B0502040204020203" pitchFamily="34" charset="0"/>
              </a:rPr>
              <a:t>CÁO</a:t>
            </a:r>
            <a:r>
              <a:rPr lang="vi-VN" sz="4400" dirty="0">
                <a:solidFill>
                  <a:srgbClr val="FFC000"/>
                </a:solidFill>
                <a:latin typeface="+mj-lt"/>
                <a:cs typeface="Segoe UI" panose="020B0502040204020203" pitchFamily="34" charset="0"/>
              </a:rPr>
              <a:t> </a:t>
            </a:r>
            <a:r>
              <a:rPr lang="vi-VN" sz="4400" dirty="0" err="1">
                <a:solidFill>
                  <a:srgbClr val="FFC000"/>
                </a:solidFill>
                <a:latin typeface="+mj-lt"/>
                <a:cs typeface="Segoe UI" panose="020B0502040204020203" pitchFamily="34" charset="0"/>
              </a:rPr>
              <a:t>HỌC</a:t>
            </a:r>
            <a:r>
              <a:rPr lang="vi-VN" sz="4400" dirty="0">
                <a:solidFill>
                  <a:srgbClr val="FFC000"/>
                </a:solidFill>
                <a:latin typeface="+mj-lt"/>
                <a:cs typeface="Segoe UI" panose="020B0502040204020203" pitchFamily="34" charset="0"/>
              </a:rPr>
              <a:t> </a:t>
            </a:r>
            <a:r>
              <a:rPr lang="vi-VN" sz="4400" dirty="0" err="1">
                <a:solidFill>
                  <a:srgbClr val="FFC000"/>
                </a:solidFill>
                <a:latin typeface="+mj-lt"/>
                <a:cs typeface="Segoe UI" panose="020B0502040204020203" pitchFamily="34" charset="0"/>
              </a:rPr>
              <a:t>THUẬT</a:t>
            </a:r>
            <a:br>
              <a:rPr lang="vi-VN" sz="4400" dirty="0">
                <a:latin typeface="Arial" panose="020B0604020202020204" pitchFamily="34" charset="0"/>
                <a:cs typeface="Segoe UI" panose="020B0502040204020203" pitchFamily="34" charset="0"/>
              </a:rPr>
            </a:br>
            <a:br>
              <a:rPr lang="vi-VN" sz="4400" dirty="0">
                <a:latin typeface="Arial" panose="020B0604020202020204" pitchFamily="34" charset="0"/>
                <a:cs typeface="Segoe UI" panose="020B0502040204020203" pitchFamily="34" charset="0"/>
              </a:rPr>
            </a:br>
            <a:r>
              <a:rPr lang="vi-VN" sz="2400" dirty="0" err="1">
                <a:solidFill>
                  <a:srgbClr val="00B0F0"/>
                </a:solidFill>
                <a:latin typeface="+mj-lt"/>
                <a:cs typeface="Segoe UI" panose="020B0502040204020203" pitchFamily="34" charset="0"/>
              </a:rPr>
              <a:t>Đề</a:t>
            </a:r>
            <a:r>
              <a:rPr lang="vi-VN" sz="2400" dirty="0">
                <a:solidFill>
                  <a:srgbClr val="00B0F0"/>
                </a:solidFill>
                <a:latin typeface="+mj-lt"/>
                <a:cs typeface="Segoe UI" panose="020B0502040204020203" pitchFamily="34" charset="0"/>
              </a:rPr>
              <a:t> </a:t>
            </a:r>
            <a:r>
              <a:rPr lang="vi-VN" sz="2400" dirty="0" err="1">
                <a:solidFill>
                  <a:srgbClr val="00B0F0"/>
                </a:solidFill>
                <a:latin typeface="+mj-lt"/>
                <a:cs typeface="Segoe UI" panose="020B0502040204020203" pitchFamily="34" charset="0"/>
              </a:rPr>
              <a:t>tài</a:t>
            </a:r>
            <a:r>
              <a:rPr lang="vi-VN" sz="2400" dirty="0">
                <a:solidFill>
                  <a:srgbClr val="00B0F0"/>
                </a:solidFill>
                <a:latin typeface="+mj-lt"/>
                <a:cs typeface="Segoe UI" panose="020B0502040204020203" pitchFamily="34" charset="0"/>
              </a:rPr>
              <a:t>: </a:t>
            </a:r>
            <a:r>
              <a:rPr lang="nl-NL" sz="2400" b="1" dirty="0">
                <a:solidFill>
                  <a:srgbClr val="00B0F0"/>
                </a:solidFill>
                <a:effectLst/>
                <a:latin typeface="+mj-lt"/>
                <a:ea typeface="Times New Roman" panose="02020603050405020304" pitchFamily="18" charset="0"/>
              </a:rPr>
              <a:t>ĐẶC</a:t>
            </a:r>
            <a:r>
              <a:rPr lang="vi-VN" sz="2400" b="1" dirty="0">
                <a:solidFill>
                  <a:srgbClr val="00B0F0"/>
                </a:solidFill>
                <a:effectLst/>
                <a:latin typeface="+mj-lt"/>
                <a:ea typeface="Times New Roman" panose="02020603050405020304" pitchFamily="18" charset="0"/>
              </a:rPr>
              <a:t> </a:t>
            </a:r>
            <a:r>
              <a:rPr lang="vi-VN" sz="2400" b="1" dirty="0" err="1">
                <a:solidFill>
                  <a:srgbClr val="00B0F0"/>
                </a:solidFill>
                <a:effectLst/>
                <a:latin typeface="+mj-lt"/>
                <a:ea typeface="Times New Roman" panose="02020603050405020304" pitchFamily="18" charset="0"/>
              </a:rPr>
              <a:t>ĐIỂM</a:t>
            </a:r>
            <a:r>
              <a:rPr lang="vi-VN" sz="2400" b="1" dirty="0">
                <a:solidFill>
                  <a:srgbClr val="00B0F0"/>
                </a:solidFill>
                <a:effectLst/>
                <a:latin typeface="+mj-lt"/>
                <a:ea typeface="Times New Roman" panose="02020603050405020304" pitchFamily="18" charset="0"/>
              </a:rPr>
              <a:t> </a:t>
            </a:r>
            <a:r>
              <a:rPr lang="vi-VN" sz="2400" b="1" dirty="0" err="1">
                <a:solidFill>
                  <a:srgbClr val="00B0F0"/>
                </a:solidFill>
                <a:effectLst/>
                <a:latin typeface="+mj-lt"/>
                <a:ea typeface="Times New Roman" panose="02020603050405020304" pitchFamily="18" charset="0"/>
              </a:rPr>
              <a:t>CHẤT</a:t>
            </a:r>
            <a:r>
              <a:rPr lang="vi-VN" sz="2400" b="1" dirty="0">
                <a:solidFill>
                  <a:srgbClr val="00B0F0"/>
                </a:solidFill>
                <a:effectLst/>
                <a:latin typeface="+mj-lt"/>
                <a:ea typeface="Times New Roman" panose="02020603050405020304" pitchFamily="18" charset="0"/>
              </a:rPr>
              <a:t> </a:t>
            </a:r>
            <a:r>
              <a:rPr lang="vi-VN" sz="2400" b="1" dirty="0" err="1">
                <a:solidFill>
                  <a:srgbClr val="00B0F0"/>
                </a:solidFill>
                <a:effectLst/>
                <a:latin typeface="+mj-lt"/>
                <a:ea typeface="Times New Roman" panose="02020603050405020304" pitchFamily="18" charset="0"/>
              </a:rPr>
              <a:t>LƯỢNG</a:t>
            </a:r>
            <a:r>
              <a:rPr lang="vi-VN" sz="2400" b="1" dirty="0">
                <a:solidFill>
                  <a:srgbClr val="00B0F0"/>
                </a:solidFill>
                <a:effectLst/>
                <a:latin typeface="+mj-lt"/>
                <a:ea typeface="Times New Roman" panose="02020603050405020304" pitchFamily="18" charset="0"/>
              </a:rPr>
              <a:t> </a:t>
            </a:r>
            <a:r>
              <a:rPr lang="vi-VN" sz="2400" b="1" dirty="0" err="1">
                <a:solidFill>
                  <a:srgbClr val="00B0F0"/>
                </a:solidFill>
                <a:effectLst/>
                <a:latin typeface="+mj-lt"/>
                <a:ea typeface="Times New Roman" panose="02020603050405020304" pitchFamily="18" charset="0"/>
              </a:rPr>
              <a:t>TRỮ</a:t>
            </a:r>
            <a:r>
              <a:rPr lang="vi-VN" sz="2400" b="1" dirty="0">
                <a:solidFill>
                  <a:srgbClr val="00B0F0"/>
                </a:solidFill>
                <a:effectLst/>
                <a:latin typeface="+mj-lt"/>
                <a:ea typeface="Times New Roman" panose="02020603050405020304" pitchFamily="18" charset="0"/>
              </a:rPr>
              <a:t> </a:t>
            </a:r>
            <a:r>
              <a:rPr lang="vi-VN" sz="2400" b="1" dirty="0" err="1">
                <a:solidFill>
                  <a:srgbClr val="00B0F0"/>
                </a:solidFill>
                <a:effectLst/>
                <a:latin typeface="+mj-lt"/>
                <a:ea typeface="Times New Roman" panose="02020603050405020304" pitchFamily="18" charset="0"/>
              </a:rPr>
              <a:t>LƯỢNG</a:t>
            </a:r>
            <a:r>
              <a:rPr lang="vi-VN" sz="2400" b="1" dirty="0">
                <a:solidFill>
                  <a:srgbClr val="00B0F0"/>
                </a:solidFill>
                <a:effectLst/>
                <a:latin typeface="+mj-lt"/>
                <a:ea typeface="Times New Roman" panose="02020603050405020304" pitchFamily="18" charset="0"/>
              </a:rPr>
              <a:t> </a:t>
            </a:r>
            <a:r>
              <a:rPr lang="nl-NL" sz="2400" b="1" dirty="0">
                <a:solidFill>
                  <a:srgbClr val="00B0F0"/>
                </a:solidFill>
                <a:effectLst/>
                <a:latin typeface="+mj-lt"/>
                <a:ea typeface="Times New Roman" panose="02020603050405020304" pitchFamily="18" charset="0"/>
              </a:rPr>
              <a:t>NƯỚC KHOÁNG NGỌC SƠN, </a:t>
            </a:r>
            <a:r>
              <a:rPr lang="en-US" sz="2400" b="1" dirty="0">
                <a:solidFill>
                  <a:srgbClr val="00B0F0"/>
                </a:solidFill>
                <a:effectLst/>
                <a:latin typeface="+mj-lt"/>
                <a:ea typeface="Times New Roman" panose="02020603050405020304" pitchFamily="18" charset="0"/>
              </a:rPr>
              <a:t>THANH </a:t>
            </a:r>
            <a:r>
              <a:rPr lang="en-US" sz="2400" b="1" dirty="0" err="1">
                <a:solidFill>
                  <a:srgbClr val="00B0F0"/>
                </a:solidFill>
                <a:effectLst/>
                <a:latin typeface="+mj-lt"/>
                <a:ea typeface="Times New Roman" panose="02020603050405020304" pitchFamily="18" charset="0"/>
              </a:rPr>
              <a:t>THỦY</a:t>
            </a:r>
            <a:r>
              <a:rPr lang="en-US" sz="2400" b="1" dirty="0">
                <a:solidFill>
                  <a:srgbClr val="00B0F0"/>
                </a:solidFill>
                <a:effectLst/>
                <a:latin typeface="+mj-lt"/>
                <a:ea typeface="Times New Roman" panose="02020603050405020304" pitchFamily="18" charset="0"/>
              </a:rPr>
              <a:t>, </a:t>
            </a:r>
            <a:r>
              <a:rPr lang="en-US" sz="2400" b="1" dirty="0" err="1">
                <a:solidFill>
                  <a:srgbClr val="00B0F0"/>
                </a:solidFill>
                <a:effectLst/>
                <a:latin typeface="+mj-lt"/>
                <a:ea typeface="Times New Roman" panose="02020603050405020304" pitchFamily="18" charset="0"/>
              </a:rPr>
              <a:t>PHÚ</a:t>
            </a:r>
            <a:r>
              <a:rPr lang="en-US" sz="2400" b="1" dirty="0">
                <a:solidFill>
                  <a:srgbClr val="00B0F0"/>
                </a:solidFill>
                <a:effectLst/>
                <a:latin typeface="+mj-lt"/>
                <a:ea typeface="Times New Roman" panose="02020603050405020304" pitchFamily="18" charset="0"/>
              </a:rPr>
              <a:t> </a:t>
            </a:r>
            <a:r>
              <a:rPr lang="en-US" sz="2400" b="1" dirty="0" err="1">
                <a:solidFill>
                  <a:srgbClr val="00B0F0"/>
                </a:solidFill>
                <a:effectLst/>
                <a:latin typeface="+mj-lt"/>
                <a:ea typeface="Times New Roman" panose="02020603050405020304" pitchFamily="18" charset="0"/>
              </a:rPr>
              <a:t>THỌ</a:t>
            </a:r>
            <a:endParaRPr lang="vi-VN" sz="2400" dirty="0">
              <a:solidFill>
                <a:srgbClr val="00B0F0"/>
              </a:solidFill>
              <a:latin typeface="+mj-lt"/>
              <a:cs typeface="Segoe UI" panose="020B0502040204020203" pitchFamily="34" charset="0"/>
            </a:endParaRPr>
          </a:p>
        </p:txBody>
      </p:sp>
      <p:sp>
        <p:nvSpPr>
          <p:cNvPr id="29" name="Hình tự do: Hình 28">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Hình tự do: Hình 30">
            <a:extLst>
              <a:ext uri="{FF2B5EF4-FFF2-40B4-BE49-F238E27FC236}">
                <a16:creationId xmlns:a16="http://schemas.microsoft.com/office/drawing/2014/main" id="{EBA87361-6D30-46E4-834B-719CF5905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Hình tự do: Hình 32">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Hình tự do: Hình 34">
            <a:extLst>
              <a:ext uri="{FF2B5EF4-FFF2-40B4-BE49-F238E27FC236}">
                <a16:creationId xmlns:a16="http://schemas.microsoft.com/office/drawing/2014/main" id="{D89DB1C0-FEEC-4CB6-88B2-F9C5562E0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Hình bầu dục 36">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Hình bầu dục 38">
            <a:extLst>
              <a:ext uri="{FF2B5EF4-FFF2-40B4-BE49-F238E27FC236}">
                <a16:creationId xmlns:a16="http://schemas.microsoft.com/office/drawing/2014/main" id="{08163D1C-ED91-4D5F-A33B-CF1256B27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Hình tự do: Hình 40">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Hình tự do: Hình 42">
            <a:extLst>
              <a:ext uri="{FF2B5EF4-FFF2-40B4-BE49-F238E27FC236}">
                <a16:creationId xmlns:a16="http://schemas.microsoft.com/office/drawing/2014/main" id="{83D471F3-782A-4BA1-9CAB-FF5CDF0A7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2">
            <a:extLst>
              <a:ext uri="{FF2B5EF4-FFF2-40B4-BE49-F238E27FC236}">
                <a16:creationId xmlns:a16="http://schemas.microsoft.com/office/drawing/2014/main" id="{0DDB7F3A-6614-7DFD-BB4D-EE830BE2733F}"/>
              </a:ext>
            </a:extLst>
          </p:cNvPr>
          <p:cNvSpPr>
            <a:spLocks noChangeArrowheads="1"/>
          </p:cNvSpPr>
          <p:nvPr/>
        </p:nvSpPr>
        <p:spPr bwMode="auto">
          <a:xfrm>
            <a:off x="368605" y="307031"/>
            <a:ext cx="652556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en-US" sz="2000" b="1"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rPr>
              <a:t>TRƯỜNG</a:t>
            </a:r>
            <a:r>
              <a:rPr kumimoji="0" lang="vi-VN" altLang="en-US" sz="2000" b="1"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rPr>
              <a:t> </a:t>
            </a:r>
            <a:r>
              <a:rPr kumimoji="0" lang="vi-VN" altLang="en-US" sz="2000" b="1" i="0" u="none" strike="noStrike" cap="none" normalizeH="0" baseline="0" dirty="0" err="1">
                <a:ln>
                  <a:noFill/>
                </a:ln>
                <a:solidFill>
                  <a:srgbClr val="002060"/>
                </a:solidFill>
                <a:effectLst/>
                <a:latin typeface="Arial" panose="020B0604020202020204" pitchFamily="34" charset="0"/>
                <a:ea typeface="Times New Roman" panose="02020603050405020304" pitchFamily="18" charset="0"/>
              </a:rPr>
              <a:t>ĐẠI</a:t>
            </a:r>
            <a:r>
              <a:rPr kumimoji="0" lang="vi-VN" altLang="en-US" sz="2000" b="1"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rPr>
              <a:t> </a:t>
            </a:r>
            <a:r>
              <a:rPr kumimoji="0" lang="vi-VN" altLang="en-US" sz="2000" b="1" i="0" u="none" strike="noStrike" cap="none" normalizeH="0" baseline="0" dirty="0" err="1">
                <a:ln>
                  <a:noFill/>
                </a:ln>
                <a:solidFill>
                  <a:srgbClr val="002060"/>
                </a:solidFill>
                <a:effectLst/>
                <a:latin typeface="Arial" panose="020B0604020202020204" pitchFamily="34" charset="0"/>
                <a:ea typeface="Times New Roman" panose="02020603050405020304" pitchFamily="18" charset="0"/>
              </a:rPr>
              <a:t>HỌC</a:t>
            </a:r>
            <a:r>
              <a:rPr kumimoji="0" lang="vi-VN" altLang="en-US" sz="2000" b="1"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rPr>
              <a:t> </a:t>
            </a:r>
            <a:r>
              <a:rPr kumimoji="0" lang="vi-VN" altLang="en-US" sz="2000" b="1" i="0" u="none" strike="noStrike" cap="none" normalizeH="0" baseline="0" dirty="0" err="1">
                <a:ln>
                  <a:noFill/>
                </a:ln>
                <a:solidFill>
                  <a:srgbClr val="002060"/>
                </a:solidFill>
                <a:effectLst/>
                <a:latin typeface="Arial" panose="020B0604020202020204" pitchFamily="34" charset="0"/>
                <a:ea typeface="Times New Roman" panose="02020603050405020304" pitchFamily="18" charset="0"/>
              </a:rPr>
              <a:t>MỎ</a:t>
            </a:r>
            <a:r>
              <a:rPr kumimoji="0" lang="vi-VN" altLang="en-US" sz="2000" b="1"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rPr>
              <a:t> - </a:t>
            </a:r>
            <a:r>
              <a:rPr kumimoji="0" lang="vi-VN" altLang="en-US" sz="2000" b="1" i="0" u="none" strike="noStrike" cap="none" normalizeH="0" baseline="0" dirty="0" err="1">
                <a:ln>
                  <a:noFill/>
                </a:ln>
                <a:solidFill>
                  <a:srgbClr val="002060"/>
                </a:solidFill>
                <a:effectLst/>
                <a:latin typeface="Arial" panose="020B0604020202020204" pitchFamily="34" charset="0"/>
                <a:ea typeface="Times New Roman" panose="02020603050405020304" pitchFamily="18" charset="0"/>
              </a:rPr>
              <a:t>ĐỊA</a:t>
            </a:r>
            <a:r>
              <a:rPr kumimoji="0" lang="vi-VN" altLang="en-US" sz="2000" b="1"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rPr>
              <a:t> </a:t>
            </a:r>
            <a:r>
              <a:rPr kumimoji="0" lang="vi-VN" altLang="en-US" sz="2000" b="1" i="0" u="none" strike="noStrike" cap="none" normalizeH="0" baseline="0" dirty="0" err="1">
                <a:ln>
                  <a:noFill/>
                </a:ln>
                <a:solidFill>
                  <a:srgbClr val="002060"/>
                </a:solidFill>
                <a:effectLst/>
                <a:latin typeface="Arial" panose="020B0604020202020204" pitchFamily="34" charset="0"/>
                <a:ea typeface="Times New Roman" panose="02020603050405020304" pitchFamily="18" charset="0"/>
              </a:rPr>
              <a:t>CHẤT</a:t>
            </a:r>
            <a:endParaRPr kumimoji="0" lang="en-US" altLang="en-US" sz="2000" b="0" i="0" u="none" strike="noStrike" cap="none" normalizeH="0" baseline="0" dirty="0">
              <a:ln>
                <a:noFill/>
              </a:ln>
              <a:solidFill>
                <a:srgbClr val="00206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2000" b="1" i="0" u="none" strike="noStrike" cap="none" normalizeH="0" baseline="0" dirty="0">
                <a:ln>
                  <a:noFill/>
                </a:ln>
                <a:solidFill>
                  <a:srgbClr val="002060"/>
                </a:solidFill>
                <a:effectLst/>
                <a:latin typeface="Arial" panose="020B0604020202020204" pitchFamily="34" charset="0"/>
                <a:ea typeface="Times New Roman" panose="02020603050405020304" pitchFamily="18" charset="0"/>
              </a:rPr>
              <a:t>KHOA MÔI </a:t>
            </a:r>
            <a:r>
              <a:rPr kumimoji="0" lang="vi-VN" altLang="en-US" sz="2000" b="1" i="0" u="none" strike="noStrike" cap="none" normalizeH="0" baseline="0" dirty="0" err="1">
                <a:ln>
                  <a:noFill/>
                </a:ln>
                <a:solidFill>
                  <a:srgbClr val="002060"/>
                </a:solidFill>
                <a:effectLst/>
                <a:latin typeface="Arial" panose="020B0604020202020204" pitchFamily="34" charset="0"/>
                <a:ea typeface="Times New Roman" panose="02020603050405020304" pitchFamily="18" charset="0"/>
              </a:rPr>
              <a:t>TRƯỜNG</a:t>
            </a:r>
            <a:endParaRPr kumimoji="0" lang="en-US" altLang="en-US" sz="2000" b="0" i="0" u="none" strike="noStrike" cap="none" normalizeH="0" baseline="0" dirty="0">
              <a:ln>
                <a:noFill/>
              </a:ln>
              <a:solidFill>
                <a:srgbClr val="002060"/>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002060"/>
              </a:solidFill>
              <a:effectLst/>
              <a:latin typeface="Arial" panose="020B0604020202020204" pitchFamily="34" charset="0"/>
            </a:endParaRPr>
          </a:p>
        </p:txBody>
      </p:sp>
      <p:sp>
        <p:nvSpPr>
          <p:cNvPr id="8" name="Rectangle 3">
            <a:extLst>
              <a:ext uri="{FF2B5EF4-FFF2-40B4-BE49-F238E27FC236}">
                <a16:creationId xmlns:a16="http://schemas.microsoft.com/office/drawing/2014/main" id="{EA47307C-A224-350F-71DD-3D33D413C532}"/>
              </a:ext>
            </a:extLst>
          </p:cNvPr>
          <p:cNvSpPr>
            <a:spLocks noChangeArrowheads="1"/>
          </p:cNvSpPr>
          <p:nvPr/>
        </p:nvSpPr>
        <p:spPr bwMode="auto">
          <a:xfrm>
            <a:off x="-153059" y="1120536"/>
            <a:ext cx="84736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2400" b="1" i="0" u="none" strike="noStrike" cap="none" normalizeH="0" baseline="0" dirty="0" err="1">
                <a:ln>
                  <a:noFill/>
                </a:ln>
                <a:solidFill>
                  <a:srgbClr val="0070C0"/>
                </a:solidFill>
                <a:effectLst/>
                <a:latin typeface="Arial" panose="020B0604020202020204" pitchFamily="34" charset="0"/>
                <a:ea typeface="Times New Roman" panose="02020603050405020304" pitchFamily="18" charset="0"/>
              </a:rPr>
              <a:t>BỘ</a:t>
            </a:r>
            <a:r>
              <a:rPr kumimoji="0" lang="vi-VN" altLang="en-US" sz="2400" b="1"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rPr>
              <a:t> MÔN </a:t>
            </a:r>
            <a:r>
              <a:rPr kumimoji="0" lang="vi-VN" altLang="en-US" sz="2400" b="1" i="0" u="none" strike="noStrike" cap="none" normalizeH="0" baseline="0" dirty="0" err="1">
                <a:ln>
                  <a:noFill/>
                </a:ln>
                <a:solidFill>
                  <a:srgbClr val="0070C0"/>
                </a:solidFill>
                <a:effectLst/>
                <a:latin typeface="Arial" panose="020B0604020202020204" pitchFamily="34" charset="0"/>
                <a:ea typeface="Times New Roman" panose="02020603050405020304" pitchFamily="18" charset="0"/>
              </a:rPr>
              <a:t>ĐỊA</a:t>
            </a:r>
            <a:r>
              <a:rPr kumimoji="0" lang="vi-VN" altLang="en-US" sz="2400" b="1"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rPr>
              <a:t> SINH </a:t>
            </a:r>
            <a:r>
              <a:rPr kumimoji="0" lang="vi-VN" altLang="en-US" sz="2400" b="1" i="0" u="none" strike="noStrike" cap="none" normalizeH="0" baseline="0" dirty="0" err="1">
                <a:ln>
                  <a:noFill/>
                </a:ln>
                <a:solidFill>
                  <a:srgbClr val="0070C0"/>
                </a:solidFill>
                <a:effectLst/>
                <a:latin typeface="Arial" panose="020B0604020202020204" pitchFamily="34" charset="0"/>
                <a:ea typeface="Times New Roman" panose="02020603050405020304" pitchFamily="18" charset="0"/>
              </a:rPr>
              <a:t>THÁI</a:t>
            </a:r>
            <a:r>
              <a:rPr kumimoji="0" lang="vi-VN" altLang="en-US" sz="2400" b="1"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rPr>
              <a:t> </a:t>
            </a:r>
            <a:r>
              <a:rPr kumimoji="0" lang="vi-VN" altLang="en-US" sz="2400" b="1" i="0" u="none" strike="noStrike" cap="none" normalizeH="0" baseline="0" dirty="0" err="1">
                <a:ln>
                  <a:noFill/>
                </a:ln>
                <a:solidFill>
                  <a:srgbClr val="0070C0"/>
                </a:solidFill>
                <a:effectLst/>
                <a:latin typeface="Arial" panose="020B0604020202020204" pitchFamily="34" charset="0"/>
                <a:ea typeface="Times New Roman" panose="02020603050405020304" pitchFamily="18" charset="0"/>
              </a:rPr>
              <a:t>VÀ</a:t>
            </a:r>
            <a:r>
              <a:rPr kumimoji="0" lang="vi-VN" altLang="en-US" sz="2400" b="1"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rPr>
              <a:t> CÔNG </a:t>
            </a:r>
            <a:r>
              <a:rPr kumimoji="0" lang="vi-VN" altLang="en-US" sz="2400" b="1" i="0" u="none" strike="noStrike" cap="none" normalizeH="0" baseline="0" dirty="0" err="1">
                <a:ln>
                  <a:noFill/>
                </a:ln>
                <a:solidFill>
                  <a:srgbClr val="0070C0"/>
                </a:solidFill>
                <a:effectLst/>
                <a:latin typeface="Arial" panose="020B0604020202020204" pitchFamily="34" charset="0"/>
                <a:ea typeface="Times New Roman" panose="02020603050405020304" pitchFamily="18" charset="0"/>
              </a:rPr>
              <a:t>NGHỆ</a:t>
            </a:r>
            <a:r>
              <a:rPr kumimoji="0" lang="vi-VN" altLang="en-US" sz="2400" b="1" i="0" u="none" strike="noStrike" cap="none" normalizeH="0" baseline="0" dirty="0">
                <a:ln>
                  <a:noFill/>
                </a:ln>
                <a:solidFill>
                  <a:srgbClr val="0070C0"/>
                </a:solidFill>
                <a:effectLst/>
                <a:latin typeface="Arial" panose="020B0604020202020204" pitchFamily="34" charset="0"/>
                <a:ea typeface="Times New Roman" panose="02020603050405020304" pitchFamily="18" charset="0"/>
              </a:rPr>
              <a:t> MÔI </a:t>
            </a:r>
            <a:r>
              <a:rPr kumimoji="0" lang="vi-VN" altLang="en-US" sz="2400" b="1" i="0" u="none" strike="noStrike" cap="none" normalizeH="0" baseline="0" dirty="0" err="1">
                <a:ln>
                  <a:noFill/>
                </a:ln>
                <a:solidFill>
                  <a:srgbClr val="0070C0"/>
                </a:solidFill>
                <a:effectLst/>
                <a:latin typeface="Arial" panose="020B0604020202020204" pitchFamily="34" charset="0"/>
                <a:ea typeface="Times New Roman" panose="02020603050405020304" pitchFamily="18" charset="0"/>
              </a:rPr>
              <a:t>TRƯỜNG</a:t>
            </a:r>
            <a:endParaRPr kumimoji="0" lang="vi-VN" altLang="en-US" sz="2400" b="0" i="0" u="none" strike="noStrike" cap="none" normalizeH="0" baseline="0" dirty="0">
              <a:ln>
                <a:noFill/>
              </a:ln>
              <a:solidFill>
                <a:srgbClr val="0070C0"/>
              </a:solidFill>
              <a:effectLst/>
              <a:latin typeface="Arial" panose="020B0604020202020204" pitchFamily="34" charset="0"/>
            </a:endParaRPr>
          </a:p>
        </p:txBody>
      </p:sp>
      <p:pic>
        <p:nvPicPr>
          <p:cNvPr id="10" name="Hình ảnh 9">
            <a:extLst>
              <a:ext uri="{FF2B5EF4-FFF2-40B4-BE49-F238E27FC236}">
                <a16:creationId xmlns:a16="http://schemas.microsoft.com/office/drawing/2014/main" id="{B65697C6-B2EC-A17E-CBB8-71DE76AC6FAA}"/>
              </a:ext>
            </a:extLst>
          </p:cNvPr>
          <p:cNvPicPr>
            <a:picLocks noChangeAspect="1"/>
          </p:cNvPicPr>
          <p:nvPr/>
        </p:nvPicPr>
        <p:blipFill>
          <a:blip r:embed="rId3"/>
          <a:stretch>
            <a:fillRect/>
          </a:stretch>
        </p:blipFill>
        <p:spPr>
          <a:xfrm>
            <a:off x="84794" y="2638265"/>
            <a:ext cx="4178182" cy="3324696"/>
          </a:xfrm>
          <a:prstGeom prst="rect">
            <a:avLst/>
          </a:prstGeom>
        </p:spPr>
      </p:pic>
      <p:pic>
        <p:nvPicPr>
          <p:cNvPr id="12" name="Hình ảnh 11">
            <a:extLst>
              <a:ext uri="{FF2B5EF4-FFF2-40B4-BE49-F238E27FC236}">
                <a16:creationId xmlns:a16="http://schemas.microsoft.com/office/drawing/2014/main" id="{9FF585F6-4157-094F-5202-B4554ACDFEEC}"/>
              </a:ext>
            </a:extLst>
          </p:cNvPr>
          <p:cNvPicPr>
            <a:picLocks noChangeAspect="1"/>
          </p:cNvPicPr>
          <p:nvPr/>
        </p:nvPicPr>
        <p:blipFill>
          <a:blip r:embed="rId4"/>
          <a:stretch>
            <a:fillRect/>
          </a:stretch>
        </p:blipFill>
        <p:spPr>
          <a:xfrm>
            <a:off x="8628140" y="457200"/>
            <a:ext cx="3572913" cy="2743200"/>
          </a:xfrm>
          <a:prstGeom prst="rect">
            <a:avLst/>
          </a:prstGeom>
        </p:spPr>
      </p:pic>
      <p:pic>
        <p:nvPicPr>
          <p:cNvPr id="13" name="Hình ảnh 12">
            <a:extLst>
              <a:ext uri="{FF2B5EF4-FFF2-40B4-BE49-F238E27FC236}">
                <a16:creationId xmlns:a16="http://schemas.microsoft.com/office/drawing/2014/main" id="{288B60FB-B854-D86E-09AD-03224955EB0F}"/>
              </a:ext>
            </a:extLst>
          </p:cNvPr>
          <p:cNvPicPr>
            <a:picLocks noChangeAspect="1"/>
          </p:cNvPicPr>
          <p:nvPr/>
        </p:nvPicPr>
        <p:blipFill>
          <a:blip r:embed="rId5"/>
          <a:stretch>
            <a:fillRect/>
          </a:stretch>
        </p:blipFill>
        <p:spPr>
          <a:xfrm>
            <a:off x="5137003" y="1573130"/>
            <a:ext cx="3139906" cy="2381539"/>
          </a:xfrm>
          <a:prstGeom prst="rect">
            <a:avLst/>
          </a:prstGeom>
        </p:spPr>
      </p:pic>
      <p:sp>
        <p:nvSpPr>
          <p:cNvPr id="15" name="Hộp Văn bản 14">
            <a:extLst>
              <a:ext uri="{FF2B5EF4-FFF2-40B4-BE49-F238E27FC236}">
                <a16:creationId xmlns:a16="http://schemas.microsoft.com/office/drawing/2014/main" id="{57AEA457-963F-536A-D0EF-C2511932E104}"/>
              </a:ext>
            </a:extLst>
          </p:cNvPr>
          <p:cNvSpPr txBox="1"/>
          <p:nvPr/>
        </p:nvSpPr>
        <p:spPr>
          <a:xfrm>
            <a:off x="6350898" y="6169967"/>
            <a:ext cx="3939478" cy="461665"/>
          </a:xfrm>
          <a:prstGeom prst="rect">
            <a:avLst/>
          </a:prstGeom>
          <a:noFill/>
        </p:spPr>
        <p:txBody>
          <a:bodyPr wrap="square">
            <a:spAutoFit/>
          </a:bodyPr>
          <a:lstStyle/>
          <a:p>
            <a:r>
              <a:rPr kumimoji="0" lang="vi-VN" altLang="en-US" sz="2400" b="1" i="0" u="none" strike="noStrike" cap="none" normalizeH="0" baseline="0" dirty="0" err="1">
                <a:ln>
                  <a:noFill/>
                </a:ln>
                <a:solidFill>
                  <a:srgbClr val="92D050"/>
                </a:solidFill>
                <a:effectLst/>
                <a:latin typeface="Arial" panose="020B0604020202020204" pitchFamily="34" charset="0"/>
                <a:ea typeface="Times New Roman" panose="02020603050405020304" pitchFamily="18" charset="0"/>
              </a:rPr>
              <a:t>PGS.TS</a:t>
            </a:r>
            <a:r>
              <a:rPr kumimoji="0" lang="vi-VN" altLang="en-US" sz="2400" b="1" i="0" u="none" strike="noStrike" cap="none" normalizeH="0" baseline="0" dirty="0">
                <a:ln>
                  <a:noFill/>
                </a:ln>
                <a:solidFill>
                  <a:srgbClr val="92D050"/>
                </a:solidFill>
                <a:effectLst/>
                <a:latin typeface="Arial" panose="020B0604020202020204" pitchFamily="34" charset="0"/>
                <a:ea typeface="Times New Roman" panose="02020603050405020304" pitchFamily="18" charset="0"/>
              </a:rPr>
              <a:t> </a:t>
            </a:r>
            <a:r>
              <a:rPr kumimoji="0" lang="vi-VN" altLang="en-US" sz="2400" b="1" i="0" u="none" strike="noStrike" cap="none" normalizeH="0" baseline="0" dirty="0" err="1">
                <a:ln>
                  <a:noFill/>
                </a:ln>
                <a:solidFill>
                  <a:srgbClr val="92D050"/>
                </a:solidFill>
                <a:effectLst/>
                <a:latin typeface="Arial" panose="020B0604020202020204" pitchFamily="34" charset="0"/>
                <a:ea typeface="Times New Roman" panose="02020603050405020304" pitchFamily="18" charset="0"/>
              </a:rPr>
              <a:t>Đỗ</a:t>
            </a:r>
            <a:r>
              <a:rPr kumimoji="0" lang="vi-VN" altLang="en-US" sz="2400" b="1" i="0" u="none" strike="noStrike" cap="none" normalizeH="0" baseline="0" dirty="0">
                <a:ln>
                  <a:noFill/>
                </a:ln>
                <a:solidFill>
                  <a:srgbClr val="92D050"/>
                </a:solidFill>
                <a:effectLst/>
                <a:latin typeface="Arial" panose="020B0604020202020204" pitchFamily="34" charset="0"/>
                <a:ea typeface="Times New Roman" panose="02020603050405020304" pitchFamily="18" charset="0"/>
              </a:rPr>
              <a:t> Văn </a:t>
            </a:r>
            <a:r>
              <a:rPr kumimoji="0" lang="vi-VN" altLang="en-US" sz="2400" b="1" i="0" u="none" strike="noStrike" cap="none" normalizeH="0" baseline="0" dirty="0" err="1">
                <a:ln>
                  <a:noFill/>
                </a:ln>
                <a:solidFill>
                  <a:srgbClr val="92D050"/>
                </a:solidFill>
                <a:effectLst/>
                <a:latin typeface="Arial" panose="020B0604020202020204" pitchFamily="34" charset="0"/>
                <a:ea typeface="Times New Roman" panose="02020603050405020304" pitchFamily="18" charset="0"/>
              </a:rPr>
              <a:t>Bình</a:t>
            </a:r>
            <a:endParaRPr lang="en-US" sz="2400" dirty="0">
              <a:solidFill>
                <a:srgbClr val="92D050"/>
              </a:solidFill>
            </a:endParaRPr>
          </a:p>
        </p:txBody>
      </p:sp>
    </p:spTree>
    <p:extLst>
      <p:ext uri="{BB962C8B-B14F-4D97-AF65-F5344CB8AC3E}">
        <p14:creationId xmlns:p14="http://schemas.microsoft.com/office/powerpoint/2010/main" val="32239897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ộp Văn bản 6">
            <a:extLst>
              <a:ext uri="{FF2B5EF4-FFF2-40B4-BE49-F238E27FC236}">
                <a16:creationId xmlns:a16="http://schemas.microsoft.com/office/drawing/2014/main" id="{965BD909-BB13-DA00-B4D8-82586657C2C8}"/>
              </a:ext>
            </a:extLst>
          </p:cNvPr>
          <p:cNvSpPr txBox="1"/>
          <p:nvPr/>
        </p:nvSpPr>
        <p:spPr>
          <a:xfrm>
            <a:off x="626533" y="377689"/>
            <a:ext cx="11243733" cy="6446445"/>
          </a:xfrm>
          <a:prstGeom prst="rect">
            <a:avLst/>
          </a:prstGeom>
          <a:noFill/>
        </p:spPr>
        <p:txBody>
          <a:bodyPr wrap="square">
            <a:spAutoFit/>
          </a:bodyPr>
          <a:lstStyle/>
          <a:p>
            <a:pPr indent="457200" algn="just">
              <a:lnSpc>
                <a:spcPct val="120000"/>
              </a:lnSpc>
              <a:spcAft>
                <a:spcPts val="600"/>
              </a:spcAft>
              <a:tabLst>
                <a:tab pos="457200" algn="l"/>
              </a:tabLst>
            </a:pPr>
            <a:r>
              <a:rPr lang="fr-FR" sz="2000" b="1" i="1" dirty="0">
                <a:effectLst/>
                <a:latin typeface="Times New Roman" panose="02020603050405020304" pitchFamily="18" charset="0"/>
                <a:ea typeface="Times New Roman" panose="02020603050405020304" pitchFamily="18" charset="0"/>
              </a:rPr>
              <a:t>* </a:t>
            </a:r>
            <a:r>
              <a:rPr lang="fr-FR" sz="2000" b="1" i="1" dirty="0" err="1">
                <a:effectLst/>
                <a:latin typeface="Times New Roman" panose="02020603050405020304" pitchFamily="18" charset="0"/>
                <a:ea typeface="Times New Roman" panose="02020603050405020304" pitchFamily="18" charset="0"/>
              </a:rPr>
              <a:t>Mục</a:t>
            </a:r>
            <a:r>
              <a:rPr lang="fr-FR" sz="2000" b="1" i="1" dirty="0">
                <a:effectLst/>
                <a:latin typeface="Times New Roman" panose="02020603050405020304" pitchFamily="18" charset="0"/>
                <a:ea typeface="Times New Roman" panose="02020603050405020304" pitchFamily="18" charset="0"/>
              </a:rPr>
              <a:t> </a:t>
            </a:r>
            <a:r>
              <a:rPr lang="fr-FR" sz="2000" b="1" i="1" dirty="0" err="1">
                <a:effectLst/>
                <a:latin typeface="Times New Roman" panose="02020603050405020304" pitchFamily="18" charset="0"/>
                <a:ea typeface="Times New Roman" panose="02020603050405020304" pitchFamily="18" charset="0"/>
              </a:rPr>
              <a:t>đích</a:t>
            </a:r>
            <a:r>
              <a:rPr lang="fr-FR" sz="2000" b="1" i="1" dirty="0">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470535" algn="just">
              <a:lnSpc>
                <a:spcPct val="120000"/>
              </a:lnSpc>
              <a:spcAft>
                <a:spcPts val="600"/>
              </a:spcAft>
            </a:pPr>
            <a:r>
              <a:rPr lang="pt-BR" sz="2000" dirty="0">
                <a:effectLst/>
                <a:latin typeface="Times New Roman" panose="02020603050405020304" pitchFamily="18" charset="0"/>
                <a:ea typeface="Times New Roman" panose="02020603050405020304" pitchFamily="18" charset="0"/>
              </a:rPr>
              <a:t>Công tác lấy mẫu và phân tích mẫu được thực hiện trong quá trình đo vẽ địa chất thuỷ văn, hút nước thí nghiệm, hút nước khai thác thử và quan trắc lâu dài động thái nước dưới đất. Mục đích của việc lấy mẫu và phân tích mẫu là:</a:t>
            </a:r>
            <a:endParaRPr lang="en-US" sz="2000" dirty="0">
              <a:effectLst/>
              <a:latin typeface="Times New Roman" panose="02020603050405020304" pitchFamily="18" charset="0"/>
              <a:ea typeface="Times New Roman" panose="02020603050405020304" pitchFamily="18" charset="0"/>
            </a:endParaRPr>
          </a:p>
          <a:p>
            <a:pPr marL="470535" algn="just">
              <a:lnSpc>
                <a:spcPct val="120000"/>
              </a:lnSpc>
              <a:spcAft>
                <a:spcPts val="600"/>
              </a:spcAft>
            </a:pPr>
            <a:r>
              <a:rPr lang="pt-BR" sz="2000" dirty="0">
                <a:effectLst/>
                <a:latin typeface="Times New Roman" panose="02020603050405020304" pitchFamily="18" charset="0"/>
                <a:ea typeface="Times New Roman" panose="02020603050405020304" pitchFamily="18" charset="0"/>
              </a:rPr>
              <a:t>- Đánh giá chất lượng nước khoáng </a:t>
            </a:r>
            <a:endParaRPr lang="en-US" sz="2000" dirty="0">
              <a:effectLst/>
              <a:latin typeface="Times New Roman" panose="02020603050405020304" pitchFamily="18" charset="0"/>
              <a:ea typeface="Times New Roman" panose="02020603050405020304" pitchFamily="18" charset="0"/>
            </a:endParaRPr>
          </a:p>
          <a:p>
            <a:pPr marL="470535" algn="just">
              <a:lnSpc>
                <a:spcPct val="120000"/>
              </a:lnSpc>
              <a:spcAft>
                <a:spcPts val="600"/>
              </a:spcAft>
            </a:pPr>
            <a:r>
              <a:rPr lang="pt-BR" sz="2000" dirty="0">
                <a:effectLst/>
                <a:latin typeface="Times New Roman" panose="02020603050405020304" pitchFamily="18" charset="0"/>
                <a:ea typeface="Times New Roman" panose="02020603050405020304" pitchFamily="18" charset="0"/>
              </a:rPr>
              <a:t>- Nghiên cứu sự biến đổi của chất lượng nước theo thời gian hút nước</a:t>
            </a:r>
            <a:endParaRPr lang="en-US" sz="2000" dirty="0">
              <a:effectLst/>
              <a:latin typeface="Times New Roman" panose="02020603050405020304" pitchFamily="18" charset="0"/>
              <a:ea typeface="Times New Roman" panose="02020603050405020304" pitchFamily="18" charset="0"/>
            </a:endParaRPr>
          </a:p>
          <a:p>
            <a:pPr marL="470535" algn="just">
              <a:lnSpc>
                <a:spcPct val="120000"/>
              </a:lnSpc>
              <a:spcAft>
                <a:spcPts val="600"/>
              </a:spcAft>
            </a:pPr>
            <a:r>
              <a:rPr lang="pt-BR" sz="2000" dirty="0">
                <a:effectLst/>
                <a:latin typeface="Times New Roman" panose="02020603050405020304" pitchFamily="18" charset="0"/>
                <a:ea typeface="Times New Roman" panose="02020603050405020304" pitchFamily="18" charset="0"/>
              </a:rPr>
              <a:t>- Đánh giá mối quan hệ chất lượng nước của các tầng chứa nước với nước khoáng.</a:t>
            </a:r>
            <a:endParaRPr lang="en-US" sz="2000" dirty="0">
              <a:effectLst/>
              <a:latin typeface="Times New Roman" panose="02020603050405020304" pitchFamily="18" charset="0"/>
              <a:ea typeface="Times New Roman" panose="02020603050405020304" pitchFamily="18" charset="0"/>
            </a:endParaRPr>
          </a:p>
          <a:p>
            <a:pPr marL="470535" algn="just">
              <a:lnSpc>
                <a:spcPct val="120000"/>
              </a:lnSpc>
              <a:spcAft>
                <a:spcPts val="600"/>
              </a:spcAft>
            </a:pPr>
            <a:r>
              <a:rPr lang="pt-BR" sz="2000" dirty="0">
                <a:effectLst/>
                <a:latin typeface="Times New Roman" panose="02020603050405020304" pitchFamily="18" charset="0"/>
                <a:ea typeface="Times New Roman" panose="02020603050405020304" pitchFamily="18" charset="0"/>
              </a:rPr>
              <a:t>- Tìm hiểu nguồn gốc hình thành nước khoáng</a:t>
            </a:r>
            <a:endParaRPr lang="en-US" sz="2000" dirty="0">
              <a:effectLst/>
              <a:latin typeface="Times New Roman" panose="02020603050405020304" pitchFamily="18" charset="0"/>
              <a:ea typeface="Times New Roman" panose="02020603050405020304" pitchFamily="18" charset="0"/>
            </a:endParaRPr>
          </a:p>
          <a:p>
            <a:pPr marL="470535" algn="just">
              <a:lnSpc>
                <a:spcPct val="120000"/>
              </a:lnSpc>
              <a:spcAft>
                <a:spcPts val="600"/>
              </a:spcAft>
            </a:pPr>
            <a:r>
              <a:rPr lang="pt-BR" sz="2000" dirty="0">
                <a:effectLst/>
                <a:latin typeface="Times New Roman" panose="02020603050405020304" pitchFamily="18" charset="0"/>
                <a:ea typeface="Times New Roman" panose="02020603050405020304" pitchFamily="18" charset="0"/>
              </a:rPr>
              <a:t>Phương pháp: Các mẫu được lấy tại hiện trường theo quy định và phân tích trong phòng với những phương pháp hiện đại có độ chính xác cao.</a:t>
            </a:r>
            <a:endParaRPr lang="en-US" sz="2000" dirty="0">
              <a:effectLst/>
              <a:latin typeface="Times New Roman" panose="02020603050405020304" pitchFamily="18" charset="0"/>
              <a:ea typeface="Times New Roman" panose="02020603050405020304" pitchFamily="18" charset="0"/>
            </a:endParaRPr>
          </a:p>
          <a:p>
            <a:pPr marL="470535" algn="just">
              <a:lnSpc>
                <a:spcPct val="120000"/>
              </a:lnSpc>
              <a:spcAft>
                <a:spcPts val="600"/>
              </a:spcAft>
            </a:pPr>
            <a:r>
              <a:rPr lang="x-none" sz="2000" b="1" i="1" dirty="0">
                <a:effectLst/>
                <a:latin typeface="Times New Roman" panose="02020603050405020304" pitchFamily="18" charset="0"/>
                <a:ea typeface="Times New Roman" panose="02020603050405020304" pitchFamily="18" charset="0"/>
              </a:rPr>
              <a:t>* </a:t>
            </a:r>
            <a:r>
              <a:rPr lang="pt-BR" sz="2000" b="1" i="1" dirty="0">
                <a:effectLst/>
                <a:latin typeface="Times New Roman" panose="02020603050405020304" pitchFamily="18" charset="0"/>
                <a:ea typeface="Times New Roman" panose="02020603050405020304" pitchFamily="18" charset="0"/>
              </a:rPr>
              <a:t>Khối lượng và phương pháp tiến hành</a:t>
            </a:r>
            <a:endParaRPr lang="en-US" sz="2000" dirty="0">
              <a:effectLst/>
              <a:latin typeface="Times New Roman" panose="02020603050405020304" pitchFamily="18" charset="0"/>
              <a:ea typeface="Times New Roman" panose="02020603050405020304" pitchFamily="18" charset="0"/>
            </a:endParaRPr>
          </a:p>
          <a:p>
            <a:pPr marL="470535" algn="just">
              <a:lnSpc>
                <a:spcPct val="120000"/>
              </a:lnSpc>
              <a:spcAft>
                <a:spcPts val="600"/>
              </a:spcAft>
            </a:pPr>
            <a:r>
              <a:rPr lang="pt-BR" sz="2000" dirty="0">
                <a:effectLst/>
                <a:latin typeface="Times New Roman" panose="02020603050405020304" pitchFamily="18" charset="0"/>
                <a:ea typeface="Times New Roman" panose="02020603050405020304" pitchFamily="18" charset="0"/>
              </a:rPr>
              <a:t>- Trong quá trình hút nước thí nghiệm 3 lần hạ thấp: lấy 3 đợt mẫu vào cuối các đợt hút nước.</a:t>
            </a:r>
            <a:endParaRPr lang="en-US" sz="2000" dirty="0">
              <a:effectLst/>
              <a:latin typeface="Times New Roman" panose="02020603050405020304" pitchFamily="18" charset="0"/>
              <a:ea typeface="Times New Roman" panose="02020603050405020304" pitchFamily="18" charset="0"/>
            </a:endParaRPr>
          </a:p>
          <a:p>
            <a:pPr marL="470535" algn="just">
              <a:lnSpc>
                <a:spcPct val="120000"/>
              </a:lnSpc>
              <a:spcAft>
                <a:spcPts val="600"/>
              </a:spcAft>
            </a:pPr>
            <a:r>
              <a:rPr lang="pt-BR" sz="2000" dirty="0">
                <a:effectLst/>
                <a:latin typeface="Times New Roman" panose="02020603050405020304" pitchFamily="18" charset="0"/>
                <a:ea typeface="Times New Roman" panose="02020603050405020304" pitchFamily="18" charset="0"/>
              </a:rPr>
              <a:t>- Trong quá trình hút nước khai thác thử: lấy 3 đợt mẫu vào đầu, giữa và cuối đợt hút khai thác thử.</a:t>
            </a:r>
            <a:endParaRPr lang="en-US" sz="2000" dirty="0">
              <a:effectLst/>
              <a:latin typeface="Times New Roman" panose="02020603050405020304" pitchFamily="18" charset="0"/>
              <a:ea typeface="Times New Roman" panose="02020603050405020304" pitchFamily="18" charset="0"/>
            </a:endParaRPr>
          </a:p>
          <a:p>
            <a:pPr marL="470535" algn="just">
              <a:lnSpc>
                <a:spcPct val="120000"/>
              </a:lnSpc>
              <a:spcAft>
                <a:spcPts val="600"/>
              </a:spcAft>
            </a:pPr>
            <a:r>
              <a:rPr lang="pt-BR" sz="2000" dirty="0">
                <a:effectLst/>
                <a:latin typeface="Times New Roman" panose="02020603050405020304" pitchFamily="18" charset="0"/>
                <a:ea typeface="Times New Roman" panose="02020603050405020304" pitchFamily="18" charset="0"/>
              </a:rPr>
              <a:t>- Trong quá trình quan trắc động thái: lấy 3 đợt mẫu theo mùa (vượt 1 mẫu so với kế hoạch).</a:t>
            </a:r>
            <a:endParaRPr lang="en-US" sz="2000" dirty="0">
              <a:effectLst/>
              <a:latin typeface="Times New Roman" panose="02020603050405020304" pitchFamily="18" charset="0"/>
              <a:ea typeface="Times New Roman" panose="02020603050405020304" pitchFamily="18" charset="0"/>
            </a:endParaRPr>
          </a:p>
          <a:p>
            <a:pPr marL="470535" algn="just">
              <a:lnSpc>
                <a:spcPct val="120000"/>
              </a:lnSpc>
              <a:spcAft>
                <a:spcPts val="600"/>
              </a:spcAft>
            </a:pPr>
            <a:r>
              <a:rPr lang="pt-BR" sz="2000" dirty="0">
                <a:effectLst/>
                <a:latin typeface="Times New Roman" panose="02020603050405020304" pitchFamily="18" charset="0"/>
                <a:ea typeface="Times New Roman" panose="02020603050405020304" pitchFamily="18" charset="0"/>
              </a:rPr>
              <a:t>Tổng số mẫu đã</a:t>
            </a:r>
            <a:r>
              <a:rPr lang="vi-VN" sz="2000" dirty="0">
                <a:effectLst/>
                <a:latin typeface="Times New Roman" panose="02020603050405020304" pitchFamily="18" charset="0"/>
                <a:ea typeface="Times New Roman" panose="02020603050405020304" pitchFamily="18" charset="0"/>
              </a:rPr>
              <a:t> </a:t>
            </a:r>
            <a:r>
              <a:rPr lang="vi-VN" sz="2000" dirty="0" err="1">
                <a:effectLst/>
                <a:latin typeface="Times New Roman" panose="02020603050405020304" pitchFamily="18" charset="0"/>
                <a:ea typeface="Times New Roman" panose="02020603050405020304" pitchFamily="18" charset="0"/>
              </a:rPr>
              <a:t>lấy</a:t>
            </a:r>
            <a:r>
              <a:rPr lang="vi-VN" sz="2000" dirty="0">
                <a:effectLst/>
                <a:latin typeface="Times New Roman" panose="02020603050405020304" pitchFamily="18" charset="0"/>
                <a:ea typeface="Times New Roman" panose="02020603050405020304" pitchFamily="18" charset="0"/>
              </a:rPr>
              <a:t> </a:t>
            </a:r>
            <a:r>
              <a:rPr lang="pt-BR" sz="2000" dirty="0">
                <a:effectLst/>
                <a:latin typeface="Times New Roman" panose="02020603050405020304" pitchFamily="18" charset="0"/>
                <a:ea typeface="Times New Roman" panose="02020603050405020304" pitchFamily="18" charset="0"/>
              </a:rPr>
              <a:t>là 113 mẫu thể</a:t>
            </a:r>
            <a:r>
              <a:rPr lang="vi-VN" sz="2000" dirty="0">
                <a:effectLst/>
                <a:latin typeface="Times New Roman" panose="02020603050405020304" pitchFamily="18" charset="0"/>
                <a:ea typeface="Times New Roman" panose="02020603050405020304" pitchFamily="18" charset="0"/>
              </a:rPr>
              <a:t> </a:t>
            </a:r>
            <a:r>
              <a:rPr lang="vi-VN" sz="2000" dirty="0" err="1">
                <a:effectLst/>
                <a:latin typeface="Times New Roman" panose="02020603050405020304" pitchFamily="18" charset="0"/>
                <a:ea typeface="Times New Roman" panose="02020603050405020304" pitchFamily="18" charset="0"/>
              </a:rPr>
              <a:t>hiện</a:t>
            </a:r>
            <a:r>
              <a:rPr lang="vi-VN" sz="2000" dirty="0">
                <a:effectLst/>
                <a:latin typeface="Times New Roman" panose="02020603050405020304" pitchFamily="18" charset="0"/>
                <a:ea typeface="Times New Roman" panose="02020603050405020304" pitchFamily="18" charset="0"/>
              </a:rPr>
              <a:t> ở </a:t>
            </a:r>
            <a:r>
              <a:rPr lang="vi-VN" sz="2000" dirty="0" err="1">
                <a:effectLst/>
                <a:latin typeface="Times New Roman" panose="02020603050405020304" pitchFamily="18" charset="0"/>
                <a:ea typeface="Times New Roman" panose="02020603050405020304" pitchFamily="18" charset="0"/>
              </a:rPr>
              <a:t>bảng</a:t>
            </a:r>
            <a:r>
              <a:rPr lang="vi-VN" sz="2000" dirty="0">
                <a:effectLst/>
                <a:latin typeface="Times New Roman" panose="02020603050405020304" pitchFamily="18" charset="0"/>
                <a:ea typeface="Times New Roman" panose="02020603050405020304" pitchFamily="18" charset="0"/>
              </a:rPr>
              <a:t> </a:t>
            </a:r>
            <a:r>
              <a:rPr lang="vi-VN" sz="2000" dirty="0" err="1">
                <a:effectLst/>
                <a:latin typeface="Times New Roman" panose="02020603050405020304" pitchFamily="18" charset="0"/>
                <a:ea typeface="Times New Roman" panose="02020603050405020304" pitchFamily="18" charset="0"/>
              </a:rPr>
              <a:t>tổng</a:t>
            </a:r>
            <a:r>
              <a:rPr lang="vi-VN" sz="2000" dirty="0">
                <a:effectLst/>
                <a:latin typeface="Times New Roman" panose="02020603050405020304" pitchFamily="18" charset="0"/>
                <a:ea typeface="Times New Roman" panose="02020603050405020304" pitchFamily="18" charset="0"/>
              </a:rPr>
              <a:t> </a:t>
            </a:r>
            <a:r>
              <a:rPr lang="vi-VN" sz="2000" dirty="0" err="1">
                <a:effectLst/>
                <a:latin typeface="Times New Roman" panose="02020603050405020304" pitchFamily="18" charset="0"/>
                <a:ea typeface="Times New Roman" panose="02020603050405020304" pitchFamily="18" charset="0"/>
              </a:rPr>
              <a:t>hợp</a:t>
            </a:r>
            <a:r>
              <a:rPr lang="vi-VN" sz="2000" dirty="0">
                <a:effectLst/>
                <a:latin typeface="Times New Roman" panose="02020603050405020304" pitchFamily="18" charset="0"/>
                <a:ea typeface="Times New Roman" panose="02020603050405020304" pitchFamily="18" charset="0"/>
              </a:rPr>
              <a:t> </a:t>
            </a:r>
            <a:r>
              <a:rPr lang="vi-VN" sz="2000" dirty="0" err="1">
                <a:effectLst/>
                <a:latin typeface="Times New Roman" panose="02020603050405020304" pitchFamily="18" charset="0"/>
                <a:ea typeface="Times New Roman" panose="02020603050405020304" pitchFamily="18" charset="0"/>
              </a:rPr>
              <a:t>dưới</a:t>
            </a:r>
            <a:r>
              <a:rPr lang="vi-VN" sz="2000" dirty="0">
                <a:effectLst/>
                <a:latin typeface="Times New Roman" panose="02020603050405020304" pitchFamily="18" charset="0"/>
                <a:ea typeface="Times New Roman" panose="02020603050405020304" pitchFamily="18" charset="0"/>
              </a:rPr>
              <a:t> đây (</a:t>
            </a:r>
            <a:r>
              <a:rPr lang="vi-VN" sz="2000" dirty="0" err="1">
                <a:effectLst/>
                <a:latin typeface="Times New Roman" panose="02020603050405020304" pitchFamily="18" charset="0"/>
                <a:ea typeface="Times New Roman" panose="02020603050405020304" pitchFamily="18" charset="0"/>
              </a:rPr>
              <a:t>bảng</a:t>
            </a:r>
            <a:r>
              <a:rPr lang="vi-VN" sz="2000" dirty="0">
                <a:effectLst/>
                <a:latin typeface="Times New Roman" panose="02020603050405020304" pitchFamily="18" charset="0"/>
                <a:ea typeface="Times New Roman" panose="02020603050405020304" pitchFamily="18" charset="0"/>
              </a:rPr>
              <a:t> </a:t>
            </a:r>
            <a:r>
              <a:rPr lang="vi-VN" sz="2000" dirty="0" err="1">
                <a:effectLst/>
                <a:latin typeface="Times New Roman" panose="02020603050405020304" pitchFamily="18" charset="0"/>
                <a:ea typeface="Times New Roman" panose="02020603050405020304" pitchFamily="18" charset="0"/>
              </a:rPr>
              <a:t>dưới</a:t>
            </a:r>
            <a:r>
              <a:rPr lang="vi-VN" sz="2000" dirty="0">
                <a:effectLst/>
                <a:latin typeface="Times New Roman" panose="02020603050405020304" pitchFamily="18" charset="0"/>
                <a:ea typeface="Times New Roman" panose="02020603050405020304" pitchFamily="18" charset="0"/>
              </a:rPr>
              <a:t> đây)</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50518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ình ảnh 8">
            <a:extLst>
              <a:ext uri="{FF2B5EF4-FFF2-40B4-BE49-F238E27FC236}">
                <a16:creationId xmlns:a16="http://schemas.microsoft.com/office/drawing/2014/main" id="{DE0848A5-A513-9EEC-9508-62A171FD5082}"/>
              </a:ext>
            </a:extLst>
          </p:cNvPr>
          <p:cNvPicPr>
            <a:picLocks noChangeAspect="1"/>
          </p:cNvPicPr>
          <p:nvPr/>
        </p:nvPicPr>
        <p:blipFill>
          <a:blip r:embed="rId2"/>
          <a:stretch>
            <a:fillRect/>
          </a:stretch>
        </p:blipFill>
        <p:spPr>
          <a:xfrm>
            <a:off x="1325217" y="577414"/>
            <a:ext cx="9737997" cy="6428545"/>
          </a:xfrm>
          <a:prstGeom prst="rect">
            <a:avLst/>
          </a:prstGeom>
        </p:spPr>
      </p:pic>
      <p:sp>
        <p:nvSpPr>
          <p:cNvPr id="3" name="Hộp Văn bản 2">
            <a:extLst>
              <a:ext uri="{FF2B5EF4-FFF2-40B4-BE49-F238E27FC236}">
                <a16:creationId xmlns:a16="http://schemas.microsoft.com/office/drawing/2014/main" id="{C057730C-CC10-10FC-D6FB-7D153EFFD4A9}"/>
              </a:ext>
            </a:extLst>
          </p:cNvPr>
          <p:cNvSpPr txBox="1"/>
          <p:nvPr/>
        </p:nvSpPr>
        <p:spPr>
          <a:xfrm>
            <a:off x="1431234" y="113508"/>
            <a:ext cx="6096000" cy="369332"/>
          </a:xfrm>
          <a:prstGeom prst="rect">
            <a:avLst/>
          </a:prstGeom>
          <a:noFill/>
        </p:spPr>
        <p:txBody>
          <a:bodyPr wrap="square">
            <a:spAutoFit/>
          </a:bodyPr>
          <a:lstStyle/>
          <a:p>
            <a:r>
              <a:rPr lang="vi-VN" sz="1800" b="1" dirty="0">
                <a:effectLst/>
                <a:latin typeface="Times New Roman" panose="02020603050405020304" pitchFamily="18" charset="0"/>
                <a:ea typeface="Times New Roman" panose="02020603050405020304" pitchFamily="18" charset="0"/>
              </a:rPr>
              <a:t>5. </a:t>
            </a:r>
            <a:r>
              <a:rPr lang="pt-BR" sz="1800" b="1" dirty="0">
                <a:effectLst/>
                <a:latin typeface="Times New Roman" panose="02020603050405020304" pitchFamily="18" charset="0"/>
                <a:ea typeface="Times New Roman" panose="02020603050405020304" pitchFamily="18" charset="0"/>
              </a:rPr>
              <a:t>Đánh giá chất lượng nước khoáng</a:t>
            </a:r>
            <a:r>
              <a:rPr lang="pt-BR" sz="1800" dirty="0">
                <a:effectLst/>
                <a:latin typeface="Times New Roman" panose="02020603050405020304" pitchFamily="18" charset="0"/>
                <a:ea typeface="Times New Roman" panose="02020603050405020304" pitchFamily="18" charset="0"/>
              </a:rPr>
              <a:t> </a:t>
            </a:r>
            <a:endParaRPr lang="en-US" dirty="0"/>
          </a:p>
        </p:txBody>
      </p:sp>
    </p:spTree>
    <p:extLst>
      <p:ext uri="{BB962C8B-B14F-4D97-AF65-F5344CB8AC3E}">
        <p14:creationId xmlns:p14="http://schemas.microsoft.com/office/powerpoint/2010/main" val="3215768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B92BBC2B-4BDB-85FE-9329-67790762BA70}"/>
              </a:ext>
            </a:extLst>
          </p:cNvPr>
          <p:cNvPicPr>
            <a:picLocks noChangeAspect="1"/>
          </p:cNvPicPr>
          <p:nvPr/>
        </p:nvPicPr>
        <p:blipFill>
          <a:blip r:embed="rId2"/>
          <a:stretch>
            <a:fillRect/>
          </a:stretch>
        </p:blipFill>
        <p:spPr>
          <a:xfrm>
            <a:off x="398206" y="0"/>
            <a:ext cx="11090788" cy="6858000"/>
          </a:xfrm>
          <a:prstGeom prst="rect">
            <a:avLst/>
          </a:prstGeom>
        </p:spPr>
      </p:pic>
    </p:spTree>
    <p:extLst>
      <p:ext uri="{BB962C8B-B14F-4D97-AF65-F5344CB8AC3E}">
        <p14:creationId xmlns:p14="http://schemas.microsoft.com/office/powerpoint/2010/main" val="1035729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2261E8C8-A1AE-68DA-1AA8-A93394BCA048}"/>
              </a:ext>
            </a:extLst>
          </p:cNvPr>
          <p:cNvPicPr>
            <a:picLocks noChangeAspect="1"/>
          </p:cNvPicPr>
          <p:nvPr/>
        </p:nvPicPr>
        <p:blipFill>
          <a:blip r:embed="rId2"/>
          <a:stretch>
            <a:fillRect/>
          </a:stretch>
        </p:blipFill>
        <p:spPr>
          <a:xfrm>
            <a:off x="745067" y="0"/>
            <a:ext cx="11209866" cy="6706050"/>
          </a:xfrm>
          <a:prstGeom prst="rect">
            <a:avLst/>
          </a:prstGeom>
        </p:spPr>
      </p:pic>
    </p:spTree>
    <p:extLst>
      <p:ext uri="{BB962C8B-B14F-4D97-AF65-F5344CB8AC3E}">
        <p14:creationId xmlns:p14="http://schemas.microsoft.com/office/powerpoint/2010/main" val="2143224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124F1216-0D03-B576-218B-AC75CC0D56ED}"/>
              </a:ext>
            </a:extLst>
          </p:cNvPr>
          <p:cNvPicPr>
            <a:picLocks noChangeAspect="1"/>
          </p:cNvPicPr>
          <p:nvPr/>
        </p:nvPicPr>
        <p:blipFill>
          <a:blip r:embed="rId2"/>
          <a:stretch>
            <a:fillRect/>
          </a:stretch>
        </p:blipFill>
        <p:spPr>
          <a:xfrm>
            <a:off x="897467" y="0"/>
            <a:ext cx="11057465" cy="6858000"/>
          </a:xfrm>
          <a:prstGeom prst="rect">
            <a:avLst/>
          </a:prstGeom>
        </p:spPr>
      </p:pic>
    </p:spTree>
    <p:extLst>
      <p:ext uri="{BB962C8B-B14F-4D97-AF65-F5344CB8AC3E}">
        <p14:creationId xmlns:p14="http://schemas.microsoft.com/office/powerpoint/2010/main" val="3422733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ộp Văn bản 6">
            <a:extLst>
              <a:ext uri="{FF2B5EF4-FFF2-40B4-BE49-F238E27FC236}">
                <a16:creationId xmlns:a16="http://schemas.microsoft.com/office/drawing/2014/main" id="{55BEDDA7-8D10-7ED7-3CC4-225E33A79C92}"/>
              </a:ext>
            </a:extLst>
          </p:cNvPr>
          <p:cNvSpPr txBox="1"/>
          <p:nvPr/>
        </p:nvSpPr>
        <p:spPr>
          <a:xfrm>
            <a:off x="220133" y="304799"/>
            <a:ext cx="11802534" cy="1720471"/>
          </a:xfrm>
          <a:prstGeom prst="rect">
            <a:avLst/>
          </a:prstGeom>
          <a:noFill/>
        </p:spPr>
        <p:txBody>
          <a:bodyPr wrap="square">
            <a:spAutoFit/>
          </a:bodyPr>
          <a:lstStyle/>
          <a:p>
            <a:pPr algn="just">
              <a:lnSpc>
                <a:spcPct val="120000"/>
              </a:lnSpc>
              <a:spcAft>
                <a:spcPts val="600"/>
              </a:spcAft>
            </a:pPr>
            <a:r>
              <a:rPr lang="vi-VN" sz="1800" dirty="0">
                <a:effectLst/>
                <a:latin typeface="Times New Roman" panose="02020603050405020304" pitchFamily="18" charset="0"/>
                <a:ea typeface="Times New Roman" panose="02020603050405020304" pitchFamily="18" charset="0"/>
              </a:rPr>
              <a:t>- </a:t>
            </a:r>
            <a:r>
              <a:rPr lang="pt-BR" sz="1800" dirty="0">
                <a:effectLst/>
                <a:latin typeface="Times New Roman" panose="02020603050405020304" pitchFamily="18" charset="0"/>
                <a:ea typeface="Times New Roman" panose="02020603050405020304" pitchFamily="18" charset="0"/>
              </a:rPr>
              <a:t>Để đánh giá chất lượng nước khoáng theo các chỉ tiêu định danh nước khoáng chúng tôi căn cứ Quy chuẩn kỹ thuật quốc gia đối với nước khoáng thiên nhiên và nước uống đóng chai QCVN 6-1: 2010/BYT được ban hành kèm theo thông tư số 34/2010/TT-BYT ban hành ngày 02 tháng 6 năm 2010, có hiệu lực ngày 01 tháng 01 năm 2011.</a:t>
            </a:r>
            <a:endParaRPr lang="en-US" sz="1600" dirty="0">
              <a:effectLst/>
              <a:latin typeface="Times New Roman" panose="02020603050405020304" pitchFamily="18" charset="0"/>
              <a:ea typeface="Times New Roman" panose="02020603050405020304" pitchFamily="18" charset="0"/>
            </a:endParaRPr>
          </a:p>
          <a:p>
            <a:r>
              <a:rPr lang="vi-VN" sz="1800" dirty="0">
                <a:effectLst/>
                <a:latin typeface="Times New Roman" panose="02020603050405020304" pitchFamily="18" charset="0"/>
                <a:ea typeface="Times New Roman" panose="02020603050405020304" pitchFamily="18" charset="0"/>
              </a:rPr>
              <a:t>- </a:t>
            </a:r>
            <a:r>
              <a:rPr lang="pt-BR" sz="1800" dirty="0">
                <a:effectLst/>
                <a:latin typeface="Times New Roman" panose="02020603050405020304" pitchFamily="18" charset="0"/>
                <a:ea typeface="Times New Roman" panose="02020603050405020304" pitchFamily="18" charset="0"/>
              </a:rPr>
              <a:t>Dựa trên kết quả phân tích, khi đối chiếu với tiêu chuẩn nước khoáng đóng chai cho thấy chất lượng nguồn nước khá tốt, các chỉ tiêu phân tích đều đạt theo quy định.</a:t>
            </a:r>
            <a:endParaRPr lang="en-US" dirty="0"/>
          </a:p>
        </p:txBody>
      </p:sp>
      <p:sp>
        <p:nvSpPr>
          <p:cNvPr id="9" name="Hộp Văn bản 8">
            <a:extLst>
              <a:ext uri="{FF2B5EF4-FFF2-40B4-BE49-F238E27FC236}">
                <a16:creationId xmlns:a16="http://schemas.microsoft.com/office/drawing/2014/main" id="{84DDDD8E-8177-540D-2D23-00730FE37715}"/>
              </a:ext>
            </a:extLst>
          </p:cNvPr>
          <p:cNvSpPr txBox="1"/>
          <p:nvPr/>
        </p:nvSpPr>
        <p:spPr>
          <a:xfrm>
            <a:off x="338667" y="2067730"/>
            <a:ext cx="11565466" cy="1392945"/>
          </a:xfrm>
          <a:prstGeom prst="rect">
            <a:avLst/>
          </a:prstGeom>
          <a:noFill/>
        </p:spPr>
        <p:txBody>
          <a:bodyPr wrap="square">
            <a:spAutoFit/>
          </a:bodyPr>
          <a:lstStyle/>
          <a:p>
            <a:pPr algn="just">
              <a:lnSpc>
                <a:spcPct val="120000"/>
              </a:lnSpc>
              <a:spcAft>
                <a:spcPts val="600"/>
              </a:spcAft>
            </a:pPr>
            <a:r>
              <a:rPr lang="vi-VN" sz="1800" dirty="0">
                <a:effectLst/>
                <a:latin typeface="Times New Roman" panose="02020603050405020304" pitchFamily="18" charset="0"/>
                <a:ea typeface="Times New Roman" panose="02020603050405020304" pitchFamily="18" charset="0"/>
              </a:rPr>
              <a:t>- </a:t>
            </a:r>
            <a:r>
              <a:rPr lang="pt-BR" sz="1800" dirty="0">
                <a:effectLst/>
                <a:latin typeface="Times New Roman" panose="02020603050405020304" pitchFamily="18" charset="0"/>
                <a:ea typeface="Times New Roman" panose="02020603050405020304" pitchFamily="18" charset="0"/>
              </a:rPr>
              <a:t>Việc sử dụng nước khoáng, đặc biệt là khoáng nóng cho ngâm tắm, nghỉ dưỡng đã thực hiện từ rất lâu và rất phổ biến trên thế giới. Một số nguồn nước khoáng có thành phần đặc hiệu có thể chữa bệnh ghẻ, khớp</a:t>
            </a:r>
            <a:r>
              <a:rPr lang="vi-VN" sz="1800" dirty="0">
                <a:effectLst/>
                <a:latin typeface="Times New Roman" panose="02020603050405020304" pitchFamily="18" charset="0"/>
                <a:ea typeface="Times New Roman" panose="02020603050405020304" pitchFamily="18" charset="0"/>
              </a:rPr>
              <a:t>, tim </a:t>
            </a:r>
            <a:r>
              <a:rPr lang="vi-VN" sz="1800" dirty="0" err="1">
                <a:effectLst/>
                <a:latin typeface="Times New Roman" panose="02020603050405020304" pitchFamily="18" charset="0"/>
                <a:ea typeface="Times New Roman" panose="02020603050405020304" pitchFamily="18" charset="0"/>
              </a:rPr>
              <a:t>mạch</a:t>
            </a:r>
            <a:r>
              <a:rPr lang="pt-BR" sz="1800" dirty="0">
                <a:effectLst/>
                <a:latin typeface="Times New Roman" panose="02020603050405020304" pitchFamily="18" charset="0"/>
                <a:ea typeface="Times New Roman" panose="02020603050405020304" pitchFamily="18" charset="0"/>
              </a:rPr>
              <a:t>. Với nguồn nước khoáng Ngọc Sơn</a:t>
            </a:r>
            <a:r>
              <a:rPr lang="vi-VN" sz="1800" dirty="0">
                <a:effectLst/>
                <a:latin typeface="Times New Roman" panose="02020603050405020304" pitchFamily="18" charset="0"/>
                <a:ea typeface="Times New Roman" panose="02020603050405020304" pitchFamily="18" charset="0"/>
              </a:rPr>
              <a:t> </a:t>
            </a:r>
            <a:r>
              <a:rPr lang="vi-VN" sz="1800" dirty="0" err="1">
                <a:effectLst/>
                <a:latin typeface="Times New Roman" panose="02020603050405020304" pitchFamily="18" charset="0"/>
                <a:ea typeface="Times New Roman" panose="02020603050405020304" pitchFamily="18" charset="0"/>
              </a:rPr>
              <a:t>thấy</a:t>
            </a:r>
            <a:r>
              <a:rPr lang="vi-VN" sz="1800" dirty="0">
                <a:effectLst/>
                <a:latin typeface="Times New Roman" panose="02020603050405020304" pitchFamily="18" charset="0"/>
                <a:ea typeface="Times New Roman" panose="02020603050405020304" pitchFamily="18" charset="0"/>
              </a:rPr>
              <a:t> </a:t>
            </a:r>
            <a:r>
              <a:rPr lang="vi-VN" sz="1800" dirty="0" err="1">
                <a:effectLst/>
                <a:latin typeface="Times New Roman" panose="02020603050405020304" pitchFamily="18" charset="0"/>
                <a:ea typeface="Times New Roman" panose="02020603050405020304" pitchFamily="18" charset="0"/>
              </a:rPr>
              <a:t>rằng</a:t>
            </a:r>
            <a:r>
              <a:rPr lang="vi-VN" sz="1800" dirty="0">
                <a:effectLst/>
                <a:latin typeface="Times New Roman" panose="02020603050405020304" pitchFamily="18" charset="0"/>
                <a:ea typeface="Times New Roman" panose="02020603050405020304" pitchFamily="18" charset="0"/>
              </a:rPr>
              <a:t> do</a:t>
            </a:r>
            <a:r>
              <a:rPr lang="pt-BR" sz="1800" dirty="0">
                <a:effectLst/>
                <a:latin typeface="Times New Roman" panose="02020603050405020304" pitchFamily="18" charset="0"/>
                <a:ea typeface="Times New Roman" panose="02020603050405020304" pitchFamily="18" charset="0"/>
              </a:rPr>
              <a:t> có hàm lượng khoáng khá cao (TDS &gt;2 630 mg/l, trung bình 2737 mg/l) và nhiệt độ (38,9-39,1</a:t>
            </a:r>
            <a:r>
              <a:rPr lang="pt-BR" sz="1800" baseline="30000" dirty="0">
                <a:effectLst/>
                <a:latin typeface="Times New Roman" panose="02020603050405020304" pitchFamily="18" charset="0"/>
                <a:ea typeface="Times New Roman" panose="02020603050405020304" pitchFamily="18" charset="0"/>
              </a:rPr>
              <a:t>0</a:t>
            </a:r>
            <a:r>
              <a:rPr lang="pt-BR" sz="1800" dirty="0">
                <a:effectLst/>
                <a:latin typeface="Times New Roman" panose="02020603050405020304" pitchFamily="18" charset="0"/>
                <a:ea typeface="Times New Roman" panose="02020603050405020304" pitchFamily="18" charset="0"/>
              </a:rPr>
              <a:t>C ) nên rất phù hợp với ngâm tắm tĩnh dưỡng,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phục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hồi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khỏe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chữa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bệnh</a:t>
            </a:r>
            <a:r>
              <a:rPr lang="en-US" sz="1800"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44944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Bảng 5">
            <a:extLst>
              <a:ext uri="{FF2B5EF4-FFF2-40B4-BE49-F238E27FC236}">
                <a16:creationId xmlns:a16="http://schemas.microsoft.com/office/drawing/2014/main" id="{169DC0FD-855B-02CD-90A6-979EA350D989}"/>
              </a:ext>
            </a:extLst>
          </p:cNvPr>
          <p:cNvGraphicFramePr>
            <a:graphicFrameLocks noGrp="1"/>
          </p:cNvGraphicFramePr>
          <p:nvPr>
            <p:extLst>
              <p:ext uri="{D42A27DB-BD31-4B8C-83A1-F6EECF244321}">
                <p14:modId xmlns:p14="http://schemas.microsoft.com/office/powerpoint/2010/main" val="1489249825"/>
              </p:ext>
            </p:extLst>
          </p:nvPr>
        </p:nvGraphicFramePr>
        <p:xfrm>
          <a:off x="929148" y="353962"/>
          <a:ext cx="8760543" cy="6400797"/>
        </p:xfrm>
        <a:graphic>
          <a:graphicData uri="http://schemas.openxmlformats.org/drawingml/2006/table">
            <a:tbl>
              <a:tblPr firstRow="1" firstCol="1" bandRow="1">
                <a:tableStyleId>{5C22544A-7EE6-4342-B048-85BDC9FD1C3A}</a:tableStyleId>
              </a:tblPr>
              <a:tblGrid>
                <a:gridCol w="684055">
                  <a:extLst>
                    <a:ext uri="{9D8B030D-6E8A-4147-A177-3AD203B41FA5}">
                      <a16:colId xmlns:a16="http://schemas.microsoft.com/office/drawing/2014/main" val="221808079"/>
                    </a:ext>
                  </a:extLst>
                </a:gridCol>
                <a:gridCol w="3692356">
                  <a:extLst>
                    <a:ext uri="{9D8B030D-6E8A-4147-A177-3AD203B41FA5}">
                      <a16:colId xmlns:a16="http://schemas.microsoft.com/office/drawing/2014/main" val="3970488165"/>
                    </a:ext>
                  </a:extLst>
                </a:gridCol>
                <a:gridCol w="767995">
                  <a:extLst>
                    <a:ext uri="{9D8B030D-6E8A-4147-A177-3AD203B41FA5}">
                      <a16:colId xmlns:a16="http://schemas.microsoft.com/office/drawing/2014/main" val="2912091462"/>
                    </a:ext>
                  </a:extLst>
                </a:gridCol>
                <a:gridCol w="964818">
                  <a:extLst>
                    <a:ext uri="{9D8B030D-6E8A-4147-A177-3AD203B41FA5}">
                      <a16:colId xmlns:a16="http://schemas.microsoft.com/office/drawing/2014/main" val="3846755129"/>
                    </a:ext>
                  </a:extLst>
                </a:gridCol>
                <a:gridCol w="1686501">
                  <a:extLst>
                    <a:ext uri="{9D8B030D-6E8A-4147-A177-3AD203B41FA5}">
                      <a16:colId xmlns:a16="http://schemas.microsoft.com/office/drawing/2014/main" val="3105121803"/>
                    </a:ext>
                  </a:extLst>
                </a:gridCol>
                <a:gridCol w="964818">
                  <a:extLst>
                    <a:ext uri="{9D8B030D-6E8A-4147-A177-3AD203B41FA5}">
                      <a16:colId xmlns:a16="http://schemas.microsoft.com/office/drawing/2014/main" val="3282327376"/>
                    </a:ext>
                  </a:extLst>
                </a:gridCol>
              </a:tblGrid>
              <a:tr h="2046427">
                <a:tc>
                  <a:txBody>
                    <a:bodyPr/>
                    <a:lstStyle/>
                    <a:p>
                      <a:pPr algn="ctr">
                        <a:lnSpc>
                          <a:spcPct val="120000"/>
                        </a:lnSpc>
                        <a:spcAft>
                          <a:spcPts val="600"/>
                        </a:spcAft>
                      </a:pPr>
                      <a:r>
                        <a:rPr lang="en-US" sz="1200">
                          <a:effectLst/>
                        </a:rPr>
                        <a:t>STT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Các chỉ tiêu phân tích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Đơn vị</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Giới hạn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Kết quả phân tích</a:t>
                      </a:r>
                    </a:p>
                    <a:p>
                      <a:pPr algn="ctr">
                        <a:lnSpc>
                          <a:spcPct val="120000"/>
                        </a:lnSpc>
                        <a:spcAft>
                          <a:spcPts val="600"/>
                        </a:spcAft>
                      </a:pPr>
                      <a:r>
                        <a:rPr lang="en-US" sz="1200" u="sng">
                          <a:effectLst/>
                        </a:rPr>
                        <a:t>(Min-Max)</a:t>
                      </a:r>
                      <a:endParaRPr lang="en-US" sz="1200">
                        <a:effectLst/>
                      </a:endParaRPr>
                    </a:p>
                    <a:p>
                      <a:pPr algn="ctr">
                        <a:lnSpc>
                          <a:spcPct val="120000"/>
                        </a:lnSpc>
                        <a:spcAft>
                          <a:spcPts val="600"/>
                        </a:spcAft>
                      </a:pPr>
                      <a:r>
                        <a:rPr lang="en-US" sz="1200">
                          <a:effectLst/>
                        </a:rPr>
                        <a:t>Trung bình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Đánh giá</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28784578"/>
                  </a:ext>
                </a:extLst>
              </a:tr>
              <a:tr h="435437">
                <a:tc>
                  <a:txBody>
                    <a:bodyPr/>
                    <a:lstStyle/>
                    <a:p>
                      <a:pPr algn="ctr">
                        <a:lnSpc>
                          <a:spcPct val="120000"/>
                        </a:lnSpc>
                        <a:spcAft>
                          <a:spcPts val="600"/>
                        </a:spcAft>
                      </a:pPr>
                      <a:r>
                        <a:rPr lang="en-US" sz="1200">
                          <a:effectLst/>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600"/>
                        </a:spcAft>
                      </a:pPr>
                      <a:r>
                        <a:rPr lang="en-US" sz="1200">
                          <a:effectLst/>
                        </a:rPr>
                        <a:t>Hàm lượng Antimony (Sb)</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mg/L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0,005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KPH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Đạt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97117018"/>
                  </a:ext>
                </a:extLst>
              </a:tr>
              <a:tr h="435437">
                <a:tc>
                  <a:txBody>
                    <a:bodyPr/>
                    <a:lstStyle/>
                    <a:p>
                      <a:pPr algn="ctr">
                        <a:lnSpc>
                          <a:spcPct val="120000"/>
                        </a:lnSpc>
                        <a:spcAft>
                          <a:spcPts val="600"/>
                        </a:spcAft>
                      </a:pPr>
                      <a:r>
                        <a:rPr lang="en-US" sz="1200">
                          <a:effectLst/>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600"/>
                        </a:spcAft>
                      </a:pPr>
                      <a:r>
                        <a:rPr lang="en-US" sz="1200">
                          <a:effectLst/>
                        </a:rPr>
                        <a:t>Hàm lượng Asen (As)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mg/L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0,01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KPH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Đạt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68557735"/>
                  </a:ext>
                </a:extLst>
              </a:tr>
              <a:tr h="435437">
                <a:tc>
                  <a:txBody>
                    <a:bodyPr/>
                    <a:lstStyle/>
                    <a:p>
                      <a:pPr algn="ctr">
                        <a:lnSpc>
                          <a:spcPct val="120000"/>
                        </a:lnSpc>
                        <a:spcAft>
                          <a:spcPts val="600"/>
                        </a:spcAft>
                      </a:pPr>
                      <a:r>
                        <a:rPr lang="en-US" sz="1200">
                          <a:effectLst/>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600"/>
                        </a:spcAft>
                      </a:pPr>
                      <a:r>
                        <a:rPr lang="en-US" sz="1200">
                          <a:effectLst/>
                        </a:rPr>
                        <a:t>Hàm lượng Bari (Ba)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mg/L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0,7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KPH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Đạt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68712481"/>
                  </a:ext>
                </a:extLst>
              </a:tr>
              <a:tr h="435437">
                <a:tc>
                  <a:txBody>
                    <a:bodyPr/>
                    <a:lstStyle/>
                    <a:p>
                      <a:pPr algn="ctr">
                        <a:lnSpc>
                          <a:spcPct val="120000"/>
                        </a:lnSpc>
                        <a:spcAft>
                          <a:spcPts val="600"/>
                        </a:spcAft>
                      </a:pPr>
                      <a:r>
                        <a:rPr lang="en-US" sz="1200">
                          <a:effectLst/>
                        </a:rPr>
                        <a:t>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600"/>
                        </a:spcAft>
                      </a:pPr>
                      <a:r>
                        <a:rPr lang="en-US" sz="1200">
                          <a:effectLst/>
                        </a:rPr>
                        <a:t>Hàm lượng Borat (B)</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mg/L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KPH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Đạt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6147531"/>
                  </a:ext>
                </a:extLst>
              </a:tr>
              <a:tr h="435437">
                <a:tc>
                  <a:txBody>
                    <a:bodyPr/>
                    <a:lstStyle/>
                    <a:p>
                      <a:pPr algn="ctr">
                        <a:lnSpc>
                          <a:spcPct val="120000"/>
                        </a:lnSpc>
                        <a:spcAft>
                          <a:spcPts val="600"/>
                        </a:spcAft>
                      </a:pPr>
                      <a:r>
                        <a:rPr lang="en-US" sz="1200">
                          <a:effectLst/>
                        </a:rPr>
                        <a:t>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600"/>
                        </a:spcAft>
                      </a:pPr>
                      <a:r>
                        <a:rPr lang="en-US" sz="1200">
                          <a:effectLst/>
                        </a:rPr>
                        <a:t>Hàm lượng Cadmi (Cd)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mg/L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0,003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KPH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Đạt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21474134"/>
                  </a:ext>
                </a:extLst>
              </a:tr>
              <a:tr h="435437">
                <a:tc>
                  <a:txBody>
                    <a:bodyPr/>
                    <a:lstStyle/>
                    <a:p>
                      <a:pPr algn="ctr">
                        <a:lnSpc>
                          <a:spcPct val="120000"/>
                        </a:lnSpc>
                        <a:spcAft>
                          <a:spcPts val="600"/>
                        </a:spcAft>
                      </a:pPr>
                      <a:r>
                        <a:rPr lang="en-US" sz="1200">
                          <a:effectLst/>
                        </a:rPr>
                        <a:t>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600"/>
                        </a:spcAft>
                      </a:pPr>
                      <a:r>
                        <a:rPr lang="en-US" sz="1200">
                          <a:effectLst/>
                        </a:rPr>
                        <a:t>Hàm lượng Crom (Cr)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mg/L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0,05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KPH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Đạt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13823192"/>
                  </a:ext>
                </a:extLst>
              </a:tr>
              <a:tr h="435437">
                <a:tc>
                  <a:txBody>
                    <a:bodyPr/>
                    <a:lstStyle/>
                    <a:p>
                      <a:pPr algn="ctr">
                        <a:lnSpc>
                          <a:spcPct val="120000"/>
                        </a:lnSpc>
                        <a:spcAft>
                          <a:spcPts val="600"/>
                        </a:spcAft>
                      </a:pPr>
                      <a:r>
                        <a:rPr lang="en-US" sz="1200">
                          <a:effectLst/>
                        </a:rPr>
                        <a:t>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600"/>
                        </a:spcAft>
                      </a:pPr>
                      <a:r>
                        <a:rPr lang="en-US" sz="1200">
                          <a:effectLst/>
                        </a:rPr>
                        <a:t>Hàm lượng Đồng (Cu)</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mg/L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KPH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Đạt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09507023"/>
                  </a:ext>
                </a:extLst>
              </a:tr>
              <a:tr h="435437">
                <a:tc>
                  <a:txBody>
                    <a:bodyPr/>
                    <a:lstStyle/>
                    <a:p>
                      <a:pPr algn="ctr">
                        <a:lnSpc>
                          <a:spcPct val="120000"/>
                        </a:lnSpc>
                        <a:spcAft>
                          <a:spcPts val="600"/>
                        </a:spcAft>
                      </a:pPr>
                      <a:r>
                        <a:rPr lang="en-US" sz="1200">
                          <a:effectLst/>
                        </a:rPr>
                        <a:t>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600"/>
                        </a:spcAft>
                      </a:pPr>
                      <a:r>
                        <a:rPr lang="en-US" sz="1200">
                          <a:effectLst/>
                        </a:rPr>
                        <a:t>Hàm lượng Xyanid (CN)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mg/L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0,07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KPH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Đạt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65921740"/>
                  </a:ext>
                </a:extLst>
              </a:tr>
              <a:tr h="435437">
                <a:tc>
                  <a:txBody>
                    <a:bodyPr/>
                    <a:lstStyle/>
                    <a:p>
                      <a:pPr algn="ctr">
                        <a:lnSpc>
                          <a:spcPct val="120000"/>
                        </a:lnSpc>
                        <a:spcAft>
                          <a:spcPts val="600"/>
                        </a:spcAft>
                      </a:pPr>
                      <a:r>
                        <a:rPr lang="en-US" sz="1200">
                          <a:effectLst/>
                        </a:rPr>
                        <a:t>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600"/>
                        </a:spcAft>
                      </a:pPr>
                      <a:r>
                        <a:rPr lang="en-US" sz="1200">
                          <a:effectLst/>
                        </a:rPr>
                        <a:t>Hàm lượng Fluorid (F</a:t>
                      </a:r>
                      <a:r>
                        <a:rPr lang="en-US" sz="1200" baseline="30000">
                          <a:effectLst/>
                        </a:rPr>
                        <a:t>-</a:t>
                      </a:r>
                      <a:r>
                        <a:rPr lang="en-US" sz="1200">
                          <a:effectLst/>
                        </a:rPr>
                        <a: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mg/L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KPH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Đạt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43914784"/>
                  </a:ext>
                </a:extLst>
              </a:tr>
              <a:tr h="435437">
                <a:tc>
                  <a:txBody>
                    <a:bodyPr/>
                    <a:lstStyle/>
                    <a:p>
                      <a:pPr algn="ctr">
                        <a:lnSpc>
                          <a:spcPct val="120000"/>
                        </a:lnSpc>
                        <a:spcAft>
                          <a:spcPts val="600"/>
                        </a:spcAft>
                      </a:pPr>
                      <a:r>
                        <a:rPr lang="en-US" sz="1200">
                          <a:effectLst/>
                        </a:rPr>
                        <a:t>10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600"/>
                        </a:spcAft>
                      </a:pPr>
                      <a:r>
                        <a:rPr lang="en-US" sz="1200">
                          <a:effectLst/>
                        </a:rPr>
                        <a:t>Hàm lượng Chì (Pb)</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mg/L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0,01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KPH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dirty="0" err="1">
                          <a:effectLst/>
                        </a:rPr>
                        <a:t>Đạt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64618687"/>
                  </a:ext>
                </a:extLst>
              </a:tr>
            </a:tbl>
          </a:graphicData>
        </a:graphic>
      </p:graphicFrame>
    </p:spTree>
    <p:extLst>
      <p:ext uri="{BB962C8B-B14F-4D97-AF65-F5344CB8AC3E}">
        <p14:creationId xmlns:p14="http://schemas.microsoft.com/office/powerpoint/2010/main" val="2180513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Bảng 3">
            <a:extLst>
              <a:ext uri="{FF2B5EF4-FFF2-40B4-BE49-F238E27FC236}">
                <a16:creationId xmlns:a16="http://schemas.microsoft.com/office/drawing/2014/main" id="{80699A78-30FD-F0EE-E9E2-F3A7A8CD3CEC}"/>
              </a:ext>
            </a:extLst>
          </p:cNvPr>
          <p:cNvGraphicFramePr>
            <a:graphicFrameLocks noGrp="1"/>
          </p:cNvGraphicFramePr>
          <p:nvPr>
            <p:extLst>
              <p:ext uri="{D42A27DB-BD31-4B8C-83A1-F6EECF244321}">
                <p14:modId xmlns:p14="http://schemas.microsoft.com/office/powerpoint/2010/main" val="1165151076"/>
              </p:ext>
            </p:extLst>
          </p:nvPr>
        </p:nvGraphicFramePr>
        <p:xfrm>
          <a:off x="722671" y="132736"/>
          <a:ext cx="10161640" cy="6518784"/>
        </p:xfrm>
        <a:graphic>
          <a:graphicData uri="http://schemas.openxmlformats.org/drawingml/2006/table">
            <a:tbl>
              <a:tblPr firstRow="1" firstCol="1" bandRow="1">
                <a:tableStyleId>{5C22544A-7EE6-4342-B048-85BDC9FD1C3A}</a:tableStyleId>
              </a:tblPr>
              <a:tblGrid>
                <a:gridCol w="793459">
                  <a:extLst>
                    <a:ext uri="{9D8B030D-6E8A-4147-A177-3AD203B41FA5}">
                      <a16:colId xmlns:a16="http://schemas.microsoft.com/office/drawing/2014/main" val="4093853770"/>
                    </a:ext>
                  </a:extLst>
                </a:gridCol>
                <a:gridCol w="4282885">
                  <a:extLst>
                    <a:ext uri="{9D8B030D-6E8A-4147-A177-3AD203B41FA5}">
                      <a16:colId xmlns:a16="http://schemas.microsoft.com/office/drawing/2014/main" val="4305769"/>
                    </a:ext>
                  </a:extLst>
                </a:gridCol>
                <a:gridCol w="890822">
                  <a:extLst>
                    <a:ext uri="{9D8B030D-6E8A-4147-A177-3AD203B41FA5}">
                      <a16:colId xmlns:a16="http://schemas.microsoft.com/office/drawing/2014/main" val="365745789"/>
                    </a:ext>
                  </a:extLst>
                </a:gridCol>
                <a:gridCol w="1119123">
                  <a:extLst>
                    <a:ext uri="{9D8B030D-6E8A-4147-A177-3AD203B41FA5}">
                      <a16:colId xmlns:a16="http://schemas.microsoft.com/office/drawing/2014/main" val="3686173397"/>
                    </a:ext>
                  </a:extLst>
                </a:gridCol>
                <a:gridCol w="1956228">
                  <a:extLst>
                    <a:ext uri="{9D8B030D-6E8A-4147-A177-3AD203B41FA5}">
                      <a16:colId xmlns:a16="http://schemas.microsoft.com/office/drawing/2014/main" val="3706105839"/>
                    </a:ext>
                  </a:extLst>
                </a:gridCol>
                <a:gridCol w="1119123">
                  <a:extLst>
                    <a:ext uri="{9D8B030D-6E8A-4147-A177-3AD203B41FA5}">
                      <a16:colId xmlns:a16="http://schemas.microsoft.com/office/drawing/2014/main" val="2043167976"/>
                    </a:ext>
                  </a:extLst>
                </a:gridCol>
              </a:tblGrid>
              <a:tr h="357920">
                <a:tc>
                  <a:txBody>
                    <a:bodyPr/>
                    <a:lstStyle/>
                    <a:p>
                      <a:pPr algn="ctr">
                        <a:lnSpc>
                          <a:spcPct val="120000"/>
                        </a:lnSpc>
                        <a:spcAft>
                          <a:spcPts val="600"/>
                        </a:spcAft>
                      </a:pPr>
                      <a:r>
                        <a:rPr lang="en-US" sz="1200">
                          <a:effectLst/>
                        </a:rPr>
                        <a:t>11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600"/>
                        </a:spcAft>
                      </a:pPr>
                      <a:r>
                        <a:rPr lang="en-US" sz="1200">
                          <a:effectLst/>
                        </a:rPr>
                        <a:t>Hàm lượng Mangan (Mn)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mg/L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0,4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KPH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Đạt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7797886"/>
                  </a:ext>
                </a:extLst>
              </a:tr>
              <a:tr h="357920">
                <a:tc>
                  <a:txBody>
                    <a:bodyPr/>
                    <a:lstStyle/>
                    <a:p>
                      <a:pPr algn="ctr">
                        <a:lnSpc>
                          <a:spcPct val="120000"/>
                        </a:lnSpc>
                        <a:spcAft>
                          <a:spcPts val="600"/>
                        </a:spcAft>
                      </a:pPr>
                      <a:r>
                        <a:rPr lang="en-US" sz="1200">
                          <a:effectLst/>
                        </a:rPr>
                        <a:t>12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600"/>
                        </a:spcAft>
                      </a:pPr>
                      <a:r>
                        <a:rPr lang="en-US" sz="1200">
                          <a:effectLst/>
                        </a:rPr>
                        <a:t>Hàm lượng Thủy ngân (Hg)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mg/L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0,001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KPH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Đạt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80043972"/>
                  </a:ext>
                </a:extLst>
              </a:tr>
              <a:tr h="357920">
                <a:tc>
                  <a:txBody>
                    <a:bodyPr/>
                    <a:lstStyle/>
                    <a:p>
                      <a:pPr algn="ctr">
                        <a:lnSpc>
                          <a:spcPct val="120000"/>
                        </a:lnSpc>
                        <a:spcAft>
                          <a:spcPts val="600"/>
                        </a:spcAft>
                      </a:pPr>
                      <a:r>
                        <a:rPr lang="en-US" sz="1200">
                          <a:effectLst/>
                        </a:rPr>
                        <a:t>13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600"/>
                        </a:spcAft>
                      </a:pPr>
                      <a:r>
                        <a:rPr lang="en-US" sz="1200">
                          <a:effectLst/>
                        </a:rPr>
                        <a:t>Hàm lượng Nickel (Ni)</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mg/L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0,02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KPH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Đạt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94554733"/>
                  </a:ext>
                </a:extLst>
              </a:tr>
              <a:tr h="828166">
                <a:tc>
                  <a:txBody>
                    <a:bodyPr/>
                    <a:lstStyle/>
                    <a:p>
                      <a:pPr algn="ctr">
                        <a:lnSpc>
                          <a:spcPct val="120000"/>
                        </a:lnSpc>
                        <a:spcAft>
                          <a:spcPts val="600"/>
                        </a:spcAft>
                      </a:pPr>
                      <a:r>
                        <a:rPr lang="en-US" sz="1200">
                          <a:effectLst/>
                        </a:rPr>
                        <a:t>14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600"/>
                        </a:spcAft>
                      </a:pPr>
                      <a:r>
                        <a:rPr lang="en-US" sz="1200">
                          <a:effectLst/>
                        </a:rPr>
                        <a:t>Hàm lượng Nitrat (NO</a:t>
                      </a:r>
                      <a:r>
                        <a:rPr lang="en-US" sz="1200" baseline="-25000">
                          <a:effectLst/>
                        </a:rPr>
                        <a:t>3</a:t>
                      </a:r>
                      <a:r>
                        <a:rPr lang="en-US" sz="1200" baseline="30000">
                          <a:effectLst/>
                        </a:rPr>
                        <a:t>-</a:t>
                      </a:r>
                      <a:r>
                        <a:rPr lang="en-US" sz="1200">
                          <a:effectLst/>
                        </a:rPr>
                        <a:t> - 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mg/L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u="sng">
                          <a:effectLst/>
                        </a:rPr>
                        <a:t>2,96-3,60</a:t>
                      </a:r>
                      <a:endParaRPr lang="en-US" sz="1200">
                        <a:effectLst/>
                      </a:endParaRPr>
                    </a:p>
                    <a:p>
                      <a:pPr algn="ctr">
                        <a:lnSpc>
                          <a:spcPct val="120000"/>
                        </a:lnSpc>
                        <a:spcAft>
                          <a:spcPts val="600"/>
                        </a:spcAft>
                      </a:pPr>
                      <a:r>
                        <a:rPr lang="en-US" sz="1200">
                          <a:effectLst/>
                        </a:rPr>
                        <a:t>3,25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Đạt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65143680"/>
                  </a:ext>
                </a:extLst>
              </a:tr>
              <a:tr h="357920">
                <a:tc>
                  <a:txBody>
                    <a:bodyPr/>
                    <a:lstStyle/>
                    <a:p>
                      <a:pPr algn="ctr">
                        <a:lnSpc>
                          <a:spcPct val="120000"/>
                        </a:lnSpc>
                        <a:spcAft>
                          <a:spcPts val="600"/>
                        </a:spcAft>
                      </a:pPr>
                      <a:r>
                        <a:rPr lang="en-US" sz="1200">
                          <a:effectLst/>
                        </a:rPr>
                        <a:t>15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600"/>
                        </a:spcAft>
                      </a:pPr>
                      <a:r>
                        <a:rPr lang="en-US" sz="1200">
                          <a:effectLst/>
                        </a:rPr>
                        <a:t>Hàm lượng Nitrit (NO</a:t>
                      </a:r>
                      <a:r>
                        <a:rPr lang="en-US" sz="1200" baseline="-25000">
                          <a:effectLst/>
                        </a:rPr>
                        <a:t>2</a:t>
                      </a:r>
                      <a:r>
                        <a:rPr lang="en-US" sz="1200" baseline="30000">
                          <a:effectLst/>
                        </a:rPr>
                        <a:t>-</a:t>
                      </a:r>
                      <a:r>
                        <a:rPr lang="en-US" sz="1200">
                          <a:effectLst/>
                        </a:rPr>
                        <a:t> - </a:t>
                      </a:r>
                      <a:r>
                        <a:rPr lang="en-US" sz="1200" baseline="30000">
                          <a:effectLst/>
                        </a:rPr>
                        <a:t> </a:t>
                      </a:r>
                      <a:r>
                        <a:rPr lang="en-US" sz="1200">
                          <a:effectLst/>
                        </a:rPr>
                        <a:t>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mg/L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0,1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KPH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Đạt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68484165"/>
                  </a:ext>
                </a:extLst>
              </a:tr>
              <a:tr h="357920">
                <a:tc>
                  <a:txBody>
                    <a:bodyPr/>
                    <a:lstStyle/>
                    <a:p>
                      <a:pPr algn="ctr">
                        <a:lnSpc>
                          <a:spcPct val="120000"/>
                        </a:lnSpc>
                        <a:spcAft>
                          <a:spcPts val="600"/>
                        </a:spcAft>
                      </a:pPr>
                      <a:r>
                        <a:rPr lang="en-US" sz="1200">
                          <a:effectLst/>
                        </a:rPr>
                        <a:t>16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600"/>
                        </a:spcAft>
                      </a:pPr>
                      <a:r>
                        <a:rPr lang="en-US" sz="1200">
                          <a:effectLst/>
                        </a:rPr>
                        <a:t>Hàm lượng Selen (Se)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mg/L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0,01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KPH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Đạt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35070397"/>
                  </a:ext>
                </a:extLst>
              </a:tr>
              <a:tr h="357920">
                <a:tc>
                  <a:txBody>
                    <a:bodyPr/>
                    <a:lstStyle/>
                    <a:p>
                      <a:pPr algn="ctr">
                        <a:lnSpc>
                          <a:spcPct val="120000"/>
                        </a:lnSpc>
                        <a:spcAft>
                          <a:spcPts val="600"/>
                        </a:spcAft>
                      </a:pPr>
                      <a:r>
                        <a:rPr lang="en-US" sz="1200">
                          <a:effectLst/>
                        </a:rPr>
                        <a:t>17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600"/>
                        </a:spcAft>
                      </a:pPr>
                      <a:r>
                        <a:rPr lang="en-US" sz="1200">
                          <a:effectLst/>
                        </a:rPr>
                        <a:t>Hàm lượng chất hoạt động bề mặt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mg/L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KPH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KPH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Đạt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3508632"/>
                  </a:ext>
                </a:extLst>
              </a:tr>
              <a:tr h="701841">
                <a:tc>
                  <a:txBody>
                    <a:bodyPr/>
                    <a:lstStyle/>
                    <a:p>
                      <a:pPr algn="ctr">
                        <a:lnSpc>
                          <a:spcPct val="120000"/>
                        </a:lnSpc>
                        <a:spcAft>
                          <a:spcPts val="600"/>
                        </a:spcAft>
                      </a:pPr>
                      <a:r>
                        <a:rPr lang="en-US" sz="1200">
                          <a:effectLst/>
                        </a:rPr>
                        <a:t>18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600"/>
                        </a:spcAft>
                      </a:pPr>
                      <a:r>
                        <a:rPr lang="en-US" sz="1200">
                          <a:effectLst/>
                        </a:rPr>
                        <a:t>Dư lượng thuốc bảo vệ thực vật nhóm Phospho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μg/L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KPH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KPH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Đạt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72231477"/>
                  </a:ext>
                </a:extLst>
              </a:tr>
              <a:tr h="701841">
                <a:tc>
                  <a:txBody>
                    <a:bodyPr/>
                    <a:lstStyle/>
                    <a:p>
                      <a:pPr algn="ctr">
                        <a:lnSpc>
                          <a:spcPct val="120000"/>
                        </a:lnSpc>
                        <a:spcAft>
                          <a:spcPts val="600"/>
                        </a:spcAft>
                      </a:pPr>
                      <a:r>
                        <a:rPr lang="en-US" sz="1200">
                          <a:effectLst/>
                        </a:rPr>
                        <a:t>19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600"/>
                        </a:spcAft>
                      </a:pPr>
                      <a:r>
                        <a:rPr lang="en-US" sz="1200">
                          <a:effectLst/>
                        </a:rPr>
                        <a:t>Dư lượng thuốc bảo vệ thực vật nhóm  nhóm Clo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μg/L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KPH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KPH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Đạt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99866960"/>
                  </a:ext>
                </a:extLst>
              </a:tr>
              <a:tr h="357920">
                <a:tc>
                  <a:txBody>
                    <a:bodyPr/>
                    <a:lstStyle/>
                    <a:p>
                      <a:pPr algn="ctr">
                        <a:lnSpc>
                          <a:spcPct val="120000"/>
                        </a:lnSpc>
                        <a:spcAft>
                          <a:spcPts val="600"/>
                        </a:spcAft>
                      </a:pPr>
                      <a:r>
                        <a:rPr lang="en-US" sz="1200">
                          <a:effectLst/>
                        </a:rPr>
                        <a:t>20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600"/>
                        </a:spcAft>
                      </a:pPr>
                      <a:r>
                        <a:rPr lang="en-US" sz="1200">
                          <a:effectLst/>
                        </a:rPr>
                        <a:t>Hàm lượng PCB</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μg/L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KPH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KPH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Đạt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92505557"/>
                  </a:ext>
                </a:extLst>
              </a:tr>
              <a:tr h="357920">
                <a:tc>
                  <a:txBody>
                    <a:bodyPr/>
                    <a:lstStyle/>
                    <a:p>
                      <a:pPr algn="ctr">
                        <a:lnSpc>
                          <a:spcPct val="120000"/>
                        </a:lnSpc>
                        <a:spcAft>
                          <a:spcPts val="600"/>
                        </a:spcAft>
                      </a:pPr>
                      <a:r>
                        <a:rPr lang="en-US" sz="1200">
                          <a:effectLst/>
                        </a:rPr>
                        <a:t>21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600"/>
                        </a:spcAft>
                      </a:pPr>
                      <a:r>
                        <a:rPr lang="en-US" sz="1200">
                          <a:effectLst/>
                        </a:rPr>
                        <a:t>Hàm lượng dầu khoáng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mg/L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KPH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KPH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Đạt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5075934"/>
                  </a:ext>
                </a:extLst>
              </a:tr>
              <a:tr h="357920">
                <a:tc>
                  <a:txBody>
                    <a:bodyPr/>
                    <a:lstStyle/>
                    <a:p>
                      <a:pPr algn="ctr">
                        <a:lnSpc>
                          <a:spcPct val="120000"/>
                        </a:lnSpc>
                        <a:spcAft>
                          <a:spcPts val="600"/>
                        </a:spcAft>
                      </a:pPr>
                      <a:r>
                        <a:rPr lang="en-US" sz="1200">
                          <a:effectLst/>
                        </a:rPr>
                        <a:t>22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600"/>
                        </a:spcAft>
                      </a:pPr>
                      <a:r>
                        <a:rPr lang="en-US" sz="1200">
                          <a:effectLst/>
                        </a:rPr>
                        <a:t>Hydrocacbon đa vòng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μg/L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KPH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KPH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Đạt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81293078"/>
                  </a:ext>
                </a:extLst>
              </a:tr>
              <a:tr h="1065656">
                <a:tc>
                  <a:txBody>
                    <a:bodyPr/>
                    <a:lstStyle/>
                    <a:p>
                      <a:pPr algn="ctr">
                        <a:lnSpc>
                          <a:spcPct val="120000"/>
                        </a:lnSpc>
                        <a:spcAft>
                          <a:spcPts val="600"/>
                        </a:spcAft>
                      </a:pPr>
                      <a:r>
                        <a:rPr lang="en-US" sz="1200">
                          <a:effectLst/>
                        </a:rPr>
                        <a:t>25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spcAft>
                          <a:spcPts val="600"/>
                        </a:spcAft>
                      </a:pPr>
                      <a:r>
                        <a:rPr lang="en-US" sz="1200">
                          <a:effectLst/>
                        </a:rPr>
                        <a:t>Streptococci Feacal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CFU/250ml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a:effectLst/>
                        </a:rPr>
                        <a:t>KPH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dirty="0" err="1">
                          <a:effectLst/>
                        </a:rPr>
                        <a:t>Đạt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43644314"/>
                  </a:ext>
                </a:extLst>
              </a:tr>
            </a:tbl>
          </a:graphicData>
        </a:graphic>
      </p:graphicFrame>
    </p:spTree>
    <p:extLst>
      <p:ext uri="{BB962C8B-B14F-4D97-AF65-F5344CB8AC3E}">
        <p14:creationId xmlns:p14="http://schemas.microsoft.com/office/powerpoint/2010/main" val="3857558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ộp Văn bản 6">
            <a:extLst>
              <a:ext uri="{FF2B5EF4-FFF2-40B4-BE49-F238E27FC236}">
                <a16:creationId xmlns:a16="http://schemas.microsoft.com/office/drawing/2014/main" id="{3D0F450E-1E13-0A7D-150D-87556E9D508C}"/>
              </a:ext>
            </a:extLst>
          </p:cNvPr>
          <p:cNvSpPr txBox="1"/>
          <p:nvPr/>
        </p:nvSpPr>
        <p:spPr>
          <a:xfrm>
            <a:off x="406400" y="389467"/>
            <a:ext cx="4944533" cy="3796680"/>
          </a:xfrm>
          <a:prstGeom prst="rect">
            <a:avLst/>
          </a:prstGeom>
          <a:noFill/>
        </p:spPr>
        <p:txBody>
          <a:bodyPr wrap="square">
            <a:spAutoFit/>
          </a:bodyPr>
          <a:lstStyle/>
          <a:p>
            <a:pPr algn="just">
              <a:lnSpc>
                <a:spcPct val="120000"/>
              </a:lnSpc>
              <a:spcBef>
                <a:spcPts val="600"/>
              </a:spcBef>
              <a:spcAft>
                <a:spcPts val="600"/>
              </a:spcAft>
            </a:pP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Đánh</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giá</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chất</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lượng</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nước</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khoáng</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theo</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tiêu</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chuẩn</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ngâm</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tắm</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nghỉ</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dưỡng</a:t>
            </a:r>
            <a:endParaRPr lang="en-US" sz="1800" b="1" i="1"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pt-BR" sz="1800" dirty="0">
                <a:effectLst/>
                <a:latin typeface="Times New Roman" panose="02020603050405020304" pitchFamily="18" charset="0"/>
                <a:ea typeface="Times New Roman" panose="02020603050405020304" pitchFamily="18" charset="0"/>
              </a:rPr>
              <a:t>Việc sử dụng nước khoáng, đặc biệt là khoáng nóng cho ngâm tắm, nghỉ dưỡng đã thực hiện từ rất lâu và rất phổ biến trên thế giới. Một số nguồn nước khoáng có thành phần đặc hiệu có thể chữa bệnh ghẻ, khớp</a:t>
            </a:r>
            <a:r>
              <a:rPr lang="vi-VN" sz="1800" dirty="0">
                <a:effectLst/>
                <a:latin typeface="Times New Roman" panose="02020603050405020304" pitchFamily="18" charset="0"/>
                <a:ea typeface="Times New Roman" panose="02020603050405020304" pitchFamily="18" charset="0"/>
              </a:rPr>
              <a:t>, tim </a:t>
            </a:r>
            <a:r>
              <a:rPr lang="vi-VN" sz="1800" dirty="0" err="1">
                <a:effectLst/>
                <a:latin typeface="Times New Roman" panose="02020603050405020304" pitchFamily="18" charset="0"/>
                <a:ea typeface="Times New Roman" panose="02020603050405020304" pitchFamily="18" charset="0"/>
              </a:rPr>
              <a:t>mạch</a:t>
            </a:r>
            <a:r>
              <a:rPr lang="pt-BR" sz="1800" dirty="0">
                <a:effectLst/>
                <a:latin typeface="Times New Roman" panose="02020603050405020304" pitchFamily="18" charset="0"/>
                <a:ea typeface="Times New Roman" panose="02020603050405020304" pitchFamily="18" charset="0"/>
              </a:rPr>
              <a:t>. Với nguồn nước khoáng Ngọc Sơn</a:t>
            </a:r>
            <a:r>
              <a:rPr lang="vi-VN" sz="1800" dirty="0">
                <a:effectLst/>
                <a:latin typeface="Times New Roman" panose="02020603050405020304" pitchFamily="18" charset="0"/>
                <a:ea typeface="Times New Roman" panose="02020603050405020304" pitchFamily="18" charset="0"/>
              </a:rPr>
              <a:t> </a:t>
            </a:r>
            <a:r>
              <a:rPr lang="vi-VN" sz="1800" dirty="0" err="1">
                <a:effectLst/>
                <a:latin typeface="Times New Roman" panose="02020603050405020304" pitchFamily="18" charset="0"/>
                <a:ea typeface="Times New Roman" panose="02020603050405020304" pitchFamily="18" charset="0"/>
              </a:rPr>
              <a:t>thấy</a:t>
            </a:r>
            <a:r>
              <a:rPr lang="vi-VN" sz="1800" dirty="0">
                <a:effectLst/>
                <a:latin typeface="Times New Roman" panose="02020603050405020304" pitchFamily="18" charset="0"/>
                <a:ea typeface="Times New Roman" panose="02020603050405020304" pitchFamily="18" charset="0"/>
              </a:rPr>
              <a:t> </a:t>
            </a:r>
            <a:r>
              <a:rPr lang="vi-VN" sz="1800" dirty="0" err="1">
                <a:effectLst/>
                <a:latin typeface="Times New Roman" panose="02020603050405020304" pitchFamily="18" charset="0"/>
                <a:ea typeface="Times New Roman" panose="02020603050405020304" pitchFamily="18" charset="0"/>
              </a:rPr>
              <a:t>rằng</a:t>
            </a:r>
            <a:r>
              <a:rPr lang="vi-VN" sz="1800" dirty="0">
                <a:effectLst/>
                <a:latin typeface="Times New Roman" panose="02020603050405020304" pitchFamily="18" charset="0"/>
                <a:ea typeface="Times New Roman" panose="02020603050405020304" pitchFamily="18" charset="0"/>
              </a:rPr>
              <a:t> do</a:t>
            </a:r>
            <a:r>
              <a:rPr lang="pt-BR" sz="1800" dirty="0">
                <a:effectLst/>
                <a:latin typeface="Times New Roman" panose="02020603050405020304" pitchFamily="18" charset="0"/>
                <a:ea typeface="Times New Roman" panose="02020603050405020304" pitchFamily="18" charset="0"/>
              </a:rPr>
              <a:t> có hàm lượng khoáng khá cao (TDS &gt;2 630 mg/l, trung bình 2737 mg/l) và nhiệt độ (38,9-39,1</a:t>
            </a:r>
            <a:r>
              <a:rPr lang="pt-BR" sz="1800" baseline="30000" dirty="0">
                <a:effectLst/>
                <a:latin typeface="Times New Roman" panose="02020603050405020304" pitchFamily="18" charset="0"/>
                <a:ea typeface="Times New Roman" panose="02020603050405020304" pitchFamily="18" charset="0"/>
              </a:rPr>
              <a:t>0</a:t>
            </a:r>
            <a:r>
              <a:rPr lang="pt-BR" sz="1800" dirty="0">
                <a:effectLst/>
                <a:latin typeface="Times New Roman" panose="02020603050405020304" pitchFamily="18" charset="0"/>
                <a:ea typeface="Times New Roman" panose="02020603050405020304" pitchFamily="18" charset="0"/>
              </a:rPr>
              <a:t>C ) nên rất phù hợp với ngâm tắm tĩnh dưỡng,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phục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hồi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khỏe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chữa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bệnh</a:t>
            </a:r>
            <a:r>
              <a:rPr lang="en-US" sz="1800" dirty="0">
                <a:effectLst/>
                <a:latin typeface="Times New Roman" panose="02020603050405020304" pitchFamily="18" charset="0"/>
                <a:ea typeface="Times New Roman" panose="02020603050405020304" pitchFamily="18" charset="0"/>
              </a:rPr>
              <a:t>.</a:t>
            </a:r>
            <a:r>
              <a:rPr lang="vi-VN" sz="18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AAEFAA3D-7076-83AB-6F30-44E2B8772B1B}"/>
              </a:ext>
            </a:extLst>
          </p:cNvPr>
          <p:cNvSpPr txBox="1"/>
          <p:nvPr/>
        </p:nvSpPr>
        <p:spPr>
          <a:xfrm>
            <a:off x="5977466" y="312522"/>
            <a:ext cx="6096000" cy="4206023"/>
          </a:xfrm>
          <a:prstGeom prst="rect">
            <a:avLst/>
          </a:prstGeom>
          <a:noFill/>
        </p:spPr>
        <p:txBody>
          <a:bodyPr wrap="square">
            <a:spAutoFit/>
          </a:bodyPr>
          <a:lstStyle/>
          <a:p>
            <a:pPr algn="just">
              <a:lnSpc>
                <a:spcPct val="120000"/>
              </a:lnSpc>
              <a:spcBef>
                <a:spcPts val="600"/>
              </a:spcBef>
              <a:spcAft>
                <a:spcPts val="600"/>
              </a:spcAft>
            </a:pP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Đánh</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giá</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chất</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lượng</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nước</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khoáng</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theo</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tiêu</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chuẩn</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chất</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lượng</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nước</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khoáng</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thiên</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nhiên</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đóng</a:t>
            </a:r>
            <a:r>
              <a:rPr lang="fr-FR" sz="1800" b="1" i="1" dirty="0">
                <a:effectLst/>
                <a:latin typeface="Times New Roman" panose="02020603050405020304" pitchFamily="18" charset="0"/>
                <a:ea typeface="Times New Roman" panose="02020603050405020304" pitchFamily="18" charset="0"/>
              </a:rPr>
              <a:t> chai.</a:t>
            </a:r>
            <a:endParaRPr lang="en-US" sz="1800" b="1" i="1"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pt-BR" sz="1800" dirty="0">
                <a:effectLst/>
                <a:latin typeface="Times New Roman" panose="02020603050405020304" pitchFamily="18" charset="0"/>
                <a:ea typeface="Times New Roman" panose="02020603050405020304" pitchFamily="18" charset="0"/>
              </a:rPr>
              <a:t>Để đánh giá chất lượng nước khoáng theo các chỉ tiêu định danh nước khoáng chúng tôi căn cứ Quy chuẩn kỹ thuật quốc gia đối với nước khoáng thiên nhiên và nước uống đóng chai QCVN 6-1: 2010/BYT được ban hành kèm theo thông tư số 34/2010/TT-BYT ban hành ngày 02 tháng 6 năm 2010, có hiệu lực ngày 01 tháng 01 năm 2011.</a:t>
            </a:r>
            <a:endParaRPr lang="en-US" sz="1600"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pt-BR" sz="1800" dirty="0">
                <a:effectLst/>
                <a:latin typeface="Times New Roman" panose="02020603050405020304" pitchFamily="18" charset="0"/>
                <a:ea typeface="Times New Roman" panose="02020603050405020304" pitchFamily="18" charset="0"/>
              </a:rPr>
              <a:t>Dựa trên kết quả phân tích, khi đối chiếu với tiêu chuẩn nước khoáng đóng chai cho thấy chất lượng nguồn nước khá tốt, các chỉ tiêu phân tích đều đạt theo quy định</a:t>
            </a:r>
            <a:r>
              <a:rPr lang="vi-VN"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tiêu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chuẩn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QCVN</a:t>
            </a:r>
            <a:r>
              <a:rPr lang="en-US" sz="1800" dirty="0">
                <a:effectLst/>
                <a:latin typeface="Times New Roman" panose="02020603050405020304" pitchFamily="18" charset="0"/>
                <a:ea typeface="Times New Roman" panose="02020603050405020304" pitchFamily="18" charset="0"/>
              </a:rPr>
              <a:t> 6-1: 2010/</a:t>
            </a:r>
            <a:r>
              <a:rPr lang="vi-VN" sz="1800" dirty="0" err="1">
                <a:effectLst/>
                <a:latin typeface="Times New Roman" panose="02020603050405020304" pitchFamily="18" charset="0"/>
                <a:ea typeface="Times New Roman" panose="02020603050405020304" pitchFamily="18" charset="0"/>
              </a:rPr>
              <a:t>BYT</a:t>
            </a:r>
            <a:r>
              <a:rPr lang="vi-VN"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graphicFrame>
        <p:nvGraphicFramePr>
          <p:cNvPr id="12" name="Bảng 11">
            <a:extLst>
              <a:ext uri="{FF2B5EF4-FFF2-40B4-BE49-F238E27FC236}">
                <a16:creationId xmlns:a16="http://schemas.microsoft.com/office/drawing/2014/main" id="{73FBDF65-A301-5B46-C675-1D8BF3E8B8CA}"/>
              </a:ext>
            </a:extLst>
          </p:cNvPr>
          <p:cNvGraphicFramePr>
            <a:graphicFrameLocks noGrp="1"/>
          </p:cNvGraphicFramePr>
          <p:nvPr>
            <p:extLst>
              <p:ext uri="{D42A27DB-BD31-4B8C-83A1-F6EECF244321}">
                <p14:modId xmlns:p14="http://schemas.microsoft.com/office/powerpoint/2010/main" val="426901670"/>
              </p:ext>
            </p:extLst>
          </p:nvPr>
        </p:nvGraphicFramePr>
        <p:xfrm>
          <a:off x="183091" y="4518545"/>
          <a:ext cx="5391150" cy="1565721"/>
        </p:xfrm>
        <a:graphic>
          <a:graphicData uri="http://schemas.openxmlformats.org/drawingml/2006/table">
            <a:tbl>
              <a:tblPr firstRow="1" firstCol="1" bandRow="1" bandCol="1">
                <a:tableStyleId>{5C22544A-7EE6-4342-B048-85BDC9FD1C3A}</a:tableStyleId>
              </a:tblPr>
              <a:tblGrid>
                <a:gridCol w="676910">
                  <a:extLst>
                    <a:ext uri="{9D8B030D-6E8A-4147-A177-3AD203B41FA5}">
                      <a16:colId xmlns:a16="http://schemas.microsoft.com/office/drawing/2014/main" val="3902950642"/>
                    </a:ext>
                  </a:extLst>
                </a:gridCol>
                <a:gridCol w="1396365">
                  <a:extLst>
                    <a:ext uri="{9D8B030D-6E8A-4147-A177-3AD203B41FA5}">
                      <a16:colId xmlns:a16="http://schemas.microsoft.com/office/drawing/2014/main" val="3515811722"/>
                    </a:ext>
                  </a:extLst>
                </a:gridCol>
                <a:gridCol w="791210">
                  <a:extLst>
                    <a:ext uri="{9D8B030D-6E8A-4147-A177-3AD203B41FA5}">
                      <a16:colId xmlns:a16="http://schemas.microsoft.com/office/drawing/2014/main" val="2204470532"/>
                    </a:ext>
                  </a:extLst>
                </a:gridCol>
                <a:gridCol w="2526665">
                  <a:extLst>
                    <a:ext uri="{9D8B030D-6E8A-4147-A177-3AD203B41FA5}">
                      <a16:colId xmlns:a16="http://schemas.microsoft.com/office/drawing/2014/main" val="3674237938"/>
                    </a:ext>
                  </a:extLst>
                </a:gridCol>
              </a:tblGrid>
              <a:tr h="0">
                <a:tc>
                  <a:txBody>
                    <a:bodyPr/>
                    <a:lstStyle/>
                    <a:p>
                      <a:pPr algn="ctr">
                        <a:lnSpc>
                          <a:spcPct val="120000"/>
                        </a:lnSpc>
                      </a:pPr>
                      <a:r>
                        <a:rPr lang="en-US" sz="1200">
                          <a:effectLst/>
                        </a:rPr>
                        <a:t>STT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pPr>
                      <a:r>
                        <a:rPr lang="en-US" sz="1200">
                          <a:effectLst/>
                        </a:rPr>
                        <a:t>Tên chỉ tiêu</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pPr>
                      <a:r>
                        <a:rPr lang="en-US" sz="1200">
                          <a:effectLst/>
                        </a:rPr>
                        <a:t>Đơn vị</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pPr>
                      <a:r>
                        <a:rPr lang="en-US" sz="1200">
                          <a:effectLst/>
                        </a:rPr>
                        <a:t>Kết quả phân tích</a:t>
                      </a:r>
                    </a:p>
                    <a:p>
                      <a:pPr algn="ctr">
                        <a:lnSpc>
                          <a:spcPct val="120000"/>
                        </a:lnSpc>
                      </a:pPr>
                      <a:r>
                        <a:rPr lang="en-US" sz="1200" u="sng">
                          <a:effectLst/>
                        </a:rPr>
                        <a:t>(Min-Max)</a:t>
                      </a:r>
                      <a:endParaRPr lang="en-US" sz="1200">
                        <a:effectLst/>
                      </a:endParaRPr>
                    </a:p>
                    <a:p>
                      <a:pPr algn="ctr">
                        <a:lnSpc>
                          <a:spcPct val="120000"/>
                        </a:lnSpc>
                      </a:pPr>
                      <a:r>
                        <a:rPr lang="en-US" sz="1200">
                          <a:effectLst/>
                        </a:rPr>
                        <a:t>Trung bình</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38928089"/>
                  </a:ext>
                </a:extLst>
              </a:tr>
              <a:tr h="356870">
                <a:tc>
                  <a:txBody>
                    <a:bodyPr/>
                    <a:lstStyle/>
                    <a:p>
                      <a:pPr algn="ctr">
                        <a:lnSpc>
                          <a:spcPct val="120000"/>
                        </a:lnSpc>
                      </a:pPr>
                      <a:r>
                        <a:rPr lang="en-US" sz="1200">
                          <a:effectLst/>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pPr>
                      <a:r>
                        <a:rPr lang="en-US" sz="1200">
                          <a:effectLst/>
                        </a:rPr>
                        <a:t>TDS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pPr>
                      <a:r>
                        <a:rPr lang="en-US" sz="1200">
                          <a:effectLst/>
                        </a:rPr>
                        <a:t>mg/L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pPr>
                      <a:r>
                        <a:rPr lang="en-US" sz="1200" u="sng">
                          <a:effectLst/>
                        </a:rPr>
                        <a:t>2.630-2.768</a:t>
                      </a:r>
                      <a:endParaRPr lang="en-US" sz="1200">
                        <a:effectLst/>
                      </a:endParaRPr>
                    </a:p>
                    <a:p>
                      <a:pPr algn="ctr">
                        <a:lnSpc>
                          <a:spcPct val="120000"/>
                        </a:lnSpc>
                      </a:pPr>
                      <a:r>
                        <a:rPr lang="en-US" sz="1200">
                          <a:effectLst/>
                        </a:rPr>
                        <a:t>2737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1662706"/>
                  </a:ext>
                </a:extLst>
              </a:tr>
              <a:tr h="140970">
                <a:tc>
                  <a:txBody>
                    <a:bodyPr/>
                    <a:lstStyle/>
                    <a:p>
                      <a:pPr algn="ctr">
                        <a:lnSpc>
                          <a:spcPct val="120000"/>
                        </a:lnSpc>
                      </a:pPr>
                      <a:r>
                        <a:rPr lang="en-US" sz="1200">
                          <a:effectLst/>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20000"/>
                        </a:lnSpc>
                      </a:pPr>
                      <a:r>
                        <a:rPr lang="en-US" sz="1200">
                          <a:effectLst/>
                        </a:rPr>
                        <a:t>Nhiệt độ</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pPr>
                      <a:r>
                        <a:rPr lang="en-US" sz="1200" baseline="30000">
                          <a:effectLst/>
                        </a:rPr>
                        <a:t>o</a:t>
                      </a:r>
                      <a:r>
                        <a:rPr lang="en-US" sz="1200">
                          <a:effectLst/>
                        </a:rPr>
                        <a:t>C</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0000"/>
                        </a:lnSpc>
                        <a:spcAft>
                          <a:spcPts val="600"/>
                        </a:spcAft>
                      </a:pPr>
                      <a:r>
                        <a:rPr lang="en-US" sz="1200" u="sng" dirty="0">
                          <a:effectLst/>
                        </a:rPr>
                        <a:t>38,9-39,1</a:t>
                      </a:r>
                      <a:endParaRPr lang="en-US" sz="1200" dirty="0">
                        <a:effectLst/>
                      </a:endParaRPr>
                    </a:p>
                    <a:p>
                      <a:pPr algn="ctr">
                        <a:lnSpc>
                          <a:spcPct val="120000"/>
                        </a:lnSpc>
                      </a:pPr>
                      <a:r>
                        <a:rPr lang="en-US" sz="1200" dirty="0">
                          <a:effectLst/>
                        </a:rPr>
                        <a:t>39,0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40947582"/>
                  </a:ext>
                </a:extLst>
              </a:tr>
            </a:tbl>
          </a:graphicData>
        </a:graphic>
      </p:graphicFrame>
    </p:spTree>
    <p:extLst>
      <p:ext uri="{BB962C8B-B14F-4D97-AF65-F5344CB8AC3E}">
        <p14:creationId xmlns:p14="http://schemas.microsoft.com/office/powerpoint/2010/main" val="2170062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a:extLst>
              <a:ext uri="{FF2B5EF4-FFF2-40B4-BE49-F238E27FC236}">
                <a16:creationId xmlns:a16="http://schemas.microsoft.com/office/drawing/2014/main" id="{8A8272F1-ABC1-359D-1D37-9C9F317AB024}"/>
              </a:ext>
            </a:extLst>
          </p:cNvPr>
          <p:cNvPicPr>
            <a:picLocks noChangeAspect="1"/>
          </p:cNvPicPr>
          <p:nvPr/>
        </p:nvPicPr>
        <p:blipFill>
          <a:blip r:embed="rId2"/>
          <a:stretch>
            <a:fillRect/>
          </a:stretch>
        </p:blipFill>
        <p:spPr>
          <a:xfrm>
            <a:off x="338328" y="693317"/>
            <a:ext cx="5757672" cy="6068568"/>
          </a:xfrm>
          <a:prstGeom prst="rect">
            <a:avLst/>
          </a:prstGeom>
        </p:spPr>
      </p:pic>
      <p:pic>
        <p:nvPicPr>
          <p:cNvPr id="12" name="Hình ảnh 11">
            <a:extLst>
              <a:ext uri="{FF2B5EF4-FFF2-40B4-BE49-F238E27FC236}">
                <a16:creationId xmlns:a16="http://schemas.microsoft.com/office/drawing/2014/main" id="{4C9DC2C0-C000-4531-3466-9537B6EA3964}"/>
              </a:ext>
            </a:extLst>
          </p:cNvPr>
          <p:cNvPicPr>
            <a:picLocks noChangeAspect="1"/>
          </p:cNvPicPr>
          <p:nvPr/>
        </p:nvPicPr>
        <p:blipFill>
          <a:blip r:embed="rId3"/>
          <a:stretch>
            <a:fillRect/>
          </a:stretch>
        </p:blipFill>
        <p:spPr>
          <a:xfrm>
            <a:off x="6654423" y="3248135"/>
            <a:ext cx="5199249" cy="3023420"/>
          </a:xfrm>
          <a:prstGeom prst="rect">
            <a:avLst/>
          </a:prstGeom>
        </p:spPr>
      </p:pic>
      <p:sp>
        <p:nvSpPr>
          <p:cNvPr id="3" name="Hộp Văn bản 2">
            <a:extLst>
              <a:ext uri="{FF2B5EF4-FFF2-40B4-BE49-F238E27FC236}">
                <a16:creationId xmlns:a16="http://schemas.microsoft.com/office/drawing/2014/main" id="{09C96E14-8C03-B705-819C-BD066DA95CE2}"/>
              </a:ext>
            </a:extLst>
          </p:cNvPr>
          <p:cNvSpPr txBox="1"/>
          <p:nvPr/>
        </p:nvSpPr>
        <p:spPr>
          <a:xfrm>
            <a:off x="558423" y="96115"/>
            <a:ext cx="6096000" cy="369332"/>
          </a:xfrm>
          <a:prstGeom prst="rect">
            <a:avLst/>
          </a:prstGeom>
          <a:noFill/>
        </p:spPr>
        <p:txBody>
          <a:bodyPr wrap="square">
            <a:spAutoFit/>
          </a:bodyPr>
          <a:lstStyle/>
          <a:p>
            <a:r>
              <a:rPr lang="fr-FR" sz="1800" b="1" i="1" dirty="0" err="1">
                <a:effectLst/>
                <a:latin typeface="Times New Roman" panose="02020603050405020304" pitchFamily="18" charset="0"/>
                <a:ea typeface="Times New Roman" panose="02020603050405020304" pitchFamily="18" charset="0"/>
              </a:rPr>
              <a:t>Đánh</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giá</a:t>
            </a:r>
            <a:r>
              <a:rPr lang="fr-FR" sz="1800" b="1" i="1" dirty="0">
                <a:effectLst/>
                <a:latin typeface="Times New Roman" panose="02020603050405020304" pitchFamily="18" charset="0"/>
                <a:ea typeface="Times New Roman" panose="02020603050405020304" pitchFamily="18" charset="0"/>
              </a:rPr>
              <a:t> </a:t>
            </a:r>
            <a:r>
              <a:rPr lang="vi-VN" b="1" i="1" dirty="0" err="1">
                <a:latin typeface="Times New Roman" panose="02020603050405020304" pitchFamily="18" charset="0"/>
                <a:ea typeface="Times New Roman" panose="02020603050405020304" pitchFamily="18" charset="0"/>
              </a:rPr>
              <a:t>trữ</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lượng</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nước</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khoáng</a:t>
            </a:r>
            <a:endParaRPr lang="en-US" dirty="0"/>
          </a:p>
        </p:txBody>
      </p:sp>
    </p:spTree>
    <p:extLst>
      <p:ext uri="{BB962C8B-B14F-4D97-AF65-F5344CB8AC3E}">
        <p14:creationId xmlns:p14="http://schemas.microsoft.com/office/powerpoint/2010/main" val="2217530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9E9094D7-43E3-655B-0143-718A03DE9A18}"/>
              </a:ext>
            </a:extLst>
          </p:cNvPr>
          <p:cNvSpPr txBox="1"/>
          <p:nvPr/>
        </p:nvSpPr>
        <p:spPr>
          <a:xfrm>
            <a:off x="491067" y="275313"/>
            <a:ext cx="5800882" cy="2474780"/>
          </a:xfrm>
          <a:prstGeom prst="rect">
            <a:avLst/>
          </a:prstGeom>
          <a:noFill/>
        </p:spPr>
        <p:txBody>
          <a:bodyPr wrap="square">
            <a:spAutoFit/>
          </a:bodyPr>
          <a:lstStyle/>
          <a:p>
            <a:pPr algn="l">
              <a:lnSpc>
                <a:spcPct val="120000"/>
              </a:lnSpc>
              <a:spcAft>
                <a:spcPts val="600"/>
              </a:spcAft>
              <a:tabLst>
                <a:tab pos="5581015" algn="r"/>
              </a:tabLst>
            </a:pPr>
            <a:r>
              <a:rPr lang="vi-VN" sz="1800" b="1" dirty="0">
                <a:effectLst/>
                <a:latin typeface="Times New Roman" panose="02020603050405020304" pitchFamily="18" charset="0"/>
                <a:ea typeface="Times New Roman" panose="02020603050405020304" pitchFamily="18" charset="0"/>
              </a:rPr>
              <a:t>1. </a:t>
            </a:r>
            <a:r>
              <a:rPr lang="x-none" sz="1800" b="1" dirty="0">
                <a:effectLst/>
                <a:latin typeface="Times New Roman" panose="02020603050405020304" pitchFamily="18" charset="0"/>
                <a:ea typeface="Times New Roman" panose="02020603050405020304" pitchFamily="18" charset="0"/>
              </a:rPr>
              <a:t>KHÁI QUÁT VỀ KHU THĂM DÒ</a:t>
            </a:r>
            <a:endParaRPr lang="en-US" sz="1800" b="1" dirty="0">
              <a:effectLst/>
              <a:latin typeface="Times New Roman" panose="02020603050405020304" pitchFamily="18" charset="0"/>
              <a:ea typeface="Times New Roman" panose="02020603050405020304" pitchFamily="18" charset="0"/>
            </a:endParaRPr>
          </a:p>
          <a:p>
            <a:pPr marL="285750" indent="-285750" algn="just">
              <a:lnSpc>
                <a:spcPct val="140000"/>
              </a:lnSpc>
              <a:spcAft>
                <a:spcPts val="600"/>
              </a:spcAft>
              <a:buFontTx/>
              <a:buChar char="-"/>
            </a:pPr>
            <a:r>
              <a:rPr lang="pt-BR" sz="1800" dirty="0">
                <a:effectLst/>
                <a:latin typeface="Times New Roman" panose="02020603050405020304" pitchFamily="18" charset="0"/>
                <a:ea typeface="Times New Roman" panose="02020603050405020304" pitchFamily="18" charset="0"/>
              </a:rPr>
              <a:t>Khu vực thăm dò nằm phía tây sông Đà và cách sông Đà khoảng 300m, thuộc địa phận xã Bảo Yên, huyện Thanh Thủy, tỉnh Phú </a:t>
            </a:r>
            <a:r>
              <a:rPr lang="vi-VN" sz="1800" dirty="0" err="1">
                <a:effectLst/>
                <a:latin typeface="Times New Roman" panose="02020603050405020304" pitchFamily="18" charset="0"/>
                <a:ea typeface="Times New Roman" panose="02020603050405020304" pitchFamily="18" charset="0"/>
              </a:rPr>
              <a:t>Thọ</a:t>
            </a:r>
            <a:r>
              <a:rPr lang="vi-VN" sz="1800" dirty="0">
                <a:effectLst/>
                <a:latin typeface="Times New Roman" panose="02020603050405020304" pitchFamily="18" charset="0"/>
                <a:ea typeface="Times New Roman" panose="02020603050405020304" pitchFamily="18" charset="0"/>
              </a:rPr>
              <a:t>.</a:t>
            </a:r>
            <a:r>
              <a:rPr lang="pt-BR"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Tọa</a:t>
            </a:r>
            <a:r>
              <a:rPr lang="vi-VN" sz="1800" dirty="0">
                <a:effectLst/>
                <a:latin typeface="Times New Roman" panose="02020603050405020304" pitchFamily="18" charset="0"/>
                <a:ea typeface="Times New Roman" panose="02020603050405020304" pitchFamily="18" charset="0"/>
              </a:rPr>
              <a:t> </a:t>
            </a:r>
            <a:r>
              <a:rPr lang="vi-VN" sz="1800" dirty="0" err="1">
                <a:effectLst/>
                <a:latin typeface="Times New Roman" panose="02020603050405020304" pitchFamily="18" charset="0"/>
                <a:ea typeface="Times New Roman" panose="02020603050405020304" pitchFamily="18" charset="0"/>
              </a:rPr>
              <a:t>độ</a:t>
            </a:r>
            <a:r>
              <a:rPr lang="vi-VN" sz="1800" dirty="0">
                <a:effectLst/>
                <a:latin typeface="Times New Roman" panose="02020603050405020304" pitchFamily="18" charset="0"/>
                <a:ea typeface="Times New Roman" panose="02020603050405020304" pitchFamily="18" charset="0"/>
              </a:rPr>
              <a:t> </a:t>
            </a:r>
            <a:r>
              <a:rPr lang="vi-VN" sz="1800" dirty="0" err="1">
                <a:effectLst/>
                <a:latin typeface="Times New Roman" panose="02020603050405020304" pitchFamily="18" charset="0"/>
                <a:ea typeface="Times New Roman" panose="02020603050405020304" pitchFamily="18" charset="0"/>
              </a:rPr>
              <a:t>lỗ</a:t>
            </a:r>
            <a:r>
              <a:rPr lang="vi-VN" sz="1800" dirty="0">
                <a:effectLst/>
                <a:latin typeface="Times New Roman" panose="02020603050405020304" pitchFamily="18" charset="0"/>
                <a:ea typeface="Times New Roman" panose="02020603050405020304" pitchFamily="18" charset="0"/>
              </a:rPr>
              <a:t> khoan thăm </a:t>
            </a:r>
            <a:r>
              <a:rPr lang="vi-VN" sz="1800" dirty="0" err="1">
                <a:effectLst/>
                <a:latin typeface="Times New Roman" panose="02020603050405020304" pitchFamily="18" charset="0"/>
                <a:ea typeface="Times New Roman" panose="02020603050405020304" pitchFamily="18" charset="0"/>
              </a:rPr>
              <a:t>dò</a:t>
            </a:r>
            <a:r>
              <a:rPr lang="vi-VN" sz="1800" dirty="0">
                <a:effectLst/>
                <a:latin typeface="Times New Roman" panose="02020603050405020304" pitchFamily="18" charset="0"/>
                <a:ea typeface="Times New Roman" panose="02020603050405020304" pitchFamily="18" charset="0"/>
              </a:rPr>
              <a:t> </a:t>
            </a:r>
            <a:r>
              <a:rPr lang="vi-VN" sz="1800" dirty="0" err="1">
                <a:effectLst/>
                <a:latin typeface="Times New Roman" panose="02020603050405020304" pitchFamily="18" charset="0"/>
                <a:ea typeface="Times New Roman" panose="02020603050405020304" pitchFamily="18" charset="0"/>
              </a:rPr>
              <a:t>NKNS</a:t>
            </a:r>
            <a:r>
              <a:rPr lang="vi-VN" sz="1800" dirty="0">
                <a:effectLst/>
                <a:latin typeface="Times New Roman" panose="02020603050405020304" pitchFamily="18" charset="0"/>
                <a:ea typeface="Times New Roman" panose="02020603050405020304" pitchFamily="18" charset="0"/>
              </a:rPr>
              <a:t>: </a:t>
            </a:r>
          </a:p>
          <a:p>
            <a:pPr algn="just">
              <a:lnSpc>
                <a:spcPct val="140000"/>
              </a:lnSpc>
              <a:spcAft>
                <a:spcPts val="600"/>
              </a:spcAft>
            </a:pPr>
            <a:r>
              <a:rPr lang="vi-VN" dirty="0">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X= 2339412; Y= 529064</a:t>
            </a:r>
            <a:r>
              <a:rPr lang="vi-VN" sz="1800" dirty="0">
                <a:effectLst/>
                <a:latin typeface="Times New Roman" panose="02020603050405020304" pitchFamily="18" charset="0"/>
                <a:ea typeface="Times New Roman" panose="02020603050405020304" pitchFamily="18" charset="0"/>
              </a:rPr>
              <a:t>. Khu </a:t>
            </a:r>
            <a:r>
              <a:rPr lang="vi-VN" sz="1800" dirty="0" err="1">
                <a:effectLst/>
                <a:latin typeface="Times New Roman" panose="02020603050405020304" pitchFamily="18" charset="0"/>
                <a:ea typeface="Times New Roman" panose="02020603050405020304" pitchFamily="18" charset="0"/>
              </a:rPr>
              <a:t>vực</a:t>
            </a:r>
            <a:r>
              <a:rPr lang="vi-VN" sz="1800" dirty="0">
                <a:effectLst/>
                <a:latin typeface="Times New Roman" panose="02020603050405020304" pitchFamily="18" charset="0"/>
                <a:ea typeface="Times New Roman" panose="02020603050405020304" pitchFamily="18" charset="0"/>
              </a:rPr>
              <a:t> thăm </a:t>
            </a:r>
            <a:r>
              <a:rPr lang="vi-VN" sz="1800" dirty="0" err="1">
                <a:effectLst/>
                <a:latin typeface="Times New Roman" panose="02020603050405020304" pitchFamily="18" charset="0"/>
                <a:ea typeface="Times New Roman" panose="02020603050405020304" pitchFamily="18" charset="0"/>
              </a:rPr>
              <a:t>dò</a:t>
            </a:r>
            <a:r>
              <a:rPr lang="vi-VN" sz="1800" dirty="0">
                <a:effectLst/>
                <a:latin typeface="Times New Roman" panose="02020603050405020304" pitchFamily="18" charset="0"/>
                <a:ea typeface="Times New Roman" panose="02020603050405020304" pitchFamily="18" charset="0"/>
              </a:rPr>
              <a:t> </a:t>
            </a:r>
            <a:r>
              <a:rPr lang="vi-VN" sz="1800" dirty="0" err="1">
                <a:effectLst/>
                <a:latin typeface="Times New Roman" panose="02020603050405020304" pitchFamily="18" charset="0"/>
                <a:ea typeface="Times New Roman" panose="02020603050405020304" pitchFamily="18" charset="0"/>
              </a:rPr>
              <a:t>thể</a:t>
            </a:r>
            <a:r>
              <a:rPr lang="vi-VN" sz="1800" dirty="0">
                <a:effectLst/>
                <a:latin typeface="Times New Roman" panose="02020603050405020304" pitchFamily="18" charset="0"/>
                <a:ea typeface="Times New Roman" panose="02020603050405020304" pitchFamily="18" charset="0"/>
              </a:rPr>
              <a:t> </a:t>
            </a:r>
            <a:r>
              <a:rPr lang="vi-VN" sz="1800" dirty="0" err="1">
                <a:effectLst/>
                <a:latin typeface="Times New Roman" panose="02020603050405020304" pitchFamily="18" charset="0"/>
                <a:ea typeface="Times New Roman" panose="02020603050405020304" pitchFamily="18" charset="0"/>
              </a:rPr>
              <a:t>hiện</a:t>
            </a:r>
            <a:r>
              <a:rPr lang="vi-VN" sz="1800" dirty="0">
                <a:effectLst/>
                <a:latin typeface="Times New Roman" panose="02020603050405020304" pitchFamily="18" charset="0"/>
                <a:ea typeface="Times New Roman" panose="02020603050405020304" pitchFamily="18" charset="0"/>
              </a:rPr>
              <a:t> ở </a:t>
            </a:r>
            <a:r>
              <a:rPr lang="vi-VN" sz="1800" dirty="0" err="1">
                <a:effectLst/>
                <a:latin typeface="Times New Roman" panose="02020603050405020304" pitchFamily="18" charset="0"/>
                <a:ea typeface="Times New Roman" panose="02020603050405020304" pitchFamily="18" charset="0"/>
              </a:rPr>
              <a:t>hình</a:t>
            </a:r>
            <a:r>
              <a:rPr lang="vi-VN" sz="1800" dirty="0">
                <a:effectLst/>
                <a:latin typeface="Times New Roman" panose="02020603050405020304" pitchFamily="18" charset="0"/>
                <a:ea typeface="Times New Roman" panose="02020603050405020304" pitchFamily="18" charset="0"/>
              </a:rPr>
              <a:t>  bên </a:t>
            </a:r>
            <a:r>
              <a:rPr lang="vi-VN" sz="1800" dirty="0" err="1">
                <a:effectLst/>
                <a:latin typeface="Times New Roman" panose="02020603050405020304" pitchFamily="18" charset="0"/>
                <a:ea typeface="Times New Roman" panose="02020603050405020304" pitchFamily="18" charset="0"/>
              </a:rPr>
              <a:t>cạnh</a:t>
            </a:r>
            <a:r>
              <a:rPr lang="vi-VN" sz="1800" dirty="0">
                <a:effectLst/>
                <a:latin typeface="Times New Roman" panose="02020603050405020304" pitchFamily="18" charset="0"/>
                <a:ea typeface="Times New Roman" panose="02020603050405020304" pitchFamily="18" charset="0"/>
              </a:rPr>
              <a:t> phai trên. </a:t>
            </a:r>
            <a:endParaRPr lang="en-US" sz="1600" dirty="0">
              <a:effectLst/>
              <a:latin typeface="Times New Roman" panose="02020603050405020304" pitchFamily="18" charset="0"/>
              <a:ea typeface="Times New Roman" panose="02020603050405020304" pitchFamily="18" charset="0"/>
            </a:endParaRPr>
          </a:p>
        </p:txBody>
      </p:sp>
      <p:pic>
        <p:nvPicPr>
          <p:cNvPr id="6" name="Picture 1">
            <a:extLst>
              <a:ext uri="{FF2B5EF4-FFF2-40B4-BE49-F238E27FC236}">
                <a16:creationId xmlns:a16="http://schemas.microsoft.com/office/drawing/2014/main" id="{6F58D9EB-3F9D-1149-F290-E178E77DE444}"/>
              </a:ext>
            </a:extLst>
          </p:cNvPr>
          <p:cNvPicPr>
            <a:picLocks noChangeAspect="1"/>
          </p:cNvPicPr>
          <p:nvPr/>
        </p:nvPicPr>
        <p:blipFill>
          <a:blip r:embed="rId2" cstate="print">
            <a:extLst>
              <a:ext uri="{28A0092B-C50C-407E-A947-70E740481C1C}">
                <a14:useLocalDpi xmlns:a14="http://schemas.microsoft.com/office/drawing/2010/main" val="0"/>
              </a:ext>
            </a:extLst>
          </a:blip>
          <a:srcRect l="22562" t="7968" r="8963" b="5420"/>
          <a:stretch>
            <a:fillRect/>
          </a:stretch>
        </p:blipFill>
        <p:spPr bwMode="auto">
          <a:xfrm>
            <a:off x="7095067" y="-26612"/>
            <a:ext cx="4605866" cy="3265590"/>
          </a:xfrm>
          <a:prstGeom prst="rect">
            <a:avLst/>
          </a:prstGeom>
          <a:noFill/>
          <a:ln>
            <a:noFill/>
          </a:ln>
        </p:spPr>
      </p:pic>
      <p:sp>
        <p:nvSpPr>
          <p:cNvPr id="7" name="Rectangle 12">
            <a:extLst>
              <a:ext uri="{FF2B5EF4-FFF2-40B4-BE49-F238E27FC236}">
                <a16:creationId xmlns:a16="http://schemas.microsoft.com/office/drawing/2014/main" id="{320564C1-9ABD-A491-A471-D84D670E0596}"/>
              </a:ext>
            </a:extLst>
          </p:cNvPr>
          <p:cNvSpPr>
            <a:spLocks noChangeArrowheads="1"/>
          </p:cNvSpPr>
          <p:nvPr/>
        </p:nvSpPr>
        <p:spPr bwMode="auto">
          <a:xfrm>
            <a:off x="9583010" y="1650681"/>
            <a:ext cx="739775" cy="51371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 name="Hộp Văn bản 8">
            <a:extLst>
              <a:ext uri="{FF2B5EF4-FFF2-40B4-BE49-F238E27FC236}">
                <a16:creationId xmlns:a16="http://schemas.microsoft.com/office/drawing/2014/main" id="{FDAAE658-250A-CE6B-6789-0BF42C4BC9F5}"/>
              </a:ext>
            </a:extLst>
          </p:cNvPr>
          <p:cNvSpPr txBox="1"/>
          <p:nvPr/>
        </p:nvSpPr>
        <p:spPr>
          <a:xfrm>
            <a:off x="491067" y="3250653"/>
            <a:ext cx="5418666" cy="2761012"/>
          </a:xfrm>
          <a:prstGeom prst="rect">
            <a:avLst/>
          </a:prstGeom>
          <a:noFill/>
        </p:spPr>
        <p:txBody>
          <a:bodyPr wrap="square">
            <a:spAutoFit/>
          </a:bodyPr>
          <a:lstStyle/>
          <a:p>
            <a:pPr algn="just">
              <a:lnSpc>
                <a:spcPct val="120000"/>
              </a:lnSpc>
              <a:spcAft>
                <a:spcPts val="300"/>
              </a:spcAft>
            </a:pPr>
            <a:r>
              <a:rPr lang="vi-VN" sz="1800" dirty="0">
                <a:effectLst/>
                <a:latin typeface="Times New Roman" panose="02020603050405020304" pitchFamily="18" charset="0"/>
                <a:ea typeface="Times New Roman" panose="02020603050405020304" pitchFamily="18" charset="0"/>
              </a:rPr>
              <a:t>- P</a:t>
            </a:r>
            <a:r>
              <a:rPr lang="fr-FR" sz="1800" dirty="0" err="1">
                <a:effectLst/>
                <a:latin typeface="Times New Roman" panose="02020603050405020304" pitchFamily="18" charset="0"/>
                <a:ea typeface="Times New Roman" panose="02020603050405020304" pitchFamily="18" charset="0"/>
              </a:rPr>
              <a:t>hát</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hiện</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từ</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năm</a:t>
            </a:r>
            <a:r>
              <a:rPr lang="fr-FR" sz="1800" dirty="0">
                <a:effectLst/>
                <a:latin typeface="Times New Roman" panose="02020603050405020304" pitchFamily="18" charset="0"/>
                <a:ea typeface="Times New Roman" panose="02020603050405020304" pitchFamily="18" charset="0"/>
              </a:rPr>
              <a:t> 1982 </a:t>
            </a:r>
            <a:r>
              <a:rPr lang="vi-VN" sz="1800" dirty="0">
                <a:effectLst/>
                <a:latin typeface="Times New Roman" panose="02020603050405020304" pitchFamily="18" charset="0"/>
                <a:ea typeface="Times New Roman" panose="02020603050405020304" pitchFamily="18" charset="0"/>
              </a:rPr>
              <a:t>khi</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thành</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lập</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bản</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đồ</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địa</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chất</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thủy</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văn</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tỷ</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lệ</a:t>
            </a:r>
            <a:r>
              <a:rPr lang="fr-FR" sz="1800" dirty="0">
                <a:effectLst/>
                <a:latin typeface="Times New Roman" panose="02020603050405020304" pitchFamily="18" charset="0"/>
                <a:ea typeface="Times New Roman" panose="02020603050405020304" pitchFamily="18" charset="0"/>
              </a:rPr>
              <a:t> 1:25.000 </a:t>
            </a:r>
            <a:r>
              <a:rPr lang="fr-FR" sz="1800" dirty="0" err="1">
                <a:effectLst/>
                <a:latin typeface="Times New Roman" panose="02020603050405020304" pitchFamily="18" charset="0"/>
                <a:ea typeface="Times New Roman" panose="02020603050405020304" pitchFamily="18" charset="0"/>
              </a:rPr>
              <a:t>khu</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vực</a:t>
            </a:r>
            <a:r>
              <a:rPr lang="fr-FR" sz="1800" dirty="0">
                <a:effectLst/>
                <a:latin typeface="Times New Roman" panose="02020603050405020304" pitchFamily="18" charset="0"/>
                <a:ea typeface="Times New Roman" panose="02020603050405020304" pitchFamily="18" charset="0"/>
              </a:rPr>
              <a:t>.</a:t>
            </a:r>
            <a:r>
              <a:rPr lang="fr-FR" sz="1800" i="1"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algn="just">
              <a:lnSpc>
                <a:spcPct val="120000"/>
              </a:lnSpc>
            </a:pPr>
            <a:r>
              <a:rPr lang="vi-VN"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Kết</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quả</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nghiên</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cứu</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cho</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thấy</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nguồn</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nước</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khoáng</a:t>
            </a:r>
            <a:r>
              <a:rPr lang="fr-FR" sz="1800" dirty="0">
                <a:effectLst/>
                <a:latin typeface="Times New Roman" panose="02020603050405020304" pitchFamily="18" charset="0"/>
                <a:ea typeface="Times New Roman" panose="02020603050405020304" pitchFamily="18" charset="0"/>
              </a:rPr>
              <a:t> Thanh </a:t>
            </a:r>
            <a:r>
              <a:rPr lang="fr-FR" sz="1800" dirty="0" err="1">
                <a:effectLst/>
                <a:latin typeface="Times New Roman" panose="02020603050405020304" pitchFamily="18" charset="0"/>
                <a:ea typeface="Times New Roman" panose="02020603050405020304" pitchFamily="18" charset="0"/>
              </a:rPr>
              <a:t>Thủy</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được</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hình</a:t>
            </a:r>
            <a:r>
              <a:rPr lang="fr-FR" sz="1800" dirty="0">
                <a:effectLst/>
                <a:latin typeface="Times New Roman" panose="02020603050405020304" pitchFamily="18" charset="0"/>
                <a:ea typeface="Times New Roman" panose="02020603050405020304" pitchFamily="18" charset="0"/>
              </a:rPr>
              <a:t> </a:t>
            </a:r>
            <a:r>
              <a:rPr lang="fr-FR" sz="1800" dirty="0" err="1">
                <a:effectLst/>
                <a:latin typeface="Times New Roman" panose="02020603050405020304" pitchFamily="18" charset="0"/>
                <a:ea typeface="Times New Roman" panose="02020603050405020304" pitchFamily="18" charset="0"/>
              </a:rPr>
              <a:t>thành</a:t>
            </a:r>
            <a:r>
              <a:rPr lang="fr-FR" sz="1800" dirty="0">
                <a:effectLst/>
                <a:latin typeface="Times New Roman" panose="02020603050405020304" pitchFamily="18" charset="0"/>
                <a:ea typeface="Times New Roman" panose="02020603050405020304" pitchFamily="18" charset="0"/>
              </a:rPr>
              <a:t> </a:t>
            </a:r>
            <a:r>
              <a:rPr lang="pt-BR" sz="1800" dirty="0">
                <a:effectLst/>
                <a:latin typeface="Times New Roman" panose="02020603050405020304" pitchFamily="18" charset="0"/>
                <a:ea typeface="Times New Roman" panose="02020603050405020304" pitchFamily="18" charset="0"/>
              </a:rPr>
              <a:t>từ trong các tầng đá gốc dưới sâu, đi lên. Khi ra khỏi tầng đá gốc, nước khoáng gặp tầng bồi tích sông Đà </a:t>
            </a:r>
            <a:r>
              <a:rPr lang="vi-VN" sz="1800" dirty="0" err="1">
                <a:effectLst/>
                <a:latin typeface="Times New Roman" panose="02020603050405020304" pitchFamily="18" charset="0"/>
                <a:ea typeface="Times New Roman" panose="02020603050405020304" pitchFamily="18" charset="0"/>
              </a:rPr>
              <a:t>và</a:t>
            </a:r>
            <a:r>
              <a:rPr lang="vi-VN" sz="1800" dirty="0">
                <a:effectLst/>
                <a:latin typeface="Times New Roman" panose="02020603050405020304" pitchFamily="18" charset="0"/>
                <a:ea typeface="Times New Roman" panose="02020603050405020304" pitchFamily="18" charset="0"/>
              </a:rPr>
              <a:t> phân </a:t>
            </a:r>
            <a:r>
              <a:rPr lang="vi-VN" sz="1800" dirty="0" err="1">
                <a:effectLst/>
                <a:latin typeface="Times New Roman" panose="02020603050405020304" pitchFamily="18" charset="0"/>
                <a:ea typeface="Times New Roman" panose="02020603050405020304" pitchFamily="18" charset="0"/>
              </a:rPr>
              <a:t>bố</a:t>
            </a:r>
            <a:r>
              <a:rPr lang="vi-VN" sz="1800" dirty="0">
                <a:effectLst/>
                <a:latin typeface="Times New Roman" panose="02020603050405020304" pitchFamily="18" charset="0"/>
                <a:ea typeface="Times New Roman" panose="02020603050405020304" pitchFamily="18" charset="0"/>
              </a:rPr>
              <a:t> trong </a:t>
            </a:r>
            <a:r>
              <a:rPr lang="vi-VN" sz="1800" dirty="0" err="1">
                <a:effectLst/>
                <a:latin typeface="Times New Roman" panose="02020603050405020304" pitchFamily="18" charset="0"/>
                <a:ea typeface="Times New Roman" panose="02020603050405020304" pitchFamily="18" charset="0"/>
              </a:rPr>
              <a:t>tầng</a:t>
            </a:r>
            <a:r>
              <a:rPr lang="vi-VN" sz="1800" dirty="0">
                <a:effectLst/>
                <a:latin typeface="Times New Roman" panose="02020603050405020304" pitchFamily="18" charset="0"/>
                <a:ea typeface="Times New Roman" panose="02020603050405020304" pitchFamily="18" charset="0"/>
              </a:rPr>
              <a:t> </a:t>
            </a:r>
            <a:r>
              <a:rPr lang="vi-VN" sz="1800" dirty="0" err="1">
                <a:effectLst/>
                <a:latin typeface="Times New Roman" panose="02020603050405020304" pitchFamily="18" charset="0"/>
                <a:ea typeface="Times New Roman" panose="02020603050405020304" pitchFamily="18" charset="0"/>
              </a:rPr>
              <a:t>này</a:t>
            </a:r>
            <a:r>
              <a:rPr lang="vi-VN" sz="1800" dirty="0">
                <a:effectLst/>
                <a:latin typeface="Times New Roman" panose="02020603050405020304" pitchFamily="18" charset="0"/>
                <a:ea typeface="Times New Roman" panose="02020603050405020304" pitchFamily="18" charset="0"/>
              </a:rPr>
              <a:t> </a:t>
            </a:r>
            <a:r>
              <a:rPr lang="vi-VN" sz="1800" dirty="0" err="1">
                <a:effectLst/>
                <a:latin typeface="Times New Roman" panose="02020603050405020304" pitchFamily="18" charset="0"/>
                <a:ea typeface="Times New Roman" panose="02020603050405020304" pitchFamily="18" charset="0"/>
              </a:rPr>
              <a:t>với</a:t>
            </a:r>
            <a:r>
              <a:rPr lang="pt-BR" sz="1800" dirty="0">
                <a:effectLst/>
                <a:latin typeface="Times New Roman" panose="02020603050405020304" pitchFamily="18" charset="0"/>
                <a:ea typeface="Times New Roman" panose="02020603050405020304" pitchFamily="18" charset="0"/>
              </a:rPr>
              <a:t> chiều dày hàng chục </a:t>
            </a:r>
            <a:r>
              <a:rPr lang="vi-VN" sz="1800" dirty="0" err="1">
                <a:effectLst/>
                <a:latin typeface="Times New Roman" panose="02020603050405020304" pitchFamily="18" charset="0"/>
                <a:ea typeface="Times New Roman" panose="02020603050405020304" pitchFamily="18" charset="0"/>
              </a:rPr>
              <a:t>mét</a:t>
            </a:r>
            <a:r>
              <a:rPr lang="vi-VN" dirty="0">
                <a:latin typeface="Times New Roman" panose="02020603050405020304" pitchFamily="18" charset="0"/>
                <a:ea typeface="Times New Roman" panose="02020603050405020304" pitchFamily="18" charset="0"/>
              </a:rPr>
              <a:t> </a:t>
            </a:r>
            <a:r>
              <a:rPr lang="vi-VN" dirty="0" err="1">
                <a:latin typeface="Times New Roman" panose="02020603050405020304" pitchFamily="18" charset="0"/>
                <a:ea typeface="Times New Roman" panose="02020603050405020304" pitchFamily="18" charset="0"/>
              </a:rPr>
              <a:t>tạo</a:t>
            </a:r>
            <a:r>
              <a:rPr lang="vi-VN" dirty="0">
                <a:latin typeface="Times New Roman" panose="02020603050405020304" pitchFamily="18" charset="0"/>
                <a:ea typeface="Times New Roman" panose="02020603050405020304" pitchFamily="18" charset="0"/>
              </a:rPr>
              <a:t> nên </a:t>
            </a:r>
            <a:r>
              <a:rPr lang="pt-BR" sz="1800" dirty="0">
                <a:effectLst/>
                <a:latin typeface="Times New Roman" panose="02020603050405020304" pitchFamily="18" charset="0"/>
                <a:ea typeface="Times New Roman" panose="02020603050405020304" pitchFamily="18" charset="0"/>
              </a:rPr>
              <a:t>một “nấm nước khoáng”</a:t>
            </a:r>
            <a:r>
              <a:rPr lang="vi-VN" sz="1800" dirty="0">
                <a:effectLst/>
                <a:latin typeface="Times New Roman" panose="02020603050405020304" pitchFamily="18" charset="0"/>
                <a:ea typeface="Times New Roman" panose="02020603050405020304" pitchFamily="18" charset="0"/>
              </a:rPr>
              <a:t> (</a:t>
            </a:r>
            <a:r>
              <a:rPr lang="vi-VN" sz="1800" dirty="0" err="1">
                <a:effectLst/>
                <a:latin typeface="Times New Roman" panose="02020603050405020304" pitchFamily="18" charset="0"/>
                <a:ea typeface="Times New Roman" panose="02020603050405020304" pitchFamily="18" charset="0"/>
              </a:rPr>
              <a:t>hình</a:t>
            </a:r>
            <a:r>
              <a:rPr lang="vi-VN" sz="1800" dirty="0">
                <a:effectLst/>
                <a:latin typeface="Times New Roman" panose="02020603050405020304" pitchFamily="18" charset="0"/>
                <a:ea typeface="Times New Roman" panose="02020603050405020304" pitchFamily="18" charset="0"/>
              </a:rPr>
              <a:t> bên phai </a:t>
            </a:r>
            <a:r>
              <a:rPr lang="vi-VN" sz="1800" dirty="0" err="1">
                <a:effectLst/>
                <a:latin typeface="Times New Roman" panose="02020603050405020304" pitchFamily="18" charset="0"/>
                <a:ea typeface="Times New Roman" panose="02020603050405020304" pitchFamily="18" charset="0"/>
              </a:rPr>
              <a:t>dưới</a:t>
            </a:r>
            <a:r>
              <a:rPr lang="vi-VN"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
        <p:nvSpPr>
          <p:cNvPr id="10" name="Rectangle 2">
            <a:extLst>
              <a:ext uri="{FF2B5EF4-FFF2-40B4-BE49-F238E27FC236}">
                <a16:creationId xmlns:a16="http://schemas.microsoft.com/office/drawing/2014/main" id="{E40071AD-48DF-F888-DC15-6005BB762A66}"/>
              </a:ext>
            </a:extLst>
          </p:cNvPr>
          <p:cNvSpPr>
            <a:spLocks noChangeArrowheads="1"/>
          </p:cNvSpPr>
          <p:nvPr/>
        </p:nvSpPr>
        <p:spPr bwMode="auto">
          <a:xfrm>
            <a:off x="6547908" y="3821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Đối tượng 10">
            <a:extLst>
              <a:ext uri="{FF2B5EF4-FFF2-40B4-BE49-F238E27FC236}">
                <a16:creationId xmlns:a16="http://schemas.microsoft.com/office/drawing/2014/main" id="{21F7015A-63ED-6AD1-816A-7F7C29D7AE48}"/>
              </a:ext>
            </a:extLst>
          </p:cNvPr>
          <p:cNvGraphicFramePr>
            <a:graphicFrameLocks noChangeAspect="1"/>
          </p:cNvGraphicFramePr>
          <p:nvPr>
            <p:extLst>
              <p:ext uri="{D42A27DB-BD31-4B8C-83A1-F6EECF244321}">
                <p14:modId xmlns:p14="http://schemas.microsoft.com/office/powerpoint/2010/main" val="1505866766"/>
              </p:ext>
            </p:extLst>
          </p:nvPr>
        </p:nvGraphicFramePr>
        <p:xfrm>
          <a:off x="7095067" y="3821676"/>
          <a:ext cx="4487333" cy="2380525"/>
        </p:xfrm>
        <a:graphic>
          <a:graphicData uri="http://schemas.openxmlformats.org/presentationml/2006/ole">
            <mc:AlternateContent xmlns:mc="http://schemas.openxmlformats.org/markup-compatibility/2006">
              <mc:Choice xmlns:v="urn:schemas-microsoft-com:vml" Requires="v">
                <p:oleObj r:id="rId3" imgW="1057350" imgH="371501" progId="AutoCAD.Drawing.17">
                  <p:embed/>
                </p:oleObj>
              </mc:Choice>
              <mc:Fallback>
                <p:oleObj r:id="rId3" imgW="1057350" imgH="371501" progId="AutoCAD.Drawing.17">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l="23146" t="19939" r="54591" b="27016"/>
                      <a:stretch>
                        <a:fillRect/>
                      </a:stretch>
                    </p:blipFill>
                    <p:spPr bwMode="auto">
                      <a:xfrm>
                        <a:off x="7095067" y="3821676"/>
                        <a:ext cx="4487333" cy="2380525"/>
                      </a:xfrm>
                      <a:prstGeom prst="rect">
                        <a:avLst/>
                      </a:prstGeom>
                      <a:noFill/>
                    </p:spPr>
                  </p:pic>
                </p:oleObj>
              </mc:Fallback>
            </mc:AlternateContent>
          </a:graphicData>
        </a:graphic>
      </p:graphicFrame>
      <p:sp>
        <p:nvSpPr>
          <p:cNvPr id="14" name="Hộp Văn bản 13">
            <a:extLst>
              <a:ext uri="{FF2B5EF4-FFF2-40B4-BE49-F238E27FC236}">
                <a16:creationId xmlns:a16="http://schemas.microsoft.com/office/drawing/2014/main" id="{C71FA117-E405-B576-3DD8-60F00B06DDBB}"/>
              </a:ext>
            </a:extLst>
          </p:cNvPr>
          <p:cNvSpPr txBox="1"/>
          <p:nvPr/>
        </p:nvSpPr>
        <p:spPr>
          <a:xfrm>
            <a:off x="7034543" y="6239270"/>
            <a:ext cx="5096933" cy="369332"/>
          </a:xfrm>
          <a:prstGeom prst="rect">
            <a:avLst/>
          </a:prstGeom>
          <a:noFill/>
        </p:spPr>
        <p:txBody>
          <a:bodyPr wrap="square">
            <a:spAutoFit/>
          </a:bodyPr>
          <a:lstStyle/>
          <a:p>
            <a:pPr algn="ctr"/>
            <a:r>
              <a:rPr lang="vi-VN" dirty="0">
                <a:latin typeface="Times New Roman" panose="02020603050405020304" pitchFamily="18" charset="0"/>
              </a:rPr>
              <a:t>Mô </a:t>
            </a:r>
            <a:r>
              <a:rPr lang="vi-VN" dirty="0" err="1">
                <a:latin typeface="Times New Roman" panose="02020603050405020304" pitchFamily="18" charset="0"/>
              </a:rPr>
              <a:t>phỏng</a:t>
            </a:r>
            <a:r>
              <a:rPr lang="vi-VN" dirty="0">
                <a:latin typeface="Times New Roman" panose="02020603050405020304" pitchFamily="18" charset="0"/>
              </a:rPr>
              <a:t> “</a:t>
            </a:r>
            <a:r>
              <a:rPr lang="vi-VN" dirty="0" err="1">
                <a:latin typeface="Times New Roman" panose="02020603050405020304" pitchFamily="18" charset="0"/>
              </a:rPr>
              <a:t>nấm</a:t>
            </a:r>
            <a:r>
              <a:rPr lang="vi-VN" dirty="0">
                <a:latin typeface="Times New Roman" panose="02020603050405020304" pitchFamily="18" charset="0"/>
              </a:rPr>
              <a:t> </a:t>
            </a:r>
            <a:r>
              <a:rPr lang="vi-VN" dirty="0" err="1">
                <a:latin typeface="Times New Roman" panose="02020603050405020304" pitchFamily="18" charset="0"/>
              </a:rPr>
              <a:t>nước</a:t>
            </a:r>
            <a:r>
              <a:rPr lang="vi-VN" dirty="0">
                <a:latin typeface="Times New Roman" panose="02020603050405020304" pitchFamily="18" charset="0"/>
              </a:rPr>
              <a:t> khoang Thanh </a:t>
            </a:r>
            <a:r>
              <a:rPr lang="vi-VN" dirty="0" err="1">
                <a:latin typeface="Times New Roman" panose="02020603050405020304" pitchFamily="18" charset="0"/>
              </a:rPr>
              <a:t>Thủy</a:t>
            </a:r>
            <a:r>
              <a:rPr lang="vi-VN" dirty="0">
                <a:latin typeface="Times New Roman" panose="02020603050405020304" pitchFamily="18" charset="0"/>
              </a:rPr>
              <a:t> “</a:t>
            </a:r>
            <a:endParaRPr lang="en-US" dirty="0"/>
          </a:p>
        </p:txBody>
      </p:sp>
    </p:spTree>
    <p:extLst>
      <p:ext uri="{BB962C8B-B14F-4D97-AF65-F5344CB8AC3E}">
        <p14:creationId xmlns:p14="http://schemas.microsoft.com/office/powerpoint/2010/main" val="3708022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9A4A38BC-1DDC-3BB6-DD89-848D56DECA47}"/>
              </a:ext>
            </a:extLst>
          </p:cNvPr>
          <p:cNvPicPr>
            <a:picLocks noChangeAspect="1"/>
          </p:cNvPicPr>
          <p:nvPr/>
        </p:nvPicPr>
        <p:blipFill>
          <a:blip r:embed="rId2"/>
          <a:stretch>
            <a:fillRect/>
          </a:stretch>
        </p:blipFill>
        <p:spPr>
          <a:xfrm>
            <a:off x="619432" y="225362"/>
            <a:ext cx="4203291" cy="6603142"/>
          </a:xfrm>
          <a:prstGeom prst="rect">
            <a:avLst/>
          </a:prstGeom>
        </p:spPr>
      </p:pic>
      <p:pic>
        <p:nvPicPr>
          <p:cNvPr id="5" name="Hình ảnh 4">
            <a:extLst>
              <a:ext uri="{FF2B5EF4-FFF2-40B4-BE49-F238E27FC236}">
                <a16:creationId xmlns:a16="http://schemas.microsoft.com/office/drawing/2014/main" id="{13E094E4-7CA6-B6FE-1DF9-426C6CB9E99B}"/>
              </a:ext>
            </a:extLst>
          </p:cNvPr>
          <p:cNvPicPr>
            <a:picLocks noChangeAspect="1"/>
          </p:cNvPicPr>
          <p:nvPr/>
        </p:nvPicPr>
        <p:blipFill>
          <a:blip r:embed="rId3"/>
          <a:stretch>
            <a:fillRect/>
          </a:stretch>
        </p:blipFill>
        <p:spPr>
          <a:xfrm>
            <a:off x="5225501" y="248904"/>
            <a:ext cx="5757672" cy="2923032"/>
          </a:xfrm>
          <a:prstGeom prst="rect">
            <a:avLst/>
          </a:prstGeom>
        </p:spPr>
      </p:pic>
      <p:pic>
        <p:nvPicPr>
          <p:cNvPr id="6" name="Hình ảnh 5">
            <a:extLst>
              <a:ext uri="{FF2B5EF4-FFF2-40B4-BE49-F238E27FC236}">
                <a16:creationId xmlns:a16="http://schemas.microsoft.com/office/drawing/2014/main" id="{25FECB74-AF1D-0A49-E0EE-8495DCE32328}"/>
              </a:ext>
            </a:extLst>
          </p:cNvPr>
          <p:cNvPicPr>
            <a:picLocks noChangeAspect="1"/>
          </p:cNvPicPr>
          <p:nvPr/>
        </p:nvPicPr>
        <p:blipFill>
          <a:blip r:embed="rId4"/>
          <a:stretch>
            <a:fillRect/>
          </a:stretch>
        </p:blipFill>
        <p:spPr>
          <a:xfrm>
            <a:off x="5279775" y="3021600"/>
            <a:ext cx="5769864" cy="3587496"/>
          </a:xfrm>
          <a:prstGeom prst="rect">
            <a:avLst/>
          </a:prstGeom>
        </p:spPr>
      </p:pic>
    </p:spTree>
    <p:extLst>
      <p:ext uri="{BB962C8B-B14F-4D97-AF65-F5344CB8AC3E}">
        <p14:creationId xmlns:p14="http://schemas.microsoft.com/office/powerpoint/2010/main" val="3036518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7AAC0E48-19A3-2A8E-3D8C-0940CF71034E}"/>
              </a:ext>
            </a:extLst>
          </p:cNvPr>
          <p:cNvPicPr>
            <a:picLocks noChangeAspect="1"/>
          </p:cNvPicPr>
          <p:nvPr/>
        </p:nvPicPr>
        <p:blipFill>
          <a:blip r:embed="rId2"/>
          <a:stretch>
            <a:fillRect/>
          </a:stretch>
        </p:blipFill>
        <p:spPr>
          <a:xfrm>
            <a:off x="3217163" y="486697"/>
            <a:ext cx="7529162" cy="6150077"/>
          </a:xfrm>
          <a:prstGeom prst="rect">
            <a:avLst/>
          </a:prstGeom>
        </p:spPr>
      </p:pic>
    </p:spTree>
    <p:extLst>
      <p:ext uri="{BB962C8B-B14F-4D97-AF65-F5344CB8AC3E}">
        <p14:creationId xmlns:p14="http://schemas.microsoft.com/office/powerpoint/2010/main" val="841168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CD6C5F27-9691-182A-F93B-4D53404C2098}"/>
              </a:ext>
            </a:extLst>
          </p:cNvPr>
          <p:cNvSpPr txBox="1"/>
          <p:nvPr/>
        </p:nvSpPr>
        <p:spPr>
          <a:xfrm>
            <a:off x="321733" y="750445"/>
            <a:ext cx="11548534" cy="5236626"/>
          </a:xfrm>
          <a:prstGeom prst="rect">
            <a:avLst/>
          </a:prstGeom>
          <a:noFill/>
        </p:spPr>
        <p:txBody>
          <a:bodyPr wrap="square">
            <a:spAutoFit/>
          </a:bodyPr>
          <a:lstStyle/>
          <a:p>
            <a:pPr indent="457200" algn="just">
              <a:lnSpc>
                <a:spcPct val="120000"/>
              </a:lnSpc>
              <a:spcAft>
                <a:spcPts val="600"/>
              </a:spcAft>
            </a:pP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đồ</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thị</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chúng</a:t>
            </a:r>
            <a:r>
              <a:rPr lang="en-US" sz="2400" dirty="0">
                <a:effectLst/>
                <a:latin typeface="Times New Roman" panose="02020603050405020304" pitchFamily="18" charset="0"/>
                <a:ea typeface="Times New Roman" panose="02020603050405020304" pitchFamily="18" charset="0"/>
              </a:rPr>
              <a:t> ta </a:t>
            </a:r>
            <a:r>
              <a:rPr lang="en-US" sz="2400" dirty="0" err="1">
                <a:effectLst/>
                <a:latin typeface="Times New Roman" panose="02020603050405020304" pitchFamily="18" charset="0"/>
                <a:ea typeface="Times New Roman" panose="02020603050405020304" pitchFamily="18" charset="0"/>
              </a:rPr>
              <a:t>xác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giữa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lưu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lượng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trị</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thấp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tuân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theo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Altovxki</a:t>
            </a:r>
            <a:r>
              <a:rPr lang="en-US" sz="2400" dirty="0">
                <a:effectLst/>
                <a:latin typeface="Times New Roman" panose="02020603050405020304" pitchFamily="18" charset="0"/>
                <a:ea typeface="Times New Roman" panose="02020603050405020304" pitchFamily="18" charset="0"/>
              </a:rPr>
              <a:t> (Q = a + </a:t>
            </a:r>
            <a:r>
              <a:rPr lang="en-US" sz="2400" dirty="0" err="1">
                <a:effectLst/>
                <a:latin typeface="Times New Roman" panose="02020603050405020304" pitchFamily="18" charset="0"/>
                <a:ea typeface="Times New Roman" panose="02020603050405020304" pitchFamily="18" charset="0"/>
              </a:rPr>
              <a:t>blgS</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theo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phương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sau</a:t>
            </a:r>
            <a:r>
              <a:rPr lang="en-US" sz="2400" dirty="0">
                <a:effectLst/>
                <a:latin typeface="Times New Roman" panose="02020603050405020304" pitchFamily="18" charset="0"/>
                <a:ea typeface="Times New Roman" panose="02020603050405020304" pitchFamily="18" charset="0"/>
              </a:rPr>
              <a:t>:</a:t>
            </a:r>
          </a:p>
          <a:p>
            <a:pPr indent="457200" algn="just">
              <a:lnSpc>
                <a:spcPct val="120000"/>
              </a:lnSpc>
              <a:spcAft>
                <a:spcPts val="600"/>
              </a:spcAft>
            </a:pPr>
            <a:r>
              <a:rPr lang="en-US" sz="2400" dirty="0" err="1">
                <a:effectLst/>
                <a:latin typeface="Times New Roman" panose="02020603050405020304" pitchFamily="18" charset="0"/>
                <a:ea typeface="Times New Roman" panose="02020603050405020304" pitchFamily="18" charset="0"/>
              </a:rPr>
              <a:t>Tại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lỗ</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khoan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NKNS</a:t>
            </a:r>
            <a:r>
              <a:rPr lang="en-US" sz="2400" dirty="0">
                <a:effectLst/>
                <a:latin typeface="Times New Roman" panose="02020603050405020304" pitchFamily="18" charset="0"/>
                <a:ea typeface="Times New Roman" panose="02020603050405020304" pitchFamily="18" charset="0"/>
              </a:rPr>
              <a:t>: Q = </a:t>
            </a:r>
            <a:r>
              <a:rPr lang="en-US" sz="2400" dirty="0" err="1">
                <a:effectLst/>
                <a:latin typeface="Times New Roman" panose="02020603050405020304" pitchFamily="18" charset="0"/>
                <a:ea typeface="Times New Roman" panose="02020603050405020304" pitchFamily="18" charset="0"/>
              </a:rPr>
              <a:t>11,139lgS</a:t>
            </a:r>
            <a:r>
              <a:rPr lang="en-US" sz="2400" dirty="0">
                <a:effectLst/>
                <a:latin typeface="Times New Roman" panose="02020603050405020304" pitchFamily="18" charset="0"/>
                <a:ea typeface="Times New Roman" panose="02020603050405020304" pitchFamily="18" charset="0"/>
              </a:rPr>
              <a:t> + 1,0141		(6.18)</a:t>
            </a:r>
          </a:p>
          <a:p>
            <a:pPr indent="457200" algn="just">
              <a:lnSpc>
                <a:spcPct val="120000"/>
              </a:lnSpc>
              <a:spcAft>
                <a:spcPts val="600"/>
              </a:spcAft>
            </a:pPr>
            <a:r>
              <a:rPr lang="en-US" sz="2400" dirty="0">
                <a:effectLst/>
                <a:latin typeface="Times New Roman" panose="02020603050405020304" pitchFamily="18" charset="0"/>
                <a:ea typeface="Times New Roman" panose="02020603050405020304" pitchFamily="18" charset="0"/>
              </a:rPr>
              <a:t>Khi </a:t>
            </a:r>
            <a:r>
              <a:rPr lang="en-US" sz="2400" dirty="0" err="1">
                <a:effectLst/>
                <a:latin typeface="Times New Roman" panose="02020603050405020304" pitchFamily="18" charset="0"/>
                <a:ea typeface="Times New Roman" panose="02020603050405020304" pitchFamily="18" charset="0"/>
              </a:rPr>
              <a:t>tuân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theo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luật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tính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toán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trữ</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lượng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khai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theo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lý</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thuyết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lấy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a:t>
            </a:r>
            <a:r>
              <a:rPr lang="en-US" sz="2400" baseline="-25000" dirty="0" err="1">
                <a:effectLst/>
                <a:latin typeface="Times New Roman" panose="02020603050405020304" pitchFamily="18" charset="0"/>
                <a:ea typeface="Times New Roman" panose="02020603050405020304" pitchFamily="18" charset="0"/>
              </a:rPr>
              <a:t>KT</a:t>
            </a:r>
            <a:r>
              <a:rPr lang="en-US" sz="2400" baseline="-2500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 (1,75 ÷ 2) S</a:t>
            </a:r>
            <a:r>
              <a:rPr lang="en-US" sz="2400" baseline="-25000" dirty="0">
                <a:effectLst/>
                <a:latin typeface="Times New Roman" panose="02020603050405020304" pitchFamily="18" charset="0"/>
                <a:ea typeface="Times New Roman" panose="02020603050405020304" pitchFamily="18" charset="0"/>
              </a:rPr>
              <a:t>max</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rPr>
              <a:t> Smax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trị</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thấp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lớn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hút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an </a:t>
            </a:r>
            <a:r>
              <a:rPr lang="en-US" sz="2400" dirty="0" err="1">
                <a:effectLst/>
                <a:latin typeface="Times New Roman" panose="02020603050405020304" pitchFamily="18" charset="0"/>
                <a:ea typeface="Times New Roman" panose="02020603050405020304" pitchFamily="18" charset="0"/>
              </a:rPr>
              <a:t>toàn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khai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chúng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chọn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a:t>
            </a:r>
            <a:r>
              <a:rPr lang="en-US" sz="2400" baseline="-25000" dirty="0" err="1">
                <a:effectLst/>
                <a:latin typeface="Times New Roman" panose="02020603050405020304" pitchFamily="18" charset="0"/>
                <a:ea typeface="Times New Roman" panose="02020603050405020304" pitchFamily="18" charset="0"/>
              </a:rPr>
              <a:t>KT</a:t>
            </a:r>
            <a:r>
              <a:rPr lang="en-US" sz="2400" dirty="0">
                <a:effectLst/>
                <a:latin typeface="Times New Roman" panose="02020603050405020304" pitchFamily="18" charset="0"/>
                <a:ea typeface="Times New Roman" panose="02020603050405020304" pitchFamily="18" charset="0"/>
              </a:rPr>
              <a:t> = 1,75 * S</a:t>
            </a:r>
            <a:r>
              <a:rPr lang="en-US" sz="2400" baseline="-25000" dirty="0">
                <a:effectLst/>
                <a:latin typeface="Times New Roman" panose="02020603050405020304" pitchFamily="18" charset="0"/>
                <a:ea typeface="Times New Roman" panose="02020603050405020304" pitchFamily="18" charset="0"/>
              </a:rPr>
              <a:t>max ­­</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a:t>
            </a:r>
            <a:r>
              <a:rPr lang="en-US" sz="2400" baseline="-25000" dirty="0" err="1">
                <a:effectLst/>
                <a:latin typeface="Times New Roman" panose="02020603050405020304" pitchFamily="18" charset="0"/>
                <a:ea typeface="Times New Roman" panose="02020603050405020304" pitchFamily="18" charset="0"/>
              </a:rPr>
              <a:t>kt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lỗ</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khoan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a:t>
            </a:r>
          </a:p>
          <a:p>
            <a:pPr indent="457200" algn="just">
              <a:lnSpc>
                <a:spcPct val="120000"/>
              </a:lnSpc>
              <a:spcAft>
                <a:spcPts val="600"/>
              </a:spcAft>
            </a:pPr>
            <a:r>
              <a:rPr lang="vi-VN"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NKNS</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a:t>
            </a:r>
            <a:r>
              <a:rPr lang="en-US" sz="2400" baseline="-25000" dirty="0" err="1">
                <a:effectLst/>
                <a:latin typeface="Times New Roman" panose="02020603050405020304" pitchFamily="18" charset="0"/>
                <a:ea typeface="Times New Roman" panose="02020603050405020304" pitchFamily="18" charset="0"/>
              </a:rPr>
              <a:t>kt</a:t>
            </a:r>
            <a:r>
              <a:rPr lang="en-US" sz="2400" dirty="0">
                <a:effectLst/>
                <a:latin typeface="Times New Roman" panose="02020603050405020304" pitchFamily="18" charset="0"/>
                <a:ea typeface="Times New Roman" panose="02020603050405020304" pitchFamily="18" charset="0"/>
              </a:rPr>
              <a:t> = 1,75 x 6 = 10,5 m</a:t>
            </a:r>
          </a:p>
          <a:p>
            <a:pPr algn="just">
              <a:lnSpc>
                <a:spcPct val="120000"/>
              </a:lnSpc>
              <a:spcAft>
                <a:spcPts val="600"/>
              </a:spcAft>
            </a:pPr>
            <a:r>
              <a:rPr lang="en-US" sz="2400" dirty="0" err="1">
                <a:effectLst/>
                <a:latin typeface="Times New Roman" panose="02020603050405020304" pitchFamily="18" charset="0"/>
                <a:ea typeface="Times New Roman" panose="02020603050405020304" pitchFamily="18" charset="0"/>
              </a:rPr>
              <a:t>Thay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trị</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rPr>
              <a:t> (6.18) ta </a:t>
            </a:r>
            <a:r>
              <a:rPr lang="en-US" sz="2400" dirty="0" err="1">
                <a:effectLst/>
                <a:latin typeface="Times New Roman" panose="02020603050405020304" pitchFamily="18" charset="0"/>
                <a:ea typeface="Times New Roman" panose="02020603050405020304" pitchFamily="18" charset="0"/>
              </a:rPr>
              <a:t>xác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lưu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lượng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khai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lỗ</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khoan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NKNS</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12,39l</a:t>
            </a:r>
            <a:r>
              <a:rPr lang="en-US" sz="2400" dirty="0">
                <a:effectLst/>
                <a:latin typeface="Times New Roman" panose="02020603050405020304" pitchFamily="18" charset="0"/>
                <a:ea typeface="Times New Roman" panose="02020603050405020304" pitchFamily="18" charset="0"/>
              </a:rPr>
              <a:t>/s </a:t>
            </a:r>
            <a:r>
              <a:rPr lang="en-US" sz="2400" dirty="0" err="1">
                <a:effectLst/>
                <a:latin typeface="Times New Roman" panose="02020603050405020304" pitchFamily="18" charset="0"/>
                <a:ea typeface="Times New Roman" panose="02020603050405020304" pitchFamily="18" charset="0"/>
              </a:rPr>
              <a:t>tương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đương</a:t>
            </a:r>
            <a:r>
              <a:rPr lang="en-US" sz="2400" dirty="0">
                <a:effectLst/>
                <a:latin typeface="Times New Roman" panose="02020603050405020304" pitchFamily="18" charset="0"/>
                <a:ea typeface="Times New Roman" panose="02020603050405020304" pitchFamily="18" charset="0"/>
              </a:rPr>
              <a:t> </a:t>
            </a:r>
            <a:r>
              <a:rPr lang="pt-BR" sz="2400" dirty="0">
                <a:effectLst/>
                <a:latin typeface="Times New Roman" panose="02020603050405020304" pitchFamily="18" charset="0"/>
                <a:ea typeface="Times New Roman" panose="02020603050405020304" pitchFamily="18" charset="0"/>
              </a:rPr>
              <a:t>1.070,50 m</a:t>
            </a:r>
            <a:r>
              <a:rPr lang="pt-BR" sz="2400" baseline="30000" dirty="0">
                <a:effectLst/>
                <a:latin typeface="Times New Roman" panose="02020603050405020304" pitchFamily="18" charset="0"/>
                <a:ea typeface="Times New Roman" panose="02020603050405020304" pitchFamily="18" charset="0"/>
              </a:rPr>
              <a:t>3</a:t>
            </a:r>
            <a:r>
              <a:rPr lang="pt-BR" sz="2400" dirty="0">
                <a:effectLst/>
                <a:latin typeface="Times New Roman" panose="02020603050405020304" pitchFamily="18" charset="0"/>
                <a:ea typeface="Times New Roman" panose="02020603050405020304" pitchFamily="18" charset="0"/>
              </a:rPr>
              <a:t>/ngày</a:t>
            </a:r>
            <a:r>
              <a:rPr lang="en-US" sz="24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479820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20C7E60D-1ADB-2935-E812-248786911904}"/>
              </a:ext>
            </a:extLst>
          </p:cNvPr>
          <p:cNvSpPr txBox="1"/>
          <p:nvPr/>
        </p:nvSpPr>
        <p:spPr>
          <a:xfrm>
            <a:off x="1337733" y="468831"/>
            <a:ext cx="10312400" cy="4923143"/>
          </a:xfrm>
          <a:prstGeom prst="rect">
            <a:avLst/>
          </a:prstGeom>
          <a:noFill/>
        </p:spPr>
        <p:txBody>
          <a:bodyPr wrap="square">
            <a:spAutoFit/>
          </a:bodyPr>
          <a:lstStyle/>
          <a:p>
            <a:pPr algn="just">
              <a:lnSpc>
                <a:spcPct val="120000"/>
              </a:lnSpc>
              <a:spcAft>
                <a:spcPts val="600"/>
              </a:spcAft>
            </a:pPr>
            <a:r>
              <a:rPr lang="pt-BR" sz="1800" b="1" spc="-20" dirty="0">
                <a:effectLst/>
                <a:latin typeface="Times New Roman" panose="02020603050405020304" pitchFamily="18" charset="0"/>
                <a:ea typeface="MS Mincho" panose="02020609040205080304" pitchFamily="49" charset="-128"/>
              </a:rPr>
              <a:t>Phân cấp trữ lượng khai thác</a:t>
            </a:r>
            <a:endParaRPr lang="en-US" sz="1800" b="1" spc="-20" dirty="0">
              <a:effectLst/>
              <a:latin typeface="Times New Roman" panose="02020603050405020304" pitchFamily="18" charset="0"/>
              <a:ea typeface="MS Mincho" panose="02020609040205080304" pitchFamily="49" charset="-128"/>
            </a:endParaRPr>
          </a:p>
          <a:p>
            <a:pPr algn="just">
              <a:lnSpc>
                <a:spcPct val="120000"/>
              </a:lnSpc>
              <a:spcAft>
                <a:spcPts val="600"/>
              </a:spcAft>
            </a:pPr>
            <a:r>
              <a:rPr lang="pt-BR" sz="1800" dirty="0">
                <a:effectLst/>
                <a:latin typeface="Times New Roman" panose="02020603050405020304" pitchFamily="18" charset="0"/>
                <a:ea typeface="Times New Roman" panose="02020603050405020304" pitchFamily="18" charset="0"/>
              </a:rPr>
              <a:t>Để phân cấp trữ lượng chúng tôi căn cứ vào lưu lượng khai thác thí nghiệm và lưu lượng ngoại suy theo phương trình đường cong hạ thấp mực nước. Theo đó, chúng tôi đề nghị xếp cấp trữ lượng nước khoáng như sau:</a:t>
            </a:r>
            <a:endParaRPr lang="en-US" sz="1600"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pt-BR" sz="1800" dirty="0">
                <a:effectLst/>
                <a:latin typeface="Times New Roman" panose="02020603050405020304" pitchFamily="18" charset="0"/>
                <a:ea typeface="Times New Roman" panose="02020603050405020304" pitchFamily="18" charset="0"/>
              </a:rPr>
              <a:t>Trữ lượng cấp B: Bằng tổng trữ lượng khai thác thử dài ngày tại lỗ khoan NKNS cụ thể là  8,15 l/s hay </a:t>
            </a:r>
            <a:r>
              <a:rPr lang="pt-BR" sz="1800" b="1" dirty="0">
                <a:effectLst/>
                <a:latin typeface="Times New Roman" panose="02020603050405020304" pitchFamily="18" charset="0"/>
                <a:ea typeface="Times New Roman" panose="02020603050405020304" pitchFamily="18" charset="0"/>
              </a:rPr>
              <a:t>704,16 m</a:t>
            </a:r>
            <a:r>
              <a:rPr lang="pt-BR" sz="1800" b="1" baseline="30000" dirty="0">
                <a:effectLst/>
                <a:latin typeface="Times New Roman" panose="02020603050405020304" pitchFamily="18" charset="0"/>
                <a:ea typeface="Times New Roman" panose="02020603050405020304" pitchFamily="18" charset="0"/>
              </a:rPr>
              <a:t>3</a:t>
            </a:r>
            <a:r>
              <a:rPr lang="pt-BR" sz="1800" b="1" dirty="0">
                <a:effectLst/>
                <a:latin typeface="Times New Roman" panose="02020603050405020304" pitchFamily="18" charset="0"/>
                <a:ea typeface="Times New Roman" panose="02020603050405020304" pitchFamily="18" charset="0"/>
              </a:rPr>
              <a:t>/ng</a:t>
            </a:r>
            <a:r>
              <a:rPr lang="pt-BR" sz="1800"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pt-BR" sz="1800" dirty="0">
                <a:effectLst/>
                <a:latin typeface="Times New Roman" panose="02020603050405020304" pitchFamily="18" charset="0"/>
                <a:ea typeface="Times New Roman" panose="02020603050405020304" pitchFamily="18" charset="0"/>
              </a:rPr>
              <a:t>Tài nguyên dự tính cấp C1: Tính theo lưu lượng ngoại suy từ tài liệu hút nước thí nghiệm. Theo đó Tài nguyên dự tính cấp C1 được xác định bằng hiệu số giữa lưu lượng hút nước lớn nhất tính toán được (Q</a:t>
            </a:r>
            <a:r>
              <a:rPr lang="pt-BR" sz="1800" baseline="-25000" dirty="0">
                <a:effectLst/>
                <a:latin typeface="Times New Roman" panose="02020603050405020304" pitchFamily="18" charset="0"/>
                <a:ea typeface="Times New Roman" panose="02020603050405020304" pitchFamily="18" charset="0"/>
              </a:rPr>
              <a:t>KT</a:t>
            </a:r>
            <a:r>
              <a:rPr lang="pt-BR" sz="1800" dirty="0">
                <a:effectLst/>
                <a:latin typeface="Times New Roman" panose="02020603050405020304" pitchFamily="18" charset="0"/>
                <a:ea typeface="Times New Roman" panose="02020603050405020304" pitchFamily="18" charset="0"/>
              </a:rPr>
              <a:t>) trừ đi lưu lượng cấp B. Tài nguyên dự tính cấp C</a:t>
            </a:r>
            <a:r>
              <a:rPr lang="pt-BR" sz="1800" baseline="-25000" dirty="0">
                <a:effectLst/>
                <a:latin typeface="Times New Roman" panose="02020603050405020304" pitchFamily="18" charset="0"/>
                <a:ea typeface="Times New Roman" panose="02020603050405020304" pitchFamily="18" charset="0"/>
              </a:rPr>
              <a:t>1 </a:t>
            </a:r>
            <a:r>
              <a:rPr lang="pt-BR" sz="1800" dirty="0">
                <a:effectLst/>
                <a:latin typeface="Times New Roman" panose="02020603050405020304" pitchFamily="18" charset="0"/>
                <a:ea typeface="Times New Roman" panose="02020603050405020304" pitchFamily="18" charset="0"/>
              </a:rPr>
              <a:t>được xác định là: </a:t>
            </a:r>
            <a:endParaRPr lang="en-US" sz="1600"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vi-VN" sz="1800" dirty="0">
                <a:effectLst/>
                <a:latin typeface="Times New Roman" panose="02020603050405020304" pitchFamily="18" charset="0"/>
                <a:ea typeface="Times New Roman" panose="02020603050405020304" pitchFamily="18" charset="0"/>
              </a:rPr>
              <a:t>                </a:t>
            </a:r>
            <a:r>
              <a:rPr lang="pt-BR" sz="1800" dirty="0">
                <a:effectLst/>
                <a:latin typeface="Times New Roman" panose="02020603050405020304" pitchFamily="18" charset="0"/>
                <a:ea typeface="Times New Roman" panose="02020603050405020304" pitchFamily="18" charset="0"/>
              </a:rPr>
              <a:t>C</a:t>
            </a:r>
            <a:r>
              <a:rPr lang="pt-BR" sz="1800" baseline="-25000" dirty="0">
                <a:effectLst/>
                <a:latin typeface="Times New Roman" panose="02020603050405020304" pitchFamily="18" charset="0"/>
                <a:ea typeface="Times New Roman" panose="02020603050405020304" pitchFamily="18" charset="0"/>
              </a:rPr>
              <a:t>1</a:t>
            </a:r>
            <a:r>
              <a:rPr lang="pt-BR" sz="1800" dirty="0">
                <a:effectLst/>
                <a:latin typeface="Times New Roman" panose="02020603050405020304" pitchFamily="18" charset="0"/>
                <a:ea typeface="Times New Roman" panose="02020603050405020304" pitchFamily="18" charset="0"/>
              </a:rPr>
              <a:t> = 1.070,50 – 704,16 = 366,34 m</a:t>
            </a:r>
            <a:r>
              <a:rPr lang="pt-BR" sz="1800" baseline="30000" dirty="0">
                <a:effectLst/>
                <a:latin typeface="Times New Roman" panose="02020603050405020304" pitchFamily="18" charset="0"/>
                <a:ea typeface="Times New Roman" panose="02020603050405020304" pitchFamily="18" charset="0"/>
              </a:rPr>
              <a:t>3</a:t>
            </a:r>
            <a:r>
              <a:rPr lang="pt-BR" sz="1800" dirty="0">
                <a:effectLst/>
                <a:latin typeface="Times New Roman" panose="02020603050405020304" pitchFamily="18" charset="0"/>
                <a:ea typeface="Times New Roman" panose="02020603050405020304" pitchFamily="18" charset="0"/>
              </a:rPr>
              <a:t>/ngày.</a:t>
            </a:r>
            <a:endParaRPr lang="en-US" sz="1600"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pt-BR" sz="1800" dirty="0">
                <a:effectLst/>
                <a:latin typeface="Times New Roman" panose="02020603050405020304" pitchFamily="18" charset="0"/>
                <a:ea typeface="Times New Roman" panose="02020603050405020304" pitchFamily="18" charset="0"/>
              </a:rPr>
              <a:t>Cấp lưu lượng làm tròn số là:</a:t>
            </a:r>
            <a:endParaRPr lang="en-US" sz="1600"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pt-BR" sz="1800" b="1" i="1" dirty="0">
                <a:effectLst/>
                <a:latin typeface="Times New Roman" panose="02020603050405020304" pitchFamily="18" charset="0"/>
                <a:ea typeface="Times New Roman" panose="02020603050405020304" pitchFamily="18" charset="0"/>
              </a:rPr>
              <a:t>Trữ lượng cấp B: </a:t>
            </a:r>
            <a:r>
              <a:rPr lang="vi-VN" sz="1800" b="1" i="1" dirty="0">
                <a:effectLst/>
                <a:latin typeface="Times New Roman" panose="02020603050405020304" pitchFamily="18" charset="0"/>
                <a:ea typeface="Times New Roman" panose="02020603050405020304" pitchFamily="18" charset="0"/>
              </a:rPr>
              <a:t>  </a:t>
            </a:r>
            <a:r>
              <a:rPr lang="pt-BR" sz="1800" b="1" i="1" dirty="0">
                <a:effectLst/>
                <a:latin typeface="Times New Roman" panose="02020603050405020304" pitchFamily="18" charset="0"/>
                <a:ea typeface="Times New Roman" panose="02020603050405020304" pitchFamily="18" charset="0"/>
              </a:rPr>
              <a:t>704 m</a:t>
            </a:r>
            <a:r>
              <a:rPr lang="pt-BR" sz="1800" b="1" i="1" baseline="30000" dirty="0">
                <a:effectLst/>
                <a:latin typeface="Times New Roman" panose="02020603050405020304" pitchFamily="18" charset="0"/>
                <a:ea typeface="Times New Roman" panose="02020603050405020304" pitchFamily="18" charset="0"/>
              </a:rPr>
              <a:t>3</a:t>
            </a:r>
            <a:r>
              <a:rPr lang="pt-BR" sz="1800" b="1" i="1" dirty="0">
                <a:effectLst/>
                <a:latin typeface="Times New Roman" panose="02020603050405020304" pitchFamily="18" charset="0"/>
                <a:ea typeface="Times New Roman" panose="02020603050405020304" pitchFamily="18" charset="0"/>
              </a:rPr>
              <a:t>/ngày </a:t>
            </a:r>
            <a:endParaRPr lang="en-US" sz="1600"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pt-BR" sz="1800" b="1" i="1" dirty="0">
                <a:effectLst/>
                <a:latin typeface="Times New Roman" panose="02020603050405020304" pitchFamily="18" charset="0"/>
                <a:ea typeface="Times New Roman" panose="02020603050405020304" pitchFamily="18" charset="0"/>
              </a:rPr>
              <a:t>Trữ</a:t>
            </a:r>
            <a:r>
              <a:rPr lang="vi-VN" sz="1800" b="1" i="1" dirty="0">
                <a:effectLst/>
                <a:latin typeface="Times New Roman" panose="02020603050405020304" pitchFamily="18" charset="0"/>
                <a:ea typeface="Times New Roman" panose="02020603050405020304" pitchFamily="18" charset="0"/>
              </a:rPr>
              <a:t> </a:t>
            </a:r>
            <a:r>
              <a:rPr lang="vi-VN" sz="1800" b="1" i="1" dirty="0" err="1">
                <a:effectLst/>
                <a:latin typeface="Times New Roman" panose="02020603050405020304" pitchFamily="18" charset="0"/>
                <a:ea typeface="Times New Roman" panose="02020603050405020304" pitchFamily="18" charset="0"/>
              </a:rPr>
              <a:t>lượng</a:t>
            </a:r>
            <a:r>
              <a:rPr lang="pt-BR" sz="1800" b="1" i="1" dirty="0">
                <a:effectLst/>
                <a:latin typeface="Times New Roman" panose="02020603050405020304" pitchFamily="18" charset="0"/>
                <a:ea typeface="Times New Roman" panose="02020603050405020304" pitchFamily="18" charset="0"/>
              </a:rPr>
              <a:t> cấp C1:  366 m</a:t>
            </a:r>
            <a:r>
              <a:rPr lang="pt-BR" sz="1800" b="1" i="1" baseline="30000" dirty="0">
                <a:effectLst/>
                <a:latin typeface="Times New Roman" panose="02020603050405020304" pitchFamily="18" charset="0"/>
                <a:ea typeface="Times New Roman" panose="02020603050405020304" pitchFamily="18" charset="0"/>
              </a:rPr>
              <a:t>3</a:t>
            </a:r>
            <a:r>
              <a:rPr lang="pt-BR" sz="1800" b="1" i="1" dirty="0">
                <a:effectLst/>
                <a:latin typeface="Times New Roman" panose="02020603050405020304" pitchFamily="18" charset="0"/>
                <a:ea typeface="Times New Roman" panose="02020603050405020304" pitchFamily="18" charset="0"/>
              </a:rPr>
              <a:t>/ngày</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79708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AC688143-6DFD-B041-5AB5-96A07B70BBDB}"/>
              </a:ext>
            </a:extLst>
          </p:cNvPr>
          <p:cNvSpPr txBox="1"/>
          <p:nvPr/>
        </p:nvSpPr>
        <p:spPr>
          <a:xfrm>
            <a:off x="406400" y="598445"/>
            <a:ext cx="11430000" cy="5615448"/>
          </a:xfrm>
          <a:prstGeom prst="rect">
            <a:avLst/>
          </a:prstGeom>
          <a:noFill/>
        </p:spPr>
        <p:txBody>
          <a:bodyPr wrap="square">
            <a:spAutoFit/>
          </a:bodyPr>
          <a:lstStyle/>
          <a:p>
            <a:pPr algn="l">
              <a:lnSpc>
                <a:spcPct val="120000"/>
              </a:lnSpc>
              <a:spcAft>
                <a:spcPts val="600"/>
              </a:spcAft>
              <a:tabLst>
                <a:tab pos="5581015" algn="r"/>
              </a:tabLst>
            </a:pPr>
            <a:r>
              <a:rPr lang="x-none" sz="2000" b="1" dirty="0">
                <a:effectLst/>
                <a:latin typeface="Times New Roman" panose="02020603050405020304" pitchFamily="18" charset="0"/>
                <a:ea typeface="Times New Roman" panose="02020603050405020304" pitchFamily="18" charset="0"/>
              </a:rPr>
              <a:t>KẾT LUẬN</a:t>
            </a:r>
            <a:endParaRPr lang="en-US" sz="2000" b="1" dirty="0">
              <a:effectLst/>
              <a:latin typeface="Times New Roman" panose="02020603050405020304" pitchFamily="18" charset="0"/>
              <a:ea typeface="Times New Roman" panose="02020603050405020304" pitchFamily="18" charset="0"/>
            </a:endParaRPr>
          </a:p>
          <a:p>
            <a:pPr marL="470535" indent="457200" algn="just">
              <a:lnSpc>
                <a:spcPct val="120000"/>
              </a:lnSpc>
              <a:spcAft>
                <a:spcPts val="600"/>
              </a:spcAft>
            </a:pPr>
            <a:r>
              <a:rPr lang="x-none" sz="2000" dirty="0">
                <a:effectLst/>
                <a:latin typeface="Times New Roman" panose="02020603050405020304" pitchFamily="18" charset="0"/>
                <a:ea typeface="Times New Roman" panose="02020603050405020304" pitchFamily="18" charset="0"/>
              </a:rPr>
              <a:t>1</a:t>
            </a:r>
            <a:r>
              <a:rPr lang="x-none" sz="2000" spc="20" dirty="0">
                <a:effectLst/>
                <a:latin typeface="Times New Roman" panose="02020603050405020304" pitchFamily="18" charset="0"/>
                <a:ea typeface="Times New Roman" panose="02020603050405020304" pitchFamily="18" charset="0"/>
              </a:rPr>
              <a:t>. Công tác thăm dò nước khoáng </a:t>
            </a:r>
            <a:r>
              <a:rPr lang="en-US" sz="2000" spc="20" dirty="0" err="1">
                <a:effectLst/>
                <a:latin typeface="Times New Roman" panose="02020603050405020304" pitchFamily="18" charset="0"/>
                <a:ea typeface="Times New Roman" panose="02020603050405020304" pitchFamily="18" charset="0"/>
              </a:rPr>
              <a:t>nóng</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tại</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khu</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vực</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Ngọc</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Sơn</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xã</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Bảo</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Yên</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huyện</a:t>
            </a:r>
            <a:r>
              <a:rPr lang="en-US" sz="2000" spc="20" dirty="0">
                <a:effectLst/>
                <a:latin typeface="Times New Roman" panose="02020603050405020304" pitchFamily="18" charset="0"/>
                <a:ea typeface="Times New Roman" panose="02020603050405020304" pitchFamily="18" charset="0"/>
              </a:rPr>
              <a:t> Thanh </a:t>
            </a:r>
            <a:r>
              <a:rPr lang="en-US" sz="2000" spc="20" dirty="0" err="1">
                <a:effectLst/>
                <a:latin typeface="Times New Roman" panose="02020603050405020304" pitchFamily="18" charset="0"/>
                <a:ea typeface="Times New Roman" panose="02020603050405020304" pitchFamily="18" charset="0"/>
              </a:rPr>
              <a:t>Thủy</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tỉnh</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Phú</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Thọ</a:t>
            </a:r>
            <a:r>
              <a:rPr lang="x-none" sz="2000" spc="20" dirty="0">
                <a:effectLst/>
                <a:latin typeface="Times New Roman" panose="02020603050405020304" pitchFamily="18" charset="0"/>
                <a:ea typeface="Times New Roman" panose="02020603050405020304" pitchFamily="18" charset="0"/>
              </a:rPr>
              <a:t> đã thực hiện đảm bảo các quy định hiện hành. Nội dung, khối lượng và các phương pháp thăm dò đảm bảo mục đích nhiệm vụ đặt ra và đảm bảo độ tin cậy.</a:t>
            </a:r>
            <a:endParaRPr lang="en-US" sz="2000" dirty="0">
              <a:effectLst/>
              <a:latin typeface="Times New Roman" panose="02020603050405020304" pitchFamily="18" charset="0"/>
              <a:ea typeface="Times New Roman" panose="02020603050405020304" pitchFamily="18" charset="0"/>
            </a:endParaRPr>
          </a:p>
          <a:p>
            <a:pPr marL="470535" indent="457200" algn="just">
              <a:lnSpc>
                <a:spcPct val="120000"/>
              </a:lnSpc>
              <a:spcAft>
                <a:spcPts val="600"/>
              </a:spcAft>
            </a:pPr>
            <a:r>
              <a:rPr lang="x-none" sz="2000" spc="20" dirty="0">
                <a:effectLst/>
                <a:latin typeface="Times New Roman" panose="02020603050405020304" pitchFamily="18" charset="0"/>
                <a:ea typeface="Times New Roman" panose="02020603050405020304" pitchFamily="18" charset="0"/>
              </a:rPr>
              <a:t>2. Nước khoáng </a:t>
            </a:r>
            <a:r>
              <a:rPr lang="vi-VN" sz="2000" spc="20" dirty="0" err="1">
                <a:effectLst/>
                <a:latin typeface="Times New Roman" panose="02020603050405020304" pitchFamily="18" charset="0"/>
                <a:ea typeface="Times New Roman" panose="02020603050405020304" pitchFamily="18" charset="0"/>
              </a:rPr>
              <a:t>Ngọc</a:t>
            </a:r>
            <a:r>
              <a:rPr lang="vi-VN" sz="2000" spc="20" dirty="0">
                <a:effectLst/>
                <a:latin typeface="Times New Roman" panose="02020603050405020304" pitchFamily="18" charset="0"/>
                <a:ea typeface="Times New Roman" panose="02020603050405020304" pitchFamily="18" charset="0"/>
              </a:rPr>
              <a:t> Sơn</a:t>
            </a:r>
            <a:r>
              <a:rPr lang="x-none" sz="2000" spc="20" dirty="0">
                <a:effectLst/>
                <a:latin typeface="Times New Roman" panose="02020603050405020304" pitchFamily="18" charset="0"/>
                <a:ea typeface="Times New Roman" panose="02020603050405020304" pitchFamily="18" charset="0"/>
              </a:rPr>
              <a:t> là một nguồn nước có giá trị đã được khẳng định trong nhiều kết quả nghiên cứu của nhiều tác giả. Kết quả thăm dò phù hợp với những kết quả đã được công bố trước đây và làm sáng tỏ hơn đặc điểm chất lượng, trữ lượng khai thác tại lỗ khoan </a:t>
            </a:r>
            <a:r>
              <a:rPr lang="en-US" sz="2000" spc="20" dirty="0" err="1">
                <a:effectLst/>
                <a:latin typeface="Times New Roman" panose="02020603050405020304" pitchFamily="18" charset="0"/>
                <a:ea typeface="Times New Roman" panose="02020603050405020304" pitchFamily="18" charset="0"/>
              </a:rPr>
              <a:t>NKNS</a:t>
            </a:r>
            <a:r>
              <a:rPr lang="x-none" sz="2000" spc="20" dirty="0">
                <a:effectLst/>
                <a:latin typeface="Times New Roman" panose="02020603050405020304" pitchFamily="18" charset="0"/>
                <a:ea typeface="Times New Roman" panose="02020603050405020304" pitchFamily="18" charset="0"/>
              </a:rPr>
              <a:t>. </a:t>
            </a:r>
            <a:r>
              <a:rPr lang="vi-VN" sz="2000" spc="20" dirty="0">
                <a:effectLst/>
                <a:latin typeface="Times New Roman" panose="02020603050405020304" pitchFamily="18" charset="0"/>
                <a:ea typeface="Times New Roman" panose="02020603050405020304" pitchFamily="18" charset="0"/>
              </a:rPr>
              <a:t>N</a:t>
            </a:r>
            <a:r>
              <a:rPr lang="x-none" sz="2000" spc="20" dirty="0">
                <a:effectLst/>
                <a:latin typeface="Times New Roman" panose="02020603050405020304" pitchFamily="18" charset="0"/>
                <a:ea typeface="Times New Roman" panose="02020603050405020304" pitchFamily="18" charset="0"/>
              </a:rPr>
              <a:t>ước khoáng </a:t>
            </a:r>
            <a:r>
              <a:rPr lang="en-US" sz="2000" spc="20" dirty="0" err="1">
                <a:effectLst/>
                <a:latin typeface="Times New Roman" panose="02020603050405020304" pitchFamily="18" charset="0"/>
                <a:ea typeface="Times New Roman" panose="02020603050405020304" pitchFamily="18" charset="0"/>
              </a:rPr>
              <a:t>được</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hình</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thành</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từ</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trong</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các</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tầng</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đá</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gốc</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dưới</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sâu</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đi</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lên</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theo</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áp</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lực</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địa</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tầng</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dâng</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lên</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theo</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các</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đứt</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gãy</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kiến</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tạo</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khi</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ra</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khỏi</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tầng</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đá</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gốc</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nước</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khoáng</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xuyên</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vào</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các</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lỗ</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hổng</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trong</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lớp</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đất</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đá</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bở</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rời</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vận</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động</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và</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chứa</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trong</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lỗ</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hổng</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bồi</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tích</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tạo</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thành</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nấm</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nước</a:t>
            </a:r>
            <a:r>
              <a:rPr lang="en-US" sz="2000" spc="20" dirty="0">
                <a:effectLst/>
                <a:latin typeface="Times New Roman" panose="02020603050405020304" pitchFamily="18" charset="0"/>
                <a:ea typeface="Times New Roman" panose="02020603050405020304" pitchFamily="18" charset="0"/>
              </a:rPr>
              <a:t> </a:t>
            </a:r>
            <a:r>
              <a:rPr lang="en-US" sz="2000" spc="20" dirty="0" err="1">
                <a:effectLst/>
                <a:latin typeface="Times New Roman" panose="02020603050405020304" pitchFamily="18" charset="0"/>
                <a:ea typeface="Times New Roman" panose="02020603050405020304" pitchFamily="18" charset="0"/>
              </a:rPr>
              <a:t>khoáng</a:t>
            </a:r>
            <a:r>
              <a:rPr lang="en-US" sz="2000" spc="20" dirty="0">
                <a:effectLst/>
                <a:latin typeface="Times New Roman" panose="02020603050405020304" pitchFamily="18" charset="0"/>
                <a:ea typeface="Times New Roman" panose="02020603050405020304" pitchFamily="18" charset="0"/>
              </a:rPr>
              <a:t>. </a:t>
            </a:r>
            <a:r>
              <a:rPr lang="en-US" sz="2000" b="1" i="1" spc="20" dirty="0" err="1">
                <a:effectLst/>
                <a:latin typeface="Times New Roman" panose="02020603050405020304" pitchFamily="18" charset="0"/>
                <a:ea typeface="Times New Roman" panose="02020603050405020304" pitchFamily="18" charset="0"/>
              </a:rPr>
              <a:t>Định</a:t>
            </a:r>
            <a:r>
              <a:rPr lang="en-US" sz="2000" b="1" i="1" spc="20" dirty="0">
                <a:effectLst/>
                <a:latin typeface="Times New Roman" panose="02020603050405020304" pitchFamily="18" charset="0"/>
                <a:ea typeface="Times New Roman" panose="02020603050405020304" pitchFamily="18" charset="0"/>
              </a:rPr>
              <a:t> </a:t>
            </a:r>
            <a:r>
              <a:rPr lang="en-US" sz="2000" b="1" i="1" spc="20" dirty="0" err="1">
                <a:effectLst/>
                <a:latin typeface="Times New Roman" panose="02020603050405020304" pitchFamily="18" charset="0"/>
                <a:ea typeface="Times New Roman" panose="02020603050405020304" pitchFamily="18" charset="0"/>
              </a:rPr>
              <a:t>danh</a:t>
            </a:r>
            <a:r>
              <a:rPr lang="en-US" sz="2000" b="1" i="1" spc="20" dirty="0">
                <a:effectLst/>
                <a:latin typeface="Times New Roman" panose="02020603050405020304" pitchFamily="18" charset="0"/>
                <a:ea typeface="Times New Roman" panose="02020603050405020304" pitchFamily="18" charset="0"/>
              </a:rPr>
              <a:t> </a:t>
            </a:r>
            <a:r>
              <a:rPr lang="en-US" sz="2000" b="1" i="1" spc="20" dirty="0" err="1">
                <a:effectLst/>
                <a:latin typeface="Times New Roman" panose="02020603050405020304" pitchFamily="18" charset="0"/>
                <a:ea typeface="Times New Roman" panose="02020603050405020304" pitchFamily="18" charset="0"/>
              </a:rPr>
              <a:t>nước</a:t>
            </a:r>
            <a:r>
              <a:rPr lang="en-US" sz="2000" b="1" i="1" spc="20" dirty="0">
                <a:effectLst/>
                <a:latin typeface="Times New Roman" panose="02020603050405020304" pitchFamily="18" charset="0"/>
                <a:ea typeface="Times New Roman" panose="02020603050405020304" pitchFamily="18" charset="0"/>
              </a:rPr>
              <a:t> </a:t>
            </a:r>
            <a:r>
              <a:rPr lang="en-US" sz="2000" b="1" i="1" spc="20" dirty="0" err="1">
                <a:effectLst/>
                <a:latin typeface="Times New Roman" panose="02020603050405020304" pitchFamily="18" charset="0"/>
                <a:ea typeface="Times New Roman" panose="02020603050405020304" pitchFamily="18" charset="0"/>
              </a:rPr>
              <a:t>khoáng</a:t>
            </a:r>
            <a:r>
              <a:rPr lang="en-US" sz="2000" b="1" i="1" spc="20" dirty="0">
                <a:effectLst/>
                <a:latin typeface="Times New Roman" panose="02020603050405020304" pitchFamily="18" charset="0"/>
                <a:ea typeface="Times New Roman" panose="02020603050405020304" pitchFamily="18" charset="0"/>
              </a:rPr>
              <a:t> </a:t>
            </a:r>
            <a:r>
              <a:rPr lang="en-US" sz="2000" b="1" i="1" spc="20" dirty="0" err="1">
                <a:effectLst/>
                <a:latin typeface="Times New Roman" panose="02020603050405020304" pitchFamily="18" charset="0"/>
                <a:ea typeface="Times New Roman" panose="02020603050405020304" pitchFamily="18" charset="0"/>
              </a:rPr>
              <a:t>là</a:t>
            </a:r>
            <a:r>
              <a:rPr lang="en-US" sz="2000" b="1" i="1" spc="20" dirty="0">
                <a:effectLst/>
                <a:latin typeface="Times New Roman" panose="02020603050405020304" pitchFamily="18" charset="0"/>
                <a:ea typeface="Times New Roman" panose="02020603050405020304" pitchFamily="18" charset="0"/>
              </a:rPr>
              <a:t> </a:t>
            </a:r>
            <a:r>
              <a:rPr lang="en-US" sz="2000" b="1" i="1" spc="20" dirty="0" err="1">
                <a:effectLst/>
                <a:latin typeface="Times New Roman" panose="02020603050405020304" pitchFamily="18" charset="0"/>
                <a:ea typeface="Times New Roman" panose="02020603050405020304" pitchFamily="18" charset="0"/>
              </a:rPr>
              <a:t>nước</a:t>
            </a:r>
            <a:r>
              <a:rPr lang="en-US" sz="2000" b="1" i="1" spc="20" dirty="0">
                <a:effectLst/>
                <a:latin typeface="Times New Roman" panose="02020603050405020304" pitchFamily="18" charset="0"/>
                <a:ea typeface="Times New Roman" panose="02020603050405020304" pitchFamily="18" charset="0"/>
              </a:rPr>
              <a:t> </a:t>
            </a:r>
            <a:r>
              <a:rPr lang="en-US" sz="2000" b="1" i="1" spc="20" dirty="0" err="1">
                <a:effectLst/>
                <a:latin typeface="Times New Roman" panose="02020603050405020304" pitchFamily="18" charset="0"/>
                <a:ea typeface="Times New Roman" panose="02020603050405020304" pitchFamily="18" charset="0"/>
              </a:rPr>
              <a:t>khoáng</a:t>
            </a:r>
            <a:r>
              <a:rPr lang="en-US" sz="2000" b="1" i="1" spc="20" dirty="0">
                <a:effectLst/>
                <a:latin typeface="Times New Roman" panose="02020603050405020304" pitchFamily="18" charset="0"/>
                <a:ea typeface="Times New Roman" panose="02020603050405020304" pitchFamily="18" charset="0"/>
              </a:rPr>
              <a:t> </a:t>
            </a:r>
            <a:r>
              <a:rPr lang="en-US" sz="2000" b="1" i="1" spc="20" dirty="0" err="1">
                <a:effectLst/>
                <a:latin typeface="Times New Roman" panose="02020603050405020304" pitchFamily="18" charset="0"/>
                <a:ea typeface="Times New Roman" panose="02020603050405020304" pitchFamily="18" charset="0"/>
              </a:rPr>
              <a:t>thiên</a:t>
            </a:r>
            <a:r>
              <a:rPr lang="en-US" sz="2000" b="1" i="1" spc="20" dirty="0">
                <a:effectLst/>
                <a:latin typeface="Times New Roman" panose="02020603050405020304" pitchFamily="18" charset="0"/>
                <a:ea typeface="Times New Roman" panose="02020603050405020304" pitchFamily="18" charset="0"/>
              </a:rPr>
              <a:t> </a:t>
            </a:r>
            <a:r>
              <a:rPr lang="en-US" sz="2000" b="1" i="1" spc="20" dirty="0" err="1">
                <a:effectLst/>
                <a:latin typeface="Times New Roman" panose="02020603050405020304" pitchFamily="18" charset="0"/>
                <a:ea typeface="Times New Roman" panose="02020603050405020304" pitchFamily="18" charset="0"/>
              </a:rPr>
              <a:t>nhiên</a:t>
            </a:r>
            <a:r>
              <a:rPr lang="en-US" sz="2000" b="1" i="1" spc="20" dirty="0">
                <a:effectLst/>
                <a:latin typeface="Times New Roman" panose="02020603050405020304" pitchFamily="18" charset="0"/>
                <a:ea typeface="Times New Roman" panose="02020603050405020304" pitchFamily="18" charset="0"/>
              </a:rPr>
              <a:t> </a:t>
            </a:r>
            <a:r>
              <a:rPr lang="en-US" sz="2000" b="1" i="1" spc="20" dirty="0" err="1">
                <a:effectLst/>
                <a:latin typeface="Times New Roman" panose="02020603050405020304" pitchFamily="18" charset="0"/>
                <a:ea typeface="Times New Roman" panose="02020603050405020304" pitchFamily="18" charset="0"/>
              </a:rPr>
              <a:t>khoáng</a:t>
            </a:r>
            <a:r>
              <a:rPr lang="en-US" sz="2000" b="1" i="1" spc="20" dirty="0">
                <a:effectLst/>
                <a:latin typeface="Times New Roman" panose="02020603050405020304" pitchFamily="18" charset="0"/>
                <a:ea typeface="Times New Roman" panose="02020603050405020304" pitchFamily="18" charset="0"/>
              </a:rPr>
              <a:t> </a:t>
            </a:r>
            <a:r>
              <a:rPr lang="en-US" sz="2000" b="1" i="1" spc="20" dirty="0" err="1">
                <a:effectLst/>
                <a:latin typeface="Times New Roman" panose="02020603050405020304" pitchFamily="18" charset="0"/>
                <a:ea typeface="Times New Roman" panose="02020603050405020304" pitchFamily="18" charset="0"/>
              </a:rPr>
              <a:t>hóa</a:t>
            </a:r>
            <a:r>
              <a:rPr lang="en-US" sz="2000" b="1" i="1" spc="20" dirty="0">
                <a:effectLst/>
                <a:latin typeface="Times New Roman" panose="02020603050405020304" pitchFamily="18" charset="0"/>
                <a:ea typeface="Times New Roman" panose="02020603050405020304" pitchFamily="18" charset="0"/>
              </a:rPr>
              <a:t> </a:t>
            </a:r>
            <a:r>
              <a:rPr lang="en-US" sz="2000" b="1" i="1" spc="20" dirty="0" err="1">
                <a:effectLst/>
                <a:latin typeface="Times New Roman" panose="02020603050405020304" pitchFamily="18" charset="0"/>
                <a:ea typeface="Times New Roman" panose="02020603050405020304" pitchFamily="18" charset="0"/>
              </a:rPr>
              <a:t>cao</a:t>
            </a:r>
            <a:r>
              <a:rPr lang="en-US" sz="2000" b="1" i="1" spc="20" dirty="0">
                <a:effectLst/>
                <a:latin typeface="Times New Roman" panose="02020603050405020304" pitchFamily="18" charset="0"/>
                <a:ea typeface="Times New Roman" panose="02020603050405020304" pitchFamily="18" charset="0"/>
              </a:rPr>
              <a:t>, </a:t>
            </a:r>
            <a:r>
              <a:rPr lang="en-US" sz="2000" b="1" i="1" spc="20" dirty="0" err="1">
                <a:effectLst/>
                <a:latin typeface="Times New Roman" panose="02020603050405020304" pitchFamily="18" charset="0"/>
                <a:ea typeface="Times New Roman" panose="02020603050405020304" pitchFamily="18" charset="0"/>
              </a:rPr>
              <a:t>nóng</a:t>
            </a:r>
            <a:r>
              <a:rPr lang="en-US" sz="2000" b="1" i="1" spc="20" dirty="0">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470535" indent="457200" algn="just">
              <a:lnSpc>
                <a:spcPct val="120000"/>
              </a:lnSpc>
              <a:spcAft>
                <a:spcPts val="600"/>
              </a:spcAft>
            </a:pPr>
            <a:r>
              <a:rPr lang="x-none" sz="2000" spc="20" dirty="0">
                <a:effectLst/>
                <a:latin typeface="Times New Roman" panose="02020603050405020304" pitchFamily="18" charset="0"/>
                <a:ea typeface="Times New Roman" panose="02020603050405020304" pitchFamily="18" charset="0"/>
              </a:rPr>
              <a:t>3. Trữ lượng nước khoáng của </a:t>
            </a:r>
            <a:r>
              <a:rPr lang="vi-VN" sz="2000" spc="20" dirty="0" err="1">
                <a:effectLst/>
                <a:latin typeface="Times New Roman" panose="02020603050405020304" pitchFamily="18" charset="0"/>
                <a:ea typeface="Times New Roman" panose="02020603050405020304" pitchFamily="18" charset="0"/>
              </a:rPr>
              <a:t>tính</a:t>
            </a:r>
            <a:r>
              <a:rPr lang="vi-VN" sz="2000" spc="20" dirty="0">
                <a:effectLst/>
                <a:latin typeface="Times New Roman" panose="02020603050405020304" pitchFamily="18" charset="0"/>
                <a:ea typeface="Times New Roman" panose="02020603050405020304" pitchFamily="18" charset="0"/>
              </a:rPr>
              <a:t> </a:t>
            </a:r>
            <a:r>
              <a:rPr lang="vi-VN" sz="2000" spc="20" dirty="0" err="1">
                <a:effectLst/>
                <a:latin typeface="Times New Roman" panose="02020603050405020304" pitchFamily="18" charset="0"/>
                <a:ea typeface="Times New Roman" panose="02020603050405020304" pitchFamily="18" charset="0"/>
              </a:rPr>
              <a:t>toán</a:t>
            </a:r>
            <a:r>
              <a:rPr lang="vi-VN" sz="2000" spc="20" dirty="0">
                <a:effectLst/>
                <a:latin typeface="Times New Roman" panose="02020603050405020304" pitchFamily="18" charset="0"/>
                <a:ea typeface="Times New Roman" panose="02020603050405020304" pitchFamily="18" charset="0"/>
              </a:rPr>
              <a:t> </a:t>
            </a:r>
            <a:r>
              <a:rPr lang="vi-VN" sz="2000" spc="20" dirty="0" err="1">
                <a:effectLst/>
                <a:latin typeface="Times New Roman" panose="02020603050405020304" pitchFamily="18" charset="0"/>
                <a:ea typeface="Times New Roman" panose="02020603050405020304" pitchFamily="18" charset="0"/>
              </a:rPr>
              <a:t>được</a:t>
            </a:r>
            <a:r>
              <a:rPr lang="x-none" sz="2000" spc="20" dirty="0">
                <a:effectLst/>
                <a:latin typeface="Times New Roman" panose="02020603050405020304" pitchFamily="18" charset="0"/>
                <a:ea typeface="Times New Roman" panose="02020603050405020304" pitchFamily="18" charset="0"/>
              </a:rPr>
              <a:t> có độ tin cậy và kết quả  xếp cấp trữ lượng như sau:</a:t>
            </a:r>
            <a:endParaRPr lang="en-US" sz="2000"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pt-BR" sz="2000" b="1" dirty="0">
                <a:effectLst/>
                <a:latin typeface="Times New Roman" panose="02020603050405020304" pitchFamily="18" charset="0"/>
                <a:ea typeface="Times New Roman" panose="02020603050405020304" pitchFamily="18" charset="0"/>
              </a:rPr>
              <a:t>Trữ lượng cấp B: 704 m</a:t>
            </a:r>
            <a:r>
              <a:rPr lang="pt-BR" sz="2000" b="1" baseline="30000" dirty="0">
                <a:effectLst/>
                <a:latin typeface="Times New Roman" panose="02020603050405020304" pitchFamily="18" charset="0"/>
                <a:ea typeface="Times New Roman" panose="02020603050405020304" pitchFamily="18" charset="0"/>
              </a:rPr>
              <a:t>3</a:t>
            </a:r>
            <a:r>
              <a:rPr lang="pt-BR" sz="2000" b="1" dirty="0">
                <a:effectLst/>
                <a:latin typeface="Times New Roman" panose="02020603050405020304" pitchFamily="18" charset="0"/>
                <a:ea typeface="Times New Roman" panose="02020603050405020304" pitchFamily="18" charset="0"/>
              </a:rPr>
              <a:t>/ngày </a:t>
            </a:r>
            <a:endParaRPr lang="en-US" sz="2000" b="1"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pt-BR" sz="2000" b="1" dirty="0">
                <a:effectLst/>
                <a:latin typeface="Times New Roman" panose="02020603050405020304" pitchFamily="18" charset="0"/>
                <a:ea typeface="Times New Roman" panose="02020603050405020304" pitchFamily="18" charset="0"/>
              </a:rPr>
              <a:t>Tài nguyên dự tính cấp C1: 366 m</a:t>
            </a:r>
            <a:r>
              <a:rPr lang="pt-BR" sz="2000" b="1" baseline="30000" dirty="0">
                <a:effectLst/>
                <a:latin typeface="Times New Roman" panose="02020603050405020304" pitchFamily="18" charset="0"/>
                <a:ea typeface="Times New Roman" panose="02020603050405020304" pitchFamily="18" charset="0"/>
              </a:rPr>
              <a:t>3</a:t>
            </a:r>
            <a:r>
              <a:rPr lang="pt-BR" sz="2000" b="1" dirty="0">
                <a:effectLst/>
                <a:latin typeface="Times New Roman" panose="02020603050405020304" pitchFamily="18" charset="0"/>
                <a:ea typeface="Times New Roman" panose="02020603050405020304" pitchFamily="18" charset="0"/>
              </a:rPr>
              <a:t>/ngày</a:t>
            </a:r>
            <a:endParaRPr lang="en-US"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6101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80078C5C-46D5-D877-503A-10ED67F6B57F}"/>
              </a:ext>
            </a:extLst>
          </p:cNvPr>
          <p:cNvSpPr txBox="1"/>
          <p:nvPr/>
        </p:nvSpPr>
        <p:spPr>
          <a:xfrm>
            <a:off x="762000" y="723920"/>
            <a:ext cx="10667999" cy="2211631"/>
          </a:xfrm>
          <a:prstGeom prst="rect">
            <a:avLst/>
          </a:prstGeom>
          <a:noFill/>
        </p:spPr>
        <p:txBody>
          <a:bodyPr wrap="square">
            <a:spAutoFit/>
          </a:bodyPr>
          <a:lstStyle/>
          <a:p>
            <a:pPr marL="470535" algn="just">
              <a:lnSpc>
                <a:spcPct val="120000"/>
              </a:lnSpc>
              <a:spcAft>
                <a:spcPts val="600"/>
              </a:spcAft>
            </a:pPr>
            <a:r>
              <a:rPr lang="vi-VN" sz="1800" b="1" spc="20" dirty="0" err="1">
                <a:effectLst/>
                <a:latin typeface="Times New Roman" panose="02020603050405020304" pitchFamily="18" charset="0"/>
                <a:ea typeface="Times New Roman" panose="02020603050405020304" pitchFamily="18" charset="0"/>
              </a:rPr>
              <a:t>KIẾN</a:t>
            </a:r>
            <a:r>
              <a:rPr lang="vi-VN" sz="1800" b="1" spc="20" dirty="0">
                <a:effectLst/>
                <a:latin typeface="Times New Roman" panose="02020603050405020304" pitchFamily="18" charset="0"/>
                <a:ea typeface="Times New Roman" panose="02020603050405020304" pitchFamily="18" charset="0"/>
              </a:rPr>
              <a:t> </a:t>
            </a:r>
            <a:r>
              <a:rPr lang="vi-VN" sz="1800" b="1" spc="20" dirty="0" err="1">
                <a:effectLst/>
                <a:latin typeface="Times New Roman" panose="02020603050405020304" pitchFamily="18" charset="0"/>
                <a:ea typeface="Times New Roman" panose="02020603050405020304" pitchFamily="18" charset="0"/>
              </a:rPr>
              <a:t>NGHỊ</a:t>
            </a:r>
            <a:endParaRPr lang="en-US" sz="1800" dirty="0">
              <a:effectLst/>
              <a:latin typeface="Times New Roman" panose="02020603050405020304" pitchFamily="18" charset="0"/>
              <a:ea typeface="Times New Roman" panose="02020603050405020304" pitchFamily="18" charset="0"/>
            </a:endParaRPr>
          </a:p>
          <a:p>
            <a:pPr marL="470535" indent="457200" algn="just">
              <a:lnSpc>
                <a:spcPct val="120000"/>
              </a:lnSpc>
              <a:spcAft>
                <a:spcPts val="600"/>
              </a:spcAft>
            </a:pPr>
            <a:r>
              <a:rPr lang="vi-VN" sz="1800" spc="20" dirty="0">
                <a:effectLst/>
                <a:latin typeface="Times New Roman" panose="02020603050405020304" pitchFamily="18" charset="0"/>
                <a:ea typeface="Times New Roman" panose="02020603050405020304" pitchFamily="18" charset="0"/>
              </a:rPr>
              <a:t>- </a:t>
            </a:r>
            <a:r>
              <a:rPr lang="x-none" sz="1800" spc="20" dirty="0">
                <a:effectLst/>
                <a:latin typeface="Times New Roman" panose="02020603050405020304" pitchFamily="18" charset="0"/>
                <a:ea typeface="Times New Roman" panose="02020603050405020304" pitchFamily="18" charset="0"/>
              </a:rPr>
              <a:t>Việc thăm dò mới chứng minh được trữ </a:t>
            </a:r>
            <a:r>
              <a:rPr lang="vi-VN" sz="1800" spc="20" dirty="0" err="1">
                <a:effectLst/>
                <a:latin typeface="Times New Roman" panose="02020603050405020304" pitchFamily="18" charset="0"/>
                <a:ea typeface="Times New Roman" panose="02020603050405020304" pitchFamily="18" charset="0"/>
              </a:rPr>
              <a:t>lượng</a:t>
            </a:r>
            <a:r>
              <a:rPr lang="vi-VN" sz="1800" spc="20" dirty="0">
                <a:effectLst/>
                <a:latin typeface="Times New Roman" panose="02020603050405020304" pitchFamily="18" charset="0"/>
                <a:ea typeface="Times New Roman" panose="02020603050405020304" pitchFamily="18" charset="0"/>
              </a:rPr>
              <a:t>,</a:t>
            </a:r>
            <a:r>
              <a:rPr lang="x-none" sz="1800" spc="20" dirty="0">
                <a:effectLst/>
                <a:latin typeface="Times New Roman" panose="02020603050405020304" pitchFamily="18" charset="0"/>
                <a:ea typeface="Times New Roman" panose="02020603050405020304" pitchFamily="18" charset="0"/>
              </a:rPr>
              <a:t> chất lượng nước khoáng nhưng chưa làm rõ được ranh giới mỏ cũng như nguồn gốc hình thành nước khoáng. Bởi vậy cần có những nghiên cứu tiếp theo để giải quyết vấn đề này. </a:t>
            </a:r>
            <a:endParaRPr lang="en-US" sz="1800" dirty="0">
              <a:effectLst/>
              <a:latin typeface="Times New Roman" panose="02020603050405020304" pitchFamily="18" charset="0"/>
              <a:ea typeface="Times New Roman" panose="02020603050405020304" pitchFamily="18" charset="0"/>
            </a:endParaRPr>
          </a:p>
          <a:p>
            <a:pPr marL="470535" algn="just">
              <a:lnSpc>
                <a:spcPct val="120000"/>
              </a:lnSpc>
              <a:spcAft>
                <a:spcPts val="600"/>
              </a:spcAft>
            </a:pPr>
            <a:r>
              <a:rPr lang="vi-VN" sz="1800" spc="20" dirty="0">
                <a:effectLst/>
                <a:latin typeface="Times New Roman" panose="02020603050405020304" pitchFamily="18" charset="0"/>
                <a:ea typeface="Times New Roman" panose="02020603050405020304" pitchFamily="18" charset="0"/>
              </a:rPr>
              <a:t>          - Nên </a:t>
            </a:r>
            <a:r>
              <a:rPr lang="vi-VN" sz="1800" spc="20" dirty="0" err="1">
                <a:effectLst/>
                <a:latin typeface="Times New Roman" panose="02020603050405020304" pitchFamily="18" charset="0"/>
                <a:ea typeface="Times New Roman" panose="02020603050405020304" pitchFamily="18" charset="0"/>
              </a:rPr>
              <a:t>áp</a:t>
            </a:r>
            <a:r>
              <a:rPr lang="vi-VN" sz="1800" spc="20" dirty="0">
                <a:effectLst/>
                <a:latin typeface="Times New Roman" panose="02020603050405020304" pitchFamily="18" charset="0"/>
                <a:ea typeface="Times New Roman" panose="02020603050405020304" pitchFamily="18" charset="0"/>
              </a:rPr>
              <a:t> </a:t>
            </a:r>
            <a:r>
              <a:rPr lang="vi-VN" sz="1800" spc="20" dirty="0" err="1">
                <a:effectLst/>
                <a:latin typeface="Times New Roman" panose="02020603050405020304" pitchFamily="18" charset="0"/>
                <a:ea typeface="Times New Roman" panose="02020603050405020304" pitchFamily="18" charset="0"/>
              </a:rPr>
              <a:t>dụng</a:t>
            </a:r>
            <a:r>
              <a:rPr lang="x-none" sz="1800" spc="20" dirty="0">
                <a:effectLst/>
                <a:latin typeface="Times New Roman" panose="02020603050405020304" pitchFamily="18" charset="0"/>
                <a:ea typeface="Times New Roman" panose="02020603050405020304" pitchFamily="18" charset="0"/>
              </a:rPr>
              <a:t> nghiên cứu bằng đồng vị để làm rõ mối quan hệ thuỷ lực giữa nước khoáng và nước dưới đất</a:t>
            </a:r>
            <a:r>
              <a:rPr lang="vi-VN" sz="1800" spc="20" dirty="0">
                <a:effectLst/>
                <a:latin typeface="Times New Roman" panose="02020603050405020304" pitchFamily="18" charset="0"/>
                <a:ea typeface="Times New Roman" panose="02020603050405020304" pitchFamily="18" charset="0"/>
              </a:rPr>
              <a:t> trong khu </a:t>
            </a:r>
            <a:r>
              <a:rPr lang="vi-VN" sz="1800" spc="20" dirty="0" err="1">
                <a:effectLst/>
                <a:latin typeface="Times New Roman" panose="02020603050405020304" pitchFamily="18" charset="0"/>
                <a:ea typeface="Times New Roman" panose="02020603050405020304" pitchFamily="18" charset="0"/>
              </a:rPr>
              <a:t>vực</a:t>
            </a:r>
            <a:r>
              <a:rPr lang="vi-VN" sz="1800" spc="20" dirty="0">
                <a:effectLst/>
                <a:latin typeface="Times New Roman" panose="02020603050405020304" pitchFamily="18" charset="0"/>
                <a:ea typeface="Times New Roman" panose="02020603050405020304" pitchFamily="18" charset="0"/>
              </a:rPr>
              <a:t> </a:t>
            </a:r>
            <a:r>
              <a:rPr lang="vi-VN" sz="1800" spc="20" dirty="0" err="1">
                <a:effectLst/>
                <a:latin typeface="Times New Roman" panose="02020603050405020304" pitchFamily="18" charset="0"/>
                <a:ea typeface="Times New Roman" panose="02020603050405020304" pitchFamily="18" charset="0"/>
              </a:rPr>
              <a:t>để</a:t>
            </a:r>
            <a:r>
              <a:rPr lang="vi-VN" sz="1800" spc="20" dirty="0">
                <a:effectLst/>
                <a:latin typeface="Times New Roman" panose="02020603050405020304" pitchFamily="18" charset="0"/>
                <a:ea typeface="Times New Roman" panose="02020603050405020304" pitchFamily="18" charset="0"/>
              </a:rPr>
              <a:t> </a:t>
            </a:r>
            <a:r>
              <a:rPr lang="vi-VN" sz="1800" spc="20" dirty="0" err="1">
                <a:effectLst/>
                <a:latin typeface="Times New Roman" panose="02020603050405020304" pitchFamily="18" charset="0"/>
                <a:ea typeface="Times New Roman" panose="02020603050405020304" pitchFamily="18" charset="0"/>
              </a:rPr>
              <a:t>bảo</a:t>
            </a:r>
            <a:r>
              <a:rPr lang="vi-VN" sz="1800" spc="20" dirty="0">
                <a:effectLst/>
                <a:latin typeface="Times New Roman" panose="02020603050405020304" pitchFamily="18" charset="0"/>
                <a:ea typeface="Times New Roman" panose="02020603050405020304" pitchFamily="18" charset="0"/>
              </a:rPr>
              <a:t> </a:t>
            </a:r>
            <a:r>
              <a:rPr lang="vi-VN" sz="1800" spc="20" dirty="0" err="1">
                <a:effectLst/>
                <a:latin typeface="Times New Roman" panose="02020603050405020304" pitchFamily="18" charset="0"/>
                <a:ea typeface="Times New Roman" panose="02020603050405020304" pitchFamily="18" charset="0"/>
              </a:rPr>
              <a:t>vệ</a:t>
            </a:r>
            <a:r>
              <a:rPr lang="vi-VN" sz="1800" spc="20" dirty="0">
                <a:effectLst/>
                <a:latin typeface="Times New Roman" panose="02020603050405020304" pitchFamily="18" charset="0"/>
                <a:ea typeface="Times New Roman" panose="02020603050405020304" pitchFamily="18" charset="0"/>
              </a:rPr>
              <a:t> </a:t>
            </a:r>
            <a:r>
              <a:rPr lang="vi-VN" sz="1800" spc="20" dirty="0" err="1">
                <a:effectLst/>
                <a:latin typeface="Times New Roman" panose="02020603050405020304" pitchFamily="18" charset="0"/>
                <a:ea typeface="Times New Roman" panose="02020603050405020304" pitchFamily="18" charset="0"/>
              </a:rPr>
              <a:t>nguồn</a:t>
            </a:r>
            <a:r>
              <a:rPr lang="vi-VN" sz="1800" spc="20" dirty="0">
                <a:effectLst/>
                <a:latin typeface="Times New Roman" panose="02020603050405020304" pitchFamily="18" charset="0"/>
                <a:ea typeface="Times New Roman" panose="02020603050405020304" pitchFamily="18" charset="0"/>
              </a:rPr>
              <a:t> </a:t>
            </a:r>
            <a:r>
              <a:rPr lang="vi-VN" sz="1800" spc="20" dirty="0" err="1">
                <a:effectLst/>
                <a:latin typeface="Times New Roman" panose="02020603050405020304" pitchFamily="18" charset="0"/>
                <a:ea typeface="Times New Roman" panose="02020603050405020304" pitchFamily="18" charset="0"/>
              </a:rPr>
              <a:t>nước</a:t>
            </a:r>
            <a:r>
              <a:rPr lang="vi-VN" sz="1800" spc="20" dirty="0">
                <a:effectLst/>
                <a:latin typeface="Times New Roman" panose="02020603050405020304" pitchFamily="18" charset="0"/>
                <a:ea typeface="Times New Roman" panose="02020603050405020304" pitchFamily="18" charset="0"/>
              </a:rPr>
              <a:t> </a:t>
            </a:r>
            <a:r>
              <a:rPr lang="vi-VN" sz="1800" spc="20" dirty="0" err="1">
                <a:effectLst/>
                <a:latin typeface="Times New Roman" panose="02020603050405020304" pitchFamily="18" charset="0"/>
                <a:ea typeface="Times New Roman" panose="02020603050405020304" pitchFamily="18" charset="0"/>
              </a:rPr>
              <a:t>khoáng</a:t>
            </a:r>
            <a:r>
              <a:rPr lang="vi-VN" sz="1800" spc="20" dirty="0">
                <a:effectLst/>
                <a:latin typeface="Times New Roman" panose="02020603050405020304" pitchFamily="18" charset="0"/>
                <a:ea typeface="Times New Roman" panose="02020603050405020304" pitchFamily="18" charset="0"/>
              </a:rPr>
              <a:t> </a:t>
            </a:r>
            <a:r>
              <a:rPr lang="vi-VN" sz="1800" spc="20" dirty="0" err="1">
                <a:effectLst/>
                <a:latin typeface="Times New Roman" panose="02020603050405020304" pitchFamily="18" charset="0"/>
                <a:ea typeface="Times New Roman" panose="02020603050405020304" pitchFamily="18" charset="0"/>
              </a:rPr>
              <a:t>bền</a:t>
            </a:r>
            <a:r>
              <a:rPr lang="vi-VN" sz="1800" spc="20" dirty="0">
                <a:effectLst/>
                <a:latin typeface="Times New Roman" panose="02020603050405020304" pitchFamily="18" charset="0"/>
                <a:ea typeface="Times New Roman" panose="02020603050405020304" pitchFamily="18" charset="0"/>
              </a:rPr>
              <a:t> </a:t>
            </a:r>
            <a:r>
              <a:rPr lang="vi-VN" sz="1800" spc="20" dirty="0" err="1">
                <a:effectLst/>
                <a:latin typeface="Times New Roman" panose="02020603050405020304" pitchFamily="18" charset="0"/>
                <a:ea typeface="Times New Roman" panose="02020603050405020304" pitchFamily="18" charset="0"/>
              </a:rPr>
              <a:t>vững</a:t>
            </a:r>
            <a:r>
              <a:rPr lang="vi-VN" sz="1800" spc="20"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9381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D3CEE3A8-0ABC-DCFE-8253-072848AE84EE}"/>
              </a:ext>
            </a:extLst>
          </p:cNvPr>
          <p:cNvSpPr txBox="1"/>
          <p:nvPr/>
        </p:nvSpPr>
        <p:spPr>
          <a:xfrm>
            <a:off x="152400" y="220133"/>
            <a:ext cx="11887200" cy="5954322"/>
          </a:xfrm>
          <a:prstGeom prst="rect">
            <a:avLst/>
          </a:prstGeom>
          <a:noFill/>
        </p:spPr>
        <p:txBody>
          <a:bodyPr wrap="square">
            <a:spAutoFit/>
          </a:bodyPr>
          <a:lstStyle/>
          <a:p>
            <a:pPr algn="l">
              <a:lnSpc>
                <a:spcPct val="120000"/>
              </a:lnSpc>
              <a:spcAft>
                <a:spcPts val="600"/>
              </a:spcAft>
              <a:tabLst>
                <a:tab pos="5581015" algn="r"/>
              </a:tabLst>
            </a:pPr>
            <a:r>
              <a:rPr lang="x-none" sz="1600" b="1" dirty="0">
                <a:effectLst/>
                <a:latin typeface="Times New Roman" panose="02020603050405020304" pitchFamily="18" charset="0"/>
                <a:ea typeface="Times New Roman" panose="02020603050405020304" pitchFamily="18" charset="0"/>
              </a:rPr>
              <a:t>TÀI LIỆU THAM KHẢO</a:t>
            </a:r>
            <a:endParaRPr lang="en-US" sz="1600" b="1" dirty="0">
              <a:effectLst/>
              <a:latin typeface="Times New Roman" panose="02020603050405020304" pitchFamily="18" charset="0"/>
              <a:ea typeface="Times New Roman" panose="02020603050405020304" pitchFamily="18" charset="0"/>
            </a:endParaRPr>
          </a:p>
          <a:p>
            <a:pPr marL="470535" indent="457200" algn="just">
              <a:lnSpc>
                <a:spcPct val="120000"/>
              </a:lnSpc>
              <a:spcAft>
                <a:spcPts val="600"/>
              </a:spcAft>
            </a:pPr>
            <a:r>
              <a:rPr lang="en-US" sz="1600" spc="20" dirty="0">
                <a:effectLst/>
                <a:latin typeface="Times New Roman" panose="02020603050405020304" pitchFamily="18" charset="0"/>
                <a:ea typeface="Times New Roman" panose="02020603050405020304" pitchFamily="18" charset="0"/>
              </a:rPr>
              <a:t>1. </a:t>
            </a:r>
            <a:r>
              <a:rPr lang="en-US" sz="1600" spc="20" dirty="0" err="1">
                <a:effectLst/>
                <a:latin typeface="Times New Roman" panose="02020603050405020304" pitchFamily="18" charset="0"/>
                <a:ea typeface="Times New Roman" panose="02020603050405020304" pitchFamily="18" charset="0"/>
              </a:rPr>
              <a:t>Bùi</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Đình</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Hội</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Trần</a:t>
            </a:r>
            <a:r>
              <a:rPr lang="en-US" sz="1600" spc="20" dirty="0">
                <a:effectLst/>
                <a:latin typeface="Times New Roman" panose="02020603050405020304" pitchFamily="18" charset="0"/>
                <a:ea typeface="Times New Roman" panose="02020603050405020304" pitchFamily="18" charset="0"/>
              </a:rPr>
              <a:t> Quang </a:t>
            </a:r>
            <a:r>
              <a:rPr lang="en-US" sz="1600" spc="20" dirty="0" err="1">
                <a:effectLst/>
                <a:latin typeface="Times New Roman" panose="02020603050405020304" pitchFamily="18" charset="0"/>
                <a:ea typeface="Times New Roman" panose="02020603050405020304" pitchFamily="18" charset="0"/>
              </a:rPr>
              <a:t>Ngọc</a:t>
            </a:r>
            <a:r>
              <a:rPr lang="en-US" sz="1600" spc="20" dirty="0">
                <a:effectLst/>
                <a:latin typeface="Times New Roman" panose="02020603050405020304" pitchFamily="18" charset="0"/>
                <a:ea typeface="Times New Roman" panose="02020603050405020304" pitchFamily="18" charset="0"/>
              </a:rPr>
              <a:t> (1994), </a:t>
            </a:r>
            <a:r>
              <a:rPr lang="en-US" sz="1600" spc="20" dirty="0" err="1">
                <a:effectLst/>
                <a:latin typeface="Times New Roman" panose="02020603050405020304" pitchFamily="18" charset="0"/>
                <a:ea typeface="Times New Roman" panose="02020603050405020304" pitchFamily="18" charset="0"/>
              </a:rPr>
              <a:t>báo</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cáo</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địa</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chất</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kết</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quả</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công</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tác</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nghiên</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cứu</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đánh</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giá</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nước</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khoáng</a:t>
            </a:r>
            <a:r>
              <a:rPr lang="en-US" sz="1600" spc="20" dirty="0">
                <a:effectLst/>
                <a:latin typeface="Times New Roman" panose="02020603050405020304" pitchFamily="18" charset="0"/>
                <a:ea typeface="Times New Roman" panose="02020603050405020304" pitchFamily="18" charset="0"/>
              </a:rPr>
              <a:t> Tam Thanh- </a:t>
            </a:r>
            <a:r>
              <a:rPr lang="en-US" sz="1600" spc="20" dirty="0" err="1">
                <a:effectLst/>
                <a:latin typeface="Times New Roman" panose="02020603050405020304" pitchFamily="18" charset="0"/>
                <a:ea typeface="Times New Roman" panose="02020603050405020304" pitchFamily="18" charset="0"/>
              </a:rPr>
              <a:t>Vĩnh</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Phú</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Lưu</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trữ</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Địa</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chất</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Hà</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Nội</a:t>
            </a:r>
            <a:r>
              <a:rPr lang="en-US" sz="1600" spc="2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470535" indent="457200" algn="just">
              <a:lnSpc>
                <a:spcPct val="120000"/>
              </a:lnSpc>
              <a:spcAft>
                <a:spcPts val="600"/>
              </a:spcAft>
            </a:pPr>
            <a:r>
              <a:rPr lang="en-US" sz="1600" spc="20" dirty="0">
                <a:effectLst/>
                <a:latin typeface="Times New Roman" panose="02020603050405020304" pitchFamily="18" charset="0"/>
                <a:ea typeface="Times New Roman" panose="02020603050405020304" pitchFamily="18" charset="0"/>
              </a:rPr>
              <a:t>2. Cao </a:t>
            </a:r>
            <a:r>
              <a:rPr lang="en-US" sz="1600" spc="20" dirty="0" err="1">
                <a:effectLst/>
                <a:latin typeface="Times New Roman" panose="02020603050405020304" pitchFamily="18" charset="0"/>
                <a:ea typeface="Times New Roman" panose="02020603050405020304" pitchFamily="18" charset="0"/>
              </a:rPr>
              <a:t>Thế</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Dũng</a:t>
            </a:r>
            <a:r>
              <a:rPr lang="en-US" sz="1600" spc="20" dirty="0">
                <a:effectLst/>
                <a:latin typeface="Times New Roman" panose="02020603050405020304" pitchFamily="18" charset="0"/>
                <a:ea typeface="Times New Roman" panose="02020603050405020304" pitchFamily="18" charset="0"/>
              </a:rPr>
              <a:t> (1989). </a:t>
            </a:r>
            <a:r>
              <a:rPr lang="en-US" sz="1600" spc="20" dirty="0" err="1">
                <a:effectLst/>
                <a:latin typeface="Times New Roman" panose="02020603050405020304" pitchFamily="18" charset="0"/>
                <a:ea typeface="Times New Roman" panose="02020603050405020304" pitchFamily="18" charset="0"/>
              </a:rPr>
              <a:t>Nước</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khoáng</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cộng</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hòa</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xã</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hội</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chủ</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nghĩa</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Việt</a:t>
            </a:r>
            <a:r>
              <a:rPr lang="en-US" sz="1600" spc="20" dirty="0">
                <a:effectLst/>
                <a:latin typeface="Times New Roman" panose="02020603050405020304" pitchFamily="18" charset="0"/>
                <a:ea typeface="Times New Roman" panose="02020603050405020304" pitchFamily="18" charset="0"/>
              </a:rPr>
              <a:t> Nam (</a:t>
            </a:r>
            <a:r>
              <a:rPr lang="en-US" sz="1600" spc="20" dirty="0" err="1">
                <a:effectLst/>
                <a:latin typeface="Times New Roman" panose="02020603050405020304" pitchFamily="18" charset="0"/>
                <a:ea typeface="Times New Roman" panose="02020603050405020304" pitchFamily="18" charset="0"/>
              </a:rPr>
              <a:t>đề</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tài</a:t>
            </a:r>
            <a:r>
              <a:rPr lang="en-US" sz="1600" spc="20" dirty="0">
                <a:effectLst/>
                <a:latin typeface="Times New Roman" panose="02020603050405020304" pitchFamily="18" charset="0"/>
                <a:ea typeface="Times New Roman" panose="02020603050405020304" pitchFamily="18" charset="0"/>
              </a:rPr>
              <a:t> 44- 04- 01-04).</a:t>
            </a:r>
            <a:endParaRPr lang="en-US" sz="1600" dirty="0">
              <a:effectLst/>
              <a:latin typeface="Times New Roman" panose="02020603050405020304" pitchFamily="18" charset="0"/>
              <a:ea typeface="Times New Roman" panose="02020603050405020304" pitchFamily="18" charset="0"/>
            </a:endParaRPr>
          </a:p>
          <a:p>
            <a:pPr marL="470535" indent="457200" algn="just">
              <a:lnSpc>
                <a:spcPct val="120000"/>
              </a:lnSpc>
              <a:spcAft>
                <a:spcPts val="600"/>
              </a:spcAft>
            </a:pPr>
            <a:r>
              <a:rPr lang="en-US" sz="1600" spc="20" dirty="0">
                <a:effectLst/>
                <a:latin typeface="Times New Roman" panose="02020603050405020304" pitchFamily="18" charset="0"/>
                <a:ea typeface="Times New Roman" panose="02020603050405020304" pitchFamily="18" charset="0"/>
              </a:rPr>
              <a:t>3. </a:t>
            </a:r>
            <a:r>
              <a:rPr lang="en-US" sz="1600" spc="20" dirty="0" err="1">
                <a:effectLst/>
                <a:latin typeface="Times New Roman" panose="02020603050405020304" pitchFamily="18" charset="0"/>
                <a:ea typeface="Times New Roman" panose="02020603050405020304" pitchFamily="18" charset="0"/>
              </a:rPr>
              <a:t>Châu</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Văn</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Quỳnh</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Nước</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khoáng</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và</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nước</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nóng</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miền</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Bắc</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Việt</a:t>
            </a:r>
            <a:r>
              <a:rPr lang="en-US" sz="1600" spc="20" dirty="0">
                <a:effectLst/>
                <a:latin typeface="Times New Roman" panose="02020603050405020304" pitchFamily="18" charset="0"/>
                <a:ea typeface="Times New Roman" panose="02020603050405020304" pitchFamily="18" charset="0"/>
              </a:rPr>
              <a:t> Nam. </a:t>
            </a:r>
            <a:r>
              <a:rPr lang="en-US" sz="1600" spc="20" dirty="0" err="1">
                <a:effectLst/>
                <a:latin typeface="Times New Roman" panose="02020603050405020304" pitchFamily="18" charset="0"/>
                <a:ea typeface="Times New Roman" panose="02020603050405020304" pitchFamily="18" charset="0"/>
              </a:rPr>
              <a:t>Luận</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án</a:t>
            </a:r>
            <a:r>
              <a:rPr lang="en-US" sz="1600" spc="20" dirty="0">
                <a:effectLst/>
                <a:latin typeface="Times New Roman" panose="02020603050405020304" pitchFamily="18" charset="0"/>
                <a:ea typeface="Times New Roman" panose="02020603050405020304" pitchFamily="18" charset="0"/>
              </a:rPr>
              <a:t> PTS, </a:t>
            </a:r>
            <a:r>
              <a:rPr lang="en-US" sz="1600" spc="20" dirty="0" err="1">
                <a:effectLst/>
                <a:latin typeface="Times New Roman" panose="02020603050405020304" pitchFamily="18" charset="0"/>
                <a:ea typeface="Times New Roman" panose="02020603050405020304" pitchFamily="18" charset="0"/>
              </a:rPr>
              <a:t>ĐH</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Mỏ</a:t>
            </a:r>
            <a:r>
              <a:rPr lang="en-US" sz="1600" spc="20" dirty="0">
                <a:effectLst/>
                <a:latin typeface="Times New Roman" panose="02020603050405020304" pitchFamily="18" charset="0"/>
                <a:ea typeface="Times New Roman" panose="02020603050405020304" pitchFamily="18" charset="0"/>
              </a:rPr>
              <a:t> - </a:t>
            </a:r>
            <a:r>
              <a:rPr lang="en-US" sz="1600" spc="20" dirty="0" err="1">
                <a:effectLst/>
                <a:latin typeface="Times New Roman" panose="02020603050405020304" pitchFamily="18" charset="0"/>
                <a:ea typeface="Times New Roman" panose="02020603050405020304" pitchFamily="18" charset="0"/>
              </a:rPr>
              <a:t>Địa</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chất</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Hà</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Nội</a:t>
            </a:r>
            <a:r>
              <a:rPr lang="en-US" sz="1600" spc="20" dirty="0">
                <a:effectLst/>
                <a:latin typeface="Times New Roman" panose="02020603050405020304" pitchFamily="18" charset="0"/>
                <a:ea typeface="Times New Roman" panose="02020603050405020304" pitchFamily="18" charset="0"/>
              </a:rPr>
              <a:t> 1996.</a:t>
            </a:r>
            <a:endParaRPr lang="en-US" sz="1600" dirty="0">
              <a:effectLst/>
              <a:latin typeface="Times New Roman" panose="02020603050405020304" pitchFamily="18" charset="0"/>
              <a:ea typeface="Times New Roman" panose="02020603050405020304" pitchFamily="18" charset="0"/>
            </a:endParaRPr>
          </a:p>
          <a:p>
            <a:pPr marL="470535" indent="457200" algn="just">
              <a:lnSpc>
                <a:spcPct val="120000"/>
              </a:lnSpc>
              <a:spcAft>
                <a:spcPts val="600"/>
              </a:spcAft>
            </a:pPr>
            <a:r>
              <a:rPr lang="en-US" sz="1600" spc="20" dirty="0">
                <a:effectLst/>
                <a:latin typeface="Times New Roman" panose="02020603050405020304" pitchFamily="18" charset="0"/>
                <a:ea typeface="Times New Roman" panose="02020603050405020304" pitchFamily="18" charset="0"/>
              </a:rPr>
              <a:t>4. </a:t>
            </a:r>
            <a:r>
              <a:rPr lang="pt-BR" sz="1600" dirty="0">
                <a:effectLst/>
                <a:latin typeface="Times New Roman" panose="02020603050405020304" pitchFamily="18" charset="0"/>
                <a:ea typeface="Times New Roman" panose="02020603050405020304" pitchFamily="18" charset="0"/>
              </a:rPr>
              <a:t>Công ty cổ phần Khoa học Tài nguyên Việt Nam </a:t>
            </a:r>
            <a:r>
              <a:rPr lang="en-US" sz="1600" spc="20" dirty="0">
                <a:effectLst/>
                <a:latin typeface="Times New Roman" panose="02020603050405020304" pitchFamily="18" charset="0"/>
                <a:ea typeface="Times New Roman" panose="02020603050405020304" pitchFamily="18" charset="0"/>
              </a:rPr>
              <a:t>(2021), </a:t>
            </a:r>
            <a:r>
              <a:rPr lang="en-US" sz="1600" spc="20" dirty="0" err="1">
                <a:effectLst/>
                <a:latin typeface="Times New Roman" panose="02020603050405020304" pitchFamily="18" charset="0"/>
                <a:ea typeface="Times New Roman" panose="02020603050405020304" pitchFamily="18" charset="0"/>
              </a:rPr>
              <a:t>Báo</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cáo</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kết</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quả</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thăm</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dò</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nước</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khoáng</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Ao</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Vua</a:t>
            </a:r>
            <a:r>
              <a:rPr lang="en-US" sz="1600" spc="20" dirty="0">
                <a:effectLst/>
                <a:latin typeface="Times New Roman" panose="02020603050405020304" pitchFamily="18" charset="0"/>
                <a:ea typeface="Times New Roman" panose="02020603050405020304" pitchFamily="18" charset="0"/>
              </a:rPr>
              <a:t>, TT Thanh </a:t>
            </a:r>
            <a:r>
              <a:rPr lang="en-US" sz="1600" spc="20" dirty="0" err="1">
                <a:effectLst/>
                <a:latin typeface="Times New Roman" panose="02020603050405020304" pitchFamily="18" charset="0"/>
                <a:ea typeface="Times New Roman" panose="02020603050405020304" pitchFamily="18" charset="0"/>
              </a:rPr>
              <a:t>Thủy</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huyện</a:t>
            </a:r>
            <a:r>
              <a:rPr lang="en-US" sz="1600" spc="20" dirty="0">
                <a:effectLst/>
                <a:latin typeface="Times New Roman" panose="02020603050405020304" pitchFamily="18" charset="0"/>
                <a:ea typeface="Times New Roman" panose="02020603050405020304" pitchFamily="18" charset="0"/>
              </a:rPr>
              <a:t> Thanh </a:t>
            </a:r>
            <a:r>
              <a:rPr lang="en-US" sz="1600" spc="20" dirty="0" err="1">
                <a:effectLst/>
                <a:latin typeface="Times New Roman" panose="02020603050405020304" pitchFamily="18" charset="0"/>
                <a:ea typeface="Times New Roman" panose="02020603050405020304" pitchFamily="18" charset="0"/>
              </a:rPr>
              <a:t>Thủy</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tỉnh</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Phú</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Thọ</a:t>
            </a:r>
            <a:r>
              <a:rPr lang="en-US" sz="1600" spc="2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470535" indent="457200" algn="just">
              <a:lnSpc>
                <a:spcPct val="120000"/>
              </a:lnSpc>
              <a:spcAft>
                <a:spcPts val="600"/>
              </a:spcAft>
            </a:pPr>
            <a:r>
              <a:rPr lang="en-US" sz="1600" spc="20" dirty="0">
                <a:effectLst/>
                <a:latin typeface="Times New Roman" panose="02020603050405020304" pitchFamily="18" charset="0"/>
                <a:ea typeface="Times New Roman" panose="02020603050405020304" pitchFamily="18" charset="0"/>
              </a:rPr>
              <a:t>5. </a:t>
            </a:r>
            <a:r>
              <a:rPr lang="en-US" sz="1600" spc="20" dirty="0" err="1">
                <a:effectLst/>
                <a:latin typeface="Times New Roman" panose="02020603050405020304" pitchFamily="18" charset="0"/>
                <a:ea typeface="Times New Roman" panose="02020603050405020304" pitchFamily="18" charset="0"/>
              </a:rPr>
              <a:t>Đặng</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Hữu</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Ơn</a:t>
            </a:r>
            <a:r>
              <a:rPr lang="en-US" sz="1600" spc="20" dirty="0">
                <a:effectLst/>
                <a:latin typeface="Times New Roman" panose="02020603050405020304" pitchFamily="18" charset="0"/>
                <a:ea typeface="Times New Roman" panose="02020603050405020304" pitchFamily="18" charset="0"/>
              </a:rPr>
              <a:t> (2006), </a:t>
            </a:r>
            <a:r>
              <a:rPr lang="en-US" sz="1600" spc="20" dirty="0" err="1">
                <a:effectLst/>
                <a:latin typeface="Times New Roman" panose="02020603050405020304" pitchFamily="18" charset="0"/>
                <a:ea typeface="Times New Roman" panose="02020603050405020304" pitchFamily="18" charset="0"/>
              </a:rPr>
              <a:t>các</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kiểu</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mỏ</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nước</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khoáng</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thủy</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xâm</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nhập</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và</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phương</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pháp</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xác</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định</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trữ</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lượng</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động</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tự</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nhiên</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của</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chúng</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theo</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tài</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liệu</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hút</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nước</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thí</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nghiệm</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Tạp</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chí</a:t>
            </a:r>
            <a:r>
              <a:rPr lang="en-US" sz="1600" spc="20" dirty="0">
                <a:effectLst/>
                <a:latin typeface="Times New Roman" panose="02020603050405020304" pitchFamily="18" charset="0"/>
                <a:ea typeface="Times New Roman" panose="02020603050405020304" pitchFamily="18" charset="0"/>
              </a:rPr>
              <a:t> khoa </a:t>
            </a:r>
            <a:r>
              <a:rPr lang="en-US" sz="1600" spc="20" dirty="0" err="1">
                <a:effectLst/>
                <a:latin typeface="Times New Roman" panose="02020603050405020304" pitchFamily="18" charset="0"/>
                <a:ea typeface="Times New Roman" panose="02020603050405020304" pitchFamily="18" charset="0"/>
              </a:rPr>
              <a:t>học</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Mỏ-Địa</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chất</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số</a:t>
            </a:r>
            <a:r>
              <a:rPr lang="en-US" sz="1600" spc="20" dirty="0">
                <a:effectLst/>
                <a:latin typeface="Times New Roman" panose="02020603050405020304" pitchFamily="18" charset="0"/>
                <a:ea typeface="Times New Roman" panose="02020603050405020304" pitchFamily="18" charset="0"/>
              </a:rPr>
              <a:t> 14, 4/2006, </a:t>
            </a:r>
            <a:r>
              <a:rPr lang="en-US" sz="1600" spc="20" dirty="0" err="1">
                <a:effectLst/>
                <a:latin typeface="Times New Roman" panose="02020603050405020304" pitchFamily="18" charset="0"/>
                <a:ea typeface="Times New Roman" panose="02020603050405020304" pitchFamily="18" charset="0"/>
              </a:rPr>
              <a:t>Hà</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Nội</a:t>
            </a:r>
            <a:r>
              <a:rPr lang="en-US" sz="1600" spc="2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470535" indent="457200" algn="just">
              <a:lnSpc>
                <a:spcPct val="120000"/>
              </a:lnSpc>
              <a:spcAft>
                <a:spcPts val="600"/>
              </a:spcAft>
            </a:pPr>
            <a:r>
              <a:rPr lang="en-US" sz="1600" spc="20" dirty="0">
                <a:effectLst/>
                <a:latin typeface="Times New Roman" panose="02020603050405020304" pitchFamily="18" charset="0"/>
                <a:ea typeface="Times New Roman" panose="02020603050405020304" pitchFamily="18" charset="0"/>
              </a:rPr>
              <a:t>6. </a:t>
            </a:r>
            <a:r>
              <a:rPr lang="en-US" sz="1600" spc="20" dirty="0" err="1">
                <a:effectLst/>
                <a:latin typeface="Times New Roman" panose="02020603050405020304" pitchFamily="18" charset="0"/>
                <a:ea typeface="Times New Roman" panose="02020603050405020304" pitchFamily="18" charset="0"/>
              </a:rPr>
              <a:t>Đặng</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Hữu</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Ơn</a:t>
            </a:r>
            <a:r>
              <a:rPr lang="en-US" sz="1600" spc="20" dirty="0">
                <a:effectLst/>
                <a:latin typeface="Times New Roman" panose="02020603050405020304" pitchFamily="18" charset="0"/>
                <a:ea typeface="Times New Roman" panose="02020603050405020304" pitchFamily="18" charset="0"/>
              </a:rPr>
              <a:t> (2005), </a:t>
            </a:r>
            <a:r>
              <a:rPr lang="en-US" sz="1600" spc="20" dirty="0" err="1">
                <a:effectLst/>
                <a:latin typeface="Times New Roman" panose="02020603050405020304" pitchFamily="18" charset="0"/>
                <a:ea typeface="Times New Roman" panose="02020603050405020304" pitchFamily="18" charset="0"/>
              </a:rPr>
              <a:t>đề</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tài</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nghiên</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cứu</a:t>
            </a:r>
            <a:r>
              <a:rPr lang="en-US" sz="1600" spc="20" dirty="0">
                <a:effectLst/>
                <a:latin typeface="Times New Roman" panose="02020603050405020304" pitchFamily="18" charset="0"/>
                <a:ea typeface="Times New Roman" panose="02020603050405020304" pitchFamily="18" charset="0"/>
              </a:rPr>
              <a:t> khoa </a:t>
            </a:r>
            <a:r>
              <a:rPr lang="en-US" sz="1600" spc="20" dirty="0" err="1">
                <a:effectLst/>
                <a:latin typeface="Times New Roman" panose="02020603050405020304" pitchFamily="18" charset="0"/>
                <a:ea typeface="Times New Roman" panose="02020603050405020304" pitchFamily="18" charset="0"/>
              </a:rPr>
              <a:t>học</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cấp</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bộ</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Luận</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chứng</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tính</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toán</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ĐCTV</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để</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xác</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định</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ranh</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giới</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mỏ</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nước</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khoáng</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và</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phân</a:t>
            </a:r>
            <a:r>
              <a:rPr lang="en-US" sz="1600" spc="20" dirty="0">
                <a:effectLst/>
                <a:latin typeface="Times New Roman" panose="02020603050405020304" pitchFamily="18" charset="0"/>
                <a:ea typeface="Times New Roman" panose="02020603050405020304" pitchFamily="18" charset="0"/>
              </a:rPr>
              <a:t> chia </a:t>
            </a:r>
            <a:r>
              <a:rPr lang="en-US" sz="1600" spc="20" dirty="0" err="1">
                <a:effectLst/>
                <a:latin typeface="Times New Roman" panose="02020603050405020304" pitchFamily="18" charset="0"/>
                <a:ea typeface="Times New Roman" panose="02020603050405020304" pitchFamily="18" charset="0"/>
              </a:rPr>
              <a:t>đới</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phòng</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hộ</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vệ</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sinh</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các</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công</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trình</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khai</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thác</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nước</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khoáng</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văn</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phòng</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Hội</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đồng</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Đánh</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giá</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Trữ</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lượng</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Khoáng</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sản</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nhà</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nước</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Hà</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Nội</a:t>
            </a:r>
            <a:r>
              <a:rPr lang="en-US" sz="1600" spc="2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470535" indent="457200" algn="just">
              <a:lnSpc>
                <a:spcPct val="120000"/>
              </a:lnSpc>
              <a:spcAft>
                <a:spcPts val="600"/>
              </a:spcAft>
            </a:pPr>
            <a:r>
              <a:rPr lang="en-US" sz="1600" spc="20" dirty="0">
                <a:effectLst/>
                <a:latin typeface="Times New Roman" panose="02020603050405020304" pitchFamily="18" charset="0"/>
                <a:ea typeface="Times New Roman" panose="02020603050405020304" pitchFamily="18" charset="0"/>
              </a:rPr>
              <a:t>7</a:t>
            </a:r>
            <a:r>
              <a:rPr lang="vi-VN" sz="1600" spc="20" dirty="0">
                <a:effectLst/>
                <a:latin typeface="Times New Roman" panose="02020603050405020304" pitchFamily="18" charset="0"/>
                <a:ea typeface="Times New Roman" panose="02020603050405020304" pitchFamily="18" charset="0"/>
              </a:rPr>
              <a:t>. </a:t>
            </a:r>
            <a:r>
              <a:rPr lang="vi-VN" sz="1600" spc="20" dirty="0" err="1">
                <a:effectLst/>
                <a:latin typeface="Times New Roman" panose="02020603050405020304" pitchFamily="18" charset="0"/>
                <a:ea typeface="Times New Roman" panose="02020603050405020304" pitchFamily="18" charset="0"/>
              </a:rPr>
              <a:t>Đỗ</a:t>
            </a:r>
            <a:r>
              <a:rPr lang="vi-VN" sz="1600" spc="20" dirty="0">
                <a:effectLst/>
                <a:latin typeface="Times New Roman" panose="02020603050405020304" pitchFamily="18" charset="0"/>
                <a:ea typeface="Times New Roman" panose="02020603050405020304" pitchFamily="18" charset="0"/>
              </a:rPr>
              <a:t> Văn </a:t>
            </a:r>
            <a:r>
              <a:rPr lang="vi-VN" sz="1600" spc="20" dirty="0" err="1">
                <a:effectLst/>
                <a:latin typeface="Times New Roman" panose="02020603050405020304" pitchFamily="18" charset="0"/>
                <a:ea typeface="Times New Roman" panose="02020603050405020304" pitchFamily="18" charset="0"/>
              </a:rPr>
              <a:t>Bình</a:t>
            </a:r>
            <a:r>
              <a:rPr lang="vi-VN" sz="1600" spc="20" dirty="0">
                <a:effectLst/>
                <a:latin typeface="Times New Roman" panose="02020603050405020304" pitchFamily="18" charset="0"/>
                <a:ea typeface="Times New Roman" panose="02020603050405020304" pitchFamily="18" charset="0"/>
              </a:rPr>
              <a:t> </a:t>
            </a:r>
            <a:r>
              <a:rPr lang="vi-VN" sz="1600" spc="20" dirty="0" err="1">
                <a:effectLst/>
                <a:latin typeface="Times New Roman" panose="02020603050405020304" pitchFamily="18" charset="0"/>
                <a:ea typeface="Times New Roman" panose="02020603050405020304" pitchFamily="18" charset="0"/>
              </a:rPr>
              <a:t>và</a:t>
            </a:r>
            <a:r>
              <a:rPr lang="vi-VN" sz="1600" spc="20" dirty="0">
                <a:effectLst/>
                <a:latin typeface="Times New Roman" panose="02020603050405020304" pitchFamily="18" charset="0"/>
                <a:ea typeface="Times New Roman" panose="02020603050405020304" pitchFamily="18" charset="0"/>
              </a:rPr>
              <a:t> </a:t>
            </a:r>
            <a:r>
              <a:rPr lang="vi-VN" sz="1600" spc="20" dirty="0" err="1">
                <a:effectLst/>
                <a:latin typeface="Times New Roman" panose="02020603050405020304" pitchFamily="18" charset="0"/>
                <a:ea typeface="Times New Roman" panose="02020603050405020304" pitchFamily="18" charset="0"/>
              </a:rPr>
              <a:t>cs</a:t>
            </a:r>
            <a:r>
              <a:rPr lang="vi-VN" sz="1600" spc="20" dirty="0">
                <a:effectLst/>
                <a:latin typeface="Times New Roman" panose="02020603050405020304" pitchFamily="18" charset="0"/>
                <a:ea typeface="Times New Roman" panose="02020603050405020304" pitchFamily="18" charset="0"/>
              </a:rPr>
              <a:t> (2018) </a:t>
            </a:r>
            <a:r>
              <a:rPr lang="vi-VN" sz="1600" spc="20" dirty="0" err="1">
                <a:effectLst/>
                <a:latin typeface="Times New Roman" panose="02020603050405020304" pitchFamily="18" charset="0"/>
                <a:ea typeface="Times New Roman" panose="02020603050405020304" pitchFamily="18" charset="0"/>
              </a:rPr>
              <a:t>Báo</a:t>
            </a:r>
            <a:r>
              <a:rPr lang="vi-VN" sz="1600" spc="20" dirty="0">
                <a:effectLst/>
                <a:latin typeface="Times New Roman" panose="02020603050405020304" pitchFamily="18" charset="0"/>
                <a:ea typeface="Times New Roman" panose="02020603050405020304" pitchFamily="18" charset="0"/>
              </a:rPr>
              <a:t> </a:t>
            </a:r>
            <a:r>
              <a:rPr lang="vi-VN" sz="1600" spc="20" dirty="0" err="1">
                <a:effectLst/>
                <a:latin typeface="Times New Roman" panose="02020603050405020304" pitchFamily="18" charset="0"/>
                <a:ea typeface="Times New Roman" panose="02020603050405020304" pitchFamily="18" charset="0"/>
              </a:rPr>
              <a:t>cáo</a:t>
            </a:r>
            <a:r>
              <a:rPr lang="vi-VN" sz="1600" spc="20" dirty="0">
                <a:effectLst/>
                <a:latin typeface="Times New Roman" panose="02020603050405020304" pitchFamily="18" charset="0"/>
                <a:ea typeface="Times New Roman" panose="02020603050405020304" pitchFamily="18" charset="0"/>
              </a:rPr>
              <a:t> </a:t>
            </a:r>
            <a:r>
              <a:rPr lang="vi-VN" sz="1600" spc="20" dirty="0" err="1">
                <a:effectLst/>
                <a:latin typeface="Times New Roman" panose="02020603050405020304" pitchFamily="18" charset="0"/>
                <a:ea typeface="Times New Roman" panose="02020603050405020304" pitchFamily="18" charset="0"/>
              </a:rPr>
              <a:t>kết</a:t>
            </a:r>
            <a:r>
              <a:rPr lang="vi-VN" sz="1600" spc="20" dirty="0">
                <a:effectLst/>
                <a:latin typeface="Times New Roman" panose="02020603050405020304" pitchFamily="18" charset="0"/>
                <a:ea typeface="Times New Roman" panose="02020603050405020304" pitchFamily="18" charset="0"/>
              </a:rPr>
              <a:t> </a:t>
            </a:r>
            <a:r>
              <a:rPr lang="vi-VN" sz="1600" spc="20" dirty="0" err="1">
                <a:effectLst/>
                <a:latin typeface="Times New Roman" panose="02020603050405020304" pitchFamily="18" charset="0"/>
                <a:ea typeface="Times New Roman" panose="02020603050405020304" pitchFamily="18" charset="0"/>
              </a:rPr>
              <a:t>quả</a:t>
            </a:r>
            <a:r>
              <a:rPr lang="vi-VN" sz="1600" spc="20" dirty="0">
                <a:effectLst/>
                <a:latin typeface="Times New Roman" panose="02020603050405020304" pitchFamily="18" charset="0"/>
                <a:ea typeface="Times New Roman" panose="02020603050405020304" pitchFamily="18" charset="0"/>
              </a:rPr>
              <a:t> thăm </a:t>
            </a:r>
            <a:r>
              <a:rPr lang="vi-VN" sz="1600" spc="20" dirty="0" err="1">
                <a:effectLst/>
                <a:latin typeface="Times New Roman" panose="02020603050405020304" pitchFamily="18" charset="0"/>
                <a:ea typeface="Times New Roman" panose="02020603050405020304" pitchFamily="18" charset="0"/>
              </a:rPr>
              <a:t>dò</a:t>
            </a:r>
            <a:r>
              <a:rPr lang="vi-VN" sz="1600" spc="20" dirty="0">
                <a:effectLst/>
                <a:latin typeface="Times New Roman" panose="02020603050405020304" pitchFamily="18" charset="0"/>
                <a:ea typeface="Times New Roman" panose="02020603050405020304" pitchFamily="18" charset="0"/>
              </a:rPr>
              <a:t> </a:t>
            </a:r>
            <a:r>
              <a:rPr lang="vi-VN" sz="1600" spc="20" dirty="0" err="1">
                <a:effectLst/>
                <a:latin typeface="Times New Roman" panose="02020603050405020304" pitchFamily="18" charset="0"/>
                <a:ea typeface="Times New Roman" panose="02020603050405020304" pitchFamily="18" charset="0"/>
              </a:rPr>
              <a:t>nước</a:t>
            </a:r>
            <a:r>
              <a:rPr lang="vi-VN" sz="1600" spc="20" dirty="0">
                <a:effectLst/>
                <a:latin typeface="Times New Roman" panose="02020603050405020304" pitchFamily="18" charset="0"/>
                <a:ea typeface="Times New Roman" panose="02020603050405020304" pitchFamily="18" charset="0"/>
              </a:rPr>
              <a:t> </a:t>
            </a:r>
            <a:r>
              <a:rPr lang="vi-VN" sz="1600" spc="20" dirty="0" err="1">
                <a:effectLst/>
                <a:latin typeface="Times New Roman" panose="02020603050405020304" pitchFamily="18" charset="0"/>
                <a:ea typeface="Times New Roman" panose="02020603050405020304" pitchFamily="18" charset="0"/>
              </a:rPr>
              <a:t>khoáng</a:t>
            </a:r>
            <a:r>
              <a:rPr lang="vi-VN" sz="1600" spc="20" dirty="0">
                <a:effectLst/>
                <a:latin typeface="Times New Roman" panose="02020603050405020304" pitchFamily="18" charset="0"/>
                <a:ea typeface="Times New Roman" panose="02020603050405020304" pitchFamily="18" charset="0"/>
              </a:rPr>
              <a:t> Xuân </a:t>
            </a:r>
            <a:r>
              <a:rPr lang="vi-VN" sz="1600" spc="20" dirty="0" err="1">
                <a:effectLst/>
                <a:latin typeface="Times New Roman" panose="02020603050405020304" pitchFamily="18" charset="0"/>
                <a:ea typeface="Times New Roman" panose="02020603050405020304" pitchFamily="18" charset="0"/>
              </a:rPr>
              <a:t>Đám</a:t>
            </a:r>
            <a:r>
              <a:rPr lang="vi-VN" sz="1600" spc="20" dirty="0">
                <a:effectLst/>
                <a:latin typeface="Times New Roman" panose="02020603050405020304" pitchFamily="18" charset="0"/>
                <a:ea typeface="Times New Roman" panose="02020603050405020304" pitchFamily="18" charset="0"/>
              </a:rPr>
              <a:t>, </a:t>
            </a:r>
            <a:r>
              <a:rPr lang="vi-VN" sz="1600" spc="20" dirty="0" err="1">
                <a:effectLst/>
                <a:latin typeface="Times New Roman" panose="02020603050405020304" pitchFamily="18" charset="0"/>
                <a:ea typeface="Times New Roman" panose="02020603050405020304" pitchFamily="18" charset="0"/>
              </a:rPr>
              <a:t>Cát</a:t>
            </a:r>
            <a:r>
              <a:rPr lang="vi-VN" sz="1600" spc="20" dirty="0">
                <a:effectLst/>
                <a:latin typeface="Times New Roman" panose="02020603050405020304" pitchFamily="18" charset="0"/>
                <a:ea typeface="Times New Roman" panose="02020603050405020304" pitchFamily="18" charset="0"/>
              </a:rPr>
              <a:t> </a:t>
            </a:r>
            <a:r>
              <a:rPr lang="vi-VN" sz="1600" spc="20" dirty="0" err="1">
                <a:effectLst/>
                <a:latin typeface="Times New Roman" panose="02020603050405020304" pitchFamily="18" charset="0"/>
                <a:ea typeface="Times New Roman" panose="02020603050405020304" pitchFamily="18" charset="0"/>
              </a:rPr>
              <a:t>Bà</a:t>
            </a:r>
            <a:r>
              <a:rPr lang="vi-VN" sz="1600" spc="20" dirty="0">
                <a:effectLst/>
                <a:latin typeface="Times New Roman" panose="02020603050405020304" pitchFamily="18" charset="0"/>
                <a:ea typeface="Times New Roman" panose="02020603050405020304" pitchFamily="18" charset="0"/>
              </a:rPr>
              <a:t>, </a:t>
            </a:r>
            <a:r>
              <a:rPr lang="vi-VN" sz="1600" spc="20" dirty="0" err="1">
                <a:effectLst/>
                <a:latin typeface="Times New Roman" panose="02020603050405020304" pitchFamily="18" charset="0"/>
                <a:ea typeface="Times New Roman" panose="02020603050405020304" pitchFamily="18" charset="0"/>
              </a:rPr>
              <a:t>Hải</a:t>
            </a:r>
            <a:r>
              <a:rPr lang="vi-VN" sz="1600" spc="20" dirty="0">
                <a:effectLst/>
                <a:latin typeface="Times New Roman" panose="02020603050405020304" pitchFamily="18" charset="0"/>
                <a:ea typeface="Times New Roman" panose="02020603050405020304" pitchFamily="18" charset="0"/>
              </a:rPr>
              <a:t> </a:t>
            </a:r>
            <a:r>
              <a:rPr lang="vi-VN" sz="1600" spc="20" dirty="0" err="1">
                <a:effectLst/>
                <a:latin typeface="Times New Roman" panose="02020603050405020304" pitchFamily="18" charset="0"/>
                <a:ea typeface="Times New Roman" panose="02020603050405020304" pitchFamily="18" charset="0"/>
              </a:rPr>
              <a:t>Phòng</a:t>
            </a:r>
            <a:r>
              <a:rPr lang="vi-VN"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Lưu</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trữ</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Địa</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chất</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Hà</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Nội</a:t>
            </a:r>
            <a:r>
              <a:rPr lang="en-US" sz="1600" spc="2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470535" indent="457200" algn="just">
              <a:lnSpc>
                <a:spcPct val="120000"/>
              </a:lnSpc>
              <a:spcAft>
                <a:spcPts val="600"/>
              </a:spcAft>
            </a:pPr>
            <a:r>
              <a:rPr lang="en-US" sz="1600" spc="20" dirty="0">
                <a:effectLst/>
                <a:latin typeface="Times New Roman" panose="02020603050405020304" pitchFamily="18" charset="0"/>
                <a:ea typeface="Times New Roman" panose="02020603050405020304" pitchFamily="18" charset="0"/>
              </a:rPr>
              <a:t>8</a:t>
            </a:r>
            <a:r>
              <a:rPr lang="vi-VN" sz="1600" spc="20" dirty="0">
                <a:effectLst/>
                <a:latin typeface="Times New Roman" panose="02020603050405020304" pitchFamily="18" charset="0"/>
                <a:ea typeface="Times New Roman" panose="02020603050405020304" pitchFamily="18" charset="0"/>
              </a:rPr>
              <a:t>. </a:t>
            </a:r>
            <a:r>
              <a:rPr lang="vi-VN" sz="1600" spc="20" dirty="0" err="1">
                <a:effectLst/>
                <a:latin typeface="Times New Roman" panose="02020603050405020304" pitchFamily="18" charset="0"/>
                <a:ea typeface="Times New Roman" panose="02020603050405020304" pitchFamily="18" charset="0"/>
              </a:rPr>
              <a:t>Đỗ</a:t>
            </a:r>
            <a:r>
              <a:rPr lang="vi-VN" sz="1600" spc="20" dirty="0">
                <a:effectLst/>
                <a:latin typeface="Times New Roman" panose="02020603050405020304" pitchFamily="18" charset="0"/>
                <a:ea typeface="Times New Roman" panose="02020603050405020304" pitchFamily="18" charset="0"/>
              </a:rPr>
              <a:t> Văn </a:t>
            </a:r>
            <a:r>
              <a:rPr lang="vi-VN" sz="1600" spc="20" dirty="0" err="1">
                <a:effectLst/>
                <a:latin typeface="Times New Roman" panose="02020603050405020304" pitchFamily="18" charset="0"/>
                <a:ea typeface="Times New Roman" panose="02020603050405020304" pitchFamily="18" charset="0"/>
              </a:rPr>
              <a:t>Bình</a:t>
            </a:r>
            <a:r>
              <a:rPr lang="vi-VN" sz="1600" spc="20" dirty="0">
                <a:effectLst/>
                <a:latin typeface="Times New Roman" panose="02020603050405020304" pitchFamily="18" charset="0"/>
                <a:ea typeface="Times New Roman" panose="02020603050405020304" pitchFamily="18" charset="0"/>
              </a:rPr>
              <a:t> </a:t>
            </a:r>
            <a:r>
              <a:rPr lang="vi-VN" sz="1600" spc="20" dirty="0" err="1">
                <a:effectLst/>
                <a:latin typeface="Times New Roman" panose="02020603050405020304" pitchFamily="18" charset="0"/>
                <a:ea typeface="Times New Roman" panose="02020603050405020304" pitchFamily="18" charset="0"/>
              </a:rPr>
              <a:t>và</a:t>
            </a:r>
            <a:r>
              <a:rPr lang="vi-VN" sz="1600" spc="20" dirty="0">
                <a:effectLst/>
                <a:latin typeface="Times New Roman" panose="02020603050405020304" pitchFamily="18" charset="0"/>
                <a:ea typeface="Times New Roman" panose="02020603050405020304" pitchFamily="18" charset="0"/>
              </a:rPr>
              <a:t> </a:t>
            </a:r>
            <a:r>
              <a:rPr lang="vi-VN" sz="1600" spc="20" dirty="0" err="1">
                <a:effectLst/>
                <a:latin typeface="Times New Roman" panose="02020603050405020304" pitchFamily="18" charset="0"/>
                <a:ea typeface="Times New Roman" panose="02020603050405020304" pitchFamily="18" charset="0"/>
              </a:rPr>
              <a:t>cs</a:t>
            </a:r>
            <a:r>
              <a:rPr lang="vi-VN" sz="1600" spc="20" dirty="0">
                <a:effectLst/>
                <a:latin typeface="Times New Roman" panose="02020603050405020304" pitchFamily="18" charset="0"/>
                <a:ea typeface="Times New Roman" panose="02020603050405020304" pitchFamily="18" charset="0"/>
              </a:rPr>
              <a:t> (2014) </a:t>
            </a:r>
            <a:r>
              <a:rPr lang="vi-VN" sz="1600" spc="20" dirty="0" err="1">
                <a:effectLst/>
                <a:latin typeface="Times New Roman" panose="02020603050405020304" pitchFamily="18" charset="0"/>
                <a:ea typeface="Times New Roman" panose="02020603050405020304" pitchFamily="18" charset="0"/>
              </a:rPr>
              <a:t>Báo</a:t>
            </a:r>
            <a:r>
              <a:rPr lang="vi-VN" sz="1600" spc="20" dirty="0">
                <a:effectLst/>
                <a:latin typeface="Times New Roman" panose="02020603050405020304" pitchFamily="18" charset="0"/>
                <a:ea typeface="Times New Roman" panose="02020603050405020304" pitchFamily="18" charset="0"/>
              </a:rPr>
              <a:t> </a:t>
            </a:r>
            <a:r>
              <a:rPr lang="vi-VN" sz="1600" spc="20" dirty="0" err="1">
                <a:effectLst/>
                <a:latin typeface="Times New Roman" panose="02020603050405020304" pitchFamily="18" charset="0"/>
                <a:ea typeface="Times New Roman" panose="02020603050405020304" pitchFamily="18" charset="0"/>
              </a:rPr>
              <a:t>cáo</a:t>
            </a:r>
            <a:r>
              <a:rPr lang="vi-VN" sz="1600" spc="20" dirty="0">
                <a:effectLst/>
                <a:latin typeface="Times New Roman" panose="02020603050405020304" pitchFamily="18" charset="0"/>
                <a:ea typeface="Times New Roman" panose="02020603050405020304" pitchFamily="18" charset="0"/>
              </a:rPr>
              <a:t> </a:t>
            </a:r>
            <a:r>
              <a:rPr lang="vi-VN" sz="1600" spc="20" dirty="0" err="1">
                <a:effectLst/>
                <a:latin typeface="Times New Roman" panose="02020603050405020304" pitchFamily="18" charset="0"/>
                <a:ea typeface="Times New Roman" panose="02020603050405020304" pitchFamily="18" charset="0"/>
              </a:rPr>
              <a:t>kết</a:t>
            </a:r>
            <a:r>
              <a:rPr lang="vi-VN" sz="1600" spc="20" dirty="0">
                <a:effectLst/>
                <a:latin typeface="Times New Roman" panose="02020603050405020304" pitchFamily="18" charset="0"/>
                <a:ea typeface="Times New Roman" panose="02020603050405020304" pitchFamily="18" charset="0"/>
              </a:rPr>
              <a:t> </a:t>
            </a:r>
            <a:r>
              <a:rPr lang="vi-VN" sz="1600" spc="20" dirty="0" err="1">
                <a:effectLst/>
                <a:latin typeface="Times New Roman" panose="02020603050405020304" pitchFamily="18" charset="0"/>
                <a:ea typeface="Times New Roman" panose="02020603050405020304" pitchFamily="18" charset="0"/>
              </a:rPr>
              <a:t>quả</a:t>
            </a:r>
            <a:r>
              <a:rPr lang="vi-VN" sz="1600" spc="20" dirty="0">
                <a:effectLst/>
                <a:latin typeface="Times New Roman" panose="02020603050405020304" pitchFamily="18" charset="0"/>
                <a:ea typeface="Times New Roman" panose="02020603050405020304" pitchFamily="18" charset="0"/>
              </a:rPr>
              <a:t> thăm </a:t>
            </a:r>
            <a:r>
              <a:rPr lang="vi-VN" sz="1600" spc="20" dirty="0" err="1">
                <a:effectLst/>
                <a:latin typeface="Times New Roman" panose="02020603050405020304" pitchFamily="18" charset="0"/>
                <a:ea typeface="Times New Roman" panose="02020603050405020304" pitchFamily="18" charset="0"/>
              </a:rPr>
              <a:t>dò</a:t>
            </a:r>
            <a:r>
              <a:rPr lang="vi-VN" sz="1600" spc="20" dirty="0">
                <a:effectLst/>
                <a:latin typeface="Times New Roman" panose="02020603050405020304" pitchFamily="18" charset="0"/>
                <a:ea typeface="Times New Roman" panose="02020603050405020304" pitchFamily="18" charset="0"/>
              </a:rPr>
              <a:t> </a:t>
            </a:r>
            <a:r>
              <a:rPr lang="vi-VN" sz="1600" spc="20" dirty="0" err="1">
                <a:effectLst/>
                <a:latin typeface="Times New Roman" panose="02020603050405020304" pitchFamily="18" charset="0"/>
                <a:ea typeface="Times New Roman" panose="02020603050405020304" pitchFamily="18" charset="0"/>
              </a:rPr>
              <a:t>nước</a:t>
            </a:r>
            <a:r>
              <a:rPr lang="vi-VN" sz="1600" spc="20" dirty="0">
                <a:effectLst/>
                <a:latin typeface="Times New Roman" panose="02020603050405020304" pitchFamily="18" charset="0"/>
                <a:ea typeface="Times New Roman" panose="02020603050405020304" pitchFamily="18" charset="0"/>
              </a:rPr>
              <a:t> </a:t>
            </a:r>
            <a:r>
              <a:rPr lang="vi-VN" sz="1600" spc="20" dirty="0" err="1">
                <a:effectLst/>
                <a:latin typeface="Times New Roman" panose="02020603050405020304" pitchFamily="18" charset="0"/>
                <a:ea typeface="Times New Roman" panose="02020603050405020304" pitchFamily="18" charset="0"/>
              </a:rPr>
              <a:t>khoáng</a:t>
            </a:r>
            <a:r>
              <a:rPr lang="vi-VN" sz="1600" spc="20" dirty="0">
                <a:effectLst/>
                <a:latin typeface="Times New Roman" panose="02020603050405020304" pitchFamily="18" charset="0"/>
                <a:ea typeface="Times New Roman" panose="02020603050405020304" pitchFamily="18" charset="0"/>
              </a:rPr>
              <a:t> </a:t>
            </a:r>
            <a:r>
              <a:rPr lang="vi-VN" sz="1600" spc="20" dirty="0" err="1">
                <a:effectLst/>
                <a:latin typeface="Times New Roman" panose="02020603050405020304" pitchFamily="18" charset="0"/>
                <a:ea typeface="Times New Roman" panose="02020603050405020304" pitchFamily="18" charset="0"/>
              </a:rPr>
              <a:t>Thạch</a:t>
            </a:r>
            <a:r>
              <a:rPr lang="vi-VN" sz="1600" spc="20" dirty="0">
                <a:effectLst/>
                <a:latin typeface="Times New Roman" panose="02020603050405020304" pitchFamily="18" charset="0"/>
                <a:ea typeface="Times New Roman" panose="02020603050405020304" pitchFamily="18" charset="0"/>
              </a:rPr>
              <a:t> Khôi, </a:t>
            </a:r>
            <a:r>
              <a:rPr lang="vi-VN" sz="1600" spc="20" dirty="0" err="1">
                <a:effectLst/>
                <a:latin typeface="Times New Roman" panose="02020603050405020304" pitchFamily="18" charset="0"/>
                <a:ea typeface="Times New Roman" panose="02020603050405020304" pitchFamily="18" charset="0"/>
              </a:rPr>
              <a:t>Hải</a:t>
            </a:r>
            <a:r>
              <a:rPr lang="vi-VN" sz="1600" spc="20" dirty="0">
                <a:effectLst/>
                <a:latin typeface="Times New Roman" panose="02020603050405020304" pitchFamily="18" charset="0"/>
                <a:ea typeface="Times New Roman" panose="02020603050405020304" pitchFamily="18" charset="0"/>
              </a:rPr>
              <a:t> Dương. </a:t>
            </a:r>
            <a:r>
              <a:rPr lang="en-US" sz="1600" spc="20" dirty="0" err="1">
                <a:effectLst/>
                <a:latin typeface="Times New Roman" panose="02020603050405020304" pitchFamily="18" charset="0"/>
                <a:ea typeface="Times New Roman" panose="02020603050405020304" pitchFamily="18" charset="0"/>
              </a:rPr>
              <a:t>Lưu</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trữ</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Địa</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chất</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Hà</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Nội</a:t>
            </a:r>
            <a:r>
              <a:rPr lang="en-US" sz="1600" spc="2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470535" indent="457200" algn="just">
              <a:lnSpc>
                <a:spcPct val="120000"/>
              </a:lnSpc>
              <a:spcAft>
                <a:spcPts val="600"/>
              </a:spcAft>
            </a:pPr>
            <a:r>
              <a:rPr lang="en-US" sz="1600" spc="20" dirty="0">
                <a:effectLst/>
                <a:latin typeface="Times New Roman" panose="02020603050405020304" pitchFamily="18" charset="0"/>
                <a:ea typeface="Times New Roman" panose="02020603050405020304" pitchFamily="18" charset="0"/>
              </a:rPr>
              <a:t>9</a:t>
            </a:r>
            <a:r>
              <a:rPr lang="vi-VN" sz="1600" spc="20" dirty="0">
                <a:effectLst/>
                <a:latin typeface="Times New Roman" panose="02020603050405020304" pitchFamily="18" charset="0"/>
                <a:ea typeface="Times New Roman" panose="02020603050405020304" pitchFamily="18" charset="0"/>
              </a:rPr>
              <a:t>. </a:t>
            </a:r>
            <a:r>
              <a:rPr lang="vi-VN" sz="1600" spc="20" dirty="0" err="1">
                <a:effectLst/>
                <a:latin typeface="Times New Roman" panose="02020603050405020304" pitchFamily="18" charset="0"/>
                <a:ea typeface="Times New Roman" panose="02020603050405020304" pitchFamily="18" charset="0"/>
              </a:rPr>
              <a:t>Đỗ</a:t>
            </a:r>
            <a:r>
              <a:rPr lang="vi-VN" sz="1600" spc="20" dirty="0">
                <a:effectLst/>
                <a:latin typeface="Times New Roman" panose="02020603050405020304" pitchFamily="18" charset="0"/>
                <a:ea typeface="Times New Roman" panose="02020603050405020304" pitchFamily="18" charset="0"/>
              </a:rPr>
              <a:t> Văn </a:t>
            </a:r>
            <a:r>
              <a:rPr lang="vi-VN" sz="1600" spc="20" dirty="0" err="1">
                <a:effectLst/>
                <a:latin typeface="Times New Roman" panose="02020603050405020304" pitchFamily="18" charset="0"/>
                <a:ea typeface="Times New Roman" panose="02020603050405020304" pitchFamily="18" charset="0"/>
              </a:rPr>
              <a:t>Bình</a:t>
            </a:r>
            <a:r>
              <a:rPr lang="vi-VN" sz="1600" spc="20" dirty="0">
                <a:effectLst/>
                <a:latin typeface="Times New Roman" panose="02020603050405020304" pitchFamily="18" charset="0"/>
                <a:ea typeface="Times New Roman" panose="02020603050405020304" pitchFamily="18" charset="0"/>
              </a:rPr>
              <a:t> (2022) </a:t>
            </a:r>
            <a:r>
              <a:rPr lang="vi-VN" sz="1600" spc="20" dirty="0" err="1">
                <a:effectLst/>
                <a:latin typeface="Times New Roman" panose="02020603050405020304" pitchFamily="18" charset="0"/>
                <a:ea typeface="Times New Roman" panose="02020603050405020304" pitchFamily="18" charset="0"/>
              </a:rPr>
              <a:t>Báo</a:t>
            </a:r>
            <a:r>
              <a:rPr lang="vi-VN" sz="1600" spc="20" dirty="0">
                <a:effectLst/>
                <a:latin typeface="Times New Roman" panose="02020603050405020304" pitchFamily="18" charset="0"/>
                <a:ea typeface="Times New Roman" panose="02020603050405020304" pitchFamily="18" charset="0"/>
              </a:rPr>
              <a:t> </a:t>
            </a:r>
            <a:r>
              <a:rPr lang="vi-VN" sz="1600" spc="20" dirty="0" err="1">
                <a:effectLst/>
                <a:latin typeface="Times New Roman" panose="02020603050405020304" pitchFamily="18" charset="0"/>
                <a:ea typeface="Times New Roman" panose="02020603050405020304" pitchFamily="18" charset="0"/>
              </a:rPr>
              <a:t>cáo</a:t>
            </a:r>
            <a:r>
              <a:rPr lang="vi-VN" sz="1600" spc="20" dirty="0">
                <a:effectLst/>
                <a:latin typeface="Times New Roman" panose="02020603050405020304" pitchFamily="18" charset="0"/>
                <a:ea typeface="Times New Roman" panose="02020603050405020304" pitchFamily="18" charset="0"/>
              </a:rPr>
              <a:t> </a:t>
            </a:r>
            <a:r>
              <a:rPr lang="vi-VN" sz="1600" spc="20" dirty="0" err="1">
                <a:effectLst/>
                <a:latin typeface="Times New Roman" panose="02020603050405020304" pitchFamily="18" charset="0"/>
                <a:ea typeface="Times New Roman" panose="02020603050405020304" pitchFamily="18" charset="0"/>
              </a:rPr>
              <a:t>kết</a:t>
            </a:r>
            <a:r>
              <a:rPr lang="vi-VN" sz="1600" spc="20" dirty="0">
                <a:effectLst/>
                <a:latin typeface="Times New Roman" panose="02020603050405020304" pitchFamily="18" charset="0"/>
                <a:ea typeface="Times New Roman" panose="02020603050405020304" pitchFamily="18" charset="0"/>
              </a:rPr>
              <a:t> </a:t>
            </a:r>
            <a:r>
              <a:rPr lang="vi-VN" sz="1600" spc="20" dirty="0" err="1">
                <a:effectLst/>
                <a:latin typeface="Times New Roman" panose="02020603050405020304" pitchFamily="18" charset="0"/>
                <a:ea typeface="Times New Roman" panose="02020603050405020304" pitchFamily="18" charset="0"/>
              </a:rPr>
              <a:t>quả</a:t>
            </a:r>
            <a:r>
              <a:rPr lang="vi-VN" sz="1600" spc="20" dirty="0">
                <a:effectLst/>
                <a:latin typeface="Times New Roman" panose="02020603050405020304" pitchFamily="18" charset="0"/>
                <a:ea typeface="Times New Roman" panose="02020603050405020304" pitchFamily="18" charset="0"/>
              </a:rPr>
              <a:t> thăm </a:t>
            </a:r>
            <a:r>
              <a:rPr lang="vi-VN" sz="1600" spc="20" dirty="0" err="1">
                <a:effectLst/>
                <a:latin typeface="Times New Roman" panose="02020603050405020304" pitchFamily="18" charset="0"/>
                <a:ea typeface="Times New Roman" panose="02020603050405020304" pitchFamily="18" charset="0"/>
              </a:rPr>
              <a:t>dò</a:t>
            </a:r>
            <a:r>
              <a:rPr lang="vi-VN" sz="1600" spc="20" dirty="0">
                <a:effectLst/>
                <a:latin typeface="Times New Roman" panose="02020603050405020304" pitchFamily="18" charset="0"/>
                <a:ea typeface="Times New Roman" panose="02020603050405020304" pitchFamily="18" charset="0"/>
              </a:rPr>
              <a:t> </a:t>
            </a:r>
            <a:r>
              <a:rPr lang="vi-VN" sz="1600" spc="20" dirty="0" err="1">
                <a:effectLst/>
                <a:latin typeface="Times New Roman" panose="02020603050405020304" pitchFamily="18" charset="0"/>
                <a:ea typeface="Times New Roman" panose="02020603050405020304" pitchFamily="18" charset="0"/>
              </a:rPr>
              <a:t>nước</a:t>
            </a:r>
            <a:r>
              <a:rPr lang="vi-VN" sz="1600" spc="20" dirty="0">
                <a:effectLst/>
                <a:latin typeface="Times New Roman" panose="02020603050405020304" pitchFamily="18" charset="0"/>
                <a:ea typeface="Times New Roman" panose="02020603050405020304" pitchFamily="18" charset="0"/>
              </a:rPr>
              <a:t> </a:t>
            </a:r>
            <a:r>
              <a:rPr lang="vi-VN" sz="1600" spc="20" dirty="0" err="1">
                <a:effectLst/>
                <a:latin typeface="Times New Roman" panose="02020603050405020304" pitchFamily="18" charset="0"/>
                <a:ea typeface="Times New Roman" panose="02020603050405020304" pitchFamily="18" charset="0"/>
              </a:rPr>
              <a:t>khoáng</a:t>
            </a:r>
            <a:r>
              <a:rPr lang="vi-VN" sz="1600" spc="20" dirty="0">
                <a:effectLst/>
                <a:latin typeface="Times New Roman" panose="02020603050405020304" pitchFamily="18" charset="0"/>
                <a:ea typeface="Times New Roman" panose="02020603050405020304" pitchFamily="18" charset="0"/>
              </a:rPr>
              <a:t> Kim Bôi, </a:t>
            </a:r>
            <a:r>
              <a:rPr lang="vi-VN" sz="1600" spc="20" dirty="0" err="1">
                <a:effectLst/>
                <a:latin typeface="Times New Roman" panose="02020603050405020304" pitchFamily="18" charset="0"/>
                <a:ea typeface="Times New Roman" panose="02020603050405020304" pitchFamily="18" charset="0"/>
              </a:rPr>
              <a:t>Hòa</a:t>
            </a:r>
            <a:r>
              <a:rPr lang="vi-VN" sz="1600" spc="20" dirty="0">
                <a:effectLst/>
                <a:latin typeface="Times New Roman" panose="02020603050405020304" pitchFamily="18" charset="0"/>
                <a:ea typeface="Times New Roman" panose="02020603050405020304" pitchFamily="18" charset="0"/>
              </a:rPr>
              <a:t> </a:t>
            </a:r>
            <a:r>
              <a:rPr lang="vi-VN" sz="1600" spc="20" dirty="0" err="1">
                <a:effectLst/>
                <a:latin typeface="Times New Roman" panose="02020603050405020304" pitchFamily="18" charset="0"/>
                <a:ea typeface="Times New Roman" panose="02020603050405020304" pitchFamily="18" charset="0"/>
              </a:rPr>
              <a:t>Bình</a:t>
            </a:r>
            <a:r>
              <a:rPr lang="vi-VN"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Lưu</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trữ</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Địa</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chất</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Hà</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Nội</a:t>
            </a:r>
            <a:r>
              <a:rPr lang="en-US" sz="1600" spc="2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470535" indent="457200" algn="just">
              <a:lnSpc>
                <a:spcPct val="120000"/>
              </a:lnSpc>
              <a:spcAft>
                <a:spcPts val="600"/>
              </a:spcAft>
            </a:pPr>
            <a:r>
              <a:rPr lang="en-US" sz="1600" spc="20" dirty="0">
                <a:effectLst/>
                <a:latin typeface="Times New Roman" panose="02020603050405020304" pitchFamily="18" charset="0"/>
                <a:ea typeface="Times New Roman" panose="02020603050405020304" pitchFamily="18" charset="0"/>
              </a:rPr>
              <a:t>10. </a:t>
            </a:r>
            <a:r>
              <a:rPr lang="en-US" sz="1600" spc="20" dirty="0" err="1">
                <a:effectLst/>
                <a:latin typeface="Times New Roman" panose="02020603050405020304" pitchFamily="18" charset="0"/>
                <a:ea typeface="Times New Roman" panose="02020603050405020304" pitchFamily="18" charset="0"/>
              </a:rPr>
              <a:t>Liên</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hiệp</a:t>
            </a:r>
            <a:r>
              <a:rPr lang="en-US" sz="1600" spc="20" dirty="0">
                <a:effectLst/>
                <a:latin typeface="Times New Roman" panose="02020603050405020304" pitchFamily="18" charset="0"/>
                <a:ea typeface="Times New Roman" panose="02020603050405020304" pitchFamily="18" charset="0"/>
              </a:rPr>
              <a:t> khoa </a:t>
            </a:r>
            <a:r>
              <a:rPr lang="en-US" sz="1600" spc="20" dirty="0" err="1">
                <a:effectLst/>
                <a:latin typeface="Times New Roman" panose="02020603050405020304" pitchFamily="18" charset="0"/>
                <a:ea typeface="Times New Roman" panose="02020603050405020304" pitchFamily="18" charset="0"/>
              </a:rPr>
              <a:t>học</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sản</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xuất</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Địa</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chất</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nước</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khoáng</a:t>
            </a:r>
            <a:r>
              <a:rPr lang="en-US" sz="1600" spc="20" dirty="0">
                <a:effectLst/>
                <a:latin typeface="Times New Roman" panose="02020603050405020304" pitchFamily="18" charset="0"/>
                <a:ea typeface="Times New Roman" panose="02020603050405020304" pitchFamily="18" charset="0"/>
              </a:rPr>
              <a:t> (2001), </a:t>
            </a:r>
            <a:r>
              <a:rPr lang="en-US" sz="1600" spc="20" dirty="0" err="1">
                <a:effectLst/>
                <a:latin typeface="Times New Roman" panose="02020603050405020304" pitchFamily="18" charset="0"/>
                <a:ea typeface="Times New Roman" panose="02020603050405020304" pitchFamily="18" charset="0"/>
              </a:rPr>
              <a:t>báo</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cáo</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kết</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quả</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thăm</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dò</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nước</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khoáng</a:t>
            </a:r>
            <a:r>
              <a:rPr lang="en-US" sz="1600" spc="20" dirty="0">
                <a:effectLst/>
                <a:latin typeface="Times New Roman" panose="02020603050405020304" pitchFamily="18" charset="0"/>
                <a:ea typeface="Times New Roman" panose="02020603050405020304" pitchFamily="18" charset="0"/>
              </a:rPr>
              <a:t> Thanh </a:t>
            </a:r>
            <a:r>
              <a:rPr lang="en-US" sz="1600" spc="20" dirty="0" err="1">
                <a:effectLst/>
                <a:latin typeface="Times New Roman" panose="02020603050405020304" pitchFamily="18" charset="0"/>
                <a:ea typeface="Times New Roman" panose="02020603050405020304" pitchFamily="18" charset="0"/>
              </a:rPr>
              <a:t>Thủy</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Phú</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Thọ</a:t>
            </a:r>
            <a:r>
              <a:rPr lang="en-US" sz="1600" spc="2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470535" indent="457200" algn="just">
              <a:lnSpc>
                <a:spcPct val="130000"/>
              </a:lnSpc>
              <a:spcAft>
                <a:spcPts val="600"/>
              </a:spcAft>
            </a:pPr>
            <a:r>
              <a:rPr lang="en-US" sz="1600" spc="20" dirty="0">
                <a:effectLst/>
                <a:latin typeface="Times New Roman" panose="02020603050405020304" pitchFamily="18" charset="0"/>
                <a:ea typeface="Times New Roman" panose="02020603050405020304" pitchFamily="18" charset="0"/>
              </a:rPr>
              <a:t>11. </a:t>
            </a:r>
            <a:r>
              <a:rPr lang="en-US" sz="1600" spc="20" dirty="0" err="1">
                <a:effectLst/>
                <a:latin typeface="Times New Roman" panose="02020603050405020304" pitchFamily="18" charset="0"/>
                <a:ea typeface="Times New Roman" panose="02020603050405020304" pitchFamily="18" charset="0"/>
              </a:rPr>
              <a:t>Võ</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Công</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Nghiệp</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và</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nnk</a:t>
            </a:r>
            <a:r>
              <a:rPr lang="en-US" sz="1600" spc="20" dirty="0">
                <a:effectLst/>
                <a:latin typeface="Times New Roman" panose="02020603050405020304" pitchFamily="18" charset="0"/>
                <a:ea typeface="Times New Roman" panose="02020603050405020304" pitchFamily="18" charset="0"/>
              </a:rPr>
              <a:t> (1998). </a:t>
            </a:r>
            <a:r>
              <a:rPr lang="en-US" sz="1600" spc="20" dirty="0" err="1">
                <a:effectLst/>
                <a:latin typeface="Times New Roman" panose="02020603050405020304" pitchFamily="18" charset="0"/>
                <a:ea typeface="Times New Roman" panose="02020603050405020304" pitchFamily="18" charset="0"/>
              </a:rPr>
              <a:t>Danh</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bạ</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các</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nguồn</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nước</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khoáng</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nước</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nóng</a:t>
            </a:r>
            <a:r>
              <a:rPr lang="en-US" sz="1600" spc="20" dirty="0">
                <a:effectLst/>
                <a:latin typeface="Times New Roman" panose="02020603050405020304" pitchFamily="18" charset="0"/>
                <a:ea typeface="Times New Roman" panose="02020603050405020304" pitchFamily="18" charset="0"/>
              </a:rPr>
              <a:t> </a:t>
            </a:r>
            <a:r>
              <a:rPr lang="en-US" sz="1600" spc="20" dirty="0" err="1">
                <a:effectLst/>
                <a:latin typeface="Times New Roman" panose="02020603050405020304" pitchFamily="18" charset="0"/>
                <a:ea typeface="Times New Roman" panose="02020603050405020304" pitchFamily="18" charset="0"/>
              </a:rPr>
              <a:t>Việt</a:t>
            </a:r>
            <a:r>
              <a:rPr lang="en-US" sz="1600" spc="20" dirty="0">
                <a:effectLst/>
                <a:latin typeface="Times New Roman" panose="02020603050405020304" pitchFamily="18" charset="0"/>
                <a:ea typeface="Times New Roman" panose="02020603050405020304" pitchFamily="18" charset="0"/>
              </a:rPr>
              <a:t> Nam.</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96765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613F2988-7A11-3143-0618-311F2ACB324F}"/>
              </a:ext>
            </a:extLst>
          </p:cNvPr>
          <p:cNvSpPr txBox="1"/>
          <p:nvPr/>
        </p:nvSpPr>
        <p:spPr>
          <a:xfrm>
            <a:off x="152400" y="247230"/>
            <a:ext cx="11887200" cy="7192738"/>
          </a:xfrm>
          <a:prstGeom prst="rect">
            <a:avLst/>
          </a:prstGeom>
          <a:noFill/>
        </p:spPr>
        <p:txBody>
          <a:bodyPr wrap="square">
            <a:spAutoFit/>
          </a:bodyPr>
          <a:lstStyle/>
          <a:p>
            <a:pPr>
              <a:lnSpc>
                <a:spcPct val="120000"/>
              </a:lnSpc>
              <a:spcAft>
                <a:spcPts val="600"/>
              </a:spcAft>
            </a:pPr>
            <a:r>
              <a:rPr lang="vi-VN" sz="2000" b="1" i="1" dirty="0">
                <a:effectLst/>
                <a:latin typeface="Times New Roman" panose="02020603050405020304" pitchFamily="18" charset="0"/>
                <a:ea typeface="Times New Roman" panose="02020603050405020304" pitchFamily="18" charset="0"/>
              </a:rPr>
              <a:t>2. </a:t>
            </a:r>
            <a:r>
              <a:rPr lang="vi-VN" sz="2000" b="1" i="1" dirty="0" err="1">
                <a:effectLst/>
                <a:latin typeface="Times New Roman" panose="02020603050405020304" pitchFamily="18" charset="0"/>
                <a:ea typeface="Times New Roman" panose="02020603050405020304" pitchFamily="18" charset="0"/>
              </a:rPr>
              <a:t>Đặc</a:t>
            </a:r>
            <a:r>
              <a:rPr lang="vi-VN" sz="2000" b="1" i="1" dirty="0">
                <a:effectLst/>
                <a:latin typeface="Times New Roman" panose="02020603050405020304" pitchFamily="18" charset="0"/>
                <a:ea typeface="Times New Roman" panose="02020603050405020304" pitchFamily="18" charset="0"/>
              </a:rPr>
              <a:t> </a:t>
            </a:r>
            <a:r>
              <a:rPr lang="vi-VN" sz="2000" b="1" i="1" dirty="0" err="1">
                <a:effectLst/>
                <a:latin typeface="Times New Roman" panose="02020603050405020304" pitchFamily="18" charset="0"/>
                <a:ea typeface="Times New Roman" panose="02020603050405020304" pitchFamily="18" charset="0"/>
              </a:rPr>
              <a:t>điểm</a:t>
            </a:r>
            <a:r>
              <a:rPr lang="vi-VN" sz="2000" b="1" i="1" dirty="0">
                <a:effectLst/>
                <a:latin typeface="Times New Roman" panose="02020603050405020304" pitchFamily="18" charset="0"/>
                <a:ea typeface="Times New Roman" panose="02020603050405020304" pitchFamily="18" charset="0"/>
              </a:rPr>
              <a:t> </a:t>
            </a:r>
            <a:r>
              <a:rPr lang="vi-VN" sz="2000" b="1" i="1" dirty="0" err="1">
                <a:effectLst/>
                <a:latin typeface="Times New Roman" panose="02020603050405020304" pitchFamily="18" charset="0"/>
                <a:ea typeface="Times New Roman" panose="02020603050405020304" pitchFamily="18" charset="0"/>
              </a:rPr>
              <a:t>Địa</a:t>
            </a:r>
            <a:r>
              <a:rPr lang="vi-VN" sz="2000" b="1" i="1" dirty="0">
                <a:effectLst/>
                <a:latin typeface="Times New Roman" panose="02020603050405020304" pitchFamily="18" charset="0"/>
                <a:ea typeface="Times New Roman" panose="02020603050405020304" pitchFamily="18" charset="0"/>
              </a:rPr>
              <a:t> </a:t>
            </a:r>
            <a:r>
              <a:rPr lang="vi-VN" sz="2000" b="1" i="1" dirty="0" err="1">
                <a:effectLst/>
                <a:latin typeface="Times New Roman" panose="02020603050405020304" pitchFamily="18" charset="0"/>
                <a:ea typeface="Times New Roman" panose="02020603050405020304" pitchFamily="18" charset="0"/>
              </a:rPr>
              <a:t>chất</a:t>
            </a:r>
            <a:endParaRPr lang="vi-VN" sz="2000" b="1" i="1" dirty="0">
              <a:effectLst/>
              <a:latin typeface="Times New Roman" panose="02020603050405020304" pitchFamily="18" charset="0"/>
              <a:ea typeface="Times New Roman" panose="02020603050405020304" pitchFamily="18" charset="0"/>
            </a:endParaRPr>
          </a:p>
          <a:p>
            <a:pPr>
              <a:lnSpc>
                <a:spcPct val="120000"/>
              </a:lnSpc>
              <a:spcAft>
                <a:spcPts val="600"/>
              </a:spcAft>
            </a:pPr>
            <a:r>
              <a:rPr lang="en-US" sz="2000" b="1" i="1" dirty="0" err="1">
                <a:effectLst/>
                <a:latin typeface="Times New Roman" panose="02020603050405020304" pitchFamily="18" charset="0"/>
                <a:ea typeface="Times New Roman" panose="02020603050405020304" pitchFamily="18" charset="0"/>
              </a:rPr>
              <a:t>Giới</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Proterozoi</a:t>
            </a:r>
            <a:endParaRPr lang="en-US" sz="2000"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pt-BR" sz="2000" dirty="0">
                <a:effectLst/>
                <a:latin typeface="Times New Roman" panose="02020603050405020304" pitchFamily="18" charset="0"/>
                <a:ea typeface="Times New Roman" panose="02020603050405020304" pitchFamily="18" charset="0"/>
              </a:rPr>
              <a:t>Hệ tầng Thạch Khoán (NP</a:t>
            </a:r>
            <a:r>
              <a:rPr lang="pt-BR" sz="2000" baseline="-25000" dirty="0">
                <a:effectLst/>
                <a:latin typeface="Times New Roman" panose="02020603050405020304" pitchFamily="18" charset="0"/>
                <a:ea typeface="Times New Roman" panose="02020603050405020304" pitchFamily="18" charset="0"/>
              </a:rPr>
              <a:t>2</a:t>
            </a:r>
            <a:r>
              <a:rPr lang="pt-BR"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Є</a:t>
            </a:r>
            <a:r>
              <a:rPr lang="en-US" sz="2000" baseline="-25000" dirty="0" err="1">
                <a:effectLst/>
                <a:latin typeface="Times New Roman" panose="02020603050405020304" pitchFamily="18" charset="0"/>
                <a:ea typeface="Times New Roman" panose="02020603050405020304" pitchFamily="18" charset="0"/>
              </a:rPr>
              <a:t>1</a:t>
            </a:r>
            <a:r>
              <a:rPr lang="pt-BR" sz="2000" dirty="0">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pt-BR" sz="2000" dirty="0">
                <a:effectLst/>
                <a:latin typeface="Times New Roman" panose="02020603050405020304" pitchFamily="18" charset="0"/>
                <a:ea typeface="Times New Roman" panose="02020603050405020304" pitchFamily="18" charset="0"/>
              </a:rPr>
              <a:t>Hệ tầng Thạch Khoán có tuổi Neo -Proterozoi – </a:t>
            </a:r>
            <a:r>
              <a:rPr lang="vi-VN" sz="2000" dirty="0" err="1">
                <a:effectLst/>
                <a:latin typeface="Times New Roman" panose="02020603050405020304" pitchFamily="18" charset="0"/>
                <a:ea typeface="Times New Roman" panose="02020603050405020304" pitchFamily="18" charset="0"/>
              </a:rPr>
              <a:t>Cambri</a:t>
            </a:r>
            <a:r>
              <a:rPr lang="vi-VN" sz="2000" dirty="0">
                <a:effectLst/>
                <a:latin typeface="Times New Roman" panose="02020603050405020304" pitchFamily="18" charset="0"/>
                <a:ea typeface="Times New Roman" panose="02020603050405020304" pitchFamily="18" charset="0"/>
              </a:rPr>
              <a:t>.: P</a:t>
            </a:r>
            <a:r>
              <a:rPr lang="pt-BR" sz="2000" dirty="0">
                <a:effectLst/>
                <a:latin typeface="Times New Roman" panose="02020603050405020304" pitchFamily="18" charset="0"/>
                <a:ea typeface="Times New Roman" panose="02020603050405020304" pitchFamily="18" charset="0"/>
              </a:rPr>
              <a:t>hân bố hầu hết ở phia tây, tây bắc của vùng, </a:t>
            </a:r>
            <a:r>
              <a:rPr lang="vi-VN" sz="2000" dirty="0" err="1">
                <a:effectLst/>
                <a:latin typeface="Times New Roman" panose="02020603050405020304" pitchFamily="18" charset="0"/>
                <a:ea typeface="Times New Roman" panose="02020603050405020304" pitchFamily="18" charset="0"/>
              </a:rPr>
              <a:t>kéo</a:t>
            </a:r>
            <a:r>
              <a:rPr lang="vi-VN" sz="2000" dirty="0">
                <a:effectLst/>
                <a:latin typeface="Times New Roman" panose="02020603050405020304" pitchFamily="18" charset="0"/>
                <a:ea typeface="Times New Roman" panose="02020603050405020304" pitchFamily="18" charset="0"/>
              </a:rPr>
              <a:t> sang </a:t>
            </a:r>
            <a:r>
              <a:rPr lang="pt-BR" sz="2000" dirty="0">
                <a:effectLst/>
                <a:latin typeface="Times New Roman" panose="02020603050405020304" pitchFamily="18" charset="0"/>
                <a:ea typeface="Times New Roman" panose="02020603050405020304" pitchFamily="18" charset="0"/>
              </a:rPr>
              <a:t>khu vực Thuần Mỹ, huyện Ba Vì, thành phố Hà Nội. Thành phần thạch học chủ yếu là quaczit phân lớp mỏng đến </a:t>
            </a:r>
            <a:r>
              <a:rPr lang="vi-VN" sz="2000" dirty="0" err="1">
                <a:effectLst/>
                <a:latin typeface="Times New Roman" panose="02020603050405020304" pitchFamily="18" charset="0"/>
                <a:ea typeface="Times New Roman" panose="02020603050405020304" pitchFamily="18" charset="0"/>
              </a:rPr>
              <a:t>dày</a:t>
            </a:r>
            <a:r>
              <a:rPr lang="vi-VN" sz="2000" dirty="0">
                <a:effectLst/>
                <a:latin typeface="Times New Roman" panose="02020603050405020304" pitchFamily="18" charset="0"/>
                <a:ea typeface="Times New Roman" panose="02020603050405020304" pitchFamily="18" charset="0"/>
              </a:rPr>
              <a:t>,</a:t>
            </a:r>
            <a:r>
              <a:rPr lang="pt-BR" sz="2000" dirty="0">
                <a:effectLst/>
                <a:latin typeface="Times New Roman" panose="02020603050405020304" pitchFamily="18" charset="0"/>
                <a:ea typeface="Times New Roman" panose="02020603050405020304" pitchFamily="18" charset="0"/>
              </a:rPr>
              <a:t> hạt </a:t>
            </a:r>
            <a:r>
              <a:rPr lang="vi-VN" sz="2000" dirty="0" err="1">
                <a:effectLst/>
                <a:latin typeface="Times New Roman" panose="02020603050405020304" pitchFamily="18" charset="0"/>
                <a:ea typeface="Times New Roman" panose="02020603050405020304" pitchFamily="18" charset="0"/>
              </a:rPr>
              <a:t>nhỏ</a:t>
            </a:r>
            <a:r>
              <a:rPr lang="vi-VN" sz="2000" dirty="0">
                <a:effectLst/>
                <a:latin typeface="Times New Roman" panose="02020603050405020304" pitchFamily="18" charset="0"/>
                <a:ea typeface="Times New Roman" panose="02020603050405020304" pitchFamily="18" charset="0"/>
              </a:rPr>
              <a:t>,</a:t>
            </a:r>
            <a:r>
              <a:rPr lang="pt-BR" sz="2000" dirty="0">
                <a:effectLst/>
                <a:latin typeface="Times New Roman" panose="02020603050405020304" pitchFamily="18" charset="0"/>
                <a:ea typeface="Times New Roman" panose="02020603050405020304" pitchFamily="18" charset="0"/>
              </a:rPr>
              <a:t> đá phiến thạch anh </a:t>
            </a:r>
            <a:r>
              <a:rPr lang="vi-VN" sz="2000" dirty="0" err="1">
                <a:effectLst/>
                <a:latin typeface="Times New Roman" panose="02020603050405020304" pitchFamily="18" charset="0"/>
                <a:ea typeface="Times New Roman" panose="02020603050405020304" pitchFamily="18" charset="0"/>
              </a:rPr>
              <a:t>muscovit</a:t>
            </a:r>
            <a:r>
              <a:rPr lang="vi-VN" sz="2000" dirty="0">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a:lnSpc>
                <a:spcPct val="120000"/>
              </a:lnSpc>
              <a:spcAft>
                <a:spcPts val="600"/>
              </a:spcAft>
            </a:pPr>
            <a:r>
              <a:rPr lang="en-US" sz="2000" b="1" dirty="0" err="1">
                <a:effectLst/>
                <a:latin typeface="Times New Roman" panose="02020603050405020304" pitchFamily="18" charset="0"/>
                <a:ea typeface="Times New Roman" panose="02020603050405020304" pitchFamily="18" charset="0"/>
              </a:rPr>
              <a:t>Giới</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Mezozoi</a:t>
            </a:r>
            <a:endParaRPr lang="en-US" sz="2000"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pt-BR" sz="2000" i="1" dirty="0">
                <a:effectLst/>
                <a:latin typeface="Times New Roman" panose="02020603050405020304" pitchFamily="18" charset="0"/>
                <a:ea typeface="Times New Roman" panose="02020603050405020304" pitchFamily="18" charset="0"/>
              </a:rPr>
              <a:t>Hệ tầng Viên Nam </a:t>
            </a:r>
            <a:r>
              <a:rPr lang="pt-BR" sz="2000" dirty="0">
                <a:effectLst/>
                <a:latin typeface="Times New Roman" panose="02020603050405020304" pitchFamily="18" charset="0"/>
                <a:ea typeface="Times New Roman" panose="02020603050405020304" pitchFamily="18" charset="0"/>
              </a:rPr>
              <a:t>(T</a:t>
            </a:r>
            <a:r>
              <a:rPr lang="pt-BR" sz="2000" baseline="-25000" dirty="0">
                <a:effectLst/>
                <a:latin typeface="Times New Roman" panose="02020603050405020304" pitchFamily="18" charset="0"/>
                <a:ea typeface="Times New Roman" panose="02020603050405020304" pitchFamily="18" charset="0"/>
              </a:rPr>
              <a:t>1</a:t>
            </a:r>
            <a:r>
              <a:rPr lang="pt-BR" sz="2000" dirty="0">
                <a:effectLst/>
                <a:latin typeface="Times New Roman" panose="02020603050405020304" pitchFamily="18" charset="0"/>
                <a:ea typeface="Times New Roman" panose="02020603050405020304" pitchFamily="18" charset="0"/>
              </a:rPr>
              <a:t>vn)</a:t>
            </a:r>
            <a:endParaRPr lang="en-US" sz="2000"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pt-BR" sz="2000" dirty="0">
                <a:effectLst/>
                <a:latin typeface="Times New Roman" panose="02020603050405020304" pitchFamily="18" charset="0"/>
                <a:ea typeface="Times New Roman" panose="02020603050405020304" pitchFamily="18" charset="0"/>
              </a:rPr>
              <a:t>Hệ tầng Viên Nam phân bố tại khu vực phía đông, đông bắc của vùng (khu Thuần Mỹ). Thành phần thạch học: Andezittobazan, bazanporfia, bazan hạnh </a:t>
            </a:r>
            <a:r>
              <a:rPr lang="vi-VN" sz="2000" dirty="0">
                <a:effectLst/>
                <a:latin typeface="Times New Roman" panose="02020603050405020304" pitchFamily="18" charset="0"/>
                <a:ea typeface="Times New Roman" panose="02020603050405020304" pitchFamily="18" charset="0"/>
              </a:rPr>
              <a:t>nhân. </a:t>
            </a:r>
          </a:p>
          <a:p>
            <a:pPr algn="just">
              <a:lnSpc>
                <a:spcPct val="120000"/>
              </a:lnSpc>
              <a:spcAft>
                <a:spcPts val="600"/>
              </a:spcAft>
            </a:pPr>
            <a:r>
              <a:rPr lang="pt-BR" sz="2000" i="1" dirty="0">
                <a:effectLst/>
                <a:latin typeface="Times New Roman" panose="02020603050405020304" pitchFamily="18" charset="0"/>
                <a:ea typeface="Times New Roman" panose="02020603050405020304" pitchFamily="18" charset="0"/>
              </a:rPr>
              <a:t>Hệ tầng Sông Bôi</a:t>
            </a:r>
            <a:r>
              <a:rPr lang="pt-BR" sz="2000" dirty="0">
                <a:effectLst/>
                <a:latin typeface="Times New Roman" panose="02020603050405020304" pitchFamily="18" charset="0"/>
                <a:ea typeface="Times New Roman" panose="02020603050405020304" pitchFamily="18" charset="0"/>
              </a:rPr>
              <a:t> (T</a:t>
            </a:r>
            <a:r>
              <a:rPr lang="pt-BR" sz="2000" baseline="-25000" dirty="0">
                <a:effectLst/>
                <a:latin typeface="Times New Roman" panose="02020603050405020304" pitchFamily="18" charset="0"/>
                <a:ea typeface="Times New Roman" panose="02020603050405020304" pitchFamily="18" charset="0"/>
              </a:rPr>
              <a:t>2-3</a:t>
            </a:r>
            <a:r>
              <a:rPr lang="pt-BR" sz="2000" dirty="0">
                <a:effectLst/>
                <a:latin typeface="Times New Roman" panose="02020603050405020304" pitchFamily="18" charset="0"/>
                <a:ea typeface="Times New Roman" panose="02020603050405020304" pitchFamily="18" charset="0"/>
              </a:rPr>
              <a:t>sb)</a:t>
            </a:r>
            <a:endParaRPr lang="en-US" sz="2000"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pt-BR" sz="2000" dirty="0">
                <a:effectLst/>
                <a:latin typeface="Times New Roman" panose="02020603050405020304" pitchFamily="18" charset="0"/>
                <a:ea typeface="Times New Roman" panose="02020603050405020304" pitchFamily="18" charset="0"/>
              </a:rPr>
              <a:t>Phân bố ở phía đông, đông bắc vùng nghiên cứu. Theo thành phần trầm tích hệ tầng Sông Bôi có mặt hai phân hệ tầng</a:t>
            </a:r>
            <a:endParaRPr lang="en-US" sz="2000"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pt-BR" sz="2000" dirty="0">
                <a:effectLst/>
                <a:latin typeface="Times New Roman" panose="02020603050405020304" pitchFamily="18" charset="0"/>
                <a:ea typeface="Times New Roman" panose="02020603050405020304" pitchFamily="18" charset="0"/>
              </a:rPr>
              <a:t>- Phụ hệ tầng trên (T</a:t>
            </a:r>
            <a:r>
              <a:rPr lang="pt-BR" sz="2000" baseline="-25000" dirty="0">
                <a:effectLst/>
                <a:latin typeface="Times New Roman" panose="02020603050405020304" pitchFamily="18" charset="0"/>
                <a:ea typeface="Times New Roman" panose="02020603050405020304" pitchFamily="18" charset="0"/>
              </a:rPr>
              <a:t>2-3</a:t>
            </a:r>
            <a:r>
              <a:rPr lang="pt-BR" sz="2000" dirty="0">
                <a:effectLst/>
                <a:latin typeface="Times New Roman" panose="02020603050405020304" pitchFamily="18" charset="0"/>
                <a:ea typeface="Times New Roman" panose="02020603050405020304" pitchFamily="18" charset="0"/>
              </a:rPr>
              <a:t>sb</a:t>
            </a:r>
            <a:r>
              <a:rPr lang="pt-BR" sz="2000" baseline="-25000" dirty="0">
                <a:effectLst/>
                <a:latin typeface="Times New Roman" panose="02020603050405020304" pitchFamily="18" charset="0"/>
                <a:ea typeface="Times New Roman" panose="02020603050405020304" pitchFamily="18" charset="0"/>
              </a:rPr>
              <a:t>2</a:t>
            </a:r>
            <a:r>
              <a:rPr lang="pt-BR" sz="2000" dirty="0">
                <a:effectLst/>
                <a:latin typeface="Times New Roman" panose="02020603050405020304" pitchFamily="18" charset="0"/>
                <a:ea typeface="Times New Roman" panose="02020603050405020304" pitchFamily="18" charset="0"/>
              </a:rPr>
              <a:t>): cát bột kết màu xám vàng xen lớp đá phiến sét.</a:t>
            </a:r>
            <a:endParaRPr lang="en-US" sz="2000"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pt-BR" sz="2000" dirty="0">
                <a:effectLst/>
                <a:latin typeface="Times New Roman" panose="02020603050405020304" pitchFamily="18" charset="0"/>
                <a:ea typeface="Times New Roman" panose="02020603050405020304" pitchFamily="18" charset="0"/>
              </a:rPr>
              <a:t>- Phụ hệ tầng dưới (T</a:t>
            </a:r>
            <a:r>
              <a:rPr lang="pt-BR" sz="2000" baseline="-25000" dirty="0">
                <a:effectLst/>
                <a:latin typeface="Times New Roman" panose="02020603050405020304" pitchFamily="18" charset="0"/>
                <a:ea typeface="Times New Roman" panose="02020603050405020304" pitchFamily="18" charset="0"/>
              </a:rPr>
              <a:t>2-3</a:t>
            </a:r>
            <a:r>
              <a:rPr lang="pt-BR" sz="2000" dirty="0">
                <a:effectLst/>
                <a:latin typeface="Times New Roman" panose="02020603050405020304" pitchFamily="18" charset="0"/>
                <a:ea typeface="Times New Roman" panose="02020603050405020304" pitchFamily="18" charset="0"/>
              </a:rPr>
              <a:t>sb</a:t>
            </a:r>
            <a:r>
              <a:rPr lang="pt-BR" sz="2000" baseline="-25000" dirty="0">
                <a:effectLst/>
                <a:latin typeface="Times New Roman" panose="02020603050405020304" pitchFamily="18" charset="0"/>
                <a:ea typeface="Times New Roman" panose="02020603050405020304" pitchFamily="18" charset="0"/>
              </a:rPr>
              <a:t>1</a:t>
            </a:r>
            <a:r>
              <a:rPr lang="pt-BR" sz="2000" dirty="0">
                <a:effectLst/>
                <a:latin typeface="Times New Roman" panose="02020603050405020304" pitchFamily="18" charset="0"/>
                <a:ea typeface="Times New Roman" panose="02020603050405020304" pitchFamily="18" charset="0"/>
              </a:rPr>
              <a:t>): đá phiến sét màu đen, xám đen, thấu kính sét than, cát bột kết, bột kết tuf, đá vôi dạng thấu kính, tuf.</a:t>
            </a:r>
            <a:endParaRPr lang="en-US" sz="2000" dirty="0">
              <a:effectLst/>
              <a:latin typeface="Times New Roman" panose="02020603050405020304" pitchFamily="18" charset="0"/>
              <a:ea typeface="Times New Roman" panose="02020603050405020304" pitchFamily="18" charset="0"/>
            </a:endParaRPr>
          </a:p>
          <a:p>
            <a:pPr>
              <a:lnSpc>
                <a:spcPct val="120000"/>
              </a:lnSpc>
              <a:spcAft>
                <a:spcPts val="600"/>
              </a:spcAft>
            </a:pPr>
            <a:endParaRPr lang="en-US" sz="2000" dirty="0"/>
          </a:p>
        </p:txBody>
      </p:sp>
    </p:spTree>
    <p:extLst>
      <p:ext uri="{BB962C8B-B14F-4D97-AF65-F5344CB8AC3E}">
        <p14:creationId xmlns:p14="http://schemas.microsoft.com/office/powerpoint/2010/main" val="3309405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799439D2-FAAF-2404-C39D-CACA50B1AF30}"/>
              </a:ext>
            </a:extLst>
          </p:cNvPr>
          <p:cNvSpPr>
            <a:spLocks noGrp="1"/>
          </p:cNvSpPr>
          <p:nvPr>
            <p:ph idx="1"/>
          </p:nvPr>
        </p:nvSpPr>
        <p:spPr>
          <a:xfrm>
            <a:off x="304801" y="355600"/>
            <a:ext cx="11768666" cy="6282267"/>
          </a:xfrm>
        </p:spPr>
        <p:txBody>
          <a:bodyPr>
            <a:normAutofit fontScale="85000" lnSpcReduction="20000"/>
          </a:bodyPr>
          <a:lstStyle/>
          <a:p>
            <a:pPr>
              <a:lnSpc>
                <a:spcPct val="120000"/>
              </a:lnSpc>
              <a:spcAft>
                <a:spcPts val="600"/>
              </a:spcAft>
            </a:pPr>
            <a:r>
              <a:rPr lang="en-US" sz="2800" b="1" dirty="0" err="1">
                <a:effectLst/>
                <a:latin typeface="Times New Roman" panose="02020603050405020304" pitchFamily="18" charset="0"/>
                <a:ea typeface="Times New Roman" panose="02020603050405020304" pitchFamily="18" charset="0"/>
              </a:rPr>
              <a:t>Giới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Kainozoi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Kz</a:t>
            </a:r>
            <a:r>
              <a:rPr lang="en-US" sz="2800" b="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20000"/>
              </a:lnSpc>
              <a:spcAft>
                <a:spcPts val="600"/>
              </a:spcAft>
            </a:pPr>
            <a:r>
              <a:rPr lang="pt-BR" sz="2800" i="1" dirty="0">
                <a:effectLst/>
                <a:latin typeface="Times New Roman" panose="02020603050405020304" pitchFamily="18" charset="0"/>
                <a:ea typeface="Times New Roman" panose="02020603050405020304" pitchFamily="18" charset="0"/>
              </a:rPr>
              <a:t>Hệ Đệ Tứ(Q)</a:t>
            </a:r>
            <a:endParaRPr lang="en-US" sz="2400"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pt-BR" sz="2800" i="1" dirty="0">
                <a:effectLst/>
                <a:latin typeface="Times New Roman" panose="02020603050405020304" pitchFamily="18" charset="0"/>
                <a:ea typeface="Times New Roman" panose="02020603050405020304" pitchFamily="18" charset="0"/>
              </a:rPr>
              <a:t>Hệ tầng Hà Nội(apQ­</a:t>
            </a:r>
            <a:r>
              <a:rPr lang="pt-BR" sz="2800" i="1" baseline="-25000" dirty="0">
                <a:effectLst/>
                <a:latin typeface="Times New Roman" panose="02020603050405020304" pitchFamily="18" charset="0"/>
                <a:ea typeface="Times New Roman" panose="02020603050405020304" pitchFamily="18" charset="0"/>
              </a:rPr>
              <a:t>1</a:t>
            </a:r>
            <a:r>
              <a:rPr lang="pt-BR" sz="2800" i="1" baseline="30000" dirty="0">
                <a:effectLst/>
                <a:latin typeface="Times New Roman" panose="02020603050405020304" pitchFamily="18" charset="0"/>
                <a:ea typeface="Times New Roman" panose="02020603050405020304" pitchFamily="18" charset="0"/>
              </a:rPr>
              <a:t>2-3</a:t>
            </a:r>
            <a:r>
              <a:rPr lang="pt-BR" sz="2800" i="1" dirty="0">
                <a:effectLst/>
                <a:latin typeface="Times New Roman" panose="02020603050405020304" pitchFamily="18" charset="0"/>
                <a:ea typeface="Times New Roman" panose="02020603050405020304" pitchFamily="18" charset="0"/>
              </a:rPr>
              <a:t>hn)</a:t>
            </a:r>
            <a:endParaRPr lang="en-US" sz="2400"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pt-BR" sz="2800" dirty="0">
                <a:effectLst/>
                <a:latin typeface="Times New Roman" panose="02020603050405020304" pitchFamily="18" charset="0"/>
                <a:ea typeface="Times New Roman" panose="02020603050405020304" pitchFamily="18" charset="0"/>
              </a:rPr>
              <a:t>Hệ tầng Hà Nội phân bố ở khu vực trung tâm với diện phân bố hẹp. Thành phần thạch học chủ yếu là sỏi, sạn lẫn ít cuội nhỏ màu vàng xám, xám. </a:t>
            </a:r>
            <a:endParaRPr lang="en-US" sz="2400"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pt-BR" sz="2800" i="1" dirty="0">
                <a:effectLst/>
                <a:latin typeface="Times New Roman" panose="02020603050405020304" pitchFamily="18" charset="0"/>
                <a:ea typeface="Times New Roman" panose="02020603050405020304" pitchFamily="18" charset="0"/>
              </a:rPr>
              <a:t>Hệ tầng Vĩnh Phúc(aQ</a:t>
            </a:r>
            <a:r>
              <a:rPr lang="pt-BR" sz="2800" i="1" baseline="-25000" dirty="0">
                <a:effectLst/>
                <a:latin typeface="Times New Roman" panose="02020603050405020304" pitchFamily="18" charset="0"/>
                <a:ea typeface="Times New Roman" panose="02020603050405020304" pitchFamily="18" charset="0"/>
              </a:rPr>
              <a:t>1</a:t>
            </a:r>
            <a:r>
              <a:rPr lang="pt-BR" sz="2800" i="1" baseline="30000" dirty="0">
                <a:effectLst/>
                <a:latin typeface="Times New Roman" panose="02020603050405020304" pitchFamily="18" charset="0"/>
                <a:ea typeface="Times New Roman" panose="02020603050405020304" pitchFamily="18" charset="0"/>
              </a:rPr>
              <a:t>3</a:t>
            </a:r>
            <a:r>
              <a:rPr lang="pt-BR" sz="2800" i="1" dirty="0">
                <a:effectLst/>
                <a:latin typeface="Times New Roman" panose="02020603050405020304" pitchFamily="18" charset="0"/>
                <a:ea typeface="Times New Roman" panose="02020603050405020304" pitchFamily="18" charset="0"/>
              </a:rPr>
              <a:t>vp)</a:t>
            </a:r>
            <a:endParaRPr lang="en-US" sz="2400" dirty="0">
              <a:effectLst/>
              <a:latin typeface="Times New Roman" panose="02020603050405020304" pitchFamily="18" charset="0"/>
              <a:ea typeface="Times New Roman" panose="02020603050405020304" pitchFamily="18" charset="0"/>
            </a:endParaRPr>
          </a:p>
          <a:p>
            <a:pPr marL="0" indent="0" algn="just">
              <a:lnSpc>
                <a:spcPct val="120000"/>
              </a:lnSpc>
              <a:spcAft>
                <a:spcPts val="600"/>
              </a:spcAft>
              <a:buNone/>
            </a:pPr>
            <a:r>
              <a:rPr lang="pt-BR" sz="2800" dirty="0">
                <a:effectLst/>
                <a:latin typeface="Times New Roman" panose="02020603050405020304" pitchFamily="18" charset="0"/>
                <a:ea typeface="Times New Roman" panose="02020603050405020304" pitchFamily="18" charset="0"/>
              </a:rPr>
              <a:t>Trầm tích hệ tầng Vĩnh Phúc chủ yếu là bồi tích sông Đà phân bố ở khu vực phía đông bắc và một phần phía nam vùng nghiên cứu với diện tích phân bố nhỏ. Thành phần thạch học: phần dưới chủ yếu là cát, cát pha, phần trên sét màu xám loang lỗ, xám xanh, dẻo quánh. </a:t>
            </a:r>
            <a:endParaRPr lang="en-US" sz="2400"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pt-BR" sz="2800" i="1" dirty="0">
                <a:effectLst/>
                <a:latin typeface="Times New Roman" panose="02020603050405020304" pitchFamily="18" charset="0"/>
                <a:ea typeface="Times New Roman" panose="02020603050405020304" pitchFamily="18" charset="0"/>
              </a:rPr>
              <a:t>Hệ tầng Thái Bình(aQ</a:t>
            </a:r>
            <a:r>
              <a:rPr lang="pt-BR" sz="2800" i="1" baseline="-25000" dirty="0">
                <a:effectLst/>
                <a:latin typeface="Times New Roman" panose="02020603050405020304" pitchFamily="18" charset="0"/>
                <a:ea typeface="Times New Roman" panose="02020603050405020304" pitchFamily="18" charset="0"/>
              </a:rPr>
              <a:t>2</a:t>
            </a:r>
            <a:r>
              <a:rPr lang="pt-BR" sz="2800" i="1" baseline="30000" dirty="0">
                <a:effectLst/>
                <a:latin typeface="Times New Roman" panose="02020603050405020304" pitchFamily="18" charset="0"/>
                <a:ea typeface="Times New Roman" panose="02020603050405020304" pitchFamily="18" charset="0"/>
              </a:rPr>
              <a:t>3</a:t>
            </a:r>
            <a:r>
              <a:rPr lang="pt-BR" sz="2800" i="1" dirty="0">
                <a:effectLst/>
                <a:latin typeface="Times New Roman" panose="02020603050405020304" pitchFamily="18" charset="0"/>
                <a:ea typeface="Times New Roman" panose="02020603050405020304" pitchFamily="18" charset="0"/>
              </a:rPr>
              <a:t>tb)</a:t>
            </a:r>
            <a:endParaRPr lang="en-US" sz="2400" dirty="0">
              <a:effectLst/>
              <a:latin typeface="Times New Roman" panose="02020603050405020304" pitchFamily="18" charset="0"/>
              <a:ea typeface="Times New Roman" panose="02020603050405020304" pitchFamily="18" charset="0"/>
            </a:endParaRPr>
          </a:p>
          <a:p>
            <a:pPr marL="0" indent="0">
              <a:buNone/>
            </a:pPr>
            <a:r>
              <a:rPr lang="pt-BR" sz="2800" dirty="0">
                <a:effectLst/>
                <a:latin typeface="Times New Roman" panose="02020603050405020304" pitchFamily="18" charset="0"/>
                <a:ea typeface="Times New Roman" panose="02020603050405020304" pitchFamily="18" charset="0"/>
              </a:rPr>
              <a:t>Đây là bồi tích sông Đà có diện phân bố tương đối rộng trong các thung lũng ven sông và nằm trên hệ tầng Vĩnh Phúc và phủ trên toàn bộ diện tích khu mỏ. Thành phần thạch học chủ yếu là cát hạt mịn, cát hạt nhỏ, bột sét</a:t>
            </a:r>
            <a:endParaRPr lang="en-US" dirty="0"/>
          </a:p>
        </p:txBody>
      </p:sp>
    </p:spTree>
    <p:extLst>
      <p:ext uri="{BB962C8B-B14F-4D97-AF65-F5344CB8AC3E}">
        <p14:creationId xmlns:p14="http://schemas.microsoft.com/office/powerpoint/2010/main" val="2290118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2F296DA1-9D61-07C4-8097-EFA710951A16}"/>
              </a:ext>
            </a:extLst>
          </p:cNvPr>
          <p:cNvSpPr txBox="1"/>
          <p:nvPr/>
        </p:nvSpPr>
        <p:spPr>
          <a:xfrm>
            <a:off x="237066" y="507394"/>
            <a:ext cx="11836399" cy="5833713"/>
          </a:xfrm>
          <a:prstGeom prst="rect">
            <a:avLst/>
          </a:prstGeom>
          <a:noFill/>
        </p:spPr>
        <p:txBody>
          <a:bodyPr wrap="square">
            <a:spAutoFit/>
          </a:bodyPr>
          <a:lstStyle/>
          <a:p>
            <a:pPr algn="just">
              <a:lnSpc>
                <a:spcPct val="120000"/>
              </a:lnSpc>
              <a:spcBef>
                <a:spcPts val="600"/>
              </a:spcBef>
              <a:spcAft>
                <a:spcPts val="600"/>
              </a:spcAft>
            </a:pPr>
            <a:r>
              <a:rPr lang="fr-FR" sz="2400" b="1" i="1" dirty="0" err="1">
                <a:effectLst/>
                <a:latin typeface="Times New Roman" panose="02020603050405020304" pitchFamily="18" charset="0"/>
                <a:ea typeface="Times New Roman" panose="02020603050405020304" pitchFamily="18" charset="0"/>
              </a:rPr>
              <a:t>Kiến</a:t>
            </a:r>
            <a:r>
              <a:rPr lang="fr-FR" sz="2400" b="1" i="1" dirty="0">
                <a:effectLst/>
                <a:latin typeface="Times New Roman" panose="02020603050405020304" pitchFamily="18" charset="0"/>
                <a:ea typeface="Times New Roman" panose="02020603050405020304" pitchFamily="18" charset="0"/>
              </a:rPr>
              <a:t> </a:t>
            </a:r>
            <a:r>
              <a:rPr lang="fr-FR" sz="2400" b="1" i="1" dirty="0" err="1">
                <a:effectLst/>
                <a:latin typeface="Times New Roman" panose="02020603050405020304" pitchFamily="18" charset="0"/>
                <a:ea typeface="Times New Roman" panose="02020603050405020304" pitchFamily="18" charset="0"/>
              </a:rPr>
              <a:t>tạo</a:t>
            </a:r>
            <a:endParaRPr lang="en-US" sz="2400" b="1" i="1"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pt-BR" sz="2400" dirty="0">
                <a:effectLst/>
                <a:latin typeface="Times New Roman" panose="02020603050405020304" pitchFamily="18" charset="0"/>
                <a:ea typeface="Times New Roman" panose="02020603050405020304" pitchFamily="18" charset="0"/>
              </a:rPr>
              <a:t>Trong khu mỏ có 2 hệ thống đứt gãy TB - ĐN và  ĐB - TN.</a:t>
            </a:r>
            <a:endParaRPr lang="en-US" sz="2400"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pt-BR" sz="2400" dirty="0">
                <a:effectLst/>
                <a:latin typeface="Times New Roman" panose="02020603050405020304" pitchFamily="18" charset="0"/>
                <a:ea typeface="Times New Roman" panose="02020603050405020304" pitchFamily="18" charset="0"/>
              </a:rPr>
              <a:t>* Hệ thống đứt gãy TB-ĐN</a:t>
            </a:r>
            <a:endParaRPr lang="en-US" sz="2400"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pt-BR" sz="2400" dirty="0">
                <a:effectLst/>
                <a:latin typeface="Times New Roman" panose="02020603050405020304" pitchFamily="18" charset="0"/>
                <a:ea typeface="Times New Roman" panose="02020603050405020304" pitchFamily="18" charset="0"/>
              </a:rPr>
              <a:t>Bao gồm các đứt gãy F1, F3, F4. Đứt gãy kéo dài theo phương TB-ĐN thường trùng với phương của đá. Các đứt gãy này xuyên qua hầu hết các địa tầng. Dọc theo các đứt gãy này đất đá bị cà nát, vỡ vụn thành dăm hoặc milonit hóa.</a:t>
            </a:r>
            <a:endParaRPr lang="en-US" sz="2400"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pt-BR" sz="2400" dirty="0">
                <a:effectLst/>
                <a:latin typeface="Times New Roman" panose="02020603050405020304" pitchFamily="18" charset="0"/>
                <a:ea typeface="Times New Roman" panose="02020603050405020304" pitchFamily="18" charset="0"/>
              </a:rPr>
              <a:t>Đứt gãy F1, F4 còn đóng vai trò phân tầng. Đứt gãy F3 là đứt gãy nghịch và thuộc loại đứt gãy sâu với chiều dài lớn. Góc dốc từ 60</a:t>
            </a:r>
            <a:r>
              <a:rPr lang="pt-BR" sz="2400" baseline="30000" dirty="0">
                <a:effectLst/>
                <a:latin typeface="Times New Roman" panose="02020603050405020304" pitchFamily="18" charset="0"/>
                <a:ea typeface="Times New Roman" panose="02020603050405020304" pitchFamily="18" charset="0"/>
              </a:rPr>
              <a:t>o</a:t>
            </a:r>
            <a:r>
              <a:rPr lang="pt-BR" sz="2400" dirty="0">
                <a:effectLst/>
                <a:latin typeface="Times New Roman" panose="02020603050405020304" pitchFamily="18" charset="0"/>
                <a:ea typeface="Times New Roman" panose="02020603050405020304" pitchFamily="18" charset="0"/>
              </a:rPr>
              <a:t> đến 80</a:t>
            </a:r>
            <a:r>
              <a:rPr lang="pt-BR" sz="2400" baseline="30000" dirty="0">
                <a:effectLst/>
                <a:latin typeface="Times New Roman" panose="02020603050405020304" pitchFamily="18" charset="0"/>
                <a:ea typeface="Times New Roman" panose="02020603050405020304" pitchFamily="18" charset="0"/>
              </a:rPr>
              <a:t>o</a:t>
            </a:r>
            <a:r>
              <a:rPr lang="pt-BR" sz="2400" dirty="0">
                <a:effectLst/>
                <a:latin typeface="Times New Roman" panose="02020603050405020304" pitchFamily="18" charset="0"/>
                <a:ea typeface="Times New Roman" panose="02020603050405020304" pitchFamily="18" charset="0"/>
              </a:rPr>
              <a:t>. Đứt gãy có chiều rộng từ vài ba chục đến hàng trăm mét.</a:t>
            </a:r>
            <a:endParaRPr lang="en-US" sz="2400"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pt-BR" sz="2400" dirty="0">
                <a:effectLst/>
                <a:latin typeface="Times New Roman" panose="02020603050405020304" pitchFamily="18" charset="0"/>
                <a:ea typeface="Times New Roman" panose="02020603050405020304" pitchFamily="18" charset="0"/>
              </a:rPr>
              <a:t>* Hệ thống đứt gãy ĐB-TN</a:t>
            </a:r>
            <a:endParaRPr lang="en-US" sz="2400"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pt-BR" sz="2400" dirty="0">
                <a:effectLst/>
                <a:latin typeface="Times New Roman" panose="02020603050405020304" pitchFamily="18" charset="0"/>
                <a:ea typeface="Times New Roman" panose="02020603050405020304" pitchFamily="18" charset="0"/>
              </a:rPr>
              <a:t>Đứt gãy F2 phân bố ở phía đông nam khu vực nghiên cứu kéo dài phương ĐB-TN cắt qua sông Đà sang khu vực Ba Vì, Hà Nội. Đứt gãy này dịch chuyển với biên độ nhỏ</a:t>
            </a:r>
            <a:r>
              <a:rPr lang="vi-VN" sz="2400" dirty="0">
                <a:effectLst/>
                <a:latin typeface="Times New Roman" panose="02020603050405020304" pitchFamily="18" charset="0"/>
                <a:ea typeface="Times New Roman" panose="02020603050405020304" pitchFamily="18" charset="0"/>
              </a:rPr>
              <a:t> (</a:t>
            </a:r>
            <a:r>
              <a:rPr lang="vi-VN" sz="2400" dirty="0" err="1">
                <a:effectLst/>
                <a:latin typeface="Times New Roman" panose="02020603050405020304" pitchFamily="18" charset="0"/>
                <a:ea typeface="Times New Roman" panose="02020603050405020304" pitchFamily="18" charset="0"/>
              </a:rPr>
              <a:t>hình</a:t>
            </a:r>
            <a:r>
              <a:rPr lang="vi-VN" sz="2400" dirty="0">
                <a:effectLst/>
                <a:latin typeface="Times New Roman" panose="02020603050405020304" pitchFamily="18" charset="0"/>
                <a:ea typeface="Times New Roman" panose="02020603050405020304" pitchFamily="18" charset="0"/>
              </a:rPr>
              <a:t> 1.10)</a:t>
            </a:r>
            <a:r>
              <a:rPr lang="pt-BR" sz="24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932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5">
            <a:extLst>
              <a:ext uri="{FF2B5EF4-FFF2-40B4-BE49-F238E27FC236}">
                <a16:creationId xmlns:a16="http://schemas.microsoft.com/office/drawing/2014/main" id="{E0339CAA-1E3E-9CEC-BC72-8555D852BA52}"/>
              </a:ext>
            </a:extLst>
          </p:cNvPr>
          <p:cNvPicPr>
            <a:picLocks noChangeAspect="1"/>
          </p:cNvPicPr>
          <p:nvPr/>
        </p:nvPicPr>
        <p:blipFill rotWithShape="1">
          <a:blip r:embed="rId2">
            <a:extLst>
              <a:ext uri="{28A0092B-C50C-407E-A947-70E740481C1C}">
                <a14:useLocalDpi xmlns:a14="http://schemas.microsoft.com/office/drawing/2010/main" val="0"/>
              </a:ext>
            </a:extLst>
          </a:blip>
          <a:srcRect t="-656" b="59531"/>
          <a:stretch/>
        </p:blipFill>
        <p:spPr bwMode="auto">
          <a:xfrm>
            <a:off x="1145023" y="480960"/>
            <a:ext cx="9901953" cy="5533105"/>
          </a:xfrm>
          <a:prstGeom prst="rect">
            <a:avLst/>
          </a:prstGeom>
          <a:ln>
            <a:noFill/>
          </a:ln>
          <a:extLst>
            <a:ext uri="{53640926-AAD7-44D8-BBD7-CCE9431645EC}">
              <a14:shadowObscured xmlns:a14="http://schemas.microsoft.com/office/drawing/2010/main"/>
            </a:ext>
          </a:extLst>
        </p:spPr>
      </p:pic>
      <p:sp>
        <p:nvSpPr>
          <p:cNvPr id="6" name="Hộp Văn bản 5">
            <a:extLst>
              <a:ext uri="{FF2B5EF4-FFF2-40B4-BE49-F238E27FC236}">
                <a16:creationId xmlns:a16="http://schemas.microsoft.com/office/drawing/2014/main" id="{271AF333-D1C4-B255-1861-510239FEA020}"/>
              </a:ext>
            </a:extLst>
          </p:cNvPr>
          <p:cNvSpPr txBox="1"/>
          <p:nvPr/>
        </p:nvSpPr>
        <p:spPr>
          <a:xfrm>
            <a:off x="3046771" y="6268065"/>
            <a:ext cx="6098458" cy="369332"/>
          </a:xfrm>
          <a:prstGeom prst="rect">
            <a:avLst/>
          </a:prstGeom>
          <a:noFill/>
        </p:spPr>
        <p:txBody>
          <a:bodyPr wrap="square">
            <a:spAutoFit/>
          </a:bodyPr>
          <a:lstStyle/>
          <a:p>
            <a:r>
              <a:rPr lang="pt-BR" sz="1800" dirty="0">
                <a:effectLst/>
                <a:latin typeface="Times New Roman" panose="02020603050405020304" pitchFamily="18" charset="0"/>
                <a:ea typeface="Times New Roman" panose="02020603050405020304" pitchFamily="18" charset="0"/>
              </a:rPr>
              <a:t>Sơ đồ địa chất vùng khu vực Thanh Thủy, Phú Thọ</a:t>
            </a:r>
            <a:endParaRPr lang="en-US" dirty="0"/>
          </a:p>
        </p:txBody>
      </p:sp>
    </p:spTree>
    <p:extLst>
      <p:ext uri="{BB962C8B-B14F-4D97-AF65-F5344CB8AC3E}">
        <p14:creationId xmlns:p14="http://schemas.microsoft.com/office/powerpoint/2010/main" val="581209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DACFE5AF-D2D0-2A5D-BE32-7974091D0273}"/>
              </a:ext>
            </a:extLst>
          </p:cNvPr>
          <p:cNvSpPr txBox="1"/>
          <p:nvPr/>
        </p:nvSpPr>
        <p:spPr>
          <a:xfrm>
            <a:off x="169334" y="423305"/>
            <a:ext cx="5164666" cy="5437129"/>
          </a:xfrm>
          <a:prstGeom prst="rect">
            <a:avLst/>
          </a:prstGeom>
          <a:noFill/>
        </p:spPr>
        <p:txBody>
          <a:bodyPr wrap="square">
            <a:spAutoFit/>
          </a:bodyPr>
          <a:lstStyle/>
          <a:p>
            <a:pPr algn="l">
              <a:lnSpc>
                <a:spcPct val="120000"/>
              </a:lnSpc>
              <a:spcAft>
                <a:spcPts val="600"/>
              </a:spcAft>
              <a:tabLst>
                <a:tab pos="5581015" algn="r"/>
              </a:tabLst>
            </a:pPr>
            <a:r>
              <a:rPr lang="vi-VN" sz="1800" b="1" dirty="0">
                <a:effectLst/>
                <a:latin typeface="Times New Roman" panose="02020603050405020304" pitchFamily="18" charset="0"/>
                <a:ea typeface="Times New Roman" panose="02020603050405020304" pitchFamily="18" charset="0"/>
              </a:rPr>
              <a:t>3 </a:t>
            </a:r>
            <a:r>
              <a:rPr lang="x-none" sz="1800" b="1" dirty="0">
                <a:effectLst/>
                <a:latin typeface="Times New Roman" panose="02020603050405020304" pitchFamily="18" charset="0"/>
                <a:ea typeface="Times New Roman" panose="02020603050405020304" pitchFamily="18" charset="0"/>
              </a:rPr>
              <a:t>PHƯƠNG PHÁP VÀ KHỐI LƯỢNG </a:t>
            </a:r>
            <a:r>
              <a:rPr lang="vi-VN" sz="1800" b="1" dirty="0" err="1">
                <a:effectLst/>
                <a:latin typeface="Times New Roman" panose="02020603050405020304" pitchFamily="18" charset="0"/>
                <a:ea typeface="Times New Roman" panose="02020603050405020304" pitchFamily="18" charset="0"/>
              </a:rPr>
              <a:t>CÁC</a:t>
            </a:r>
            <a:r>
              <a:rPr lang="vi-VN" sz="1800" b="1" dirty="0">
                <a:effectLst/>
                <a:latin typeface="Times New Roman" panose="02020603050405020304" pitchFamily="18" charset="0"/>
                <a:ea typeface="Times New Roman" panose="02020603050405020304" pitchFamily="18" charset="0"/>
              </a:rPr>
              <a:t> </a:t>
            </a:r>
            <a:r>
              <a:rPr lang="x-none" sz="1800" b="1" dirty="0">
                <a:effectLst/>
                <a:latin typeface="Times New Roman" panose="02020603050405020304" pitchFamily="18" charset="0"/>
                <a:ea typeface="Times New Roman" panose="02020603050405020304" pitchFamily="18" charset="0"/>
              </a:rPr>
              <a:t>CÔNG TÁC THĂM </a:t>
            </a:r>
            <a:r>
              <a:rPr lang="vi-VN" sz="1800" b="1" dirty="0" err="1">
                <a:effectLst/>
                <a:latin typeface="Times New Roman" panose="02020603050405020304" pitchFamily="18" charset="0"/>
                <a:ea typeface="Times New Roman" panose="02020603050405020304" pitchFamily="18" charset="0"/>
              </a:rPr>
              <a:t>DÒ</a:t>
            </a:r>
            <a:r>
              <a:rPr lang="vi-VN" sz="1800" b="1" dirty="0">
                <a:effectLst/>
                <a:latin typeface="Times New Roman" panose="02020603050405020304" pitchFamily="18" charset="0"/>
                <a:ea typeface="Times New Roman" panose="02020603050405020304" pitchFamily="18" charset="0"/>
              </a:rPr>
              <a:t>, </a:t>
            </a:r>
            <a:r>
              <a:rPr lang="x-none" sz="1800" b="1" dirty="0">
                <a:effectLst/>
                <a:latin typeface="Times New Roman" panose="02020603050405020304" pitchFamily="18" charset="0"/>
                <a:ea typeface="Times New Roman" panose="02020603050405020304" pitchFamily="18" charset="0"/>
              </a:rPr>
              <a:t> THÍ </a:t>
            </a:r>
            <a:r>
              <a:rPr lang="vi-VN" sz="1800" b="1" dirty="0" err="1">
                <a:effectLst/>
                <a:latin typeface="Times New Roman" panose="02020603050405020304" pitchFamily="18" charset="0"/>
                <a:ea typeface="Times New Roman" panose="02020603050405020304" pitchFamily="18" charset="0"/>
              </a:rPr>
              <a:t>NGHIỆM</a:t>
            </a:r>
            <a:r>
              <a:rPr lang="vi-VN" sz="1800" b="1" dirty="0">
                <a:effectLst/>
                <a:latin typeface="Times New Roman" panose="02020603050405020304" pitchFamily="18" charset="0"/>
                <a:ea typeface="Times New Roman" panose="02020603050405020304" pitchFamily="18" charset="0"/>
              </a:rPr>
              <a:t>. </a:t>
            </a:r>
            <a:endParaRPr lang="en-US" sz="1800" b="1" dirty="0">
              <a:effectLst/>
              <a:latin typeface="Times New Roman" panose="02020603050405020304" pitchFamily="18" charset="0"/>
              <a:ea typeface="Times New Roman" panose="02020603050405020304" pitchFamily="18" charset="0"/>
            </a:endParaRPr>
          </a:p>
          <a:p>
            <a:pPr algn="just">
              <a:lnSpc>
                <a:spcPct val="120000"/>
              </a:lnSpc>
              <a:spcBef>
                <a:spcPts val="600"/>
              </a:spcBef>
              <a:spcAft>
                <a:spcPts val="600"/>
              </a:spcAft>
            </a:pPr>
            <a:r>
              <a:rPr lang="vi-VN" sz="1800" b="1" i="1" dirty="0">
                <a:effectLst/>
                <a:latin typeface="Times New Roman" panose="02020603050405020304" pitchFamily="18" charset="0"/>
                <a:ea typeface="Times New Roman" panose="02020603050405020304" pitchFamily="18" charset="0"/>
              </a:rPr>
              <a:t>-</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Công</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tác</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thu</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thập</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tài</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liệu</a:t>
            </a:r>
            <a:endParaRPr lang="vi-VN" sz="1800" b="1" i="1" dirty="0">
              <a:effectLst/>
              <a:latin typeface="Times New Roman" panose="02020603050405020304" pitchFamily="18" charset="0"/>
              <a:ea typeface="Times New Roman" panose="02020603050405020304" pitchFamily="18" charset="0"/>
            </a:endParaRPr>
          </a:p>
          <a:p>
            <a:pPr algn="just">
              <a:lnSpc>
                <a:spcPct val="120000"/>
              </a:lnSpc>
              <a:spcBef>
                <a:spcPts val="600"/>
              </a:spcBef>
              <a:spcAft>
                <a:spcPts val="600"/>
              </a:spcAft>
            </a:pPr>
            <a:r>
              <a:rPr lang="vi-VN" b="1" i="1" dirty="0">
                <a:latin typeface="Times New Roman" panose="02020603050405020304" pitchFamily="18" charset="0"/>
                <a:ea typeface="Times New Roman" panose="02020603050405020304" pitchFamily="18" charset="0"/>
              </a:rPr>
              <a:t>-</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Công</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tác</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lộ</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trình</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khảo</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sát</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địa</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chất</a:t>
            </a:r>
            <a:r>
              <a:rPr lang="fr-FR" sz="1800" b="1" i="1" dirty="0">
                <a:effectLst/>
                <a:latin typeface="Times New Roman" panose="02020603050405020304" pitchFamily="18" charset="0"/>
                <a:ea typeface="Times New Roman" panose="02020603050405020304" pitchFamily="18" charset="0"/>
              </a:rPr>
              <a:t> - </a:t>
            </a:r>
            <a:r>
              <a:rPr lang="fr-FR" sz="1800" b="1" i="1" dirty="0" err="1">
                <a:effectLst/>
                <a:latin typeface="Times New Roman" panose="02020603050405020304" pitchFamily="18" charset="0"/>
                <a:ea typeface="Times New Roman" panose="02020603050405020304" pitchFamily="18" charset="0"/>
              </a:rPr>
              <a:t>địa</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chất</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thuỷ</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văn</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tổng</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hợp</a:t>
            </a:r>
            <a:endParaRPr lang="en-US" sz="1800" b="1" i="1" dirty="0">
              <a:effectLst/>
              <a:latin typeface="Times New Roman" panose="02020603050405020304" pitchFamily="18" charset="0"/>
              <a:ea typeface="Times New Roman" panose="02020603050405020304" pitchFamily="18" charset="0"/>
            </a:endParaRPr>
          </a:p>
          <a:p>
            <a:pPr marL="285750" indent="-285750" algn="just">
              <a:lnSpc>
                <a:spcPct val="120000"/>
              </a:lnSpc>
              <a:spcBef>
                <a:spcPts val="600"/>
              </a:spcBef>
              <a:spcAft>
                <a:spcPts val="600"/>
              </a:spcAft>
              <a:buFontTx/>
              <a:buChar char="-"/>
            </a:pPr>
            <a:r>
              <a:rPr lang="fr-FR" sz="1800" b="1" i="1" dirty="0" err="1">
                <a:effectLst/>
                <a:latin typeface="Times New Roman" panose="02020603050405020304" pitchFamily="18" charset="0"/>
                <a:ea typeface="Times New Roman" panose="02020603050405020304" pitchFamily="18" charset="0"/>
              </a:rPr>
              <a:t>Công</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tác</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khoan</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thăm</a:t>
            </a:r>
            <a:r>
              <a:rPr lang="fr-FR" sz="1800" b="1" i="1" dirty="0">
                <a:effectLst/>
                <a:latin typeface="Times New Roman" panose="02020603050405020304" pitchFamily="18" charset="0"/>
                <a:ea typeface="Times New Roman" panose="02020603050405020304" pitchFamily="18" charset="0"/>
              </a:rPr>
              <a:t> </a:t>
            </a:r>
            <a:r>
              <a:rPr lang="fr-FR" sz="1800" b="1" i="1" dirty="0" err="1">
                <a:effectLst/>
                <a:latin typeface="Times New Roman" panose="02020603050405020304" pitchFamily="18" charset="0"/>
                <a:ea typeface="Times New Roman" panose="02020603050405020304" pitchFamily="18" charset="0"/>
              </a:rPr>
              <a:t>dò</a:t>
            </a:r>
            <a:endParaRPr lang="vi-VN" sz="1800" b="1" i="1" dirty="0">
              <a:effectLst/>
              <a:latin typeface="Times New Roman" panose="02020603050405020304" pitchFamily="18" charset="0"/>
              <a:ea typeface="Times New Roman" panose="02020603050405020304" pitchFamily="18" charset="0"/>
            </a:endParaRPr>
          </a:p>
          <a:p>
            <a:pPr marL="285750" indent="-285750" algn="just">
              <a:lnSpc>
                <a:spcPct val="120000"/>
              </a:lnSpc>
              <a:spcBef>
                <a:spcPts val="600"/>
              </a:spcBef>
              <a:spcAft>
                <a:spcPts val="600"/>
              </a:spcAft>
              <a:buFontTx/>
              <a:buChar char="-"/>
            </a:pPr>
            <a:r>
              <a:rPr lang="vi-VN" b="1" i="1" dirty="0">
                <a:latin typeface="Times New Roman" panose="02020603050405020304" pitchFamily="18" charset="0"/>
                <a:ea typeface="Times New Roman" panose="02020603050405020304" pitchFamily="18" charset="0"/>
              </a:rPr>
              <a:t>Công </a:t>
            </a:r>
            <a:r>
              <a:rPr lang="vi-VN" b="1" i="1" dirty="0" err="1">
                <a:latin typeface="Times New Roman" panose="02020603050405020304" pitchFamily="18" charset="0"/>
                <a:ea typeface="Times New Roman" panose="02020603050405020304" pitchFamily="18" charset="0"/>
              </a:rPr>
              <a:t>tác</a:t>
            </a:r>
            <a:r>
              <a:rPr lang="vi-VN" b="1" i="1" dirty="0">
                <a:latin typeface="Times New Roman" panose="02020603050405020304" pitchFamily="18" charset="0"/>
                <a:ea typeface="Times New Roman" panose="02020603050405020304" pitchFamily="18" charset="0"/>
              </a:rPr>
              <a:t> </a:t>
            </a:r>
            <a:r>
              <a:rPr lang="vi-VN" b="1" i="1" dirty="0" err="1">
                <a:latin typeface="Times New Roman" panose="02020603050405020304" pitchFamily="18" charset="0"/>
                <a:ea typeface="Times New Roman" panose="02020603050405020304" pitchFamily="18" charset="0"/>
              </a:rPr>
              <a:t>hút</a:t>
            </a:r>
            <a:r>
              <a:rPr lang="vi-VN" b="1" i="1" dirty="0">
                <a:latin typeface="Times New Roman" panose="02020603050405020304" pitchFamily="18" charset="0"/>
                <a:ea typeface="Times New Roman" panose="02020603050405020304" pitchFamily="18" charset="0"/>
              </a:rPr>
              <a:t> </a:t>
            </a:r>
            <a:r>
              <a:rPr lang="vi-VN" b="1" i="1" dirty="0" err="1">
                <a:latin typeface="Times New Roman" panose="02020603050405020304" pitchFamily="18" charset="0"/>
                <a:ea typeface="Times New Roman" panose="02020603050405020304" pitchFamily="18" charset="0"/>
              </a:rPr>
              <a:t>ước</a:t>
            </a:r>
            <a:r>
              <a:rPr lang="vi-VN" b="1" i="1" dirty="0">
                <a:latin typeface="Times New Roman" panose="02020603050405020304" pitchFamily="18" charset="0"/>
                <a:ea typeface="Times New Roman" panose="02020603050405020304" pitchFamily="18" charset="0"/>
              </a:rPr>
              <a:t> </a:t>
            </a:r>
            <a:r>
              <a:rPr lang="vi-VN" b="1" i="1" dirty="0" err="1">
                <a:latin typeface="Times New Roman" panose="02020603050405020304" pitchFamily="18" charset="0"/>
                <a:ea typeface="Times New Roman" panose="02020603050405020304" pitchFamily="18" charset="0"/>
              </a:rPr>
              <a:t>thí</a:t>
            </a:r>
            <a:r>
              <a:rPr lang="vi-VN" b="1" i="1" dirty="0">
                <a:latin typeface="Times New Roman" panose="02020603050405020304" pitchFamily="18" charset="0"/>
                <a:ea typeface="Times New Roman" panose="02020603050405020304" pitchFamily="18" charset="0"/>
              </a:rPr>
              <a:t> </a:t>
            </a:r>
            <a:r>
              <a:rPr lang="vi-VN" b="1" i="1" dirty="0" err="1">
                <a:latin typeface="Times New Roman" panose="02020603050405020304" pitchFamily="18" charset="0"/>
                <a:ea typeface="Times New Roman" panose="02020603050405020304" pitchFamily="18" charset="0"/>
              </a:rPr>
              <a:t>nghiệm</a:t>
            </a:r>
            <a:endParaRPr lang="vi-VN" b="1" i="1" dirty="0">
              <a:latin typeface="Times New Roman" panose="02020603050405020304" pitchFamily="18" charset="0"/>
              <a:ea typeface="Times New Roman" panose="02020603050405020304" pitchFamily="18" charset="0"/>
            </a:endParaRPr>
          </a:p>
          <a:p>
            <a:pPr marL="285750" indent="-285750" algn="just">
              <a:lnSpc>
                <a:spcPct val="120000"/>
              </a:lnSpc>
              <a:spcBef>
                <a:spcPts val="600"/>
              </a:spcBef>
              <a:spcAft>
                <a:spcPts val="600"/>
              </a:spcAft>
              <a:buFontTx/>
              <a:buChar char="-"/>
            </a:pPr>
            <a:r>
              <a:rPr lang="vi-VN" sz="1800" b="1" i="1" dirty="0">
                <a:effectLst/>
                <a:latin typeface="Times New Roman" panose="02020603050405020304" pitchFamily="18" charset="0"/>
                <a:ea typeface="Times New Roman" panose="02020603050405020304" pitchFamily="18" charset="0"/>
              </a:rPr>
              <a:t>Công </a:t>
            </a:r>
            <a:r>
              <a:rPr lang="vi-VN" sz="1800" b="1" i="1" dirty="0" err="1">
                <a:effectLst/>
                <a:latin typeface="Times New Roman" panose="02020603050405020304" pitchFamily="18" charset="0"/>
                <a:ea typeface="Times New Roman" panose="02020603050405020304" pitchFamily="18" charset="0"/>
              </a:rPr>
              <a:t>tác</a:t>
            </a:r>
            <a:r>
              <a:rPr lang="vi-VN" sz="1800" b="1" i="1" dirty="0">
                <a:effectLst/>
                <a:latin typeface="Times New Roman" panose="02020603050405020304" pitchFamily="18" charset="0"/>
                <a:ea typeface="Times New Roman" panose="02020603050405020304" pitchFamily="18" charset="0"/>
              </a:rPr>
              <a:t> </a:t>
            </a:r>
            <a:r>
              <a:rPr lang="vi-VN" sz="1800" b="1" i="1" dirty="0" err="1">
                <a:effectLst/>
                <a:latin typeface="Times New Roman" panose="02020603050405020304" pitchFamily="18" charset="0"/>
                <a:ea typeface="Times New Roman" panose="02020603050405020304" pitchFamily="18" charset="0"/>
              </a:rPr>
              <a:t>lấy</a:t>
            </a:r>
            <a:r>
              <a:rPr lang="vi-VN" sz="1800" b="1" i="1" dirty="0">
                <a:effectLst/>
                <a:latin typeface="Times New Roman" panose="02020603050405020304" pitchFamily="18" charset="0"/>
                <a:ea typeface="Times New Roman" panose="02020603050405020304" pitchFamily="18" charset="0"/>
              </a:rPr>
              <a:t> </a:t>
            </a:r>
            <a:r>
              <a:rPr lang="vi-VN" sz="1800" b="1" i="1" dirty="0" err="1">
                <a:effectLst/>
                <a:latin typeface="Times New Roman" panose="02020603050405020304" pitchFamily="18" charset="0"/>
                <a:ea typeface="Times New Roman" panose="02020603050405020304" pitchFamily="18" charset="0"/>
              </a:rPr>
              <a:t>và</a:t>
            </a:r>
            <a:r>
              <a:rPr lang="vi-VN" sz="1800" b="1" i="1" dirty="0">
                <a:effectLst/>
                <a:latin typeface="Times New Roman" panose="02020603050405020304" pitchFamily="18" charset="0"/>
                <a:ea typeface="Times New Roman" panose="02020603050405020304" pitchFamily="18" charset="0"/>
              </a:rPr>
              <a:t> phân </a:t>
            </a:r>
            <a:r>
              <a:rPr lang="vi-VN" sz="1800" b="1" i="1" dirty="0" err="1">
                <a:effectLst/>
                <a:latin typeface="Times New Roman" panose="02020603050405020304" pitchFamily="18" charset="0"/>
                <a:ea typeface="Times New Roman" panose="02020603050405020304" pitchFamily="18" charset="0"/>
              </a:rPr>
              <a:t>tích</a:t>
            </a:r>
            <a:r>
              <a:rPr lang="vi-VN" sz="1800" b="1" i="1" dirty="0">
                <a:effectLst/>
                <a:latin typeface="Times New Roman" panose="02020603050405020304" pitchFamily="18" charset="0"/>
                <a:ea typeface="Times New Roman" panose="02020603050405020304" pitchFamily="18" charset="0"/>
              </a:rPr>
              <a:t> </a:t>
            </a:r>
            <a:r>
              <a:rPr lang="vi-VN" sz="1800" b="1" i="1" dirty="0" err="1">
                <a:effectLst/>
                <a:latin typeface="Times New Roman" panose="02020603050405020304" pitchFamily="18" charset="0"/>
                <a:ea typeface="Times New Roman" panose="02020603050405020304" pitchFamily="18" charset="0"/>
              </a:rPr>
              <a:t>mẫu</a:t>
            </a:r>
            <a:r>
              <a:rPr lang="vi-VN" sz="1800" b="1" i="1" dirty="0">
                <a:effectLst/>
                <a:latin typeface="Times New Roman" panose="02020603050405020304" pitchFamily="18" charset="0"/>
                <a:ea typeface="Times New Roman" panose="02020603050405020304" pitchFamily="18" charset="0"/>
              </a:rPr>
              <a:t> </a:t>
            </a:r>
            <a:r>
              <a:rPr lang="vi-VN" sz="1800" b="1" i="1" dirty="0" err="1">
                <a:effectLst/>
                <a:latin typeface="Times New Roman" panose="02020603050405020304" pitchFamily="18" charset="0"/>
                <a:ea typeface="Times New Roman" panose="02020603050405020304" pitchFamily="18" charset="0"/>
              </a:rPr>
              <a:t>nước</a:t>
            </a:r>
            <a:r>
              <a:rPr lang="vi-VN" sz="1800" b="1" i="1" dirty="0">
                <a:effectLst/>
                <a:latin typeface="Times New Roman" panose="02020603050405020304" pitchFamily="18" charset="0"/>
                <a:ea typeface="Times New Roman" panose="02020603050405020304" pitchFamily="18" charset="0"/>
              </a:rPr>
              <a:t> </a:t>
            </a:r>
            <a:r>
              <a:rPr lang="vi-VN" sz="1800" b="1" i="1" dirty="0" err="1">
                <a:effectLst/>
                <a:latin typeface="Times New Roman" panose="02020603050405020304" pitchFamily="18" charset="0"/>
                <a:ea typeface="Times New Roman" panose="02020603050405020304" pitchFamily="18" charset="0"/>
              </a:rPr>
              <a:t>các</a:t>
            </a:r>
            <a:r>
              <a:rPr lang="vi-VN" sz="1800" b="1" i="1" dirty="0">
                <a:effectLst/>
                <a:latin typeface="Times New Roman" panose="02020603050405020304" pitchFamily="18" charset="0"/>
                <a:ea typeface="Times New Roman" panose="02020603050405020304" pitchFamily="18" charset="0"/>
              </a:rPr>
              <a:t> </a:t>
            </a:r>
            <a:r>
              <a:rPr lang="vi-VN" sz="1800" b="1" i="1" dirty="0" err="1">
                <a:effectLst/>
                <a:latin typeface="Times New Roman" panose="02020603050405020304" pitchFamily="18" charset="0"/>
                <a:ea typeface="Times New Roman" panose="02020603050405020304" pitchFamily="18" charset="0"/>
              </a:rPr>
              <a:t>loại</a:t>
            </a:r>
            <a:endParaRPr lang="vi-VN" sz="1800" b="1" i="1" dirty="0">
              <a:effectLst/>
              <a:latin typeface="Times New Roman" panose="02020603050405020304" pitchFamily="18" charset="0"/>
              <a:ea typeface="Times New Roman" panose="02020603050405020304" pitchFamily="18" charset="0"/>
            </a:endParaRPr>
          </a:p>
          <a:p>
            <a:pPr marL="285750" indent="-285750" algn="just">
              <a:lnSpc>
                <a:spcPct val="120000"/>
              </a:lnSpc>
              <a:spcBef>
                <a:spcPts val="600"/>
              </a:spcBef>
              <a:spcAft>
                <a:spcPts val="600"/>
              </a:spcAft>
              <a:buFontTx/>
              <a:buChar char="-"/>
            </a:pPr>
            <a:r>
              <a:rPr lang="vi-VN" sz="1800" b="1" i="1" dirty="0">
                <a:effectLst/>
                <a:latin typeface="Times New Roman" panose="02020603050405020304" pitchFamily="18" charset="0"/>
                <a:ea typeface="Times New Roman" panose="02020603050405020304" pitchFamily="18" charset="0"/>
              </a:rPr>
              <a:t> Công </a:t>
            </a:r>
            <a:r>
              <a:rPr lang="vi-VN" sz="1800" b="1" i="1" dirty="0" err="1">
                <a:effectLst/>
                <a:latin typeface="Times New Roman" panose="02020603050405020304" pitchFamily="18" charset="0"/>
                <a:ea typeface="Times New Roman" panose="02020603050405020304" pitchFamily="18" charset="0"/>
              </a:rPr>
              <a:t>tác</a:t>
            </a:r>
            <a:r>
              <a:rPr lang="vi-VN" sz="1800" b="1" i="1" dirty="0">
                <a:effectLst/>
                <a:latin typeface="Times New Roman" panose="02020603050405020304" pitchFamily="18" charset="0"/>
                <a:ea typeface="Times New Roman" panose="02020603050405020304" pitchFamily="18" charset="0"/>
              </a:rPr>
              <a:t> </a:t>
            </a:r>
            <a:r>
              <a:rPr lang="vi-VN" sz="1800" b="1" i="1" dirty="0" err="1">
                <a:effectLst/>
                <a:latin typeface="Times New Roman" panose="02020603050405020304" pitchFamily="18" charset="0"/>
                <a:ea typeface="Times New Roman" panose="02020603050405020304" pitchFamily="18" charset="0"/>
              </a:rPr>
              <a:t>Trắc</a:t>
            </a:r>
            <a:r>
              <a:rPr lang="vi-VN" sz="1800" b="1" i="1" dirty="0">
                <a:effectLst/>
                <a:latin typeface="Times New Roman" panose="02020603050405020304" pitchFamily="18" charset="0"/>
                <a:ea typeface="Times New Roman" panose="02020603050405020304" pitchFamily="18" charset="0"/>
              </a:rPr>
              <a:t> </a:t>
            </a:r>
            <a:r>
              <a:rPr lang="vi-VN" sz="1800" b="1" i="1" dirty="0" err="1">
                <a:effectLst/>
                <a:latin typeface="Times New Roman" panose="02020603050405020304" pitchFamily="18" charset="0"/>
                <a:ea typeface="Times New Roman" panose="02020603050405020304" pitchFamily="18" charset="0"/>
              </a:rPr>
              <a:t>địa</a:t>
            </a:r>
            <a:endParaRPr lang="vi-VN" sz="1800" b="1" i="1" dirty="0">
              <a:effectLst/>
              <a:latin typeface="Times New Roman" panose="02020603050405020304" pitchFamily="18" charset="0"/>
              <a:ea typeface="Times New Roman" panose="02020603050405020304" pitchFamily="18" charset="0"/>
            </a:endParaRPr>
          </a:p>
          <a:p>
            <a:pPr marL="285750" indent="-285750" algn="just">
              <a:lnSpc>
                <a:spcPct val="120000"/>
              </a:lnSpc>
              <a:spcBef>
                <a:spcPts val="600"/>
              </a:spcBef>
              <a:spcAft>
                <a:spcPts val="600"/>
              </a:spcAft>
              <a:buFontTx/>
              <a:buChar char="-"/>
            </a:pPr>
            <a:r>
              <a:rPr lang="vi-VN" b="1" i="1" dirty="0">
                <a:latin typeface="Times New Roman" panose="02020603050405020304" pitchFamily="18" charset="0"/>
                <a:ea typeface="Times New Roman" panose="02020603050405020304" pitchFamily="18" charset="0"/>
              </a:rPr>
              <a:t>Công </a:t>
            </a:r>
            <a:r>
              <a:rPr lang="vi-VN" b="1" i="1" dirty="0" err="1">
                <a:latin typeface="Times New Roman" panose="02020603050405020304" pitchFamily="18" charset="0"/>
                <a:ea typeface="Times New Roman" panose="02020603050405020304" pitchFamily="18" charset="0"/>
              </a:rPr>
              <a:t>tác</a:t>
            </a:r>
            <a:r>
              <a:rPr lang="vi-VN" b="1" i="1" dirty="0">
                <a:latin typeface="Times New Roman" panose="02020603050405020304" pitchFamily="18" charset="0"/>
                <a:ea typeface="Times New Roman" panose="02020603050405020304" pitchFamily="18" charset="0"/>
              </a:rPr>
              <a:t> quan </a:t>
            </a:r>
            <a:r>
              <a:rPr lang="vi-VN" b="1" i="1" dirty="0" err="1">
                <a:latin typeface="Times New Roman" panose="02020603050405020304" pitchFamily="18" charset="0"/>
                <a:ea typeface="Times New Roman" panose="02020603050405020304" pitchFamily="18" charset="0"/>
              </a:rPr>
              <a:t>trắc</a:t>
            </a:r>
            <a:r>
              <a:rPr lang="vi-VN" b="1" i="1" dirty="0">
                <a:latin typeface="Times New Roman" panose="02020603050405020304" pitchFamily="18" charset="0"/>
                <a:ea typeface="Times New Roman" panose="02020603050405020304" pitchFamily="18" charset="0"/>
              </a:rPr>
              <a:t> </a:t>
            </a:r>
            <a:r>
              <a:rPr lang="vi-VN" b="1" i="1" dirty="0" err="1">
                <a:latin typeface="Times New Roman" panose="02020603050405020304" pitchFamily="18" charset="0"/>
                <a:ea typeface="Times New Roman" panose="02020603050405020304" pitchFamily="18" charset="0"/>
              </a:rPr>
              <a:t>động</a:t>
            </a:r>
            <a:r>
              <a:rPr lang="vi-VN" b="1" i="1" dirty="0">
                <a:latin typeface="Times New Roman" panose="02020603050405020304" pitchFamily="18" charset="0"/>
                <a:ea typeface="Times New Roman" panose="02020603050405020304" pitchFamily="18" charset="0"/>
              </a:rPr>
              <a:t> thai </a:t>
            </a:r>
            <a:r>
              <a:rPr lang="vi-VN" b="1" i="1" dirty="0" err="1">
                <a:latin typeface="Times New Roman" panose="02020603050405020304" pitchFamily="18" charset="0"/>
                <a:ea typeface="Times New Roman" panose="02020603050405020304" pitchFamily="18" charset="0"/>
              </a:rPr>
              <a:t>nước</a:t>
            </a:r>
            <a:r>
              <a:rPr lang="vi-VN" b="1" i="1" dirty="0">
                <a:latin typeface="Times New Roman" panose="02020603050405020304" pitchFamily="18" charset="0"/>
                <a:ea typeface="Times New Roman" panose="02020603050405020304" pitchFamily="18" charset="0"/>
              </a:rPr>
              <a:t> khoang</a:t>
            </a:r>
          </a:p>
          <a:p>
            <a:pPr marL="285750" indent="-285750" algn="just">
              <a:lnSpc>
                <a:spcPct val="120000"/>
              </a:lnSpc>
              <a:spcBef>
                <a:spcPts val="600"/>
              </a:spcBef>
              <a:spcAft>
                <a:spcPts val="600"/>
              </a:spcAft>
              <a:buFontTx/>
              <a:buChar char="-"/>
            </a:pPr>
            <a:r>
              <a:rPr lang="vi-VN" sz="1800" b="1" i="1" dirty="0" err="1">
                <a:effectLst/>
                <a:latin typeface="Times New Roman" panose="02020603050405020304" pitchFamily="18" charset="0"/>
                <a:ea typeface="Times New Roman" panose="02020603050405020304" pitchFamily="18" charset="0"/>
              </a:rPr>
              <a:t>Tổng</a:t>
            </a:r>
            <a:r>
              <a:rPr lang="vi-VN" sz="1800" b="1" i="1" dirty="0">
                <a:effectLst/>
                <a:latin typeface="Times New Roman" panose="02020603050405020304" pitchFamily="18" charset="0"/>
                <a:ea typeface="Times New Roman" panose="02020603050405020304" pitchFamily="18" charset="0"/>
              </a:rPr>
              <a:t> </a:t>
            </a:r>
            <a:r>
              <a:rPr lang="vi-VN" sz="1800" b="1" i="1" dirty="0" err="1">
                <a:effectLst/>
                <a:latin typeface="Times New Roman" panose="02020603050405020304" pitchFamily="18" charset="0"/>
                <a:ea typeface="Times New Roman" panose="02020603050405020304" pitchFamily="18" charset="0"/>
              </a:rPr>
              <a:t>hợp</a:t>
            </a:r>
            <a:r>
              <a:rPr lang="vi-VN" sz="1800" b="1" i="1" dirty="0">
                <a:effectLst/>
                <a:latin typeface="Times New Roman" panose="02020603050405020304" pitchFamily="18" charset="0"/>
                <a:ea typeface="Times New Roman" panose="02020603050405020304" pitchFamily="18" charset="0"/>
              </a:rPr>
              <a:t> </a:t>
            </a:r>
            <a:r>
              <a:rPr lang="vi-VN" sz="1800" b="1" i="1" dirty="0" err="1">
                <a:effectLst/>
                <a:latin typeface="Times New Roman" panose="02020603050405020304" pitchFamily="18" charset="0"/>
                <a:ea typeface="Times New Roman" panose="02020603050405020304" pitchFamily="18" charset="0"/>
              </a:rPr>
              <a:t>và</a:t>
            </a:r>
            <a:r>
              <a:rPr lang="vi-VN" sz="1800" b="1" i="1" dirty="0">
                <a:effectLst/>
                <a:latin typeface="Times New Roman" panose="02020603050405020304" pitchFamily="18" charset="0"/>
                <a:ea typeface="Times New Roman" panose="02020603050405020304" pitchFamily="18" charset="0"/>
              </a:rPr>
              <a:t> </a:t>
            </a:r>
            <a:r>
              <a:rPr lang="vi-VN" sz="1800" b="1" i="1" dirty="0" err="1">
                <a:effectLst/>
                <a:latin typeface="Times New Roman" panose="02020603050405020304" pitchFamily="18" charset="0"/>
                <a:ea typeface="Times New Roman" panose="02020603050405020304" pitchFamily="18" charset="0"/>
              </a:rPr>
              <a:t>viết</a:t>
            </a:r>
            <a:r>
              <a:rPr lang="vi-VN" sz="1800" b="1" i="1" dirty="0">
                <a:effectLst/>
                <a:latin typeface="Times New Roman" panose="02020603050405020304" pitchFamily="18" charset="0"/>
                <a:ea typeface="Times New Roman" panose="02020603050405020304" pitchFamily="18" charset="0"/>
              </a:rPr>
              <a:t> </a:t>
            </a:r>
            <a:r>
              <a:rPr lang="vi-VN" sz="1800" b="1" i="1" dirty="0" err="1">
                <a:effectLst/>
                <a:latin typeface="Times New Roman" panose="02020603050405020304" pitchFamily="18" charset="0"/>
                <a:ea typeface="Times New Roman" panose="02020603050405020304" pitchFamily="18" charset="0"/>
              </a:rPr>
              <a:t>báo</a:t>
            </a:r>
            <a:r>
              <a:rPr lang="vi-VN" sz="1800" b="1" i="1" dirty="0">
                <a:effectLst/>
                <a:latin typeface="Times New Roman" panose="02020603050405020304" pitchFamily="18" charset="0"/>
                <a:ea typeface="Times New Roman" panose="02020603050405020304" pitchFamily="18" charset="0"/>
              </a:rPr>
              <a:t> </a:t>
            </a:r>
            <a:r>
              <a:rPr lang="vi-VN" sz="1800" b="1" i="1" dirty="0" err="1">
                <a:effectLst/>
                <a:latin typeface="Times New Roman" panose="02020603050405020304" pitchFamily="18" charset="0"/>
                <a:ea typeface="Times New Roman" panose="02020603050405020304" pitchFamily="18" charset="0"/>
              </a:rPr>
              <a:t>cáo</a:t>
            </a:r>
            <a:r>
              <a:rPr lang="vi-VN" sz="1800" b="1" i="1" dirty="0">
                <a:effectLst/>
                <a:latin typeface="Times New Roman" panose="02020603050405020304" pitchFamily="18" charset="0"/>
                <a:ea typeface="Times New Roman" panose="02020603050405020304" pitchFamily="18" charset="0"/>
              </a:rPr>
              <a:t> </a:t>
            </a:r>
            <a:r>
              <a:rPr lang="vi-VN" sz="1800" b="1" i="1" dirty="0" err="1">
                <a:effectLst/>
                <a:latin typeface="Times New Roman" panose="02020603050405020304" pitchFamily="18" charset="0"/>
                <a:ea typeface="Times New Roman" panose="02020603050405020304" pitchFamily="18" charset="0"/>
              </a:rPr>
              <a:t>kết</a:t>
            </a:r>
            <a:r>
              <a:rPr lang="vi-VN" sz="1800" b="1" i="1" dirty="0">
                <a:effectLst/>
                <a:latin typeface="Times New Roman" panose="02020603050405020304" pitchFamily="18" charset="0"/>
                <a:ea typeface="Times New Roman" panose="02020603050405020304" pitchFamily="18" charset="0"/>
              </a:rPr>
              <a:t> </a:t>
            </a:r>
            <a:r>
              <a:rPr lang="vi-VN" sz="1800" b="1" i="1" dirty="0" err="1">
                <a:effectLst/>
                <a:latin typeface="Times New Roman" panose="02020603050405020304" pitchFamily="18" charset="0"/>
                <a:ea typeface="Times New Roman" panose="02020603050405020304" pitchFamily="18" charset="0"/>
              </a:rPr>
              <a:t>quả</a:t>
            </a:r>
            <a:r>
              <a:rPr lang="vi-VN" sz="1800" b="1" i="1" dirty="0">
                <a:effectLst/>
                <a:latin typeface="Times New Roman" panose="02020603050405020304" pitchFamily="18" charset="0"/>
                <a:ea typeface="Times New Roman" panose="02020603050405020304" pitchFamily="18" charset="0"/>
              </a:rPr>
              <a:t> nghiên </a:t>
            </a:r>
            <a:r>
              <a:rPr lang="vi-VN" sz="1800" b="1" i="1" dirty="0" err="1">
                <a:effectLst/>
                <a:latin typeface="Times New Roman" panose="02020603050405020304" pitchFamily="18" charset="0"/>
                <a:ea typeface="Times New Roman" panose="02020603050405020304" pitchFamily="18" charset="0"/>
              </a:rPr>
              <a:t>cứu</a:t>
            </a:r>
            <a:endParaRPr lang="en-US" sz="1800" b="1" i="1" dirty="0">
              <a:effectLst/>
              <a:latin typeface="Times New Roman" panose="02020603050405020304" pitchFamily="18" charset="0"/>
              <a:ea typeface="Times New Roman" panose="02020603050405020304" pitchFamily="18" charset="0"/>
            </a:endParaRPr>
          </a:p>
          <a:p>
            <a:pPr algn="just">
              <a:lnSpc>
                <a:spcPct val="120000"/>
              </a:lnSpc>
              <a:spcBef>
                <a:spcPts val="600"/>
              </a:spcBef>
              <a:spcAft>
                <a:spcPts val="600"/>
              </a:spcAft>
            </a:pPr>
            <a:endParaRPr lang="en-US" sz="1800" b="1" i="1"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9050FA29-C5D2-45D7-CCAD-03907ED3D2CD}"/>
              </a:ext>
            </a:extLst>
          </p:cNvPr>
          <p:cNvSpPr txBox="1"/>
          <p:nvPr/>
        </p:nvSpPr>
        <p:spPr>
          <a:xfrm>
            <a:off x="5503333" y="783403"/>
            <a:ext cx="6519333" cy="5077031"/>
          </a:xfrm>
          <a:prstGeom prst="rect">
            <a:avLst/>
          </a:prstGeom>
          <a:noFill/>
        </p:spPr>
        <p:txBody>
          <a:bodyPr wrap="square">
            <a:spAutoFit/>
          </a:bodyPr>
          <a:lstStyle/>
          <a:p>
            <a:pPr algn="just">
              <a:lnSpc>
                <a:spcPct val="120000"/>
              </a:lnSpc>
              <a:spcAft>
                <a:spcPts val="600"/>
              </a:spcAft>
            </a:pPr>
            <a:r>
              <a:rPr lang="vi-VN" b="1" spc="20" dirty="0">
                <a:latin typeface="Times New Roman" panose="02020603050405020304" pitchFamily="18" charset="0"/>
                <a:ea typeface="Times New Roman" panose="02020603050405020304" pitchFamily="18" charset="0"/>
              </a:rPr>
              <a:t>Khoan: </a:t>
            </a:r>
            <a:endParaRPr lang="vi-VN" sz="1800" b="1" spc="20"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vi-VN" spc="20" dirty="0">
                <a:latin typeface="Times New Roman" panose="02020603050405020304" pitchFamily="18" charset="0"/>
                <a:ea typeface="Times New Roman" panose="02020603050405020304" pitchFamily="18" charset="0"/>
              </a:rPr>
              <a:t>- </a:t>
            </a:r>
            <a:r>
              <a:rPr lang="pt-BR" sz="1800" spc="20" dirty="0">
                <a:effectLst/>
                <a:latin typeface="Times New Roman" panose="02020603050405020304" pitchFamily="18" charset="0"/>
                <a:ea typeface="Times New Roman" panose="02020603050405020304" pitchFamily="18" charset="0"/>
              </a:rPr>
              <a:t>Chiều sâu khoan: 70m;</a:t>
            </a:r>
            <a:endParaRPr lang="en-US" sz="1600"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pt-BR" sz="1800" spc="20" dirty="0">
                <a:effectLst/>
                <a:latin typeface="Times New Roman" panose="02020603050405020304" pitchFamily="18" charset="0"/>
                <a:ea typeface="Times New Roman" panose="02020603050405020304" pitchFamily="18" charset="0"/>
              </a:rPr>
              <a:t>- Đường kính khoan mở rộng: 420mm;</a:t>
            </a:r>
            <a:endParaRPr lang="en-US" sz="1600"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pt-BR" sz="1800" spc="20" dirty="0">
                <a:effectLst/>
                <a:latin typeface="Times New Roman" panose="02020603050405020304" pitchFamily="18" charset="0"/>
                <a:ea typeface="Times New Roman" panose="02020603050405020304" pitchFamily="18" charset="0"/>
              </a:rPr>
              <a:t>- Ống </a:t>
            </a:r>
            <a:r>
              <a:rPr lang="vi-VN" sz="1800" spc="20" dirty="0" err="1">
                <a:effectLst/>
                <a:latin typeface="Times New Roman" panose="02020603050405020304" pitchFamily="18" charset="0"/>
                <a:ea typeface="Times New Roman" panose="02020603050405020304" pitchFamily="18" charset="0"/>
              </a:rPr>
              <a:t>chống</a:t>
            </a:r>
            <a:r>
              <a:rPr lang="vi-VN" sz="1800" spc="20" dirty="0">
                <a:effectLst/>
                <a:latin typeface="Times New Roman" panose="02020603050405020304" pitchFamily="18" charset="0"/>
                <a:ea typeface="Times New Roman" panose="02020603050405020304" pitchFamily="18" charset="0"/>
              </a:rPr>
              <a:t>, </a:t>
            </a:r>
            <a:r>
              <a:rPr lang="vi-VN" sz="1800" spc="20" dirty="0" err="1">
                <a:effectLst/>
                <a:latin typeface="Times New Roman" panose="02020603050405020304" pitchFamily="18" charset="0"/>
                <a:ea typeface="Times New Roman" panose="02020603050405020304" pitchFamily="18" charset="0"/>
              </a:rPr>
              <a:t>ống</a:t>
            </a:r>
            <a:r>
              <a:rPr lang="vi-VN" sz="1800" spc="20" dirty="0">
                <a:effectLst/>
                <a:latin typeface="Times New Roman" panose="02020603050405020304" pitchFamily="18" charset="0"/>
                <a:ea typeface="Times New Roman" panose="02020603050405020304" pitchFamily="18" charset="0"/>
              </a:rPr>
              <a:t> </a:t>
            </a:r>
            <a:r>
              <a:rPr lang="vi-VN" sz="1800" spc="20" dirty="0" err="1">
                <a:effectLst/>
                <a:latin typeface="Times New Roman" panose="02020603050405020304" pitchFamily="18" charset="0"/>
                <a:ea typeface="Times New Roman" panose="02020603050405020304" pitchFamily="18" charset="0"/>
              </a:rPr>
              <a:t>lọc</a:t>
            </a:r>
            <a:r>
              <a:rPr lang="vi-VN" sz="1800" spc="20" dirty="0">
                <a:effectLst/>
                <a:latin typeface="Times New Roman" panose="02020603050405020304" pitchFamily="18" charset="0"/>
                <a:ea typeface="Times New Roman" panose="02020603050405020304" pitchFamily="18" charset="0"/>
              </a:rPr>
              <a:t> </a:t>
            </a:r>
            <a:r>
              <a:rPr lang="pt-BR" sz="1800" spc="20" dirty="0">
                <a:effectLst/>
                <a:latin typeface="Times New Roman" panose="02020603050405020304" pitchFamily="18" charset="0"/>
                <a:ea typeface="Times New Roman" panose="02020603050405020304" pitchFamily="18" charset="0"/>
              </a:rPr>
              <a:t>bằng nhựa </a:t>
            </a:r>
            <a:r>
              <a:rPr lang="vi-VN" sz="1800" spc="20" dirty="0" err="1">
                <a:effectLst/>
                <a:latin typeface="Times New Roman" panose="02020603050405020304" pitchFamily="18" charset="0"/>
                <a:ea typeface="Times New Roman" panose="02020603050405020304" pitchFamily="18" charset="0"/>
              </a:rPr>
              <a:t>PVC</a:t>
            </a:r>
            <a:r>
              <a:rPr lang="vi-VN" sz="1800" spc="20"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pt-BR" sz="1800" b="1" dirty="0">
                <a:effectLst/>
                <a:latin typeface="Times New Roman" panose="02020603050405020304" pitchFamily="18" charset="0"/>
                <a:ea typeface="Times New Roman" panose="02020603050405020304" pitchFamily="18" charset="0"/>
              </a:rPr>
              <a:t>Lỗ khoan quan sát được được thi công và kết cấu như sau:</a:t>
            </a:r>
            <a:endParaRPr lang="en-US" sz="1600"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pt-BR" sz="1800" spc="20" dirty="0">
                <a:effectLst/>
                <a:latin typeface="Times New Roman" panose="02020603050405020304" pitchFamily="18" charset="0"/>
                <a:ea typeface="Times New Roman" panose="02020603050405020304" pitchFamily="18" charset="0"/>
              </a:rPr>
              <a:t>- Chiều sâu 22m;</a:t>
            </a:r>
            <a:endParaRPr lang="en-US" sz="1600"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pt-BR" sz="1800" spc="20" dirty="0">
                <a:effectLst/>
                <a:latin typeface="Times New Roman" panose="02020603050405020304" pitchFamily="18" charset="0"/>
                <a:ea typeface="Times New Roman" panose="02020603050405020304" pitchFamily="18" charset="0"/>
              </a:rPr>
              <a:t>- Khoan đường kính 110mm;</a:t>
            </a:r>
            <a:endParaRPr lang="en-US" sz="1600"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pt-BR" sz="1800" spc="20" dirty="0">
                <a:effectLst/>
                <a:latin typeface="Times New Roman" panose="02020603050405020304" pitchFamily="18" charset="0"/>
                <a:ea typeface="Times New Roman" panose="02020603050405020304" pitchFamily="18" charset="0"/>
              </a:rPr>
              <a:t>- Ống chống bằng nhựa PVC, đường kính 60mm, từ +1,0m đến 18,0m;</a:t>
            </a:r>
            <a:endParaRPr lang="en-US" sz="1600"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pt-BR" sz="1800" spc="20" dirty="0">
                <a:effectLst/>
                <a:latin typeface="Times New Roman" panose="02020603050405020304" pitchFamily="18" charset="0"/>
                <a:ea typeface="Times New Roman" panose="02020603050405020304" pitchFamily="18" charset="0"/>
              </a:rPr>
              <a:t>- Ống lọc đục lỗ, bằng nhựa PVC, đường kính 60mm, từ 18,0m đến 20,0m;</a:t>
            </a:r>
            <a:endParaRPr lang="en-US" sz="1600" dirty="0">
              <a:effectLst/>
              <a:latin typeface="Times New Roman" panose="02020603050405020304" pitchFamily="18" charset="0"/>
              <a:ea typeface="Times New Roman" panose="02020603050405020304" pitchFamily="18" charset="0"/>
            </a:endParaRPr>
          </a:p>
          <a:p>
            <a:pPr algn="just">
              <a:lnSpc>
                <a:spcPct val="120000"/>
              </a:lnSpc>
              <a:spcAft>
                <a:spcPts val="600"/>
              </a:spcAft>
            </a:pPr>
            <a:r>
              <a:rPr lang="pt-BR" sz="1800" spc="20" dirty="0">
                <a:effectLst/>
                <a:latin typeface="Times New Roman" panose="02020603050405020304" pitchFamily="18" charset="0"/>
                <a:ea typeface="Times New Roman" panose="02020603050405020304" pitchFamily="18" charset="0"/>
              </a:rPr>
              <a:t>- Ống lắng, bằng nhựa PVC, đường kính 60mm, từ 20,0m đến 22m.</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78325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53844BB-E615-5436-5ECE-DCAB6B84B76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56">
            <a:extLst>
              <a:ext uri="{FF2B5EF4-FFF2-40B4-BE49-F238E27FC236}">
                <a16:creationId xmlns:a16="http://schemas.microsoft.com/office/drawing/2014/main" id="{D9AA310B-82BC-84C7-A646-B987F00EF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61"/>
            <a:ext cx="5362575" cy="457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03A21455-A24B-EDCB-FF32-6A9BD01F5601}"/>
              </a:ext>
            </a:extLst>
          </p:cNvPr>
          <p:cNvSpPr>
            <a:spLocks noChangeArrowheads="1"/>
          </p:cNvSpPr>
          <p:nvPr/>
        </p:nvSpPr>
        <p:spPr bwMode="auto">
          <a:xfrm>
            <a:off x="310708" y="5992933"/>
            <a:ext cx="5429692" cy="401072"/>
          </a:xfrm>
          <a:prstGeom prst="rect">
            <a:avLst/>
          </a:prstGeom>
          <a:noFill/>
        </p:spPr>
        <p:txBody>
          <a:bodyPr wrap="square">
            <a:spAutoFit/>
          </a:bodyPr>
          <a:lstStyle/>
          <a:p>
            <a:pPr algn="ctr">
              <a:lnSpc>
                <a:spcPct val="120000"/>
              </a:lnSpc>
              <a:spcBef>
                <a:spcPts val="600"/>
              </a:spcBef>
              <a:spcAft>
                <a:spcPts val="600"/>
              </a:spcAft>
            </a:pPr>
            <a:r>
              <a:rPr lang="vi-VN" altLang="en-US" i="1" dirty="0" err="1" bmk="">
                <a:latin typeface="Times New Roman" panose="02020603050405020304" pitchFamily="18" charset="0"/>
                <a:ea typeface="Times New Roman" panose="02020603050405020304" pitchFamily="18" charset="0"/>
              </a:rPr>
              <a:t>Cộ</a:t>
            </a:r>
            <a:r>
              <a:rPr lang="en-US" altLang="en-US" i="1" dirty="0" bmk="">
                <a:latin typeface="Times New Roman" panose="02020603050405020304" pitchFamily="18" charset="0"/>
                <a:ea typeface="Times New Roman" panose="02020603050405020304" pitchFamily="18" charset="0"/>
              </a:rPr>
              <a:t>t </a:t>
            </a:r>
            <a:r>
              <a:rPr lang="en-US" altLang="en-US" i="1" dirty="0" err="1" bmk="">
                <a:latin typeface="Times New Roman" panose="02020603050405020304" pitchFamily="18" charset="0"/>
                <a:ea typeface="Times New Roman" panose="02020603050405020304" pitchFamily="18" charset="0"/>
              </a:rPr>
              <a:t>địa</a:t>
            </a:r>
            <a:r>
              <a:rPr lang="en-US" altLang="en-US" i="1" dirty="0" bmk="">
                <a:latin typeface="Times New Roman" panose="02020603050405020304" pitchFamily="18" charset="0"/>
                <a:ea typeface="Times New Roman" panose="02020603050405020304" pitchFamily="18" charset="0"/>
              </a:rPr>
              <a:t> </a:t>
            </a:r>
            <a:r>
              <a:rPr lang="en-US" altLang="en-US" i="1" dirty="0" err="1" bmk="">
                <a:latin typeface="Times New Roman" panose="02020603050405020304" pitchFamily="18" charset="0"/>
                <a:ea typeface="Times New Roman" panose="02020603050405020304" pitchFamily="18" charset="0"/>
              </a:rPr>
              <a:t>tầng</a:t>
            </a:r>
            <a:r>
              <a:rPr lang="en-US" altLang="en-US" i="1" dirty="0" bmk="">
                <a:latin typeface="Times New Roman" panose="02020603050405020304" pitchFamily="18" charset="0"/>
                <a:ea typeface="Times New Roman" panose="02020603050405020304" pitchFamily="18" charset="0"/>
              </a:rPr>
              <a:t> </a:t>
            </a:r>
            <a:r>
              <a:rPr lang="en-US" altLang="en-US" i="1" dirty="0" err="1" bmk="">
                <a:latin typeface="Times New Roman" panose="02020603050405020304" pitchFamily="18" charset="0"/>
                <a:ea typeface="Times New Roman" panose="02020603050405020304" pitchFamily="18" charset="0"/>
              </a:rPr>
              <a:t>cấu</a:t>
            </a:r>
            <a:r>
              <a:rPr lang="en-US" altLang="en-US" i="1" dirty="0" bmk="">
                <a:latin typeface="Times New Roman" panose="02020603050405020304" pitchFamily="18" charset="0"/>
                <a:ea typeface="Times New Roman" panose="02020603050405020304" pitchFamily="18" charset="0"/>
              </a:rPr>
              <a:t> </a:t>
            </a:r>
            <a:r>
              <a:rPr lang="en-US" altLang="en-US" i="1" dirty="0" err="1" bmk="">
                <a:latin typeface="Times New Roman" panose="02020603050405020304" pitchFamily="18" charset="0"/>
                <a:ea typeface="Times New Roman" panose="02020603050405020304" pitchFamily="18" charset="0"/>
              </a:rPr>
              <a:t>trúc</a:t>
            </a:r>
            <a:r>
              <a:rPr lang="en-US" altLang="en-US" i="1" dirty="0" bmk="">
                <a:latin typeface="Times New Roman" panose="02020603050405020304" pitchFamily="18" charset="0"/>
                <a:ea typeface="Times New Roman" panose="02020603050405020304" pitchFamily="18" charset="0"/>
              </a:rPr>
              <a:t> </a:t>
            </a:r>
            <a:r>
              <a:rPr lang="en-US" altLang="en-US" i="1" dirty="0" err="1" bmk="">
                <a:latin typeface="Times New Roman" panose="02020603050405020304" pitchFamily="18" charset="0"/>
                <a:ea typeface="Times New Roman" panose="02020603050405020304" pitchFamily="18" charset="0"/>
              </a:rPr>
              <a:t>lỗ</a:t>
            </a:r>
            <a:r>
              <a:rPr lang="en-US" altLang="en-US" i="1" dirty="0" bmk="">
                <a:latin typeface="Times New Roman" panose="02020603050405020304" pitchFamily="18" charset="0"/>
                <a:ea typeface="Times New Roman" panose="02020603050405020304" pitchFamily="18" charset="0"/>
              </a:rPr>
              <a:t> </a:t>
            </a:r>
            <a:r>
              <a:rPr lang="en-US" altLang="en-US" i="1" dirty="0" err="1" bmk="">
                <a:latin typeface="Times New Roman" panose="02020603050405020304" pitchFamily="18" charset="0"/>
                <a:ea typeface="Times New Roman" panose="02020603050405020304" pitchFamily="18" charset="0"/>
              </a:rPr>
              <a:t>khoan</a:t>
            </a:r>
            <a:r>
              <a:rPr lang="en-US" altLang="en-US" i="1" dirty="0" bmk="">
                <a:latin typeface="Times New Roman" panose="02020603050405020304" pitchFamily="18" charset="0"/>
                <a:ea typeface="Times New Roman" panose="02020603050405020304" pitchFamily="18" charset="0"/>
              </a:rPr>
              <a:t> </a:t>
            </a:r>
            <a:r>
              <a:rPr lang="en-US" altLang="en-US" i="1" dirty="0" err="1" bmk="">
                <a:latin typeface="Times New Roman" panose="02020603050405020304" pitchFamily="18" charset="0"/>
                <a:ea typeface="Times New Roman" panose="02020603050405020304" pitchFamily="18" charset="0"/>
              </a:rPr>
              <a:t>khai</a:t>
            </a:r>
            <a:r>
              <a:rPr lang="en-US" altLang="en-US" i="1" dirty="0" bmk="">
                <a:latin typeface="Times New Roman" panose="02020603050405020304" pitchFamily="18" charset="0"/>
                <a:ea typeface="Times New Roman" panose="02020603050405020304" pitchFamily="18" charset="0"/>
              </a:rPr>
              <a:t> </a:t>
            </a:r>
            <a:r>
              <a:rPr lang="en-US" altLang="en-US" i="1" dirty="0" err="1" bmk="">
                <a:latin typeface="Times New Roman" panose="02020603050405020304" pitchFamily="18" charset="0"/>
                <a:ea typeface="Times New Roman" panose="02020603050405020304" pitchFamily="18" charset="0"/>
              </a:rPr>
              <a:t>thác</a:t>
            </a:r>
            <a:r>
              <a:rPr lang="en-US" altLang="en-US" i="1" dirty="0" bmk="">
                <a:latin typeface="Times New Roman" panose="02020603050405020304" pitchFamily="18" charset="0"/>
                <a:ea typeface="Times New Roman" panose="02020603050405020304" pitchFamily="18" charset="0"/>
              </a:rPr>
              <a:t> </a:t>
            </a:r>
            <a:r>
              <a:rPr lang="en-US" altLang="en-US" i="1" dirty="0" err="1" bmk="">
                <a:latin typeface="Times New Roman" panose="02020603050405020304" pitchFamily="18" charset="0"/>
                <a:ea typeface="Times New Roman" panose="02020603050405020304" pitchFamily="18" charset="0"/>
              </a:rPr>
              <a:t>NKNS</a:t>
            </a:r>
            <a:r>
              <a:rPr lang="en-US" altLang="en-US" i="1" dirty="0">
                <a:latin typeface="Times New Roman" panose="02020603050405020304" pitchFamily="18" charset="0"/>
                <a:ea typeface="Times New Roman" panose="02020603050405020304" pitchFamily="18" charset="0"/>
              </a:rPr>
              <a:t> </a:t>
            </a:r>
          </a:p>
        </p:txBody>
      </p:sp>
      <p:pic>
        <p:nvPicPr>
          <p:cNvPr id="6" name="Hình ảnh 5">
            <a:extLst>
              <a:ext uri="{FF2B5EF4-FFF2-40B4-BE49-F238E27FC236}">
                <a16:creationId xmlns:a16="http://schemas.microsoft.com/office/drawing/2014/main" id="{0E831828-03E7-2247-C736-AE9CE586EB3A}"/>
              </a:ext>
            </a:extLst>
          </p:cNvPr>
          <p:cNvPicPr>
            <a:picLocks noChangeAspect="1"/>
          </p:cNvPicPr>
          <p:nvPr/>
        </p:nvPicPr>
        <p:blipFill>
          <a:blip r:embed="rId3"/>
          <a:stretch>
            <a:fillRect/>
          </a:stretch>
        </p:blipFill>
        <p:spPr>
          <a:xfrm>
            <a:off x="165376" y="463995"/>
            <a:ext cx="5358848" cy="5127180"/>
          </a:xfrm>
          <a:prstGeom prst="rect">
            <a:avLst/>
          </a:prstGeom>
        </p:spPr>
      </p:pic>
      <p:pic>
        <p:nvPicPr>
          <p:cNvPr id="7" name="Hình ảnh 6">
            <a:extLst>
              <a:ext uri="{FF2B5EF4-FFF2-40B4-BE49-F238E27FC236}">
                <a16:creationId xmlns:a16="http://schemas.microsoft.com/office/drawing/2014/main" id="{F0368C0B-2C17-234F-BE8D-D9E0AAA3902B}"/>
              </a:ext>
            </a:extLst>
          </p:cNvPr>
          <p:cNvPicPr>
            <a:picLocks noChangeAspect="1"/>
          </p:cNvPicPr>
          <p:nvPr/>
        </p:nvPicPr>
        <p:blipFill>
          <a:blip r:embed="rId4"/>
          <a:stretch>
            <a:fillRect/>
          </a:stretch>
        </p:blipFill>
        <p:spPr>
          <a:xfrm>
            <a:off x="5947418" y="463995"/>
            <a:ext cx="5681964" cy="3210538"/>
          </a:xfrm>
          <a:prstGeom prst="rect">
            <a:avLst/>
          </a:prstGeom>
        </p:spPr>
      </p:pic>
      <p:sp>
        <p:nvSpPr>
          <p:cNvPr id="9" name="Hộp Văn bản 8">
            <a:extLst>
              <a:ext uri="{FF2B5EF4-FFF2-40B4-BE49-F238E27FC236}">
                <a16:creationId xmlns:a16="http://schemas.microsoft.com/office/drawing/2014/main" id="{71563576-CF94-6741-F8D9-FC27C821D6E9}"/>
              </a:ext>
            </a:extLst>
          </p:cNvPr>
          <p:cNvSpPr txBox="1"/>
          <p:nvPr/>
        </p:nvSpPr>
        <p:spPr>
          <a:xfrm>
            <a:off x="5740400" y="3782928"/>
            <a:ext cx="6096000" cy="395749"/>
          </a:xfrm>
          <a:prstGeom prst="rect">
            <a:avLst/>
          </a:prstGeom>
          <a:noFill/>
        </p:spPr>
        <p:txBody>
          <a:bodyPr wrap="square">
            <a:spAutoFit/>
          </a:bodyPr>
          <a:lstStyle/>
          <a:p>
            <a:pPr algn="ctr">
              <a:lnSpc>
                <a:spcPct val="120000"/>
              </a:lnSpc>
              <a:spcBef>
                <a:spcPts val="600"/>
              </a:spcBef>
              <a:spcAft>
                <a:spcPts val="600"/>
              </a:spcAft>
            </a:pPr>
            <a:r>
              <a:rPr lang="en-US" sz="1800" i="1" dirty="0" err="1">
                <a:effectLst/>
                <a:latin typeface="Times New Roman" panose="02020603050405020304" pitchFamily="18" charset="0"/>
                <a:ea typeface="Times New Roman" panose="02020603050405020304" pitchFamily="18" charset="0"/>
              </a:rPr>
              <a:t>Cột</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địa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tầng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cấu</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trúc</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lỗ</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khoan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quan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sát</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LKQS</a:t>
            </a:r>
            <a:endParaRPr lang="en-US" sz="18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6845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C72D329E-A371-F240-E617-6326C752054A}"/>
              </a:ext>
            </a:extLst>
          </p:cNvPr>
          <p:cNvPicPr>
            <a:picLocks noChangeAspect="1"/>
          </p:cNvPicPr>
          <p:nvPr/>
        </p:nvPicPr>
        <p:blipFill>
          <a:blip r:embed="rId2"/>
          <a:stretch>
            <a:fillRect/>
          </a:stretch>
        </p:blipFill>
        <p:spPr>
          <a:xfrm>
            <a:off x="258059" y="290051"/>
            <a:ext cx="3571088" cy="2847745"/>
          </a:xfrm>
          <a:prstGeom prst="rect">
            <a:avLst/>
          </a:prstGeom>
        </p:spPr>
      </p:pic>
      <p:pic>
        <p:nvPicPr>
          <p:cNvPr id="5" name="Hình ảnh 4">
            <a:extLst>
              <a:ext uri="{FF2B5EF4-FFF2-40B4-BE49-F238E27FC236}">
                <a16:creationId xmlns:a16="http://schemas.microsoft.com/office/drawing/2014/main" id="{38CA51D2-E62D-CE7C-7F08-639312433776}"/>
              </a:ext>
            </a:extLst>
          </p:cNvPr>
          <p:cNvPicPr>
            <a:picLocks noChangeAspect="1"/>
          </p:cNvPicPr>
          <p:nvPr/>
        </p:nvPicPr>
        <p:blipFill>
          <a:blip r:embed="rId3"/>
          <a:stretch>
            <a:fillRect/>
          </a:stretch>
        </p:blipFill>
        <p:spPr>
          <a:xfrm>
            <a:off x="4099735" y="290051"/>
            <a:ext cx="3247411" cy="2872710"/>
          </a:xfrm>
          <a:prstGeom prst="rect">
            <a:avLst/>
          </a:prstGeom>
        </p:spPr>
      </p:pic>
      <p:pic>
        <p:nvPicPr>
          <p:cNvPr id="6" name="Hình ảnh 5">
            <a:extLst>
              <a:ext uri="{FF2B5EF4-FFF2-40B4-BE49-F238E27FC236}">
                <a16:creationId xmlns:a16="http://schemas.microsoft.com/office/drawing/2014/main" id="{A8A154C2-20E5-C66B-1D35-3D513696E2F5}"/>
              </a:ext>
            </a:extLst>
          </p:cNvPr>
          <p:cNvPicPr>
            <a:picLocks noChangeAspect="1"/>
          </p:cNvPicPr>
          <p:nvPr/>
        </p:nvPicPr>
        <p:blipFill>
          <a:blip r:embed="rId4"/>
          <a:stretch>
            <a:fillRect/>
          </a:stretch>
        </p:blipFill>
        <p:spPr>
          <a:xfrm>
            <a:off x="7755829" y="265087"/>
            <a:ext cx="3852601" cy="2872710"/>
          </a:xfrm>
          <a:prstGeom prst="rect">
            <a:avLst/>
          </a:prstGeom>
        </p:spPr>
      </p:pic>
      <p:pic>
        <p:nvPicPr>
          <p:cNvPr id="7" name="Hình ảnh 6">
            <a:extLst>
              <a:ext uri="{FF2B5EF4-FFF2-40B4-BE49-F238E27FC236}">
                <a16:creationId xmlns:a16="http://schemas.microsoft.com/office/drawing/2014/main" id="{8B865BF7-DA68-4DF1-76CD-17554C3DAD57}"/>
              </a:ext>
            </a:extLst>
          </p:cNvPr>
          <p:cNvPicPr>
            <a:picLocks noChangeAspect="1"/>
          </p:cNvPicPr>
          <p:nvPr/>
        </p:nvPicPr>
        <p:blipFill>
          <a:blip r:embed="rId5"/>
          <a:stretch>
            <a:fillRect/>
          </a:stretch>
        </p:blipFill>
        <p:spPr>
          <a:xfrm>
            <a:off x="632874" y="3562312"/>
            <a:ext cx="2847745" cy="2847745"/>
          </a:xfrm>
          <a:prstGeom prst="rect">
            <a:avLst/>
          </a:prstGeom>
        </p:spPr>
      </p:pic>
      <p:pic>
        <p:nvPicPr>
          <p:cNvPr id="8" name="Hình ảnh 7">
            <a:extLst>
              <a:ext uri="{FF2B5EF4-FFF2-40B4-BE49-F238E27FC236}">
                <a16:creationId xmlns:a16="http://schemas.microsoft.com/office/drawing/2014/main" id="{6A08A2D8-C423-1534-FEF7-17478CC8C77E}"/>
              </a:ext>
            </a:extLst>
          </p:cNvPr>
          <p:cNvPicPr>
            <a:picLocks noChangeAspect="1"/>
          </p:cNvPicPr>
          <p:nvPr/>
        </p:nvPicPr>
        <p:blipFill>
          <a:blip r:embed="rId6"/>
          <a:stretch>
            <a:fillRect/>
          </a:stretch>
        </p:blipFill>
        <p:spPr>
          <a:xfrm>
            <a:off x="4019537" y="3606432"/>
            <a:ext cx="3472644" cy="2792210"/>
          </a:xfrm>
          <a:prstGeom prst="rect">
            <a:avLst/>
          </a:prstGeom>
        </p:spPr>
      </p:pic>
      <p:pic>
        <p:nvPicPr>
          <p:cNvPr id="9" name="Hình ảnh 8">
            <a:extLst>
              <a:ext uri="{FF2B5EF4-FFF2-40B4-BE49-F238E27FC236}">
                <a16:creationId xmlns:a16="http://schemas.microsoft.com/office/drawing/2014/main" id="{5F3F3C36-A4B3-B3AF-1E25-A2F8A9C822DC}"/>
              </a:ext>
            </a:extLst>
          </p:cNvPr>
          <p:cNvPicPr>
            <a:picLocks noChangeAspect="1"/>
          </p:cNvPicPr>
          <p:nvPr/>
        </p:nvPicPr>
        <p:blipFill>
          <a:blip r:embed="rId7"/>
          <a:stretch>
            <a:fillRect/>
          </a:stretch>
        </p:blipFill>
        <p:spPr>
          <a:xfrm>
            <a:off x="8031099" y="3525932"/>
            <a:ext cx="3842927" cy="2872710"/>
          </a:xfrm>
          <a:prstGeom prst="rect">
            <a:avLst/>
          </a:prstGeom>
        </p:spPr>
      </p:pic>
    </p:spTree>
    <p:extLst>
      <p:ext uri="{BB962C8B-B14F-4D97-AF65-F5344CB8AC3E}">
        <p14:creationId xmlns:p14="http://schemas.microsoft.com/office/powerpoint/2010/main" val="468533039"/>
      </p:ext>
    </p:extLst>
  </p:cSld>
  <p:clrMapOvr>
    <a:masterClrMapping/>
  </p:clrMapOvr>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1419029_TF44781794_Win32" id="{4D4C67AB-216A-4A29-9A75-A1EC9174C51E}" vid="{D68A5286-5E54-4EE2-BAAF-AC16E7DA65D8}"/>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CA875DA-F9FD-4F83-A049-3B1027B542DE}">
  <ds:schemaRefs>
    <ds:schemaRef ds:uri="http://schemas.microsoft.com/sharepoint/v3/contenttype/forms"/>
  </ds:schemaRefs>
</ds:datastoreItem>
</file>

<file path=customXml/itemProps2.xml><?xml version="1.0" encoding="utf-8"?>
<ds:datastoreItem xmlns:ds="http://schemas.openxmlformats.org/officeDocument/2006/customXml" ds:itemID="{B2AB02E3-5ADF-4BF0-9C1B-35CDF3FE9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C7D9E6-B0D9-433E-BD46-EB60F64F4DA8}">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Bản trình bày nghiên cứu</Template>
  <TotalTime>269</TotalTime>
  <Words>3219</Words>
  <Application>Microsoft Office PowerPoint</Application>
  <PresentationFormat>Màn hình rộng</PresentationFormat>
  <Paragraphs>279</Paragraphs>
  <Slides>26</Slides>
  <Notes>1</Notes>
  <HiddenSlides>0</HiddenSlides>
  <MMClips>0</MMClips>
  <ScaleCrop>false</ScaleCrop>
  <HeadingPairs>
    <vt:vector size="8" baseType="variant">
      <vt:variant>
        <vt:lpstr>Phông được Dùng</vt:lpstr>
      </vt:variant>
      <vt:variant>
        <vt:i4>4</vt:i4>
      </vt:variant>
      <vt:variant>
        <vt:lpstr>Chủ đề</vt:lpstr>
      </vt:variant>
      <vt:variant>
        <vt:i4>1</vt:i4>
      </vt:variant>
      <vt:variant>
        <vt:lpstr>Máy chủ nhúng OLE</vt:lpstr>
      </vt:variant>
      <vt:variant>
        <vt:i4>1</vt:i4>
      </vt:variant>
      <vt:variant>
        <vt:lpstr>Tiêu đề Bản chiếu</vt:lpstr>
      </vt:variant>
      <vt:variant>
        <vt:i4>26</vt:i4>
      </vt:variant>
    </vt:vector>
  </HeadingPairs>
  <TitlesOfParts>
    <vt:vector size="32" baseType="lpstr">
      <vt:lpstr>Arial</vt:lpstr>
      <vt:lpstr>Calibri</vt:lpstr>
      <vt:lpstr>Calibri Light</vt:lpstr>
      <vt:lpstr>Times New Roman</vt:lpstr>
      <vt:lpstr>Chủ đề Office</vt:lpstr>
      <vt:lpstr>AutoCAD.Drawing.17</vt:lpstr>
      <vt:lpstr>BÁO CÁO HỌC THUẬT  Đề tài: ĐẶC ĐIỂM CHẤT LƯỢNG TRỮ LƯỢNG NƯỚC KHOÁNG NGỌC SƠN, THANH THỦY, PHÚ THỌ</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BÁO CÁO HỌC THUẬT  Đề tài: ĐẶC ĐIỂM CHẤT LƯỢNG TRƯ LƯỢNG NƯỚC KHOÁNG NGỌC SƠN, THANH THỦY, PHÚ THỌ</dc:title>
  <dc:creator>Do Van Binh</dc:creator>
  <cp:lastModifiedBy>Do Van Binh</cp:lastModifiedBy>
  <cp:revision>21</cp:revision>
  <dcterms:created xsi:type="dcterms:W3CDTF">2022-12-05T03:43:50Z</dcterms:created>
  <dcterms:modified xsi:type="dcterms:W3CDTF">2022-12-07T03:39:34Z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