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6" r:id="rId9"/>
    <p:sldId id="268" r:id="rId10"/>
    <p:sldId id="267" r:id="rId11"/>
    <p:sldId id="264" r:id="rId12"/>
    <p:sldId id="263" r:id="rId13"/>
    <p:sldId id="261" r:id="rId14"/>
    <p:sldId id="269" r:id="rId15"/>
    <p:sldId id="270" r:id="rId16"/>
    <p:sldId id="271" r:id="rId17"/>
    <p:sldId id="272" r:id="rId18"/>
    <p:sldId id="273" r:id="rId19"/>
    <p:sldId id="276" r:id="rId20"/>
    <p:sldId id="274" r:id="rId21"/>
    <p:sldId id="298" r:id="rId22"/>
    <p:sldId id="277" r:id="rId23"/>
    <p:sldId id="275" r:id="rId24"/>
    <p:sldId id="278" r:id="rId25"/>
    <p:sldId id="297" r:id="rId26"/>
    <p:sldId id="279" r:id="rId27"/>
    <p:sldId id="282" r:id="rId28"/>
    <p:sldId id="283" r:id="rId29"/>
    <p:sldId id="281" r:id="rId30"/>
    <p:sldId id="280" r:id="rId31"/>
    <p:sldId id="284" r:id="rId32"/>
    <p:sldId id="285" r:id="rId33"/>
    <p:sldId id="286" r:id="rId34"/>
    <p:sldId id="287" r:id="rId35"/>
    <p:sldId id="288" r:id="rId36"/>
    <p:sldId id="291" r:id="rId37"/>
    <p:sldId id="289" r:id="rId38"/>
    <p:sldId id="290" r:id="rId39"/>
    <p:sldId id="292" r:id="rId40"/>
    <p:sldId id="294" r:id="rId41"/>
    <p:sldId id="293" r:id="rId42"/>
    <p:sldId id="295" r:id="rId43"/>
    <p:sldId id="299" r:id="rId44"/>
    <p:sldId id="29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29403E-9E73-5B3B-BA23-17C22D8A83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5476AC0-BC8B-9051-2341-4F768AE3D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FE12FD-A07A-FC8E-C3AB-D2E9EB4B3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0847BDB-93E0-8A57-A353-3EFB86CB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7E0C27-1D9A-BD5E-1A02-F96F4C27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4A300D-1C05-4413-9C50-777DB8F1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5AB271-CC55-C887-17E3-D17AAA38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68553C1-FEB0-3245-BE11-48EC25F91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29B889-D8C8-F706-FE21-791A9F1E3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0BA4516-DBB8-FAF8-804C-63D2E015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5BE4A16-B1A7-99A0-1818-20AB8E940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5350951-3658-DB9A-5D91-F455569B6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D6F4A40-3394-9380-993E-FEFCF9E6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2932F7B-71E0-6BF7-242D-B55C70B6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200D37-69F5-9B66-968F-171AC61F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4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230843-80C7-6770-6101-9CB1BEF5A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CEAC78-171D-633B-03B3-90BE56247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1DF7D2-0AC4-727C-8A65-05344174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678BB5-CA0A-F83C-CFC7-E35A4FB33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7EC45C-9FB6-CAEA-268A-F7FCC792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2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75A19A-0FC2-C5FC-6862-D6419F24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B1FBF9-83F9-2D64-6950-0D6F8265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D4E6B37-F526-8542-9DD2-126F78625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F24351-EE06-55D5-FB25-52E960A4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3E4613-F9C1-2DC5-725C-227B723C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8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B4D985-E11B-DF05-2F06-1ADCA91C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9170844-6581-3D30-8602-797662FBE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E2E1E31-779C-01A9-95ED-A14543607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FD635B-6CD5-22EC-63B2-205BB1F6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73BAA3-FDEE-3887-3C92-069516C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E9FFAA-9DD9-AA02-FE06-F3BDD214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7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34D922-7857-EFF0-AB50-77E64602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4757DD-9FF3-1563-2B3B-E87E78CFFD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B7AD0A-4017-CBB9-0305-7E3AC465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7451227-300E-FCDA-3442-EB0796258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B470EB4-B9EC-D0AF-29B1-26B3E831B2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7F3A136-C00A-DE43-FF7D-9681E3BC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F0FC6BB-7CCA-A6DC-EC35-2C6914F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EFACC63-8B77-8D43-AEE0-1427D6469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0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AB0BBE-3FBF-B6A3-A583-335FD923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9DBA5D-5245-2D30-C90E-E06421B18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0F972D7-1A12-0861-5263-5B1EEECF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7DCE3C1-88AB-F13A-6EC7-D47DBFA6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7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A545492C-47A5-B6F4-3EA8-FBA6F0552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AF54F78-AC23-E718-52BA-8539A765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B8BC05A-799D-A100-8FC9-05C0F518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4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E38E14-7420-E6C6-DDFF-13AE808B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0B14FC-D9CA-1BD4-5219-A35318608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1E65165-6D15-782F-F11D-F44A449E0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AFAE024-C9C9-0313-7E7A-E889A393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F8A05E-AFEE-7247-76A6-E648DFB3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843BC45-90A2-801F-C7B7-D1CA4B0A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2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D5AEED-453B-2A67-6EF3-F56CCC33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B711519-3C2E-D6DF-C625-05CD9F8A6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6ECBDC-31E6-BA07-60AE-51CDDFC0E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EAD503D-787B-A597-493E-EA192AAA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A2A01B-D136-21C7-8CB8-230DB2F9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F7A919B-717B-BEFD-E998-95295E63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A3C8A91-C044-B517-3DCF-070D34B4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1EE419-A0DE-D1F8-10E3-741CA46F8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9C3169B-11E6-F0FE-DD6A-9BD4C7E00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FA934-722F-456D-B344-DD4A95A4A714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C02D8C-D922-58F4-CE92-FF642204F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D9292-4538-BF2A-D19E-5F9145105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4564F-4BBE-46D2-ABB0-F636C58D4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9.wmf"/><Relationship Id="rId5" Type="http://schemas.openxmlformats.org/officeDocument/2006/relationships/image" Target="../media/image6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0.wmf"/><Relationship Id="rId7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3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S%E1%BB%91_hi%E1%BB%87u_nguy%C3%AAn_t%E1%BB%AD" TargetMode="External"/><Relationship Id="rId2" Type="http://schemas.openxmlformats.org/officeDocument/2006/relationships/hyperlink" Target="https://vi.wikipedia.org/wiki/Nguy%C3%AAn_t%E1%BB%91_h%C3%B3a_h%E1%BB%8D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.wikipedia.org/wiki/Kh%C3%AD_hi%E1%BA%BFm" TargetMode="External"/><Relationship Id="rId4" Type="http://schemas.openxmlformats.org/officeDocument/2006/relationships/hyperlink" Target="https://vi.wikipedia.org/wiki/Halogen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5C6662-1BEE-DC56-66B8-78CCC486F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59958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MỎ</a:t>
            </a: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br>
              <a:rPr lang="en-US" sz="2000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vi-VN" sz="2000" b="1" cap="all" dirty="0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MÔI </a:t>
            </a:r>
            <a:r>
              <a:rPr lang="vi-VN" sz="2000" b="1" cap="all" dirty="0" err="1">
                <a:solidFill>
                  <a:srgbClr val="CC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br>
              <a:rPr lang="en-US" sz="2000" b="1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2000" b="1" cap="al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môn </a:t>
            </a: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vi-VN" sz="2000" b="1" cap="al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sinh </a:t>
            </a: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vi-VN" sz="2000" b="1" cap="al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000" b="1" cap="al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công </a:t>
            </a: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sz="2000" b="1" cap="all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môi </a:t>
            </a:r>
            <a:r>
              <a:rPr lang="vi-VN" sz="2000" b="1" cap="all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vi-VN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vi-VN" sz="28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cap="all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br>
              <a:rPr lang="en-U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GIÀM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vi-VN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PGS.TS</a:t>
            </a:r>
            <a:r>
              <a:rPr lang="vi-VN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vi-VN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Văn </a:t>
            </a:r>
            <a:r>
              <a:rPr lang="vi-VN" sz="24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6 2022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81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56EC34-A636-2FC7-8FB7-16A2D70C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3101"/>
          </a:xfrm>
        </p:spPr>
        <p:txBody>
          <a:bodyPr>
            <a:noAutofit/>
          </a:bodyPr>
          <a:lstStyle/>
          <a:p>
            <a:pPr marL="71755" indent="36195" algn="ctr">
              <a:lnSpc>
                <a:spcPct val="130000"/>
              </a:lnSpc>
              <a:spcAft>
                <a:spcPts val="600"/>
              </a:spcAft>
            </a:pPr>
            <a:b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2</a:t>
            </a: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 KHU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b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886B52E-428F-7CC0-80F3-791E3DD7A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76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endParaRPr lang="en-US" sz="2000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C147A36-131C-289F-1A5F-E241CCB82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559" y="1723767"/>
            <a:ext cx="4099720" cy="526740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8B7F311-4119-C1F0-3628-76974070580B}"/>
              </a:ext>
            </a:extLst>
          </p:cNvPr>
          <p:cNvSpPr txBox="1"/>
          <p:nvPr/>
        </p:nvSpPr>
        <p:spPr>
          <a:xfrm>
            <a:off x="198783" y="2289453"/>
            <a:ext cx="67922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5.197km²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dai </a:t>
            </a:r>
            <a:r>
              <a:rPr lang="vi-VN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ọa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12°52’15"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11°42’50"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108°40’33"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109°27’55"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Vạn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Theo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4D515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1.336.000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5.217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,7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km2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256người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km2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1CD9A3A0-83BD-2907-D4B5-A7092AEE9D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333288"/>
              </p:ext>
            </p:extLst>
          </p:nvPr>
        </p:nvGraphicFramePr>
        <p:xfrm>
          <a:off x="689317" y="1446664"/>
          <a:ext cx="11061406" cy="4110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1755">
                  <a:extLst>
                    <a:ext uri="{9D8B030D-6E8A-4147-A177-3AD203B41FA5}">
                      <a16:colId xmlns:a16="http://schemas.microsoft.com/office/drawing/2014/main" val="4071902528"/>
                    </a:ext>
                  </a:extLst>
                </a:gridCol>
                <a:gridCol w="668517">
                  <a:extLst>
                    <a:ext uri="{9D8B030D-6E8A-4147-A177-3AD203B41FA5}">
                      <a16:colId xmlns:a16="http://schemas.microsoft.com/office/drawing/2014/main" val="2619777197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325235150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3824736031"/>
                    </a:ext>
                  </a:extLst>
                </a:gridCol>
                <a:gridCol w="619923">
                  <a:extLst>
                    <a:ext uri="{9D8B030D-6E8A-4147-A177-3AD203B41FA5}">
                      <a16:colId xmlns:a16="http://schemas.microsoft.com/office/drawing/2014/main" val="1597759799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3369894291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2873304179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3709163577"/>
                    </a:ext>
                  </a:extLst>
                </a:gridCol>
                <a:gridCol w="696099">
                  <a:extLst>
                    <a:ext uri="{9D8B030D-6E8A-4147-A177-3AD203B41FA5}">
                      <a16:colId xmlns:a16="http://schemas.microsoft.com/office/drawing/2014/main" val="1137803795"/>
                    </a:ext>
                  </a:extLst>
                </a:gridCol>
                <a:gridCol w="845826">
                  <a:extLst>
                    <a:ext uri="{9D8B030D-6E8A-4147-A177-3AD203B41FA5}">
                      <a16:colId xmlns:a16="http://schemas.microsoft.com/office/drawing/2014/main" val="365768701"/>
                    </a:ext>
                  </a:extLst>
                </a:gridCol>
                <a:gridCol w="845826">
                  <a:extLst>
                    <a:ext uri="{9D8B030D-6E8A-4147-A177-3AD203B41FA5}">
                      <a16:colId xmlns:a16="http://schemas.microsoft.com/office/drawing/2014/main" val="3352937778"/>
                    </a:ext>
                  </a:extLst>
                </a:gridCol>
                <a:gridCol w="845826">
                  <a:extLst>
                    <a:ext uri="{9D8B030D-6E8A-4147-A177-3AD203B41FA5}">
                      <a16:colId xmlns:a16="http://schemas.microsoft.com/office/drawing/2014/main" val="2243590129"/>
                    </a:ext>
                  </a:extLst>
                </a:gridCol>
                <a:gridCol w="847139">
                  <a:extLst>
                    <a:ext uri="{9D8B030D-6E8A-4147-A177-3AD203B41FA5}">
                      <a16:colId xmlns:a16="http://schemas.microsoft.com/office/drawing/2014/main" val="3413938201"/>
                    </a:ext>
                  </a:extLst>
                </a:gridCol>
              </a:tblGrid>
              <a:tr h="102751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Nhiệt độ trung bình/tháng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3194602"/>
                  </a:ext>
                </a:extLst>
              </a:tr>
              <a:tr h="102751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Cao nhất (°C)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8424030"/>
                  </a:ext>
                </a:extLst>
              </a:tr>
              <a:tr h="102751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(°C)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1349838"/>
                  </a:ext>
                </a:extLst>
              </a:tr>
              <a:tr h="102751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Lượng mưa (cm)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0.6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5.1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3.5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2.6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3.2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13.4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25.4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25.1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12.2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445373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2AEFA1C-51C9-962B-A5F1-72666D7FA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016" y="143408"/>
            <a:ext cx="12231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2.2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Khí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hậu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chịu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nhiệt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mùa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vừa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hậu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ôn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06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A8EE42-B22D-8F17-9BED-B996C9BB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015"/>
            <a:ext cx="10515600" cy="422031"/>
          </a:xfrm>
        </p:spPr>
        <p:txBody>
          <a:bodyPr/>
          <a:lstStyle/>
          <a:p>
            <a:pPr marL="0" indent="0">
              <a:buNone/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2.3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Holocen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1F52E1F0-2EBA-BC96-796B-6B4253688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863777"/>
              </p:ext>
            </p:extLst>
          </p:nvPr>
        </p:nvGraphicFramePr>
        <p:xfrm>
          <a:off x="838200" y="727766"/>
          <a:ext cx="11006794" cy="5919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1154">
                  <a:extLst>
                    <a:ext uri="{9D8B030D-6E8A-4147-A177-3AD203B41FA5}">
                      <a16:colId xmlns:a16="http://schemas.microsoft.com/office/drawing/2014/main" val="3284932444"/>
                    </a:ext>
                  </a:extLst>
                </a:gridCol>
                <a:gridCol w="1132062">
                  <a:extLst>
                    <a:ext uri="{9D8B030D-6E8A-4147-A177-3AD203B41FA5}">
                      <a16:colId xmlns:a16="http://schemas.microsoft.com/office/drawing/2014/main" val="907606061"/>
                    </a:ext>
                  </a:extLst>
                </a:gridCol>
                <a:gridCol w="1132062">
                  <a:extLst>
                    <a:ext uri="{9D8B030D-6E8A-4147-A177-3AD203B41FA5}">
                      <a16:colId xmlns:a16="http://schemas.microsoft.com/office/drawing/2014/main" val="3377731375"/>
                    </a:ext>
                  </a:extLst>
                </a:gridCol>
                <a:gridCol w="1132062">
                  <a:extLst>
                    <a:ext uri="{9D8B030D-6E8A-4147-A177-3AD203B41FA5}">
                      <a16:colId xmlns:a16="http://schemas.microsoft.com/office/drawing/2014/main" val="2624296465"/>
                    </a:ext>
                  </a:extLst>
                </a:gridCol>
                <a:gridCol w="1132062">
                  <a:extLst>
                    <a:ext uri="{9D8B030D-6E8A-4147-A177-3AD203B41FA5}">
                      <a16:colId xmlns:a16="http://schemas.microsoft.com/office/drawing/2014/main" val="979253236"/>
                    </a:ext>
                  </a:extLst>
                </a:gridCol>
                <a:gridCol w="1132062">
                  <a:extLst>
                    <a:ext uri="{9D8B030D-6E8A-4147-A177-3AD203B41FA5}">
                      <a16:colId xmlns:a16="http://schemas.microsoft.com/office/drawing/2014/main" val="1291174807"/>
                    </a:ext>
                  </a:extLst>
                </a:gridCol>
                <a:gridCol w="1456161">
                  <a:extLst>
                    <a:ext uri="{9D8B030D-6E8A-4147-A177-3AD203B41FA5}">
                      <a16:colId xmlns:a16="http://schemas.microsoft.com/office/drawing/2014/main" val="2917295413"/>
                    </a:ext>
                  </a:extLst>
                </a:gridCol>
                <a:gridCol w="1300959">
                  <a:extLst>
                    <a:ext uri="{9D8B030D-6E8A-4147-A177-3AD203B41FA5}">
                      <a16:colId xmlns:a16="http://schemas.microsoft.com/office/drawing/2014/main" val="3125576105"/>
                    </a:ext>
                  </a:extLst>
                </a:gridCol>
                <a:gridCol w="1618210">
                  <a:extLst>
                    <a:ext uri="{9D8B030D-6E8A-4147-A177-3AD203B41FA5}">
                      <a16:colId xmlns:a16="http://schemas.microsoft.com/office/drawing/2014/main" val="1197687610"/>
                    </a:ext>
                  </a:extLst>
                </a:gridCol>
              </a:tblGrid>
              <a:tr h="374425"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TT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Lỗ khoan, giếng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Chiều sâu, m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Mực nước tĩnh, m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grid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Lưu lượng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Độ khoáng hóa, M (g/l)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 err="1">
                          <a:effectLst/>
                        </a:rPr>
                        <a:t>Hệ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số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thấm</a:t>
                      </a:r>
                      <a:r>
                        <a:rPr lang="en-US" sz="1600" dirty="0">
                          <a:effectLst/>
                        </a:rPr>
                        <a:t>, K (m/ng)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Lưu lượng khai thác cho phép, Q (l/s)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2615932445"/>
                  </a:ext>
                </a:extLst>
              </a:tr>
              <a:tr h="5864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l/s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m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r>
                        <a:rPr lang="en-US" sz="1600">
                          <a:effectLst/>
                        </a:rPr>
                        <a:t>/ng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22115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LK12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24,5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1,87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159,0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7,17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3,90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1182884482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LK17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27,5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1,45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125,2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2,75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3024069425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LK21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23,5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1,07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1,02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88,1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0,74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449948422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LK30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36,5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2,58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45,0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2,11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869957622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LK32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37,4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1,78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3,54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305,8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3,77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0,30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8,79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38077453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LK39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19,6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1,66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0,42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36,2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8,40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0,43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3113312154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LK41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14,0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1,16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1,54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133,0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5,80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6,18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3186089390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KN115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20,0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2,75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0,30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26,00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1495951185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KN119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20,0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216,0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2,80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1109721164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KN62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10,5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0,75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43,20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2,11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2823063588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KN78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13,5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0,07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6,00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0,33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10,5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0,08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133208848"/>
                  </a:ext>
                </a:extLst>
              </a:tr>
              <a:tr h="374425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G.07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3,70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1,59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137,3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9,70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300" marR="45300" marT="0" marB="0" anchor="ctr"/>
                </a:tc>
                <a:extLst>
                  <a:ext uri="{0D108BD9-81ED-4DB2-BD59-A6C34878D82A}">
                    <a16:rowId xmlns:a16="http://schemas.microsoft.com/office/drawing/2014/main" val="1992543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792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BAC6E646-D31E-B9FB-E776-0573BBC470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692111"/>
              </p:ext>
            </p:extLst>
          </p:nvPr>
        </p:nvGraphicFramePr>
        <p:xfrm>
          <a:off x="1177509" y="1442731"/>
          <a:ext cx="4099340" cy="1152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764534" imgH="495085" progId="Equation.3">
                  <p:embed/>
                </p:oleObj>
              </mc:Choice>
              <mc:Fallback>
                <p:oleObj r:id="rId2" imgW="1764534" imgH="495085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509" y="1442731"/>
                        <a:ext cx="4099340" cy="11522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8DB7D5FD-E87C-FE8C-1E00-E526049238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200782"/>
              </p:ext>
            </p:extLst>
          </p:nvPr>
        </p:nvGraphicFramePr>
        <p:xfrm>
          <a:off x="6541429" y="1396226"/>
          <a:ext cx="4473062" cy="125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764534" imgH="495085" progId="Equation.3">
                  <p:embed/>
                </p:oleObj>
              </mc:Choice>
              <mc:Fallback>
                <p:oleObj r:id="rId4" imgW="1764534" imgH="49508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1429" y="1396226"/>
                        <a:ext cx="4473062" cy="12572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9CCEEA7-DFAE-1A36-9FB5-BA9FFCAC3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398269"/>
              </p:ext>
            </p:extLst>
          </p:nvPr>
        </p:nvGraphicFramePr>
        <p:xfrm>
          <a:off x="845526" y="4338149"/>
          <a:ext cx="4545591" cy="1257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790700" imgH="495300" progId="Equation.3">
                  <p:embed/>
                </p:oleObj>
              </mc:Choice>
              <mc:Fallback>
                <p:oleObj r:id="rId6" imgW="1790700" imgH="4953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526" y="4338149"/>
                        <a:ext cx="4545591" cy="12572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251CABE6-1171-DBC6-0B6A-F297E9DB81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43100"/>
          <a:ext cx="1238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14151" imgH="215619" progId="Equation.3">
                  <p:embed/>
                </p:oleObj>
              </mc:Choice>
              <mc:Fallback>
                <p:oleObj r:id="rId8" imgW="114151" imgH="21561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43100"/>
                        <a:ext cx="123825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CBE87C3E-6E02-5973-62FA-E251D1D18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145369"/>
              </p:ext>
            </p:extLst>
          </p:nvPr>
        </p:nvGraphicFramePr>
        <p:xfrm>
          <a:off x="6431824" y="4505857"/>
          <a:ext cx="4692272" cy="1304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77229" imgH="495085" progId="Equation.3">
                  <p:embed/>
                </p:oleObj>
              </mc:Choice>
              <mc:Fallback>
                <p:oleObj r:id="rId10" imgW="1777229" imgH="49508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1824" y="4505857"/>
                        <a:ext cx="4692272" cy="13048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7">
            <a:extLst>
              <a:ext uri="{FF2B5EF4-FFF2-40B4-BE49-F238E27FC236}">
                <a16:creationId xmlns:a16="http://schemas.microsoft.com/office/drawing/2014/main" id="{C5F3AFAE-384B-3218-5F39-9AF5C0255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5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;	</a:t>
            </a:r>
            <a:endParaRPr kumimoji="0" lang="pt-BR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D6AF06AB-DB84-8C09-26E4-988D67F83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23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6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57680DA-CBE1-2702-01EC-C8C18B858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54" y="98474"/>
            <a:ext cx="10515600" cy="548640"/>
          </a:xfrm>
        </p:spPr>
        <p:txBody>
          <a:bodyPr/>
          <a:lstStyle/>
          <a:p>
            <a:pPr marL="0" indent="0">
              <a:buNone/>
            </a:pPr>
            <a:r>
              <a:rPr lang="vi-VN" sz="2400" dirty="0">
                <a:latin typeface="+mj-lt"/>
              </a:rPr>
              <a:t>2.4 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lỗ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hổng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trầm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Pleistocen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qp</a:t>
            </a:r>
            <a:r>
              <a:rPr lang="en-US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09FBEDDA-EBA0-72AB-EA3A-51C3CC0D3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02475"/>
              </p:ext>
            </p:extLst>
          </p:nvPr>
        </p:nvGraphicFramePr>
        <p:xfrm>
          <a:off x="271391" y="518985"/>
          <a:ext cx="11649218" cy="6339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3853">
                  <a:extLst>
                    <a:ext uri="{9D8B030D-6E8A-4147-A177-3AD203B41FA5}">
                      <a16:colId xmlns:a16="http://schemas.microsoft.com/office/drawing/2014/main" val="369048037"/>
                    </a:ext>
                  </a:extLst>
                </a:gridCol>
                <a:gridCol w="1216808">
                  <a:extLst>
                    <a:ext uri="{9D8B030D-6E8A-4147-A177-3AD203B41FA5}">
                      <a16:colId xmlns:a16="http://schemas.microsoft.com/office/drawing/2014/main" val="1072186403"/>
                    </a:ext>
                  </a:extLst>
                </a:gridCol>
                <a:gridCol w="1216808">
                  <a:extLst>
                    <a:ext uri="{9D8B030D-6E8A-4147-A177-3AD203B41FA5}">
                      <a16:colId xmlns:a16="http://schemas.microsoft.com/office/drawing/2014/main" val="3752916211"/>
                    </a:ext>
                  </a:extLst>
                </a:gridCol>
                <a:gridCol w="1216808">
                  <a:extLst>
                    <a:ext uri="{9D8B030D-6E8A-4147-A177-3AD203B41FA5}">
                      <a16:colId xmlns:a16="http://schemas.microsoft.com/office/drawing/2014/main" val="2422285903"/>
                    </a:ext>
                  </a:extLst>
                </a:gridCol>
                <a:gridCol w="1043853">
                  <a:extLst>
                    <a:ext uri="{9D8B030D-6E8A-4147-A177-3AD203B41FA5}">
                      <a16:colId xmlns:a16="http://schemas.microsoft.com/office/drawing/2014/main" val="1326075058"/>
                    </a:ext>
                  </a:extLst>
                </a:gridCol>
                <a:gridCol w="1042628">
                  <a:extLst>
                    <a:ext uri="{9D8B030D-6E8A-4147-A177-3AD203B41FA5}">
                      <a16:colId xmlns:a16="http://schemas.microsoft.com/office/drawing/2014/main" val="2719832013"/>
                    </a:ext>
                  </a:extLst>
                </a:gridCol>
                <a:gridCol w="1739349">
                  <a:extLst>
                    <a:ext uri="{9D8B030D-6E8A-4147-A177-3AD203B41FA5}">
                      <a16:colId xmlns:a16="http://schemas.microsoft.com/office/drawing/2014/main" val="334406046"/>
                    </a:ext>
                  </a:extLst>
                </a:gridCol>
                <a:gridCol w="1216808">
                  <a:extLst>
                    <a:ext uri="{9D8B030D-6E8A-4147-A177-3AD203B41FA5}">
                      <a16:colId xmlns:a16="http://schemas.microsoft.com/office/drawing/2014/main" val="3461208276"/>
                    </a:ext>
                  </a:extLst>
                </a:gridCol>
                <a:gridCol w="1912303">
                  <a:extLst>
                    <a:ext uri="{9D8B030D-6E8A-4147-A177-3AD203B41FA5}">
                      <a16:colId xmlns:a16="http://schemas.microsoft.com/office/drawing/2014/main" val="2747191254"/>
                    </a:ext>
                  </a:extLst>
                </a:gridCol>
              </a:tblGrid>
              <a:tr h="417919"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TT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Lỗ khoan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Chiều sâu, m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Mực nước tĩnh, m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grid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 err="1">
                          <a:effectLst/>
                        </a:rPr>
                        <a:t>Lưu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lượng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Độ khoáng hóa, M (g/l)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Hệ số thấm, K (m/ng)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 rowSpan="2"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Lưu lượng khai thác cho phép, Q (l/s)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extLst>
                  <a:ext uri="{0D108BD9-81ED-4DB2-BD59-A6C34878D82A}">
                    <a16:rowId xmlns:a16="http://schemas.microsoft.com/office/drawing/2014/main" val="2267872434"/>
                  </a:ext>
                </a:extLst>
              </a:tr>
              <a:tr h="557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l/s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 err="1">
                          <a:effectLst/>
                        </a:rPr>
                        <a:t>m</a:t>
                      </a:r>
                      <a:r>
                        <a:rPr lang="en-US" sz="1600" baseline="30000" dirty="0" err="1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/ng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233721"/>
                  </a:ext>
                </a:extLst>
              </a:tr>
              <a:tr h="417919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LK02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22,0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6,47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99,0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13,9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6,80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2147702780"/>
                  </a:ext>
                </a:extLst>
              </a:tr>
              <a:tr h="417919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LK04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14,5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46,6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1,33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0,89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0,60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76024182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32,5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4,00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345,6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8,20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662921705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LK11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20,5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492,0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0,33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1,00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1052040833"/>
                  </a:ext>
                </a:extLst>
              </a:tr>
              <a:tr h="417919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LK19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26,0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0,95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82,0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1,20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1,50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251476443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LK27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38,5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+ 3,6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1,57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135,6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9,30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2,71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2379937997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LK29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33,0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1,14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7,85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678,2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14,97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12,16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1320603838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 err="1">
                          <a:effectLst/>
                        </a:rPr>
                        <a:t>LK33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21,3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3,25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0,98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84,60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2,80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0,15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1,05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77527387"/>
                  </a:ext>
                </a:extLst>
              </a:tr>
              <a:tr h="557606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LK35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17,8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+ 0,93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3,03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261,8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7,17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0,30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4,20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2263923238"/>
                  </a:ext>
                </a:extLst>
              </a:tr>
              <a:tr h="417919"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LK40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27,0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0,65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0,57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49,2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0,48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>
                          <a:effectLst/>
                        </a:rPr>
                        <a:t>2,46</a:t>
                      </a:r>
                      <a:endParaRPr lang="en-US" sz="1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/>
                </a:tc>
                <a:tc>
                  <a:txBody>
                    <a:bodyPr/>
                    <a:lstStyle/>
                    <a:p>
                      <a:pPr marL="71755" indent="457200" algn="just">
                        <a:lnSpc>
                          <a:spcPct val="130000"/>
                        </a:lnSpc>
                      </a:pPr>
                      <a:r>
                        <a:rPr lang="en-US" sz="1600" dirty="0">
                          <a:effectLst/>
                        </a:rPr>
                        <a:t>0,49</a:t>
                      </a:r>
                      <a:endParaRPr lang="en-US" sz="1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395" marR="50395" marT="0" marB="0" anchor="ctr"/>
                </a:tc>
                <a:extLst>
                  <a:ext uri="{0D108BD9-81ED-4DB2-BD59-A6C34878D82A}">
                    <a16:rowId xmlns:a16="http://schemas.microsoft.com/office/drawing/2014/main" val="736828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21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936A40D0-3C77-E1C9-47E2-4F6ED55D28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6835010"/>
              </p:ext>
            </p:extLst>
          </p:nvPr>
        </p:nvGraphicFramePr>
        <p:xfrm>
          <a:off x="1311519" y="1151608"/>
          <a:ext cx="3837256" cy="1023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54200" imgH="495300" progId="Equation.3">
                  <p:embed/>
                </p:oleObj>
              </mc:Choice>
              <mc:Fallback>
                <p:oleObj r:id="rId2" imgW="1854200" imgH="495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519" y="1151608"/>
                        <a:ext cx="3837256" cy="10232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5EA7C0AE-F63B-0504-FF5C-511CD384D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202951"/>
              </p:ext>
            </p:extLst>
          </p:nvPr>
        </p:nvGraphicFramePr>
        <p:xfrm>
          <a:off x="6355279" y="1083213"/>
          <a:ext cx="4219084" cy="1136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41500" imgH="495300" progId="Equation.3">
                  <p:embed/>
                </p:oleObj>
              </mc:Choice>
              <mc:Fallback>
                <p:oleObj r:id="rId4" imgW="1841500" imgH="495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279" y="1083213"/>
                        <a:ext cx="4219084" cy="11367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61B55234-C8D9-A692-627B-B3579F861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905000"/>
          <a:ext cx="1238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14151" imgH="215619" progId="Equation.3">
                  <p:embed/>
                </p:oleObj>
              </mc:Choice>
              <mc:Fallback>
                <p:oleObj r:id="rId6" imgW="114151" imgH="21561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05000"/>
                        <a:ext cx="123825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9A6E2C4C-0418-4139-5AB2-D7B43B02B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862330"/>
              </p:ext>
            </p:extLst>
          </p:nvPr>
        </p:nvGraphicFramePr>
        <p:xfrm>
          <a:off x="848164" y="4041774"/>
          <a:ext cx="4509236" cy="1267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764534" imgH="495085" progId="Equation.3">
                  <p:embed/>
                </p:oleObj>
              </mc:Choice>
              <mc:Fallback>
                <p:oleObj r:id="rId8" imgW="1764534" imgH="495085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164" y="4041774"/>
                        <a:ext cx="4509236" cy="1267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ACF6EB19-D5AC-E1F8-0A0B-35DD74166E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22957"/>
              </p:ext>
            </p:extLst>
          </p:nvPr>
        </p:nvGraphicFramePr>
        <p:xfrm>
          <a:off x="6734762" y="4041774"/>
          <a:ext cx="4509236" cy="1267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64534" imgH="495085" progId="Equation.3">
                  <p:embed/>
                </p:oleObj>
              </mc:Choice>
              <mc:Fallback>
                <p:oleObj r:id="rId10" imgW="1764534" imgH="495085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4762" y="4041774"/>
                        <a:ext cx="4509236" cy="12674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>
            <a:extLst>
              <a:ext uri="{FF2B5EF4-FFF2-40B4-BE49-F238E27FC236}">
                <a16:creationId xmlns:a16="http://schemas.microsoft.com/office/drawing/2014/main" id="{32E41235-EC1C-C413-EDD6-546A6EB8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7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5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46ED47C-7B1E-5BB1-E1A2-7DA113E60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149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343D571-5AE6-E13C-B1E6-2383B5A03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644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5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38FD5D8-99F4-9E3D-156A-3D816B0F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14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65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Đối tượng 3">
            <a:extLst>
              <a:ext uri="{FF2B5EF4-FFF2-40B4-BE49-F238E27FC236}">
                <a16:creationId xmlns:a16="http://schemas.microsoft.com/office/drawing/2014/main" id="{DEAF14DB-8E8D-9411-B1A5-468BE61D6B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086024"/>
              </p:ext>
            </p:extLst>
          </p:nvPr>
        </p:nvGraphicFramePr>
        <p:xfrm>
          <a:off x="1646558" y="4724830"/>
          <a:ext cx="3140952" cy="99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854200" imgH="495300" progId="Equation.3">
                  <p:embed/>
                </p:oleObj>
              </mc:Choice>
              <mc:Fallback>
                <p:oleObj r:id="rId2" imgW="1854200" imgH="495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6558" y="4724830"/>
                        <a:ext cx="3140952" cy="9957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5FAE84EB-4428-0471-C629-C4183EF065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730732"/>
              </p:ext>
            </p:extLst>
          </p:nvPr>
        </p:nvGraphicFramePr>
        <p:xfrm>
          <a:off x="7436708" y="4724830"/>
          <a:ext cx="3108734" cy="995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841500" imgH="495300" progId="Equation.3">
                  <p:embed/>
                </p:oleObj>
              </mc:Choice>
              <mc:Fallback>
                <p:oleObj r:id="rId4" imgW="1841500" imgH="4953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6708" y="4724830"/>
                        <a:ext cx="3108734" cy="9957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EEBA367E-7168-C368-4B3F-B147C9919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26" y="1921291"/>
            <a:ext cx="102553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5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5BCEBC7-2F2E-027B-52FE-6EC71E324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113" y="430231"/>
            <a:ext cx="10255348" cy="40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94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7B2769-B9EF-E540-255D-C83702AFE491}"/>
              </a:ext>
            </a:extLst>
          </p:cNvPr>
          <p:cNvSpPr txBox="1"/>
          <p:nvPr/>
        </p:nvSpPr>
        <p:spPr>
          <a:xfrm>
            <a:off x="211015" y="340783"/>
            <a:ext cx="10958731" cy="6542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1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sz="1800" b="1" i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vi-VN" sz="1800" b="1" i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bazan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Pleistocen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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Kh¸nh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Hßa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bazan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chØ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ph©n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trªn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diÖn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tÝch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hÑp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ë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T©y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cña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tØnh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dµy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o¸n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d­íi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Ch­a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tµi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liÖu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nghiªn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cøu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d­íi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tÇng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chøa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nµy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Qua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liªn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ph­¬ng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×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lo¹i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®¸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bazan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nÎ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thÓ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cÊp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l­îng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ngÇm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®¸ng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kÓ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n¨ng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suÊt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mçi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giÕng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thÓ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¹t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10-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15m</a:t>
            </a:r>
            <a:r>
              <a:rPr lang="en-US" sz="1800" baseline="300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/h.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b="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1800" b="0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N­íc thuéc lo¹i siªu nh¹t vµ nh¹t (M &lt; 1g/l) lo¹i h×nh hãa häc lµ bicarbonat - natri, canxi. Trong khu vùc nghiªn cøu kh«ng gÆp c¸c thµnh t¹o nµy. Trong ph¹m vi nghiªn cøu kh«ng cã mÆt c¸c thµnh t¹o Bazan nµy.</a:t>
            </a:r>
            <a:endParaRPr lang="vi-VN" sz="1800" b="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en-US" sz="1800" i="1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Jura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1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ồ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ữ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ậ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ộ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axit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ryolit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ộ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kÕt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tuf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®é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chøa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cña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phô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thuéc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®é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nÎ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cña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®¸. §é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s©u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nÎ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®¸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nµy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vµo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kho¶ng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15 -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trõ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nh÷ng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n¬i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gÇn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g·y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thÓ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¹t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70-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khe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nøt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th­êng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2-5% vµ &lt; 2%.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th­êng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tõ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0,02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Õn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0,34m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/ng. </a:t>
            </a:r>
            <a:r>
              <a:rPr lang="pt-BR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§é phong phó n­íc nh×n chung lµ thÊp.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N¨ng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suÊt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cña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giÕng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chØ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¹t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0,5-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3m</a:t>
            </a:r>
            <a:r>
              <a:rPr lang="en-US" sz="1800" baseline="300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/h.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VÒ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chÊt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l­îng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chñ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yÕu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thuéc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lo¹i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nh¹t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 = 0,1-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/l), song ë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vïng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ång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b»ng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cöa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s«ng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biÓn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®·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cã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sè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giÕng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khoan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vµo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c¸c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trÇm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tÝch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nµy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vµ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gÆp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lî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mÆn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(M &gt;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 vµ M &gt;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/l).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§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th¸i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d­íi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biÕn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æi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mïa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víi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biªn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®é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®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mùc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n­íc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kho¶ng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n¨m</a:t>
            </a:r>
            <a:r>
              <a:rPr lang="en-US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pt-BR" sz="1800" b="1" i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C¸c thÓ ®Þa chÊt nghÌo n­íc vµ c¸ch </a:t>
            </a:r>
            <a:r>
              <a:rPr lang="vi-VN" sz="1800" b="1" i="1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</a:t>
            </a:r>
            <a:r>
              <a:rPr lang="pt-BR" sz="1800" b="1" i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­</a:t>
            </a:r>
            <a:r>
              <a:rPr lang="vi-VN" sz="1800" b="1" i="1" dirty="0" err="1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</a:t>
            </a:r>
            <a:r>
              <a:rPr lang="vi-VN" sz="1800" b="1" i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 tÇng ®Ìo B¶o Léc (J</a:t>
            </a:r>
            <a:r>
              <a:rPr lang="pt-BR" sz="1800" baseline="-250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t-BR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</a:t>
            </a:r>
            <a:r>
              <a:rPr lang="pt-BR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hÖ tÇng Nha Trang (K</a:t>
            </a:r>
            <a:r>
              <a:rPr lang="pt-BR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</a:t>
            </a:r>
            <a:r>
              <a:rPr lang="pt-BR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vµ hÖ tÇng §¬n D­¬ng (K</a:t>
            </a:r>
            <a:r>
              <a:rPr lang="pt-BR" sz="1800" baseline="-250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t-BR" sz="1800" i="1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®d</a:t>
            </a:r>
            <a:r>
              <a:rPr lang="pt-BR" sz="1800" dirty="0">
                <a:effectLst/>
                <a:latin typeface=".VnTime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1800" b="1" i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354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C3CF44-4487-A997-470A-B92349E0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8323" cy="1460500"/>
          </a:xfrm>
        </p:spPr>
        <p:txBody>
          <a:bodyPr>
            <a:noAutofit/>
          </a:bodyPr>
          <a:lstStyle/>
          <a:p>
            <a:pPr marL="71755" indent="36195" algn="ctr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3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endParaRPr lang="en-US" sz="2000" dirty="0"/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4CFC3C4F-D18F-532B-31FB-1C637573E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995768"/>
              </p:ext>
            </p:extLst>
          </p:nvPr>
        </p:nvGraphicFramePr>
        <p:xfrm>
          <a:off x="3038168" y="3553189"/>
          <a:ext cx="6105833" cy="30983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8327">
                  <a:extLst>
                    <a:ext uri="{9D8B030D-6E8A-4147-A177-3AD203B41FA5}">
                      <a16:colId xmlns:a16="http://schemas.microsoft.com/office/drawing/2014/main" val="326305303"/>
                    </a:ext>
                  </a:extLst>
                </a:gridCol>
                <a:gridCol w="3405475">
                  <a:extLst>
                    <a:ext uri="{9D8B030D-6E8A-4147-A177-3AD203B41FA5}">
                      <a16:colId xmlns:a16="http://schemas.microsoft.com/office/drawing/2014/main" val="2580841608"/>
                    </a:ext>
                  </a:extLst>
                </a:gridCol>
                <a:gridCol w="1702031">
                  <a:extLst>
                    <a:ext uri="{9D8B030D-6E8A-4147-A177-3AD203B41FA5}">
                      <a16:colId xmlns:a16="http://schemas.microsoft.com/office/drawing/2014/main" val="1690305757"/>
                    </a:ext>
                  </a:extLst>
                </a:gridCol>
              </a:tblGrid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TT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Khu vực lấy mẫu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Số mẫu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239872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TP. Nha Trang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232227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TP. Cam Ranh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9104799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 err="1">
                          <a:effectLst/>
                        </a:rPr>
                        <a:t>TX</a:t>
                      </a:r>
                      <a:r>
                        <a:rPr lang="vi-VN" sz="1400" dirty="0">
                          <a:effectLst/>
                        </a:rPr>
                        <a:t>. Ninh </a:t>
                      </a:r>
                      <a:r>
                        <a:rPr lang="vi-VN" sz="1400" dirty="0" err="1">
                          <a:effectLst/>
                        </a:rPr>
                        <a:t>Hòa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8009413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Huyện Cam Lâm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777767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Huyện Vạn Ninh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8798115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Huyện Khánh Vĩnh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7150891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Huyện Diên Khánh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60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2851212"/>
                  </a:ext>
                </a:extLst>
              </a:tr>
              <a:tr h="309833"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Huyện Khánh Sơn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27540849"/>
                  </a:ext>
                </a:extLst>
              </a:tr>
              <a:tr h="309833">
                <a:tc gridSpan="2"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>
                          <a:effectLst/>
                        </a:rPr>
                        <a:t>Tổng số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indent="3619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400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735399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D1F70A3-E283-5824-E0E5-37F7AA2B2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67" y="2030237"/>
            <a:ext cx="1168403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tôi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khoan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dân đang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cho ăn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sinh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kê ở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3.1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đây.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3.1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vi-VN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821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7A585323-4A07-238B-8C69-E2882726E9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2369" y="295422"/>
                <a:ext cx="11479237" cy="5867473"/>
              </a:xfrm>
            </p:spPr>
            <p:txBody>
              <a:bodyPr>
                <a:normAutofit/>
              </a:bodyPr>
              <a:lstStyle/>
              <a:p>
                <a:pPr marL="71755" indent="0" algn="just">
                  <a:lnSpc>
                    <a:spcPct val="130000"/>
                  </a:lnSpc>
                  <a:spcAft>
                    <a:spcPts val="600"/>
                  </a:spcAft>
                  <a:buNone/>
                </a:pP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Dựa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tôi phân chi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mức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nhau như sau: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endParaRPr lang="en-US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1,0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endParaRPr lang="en-US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3,0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endParaRPr lang="en-US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6,0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endParaRPr lang="en-US" sz="24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7A585323-4A07-238B-8C69-E2882726E9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2369" y="295422"/>
                <a:ext cx="11479237" cy="5867473"/>
              </a:xfrm>
              <a:blipFill>
                <a:blip r:embed="rId2"/>
                <a:stretch>
                  <a:fillRect l="-850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77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C5A6A-8A25-CFA1-0D04-3295D1A3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err="1"/>
              <a:t>Nội</a:t>
            </a:r>
            <a:r>
              <a:rPr lang="vi-VN" b="1" dirty="0"/>
              <a:t> dung </a:t>
            </a:r>
            <a:r>
              <a:rPr lang="vi-VN" b="1" dirty="0" err="1"/>
              <a:t>trình</a:t>
            </a:r>
            <a:r>
              <a:rPr lang="vi-VN" b="1" dirty="0"/>
              <a:t> </a:t>
            </a:r>
            <a:r>
              <a:rPr lang="vi-VN" b="1" dirty="0" err="1"/>
              <a:t>bày</a:t>
            </a:r>
            <a:endParaRPr lang="en-US" b="1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4253E5-1A4C-96EF-2817-90B7D6A6E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b="1" dirty="0" err="1">
                <a:latin typeface="+mj-lt"/>
              </a:rPr>
              <a:t>Mở</a:t>
            </a:r>
            <a:r>
              <a:rPr lang="vi-VN" b="1" dirty="0">
                <a:latin typeface="+mj-lt"/>
              </a:rPr>
              <a:t> </a:t>
            </a:r>
            <a:r>
              <a:rPr lang="vi-VN" b="1" dirty="0" err="1">
                <a:latin typeface="+mj-lt"/>
              </a:rPr>
              <a:t>đầu</a:t>
            </a:r>
            <a:endParaRPr lang="vi-VN" b="1" dirty="0">
              <a:latin typeface="+mj-lt"/>
            </a:endParaRPr>
          </a:p>
          <a:p>
            <a:r>
              <a:rPr lang="vi-VN" b="1" dirty="0">
                <a:latin typeface="+mj-lt"/>
              </a:rPr>
              <a:t>Chương 1. </a:t>
            </a:r>
            <a:r>
              <a:rPr lang="vi-VN" b="1" dirty="0" err="1">
                <a:latin typeface="+mj-lt"/>
              </a:rPr>
              <a:t>Tổng</a:t>
            </a:r>
            <a:r>
              <a:rPr lang="vi-VN" b="1" dirty="0">
                <a:latin typeface="+mj-lt"/>
              </a:rPr>
              <a:t> quan </a:t>
            </a:r>
            <a:r>
              <a:rPr lang="vi-VN" b="1" dirty="0" err="1">
                <a:latin typeface="+mj-lt"/>
              </a:rPr>
              <a:t>vấn</a:t>
            </a:r>
            <a:r>
              <a:rPr lang="vi-VN" b="1" dirty="0">
                <a:latin typeface="+mj-lt"/>
              </a:rPr>
              <a:t> </a:t>
            </a:r>
            <a:r>
              <a:rPr lang="vi-VN" b="1" dirty="0" err="1">
                <a:latin typeface="+mj-lt"/>
              </a:rPr>
              <a:t>đề</a:t>
            </a:r>
            <a:r>
              <a:rPr lang="vi-VN" b="1" dirty="0">
                <a:latin typeface="+mj-lt"/>
              </a:rPr>
              <a:t> nghiên </a:t>
            </a:r>
            <a:r>
              <a:rPr lang="vi-VN" b="1" dirty="0" err="1">
                <a:latin typeface="+mj-lt"/>
              </a:rPr>
              <a:t>cứu</a:t>
            </a:r>
            <a:endParaRPr lang="vi-VN" b="1" dirty="0">
              <a:latin typeface="+mj-lt"/>
            </a:endParaRPr>
          </a:p>
          <a:p>
            <a:r>
              <a:rPr lang="vi-VN" b="1" dirty="0">
                <a:latin typeface="+mj-lt"/>
              </a:rPr>
              <a:t>Chương 2. </a:t>
            </a:r>
            <a:r>
              <a:rPr lang="vi-VN" b="1" dirty="0" err="1">
                <a:latin typeface="+mj-lt"/>
              </a:rPr>
              <a:t>Điều</a:t>
            </a:r>
            <a:r>
              <a:rPr lang="vi-VN" b="1" dirty="0">
                <a:latin typeface="+mj-lt"/>
              </a:rPr>
              <a:t> </a:t>
            </a:r>
            <a:r>
              <a:rPr lang="vi-VN" b="1" dirty="0" err="1">
                <a:latin typeface="+mj-lt"/>
              </a:rPr>
              <a:t>kiện</a:t>
            </a:r>
            <a:r>
              <a:rPr lang="vi-VN" b="1" dirty="0">
                <a:latin typeface="+mj-lt"/>
              </a:rPr>
              <a:t> </a:t>
            </a:r>
            <a:r>
              <a:rPr lang="vi-VN" b="1" dirty="0" err="1">
                <a:latin typeface="+mj-lt"/>
              </a:rPr>
              <a:t>tự</a:t>
            </a:r>
            <a:r>
              <a:rPr lang="vi-VN" b="1" dirty="0">
                <a:latin typeface="+mj-lt"/>
              </a:rPr>
              <a:t> nhiên khu </a:t>
            </a:r>
            <a:r>
              <a:rPr lang="vi-VN" b="1" dirty="0" err="1">
                <a:latin typeface="+mj-lt"/>
              </a:rPr>
              <a:t>vực</a:t>
            </a:r>
            <a:r>
              <a:rPr lang="vi-VN" b="1" dirty="0">
                <a:latin typeface="+mj-lt"/>
              </a:rPr>
              <a:t> nghiên </a:t>
            </a:r>
            <a:r>
              <a:rPr lang="vi-VN" b="1" dirty="0" err="1">
                <a:latin typeface="+mj-lt"/>
              </a:rPr>
              <a:t>cứu</a:t>
            </a:r>
            <a:endParaRPr lang="vi-VN" b="1" dirty="0">
              <a:latin typeface="+mj-lt"/>
            </a:endParaRPr>
          </a:p>
          <a:p>
            <a:r>
              <a:rPr lang="vi-VN" b="1" dirty="0">
                <a:latin typeface="+mj-lt"/>
              </a:rPr>
              <a:t>Chương 3.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phân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Flo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thiểu</a:t>
            </a:r>
            <a:endParaRPr lang="vi-VN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vi-VN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tham </a:t>
            </a:r>
            <a:r>
              <a:rPr lang="vi-VN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khảo</a:t>
            </a:r>
            <a:endParaRPr lang="en-US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7452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CB50D4-14F6-2C00-810C-F9A02688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681"/>
          </a:xfrm>
        </p:spPr>
        <p:txBody>
          <a:bodyPr>
            <a:normAutofit/>
          </a:bodyPr>
          <a:lstStyle/>
          <a:p>
            <a:pPr algn="ctr"/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b="1" dirty="0"/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D25DE6FD-0204-D983-CD4A-5AB89AB9E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437756"/>
              </p:ext>
            </p:extLst>
          </p:nvPr>
        </p:nvGraphicFramePr>
        <p:xfrm>
          <a:off x="975945" y="1509157"/>
          <a:ext cx="10377855" cy="5172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8197">
                  <a:extLst>
                    <a:ext uri="{9D8B030D-6E8A-4147-A177-3AD203B41FA5}">
                      <a16:colId xmlns:a16="http://schemas.microsoft.com/office/drawing/2014/main" val="353107829"/>
                    </a:ext>
                  </a:extLst>
                </a:gridCol>
                <a:gridCol w="2125642">
                  <a:extLst>
                    <a:ext uri="{9D8B030D-6E8A-4147-A177-3AD203B41FA5}">
                      <a16:colId xmlns:a16="http://schemas.microsoft.com/office/drawing/2014/main" val="2865896711"/>
                    </a:ext>
                  </a:extLst>
                </a:gridCol>
                <a:gridCol w="1088197">
                  <a:extLst>
                    <a:ext uri="{9D8B030D-6E8A-4147-A177-3AD203B41FA5}">
                      <a16:colId xmlns:a16="http://schemas.microsoft.com/office/drawing/2014/main" val="1697911901"/>
                    </a:ext>
                  </a:extLst>
                </a:gridCol>
                <a:gridCol w="1112595">
                  <a:extLst>
                    <a:ext uri="{9D8B030D-6E8A-4147-A177-3AD203B41FA5}">
                      <a16:colId xmlns:a16="http://schemas.microsoft.com/office/drawing/2014/main" val="3404313953"/>
                    </a:ext>
                  </a:extLst>
                </a:gridCol>
                <a:gridCol w="1112595">
                  <a:extLst>
                    <a:ext uri="{9D8B030D-6E8A-4147-A177-3AD203B41FA5}">
                      <a16:colId xmlns:a16="http://schemas.microsoft.com/office/drawing/2014/main" val="3665358695"/>
                    </a:ext>
                  </a:extLst>
                </a:gridCol>
                <a:gridCol w="904716">
                  <a:extLst>
                    <a:ext uri="{9D8B030D-6E8A-4147-A177-3AD203B41FA5}">
                      <a16:colId xmlns:a16="http://schemas.microsoft.com/office/drawing/2014/main" val="701355219"/>
                    </a:ext>
                  </a:extLst>
                </a:gridCol>
                <a:gridCol w="2945913">
                  <a:extLst>
                    <a:ext uri="{9D8B030D-6E8A-4147-A177-3AD203B41FA5}">
                      <a16:colId xmlns:a16="http://schemas.microsoft.com/office/drawing/2014/main" val="2563598871"/>
                    </a:ext>
                  </a:extLst>
                </a:gridCol>
              </a:tblGrid>
              <a:tr h="1025414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 err="1">
                          <a:effectLst/>
                        </a:rPr>
                        <a:t>TT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Vùng nước dưới đất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 err="1">
                          <a:effectLst/>
                        </a:rPr>
                        <a:t>Số</a:t>
                      </a:r>
                      <a:r>
                        <a:rPr lang="vi-VN" sz="1600" dirty="0">
                          <a:effectLst/>
                        </a:rPr>
                        <a:t> </a:t>
                      </a:r>
                      <a:r>
                        <a:rPr lang="vi-VN" sz="1600" dirty="0" err="1">
                          <a:effectLst/>
                        </a:rPr>
                        <a:t>mẫu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Hàm lượng Flo (mg/l)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 err="1">
                          <a:effectLst/>
                        </a:rPr>
                        <a:t>Giá</a:t>
                      </a:r>
                      <a:r>
                        <a:rPr lang="vi-VN" sz="1600" dirty="0">
                          <a:effectLst/>
                        </a:rPr>
                        <a:t> </a:t>
                      </a:r>
                      <a:r>
                        <a:rPr lang="vi-VN" sz="1600" dirty="0" err="1">
                          <a:effectLst/>
                        </a:rPr>
                        <a:t>trị</a:t>
                      </a:r>
                      <a:r>
                        <a:rPr lang="vi-VN" sz="1600" dirty="0">
                          <a:effectLst/>
                        </a:rPr>
                        <a:t> cao </a:t>
                      </a:r>
                      <a:r>
                        <a:rPr lang="vi-VN" sz="1600" dirty="0" err="1">
                          <a:effectLst/>
                        </a:rPr>
                        <a:t>nhất</a:t>
                      </a:r>
                      <a:r>
                        <a:rPr lang="vi-VN" sz="1600" dirty="0">
                          <a:effectLst/>
                        </a:rPr>
                        <a:t> </a:t>
                      </a:r>
                      <a:r>
                        <a:rPr lang="vi-VN" sz="1600" dirty="0" err="1">
                          <a:effectLst/>
                        </a:rPr>
                        <a:t>vượt</a:t>
                      </a:r>
                      <a:r>
                        <a:rPr lang="vi-VN" sz="1600" dirty="0">
                          <a:effectLst/>
                        </a:rPr>
                        <a:t> </a:t>
                      </a:r>
                      <a:r>
                        <a:rPr lang="vi-VN" sz="1600" dirty="0" err="1">
                          <a:effectLst/>
                        </a:rPr>
                        <a:t>QCVN09-MT:2015</a:t>
                      </a:r>
                      <a:r>
                        <a:rPr lang="vi-VN" sz="1600" dirty="0">
                          <a:effectLst/>
                        </a:rPr>
                        <a:t>/</a:t>
                      </a:r>
                      <a:r>
                        <a:rPr lang="vi-VN" sz="1600" dirty="0" err="1">
                          <a:effectLst/>
                        </a:rPr>
                        <a:t>BTNMT</a:t>
                      </a:r>
                      <a:r>
                        <a:rPr lang="vi-VN" sz="1600" dirty="0">
                          <a:effectLst/>
                        </a:rPr>
                        <a:t> (</a:t>
                      </a:r>
                      <a:r>
                        <a:rPr lang="vi-VN" sz="1600" dirty="0" err="1">
                          <a:effectLst/>
                        </a:rPr>
                        <a:t>lần</a:t>
                      </a:r>
                      <a:r>
                        <a:rPr lang="vi-VN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269675"/>
                  </a:ext>
                </a:extLst>
              </a:tr>
              <a:tr h="10713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 err="1">
                          <a:effectLst/>
                        </a:rPr>
                        <a:t>Số</a:t>
                      </a:r>
                      <a:r>
                        <a:rPr lang="vi-VN" sz="1600" dirty="0">
                          <a:effectLst/>
                        </a:rPr>
                        <a:t> </a:t>
                      </a:r>
                      <a:r>
                        <a:rPr lang="vi-VN" sz="1600" dirty="0" err="1">
                          <a:effectLst/>
                        </a:rPr>
                        <a:t>lượng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%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Từ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 err="1">
                          <a:effectLst/>
                        </a:rPr>
                        <a:t>Đến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29062"/>
                  </a:ext>
                </a:extLst>
              </a:tr>
              <a:tr h="102541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Vùng NDĐ chưa bị ô nhiễm Flo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80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0,28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0,99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1601856"/>
                  </a:ext>
                </a:extLst>
              </a:tr>
              <a:tr h="102541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Vùng NDĐ bị ô nhiễm Flo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1,03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1,93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1,93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0898167"/>
                  </a:ext>
                </a:extLst>
              </a:tr>
              <a:tr h="102541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Vùng NDĐ bị ô nhiễm nặng Flo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-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3,21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8723308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86578B6-4A78-1B73-F126-6C3CE2D707F9}"/>
              </a:ext>
            </a:extLst>
          </p:cNvPr>
          <p:cNvSpPr txBox="1"/>
          <p:nvPr/>
        </p:nvSpPr>
        <p:spPr>
          <a:xfrm>
            <a:off x="500576" y="106931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65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kumimoji="0" lang="vi-VN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 Trang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3329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9C48D88F-8579-60AE-E28E-3A082F6AD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12347" r="18769" b="11892"/>
          <a:stretch/>
        </p:blipFill>
        <p:spPr>
          <a:xfrm rot="5400000">
            <a:off x="3086156" y="1120084"/>
            <a:ext cx="6488611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24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516A9AF0-AEA7-58A4-A349-213B10146B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2031" y="292245"/>
                <a:ext cx="11465169" cy="6249231"/>
              </a:xfrm>
            </p:spPr>
            <p:txBody>
              <a:bodyPr>
                <a:noAutofit/>
              </a:bodyPr>
              <a:lstStyle/>
              <a:p>
                <a:pPr marL="71755" indent="36195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vi-VN" sz="2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Thành</a:t>
                </a:r>
                <a:r>
                  <a:rPr lang="vi-VN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2400" b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phố</a:t>
                </a:r>
                <a:r>
                  <a:rPr lang="vi-VN" sz="24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Nha Trang:  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nhu sau: 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1755" indent="0" algn="just">
                  <a:lnSpc>
                    <a:spcPct val="130000"/>
                  </a:lnSpc>
                  <a:spcAft>
                    <a:spcPts val="600"/>
                  </a:spcAft>
                  <a:buNone/>
                </a:pP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24/30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không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&lt;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1,0mg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1755" indent="0" algn="just">
                  <a:lnSpc>
                    <a:spcPct val="130000"/>
                  </a:lnSpc>
                  <a:spcAft>
                    <a:spcPts val="600"/>
                  </a:spcAft>
                  <a:buNone/>
                </a:pP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(1,0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5/30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1,03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1,93mg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/l, phân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bắc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rải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rác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Phương,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Ngọc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1755" indent="0" algn="just">
                  <a:lnSpc>
                    <a:spcPct val="130000"/>
                  </a:lnSpc>
                  <a:spcAft>
                    <a:spcPts val="600"/>
                  </a:spcAft>
                  <a:buNone/>
                </a:pP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Vũng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 (3,0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/l), 01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3,21mg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hơn 3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QCCP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QCVN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09-MT:2015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BTNMT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thôn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Châu,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1755" indent="0" algn="just">
                  <a:lnSpc>
                    <a:spcPct val="130000"/>
                  </a:lnSpc>
                  <a:spcAft>
                    <a:spcPts val="600"/>
                  </a:spcAft>
                  <a:buNone/>
                </a:pP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F</a:t>
                </a:r>
                <a:r>
                  <a:rPr lang="vi-VN" sz="2400" baseline="30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 6,0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/l: không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&gt;</a:t>
                </a:r>
                <a:r>
                  <a:rPr lang="vi-VN" sz="24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6,0mg</a:t>
                </a:r>
                <a:r>
                  <a:rPr lang="vi-VN" sz="24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/l.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3" name="Chỗ dành sẵn cho Nội dung 2">
                <a:extLst>
                  <a:ext uri="{FF2B5EF4-FFF2-40B4-BE49-F238E27FC236}">
                    <a16:creationId xmlns:a16="http://schemas.microsoft.com/office/drawing/2014/main" id="{516A9AF0-AEA7-58A4-A349-213B10146B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2031" y="292245"/>
                <a:ext cx="11465169" cy="6249231"/>
              </a:xfrm>
              <a:blipFill>
                <a:blip r:embed="rId2"/>
                <a:stretch>
                  <a:fillRect l="-159" r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949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97DB43F-E199-09CE-7173-76CC2BE269A5}"/>
              </a:ext>
            </a:extLst>
          </p:cNvPr>
          <p:cNvSpPr txBox="1"/>
          <p:nvPr/>
        </p:nvSpPr>
        <p:spPr>
          <a:xfrm>
            <a:off x="328246" y="682094"/>
            <a:ext cx="11535508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Ranh: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Ranh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trên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46/60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76,7%).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0,30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0,89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10/60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1,08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2,78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Đông.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phương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3/60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hơn 3,0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3,54 –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4,05mg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Đông, Cam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Cam Ranh.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phường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2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7,5mg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/l,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7,5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QCCP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676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C6E0F99-5341-E96C-ADA9-CE0239483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874446"/>
              </p:ext>
            </p:extLst>
          </p:nvPr>
        </p:nvGraphicFramePr>
        <p:xfrm>
          <a:off x="1224117" y="914399"/>
          <a:ext cx="9925663" cy="5530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2609">
                  <a:extLst>
                    <a:ext uri="{9D8B030D-6E8A-4147-A177-3AD203B41FA5}">
                      <a16:colId xmlns:a16="http://schemas.microsoft.com/office/drawing/2014/main" val="772557075"/>
                    </a:ext>
                  </a:extLst>
                </a:gridCol>
                <a:gridCol w="2173328">
                  <a:extLst>
                    <a:ext uri="{9D8B030D-6E8A-4147-A177-3AD203B41FA5}">
                      <a16:colId xmlns:a16="http://schemas.microsoft.com/office/drawing/2014/main" val="3248664398"/>
                    </a:ext>
                  </a:extLst>
                </a:gridCol>
                <a:gridCol w="1112609">
                  <a:extLst>
                    <a:ext uri="{9D8B030D-6E8A-4147-A177-3AD203B41FA5}">
                      <a16:colId xmlns:a16="http://schemas.microsoft.com/office/drawing/2014/main" val="849938091"/>
                    </a:ext>
                  </a:extLst>
                </a:gridCol>
                <a:gridCol w="1137554">
                  <a:extLst>
                    <a:ext uri="{9D8B030D-6E8A-4147-A177-3AD203B41FA5}">
                      <a16:colId xmlns:a16="http://schemas.microsoft.com/office/drawing/2014/main" val="1140394408"/>
                    </a:ext>
                  </a:extLst>
                </a:gridCol>
                <a:gridCol w="1137554">
                  <a:extLst>
                    <a:ext uri="{9D8B030D-6E8A-4147-A177-3AD203B41FA5}">
                      <a16:colId xmlns:a16="http://schemas.microsoft.com/office/drawing/2014/main" val="2072087235"/>
                    </a:ext>
                  </a:extLst>
                </a:gridCol>
                <a:gridCol w="925011">
                  <a:extLst>
                    <a:ext uri="{9D8B030D-6E8A-4147-A177-3AD203B41FA5}">
                      <a16:colId xmlns:a16="http://schemas.microsoft.com/office/drawing/2014/main" val="1907321934"/>
                    </a:ext>
                  </a:extLst>
                </a:gridCol>
                <a:gridCol w="2326998">
                  <a:extLst>
                    <a:ext uri="{9D8B030D-6E8A-4147-A177-3AD203B41FA5}">
                      <a16:colId xmlns:a16="http://schemas.microsoft.com/office/drawing/2014/main" val="3751822714"/>
                    </a:ext>
                  </a:extLst>
                </a:gridCol>
              </a:tblGrid>
              <a:tr h="842164"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TT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nước dưới đất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Số mẫu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Hàm lượng Flo (mg/l)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Giá trị cao nhất vượt QCVN09-MT:2015/BTNMT (lần)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6003017"/>
                  </a:ext>
                </a:extLst>
              </a:tr>
              <a:tr h="879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Số lượng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Từ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Đến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847913"/>
                  </a:ext>
                </a:extLst>
              </a:tr>
              <a:tr h="84216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chưa bị ô nhiễm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46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76,7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0,30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0,89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4707372"/>
                  </a:ext>
                </a:extLst>
              </a:tr>
              <a:tr h="84216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bị ô nhiễm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16,7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1,08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2,78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2,78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696087"/>
                  </a:ext>
                </a:extLst>
              </a:tr>
              <a:tr h="842164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bị ô nhiễm nặng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3,54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4,05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4,05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8055639"/>
                  </a:ext>
                </a:extLst>
              </a:tr>
              <a:tr h="1282106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bị ô nhiễm rất nặng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1,6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7,5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</a:rPr>
                        <a:t>7,5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429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09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ản đồ&#10;&#10;Mô tả được tạo tự động">
            <a:extLst>
              <a:ext uri="{FF2B5EF4-FFF2-40B4-BE49-F238E27FC236}">
                <a16:creationId xmlns:a16="http://schemas.microsoft.com/office/drawing/2014/main" id="{702BDD45-256A-1A6F-76D5-3450389ED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11077" r="13436" b="9128"/>
          <a:stretch/>
        </p:blipFill>
        <p:spPr>
          <a:xfrm>
            <a:off x="2372090" y="250326"/>
            <a:ext cx="7672242" cy="64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9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394B37-327B-D866-48A8-1C792701C11A}"/>
              </a:ext>
            </a:extLst>
          </p:cNvPr>
          <p:cNvSpPr txBox="1"/>
          <p:nvPr/>
        </p:nvSpPr>
        <p:spPr>
          <a:xfrm>
            <a:off x="126609" y="153421"/>
            <a:ext cx="11690252" cy="660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</a:t>
            </a:r>
            <a:r>
              <a:rPr lang="vi-VN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46/80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57,5%).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0,06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0,94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27/80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33,8%)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1,05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2,9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Sơn, Ninh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Ninh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4/80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5%)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hơn 3,0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3,0 –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5,5mg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Trung, Ninh Xuân.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khu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lên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6,5mg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12,4mg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12,4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QCCP</a:t>
            </a:r>
            <a:r>
              <a:rPr lang="vi-VN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8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F2EC23FE-E665-5929-2C6B-DEC1EDEF9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34499"/>
              </p:ext>
            </p:extLst>
          </p:nvPr>
        </p:nvGraphicFramePr>
        <p:xfrm>
          <a:off x="1548581" y="383458"/>
          <a:ext cx="9763431" cy="6002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4423">
                  <a:extLst>
                    <a:ext uri="{9D8B030D-6E8A-4147-A177-3AD203B41FA5}">
                      <a16:colId xmlns:a16="http://schemas.microsoft.com/office/drawing/2014/main" val="1775189343"/>
                    </a:ext>
                  </a:extLst>
                </a:gridCol>
                <a:gridCol w="2137806">
                  <a:extLst>
                    <a:ext uri="{9D8B030D-6E8A-4147-A177-3AD203B41FA5}">
                      <a16:colId xmlns:a16="http://schemas.microsoft.com/office/drawing/2014/main" val="4193077737"/>
                    </a:ext>
                  </a:extLst>
                </a:gridCol>
                <a:gridCol w="1094423">
                  <a:extLst>
                    <a:ext uri="{9D8B030D-6E8A-4147-A177-3AD203B41FA5}">
                      <a16:colId xmlns:a16="http://schemas.microsoft.com/office/drawing/2014/main" val="808111870"/>
                    </a:ext>
                  </a:extLst>
                </a:gridCol>
                <a:gridCol w="1118962">
                  <a:extLst>
                    <a:ext uri="{9D8B030D-6E8A-4147-A177-3AD203B41FA5}">
                      <a16:colId xmlns:a16="http://schemas.microsoft.com/office/drawing/2014/main" val="2774213925"/>
                    </a:ext>
                  </a:extLst>
                </a:gridCol>
                <a:gridCol w="1118962">
                  <a:extLst>
                    <a:ext uri="{9D8B030D-6E8A-4147-A177-3AD203B41FA5}">
                      <a16:colId xmlns:a16="http://schemas.microsoft.com/office/drawing/2014/main" val="2268228178"/>
                    </a:ext>
                  </a:extLst>
                </a:gridCol>
                <a:gridCol w="909892">
                  <a:extLst>
                    <a:ext uri="{9D8B030D-6E8A-4147-A177-3AD203B41FA5}">
                      <a16:colId xmlns:a16="http://schemas.microsoft.com/office/drawing/2014/main" val="124049931"/>
                    </a:ext>
                  </a:extLst>
                </a:gridCol>
                <a:gridCol w="2288963">
                  <a:extLst>
                    <a:ext uri="{9D8B030D-6E8A-4147-A177-3AD203B41FA5}">
                      <a16:colId xmlns:a16="http://schemas.microsoft.com/office/drawing/2014/main" val="1416599348"/>
                    </a:ext>
                  </a:extLst>
                </a:gridCol>
              </a:tblGrid>
              <a:tr h="914029"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TT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nước dưới đất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Số mẫu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Hàm lượng Flo (mg/l)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Giá trị cao nhất vượt QCVN09-MT:2015/BTNMT (lần)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6810235"/>
                  </a:ext>
                </a:extLst>
              </a:tr>
              <a:tr h="9549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Số lượng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Từ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Đến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870489"/>
                  </a:ext>
                </a:extLst>
              </a:tr>
              <a:tr h="91402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chưa bị ô nhiễm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57,5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0,06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0,94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6723044"/>
                  </a:ext>
                </a:extLst>
              </a:tr>
              <a:tr h="91402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bị ô nhiễm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33,8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1,05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2,9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2,9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730984"/>
                  </a:ext>
                </a:extLst>
              </a:tr>
              <a:tr h="914029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bị ô nhiễm nặng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3,26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5,5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5,5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8002712"/>
                  </a:ext>
                </a:extLst>
              </a:tr>
              <a:tr h="1391512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bị ô nhiễm rất nặng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3,7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6,5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12,4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 dirty="0">
                          <a:effectLst/>
                        </a:rPr>
                        <a:t>12,4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277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38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5F41093-DF69-0DA1-DA18-4722E7AC79B7}"/>
              </a:ext>
            </a:extLst>
          </p:cNvPr>
          <p:cNvSpPr txBox="1"/>
          <p:nvPr/>
        </p:nvSpPr>
        <p:spPr>
          <a:xfrm>
            <a:off x="556591" y="209218"/>
            <a:ext cx="11343861" cy="612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Lâm: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Lâm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27/30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80%).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0,01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0,87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6,6%)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1,15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2,61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Tân sương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1/30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3,3%)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Văn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Tây,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4,12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hơn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/l.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719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28D9033C-8A55-ACE4-0355-27C5F68D2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06455"/>
              </p:ext>
            </p:extLst>
          </p:nvPr>
        </p:nvGraphicFramePr>
        <p:xfrm>
          <a:off x="1041009" y="1026941"/>
          <a:ext cx="10016195" cy="5233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2756">
                  <a:extLst>
                    <a:ext uri="{9D8B030D-6E8A-4147-A177-3AD203B41FA5}">
                      <a16:colId xmlns:a16="http://schemas.microsoft.com/office/drawing/2014/main" val="394563165"/>
                    </a:ext>
                  </a:extLst>
                </a:gridCol>
                <a:gridCol w="2193151">
                  <a:extLst>
                    <a:ext uri="{9D8B030D-6E8A-4147-A177-3AD203B41FA5}">
                      <a16:colId xmlns:a16="http://schemas.microsoft.com/office/drawing/2014/main" val="1402463138"/>
                    </a:ext>
                  </a:extLst>
                </a:gridCol>
                <a:gridCol w="1122756">
                  <a:extLst>
                    <a:ext uri="{9D8B030D-6E8A-4147-A177-3AD203B41FA5}">
                      <a16:colId xmlns:a16="http://schemas.microsoft.com/office/drawing/2014/main" val="3302975383"/>
                    </a:ext>
                  </a:extLst>
                </a:gridCol>
                <a:gridCol w="1147930">
                  <a:extLst>
                    <a:ext uri="{9D8B030D-6E8A-4147-A177-3AD203B41FA5}">
                      <a16:colId xmlns:a16="http://schemas.microsoft.com/office/drawing/2014/main" val="4155324193"/>
                    </a:ext>
                  </a:extLst>
                </a:gridCol>
                <a:gridCol w="1147930">
                  <a:extLst>
                    <a:ext uri="{9D8B030D-6E8A-4147-A177-3AD203B41FA5}">
                      <a16:colId xmlns:a16="http://schemas.microsoft.com/office/drawing/2014/main" val="1440583526"/>
                    </a:ext>
                  </a:extLst>
                </a:gridCol>
                <a:gridCol w="933449">
                  <a:extLst>
                    <a:ext uri="{9D8B030D-6E8A-4147-A177-3AD203B41FA5}">
                      <a16:colId xmlns:a16="http://schemas.microsoft.com/office/drawing/2014/main" val="784599037"/>
                    </a:ext>
                  </a:extLst>
                </a:gridCol>
                <a:gridCol w="2348223">
                  <a:extLst>
                    <a:ext uri="{9D8B030D-6E8A-4147-A177-3AD203B41FA5}">
                      <a16:colId xmlns:a16="http://schemas.microsoft.com/office/drawing/2014/main" val="727600038"/>
                    </a:ext>
                  </a:extLst>
                </a:gridCol>
              </a:tblGrid>
              <a:tr h="1037344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TT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nước dưới đất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Số mẫu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Hàm lượng Flo (mg/l)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Giá trị cao nhất vượt QCVN09-MT:2015/BTNMT (lần)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1569570"/>
                  </a:ext>
                </a:extLst>
              </a:tr>
              <a:tr h="10838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Số lượng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Từ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Đến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427755"/>
                  </a:ext>
                </a:extLst>
              </a:tr>
              <a:tr h="1037344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chưa bị ô nhiễm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90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0,01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0,87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3473944"/>
                  </a:ext>
                </a:extLst>
              </a:tr>
              <a:tr h="1037344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bị ô nhiễm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6,6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1,15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2,61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2,61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7739012"/>
                  </a:ext>
                </a:extLst>
              </a:tr>
              <a:tr h="1037344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Vùng NDĐ bị ô nhiễm nặng Flo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3,3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>
                          <a:effectLst/>
                        </a:rPr>
                        <a:t>4,12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200" dirty="0">
                          <a:effectLst/>
                        </a:rPr>
                        <a:t>4,12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175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120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EB6BC-EFB1-A110-C3F2-36FE03376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đầu</a:t>
            </a:r>
            <a:endParaRPr lang="en-US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41CF3E-F1E9-8BE7-B385-F8A11D75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8226"/>
            <a:ext cx="10995991" cy="5479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nghiên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Fluor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khu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nghiên </a:t>
            </a:r>
            <a:r>
              <a:rPr lang="vi-VN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Trung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nơi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nhiên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lưu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chuyên môn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phương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mưa.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dân cư trên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nông thôn,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ăn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  <a:p>
            <a:pPr algn="just">
              <a:buFontTx/>
              <a:buChar char="-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 (ô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Do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lâu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dân trong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răng (răng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đen,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mòn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chung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dân.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1866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259BDA-00DC-E3B4-3B6F-17FB1E1F7369}"/>
              </a:ext>
            </a:extLst>
          </p:cNvPr>
          <p:cNvSpPr txBox="1"/>
          <p:nvPr/>
        </p:nvSpPr>
        <p:spPr>
          <a:xfrm>
            <a:off x="384313" y="29169"/>
            <a:ext cx="11555895" cy="660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29/60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48,3%).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0,30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0,68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41,7%)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1,05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2,70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Cang 1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3,21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5,63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hơn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/l.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52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01D70A5F-1CD9-590E-0A85-5B01D422A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177691"/>
              </p:ext>
            </p:extLst>
          </p:nvPr>
        </p:nvGraphicFramePr>
        <p:xfrm>
          <a:off x="829995" y="759655"/>
          <a:ext cx="10339754" cy="5247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026">
                  <a:extLst>
                    <a:ext uri="{9D8B030D-6E8A-4147-A177-3AD203B41FA5}">
                      <a16:colId xmlns:a16="http://schemas.microsoft.com/office/drawing/2014/main" val="2995529445"/>
                    </a:ext>
                  </a:extLst>
                </a:gridCol>
                <a:gridCol w="2263997">
                  <a:extLst>
                    <a:ext uri="{9D8B030D-6E8A-4147-A177-3AD203B41FA5}">
                      <a16:colId xmlns:a16="http://schemas.microsoft.com/office/drawing/2014/main" val="3980791284"/>
                    </a:ext>
                  </a:extLst>
                </a:gridCol>
                <a:gridCol w="1159026">
                  <a:extLst>
                    <a:ext uri="{9D8B030D-6E8A-4147-A177-3AD203B41FA5}">
                      <a16:colId xmlns:a16="http://schemas.microsoft.com/office/drawing/2014/main" val="3241063876"/>
                    </a:ext>
                  </a:extLst>
                </a:gridCol>
                <a:gridCol w="1185012">
                  <a:extLst>
                    <a:ext uri="{9D8B030D-6E8A-4147-A177-3AD203B41FA5}">
                      <a16:colId xmlns:a16="http://schemas.microsoft.com/office/drawing/2014/main" val="999276218"/>
                    </a:ext>
                  </a:extLst>
                </a:gridCol>
                <a:gridCol w="1185012">
                  <a:extLst>
                    <a:ext uri="{9D8B030D-6E8A-4147-A177-3AD203B41FA5}">
                      <a16:colId xmlns:a16="http://schemas.microsoft.com/office/drawing/2014/main" val="2441098845"/>
                    </a:ext>
                  </a:extLst>
                </a:gridCol>
                <a:gridCol w="963602">
                  <a:extLst>
                    <a:ext uri="{9D8B030D-6E8A-4147-A177-3AD203B41FA5}">
                      <a16:colId xmlns:a16="http://schemas.microsoft.com/office/drawing/2014/main" val="1364157233"/>
                    </a:ext>
                  </a:extLst>
                </a:gridCol>
                <a:gridCol w="2424079">
                  <a:extLst>
                    <a:ext uri="{9D8B030D-6E8A-4147-A177-3AD203B41FA5}">
                      <a16:colId xmlns:a16="http://schemas.microsoft.com/office/drawing/2014/main" val="2221762835"/>
                    </a:ext>
                  </a:extLst>
                </a:gridCol>
              </a:tblGrid>
              <a:tr h="1040133"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TT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nước dưới đất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Số mẫu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Hàm lượng Flo (mg/l)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Giá trị cao nhất vượt QCVN09-MT:2015/BTNMT (lần)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7145909"/>
                  </a:ext>
                </a:extLst>
              </a:tr>
              <a:tr h="10867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Số lượng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Từ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Đến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587062"/>
                  </a:ext>
                </a:extLst>
              </a:tr>
              <a:tr h="1040133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chưa bị ô nhiễm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48,3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0,68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7527837"/>
                  </a:ext>
                </a:extLst>
              </a:tr>
              <a:tr h="1040133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bị ô nhiễm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41,7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1,05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2,7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2,7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4056278"/>
                  </a:ext>
                </a:extLst>
              </a:tr>
              <a:tr h="1040133"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bị ô nhiễm nặng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3,21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5,63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5.623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4425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071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4CA5167-7A4E-B6CB-2A1C-35158374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086" y="222018"/>
            <a:ext cx="7877908" cy="651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5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3EC754-2A74-9E27-B58B-C50F37608DB9}"/>
              </a:ext>
            </a:extLst>
          </p:cNvPr>
          <p:cNvSpPr txBox="1"/>
          <p:nvPr/>
        </p:nvSpPr>
        <p:spPr>
          <a:xfrm>
            <a:off x="344557" y="681559"/>
            <a:ext cx="11410121" cy="523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800"/>
              </a:spcAft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29/50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58,0%).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0,14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0,96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21/50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42%)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1,03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2,91mg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8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857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5A23907C-47D3-B06C-92D5-3F3608665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258343"/>
              </p:ext>
            </p:extLst>
          </p:nvPr>
        </p:nvGraphicFramePr>
        <p:xfrm>
          <a:off x="1308295" y="731519"/>
          <a:ext cx="10086534" cy="564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2990">
                  <a:extLst>
                    <a:ext uri="{9D8B030D-6E8A-4147-A177-3AD203B41FA5}">
                      <a16:colId xmlns:a16="http://schemas.microsoft.com/office/drawing/2014/main" val="135874317"/>
                    </a:ext>
                  </a:extLst>
                </a:gridCol>
                <a:gridCol w="2749463">
                  <a:extLst>
                    <a:ext uri="{9D8B030D-6E8A-4147-A177-3AD203B41FA5}">
                      <a16:colId xmlns:a16="http://schemas.microsoft.com/office/drawing/2014/main" val="3852527639"/>
                    </a:ext>
                  </a:extLst>
                </a:gridCol>
                <a:gridCol w="1132990">
                  <a:extLst>
                    <a:ext uri="{9D8B030D-6E8A-4147-A177-3AD203B41FA5}">
                      <a16:colId xmlns:a16="http://schemas.microsoft.com/office/drawing/2014/main" val="923738264"/>
                    </a:ext>
                  </a:extLst>
                </a:gridCol>
                <a:gridCol w="933212">
                  <a:extLst>
                    <a:ext uri="{9D8B030D-6E8A-4147-A177-3AD203B41FA5}">
                      <a16:colId xmlns:a16="http://schemas.microsoft.com/office/drawing/2014/main" val="654640577"/>
                    </a:ext>
                  </a:extLst>
                </a:gridCol>
                <a:gridCol w="933212">
                  <a:extLst>
                    <a:ext uri="{9D8B030D-6E8A-4147-A177-3AD203B41FA5}">
                      <a16:colId xmlns:a16="http://schemas.microsoft.com/office/drawing/2014/main" val="1569466381"/>
                    </a:ext>
                  </a:extLst>
                </a:gridCol>
                <a:gridCol w="880303">
                  <a:extLst>
                    <a:ext uri="{9D8B030D-6E8A-4147-A177-3AD203B41FA5}">
                      <a16:colId xmlns:a16="http://schemas.microsoft.com/office/drawing/2014/main" val="2234717897"/>
                    </a:ext>
                  </a:extLst>
                </a:gridCol>
                <a:gridCol w="2324364">
                  <a:extLst>
                    <a:ext uri="{9D8B030D-6E8A-4147-A177-3AD203B41FA5}">
                      <a16:colId xmlns:a16="http://schemas.microsoft.com/office/drawing/2014/main" val="430441025"/>
                    </a:ext>
                  </a:extLst>
                </a:gridCol>
              </a:tblGrid>
              <a:tr h="1410286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TT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nước dưới đất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Số mẫu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Hàm lượng Flo (mg/l)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Vượt QCVN09-MT:2015/BTNMT (lần)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8799205"/>
                  </a:ext>
                </a:extLst>
              </a:tr>
              <a:tr h="14102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Số lượng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Từ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Đến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406907"/>
                  </a:ext>
                </a:extLst>
              </a:tr>
              <a:tr h="141028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chưa bị ô nhiễm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58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0,14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0,96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8569877"/>
                  </a:ext>
                </a:extLst>
              </a:tr>
              <a:tr h="141028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Vùng NDĐ bị ô nhiễm Flo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42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1,03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</a:rPr>
                        <a:t>2,91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</a:rPr>
                        <a:t>2,91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1736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74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3CAAC7C-2A75-7875-85F3-712A9E934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1" y="112653"/>
            <a:ext cx="8131126" cy="62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6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7D02990-4C3D-550A-788C-69D3DCF9B705}"/>
              </a:ext>
            </a:extLst>
          </p:cNvPr>
          <p:cNvSpPr txBox="1"/>
          <p:nvPr/>
        </p:nvSpPr>
        <p:spPr>
          <a:xfrm>
            <a:off x="185530" y="29168"/>
            <a:ext cx="11873947" cy="649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sau: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32/60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53,3,0%).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0,06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0,98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theo qui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QCVN09-NT:2015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BTNMT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41,7%)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QCVN09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1,05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2,48mg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Diên Lâm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2/60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3,0mg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Lâm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4,12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5,67mg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/l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Thôn 2,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7,0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/l,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QCCP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1106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8CBF57C3-DF00-63F7-8248-C0C22798B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514628"/>
              </p:ext>
            </p:extLst>
          </p:nvPr>
        </p:nvGraphicFramePr>
        <p:xfrm>
          <a:off x="1688123" y="542130"/>
          <a:ext cx="9495693" cy="5773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8694">
                  <a:extLst>
                    <a:ext uri="{9D8B030D-6E8A-4147-A177-3AD203B41FA5}">
                      <a16:colId xmlns:a16="http://schemas.microsoft.com/office/drawing/2014/main" val="2703038018"/>
                    </a:ext>
                  </a:extLst>
                </a:gridCol>
                <a:gridCol w="1864014">
                  <a:extLst>
                    <a:ext uri="{9D8B030D-6E8A-4147-A177-3AD203B41FA5}">
                      <a16:colId xmlns:a16="http://schemas.microsoft.com/office/drawing/2014/main" val="2640518996"/>
                    </a:ext>
                  </a:extLst>
                </a:gridCol>
                <a:gridCol w="1078694">
                  <a:extLst>
                    <a:ext uri="{9D8B030D-6E8A-4147-A177-3AD203B41FA5}">
                      <a16:colId xmlns:a16="http://schemas.microsoft.com/office/drawing/2014/main" val="4282301048"/>
                    </a:ext>
                  </a:extLst>
                </a:gridCol>
                <a:gridCol w="1061729">
                  <a:extLst>
                    <a:ext uri="{9D8B030D-6E8A-4147-A177-3AD203B41FA5}">
                      <a16:colId xmlns:a16="http://schemas.microsoft.com/office/drawing/2014/main" val="2839998523"/>
                    </a:ext>
                  </a:extLst>
                </a:gridCol>
                <a:gridCol w="1061729">
                  <a:extLst>
                    <a:ext uri="{9D8B030D-6E8A-4147-A177-3AD203B41FA5}">
                      <a16:colId xmlns:a16="http://schemas.microsoft.com/office/drawing/2014/main" val="1605762460"/>
                    </a:ext>
                  </a:extLst>
                </a:gridCol>
                <a:gridCol w="911051">
                  <a:extLst>
                    <a:ext uri="{9D8B030D-6E8A-4147-A177-3AD203B41FA5}">
                      <a16:colId xmlns:a16="http://schemas.microsoft.com/office/drawing/2014/main" val="3877955761"/>
                    </a:ext>
                  </a:extLst>
                </a:gridCol>
                <a:gridCol w="2439782">
                  <a:extLst>
                    <a:ext uri="{9D8B030D-6E8A-4147-A177-3AD203B41FA5}">
                      <a16:colId xmlns:a16="http://schemas.microsoft.com/office/drawing/2014/main" val="2906258425"/>
                    </a:ext>
                  </a:extLst>
                </a:gridCol>
              </a:tblGrid>
              <a:tr h="744785"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TT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nước dưới đất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Số mẫu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Hàm lượng Flo (mg/l)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Giá trị cao nhất vượt QCVN09-MT:2015/BTNMT (lần)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041485"/>
                  </a:ext>
                </a:extLst>
              </a:tr>
              <a:tr h="778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Số lượng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Từ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Đến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555217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chưa bị ô nhiễm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32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53,3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0,06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0,98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6140004"/>
                  </a:ext>
                </a:extLst>
              </a:tr>
              <a:tr h="744785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bị ô nhiễm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41,7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1,05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2,48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2,48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3215477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bị ô nhiễm nặng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3,3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4,12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5,67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5,67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7951897"/>
                  </a:ext>
                </a:extLst>
              </a:tr>
              <a:tr h="113385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Vùng NDĐ bị ô nhiễm rất nặng Flo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1,7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-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</a:rPr>
                        <a:t>7,0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</a:rPr>
                        <a:t>7,0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2315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7136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AAA2EA6-3F8B-5E2B-4224-4FBA4A30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2" y="256543"/>
            <a:ext cx="7357403" cy="67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80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69B9DF80-BF4D-05CB-CB21-B0AE0A27A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57643"/>
              </p:ext>
            </p:extLst>
          </p:nvPr>
        </p:nvGraphicFramePr>
        <p:xfrm>
          <a:off x="596348" y="1980477"/>
          <a:ext cx="10140926" cy="3737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517">
                  <a:extLst>
                    <a:ext uri="{9D8B030D-6E8A-4147-A177-3AD203B41FA5}">
                      <a16:colId xmlns:a16="http://schemas.microsoft.com/office/drawing/2014/main" val="439272617"/>
                    </a:ext>
                  </a:extLst>
                </a:gridCol>
                <a:gridCol w="1999050">
                  <a:extLst>
                    <a:ext uri="{9D8B030D-6E8A-4147-A177-3AD203B41FA5}">
                      <a16:colId xmlns:a16="http://schemas.microsoft.com/office/drawing/2014/main" val="2209732231"/>
                    </a:ext>
                  </a:extLst>
                </a:gridCol>
                <a:gridCol w="1150517">
                  <a:extLst>
                    <a:ext uri="{9D8B030D-6E8A-4147-A177-3AD203B41FA5}">
                      <a16:colId xmlns:a16="http://schemas.microsoft.com/office/drawing/2014/main" val="2325050458"/>
                    </a:ext>
                  </a:extLst>
                </a:gridCol>
                <a:gridCol w="1134567">
                  <a:extLst>
                    <a:ext uri="{9D8B030D-6E8A-4147-A177-3AD203B41FA5}">
                      <a16:colId xmlns:a16="http://schemas.microsoft.com/office/drawing/2014/main" val="1215425976"/>
                    </a:ext>
                  </a:extLst>
                </a:gridCol>
                <a:gridCol w="1134567">
                  <a:extLst>
                    <a:ext uri="{9D8B030D-6E8A-4147-A177-3AD203B41FA5}">
                      <a16:colId xmlns:a16="http://schemas.microsoft.com/office/drawing/2014/main" val="3294667074"/>
                    </a:ext>
                  </a:extLst>
                </a:gridCol>
                <a:gridCol w="971878">
                  <a:extLst>
                    <a:ext uri="{9D8B030D-6E8A-4147-A177-3AD203B41FA5}">
                      <a16:colId xmlns:a16="http://schemas.microsoft.com/office/drawing/2014/main" val="2399225047"/>
                    </a:ext>
                  </a:extLst>
                </a:gridCol>
                <a:gridCol w="2599830">
                  <a:extLst>
                    <a:ext uri="{9D8B030D-6E8A-4147-A177-3AD203B41FA5}">
                      <a16:colId xmlns:a16="http://schemas.microsoft.com/office/drawing/2014/main" val="561270666"/>
                    </a:ext>
                  </a:extLst>
                </a:gridCol>
              </a:tblGrid>
              <a:tr h="1047638"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TT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Vùng nước dưới đất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Số mẫu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Hàm lượng Flo (mg/l)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err="1">
                          <a:effectLst/>
                        </a:rPr>
                        <a:t>Giá</a:t>
                      </a:r>
                      <a:r>
                        <a:rPr lang="vi-VN" sz="2400" dirty="0">
                          <a:effectLst/>
                        </a:rPr>
                        <a:t> </a:t>
                      </a:r>
                      <a:r>
                        <a:rPr lang="vi-VN" sz="2400" dirty="0" err="1">
                          <a:effectLst/>
                        </a:rPr>
                        <a:t>trị</a:t>
                      </a:r>
                      <a:r>
                        <a:rPr lang="vi-VN" sz="2400" dirty="0">
                          <a:effectLst/>
                        </a:rPr>
                        <a:t> cao </a:t>
                      </a:r>
                      <a:r>
                        <a:rPr lang="vi-VN" sz="2400" dirty="0" err="1">
                          <a:effectLst/>
                        </a:rPr>
                        <a:t>nhất</a:t>
                      </a:r>
                      <a:r>
                        <a:rPr lang="vi-VN" sz="2400" dirty="0">
                          <a:effectLst/>
                        </a:rPr>
                        <a:t> </a:t>
                      </a:r>
                      <a:r>
                        <a:rPr lang="vi-VN" sz="2400" dirty="0" err="1">
                          <a:effectLst/>
                        </a:rPr>
                        <a:t>vượt</a:t>
                      </a:r>
                      <a:r>
                        <a:rPr lang="vi-VN" sz="2400" dirty="0">
                          <a:effectLst/>
                        </a:rPr>
                        <a:t> </a:t>
                      </a:r>
                      <a:r>
                        <a:rPr lang="vi-VN" sz="2400" dirty="0" err="1">
                          <a:effectLst/>
                        </a:rPr>
                        <a:t>QCVN09-MT:2015</a:t>
                      </a:r>
                      <a:r>
                        <a:rPr lang="vi-VN" sz="2400" dirty="0">
                          <a:effectLst/>
                        </a:rPr>
                        <a:t>/</a:t>
                      </a:r>
                      <a:r>
                        <a:rPr lang="vi-VN" sz="2400" dirty="0" err="1">
                          <a:effectLst/>
                        </a:rPr>
                        <a:t>BTNMT</a:t>
                      </a:r>
                      <a:r>
                        <a:rPr lang="vi-VN" sz="2400" dirty="0">
                          <a:effectLst/>
                        </a:rPr>
                        <a:t> (</a:t>
                      </a:r>
                      <a:r>
                        <a:rPr lang="vi-VN" sz="2400" dirty="0" err="1">
                          <a:effectLst/>
                        </a:rPr>
                        <a:t>lần</a:t>
                      </a:r>
                      <a:r>
                        <a:rPr lang="vi-VN" sz="2400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188003"/>
                  </a:ext>
                </a:extLst>
              </a:tr>
              <a:tr h="1094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Số lượng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%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Từ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just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Đến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318906"/>
                  </a:ext>
                </a:extLst>
              </a:tr>
              <a:tr h="1594916"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 err="1">
                          <a:effectLst/>
                        </a:rPr>
                        <a:t>Vùng</a:t>
                      </a:r>
                      <a:r>
                        <a:rPr lang="vi-VN" sz="2400" dirty="0">
                          <a:effectLst/>
                        </a:rPr>
                        <a:t> </a:t>
                      </a:r>
                      <a:r>
                        <a:rPr lang="vi-VN" sz="2400" dirty="0" err="1">
                          <a:effectLst/>
                        </a:rPr>
                        <a:t>NDĐ</a:t>
                      </a:r>
                      <a:r>
                        <a:rPr lang="vi-VN" sz="2400" dirty="0">
                          <a:effectLst/>
                        </a:rPr>
                        <a:t> chưa </a:t>
                      </a:r>
                      <a:r>
                        <a:rPr lang="vi-VN" sz="2400" dirty="0" err="1">
                          <a:effectLst/>
                        </a:rPr>
                        <a:t>bị</a:t>
                      </a:r>
                      <a:r>
                        <a:rPr lang="vi-VN" sz="2400" dirty="0">
                          <a:effectLst/>
                        </a:rPr>
                        <a:t> ô </a:t>
                      </a:r>
                      <a:r>
                        <a:rPr lang="vi-VN" sz="2400" dirty="0" err="1">
                          <a:effectLst/>
                        </a:rPr>
                        <a:t>nhiễm</a:t>
                      </a:r>
                      <a:r>
                        <a:rPr lang="vi-VN" sz="2400" dirty="0">
                          <a:effectLst/>
                        </a:rPr>
                        <a:t> </a:t>
                      </a:r>
                      <a:r>
                        <a:rPr lang="vi-VN" sz="2400" dirty="0" err="1">
                          <a:effectLst/>
                        </a:rPr>
                        <a:t>Flo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30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100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0,01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</a:rPr>
                        <a:t>0,42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3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2568571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3AB30411-B9C9-DC8B-0335-FB5AE77E7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41" y="144911"/>
            <a:ext cx="101409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5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Sơn không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Phân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QCCP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đây.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365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Sơn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4816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9CC4253-5D3F-6CF9-3E8A-EA16DB30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296"/>
            <a:ext cx="10515600" cy="6321287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nghiên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nghiên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quan (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khơi, khoan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dân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3030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E1B6700-6E98-9DFB-A55A-05A23D142CEA}"/>
                  </a:ext>
                </a:extLst>
              </p:cNvPr>
              <p:cNvSpPr txBox="1"/>
              <p:nvPr/>
            </p:nvSpPr>
            <p:spPr>
              <a:xfrm>
                <a:off x="331304" y="757458"/>
                <a:ext cx="11529392" cy="5567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1755" indent="36195"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 cơ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sở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theo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văn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tôi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highlight>
                      <a:srgbClr val="FFFF00"/>
                    </a:highlight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như sau:</a:t>
                </a:r>
                <a:endParaRPr lang="en-US" sz="2000" dirty="0">
                  <a:effectLst/>
                  <a:highlight>
                    <a:srgbClr val="FFFF00"/>
                  </a:highligh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1,0mg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/l&lt;F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3,0mg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(F&gt;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6,0mg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 phân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lỗ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hổng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qp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khe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tuổi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Jura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vi-VN" sz="2000" baseline="-25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2000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Đraylinh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vi-VN" sz="2000" baseline="-25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sz="20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đl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vi-VN" sz="2000" baseline="-25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20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Ở khu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huyện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Vĩnh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Diên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TX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Ninh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nhìn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cao,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Deluvi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eluvi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trong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phiến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khu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liên quan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đới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khu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vực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Rịa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Xuân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nơi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cao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cao.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nơi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nguồn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tăng cao (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khoáng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Tu Bông,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Hoc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Chim,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Hiệp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Ba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Ngòi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…)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30000"/>
                  </a:lnSpc>
                  <a:spcAft>
                    <a:spcPts val="600"/>
                  </a:spcAft>
                  <a:buFont typeface="Calibri" panose="020F0502020204030204" pitchFamily="34" charset="0"/>
                  <a:buChar char="-"/>
                </a:pP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Tren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Flo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rất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nặng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(F&gt;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3,0mg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/l) phân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vùng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NDĐ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nhiễm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nơi trong </a:t>
                </a:r>
                <a:r>
                  <a:rPr lang="vi-VN" sz="20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tỉnh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8E1B6700-6E98-9DFB-A55A-05A23D142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04" y="757458"/>
                <a:ext cx="11529392" cy="5567550"/>
              </a:xfrm>
              <a:prstGeom prst="rect">
                <a:avLst/>
              </a:prstGeom>
              <a:blipFill>
                <a:blip r:embed="rId2"/>
                <a:stretch>
                  <a:fillRect l="-581" r="-1110" b="-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579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285E850-BF3B-F3D7-68B1-4A63C07A1A38}"/>
              </a:ext>
            </a:extLst>
          </p:cNvPr>
          <p:cNvSpPr txBox="1"/>
          <p:nvPr/>
        </p:nvSpPr>
        <p:spPr>
          <a:xfrm>
            <a:off x="742123" y="291548"/>
            <a:ext cx="10933042" cy="4603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Nguyên nhân do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dân sinh: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haotj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sinh (công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lâm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dân sinh.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Nguyên nhân do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Do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macma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tăng cao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lang="vi-VN" sz="24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Flourit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vi-VN" sz="24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vi-VN" sz="24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F,OH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Topaz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vi-VN" sz="24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AlF</a:t>
            </a:r>
            <a:r>
              <a:rPr lang="vi-VN" sz="240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Crylit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21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EC93BCB-03EC-A3C4-6F5E-BA57BD9386FF}"/>
              </a:ext>
            </a:extLst>
          </p:cNvPr>
          <p:cNvSpPr txBox="1"/>
          <p:nvPr/>
        </p:nvSpPr>
        <p:spPr>
          <a:xfrm>
            <a:off x="357810" y="781877"/>
            <a:ext cx="11714920" cy="3942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nơi chưa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nhân dân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Tăng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tiêu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6681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BCB297C-0466-437D-EF30-28141127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8615" r="4206" b="12205"/>
          <a:stretch/>
        </p:blipFill>
        <p:spPr>
          <a:xfrm>
            <a:off x="2096085" y="267285"/>
            <a:ext cx="8581293" cy="579087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1E920CF-6884-C4F3-A604-336FC2BAD298}"/>
              </a:ext>
            </a:extLst>
          </p:cNvPr>
          <p:cNvSpPr txBox="1"/>
          <p:nvPr/>
        </p:nvSpPr>
        <p:spPr>
          <a:xfrm>
            <a:off x="2784129" y="6221383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Flo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qui mô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lang="vi-VN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gia </a:t>
            </a:r>
            <a:r>
              <a:rPr lang="vi-VN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1670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0DC66CE-10D6-5F7B-1129-832B458F40B2}"/>
              </a:ext>
            </a:extLst>
          </p:cNvPr>
          <p:cNvSpPr txBox="1"/>
          <p:nvPr/>
        </p:nvSpPr>
        <p:spPr>
          <a:xfrm>
            <a:off x="1139687" y="675862"/>
            <a:ext cx="9541565" cy="5083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755" indent="36195" algn="just">
              <a:lnSpc>
                <a:spcPct val="130000"/>
              </a:lnSpc>
              <a:spcAft>
                <a:spcPts val="600"/>
              </a:spcAft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nơi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qh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qp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nhưng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trên.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tăng cao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nhiên (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sinh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tăng cao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0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50B855-5341-FBFF-5C64-58F7A222A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8" y="0"/>
            <a:ext cx="11767929" cy="6858000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Phương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Phương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văn, kinh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răng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khu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quan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Phương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 thu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dân (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sâu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cơ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năm xây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lưu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thông tin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dân ở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phân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đa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Phương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chuyên gia: xin ý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chuyên gia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nghiên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thong qua trao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xin ý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kién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nghiên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2904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2C19264-DA16-3DE6-1654-95B483A7B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6182"/>
            <a:ext cx="10515600" cy="4351338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đanh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NDĐ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khu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dân.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3910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0EC90E-A046-4876-5E0E-6D8F66EE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2284"/>
          </a:xfrm>
        </p:spPr>
        <p:txBody>
          <a:bodyPr/>
          <a:lstStyle/>
          <a:p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1. 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NGHIÊN </a:t>
            </a:r>
            <a:r>
              <a:rPr lang="vi-V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dirty="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D87FAB-001B-5293-7B90-7C491D924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5948"/>
            <a:ext cx="10515600" cy="5406887"/>
          </a:xfrm>
        </p:spPr>
        <p:txBody>
          <a:bodyPr>
            <a:noAutofit/>
          </a:bodyPr>
          <a:lstStyle/>
          <a:p>
            <a:pPr marL="71755" indent="0" algn="just">
              <a:lnSpc>
                <a:spcPct val="130000"/>
              </a:lnSpc>
              <a:spcBef>
                <a:spcPts val="720"/>
              </a:spcBef>
              <a:spcAft>
                <a:spcPts val="720"/>
              </a:spcAft>
              <a:buNone/>
              <a:tabLst>
                <a:tab pos="457200" algn="l"/>
              </a:tabLst>
            </a:pP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1.1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nguyên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Flo</a:t>
            </a:r>
            <a:r>
              <a:rPr lang="vi-VN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Fluor (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nguyên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tố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hóa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 tooltip="Nguyên tố hóa họ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hiệu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nguyên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Số hiệu nguyên tử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tử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18,998;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1,8.10</a:t>
            </a:r>
            <a:r>
              <a:rPr lang="en-US" sz="20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-3 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g/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0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(ở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219,6</a:t>
            </a:r>
            <a:r>
              <a:rPr lang="en-US" sz="20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-188,4 </a:t>
            </a:r>
            <a:r>
              <a:rPr lang="en-US" sz="2000" baseline="30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Flo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ôxy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Haloge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halogen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tiêu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Fluor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vi-VN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Khí hiế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khí</a:t>
            </a:r>
            <a:r>
              <a:rPr lang="en-US" sz="2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Khí hiế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Khí hiế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hiếm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fluor.</a:t>
            </a:r>
            <a:endParaRPr lang="vi-VN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0,8-1,4 mg/l.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0,5 mg/l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755" indent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60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06F7F0-1EB9-41AB-2628-CD1026848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3173"/>
            <a:ext cx="10515600" cy="898002"/>
          </a:xfrm>
        </p:spPr>
        <p:txBody>
          <a:bodyPr/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.3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.4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3383EAF-7AE8-A61F-A644-6277A82A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59" y="1707130"/>
            <a:ext cx="10515599" cy="40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 descr="Ảnh có chứa văn bản, tờ báo&#10;&#10;Mô tả được tạo tự động">
            <a:extLst>
              <a:ext uri="{FF2B5EF4-FFF2-40B4-BE49-F238E27FC236}">
                <a16:creationId xmlns:a16="http://schemas.microsoft.com/office/drawing/2014/main" id="{7BCE08F3-BDF8-6759-A53C-9BD7FB7FF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11752" r="8814" b="66880"/>
          <a:stretch/>
        </p:blipFill>
        <p:spPr bwMode="auto">
          <a:xfrm>
            <a:off x="1836400" y="3945057"/>
            <a:ext cx="9164536" cy="2698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Hình ảnh 4" descr="Ảnh có chứa văn bản, tờ báo&#10;&#10;Mô tả được tạo tự động">
            <a:extLst>
              <a:ext uri="{FF2B5EF4-FFF2-40B4-BE49-F238E27FC236}">
                <a16:creationId xmlns:a16="http://schemas.microsoft.com/office/drawing/2014/main" id="{DFC7ABD6-8333-1D4D-16BA-991794283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t="69231" r="6090" b="11966"/>
          <a:stretch/>
        </p:blipFill>
        <p:spPr bwMode="auto">
          <a:xfrm>
            <a:off x="1097638" y="603957"/>
            <a:ext cx="10451937" cy="313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3601331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5393</Words>
  <Application>Microsoft Office PowerPoint</Application>
  <PresentationFormat>Màn hình rộng</PresentationFormat>
  <Paragraphs>671</Paragraphs>
  <Slides>44</Slides>
  <Notes>0</Notes>
  <HiddenSlides>0</HiddenSlides>
  <MMClips>0</MMClips>
  <ScaleCrop>false</ScaleCrop>
  <HeadingPairs>
    <vt:vector size="8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44</vt:i4>
      </vt:variant>
    </vt:vector>
  </HeadingPairs>
  <TitlesOfParts>
    <vt:vector size="52" baseType="lpstr">
      <vt:lpstr>.VnTime</vt:lpstr>
      <vt:lpstr>Arial</vt:lpstr>
      <vt:lpstr>Calibri</vt:lpstr>
      <vt:lpstr>Calibri Light</vt:lpstr>
      <vt:lpstr>Cambria Math</vt:lpstr>
      <vt:lpstr>Times New Roman</vt:lpstr>
      <vt:lpstr>Chủ đề Office</vt:lpstr>
      <vt:lpstr>Equation.3</vt:lpstr>
      <vt:lpstr>TRƯỜNG ĐẠI HỌC MỎ - ĐỊA CHẤT KHOA MÔI TRƯỜNG bộ môn địa sinh thÁi và công nghệ môi trường    HỘI THẢO CHUYÊN ĐỀ   HIỆN TRẠNG Ô NHIỄM FLO TRONG NƯỚCC DƯỚI ĐẤT TỈNH KHÁNH HÒA VÀ ĐỀ XUẤT GIÀI PHÁP GIÀM THIỂU   Trình bày: PGS.TS Đỗ Văn Bình      Hà Nội, 6 2022</vt:lpstr>
      <vt:lpstr>Nội dung trình bày</vt:lpstr>
      <vt:lpstr>Mở đầu</vt:lpstr>
      <vt:lpstr>Bản trình bày PowerPoint</vt:lpstr>
      <vt:lpstr>Bản trình bày PowerPoint</vt:lpstr>
      <vt:lpstr>Bản trình bày PowerPoint</vt:lpstr>
      <vt:lpstr>CHƯƠNG 1.  TỔNG QUAN VẤN ĐỀ NGHIÊN CỨU</vt:lpstr>
      <vt:lpstr>Bản trình bày PowerPoint</vt:lpstr>
      <vt:lpstr>Bản trình bày PowerPoint</vt:lpstr>
      <vt:lpstr>  CHƯƠNG 2  ĐẶC ĐIỂM ĐIỀU KIỆN TỰ NHIÊN KHU VỰC NGHIÊN CỨU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CHƯƠNG 3 HIỆN TRẠNG PHÂN BỐ VÀ Ô NHIỄM FLO TRONG NƯỚC DƯỚI ĐẤT TỈNH KHÁNH HÒA  VÀ ĐỀ XUẤT BIỆN PHÁP GIẢM THIỂU</vt:lpstr>
      <vt:lpstr>Bản trình bày PowerPoint</vt:lpstr>
      <vt:lpstr>THỰC TRẠNG PHÂN BỐ Ô NHIỄM FLO TRONG CÁC KHU VỰC TỈNH KHÁNH HÒA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ĐẠI HỌC MỎ - ĐỊA CHẤT KHOA MÔI TRƯỜNG bộ môn địa sinh thÁi và công nghệ môi trường    HỘI THẢO CHUYÊN ĐỀ   HIỆN TRẠNG Ô NHIỄM FLO TRONG NƯỚCC DƯỚI ĐẤT TỈNH KHÁNH HÒA VÀ ĐỀ XUẤT GIÀI PHÁP GIÀM THIỂU   Trình bày: PGS.TS Đỗ Văn Bình      Hà Nội, 6 2022</dc:title>
  <dc:creator>Do Van Binh</dc:creator>
  <cp:lastModifiedBy>Do Van Binh</cp:lastModifiedBy>
  <cp:revision>30</cp:revision>
  <dcterms:created xsi:type="dcterms:W3CDTF">2022-06-16T11:46:36Z</dcterms:created>
  <dcterms:modified xsi:type="dcterms:W3CDTF">2022-06-17T08:41:44Z</dcterms:modified>
</cp:coreProperties>
</file>