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1312"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444B892-2971-403C-A761-CE5E35DE3F5C}" type="datetimeFigureOut">
              <a:rPr lang="en-US" smtClean="0"/>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0A47F9-63CE-4EDB-B5B2-E2E5548A3DB1}" type="slidenum">
              <a:rPr lang="en-US" smtClean="0"/>
              <a:t>‹#›</a:t>
            </a:fld>
            <a:endParaRPr lang="en-US"/>
          </a:p>
        </p:txBody>
      </p:sp>
    </p:spTree>
    <p:extLst>
      <p:ext uri="{BB962C8B-B14F-4D97-AF65-F5344CB8AC3E}">
        <p14:creationId xmlns:p14="http://schemas.microsoft.com/office/powerpoint/2010/main" val="283264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44B892-2971-403C-A761-CE5E35DE3F5C}" type="datetimeFigureOut">
              <a:rPr lang="en-US" smtClean="0"/>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0A47F9-63CE-4EDB-B5B2-E2E5548A3DB1}" type="slidenum">
              <a:rPr lang="en-US" smtClean="0"/>
              <a:t>‹#›</a:t>
            </a:fld>
            <a:endParaRPr lang="en-US"/>
          </a:p>
        </p:txBody>
      </p:sp>
    </p:spTree>
    <p:extLst>
      <p:ext uri="{BB962C8B-B14F-4D97-AF65-F5344CB8AC3E}">
        <p14:creationId xmlns:p14="http://schemas.microsoft.com/office/powerpoint/2010/main" val="1098701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44B892-2971-403C-A761-CE5E35DE3F5C}" type="datetimeFigureOut">
              <a:rPr lang="en-US" smtClean="0"/>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0A47F9-63CE-4EDB-B5B2-E2E5548A3DB1}" type="slidenum">
              <a:rPr lang="en-US" smtClean="0"/>
              <a:t>‹#›</a:t>
            </a:fld>
            <a:endParaRPr lang="en-US"/>
          </a:p>
        </p:txBody>
      </p:sp>
    </p:spTree>
    <p:extLst>
      <p:ext uri="{BB962C8B-B14F-4D97-AF65-F5344CB8AC3E}">
        <p14:creationId xmlns:p14="http://schemas.microsoft.com/office/powerpoint/2010/main" val="3114065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444B892-2971-403C-A761-CE5E35DE3F5C}" type="datetimeFigureOut">
              <a:rPr lang="en-US" smtClean="0"/>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0A47F9-63CE-4EDB-B5B2-E2E5548A3DB1}" type="slidenum">
              <a:rPr lang="en-US" smtClean="0"/>
              <a:t>‹#›</a:t>
            </a:fld>
            <a:endParaRPr lang="en-US"/>
          </a:p>
        </p:txBody>
      </p:sp>
    </p:spTree>
    <p:extLst>
      <p:ext uri="{BB962C8B-B14F-4D97-AF65-F5344CB8AC3E}">
        <p14:creationId xmlns:p14="http://schemas.microsoft.com/office/powerpoint/2010/main" val="764955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444B892-2971-403C-A761-CE5E35DE3F5C}" type="datetimeFigureOut">
              <a:rPr lang="en-US" smtClean="0"/>
              <a:t>7/28/2022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0A47F9-63CE-4EDB-B5B2-E2E5548A3DB1}" type="slidenum">
              <a:rPr lang="en-US" smtClean="0"/>
              <a:t>‹#›</a:t>
            </a:fld>
            <a:endParaRPr lang="en-US"/>
          </a:p>
        </p:txBody>
      </p:sp>
    </p:spTree>
    <p:extLst>
      <p:ext uri="{BB962C8B-B14F-4D97-AF65-F5344CB8AC3E}">
        <p14:creationId xmlns:p14="http://schemas.microsoft.com/office/powerpoint/2010/main" val="3902247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444B892-2971-403C-A761-CE5E35DE3F5C}" type="datetimeFigureOut">
              <a:rPr lang="en-US" smtClean="0"/>
              <a:t>7/28/2022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0A47F9-63CE-4EDB-B5B2-E2E5548A3DB1}" type="slidenum">
              <a:rPr lang="en-US" smtClean="0"/>
              <a:t>‹#›</a:t>
            </a:fld>
            <a:endParaRPr lang="en-US"/>
          </a:p>
        </p:txBody>
      </p:sp>
    </p:spTree>
    <p:extLst>
      <p:ext uri="{BB962C8B-B14F-4D97-AF65-F5344CB8AC3E}">
        <p14:creationId xmlns:p14="http://schemas.microsoft.com/office/powerpoint/2010/main" val="606127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44B892-2971-403C-A761-CE5E35DE3F5C}" type="datetimeFigureOut">
              <a:rPr lang="en-US" smtClean="0"/>
              <a:t>7/28/2022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0A47F9-63CE-4EDB-B5B2-E2E5548A3DB1}" type="slidenum">
              <a:rPr lang="en-US" smtClean="0"/>
              <a:t>‹#›</a:t>
            </a:fld>
            <a:endParaRPr lang="en-US"/>
          </a:p>
        </p:txBody>
      </p:sp>
    </p:spTree>
    <p:extLst>
      <p:ext uri="{BB962C8B-B14F-4D97-AF65-F5344CB8AC3E}">
        <p14:creationId xmlns:p14="http://schemas.microsoft.com/office/powerpoint/2010/main" val="1328452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44B892-2971-403C-A761-CE5E35DE3F5C}" type="datetimeFigureOut">
              <a:rPr lang="en-US" smtClean="0"/>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0A47F9-63CE-4EDB-B5B2-E2E5548A3DB1}" type="slidenum">
              <a:rPr lang="en-US" smtClean="0"/>
              <a:t>‹#›</a:t>
            </a:fld>
            <a:endParaRPr lang="en-US"/>
          </a:p>
        </p:txBody>
      </p:sp>
    </p:spTree>
    <p:extLst>
      <p:ext uri="{BB962C8B-B14F-4D97-AF65-F5344CB8AC3E}">
        <p14:creationId xmlns:p14="http://schemas.microsoft.com/office/powerpoint/2010/main" val="2810898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44B892-2971-403C-A761-CE5E35DE3F5C}" type="datetimeFigureOut">
              <a:rPr lang="en-US" smtClean="0"/>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0A47F9-63CE-4EDB-B5B2-E2E5548A3DB1}" type="slidenum">
              <a:rPr lang="en-US" smtClean="0"/>
              <a:t>‹#›</a:t>
            </a:fld>
            <a:endParaRPr lang="en-US"/>
          </a:p>
        </p:txBody>
      </p:sp>
    </p:spTree>
    <p:extLst>
      <p:ext uri="{BB962C8B-B14F-4D97-AF65-F5344CB8AC3E}">
        <p14:creationId xmlns:p14="http://schemas.microsoft.com/office/powerpoint/2010/main" val="4039110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44B892-2971-403C-A761-CE5E35DE3F5C}" type="datetimeFigureOut">
              <a:rPr lang="en-US" smtClean="0"/>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0A47F9-63CE-4EDB-B5B2-E2E5548A3DB1}" type="slidenum">
              <a:rPr lang="en-US" smtClean="0"/>
              <a:t>‹#›</a:t>
            </a:fld>
            <a:endParaRPr lang="en-US"/>
          </a:p>
        </p:txBody>
      </p:sp>
    </p:spTree>
    <p:extLst>
      <p:ext uri="{BB962C8B-B14F-4D97-AF65-F5344CB8AC3E}">
        <p14:creationId xmlns:p14="http://schemas.microsoft.com/office/powerpoint/2010/main" val="4095212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44B892-2971-403C-A761-CE5E35DE3F5C}" type="datetimeFigureOut">
              <a:rPr lang="en-US" smtClean="0"/>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0A47F9-63CE-4EDB-B5B2-E2E5548A3DB1}" type="slidenum">
              <a:rPr lang="en-US" smtClean="0"/>
              <a:t>‹#›</a:t>
            </a:fld>
            <a:endParaRPr lang="en-US"/>
          </a:p>
        </p:txBody>
      </p:sp>
    </p:spTree>
    <p:extLst>
      <p:ext uri="{BB962C8B-B14F-4D97-AF65-F5344CB8AC3E}">
        <p14:creationId xmlns:p14="http://schemas.microsoft.com/office/powerpoint/2010/main" val="2929214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44B892-2971-403C-A761-CE5E35DE3F5C}" type="datetimeFigureOut">
              <a:rPr lang="en-US" smtClean="0"/>
              <a:t>7/28/2022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0A47F9-63CE-4EDB-B5B2-E2E5548A3DB1}" type="slidenum">
              <a:rPr lang="en-US" smtClean="0"/>
              <a:t>‹#›</a:t>
            </a:fld>
            <a:endParaRPr lang="en-US"/>
          </a:p>
        </p:txBody>
      </p:sp>
    </p:spTree>
    <p:extLst>
      <p:ext uri="{BB962C8B-B14F-4D97-AF65-F5344CB8AC3E}">
        <p14:creationId xmlns:p14="http://schemas.microsoft.com/office/powerpoint/2010/main" val="31938864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vi.glosbe.com/en/vi/Thank%20you%20for%20your%20attentio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0"/>
            <a:ext cx="7772400" cy="1470025"/>
          </a:xfrm>
        </p:spPr>
        <p:txBody>
          <a:bodyPr/>
          <a:lstStyle/>
          <a:p>
            <a:r>
              <a:rPr lang="en-US" b="1" smtClean="0"/>
              <a:t>BÁO CÁO HỌC THUẬT</a:t>
            </a:r>
            <a:endParaRPr lang="en-US" b="1"/>
          </a:p>
        </p:txBody>
      </p:sp>
      <p:sp>
        <p:nvSpPr>
          <p:cNvPr id="3" name="Subtitle 2"/>
          <p:cNvSpPr>
            <a:spLocks noGrp="1"/>
          </p:cNvSpPr>
          <p:nvPr>
            <p:ph type="subTitle" idx="1"/>
          </p:nvPr>
        </p:nvSpPr>
        <p:spPr>
          <a:xfrm>
            <a:off x="609600" y="2743200"/>
            <a:ext cx="8229600" cy="2819400"/>
          </a:xfrm>
        </p:spPr>
        <p:txBody>
          <a:bodyPr/>
          <a:lstStyle/>
          <a:p>
            <a:r>
              <a:rPr lang="en-US" b="1" i="1" smtClean="0">
                <a:solidFill>
                  <a:srgbClr val="FF0000"/>
                </a:solidFill>
              </a:rPr>
              <a:t>“TÁI CHẾ TRO BAY TỪ LÒ ĐỐT CHẤT THẢI RẮN ĐÔ THỊ SỬ DỤNG THIẾT BỊ XYCLON THỦY LỰC”</a:t>
            </a:r>
          </a:p>
          <a:p>
            <a:endParaRPr lang="en-US" i="1">
              <a:solidFill>
                <a:srgbClr val="FF0000"/>
              </a:solidFill>
            </a:endParaRPr>
          </a:p>
          <a:p>
            <a:r>
              <a:rPr lang="en-US" smtClean="0">
                <a:solidFill>
                  <a:schemeClr val="tx1"/>
                </a:solidFill>
                <a:latin typeface="Times New Roman" pitchFamily="18" charset="0"/>
                <a:cs typeface="Times New Roman" pitchFamily="18" charset="0"/>
              </a:rPr>
              <a:t>Nhữ Thị Kim Dung</a:t>
            </a:r>
          </a:p>
          <a:p>
            <a:endParaRPr lang="en-US" i="1">
              <a:solidFill>
                <a:srgbClr val="FF0000"/>
              </a:solidFill>
            </a:endParaRPr>
          </a:p>
        </p:txBody>
      </p:sp>
    </p:spTree>
    <p:extLst>
      <p:ext uri="{BB962C8B-B14F-4D97-AF65-F5344CB8AC3E}">
        <p14:creationId xmlns:p14="http://schemas.microsoft.com/office/powerpoint/2010/main" val="35438285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b="1" smtClean="0">
                <a:solidFill>
                  <a:srgbClr val="00B050"/>
                </a:solidFill>
                <a:latin typeface="Times New Roman" pitchFamily="18" charset="0"/>
                <a:cs typeface="Times New Roman" pitchFamily="18" charset="0"/>
              </a:rPr>
              <a:t>TÓM TẮT</a:t>
            </a:r>
            <a:endParaRPr lang="en-US" b="1">
              <a:solidFill>
                <a:srgbClr val="00B05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305800" cy="5181600"/>
          </a:xfrm>
        </p:spPr>
        <p:txBody>
          <a:bodyPr/>
          <a:lstStyle/>
          <a:p>
            <a:pPr marL="0" indent="0" algn="just">
              <a:buNone/>
            </a:pPr>
            <a:r>
              <a:rPr lang="en-US" smtClean="0">
                <a:effectLst/>
                <a:latin typeface="Times New Roman"/>
                <a:ea typeface="Calibri"/>
              </a:rPr>
              <a:t>Các lò đốt chất thải rắn đô thị (MSWIs) ở Đài Loan tạo ra lượng lớn tro bay hàng năm, chủ yếu bao gồm các hợp chất </a:t>
            </a:r>
            <a:r>
              <a:rPr lang="en-US" b="1" smtClean="0">
                <a:effectLst/>
                <a:latin typeface="Times New Roman"/>
                <a:ea typeface="Calibri"/>
              </a:rPr>
              <a:t>canxi và silic</a:t>
            </a:r>
            <a:r>
              <a:rPr lang="en-US" smtClean="0">
                <a:effectLst/>
                <a:latin typeface="Times New Roman"/>
                <a:ea typeface="Calibri"/>
              </a:rPr>
              <a:t>, có tiềm năng tái chế.</a:t>
            </a:r>
            <a:r>
              <a:rPr lang="en-US" sz="2400">
                <a:ea typeface="Calibri"/>
                <a:cs typeface="Times New Roman"/>
              </a:rPr>
              <a:t> </a:t>
            </a:r>
            <a:r>
              <a:rPr lang="en-US" smtClean="0">
                <a:effectLst/>
                <a:latin typeface="Times New Roman"/>
                <a:ea typeface="Calibri"/>
              </a:rPr>
              <a:t>Tuy nhiên, </a:t>
            </a:r>
            <a:r>
              <a:rPr lang="en-US" b="1" smtClean="0">
                <a:effectLst/>
                <a:latin typeface="Times New Roman"/>
                <a:ea typeface="Calibri"/>
              </a:rPr>
              <a:t>một số kim loại nặng </a:t>
            </a:r>
            <a:r>
              <a:rPr lang="en-US" smtClean="0">
                <a:effectLst/>
                <a:latin typeface="Times New Roman"/>
                <a:ea typeface="Calibri"/>
              </a:rPr>
              <a:t>có trong tro bay MSWI cần được loại bỏ hoặc khử bớt trước khi tái chế để tro bay không nguy hại.</a:t>
            </a:r>
          </a:p>
          <a:p>
            <a:pPr marL="0" indent="0" algn="just">
              <a:buNone/>
            </a:pPr>
            <a:r>
              <a:rPr lang="en-US" b="1" i="1" smtClean="0">
                <a:solidFill>
                  <a:srgbClr val="00B050"/>
                </a:solidFill>
                <a:effectLst/>
                <a:latin typeface="Times New Roman"/>
                <a:ea typeface="Calibri"/>
              </a:rPr>
              <a:t>Mục đích: </a:t>
            </a:r>
            <a:r>
              <a:rPr lang="en-US" smtClean="0">
                <a:effectLst/>
                <a:latin typeface="Times New Roman"/>
                <a:ea typeface="Calibri"/>
              </a:rPr>
              <a:t>Giới thiệu công nghệ sử dụng xyclon thủy lực để tách các thành phần của tro bay MSWI nhằm thu được thành phần có thể tái chế.</a:t>
            </a:r>
            <a:r>
              <a:rPr lang="en-US" sz="2400">
                <a:ea typeface="Calibri"/>
                <a:cs typeface="Times New Roman"/>
              </a:rPr>
              <a:t> </a:t>
            </a:r>
            <a:endParaRPr lang="en-US"/>
          </a:p>
        </p:txBody>
      </p:sp>
    </p:spTree>
    <p:extLst>
      <p:ext uri="{BB962C8B-B14F-4D97-AF65-F5344CB8AC3E}">
        <p14:creationId xmlns:p14="http://schemas.microsoft.com/office/powerpoint/2010/main" val="3414726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fontScale="92500" lnSpcReduction="10000"/>
          </a:bodyPr>
          <a:lstStyle/>
          <a:p>
            <a:pPr marL="0" indent="0" algn="just">
              <a:lnSpc>
                <a:spcPct val="115000"/>
              </a:lnSpc>
              <a:spcAft>
                <a:spcPts val="1000"/>
              </a:spcAft>
              <a:buNone/>
            </a:pPr>
            <a:r>
              <a:rPr lang="en-US" b="1" smtClean="0">
                <a:solidFill>
                  <a:srgbClr val="00B050"/>
                </a:solidFill>
                <a:latin typeface="Times New Roman" pitchFamily="18" charset="0"/>
                <a:cs typeface="Times New Roman" pitchFamily="18" charset="0"/>
              </a:rPr>
              <a:t>Kết quả: </a:t>
            </a:r>
            <a:r>
              <a:rPr lang="en-US" smtClean="0">
                <a:effectLst/>
                <a:latin typeface="Times New Roman"/>
                <a:ea typeface="Calibri"/>
                <a:cs typeface="Times New Roman"/>
              </a:rPr>
              <a:t>Muối clorua có thể được loại bỏ khỏi tro bay trong quá trình tách bằng thiết bị xyclon thủy lực.</a:t>
            </a:r>
            <a:r>
              <a:rPr lang="en-US" sz="2400">
                <a:ea typeface="Calibri"/>
                <a:cs typeface="Times New Roman"/>
              </a:rPr>
              <a:t> </a:t>
            </a:r>
            <a:r>
              <a:rPr lang="en-US" smtClean="0">
                <a:effectLst/>
                <a:latin typeface="Times New Roman"/>
                <a:ea typeface="Calibri"/>
                <a:cs typeface="Times New Roman"/>
              </a:rPr>
              <a:t>Trong môi trường nặng (cát thạch anh) không chỉ các muối được loại bỏ mà còn tách được các hạt tro bay.</a:t>
            </a:r>
            <a:r>
              <a:rPr lang="en-US" sz="2400">
                <a:ea typeface="Calibri"/>
                <a:cs typeface="Times New Roman"/>
              </a:rPr>
              <a:t> </a:t>
            </a:r>
            <a:endParaRPr lang="en-US" sz="2400" smtClean="0">
              <a:ea typeface="Calibri"/>
              <a:cs typeface="Times New Roman"/>
            </a:endParaRPr>
          </a:p>
          <a:p>
            <a:pPr marL="0" indent="0" algn="just">
              <a:lnSpc>
                <a:spcPct val="115000"/>
              </a:lnSpc>
              <a:spcAft>
                <a:spcPts val="1000"/>
              </a:spcAft>
              <a:buNone/>
            </a:pPr>
            <a:r>
              <a:rPr lang="en-US" smtClean="0">
                <a:effectLst/>
                <a:latin typeface="Times New Roman"/>
                <a:ea typeface="Calibri"/>
                <a:cs typeface="Times New Roman"/>
              </a:rPr>
              <a:t>Sau quá trình phân tách trong xyclon môi trường nặng, các kim loại nặng bao gồm </a:t>
            </a:r>
            <a:r>
              <a:rPr lang="en-US" b="1" smtClean="0">
                <a:effectLst/>
                <a:latin typeface="Times New Roman"/>
                <a:ea typeface="Calibri"/>
                <a:cs typeface="Times New Roman"/>
              </a:rPr>
              <a:t>Pb và Zn </a:t>
            </a:r>
            <a:r>
              <a:rPr lang="en-US" smtClean="0">
                <a:effectLst/>
                <a:latin typeface="Times New Roman"/>
                <a:ea typeface="Calibri"/>
                <a:cs typeface="Times New Roman"/>
              </a:rPr>
              <a:t>đi vào tinh quặng ở dạng hạt mịn, phần còn lại của tro bay chứa ít kim loại nặng hơn và phần này vừa không nguy hại, vừa có thể tái chế.</a:t>
            </a:r>
            <a:endParaRPr lang="en-US" sz="2400">
              <a:ea typeface="Calibri"/>
              <a:cs typeface="Times New Roman"/>
            </a:endParaRPr>
          </a:p>
          <a:p>
            <a:pPr marL="0" indent="0">
              <a:buNone/>
            </a:pPr>
            <a:endParaRPr lang="en-US" b="1">
              <a:solidFill>
                <a:srgbClr val="00B050"/>
              </a:solidFill>
              <a:latin typeface="Times New Roman" pitchFamily="18" charset="0"/>
              <a:cs typeface="Times New Roman" pitchFamily="18" charset="0"/>
            </a:endParaRPr>
          </a:p>
        </p:txBody>
      </p:sp>
    </p:spTree>
    <p:extLst>
      <p:ext uri="{BB962C8B-B14F-4D97-AF65-F5344CB8AC3E}">
        <p14:creationId xmlns:p14="http://schemas.microsoft.com/office/powerpoint/2010/main" val="4246110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a:solidFill>
                  <a:srgbClr val="00B050"/>
                </a:solidFill>
                <a:latin typeface="Times New Roman" pitchFamily="18" charset="0"/>
                <a:cs typeface="Times New Roman" pitchFamily="18" charset="0"/>
              </a:rPr>
              <a:t>GIỚI THIỆU</a:t>
            </a:r>
            <a:endParaRPr lang="en-US"/>
          </a:p>
        </p:txBody>
      </p:sp>
      <p:sp>
        <p:nvSpPr>
          <p:cNvPr id="3" name="Content Placeholder 2"/>
          <p:cNvSpPr>
            <a:spLocks noGrp="1"/>
          </p:cNvSpPr>
          <p:nvPr>
            <p:ph idx="1"/>
          </p:nvPr>
        </p:nvSpPr>
        <p:spPr>
          <a:xfrm>
            <a:off x="457200" y="1143000"/>
            <a:ext cx="8229600" cy="5486400"/>
          </a:xfrm>
        </p:spPr>
        <p:txBody>
          <a:bodyPr>
            <a:normAutofit lnSpcReduction="10000"/>
          </a:bodyPr>
          <a:lstStyle/>
          <a:p>
            <a:pPr marL="0" indent="0" algn="just">
              <a:buNone/>
            </a:pPr>
            <a:r>
              <a:rPr lang="en-US" smtClean="0">
                <a:effectLst/>
                <a:latin typeface="Times New Roman"/>
                <a:ea typeface="Calibri"/>
              </a:rPr>
              <a:t>Ở Đài Loan, xử lý rác thải chủ yếu dùng công nghệ đốt vì </a:t>
            </a:r>
            <a:r>
              <a:rPr lang="vi-VN" smtClean="0">
                <a:effectLst/>
                <a:latin typeface="Times New Roman"/>
                <a:ea typeface="Calibri"/>
              </a:rPr>
              <a:t>diện tích đất hạn chế và thiếu bãi chôn lấp. </a:t>
            </a:r>
            <a:endParaRPr lang="en-US" smtClean="0">
              <a:effectLst/>
              <a:latin typeface="Times New Roman"/>
              <a:ea typeface="Calibri"/>
            </a:endParaRPr>
          </a:p>
          <a:p>
            <a:pPr marL="0" indent="0" algn="just">
              <a:buNone/>
            </a:pPr>
            <a:r>
              <a:rPr lang="en-US" smtClean="0">
                <a:effectLst/>
                <a:latin typeface="Times New Roman"/>
                <a:ea typeface="Calibri"/>
              </a:rPr>
              <a:t>Năm 2010, có 24 lò đốt chất thải rắn đô thị (MSWI), với khoảng </a:t>
            </a:r>
            <a:r>
              <a:rPr lang="en-US" b="1" smtClean="0">
                <a:effectLst/>
                <a:latin typeface="Times New Roman"/>
                <a:ea typeface="Calibri"/>
              </a:rPr>
              <a:t>6,24 triệu tấn chất thải </a:t>
            </a:r>
            <a:r>
              <a:rPr lang="en-US" smtClean="0">
                <a:effectLst/>
                <a:latin typeface="Times New Roman"/>
                <a:ea typeface="Calibri"/>
              </a:rPr>
              <a:t>được xử lý hàng năm.</a:t>
            </a:r>
            <a:r>
              <a:rPr lang="en-US" sz="2400">
                <a:ea typeface="Calibri"/>
                <a:cs typeface="Times New Roman"/>
              </a:rPr>
              <a:t> </a:t>
            </a:r>
            <a:r>
              <a:rPr lang="en-US" smtClean="0">
                <a:effectLst/>
                <a:latin typeface="Times New Roman"/>
                <a:ea typeface="Calibri"/>
              </a:rPr>
              <a:t>Các chất thải sau đốt, bao gồm cả phần phía dưới và tro bay, có trọng lượng xấp xỉ 1/5 trọng lượng của chất thải ban đầu và </a:t>
            </a:r>
            <a:r>
              <a:rPr lang="en-US" b="1" smtClean="0">
                <a:effectLst/>
                <a:latin typeface="Times New Roman"/>
                <a:ea typeface="Calibri"/>
              </a:rPr>
              <a:t>tro bay chiếm khoảng 23% </a:t>
            </a:r>
            <a:r>
              <a:rPr lang="en-US" smtClean="0">
                <a:effectLst/>
                <a:latin typeface="Times New Roman"/>
                <a:ea typeface="Calibri"/>
              </a:rPr>
              <a:t>trọng lượng của các chất còn lại.</a:t>
            </a:r>
            <a:r>
              <a:rPr lang="en-US" sz="2400">
                <a:ea typeface="Calibri"/>
                <a:cs typeface="Times New Roman"/>
              </a:rPr>
              <a:t> </a:t>
            </a:r>
            <a:r>
              <a:rPr lang="en-US" smtClean="0">
                <a:effectLst/>
                <a:latin typeface="Times New Roman"/>
                <a:ea typeface="Calibri"/>
              </a:rPr>
              <a:t>Do đó, tổng lượng tro bay MSWI được tạo ra là </a:t>
            </a:r>
            <a:r>
              <a:rPr lang="en-US" b="1" smtClean="0">
                <a:effectLst/>
                <a:latin typeface="Times New Roman"/>
                <a:ea typeface="Calibri"/>
              </a:rPr>
              <a:t>gần 302.000 tấn.</a:t>
            </a:r>
            <a:r>
              <a:rPr lang="en-US" smtClean="0">
                <a:effectLst/>
                <a:latin typeface="Times New Roman"/>
                <a:ea typeface="Calibri"/>
              </a:rPr>
              <a:t> </a:t>
            </a:r>
          </a:p>
          <a:p>
            <a:pPr marL="0" indent="0" algn="just">
              <a:buNone/>
            </a:pPr>
            <a:endParaRPr lang="en-US"/>
          </a:p>
        </p:txBody>
      </p:sp>
    </p:spTree>
    <p:extLst>
      <p:ext uri="{BB962C8B-B14F-4D97-AF65-F5344CB8AC3E}">
        <p14:creationId xmlns:p14="http://schemas.microsoft.com/office/powerpoint/2010/main" val="1251448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382000" cy="6400800"/>
          </a:xfrm>
        </p:spPr>
        <p:txBody>
          <a:bodyPr>
            <a:normAutofit fontScale="92500" lnSpcReduction="10000"/>
          </a:bodyPr>
          <a:lstStyle/>
          <a:p>
            <a:pPr marL="0" indent="0" algn="just">
              <a:buNone/>
            </a:pPr>
            <a:r>
              <a:rPr lang="en-US" smtClean="0">
                <a:effectLst/>
                <a:latin typeface="Times New Roman"/>
                <a:ea typeface="Calibri"/>
              </a:rPr>
              <a:t>Các thành phần chính trong tro bay MSWI thường là các </a:t>
            </a:r>
            <a:r>
              <a:rPr lang="en-US" b="1" smtClean="0">
                <a:effectLst/>
                <a:latin typeface="Times New Roman"/>
                <a:ea typeface="Calibri"/>
              </a:rPr>
              <a:t>hợp chất canxi, nhôm và silic, </a:t>
            </a:r>
            <a:r>
              <a:rPr lang="en-US" smtClean="0">
                <a:effectLst/>
                <a:latin typeface="Times New Roman"/>
                <a:ea typeface="Calibri"/>
              </a:rPr>
              <a:t>do đó MSWI tro bay rất có tiềm năng tái chế.</a:t>
            </a:r>
            <a:r>
              <a:rPr lang="en-US" sz="2400">
                <a:ea typeface="Calibri"/>
                <a:cs typeface="Times New Roman"/>
              </a:rPr>
              <a:t> </a:t>
            </a:r>
            <a:endParaRPr lang="en-US" sz="2400" smtClean="0">
              <a:ea typeface="Calibri"/>
              <a:cs typeface="Times New Roman"/>
            </a:endParaRPr>
          </a:p>
          <a:p>
            <a:pPr marL="0" indent="0" algn="just">
              <a:buNone/>
            </a:pPr>
            <a:r>
              <a:rPr lang="en-US" smtClean="0">
                <a:effectLst/>
                <a:latin typeface="Times New Roman"/>
                <a:ea typeface="Calibri"/>
              </a:rPr>
              <a:t>Có một số muối clorua, dioxin và kim loại nặng, chẳng hạn như Pb, Zn, Cu, Cd và Sb, có trong tro bay MSWI ảnh hưởng đến môi trường.</a:t>
            </a:r>
          </a:p>
          <a:p>
            <a:pPr algn="just">
              <a:lnSpc>
                <a:spcPct val="115000"/>
              </a:lnSpc>
              <a:spcAft>
                <a:spcPts val="1000"/>
              </a:spcAft>
            </a:pPr>
            <a:r>
              <a:rPr lang="en-US" smtClean="0">
                <a:effectLst/>
                <a:latin typeface="Times New Roman"/>
                <a:ea typeface="Calibri"/>
              </a:rPr>
              <a:t>Nhiều nhà nghiên cứu đã nghiên cứu loại bỏ các kim loại nặng từ tro bay MSWI bằng các quy trình </a:t>
            </a:r>
            <a:r>
              <a:rPr lang="en-US" b="1" smtClean="0">
                <a:effectLst/>
                <a:latin typeface="Times New Roman"/>
                <a:ea typeface="Calibri"/>
              </a:rPr>
              <a:t>chiết xuất hoặc xử lý nhiệt</a:t>
            </a:r>
            <a:r>
              <a:rPr lang="en-US" smtClean="0">
                <a:effectLst/>
                <a:latin typeface="Times New Roman"/>
                <a:ea typeface="Calibri"/>
              </a:rPr>
              <a:t>, </a:t>
            </a:r>
            <a:r>
              <a:rPr lang="en-US" smtClean="0">
                <a:effectLst/>
                <a:latin typeface="Times New Roman"/>
                <a:ea typeface="Calibri"/>
                <a:cs typeface="Times New Roman"/>
              </a:rPr>
              <a:t>nhưng các phương pháp này rất phức tạp, với chi phí quá cao để áp dụng vào thực tế.</a:t>
            </a:r>
            <a:r>
              <a:rPr lang="en-US" sz="2400">
                <a:ea typeface="Calibri"/>
                <a:cs typeface="Times New Roman"/>
              </a:rPr>
              <a:t> </a:t>
            </a:r>
            <a:r>
              <a:rPr lang="en-US" smtClean="0">
                <a:effectLst/>
                <a:latin typeface="Times New Roman"/>
                <a:ea typeface="Calibri"/>
                <a:cs typeface="Times New Roman"/>
              </a:rPr>
              <a:t>Do đó, các phương pháp đơn giản hơn và rẻ hơn, chẳng hạn như </a:t>
            </a:r>
            <a:r>
              <a:rPr lang="en-US" b="1" smtClean="0">
                <a:effectLst/>
                <a:latin typeface="Times New Roman"/>
                <a:ea typeface="Calibri"/>
                <a:cs typeface="Times New Roman"/>
              </a:rPr>
              <a:t>công nghệ tách hydrocyclone</a:t>
            </a:r>
            <a:r>
              <a:rPr lang="en-US" smtClean="0">
                <a:effectLst/>
                <a:latin typeface="Times New Roman"/>
                <a:ea typeface="Calibri"/>
                <a:cs typeface="Times New Roman"/>
              </a:rPr>
              <a:t>, có thể phù hợp hơn trong thực tế.</a:t>
            </a:r>
            <a:endParaRPr lang="en-US" sz="2400">
              <a:ea typeface="Calibri"/>
              <a:cs typeface="Times New Roman"/>
            </a:endParaRPr>
          </a:p>
          <a:p>
            <a:pPr marL="0" indent="0" algn="just">
              <a:buNone/>
            </a:pPr>
            <a:endParaRPr lang="en-US" b="1"/>
          </a:p>
        </p:txBody>
      </p:sp>
    </p:spTree>
    <p:extLst>
      <p:ext uri="{BB962C8B-B14F-4D97-AF65-F5344CB8AC3E}">
        <p14:creationId xmlns:p14="http://schemas.microsoft.com/office/powerpoint/2010/main" val="2296252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lstStyle/>
          <a:p>
            <a:pPr marL="0" indent="0">
              <a:buNone/>
            </a:pPr>
            <a:endParaRPr lang="en-US" smtClean="0"/>
          </a:p>
          <a:p>
            <a:pPr algn="just">
              <a:lnSpc>
                <a:spcPct val="115000"/>
              </a:lnSpc>
              <a:spcAft>
                <a:spcPts val="1000"/>
              </a:spcAft>
            </a:pPr>
            <a:r>
              <a:rPr lang="en-US" b="1" i="1" smtClean="0">
                <a:solidFill>
                  <a:srgbClr val="FF0000"/>
                </a:solidFill>
                <a:effectLst/>
                <a:latin typeface="Times New Roman"/>
                <a:ea typeface="Calibri"/>
                <a:cs typeface="Times New Roman"/>
              </a:rPr>
              <a:t>Mục đích của nghiên cứu: </a:t>
            </a:r>
            <a:r>
              <a:rPr lang="en-US" smtClean="0">
                <a:effectLst/>
                <a:latin typeface="Times New Roman"/>
                <a:ea typeface="Calibri"/>
                <a:cs typeface="Times New Roman"/>
              </a:rPr>
              <a:t>Sử dụng công nghệ hydrocyclone để tách tro bay MSWI để tái chế tiếp tục và khảo sát ảnh hưởng của môi trường nặng và áp suất đầu vào đối với việc </a:t>
            </a:r>
            <a:r>
              <a:rPr lang="en-US" b="1" smtClean="0">
                <a:effectLst/>
                <a:latin typeface="Times New Roman"/>
                <a:ea typeface="Calibri"/>
                <a:cs typeface="Times New Roman"/>
              </a:rPr>
              <a:t>loại bỏ các muối clorua và tách các kim loại nặng.</a:t>
            </a:r>
            <a:endParaRPr lang="en-US" sz="2400" b="1">
              <a:ea typeface="Calibri"/>
              <a:cs typeface="Times New Roman"/>
            </a:endParaRPr>
          </a:p>
        </p:txBody>
      </p:sp>
    </p:spTree>
    <p:extLst>
      <p:ext uri="{BB962C8B-B14F-4D97-AF65-F5344CB8AC3E}">
        <p14:creationId xmlns:p14="http://schemas.microsoft.com/office/powerpoint/2010/main" val="888000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vi-VN" b="1" smtClean="0">
                <a:solidFill>
                  <a:srgbClr val="FF0000"/>
                </a:solidFill>
              </a:rPr>
              <a:t>Vật liệu và phương pháp</a:t>
            </a:r>
            <a:endParaRPr lang="en-US" b="1">
              <a:solidFill>
                <a:srgbClr val="FF0000"/>
              </a:solidFill>
            </a:endParaRPr>
          </a:p>
        </p:txBody>
      </p:sp>
      <p:sp>
        <p:nvSpPr>
          <p:cNvPr id="3" name="Content Placeholder 2"/>
          <p:cNvSpPr>
            <a:spLocks noGrp="1"/>
          </p:cNvSpPr>
          <p:nvPr>
            <p:ph idx="1"/>
          </p:nvPr>
        </p:nvSpPr>
        <p:spPr>
          <a:xfrm>
            <a:off x="457200" y="1295400"/>
            <a:ext cx="8229600" cy="4830763"/>
          </a:xfrm>
        </p:spPr>
        <p:txBody>
          <a:bodyPr>
            <a:normAutofit fontScale="92500"/>
          </a:bodyPr>
          <a:lstStyle/>
          <a:p>
            <a:pPr marL="457200" lvl="1" indent="0" algn="just">
              <a:lnSpc>
                <a:spcPct val="115000"/>
              </a:lnSpc>
              <a:spcAft>
                <a:spcPts val="1000"/>
              </a:spcAft>
              <a:buNone/>
            </a:pPr>
            <a:r>
              <a:rPr lang="en-US" sz="3900" b="1" i="1" smtClean="0">
                <a:solidFill>
                  <a:srgbClr val="00B0F0"/>
                </a:solidFill>
                <a:effectLst/>
                <a:latin typeface="Times New Roman"/>
                <a:ea typeface="Calibri"/>
                <a:cs typeface="Times New Roman"/>
              </a:rPr>
              <a:t>Vật liệu:</a:t>
            </a:r>
          </a:p>
          <a:p>
            <a:pPr marL="457200" lvl="1" indent="0" algn="just">
              <a:lnSpc>
                <a:spcPct val="115000"/>
              </a:lnSpc>
              <a:spcAft>
                <a:spcPts val="1000"/>
              </a:spcAft>
              <a:buNone/>
            </a:pPr>
            <a:r>
              <a:rPr lang="en-US" smtClean="0">
                <a:effectLst/>
                <a:latin typeface="Times New Roman"/>
                <a:ea typeface="Calibri"/>
              </a:rPr>
              <a:t>Tro bay MSWI được sử dụng trong nghiên cứu này được lấy từ một nhà máy đốt rác công cộng ở miền nam Đài Loan với công suất xử lý chất thải là 1800 tấn/ngày.</a:t>
            </a:r>
            <a:r>
              <a:rPr lang="en-US">
                <a:ea typeface="Calibri"/>
                <a:cs typeface="Times New Roman"/>
              </a:rPr>
              <a:t> </a:t>
            </a:r>
            <a:endParaRPr lang="en-US" smtClean="0">
              <a:ea typeface="Calibri"/>
              <a:cs typeface="Times New Roman"/>
            </a:endParaRPr>
          </a:p>
          <a:p>
            <a:pPr marL="457200" lvl="1" indent="0" algn="just">
              <a:lnSpc>
                <a:spcPct val="115000"/>
              </a:lnSpc>
              <a:spcAft>
                <a:spcPts val="1000"/>
              </a:spcAft>
              <a:buNone/>
            </a:pPr>
            <a:r>
              <a:rPr lang="en-US" smtClean="0">
                <a:effectLst/>
                <a:latin typeface="Times New Roman"/>
                <a:ea typeface="Calibri"/>
              </a:rPr>
              <a:t>Tro bay là hỗn hợp các chất cặn bã từ các thiết bị kiểm soát ô nhiễm không khí (APCD) được trang bị máy lọc bán khô và máy lọc túi vải, do đó nó </a:t>
            </a:r>
            <a:r>
              <a:rPr lang="en-US" b="1" smtClean="0">
                <a:effectLst/>
                <a:latin typeface="Times New Roman"/>
                <a:ea typeface="Calibri"/>
              </a:rPr>
              <a:t>chứa các chất không cháy, bụi, muối, kim loại nặng và các chất phụ gia </a:t>
            </a:r>
            <a:r>
              <a:rPr lang="en-US" smtClean="0">
                <a:effectLst/>
                <a:latin typeface="Times New Roman"/>
                <a:ea typeface="Calibri"/>
              </a:rPr>
              <a:t>(ví dụ như vôi tôi và than hoạt tính). </a:t>
            </a:r>
            <a:endParaRPr lang="en-US">
              <a:ea typeface="Calibri"/>
              <a:cs typeface="Times New Roman"/>
            </a:endParaRPr>
          </a:p>
        </p:txBody>
      </p:sp>
    </p:spTree>
    <p:extLst>
      <p:ext uri="{BB962C8B-B14F-4D97-AF65-F5344CB8AC3E}">
        <p14:creationId xmlns:p14="http://schemas.microsoft.com/office/powerpoint/2010/main" val="1149736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668963"/>
          </a:xfrm>
        </p:spPr>
        <p:txBody>
          <a:bodyPr/>
          <a:lstStyle/>
          <a:p>
            <a:pPr marL="0" indent="0" algn="just">
              <a:buNone/>
            </a:pPr>
            <a:r>
              <a:rPr lang="en-US" b="1" smtClean="0">
                <a:solidFill>
                  <a:srgbClr val="92D050"/>
                </a:solidFill>
                <a:effectLst/>
                <a:latin typeface="Times New Roman"/>
                <a:ea typeface="Calibri"/>
              </a:rPr>
              <a:t>Vị trí lấy mẫu </a:t>
            </a:r>
            <a:r>
              <a:rPr lang="en-US" smtClean="0">
                <a:effectLst/>
                <a:latin typeface="Times New Roman"/>
                <a:ea typeface="Calibri"/>
              </a:rPr>
              <a:t>nằm ở đầu ra của ống xả tro bay, lượng mẫu thu được khoảng 100 kg.</a:t>
            </a:r>
            <a:r>
              <a:rPr lang="en-US" sz="2400">
                <a:ea typeface="Calibri"/>
                <a:cs typeface="Times New Roman"/>
              </a:rPr>
              <a:t> </a:t>
            </a:r>
            <a:r>
              <a:rPr lang="en-US" smtClean="0">
                <a:effectLst/>
                <a:latin typeface="Times New Roman"/>
                <a:ea typeface="Calibri"/>
              </a:rPr>
              <a:t>Mẫu tro bay được trộn kỹ trong phòng thí nghiệm bằng máy trộn, và phương pháp chia tư được sử dụng để giảm khối lượng mẫu xuống khoảng 5 kg cho các thí nghiệm tiếp theo.</a:t>
            </a:r>
            <a:r>
              <a:rPr lang="en-US" sz="2400">
                <a:ea typeface="Calibri"/>
                <a:cs typeface="Times New Roman"/>
              </a:rPr>
              <a:t> </a:t>
            </a:r>
            <a:r>
              <a:rPr lang="en-US" smtClean="0">
                <a:effectLst/>
                <a:latin typeface="Times New Roman"/>
                <a:ea typeface="Calibri"/>
              </a:rPr>
              <a:t>Độ ẩm được xác định bằng cách làm khô tro bay trong tủ sấy tuần hoàn không khí ở 105</a:t>
            </a:r>
            <a:r>
              <a:rPr lang="en-US" baseline="30000" smtClean="0">
                <a:effectLst/>
                <a:latin typeface="Times New Roman"/>
                <a:ea typeface="Calibri"/>
              </a:rPr>
              <a:t>o</a:t>
            </a:r>
            <a:r>
              <a:rPr lang="en-US" smtClean="0">
                <a:effectLst/>
                <a:latin typeface="Times New Roman"/>
                <a:ea typeface="Calibri"/>
              </a:rPr>
              <a:t>C đến khối lượng không đổi, và chất bốc (LOI) được đo bằng cách nung mẫu trong lò nung ở 800</a:t>
            </a:r>
            <a:r>
              <a:rPr lang="en-US" baseline="30000" smtClean="0">
                <a:effectLst/>
                <a:latin typeface="Times New Roman"/>
                <a:ea typeface="Calibri"/>
              </a:rPr>
              <a:t>o</a:t>
            </a:r>
            <a:r>
              <a:rPr lang="en-US" smtClean="0">
                <a:effectLst/>
                <a:latin typeface="Times New Roman"/>
                <a:ea typeface="Calibri"/>
              </a:rPr>
              <a:t>C trong 3 giờ. </a:t>
            </a:r>
            <a:endParaRPr lang="en-US"/>
          </a:p>
        </p:txBody>
      </p:sp>
    </p:spTree>
    <p:extLst>
      <p:ext uri="{BB962C8B-B14F-4D97-AF65-F5344CB8AC3E}">
        <p14:creationId xmlns:p14="http://schemas.microsoft.com/office/powerpoint/2010/main" val="1693523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pPr lvl="1" algn="ctr" rtl="0">
              <a:spcBef>
                <a:spcPct val="0"/>
              </a:spcBef>
            </a:pPr>
            <a:r>
              <a:rPr lang="en-US" sz="4000" b="1" i="1" smtClean="0">
                <a:latin typeface="Times New Roman" pitchFamily="18" charset="0"/>
                <a:cs typeface="Times New Roman" pitchFamily="18" charset="0"/>
              </a:rPr>
              <a:t/>
            </a:r>
            <a:br>
              <a:rPr lang="en-US" sz="4000" b="1" i="1" smtClean="0">
                <a:latin typeface="Times New Roman" pitchFamily="18" charset="0"/>
                <a:cs typeface="Times New Roman" pitchFamily="18" charset="0"/>
              </a:rPr>
            </a:br>
            <a:r>
              <a:rPr lang="en-US" sz="4000" b="1" i="1" smtClean="0">
                <a:solidFill>
                  <a:srgbClr val="00B0F0"/>
                </a:solidFill>
                <a:latin typeface="Times New Roman" pitchFamily="18" charset="0"/>
                <a:cs typeface="Times New Roman" pitchFamily="18" charset="0"/>
              </a:rPr>
              <a:t>Quá </a:t>
            </a:r>
            <a:r>
              <a:rPr lang="en-US" sz="4000" b="1" i="1">
                <a:solidFill>
                  <a:srgbClr val="00B0F0"/>
                </a:solidFill>
                <a:latin typeface="Times New Roman" pitchFamily="18" charset="0"/>
                <a:cs typeface="Times New Roman" pitchFamily="18" charset="0"/>
              </a:rPr>
              <a:t>trình tuyển rửa tro bay</a:t>
            </a:r>
            <a:r>
              <a:rPr lang="en-US" sz="4000">
                <a:latin typeface="Times New Roman" pitchFamily="18" charset="0"/>
                <a:cs typeface="Times New Roman" pitchFamily="18" charset="0"/>
              </a:rPr>
              <a:t/>
            </a:r>
            <a:br>
              <a:rPr lang="en-US" sz="4000">
                <a:latin typeface="Times New Roman" pitchFamily="18" charset="0"/>
                <a:cs typeface="Times New Roman" pitchFamily="18" charset="0"/>
              </a:rPr>
            </a:br>
            <a:endParaRPr lang="en-US" sz="400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just">
              <a:lnSpc>
                <a:spcPct val="115000"/>
              </a:lnSpc>
              <a:spcAft>
                <a:spcPts val="1000"/>
              </a:spcAft>
            </a:pPr>
            <a:r>
              <a:rPr lang="en-US" smtClean="0">
                <a:effectLst/>
                <a:latin typeface="Times New Roman"/>
                <a:ea typeface="Calibri"/>
                <a:cs typeface="Times New Roman"/>
              </a:rPr>
              <a:t>Tro bay được trộn với nước khử ion (với tỷ lệ tro bay trên nước là 1:9) và sau đó được trộn bằng máy chà điện ở tốc độ 500 vòng/phút trong 10 phút.</a:t>
            </a:r>
            <a:r>
              <a:rPr lang="en-US" sz="2400">
                <a:ea typeface="Calibri"/>
                <a:cs typeface="Times New Roman"/>
              </a:rPr>
              <a:t> </a:t>
            </a:r>
            <a:r>
              <a:rPr lang="en-US" smtClean="0">
                <a:effectLst/>
                <a:latin typeface="Times New Roman"/>
                <a:ea typeface="Calibri"/>
                <a:cs typeface="Times New Roman"/>
              </a:rPr>
              <a:t>Ngoài ra, </a:t>
            </a:r>
            <a:r>
              <a:rPr lang="en-US" b="1" smtClean="0">
                <a:effectLst/>
                <a:latin typeface="Times New Roman"/>
                <a:ea typeface="Calibri"/>
                <a:cs typeface="Times New Roman"/>
              </a:rPr>
              <a:t>cát thạch anh </a:t>
            </a:r>
            <a:r>
              <a:rPr lang="en-US" smtClean="0">
                <a:effectLst/>
                <a:latin typeface="Times New Roman"/>
                <a:ea typeface="Calibri"/>
                <a:cs typeface="Times New Roman"/>
              </a:rPr>
              <a:t>có kích thước hạt 0,3–0,6 mm được sử dụng làm môi trường nặng, và tỷ lệ trọng lượng của cát thạch anh và tro bay là 1:1.</a:t>
            </a:r>
            <a:endParaRPr lang="en-US" sz="2400">
              <a:ea typeface="Calibri"/>
              <a:cs typeface="Times New Roman"/>
            </a:endParaRPr>
          </a:p>
        </p:txBody>
      </p:sp>
    </p:spTree>
    <p:extLst>
      <p:ext uri="{BB962C8B-B14F-4D97-AF65-F5344CB8AC3E}">
        <p14:creationId xmlns:p14="http://schemas.microsoft.com/office/powerpoint/2010/main" val="903099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pPr lvl="1" algn="ctr" rtl="0">
              <a:spcBef>
                <a:spcPct val="0"/>
              </a:spcBef>
            </a:pPr>
            <a:r>
              <a:rPr lang="en-US" sz="4000" b="1" i="1">
                <a:solidFill>
                  <a:srgbClr val="00B0F0"/>
                </a:solidFill>
                <a:latin typeface="Times New Roman" pitchFamily="18" charset="0"/>
                <a:cs typeface="Times New Roman" pitchFamily="18" charset="0"/>
              </a:rPr>
              <a:t>Công nghệ Hydrocyclone</a:t>
            </a:r>
            <a:r>
              <a:rPr lang="en-US" sz="1400"/>
              <a:t/>
            </a:r>
            <a:br>
              <a:rPr lang="en-US" sz="1400"/>
            </a:br>
            <a:endParaRPr lang="en-US"/>
          </a:p>
        </p:txBody>
      </p:sp>
      <p:sp>
        <p:nvSpPr>
          <p:cNvPr id="3" name="Content Placeholder 2"/>
          <p:cNvSpPr>
            <a:spLocks noGrp="1"/>
          </p:cNvSpPr>
          <p:nvPr>
            <p:ph idx="1"/>
          </p:nvPr>
        </p:nvSpPr>
        <p:spPr>
          <a:xfrm>
            <a:off x="457200" y="1219200"/>
            <a:ext cx="8229600" cy="5257800"/>
          </a:xfrm>
        </p:spPr>
        <p:txBody>
          <a:bodyPr>
            <a:normAutofit fontScale="92500" lnSpcReduction="20000"/>
          </a:bodyPr>
          <a:lstStyle/>
          <a:p>
            <a:pPr algn="just">
              <a:lnSpc>
                <a:spcPct val="115000"/>
              </a:lnSpc>
              <a:spcAft>
                <a:spcPts val="1000"/>
              </a:spcAft>
            </a:pPr>
            <a:r>
              <a:rPr lang="en-US">
                <a:latin typeface="Times New Roman"/>
                <a:ea typeface="Calibri"/>
                <a:cs typeface="Times New Roman"/>
              </a:rPr>
              <a:t>B</a:t>
            </a:r>
            <a:r>
              <a:rPr lang="en-US" smtClean="0">
                <a:effectLst/>
                <a:latin typeface="Times New Roman"/>
                <a:ea typeface="Calibri"/>
                <a:cs typeface="Times New Roman"/>
              </a:rPr>
              <a:t>ùn được chuẩn bị bằng cách trộn tro bay MSWI với nước khử ion theo tỷ lệ trọng lượng 1:9, và áp suất đầu vào vận hành được kiểm soát ở </a:t>
            </a:r>
            <a:r>
              <a:rPr lang="en-US" b="1" smtClean="0">
                <a:effectLst/>
                <a:latin typeface="Times New Roman"/>
                <a:ea typeface="Calibri"/>
                <a:cs typeface="Times New Roman"/>
              </a:rPr>
              <a:t>20, 80 và 140 kPa</a:t>
            </a:r>
            <a:r>
              <a:rPr lang="en-US" smtClean="0">
                <a:effectLst/>
                <a:latin typeface="Times New Roman"/>
                <a:ea typeface="Calibri"/>
                <a:cs typeface="Times New Roman"/>
              </a:rPr>
              <a:t>.</a:t>
            </a:r>
            <a:r>
              <a:rPr lang="en-US" sz="2400">
                <a:ea typeface="Calibri"/>
                <a:cs typeface="Times New Roman"/>
              </a:rPr>
              <a:t> </a:t>
            </a:r>
            <a:r>
              <a:rPr lang="en-US" smtClean="0">
                <a:effectLst/>
                <a:latin typeface="Times New Roman"/>
                <a:ea typeface="Calibri"/>
                <a:cs typeface="Times New Roman"/>
              </a:rPr>
              <a:t>Trong quá trình tuyển tách bằng hydrocyclone môi trường nặng, cát thạch anh, có trọng lượng bằng tro bay, được thêm vào bùn.</a:t>
            </a:r>
          </a:p>
          <a:p>
            <a:pPr marL="0" indent="0" algn="just">
              <a:lnSpc>
                <a:spcPct val="115000"/>
              </a:lnSpc>
              <a:spcAft>
                <a:spcPts val="1000"/>
              </a:spcAft>
              <a:buNone/>
            </a:pPr>
            <a:r>
              <a:rPr lang="en-US" sz="3000" smtClean="0">
                <a:effectLst/>
                <a:latin typeface="Times New Roman" pitchFamily="18" charset="0"/>
                <a:ea typeface="Calibri"/>
                <a:cs typeface="Times New Roman" pitchFamily="18" charset="0"/>
              </a:rPr>
              <a:t>Khi quá trình rửa kết thúc, bùn được chia thành pha lỏng và pha rắn bằng cách lọc qua màng lọc.</a:t>
            </a:r>
            <a:r>
              <a:rPr lang="en-US" sz="3000" smtClean="0">
                <a:latin typeface="Times New Roman" pitchFamily="18" charset="0"/>
                <a:ea typeface="Calibri"/>
                <a:cs typeface="Times New Roman" pitchFamily="18" charset="0"/>
              </a:rPr>
              <a:t> </a:t>
            </a:r>
            <a:r>
              <a:rPr lang="en-US" sz="3000" smtClean="0">
                <a:effectLst/>
                <a:latin typeface="Times New Roman" pitchFamily="18" charset="0"/>
                <a:ea typeface="Calibri"/>
                <a:cs typeface="Times New Roman" pitchFamily="18" charset="0"/>
              </a:rPr>
              <a:t>Cát thạch anh có thể được tách đơn giản khỏi các pha rắn bằng cách sàng lọc do sự khác biệt đáng kể về kích thước hạt giữa cát thạch anh và tro bay.</a:t>
            </a:r>
            <a:r>
              <a:rPr lang="en-US" sz="3000">
                <a:latin typeface="Times New Roman" pitchFamily="18" charset="0"/>
                <a:ea typeface="Calibri"/>
                <a:cs typeface="Times New Roman" pitchFamily="18" charset="0"/>
              </a:rPr>
              <a:t> </a:t>
            </a:r>
          </a:p>
          <a:p>
            <a:pPr marL="0" indent="0">
              <a:buNone/>
            </a:pPr>
            <a:endParaRPr lang="en-US"/>
          </a:p>
        </p:txBody>
      </p:sp>
    </p:spTree>
    <p:extLst>
      <p:ext uri="{BB962C8B-B14F-4D97-AF65-F5344CB8AC3E}">
        <p14:creationId xmlns:p14="http://schemas.microsoft.com/office/powerpoint/2010/main" val="1218105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smtClean="0">
                <a:solidFill>
                  <a:srgbClr val="FF0000"/>
                </a:solidFill>
                <a:latin typeface="Times New Roman" pitchFamily="18" charset="0"/>
                <a:cs typeface="Times New Roman" pitchFamily="18" charset="0"/>
              </a:rPr>
              <a:t>Kết quả và thảo luận</a:t>
            </a:r>
            <a:endParaRPr lang="en-US" b="1">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19200"/>
            <a:ext cx="8229600" cy="5257800"/>
          </a:xfrm>
        </p:spPr>
        <p:txBody>
          <a:bodyPr>
            <a:normAutofit fontScale="92500" lnSpcReduction="10000"/>
          </a:bodyPr>
          <a:lstStyle/>
          <a:p>
            <a:pPr marL="457200" lvl="1" indent="0" algn="just">
              <a:lnSpc>
                <a:spcPct val="115000"/>
              </a:lnSpc>
              <a:spcAft>
                <a:spcPts val="1000"/>
              </a:spcAft>
              <a:buNone/>
            </a:pPr>
            <a:r>
              <a:rPr lang="en-US" sz="3500" b="1" i="1" smtClean="0">
                <a:solidFill>
                  <a:srgbClr val="0070C0"/>
                </a:solidFill>
                <a:effectLst/>
                <a:latin typeface="Times New Roman"/>
                <a:ea typeface="Calibri"/>
                <a:cs typeface="Times New Roman"/>
              </a:rPr>
              <a:t>Đặc tính của tro bay MSWI</a:t>
            </a:r>
          </a:p>
          <a:p>
            <a:pPr marL="457200" lvl="1" indent="0" algn="just">
              <a:lnSpc>
                <a:spcPct val="115000"/>
              </a:lnSpc>
              <a:spcAft>
                <a:spcPts val="1000"/>
              </a:spcAft>
              <a:buNone/>
            </a:pPr>
            <a:r>
              <a:rPr lang="en-US" smtClean="0">
                <a:effectLst/>
                <a:latin typeface="Times New Roman"/>
                <a:ea typeface="Calibri"/>
              </a:rPr>
              <a:t>Độ ẩm chỉ là 1,28% trọng lượng, trong khi giá trị chất bốc LOI là 11,75% trọng lượng.</a:t>
            </a:r>
            <a:r>
              <a:rPr lang="en-US">
                <a:ea typeface="Calibri"/>
                <a:cs typeface="Times New Roman"/>
              </a:rPr>
              <a:t> </a:t>
            </a:r>
            <a:r>
              <a:rPr lang="en-US" smtClean="0">
                <a:effectLst/>
                <a:latin typeface="Times New Roman"/>
                <a:ea typeface="Calibri"/>
              </a:rPr>
              <a:t>Giá trị LOI cao này chủ yếu là do các chất không được đốt cháy trong quá trình đốt và carbon hoạt tính được bơm vào để loại bỏ dioxin.</a:t>
            </a:r>
            <a:r>
              <a:rPr lang="en-US">
                <a:ea typeface="Calibri"/>
                <a:cs typeface="Times New Roman"/>
              </a:rPr>
              <a:t> </a:t>
            </a:r>
            <a:endParaRPr lang="en-US" smtClean="0">
              <a:ea typeface="Calibri"/>
              <a:cs typeface="Times New Roman"/>
            </a:endParaRPr>
          </a:p>
          <a:p>
            <a:pPr algn="just">
              <a:lnSpc>
                <a:spcPct val="115000"/>
              </a:lnSpc>
              <a:spcAft>
                <a:spcPts val="1000"/>
              </a:spcAft>
            </a:pPr>
            <a:r>
              <a:rPr lang="en-US" sz="2800" smtClean="0">
                <a:effectLst/>
                <a:latin typeface="Times New Roman"/>
                <a:ea typeface="Calibri"/>
              </a:rPr>
              <a:t>Các nguyên tố chính trong tro bay là </a:t>
            </a:r>
            <a:r>
              <a:rPr lang="en-US" sz="2800" b="1" smtClean="0">
                <a:effectLst/>
                <a:latin typeface="Times New Roman"/>
                <a:ea typeface="Calibri"/>
              </a:rPr>
              <a:t>Ca và Cl</a:t>
            </a:r>
            <a:r>
              <a:rPr lang="en-US" sz="2800" smtClean="0">
                <a:effectLst/>
                <a:latin typeface="Times New Roman"/>
                <a:ea typeface="Calibri"/>
              </a:rPr>
              <a:t>, lần lượt chiếm 30,1% trọng lượng và 26,8% trọng lượng, </a:t>
            </a:r>
            <a:r>
              <a:rPr lang="en-US" sz="2800" smtClean="0">
                <a:effectLst/>
                <a:latin typeface="Times New Roman"/>
                <a:ea typeface="Calibri"/>
                <a:cs typeface="Times New Roman"/>
              </a:rPr>
              <a:t>các kim loại kiềm, </a:t>
            </a:r>
            <a:r>
              <a:rPr lang="en-US" sz="2800" b="1" smtClean="0">
                <a:effectLst/>
                <a:latin typeface="Times New Roman"/>
                <a:ea typeface="Calibri"/>
                <a:cs typeface="Times New Roman"/>
              </a:rPr>
              <a:t>Na và K</a:t>
            </a:r>
            <a:r>
              <a:rPr lang="en-US" sz="2800" smtClean="0">
                <a:effectLst/>
                <a:latin typeface="Times New Roman"/>
                <a:ea typeface="Calibri"/>
                <a:cs typeface="Times New Roman"/>
              </a:rPr>
              <a:t>, có mặt trong tro bay lần lượt là 4,30% trọng lượng và 5,10%. Ngoài ra còn có các kim loại nặng khác.</a:t>
            </a:r>
            <a:endParaRPr lang="en-US" sz="2800">
              <a:ea typeface="Calibri"/>
              <a:cs typeface="Times New Roman"/>
            </a:endParaRPr>
          </a:p>
          <a:p>
            <a:pPr marL="457200" lvl="1" indent="0" algn="just">
              <a:lnSpc>
                <a:spcPct val="115000"/>
              </a:lnSpc>
              <a:spcAft>
                <a:spcPts val="1000"/>
              </a:spcAft>
              <a:buNone/>
            </a:pPr>
            <a:endParaRPr lang="en-US" sz="2000">
              <a:ea typeface="Calibri"/>
              <a:cs typeface="Times New Roman"/>
            </a:endParaRPr>
          </a:p>
        </p:txBody>
      </p:sp>
    </p:spTree>
    <p:extLst>
      <p:ext uri="{BB962C8B-B14F-4D97-AF65-F5344CB8AC3E}">
        <p14:creationId xmlns:p14="http://schemas.microsoft.com/office/powerpoint/2010/main" val="2959641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smtClean="0">
                <a:solidFill>
                  <a:srgbClr val="FF0000"/>
                </a:solidFill>
              </a:rPr>
              <a:t>Tuyển rửa tro bay MSWI</a:t>
            </a:r>
            <a:endParaRPr lang="en-US" b="1">
              <a:solidFill>
                <a:srgbClr val="FF0000"/>
              </a:solidFill>
            </a:endParaRPr>
          </a:p>
        </p:txBody>
      </p:sp>
      <p:sp>
        <p:nvSpPr>
          <p:cNvPr id="3" name="Content Placeholder 2"/>
          <p:cNvSpPr>
            <a:spLocks noGrp="1"/>
          </p:cNvSpPr>
          <p:nvPr>
            <p:ph idx="1"/>
          </p:nvPr>
        </p:nvSpPr>
        <p:spPr>
          <a:xfrm>
            <a:off x="457200" y="1295400"/>
            <a:ext cx="8229600" cy="4830763"/>
          </a:xfrm>
        </p:spPr>
        <p:txBody>
          <a:bodyPr>
            <a:normAutofit fontScale="92500"/>
          </a:bodyPr>
          <a:lstStyle/>
          <a:p>
            <a:pPr marL="0" indent="0" algn="just">
              <a:buNone/>
            </a:pPr>
            <a:r>
              <a:rPr lang="en-US" smtClean="0">
                <a:effectLst/>
                <a:latin typeface="Times New Roman"/>
                <a:ea typeface="Calibri"/>
              </a:rPr>
              <a:t>Pha lỏng có nồng độ Cl cao và Na và K cũng được tập trung trong pha này, hầu hết các clorua trong tro bay MSWI đều tan trong nước. </a:t>
            </a:r>
          </a:p>
          <a:p>
            <a:pPr algn="just">
              <a:lnSpc>
                <a:spcPct val="115000"/>
              </a:lnSpc>
              <a:spcAft>
                <a:spcPts val="1000"/>
              </a:spcAft>
            </a:pPr>
            <a:r>
              <a:rPr lang="en-US" smtClean="0">
                <a:effectLst/>
                <a:latin typeface="Times New Roman"/>
                <a:ea typeface="Calibri"/>
                <a:cs typeface="Times New Roman"/>
              </a:rPr>
              <a:t>Rửa tro bay MSWI có thể loại bỏ các muối hòa tan trong nước từ pha rắn sang pha lỏng và việc sử dụng cát thạch anh làm môi trường nặng sẽ tăng cường hiệu quả phân tách.</a:t>
            </a:r>
            <a:endParaRPr lang="en-US" sz="2400">
              <a:ea typeface="Calibri"/>
              <a:cs typeface="Times New Roman"/>
            </a:endParaRPr>
          </a:p>
          <a:p>
            <a:pPr marL="0" indent="0" algn="just">
              <a:buNone/>
            </a:pPr>
            <a:r>
              <a:rPr lang="en-US">
                <a:latin typeface="Times New Roman"/>
                <a:ea typeface="Calibri"/>
              </a:rPr>
              <a:t>H</a:t>
            </a:r>
            <a:r>
              <a:rPr lang="en-US" smtClean="0">
                <a:effectLst/>
                <a:latin typeface="Times New Roman"/>
                <a:ea typeface="Calibri"/>
              </a:rPr>
              <a:t>ầu hết </a:t>
            </a:r>
            <a:r>
              <a:rPr lang="en-US" b="1" smtClean="0">
                <a:effectLst/>
                <a:latin typeface="Times New Roman"/>
                <a:ea typeface="Calibri"/>
              </a:rPr>
              <a:t>các muối hòa tan trong nước có thể được loại bỏ khỏi tro bay MSWI bằng cách rửa.</a:t>
            </a:r>
            <a:endParaRPr lang="en-US" b="1"/>
          </a:p>
        </p:txBody>
      </p:sp>
    </p:spTree>
    <p:extLst>
      <p:ext uri="{BB962C8B-B14F-4D97-AF65-F5344CB8AC3E}">
        <p14:creationId xmlns:p14="http://schemas.microsoft.com/office/powerpoint/2010/main" val="951741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smtClean="0">
                <a:solidFill>
                  <a:srgbClr val="FF0000"/>
                </a:solidFill>
                <a:latin typeface="Times New Roman" pitchFamily="18" charset="0"/>
                <a:cs typeface="Times New Roman" pitchFamily="18" charset="0"/>
              </a:rPr>
              <a:t>Tuyển tro bay MSWI bằng hydrocyclone</a:t>
            </a:r>
            <a:endParaRPr lang="en-US" b="1">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lgn="just">
              <a:buNone/>
            </a:pPr>
            <a:r>
              <a:rPr lang="en-US" smtClean="0">
                <a:effectLst/>
                <a:latin typeface="Times New Roman"/>
                <a:ea typeface="Calibri"/>
              </a:rPr>
              <a:t>Trong quá trình tách hydrocyclone tro bay MSWI, hai sản phẩm thu được ở bùn tràn và cát, và mỗi sản phẩm được phân tách pha lỏng và rắn bằng cách lọc.</a:t>
            </a:r>
            <a:r>
              <a:rPr lang="en-US" sz="2400">
                <a:ea typeface="Calibri"/>
                <a:cs typeface="Times New Roman"/>
              </a:rPr>
              <a:t> </a:t>
            </a:r>
            <a:r>
              <a:rPr lang="en-US">
                <a:latin typeface="Times New Roman"/>
                <a:ea typeface="Calibri"/>
              </a:rPr>
              <a:t>Á</a:t>
            </a:r>
            <a:r>
              <a:rPr lang="en-US" smtClean="0">
                <a:effectLst/>
                <a:latin typeface="Times New Roman"/>
                <a:ea typeface="Calibri"/>
              </a:rPr>
              <a:t>p suất đầu vào được đặt ở </a:t>
            </a:r>
            <a:r>
              <a:rPr lang="en-US" b="1" smtClean="0">
                <a:effectLst/>
                <a:latin typeface="Times New Roman"/>
                <a:ea typeface="Calibri"/>
              </a:rPr>
              <a:t>80 kPa</a:t>
            </a:r>
            <a:r>
              <a:rPr lang="en-US" smtClean="0">
                <a:effectLst/>
                <a:latin typeface="Times New Roman"/>
                <a:ea typeface="Calibri"/>
              </a:rPr>
              <a:t>.</a:t>
            </a:r>
            <a:r>
              <a:rPr lang="en-US" sz="2400">
                <a:ea typeface="Calibri"/>
                <a:cs typeface="Times New Roman"/>
              </a:rPr>
              <a:t> </a:t>
            </a:r>
            <a:r>
              <a:rPr lang="en-US" smtClean="0">
                <a:effectLst/>
                <a:latin typeface="Times New Roman"/>
                <a:ea typeface="Calibri"/>
              </a:rPr>
              <a:t>Cl, Na và K được tập trung trong pha lỏng ở cả hai sản phẩm. Về kim loại nặng, một lượng nhỏ </a:t>
            </a:r>
            <a:r>
              <a:rPr lang="en-US" b="1" smtClean="0">
                <a:effectLst/>
                <a:latin typeface="Times New Roman"/>
                <a:ea typeface="Calibri"/>
              </a:rPr>
              <a:t>Pb và Ba được chuyển sang pha lỏng</a:t>
            </a:r>
            <a:r>
              <a:rPr lang="en-US" smtClean="0">
                <a:effectLst/>
                <a:latin typeface="Times New Roman"/>
                <a:ea typeface="Calibri"/>
              </a:rPr>
              <a:t>, nhưng </a:t>
            </a:r>
            <a:r>
              <a:rPr lang="en-US" b="1" smtClean="0">
                <a:effectLst/>
                <a:latin typeface="Times New Roman"/>
                <a:ea typeface="Calibri"/>
              </a:rPr>
              <a:t>Cr, Zn và Cu chủ yếu vẫn ở trong pha rắn.</a:t>
            </a:r>
            <a:r>
              <a:rPr lang="en-US" sz="2400" b="1">
                <a:ea typeface="Calibri"/>
                <a:cs typeface="Times New Roman"/>
              </a:rPr>
              <a:t> </a:t>
            </a:r>
            <a:endParaRPr lang="en-US" b="1"/>
          </a:p>
        </p:txBody>
      </p:sp>
    </p:spTree>
    <p:extLst>
      <p:ext uri="{BB962C8B-B14F-4D97-AF65-F5344CB8AC3E}">
        <p14:creationId xmlns:p14="http://schemas.microsoft.com/office/powerpoint/2010/main" val="1618940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791200"/>
          </a:xfrm>
        </p:spPr>
        <p:txBody>
          <a:bodyPr>
            <a:normAutofit lnSpcReduction="10000"/>
          </a:bodyPr>
          <a:lstStyle/>
          <a:p>
            <a:pPr marL="0" indent="0" algn="just">
              <a:buNone/>
            </a:pPr>
            <a:r>
              <a:rPr lang="en-US" smtClean="0">
                <a:effectLst/>
                <a:latin typeface="Times New Roman"/>
                <a:ea typeface="Calibri"/>
              </a:rPr>
              <a:t>Pb và Zn chủ yếu tồn tại dưới dạng PbCl</a:t>
            </a:r>
            <a:r>
              <a:rPr lang="en-US" baseline="-25000" smtClean="0">
                <a:effectLst/>
                <a:latin typeface="Times New Roman"/>
                <a:ea typeface="Calibri"/>
              </a:rPr>
              <a:t>2</a:t>
            </a:r>
            <a:r>
              <a:rPr lang="en-US" smtClean="0">
                <a:effectLst/>
                <a:latin typeface="Times New Roman"/>
                <a:ea typeface="Calibri"/>
              </a:rPr>
              <a:t> và ZnCl</a:t>
            </a:r>
            <a:r>
              <a:rPr lang="en-US" baseline="-25000" smtClean="0">
                <a:effectLst/>
                <a:latin typeface="Times New Roman"/>
                <a:ea typeface="Calibri"/>
              </a:rPr>
              <a:t>2</a:t>
            </a:r>
            <a:r>
              <a:rPr lang="en-US" smtClean="0">
                <a:effectLst/>
                <a:latin typeface="Times New Roman"/>
                <a:ea typeface="Calibri"/>
              </a:rPr>
              <a:t> hòa tan trong nước trong tro bay MSWI. Cu có mặt hầu hết là Cu (OH)</a:t>
            </a:r>
            <a:r>
              <a:rPr lang="en-US" baseline="-25000" smtClean="0">
                <a:effectLst/>
                <a:latin typeface="Times New Roman"/>
                <a:ea typeface="Calibri"/>
              </a:rPr>
              <a:t>2</a:t>
            </a:r>
            <a:r>
              <a:rPr lang="en-US" smtClean="0">
                <a:effectLst/>
                <a:latin typeface="Times New Roman"/>
                <a:ea typeface="Calibri"/>
              </a:rPr>
              <a:t> và CuO không tan. </a:t>
            </a:r>
          </a:p>
          <a:p>
            <a:pPr marL="0" indent="0" algn="just">
              <a:lnSpc>
                <a:spcPct val="115000"/>
              </a:lnSpc>
              <a:spcAft>
                <a:spcPts val="1000"/>
              </a:spcAft>
              <a:buNone/>
            </a:pPr>
            <a:r>
              <a:rPr lang="en-US">
                <a:latin typeface="Times New Roman"/>
                <a:ea typeface="Calibri"/>
                <a:cs typeface="Times New Roman"/>
              </a:rPr>
              <a:t>N</a:t>
            </a:r>
            <a:r>
              <a:rPr lang="en-US" smtClean="0">
                <a:effectLst/>
                <a:latin typeface="Times New Roman"/>
                <a:ea typeface="Calibri"/>
                <a:cs typeface="Times New Roman"/>
              </a:rPr>
              <a:t>ồng độ của các kim loại nặng trong pha rắn nói chung cao hơn nồng độ trong pha lỏng.</a:t>
            </a:r>
            <a:r>
              <a:rPr lang="en-US" sz="2400">
                <a:ea typeface="Calibri"/>
                <a:cs typeface="Times New Roman"/>
              </a:rPr>
              <a:t> </a:t>
            </a:r>
            <a:r>
              <a:rPr lang="en-US" smtClean="0">
                <a:effectLst/>
                <a:latin typeface="Times New Roman"/>
                <a:ea typeface="Calibri"/>
                <a:cs typeface="Times New Roman"/>
              </a:rPr>
              <a:t>Những phát hiện này hỗ trợ tiền đề rằng </a:t>
            </a:r>
            <a:r>
              <a:rPr lang="en-US" b="1" smtClean="0">
                <a:effectLst/>
                <a:latin typeface="Times New Roman"/>
                <a:ea typeface="Calibri"/>
                <a:cs typeface="Times New Roman"/>
              </a:rPr>
              <a:t>quá trình tách hydrocyclone có thể chuyển các muối hòa tan trong nước từ tro bay MSWI sang pha lỏng, đồng thời bảo toàn hầu hết các kim loại nặng trong pha rắn.</a:t>
            </a:r>
            <a:endParaRPr lang="en-US" sz="2400" b="1">
              <a:ea typeface="Calibri"/>
              <a:cs typeface="Times New Roman"/>
            </a:endParaRPr>
          </a:p>
          <a:p>
            <a:pPr marL="0" indent="0" algn="just">
              <a:buNone/>
            </a:pPr>
            <a:endParaRPr lang="en-US"/>
          </a:p>
        </p:txBody>
      </p:sp>
    </p:spTree>
    <p:extLst>
      <p:ext uri="{BB962C8B-B14F-4D97-AF65-F5344CB8AC3E}">
        <p14:creationId xmlns:p14="http://schemas.microsoft.com/office/powerpoint/2010/main" val="31262905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lstStyle/>
          <a:p>
            <a:pPr marL="0" indent="0" algn="just">
              <a:buNone/>
            </a:pPr>
            <a:r>
              <a:rPr lang="en-US" smtClean="0">
                <a:effectLst/>
                <a:latin typeface="Times New Roman"/>
                <a:ea typeface="Calibri"/>
              </a:rPr>
              <a:t>Các mẫu bùn tràn chứa nhiều hạt tro bay mịn, trong khi các mẫu cát có nhiều hạt thô, chứng tỏ hiệu quả của quá trình tách hydrocyclone. Các mẫu cát có nồng độ Ba và Cr trong dung dịch chiết cao hơn một chút, trong khi Pb và Zn bị rửa trôi nhiều hơn từ các mẫu bùn tràn.</a:t>
            </a:r>
          </a:p>
          <a:p>
            <a:pPr marL="0" indent="0" algn="just">
              <a:buNone/>
            </a:pPr>
            <a:r>
              <a:rPr lang="en-US" b="1" smtClean="0">
                <a:effectLst/>
                <a:latin typeface="Times New Roman"/>
                <a:ea typeface="Calibri"/>
              </a:rPr>
              <a:t>Công nghệ hydrocyclone có tiềm năng tách tro bay MSWI.</a:t>
            </a:r>
            <a:r>
              <a:rPr lang="en-US" sz="2400" b="1">
                <a:ea typeface="Calibri"/>
                <a:cs typeface="Times New Roman"/>
              </a:rPr>
              <a:t> </a:t>
            </a:r>
            <a:endParaRPr lang="en-US" b="1"/>
          </a:p>
        </p:txBody>
      </p:sp>
    </p:spTree>
    <p:extLst>
      <p:ext uri="{BB962C8B-B14F-4D97-AF65-F5344CB8AC3E}">
        <p14:creationId xmlns:p14="http://schemas.microsoft.com/office/powerpoint/2010/main" val="3691722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vi-VN" b="1" smtClean="0">
                <a:solidFill>
                  <a:srgbClr val="FF0000"/>
                </a:solidFill>
              </a:rPr>
              <a:t>Tuyển tách tro bay MSWI bằng hydrocyclone môi trường nặng</a:t>
            </a:r>
            <a:endParaRPr lang="en-US" b="1">
              <a:solidFill>
                <a:srgbClr val="FF0000"/>
              </a:solidFill>
            </a:endParaRP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pPr marL="0" indent="0" algn="just">
              <a:buNone/>
            </a:pPr>
            <a:r>
              <a:rPr lang="en-US" smtClean="0">
                <a:effectLst/>
                <a:latin typeface="Times New Roman"/>
                <a:ea typeface="Calibri"/>
              </a:rPr>
              <a:t>Để nâng cao hiệu quả tách, cát thạch anh được sử dụng làm môi trường nặng trong quá trình tách hydrocyclone cho tro bay MSWI, áp suất đầu vào là 80 kPa. </a:t>
            </a:r>
          </a:p>
          <a:p>
            <a:pPr marL="0" indent="0" algn="just">
              <a:buNone/>
            </a:pPr>
            <a:r>
              <a:rPr lang="en-US" smtClean="0">
                <a:effectLst/>
                <a:latin typeface="Times New Roman"/>
                <a:ea typeface="Calibri"/>
              </a:rPr>
              <a:t>Nồng độ của Cl, Na và K trong pha lỏng cao hơn nhiều so với trong pha rắn. Các pha rắn chứa ít Cl hơn nhiều khi thêm cát thạch anh.</a:t>
            </a:r>
            <a:r>
              <a:rPr lang="en-US" sz="2400">
                <a:ea typeface="Calibri"/>
                <a:cs typeface="Times New Roman"/>
              </a:rPr>
              <a:t> </a:t>
            </a:r>
            <a:endParaRPr lang="en-US" sz="2400" smtClean="0">
              <a:ea typeface="Calibri"/>
              <a:cs typeface="Times New Roman"/>
            </a:endParaRPr>
          </a:p>
          <a:p>
            <a:pPr marL="0" indent="0" algn="just">
              <a:buNone/>
            </a:pPr>
            <a:r>
              <a:rPr lang="en-US" smtClean="0">
                <a:effectLst/>
                <a:latin typeface="Times New Roman"/>
                <a:ea typeface="Calibri"/>
              </a:rPr>
              <a:t>Sử dụng môi trường nặng trong quá trình tách hydrocyclone có thể nâng cao hiệu quả loại bỏ các muối hòa tan trong nước khỏi tro bay MSWI, </a:t>
            </a:r>
            <a:r>
              <a:rPr lang="en-US" b="1" smtClean="0">
                <a:effectLst/>
                <a:latin typeface="Times New Roman"/>
                <a:ea typeface="Calibri"/>
              </a:rPr>
              <a:t>và tro bay còn lại với ít Cl hấp dẫn hơn để tái sử dụng .</a:t>
            </a:r>
            <a:endParaRPr lang="en-US" b="1"/>
          </a:p>
        </p:txBody>
      </p:sp>
    </p:spTree>
    <p:extLst>
      <p:ext uri="{BB962C8B-B14F-4D97-AF65-F5344CB8AC3E}">
        <p14:creationId xmlns:p14="http://schemas.microsoft.com/office/powerpoint/2010/main" val="38510510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715000"/>
          </a:xfrm>
        </p:spPr>
        <p:txBody>
          <a:bodyPr>
            <a:normAutofit fontScale="92500"/>
          </a:bodyPr>
          <a:lstStyle/>
          <a:p>
            <a:pPr marL="0" indent="0" algn="just">
              <a:lnSpc>
                <a:spcPct val="115000"/>
              </a:lnSpc>
              <a:spcAft>
                <a:spcPts val="1000"/>
              </a:spcAft>
              <a:buNone/>
            </a:pPr>
            <a:r>
              <a:rPr lang="en-US" smtClean="0">
                <a:effectLst/>
                <a:latin typeface="Times New Roman"/>
                <a:ea typeface="Calibri"/>
                <a:cs typeface="Times New Roman"/>
              </a:rPr>
              <a:t>Vào cuối quá trình tách hydrocyclone, nước thải có chứa nồng độ cao của clorua và một số kim loại nặng được tạo ra, và điều cần thiết là phải hoàn thành việc </a:t>
            </a:r>
            <a:r>
              <a:rPr lang="en-US" b="1" smtClean="0">
                <a:effectLst/>
                <a:latin typeface="Times New Roman"/>
                <a:ea typeface="Calibri"/>
                <a:cs typeface="Times New Roman"/>
              </a:rPr>
              <a:t>xử lý và tái chế nước thải</a:t>
            </a:r>
            <a:r>
              <a:rPr lang="en-US" smtClean="0">
                <a:effectLst/>
                <a:latin typeface="Times New Roman"/>
                <a:ea typeface="Calibri"/>
                <a:cs typeface="Times New Roman"/>
              </a:rPr>
              <a:t>. Nước thải chứa clorua cao có thể được sử dụng để thu hồi muối hoặc có thể được xử lý bằng cách thêm natri aluminat (NaAlO</a:t>
            </a:r>
            <a:r>
              <a:rPr lang="en-US" baseline="-25000" smtClean="0">
                <a:effectLst/>
                <a:latin typeface="Times New Roman"/>
                <a:ea typeface="Calibri"/>
                <a:cs typeface="Times New Roman"/>
              </a:rPr>
              <a:t>2</a:t>
            </a:r>
            <a:r>
              <a:rPr lang="en-US" smtClean="0">
                <a:effectLst/>
                <a:latin typeface="Times New Roman"/>
                <a:ea typeface="Calibri"/>
                <a:cs typeface="Times New Roman"/>
              </a:rPr>
              <a:t>) để tạo thành muối Friedel’s không hòa tan ở điều kiện pH.</a:t>
            </a:r>
            <a:r>
              <a:rPr lang="en-US" sz="2400" smtClean="0">
                <a:ea typeface="Calibri"/>
                <a:cs typeface="Times New Roman"/>
              </a:rPr>
              <a:t> </a:t>
            </a:r>
            <a:r>
              <a:rPr lang="en-US" smtClean="0">
                <a:effectLst/>
                <a:latin typeface="Times New Roman"/>
                <a:ea typeface="Calibri"/>
                <a:cs typeface="Times New Roman"/>
              </a:rPr>
              <a:t>Nước đã qua xử lý sau đó có thể được tuần hoàn để sử dụng trong quá trình tuyển tách hydrocyclone.</a:t>
            </a:r>
            <a:endParaRPr lang="en-US" sz="2400">
              <a:ea typeface="Calibri"/>
              <a:cs typeface="Times New Roman"/>
            </a:endParaRPr>
          </a:p>
        </p:txBody>
      </p:sp>
    </p:spTree>
    <p:extLst>
      <p:ext uri="{BB962C8B-B14F-4D97-AF65-F5344CB8AC3E}">
        <p14:creationId xmlns:p14="http://schemas.microsoft.com/office/powerpoint/2010/main" val="3228180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pPr lvl="0"/>
            <a:r>
              <a:rPr lang="en-US" b="1">
                <a:solidFill>
                  <a:srgbClr val="FF0000"/>
                </a:solidFill>
                <a:latin typeface="Times New Roman" pitchFamily="18" charset="0"/>
                <a:cs typeface="Times New Roman" pitchFamily="18" charset="0"/>
              </a:rPr>
              <a:t>Kết luận</a:t>
            </a:r>
            <a:endParaRPr lang="en-US">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5181600"/>
          </a:xfrm>
        </p:spPr>
        <p:txBody>
          <a:bodyPr/>
          <a:lstStyle/>
          <a:p>
            <a:pPr algn="just">
              <a:buFontTx/>
              <a:buChar char="-"/>
            </a:pPr>
            <a:r>
              <a:rPr lang="en-US" smtClean="0">
                <a:effectLst/>
                <a:latin typeface="Times New Roman"/>
                <a:ea typeface="Calibri"/>
              </a:rPr>
              <a:t>Tro bay MSWI có lượng Ca và Cl cao và chứa một lượng nhỏ kim loại nặng, hầu hết là Zn và Pb, và sẽ được phân loại là chất thải nguy hại.</a:t>
            </a:r>
          </a:p>
          <a:p>
            <a:pPr algn="just">
              <a:buFontTx/>
              <a:buChar char="-"/>
            </a:pPr>
            <a:r>
              <a:rPr lang="en-US" smtClean="0">
                <a:effectLst/>
                <a:latin typeface="Times New Roman"/>
                <a:ea typeface="Calibri"/>
              </a:rPr>
              <a:t>Các muối hòa tan trong nước trong tro bay MSWI, chẳng hạn như CaClOH, NaCl và KCl, có thể được loại bỏ trong quá trình rửa hoặc tách hydrocyclone môi trường nặng.</a:t>
            </a:r>
          </a:p>
          <a:p>
            <a:pPr algn="just">
              <a:buFontTx/>
              <a:buChar char="-"/>
            </a:pPr>
            <a:r>
              <a:rPr lang="en-US" smtClean="0">
                <a:effectLst/>
                <a:latin typeface="Times New Roman"/>
                <a:ea typeface="Calibri"/>
              </a:rPr>
              <a:t>Hydrocyclone có hiệu quả trong việc tách tro bay thành hai nhóm hạt (thô và mịn)</a:t>
            </a:r>
            <a:endParaRPr lang="en-US"/>
          </a:p>
        </p:txBody>
      </p:sp>
    </p:spTree>
    <p:extLst>
      <p:ext uri="{BB962C8B-B14F-4D97-AF65-F5344CB8AC3E}">
        <p14:creationId xmlns:p14="http://schemas.microsoft.com/office/powerpoint/2010/main" val="3440251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867400"/>
          </a:xfrm>
        </p:spPr>
        <p:txBody>
          <a:bodyPr>
            <a:normAutofit/>
          </a:bodyPr>
          <a:lstStyle/>
          <a:p>
            <a:pPr algn="just">
              <a:lnSpc>
                <a:spcPct val="115000"/>
              </a:lnSpc>
              <a:spcAft>
                <a:spcPts val="1000"/>
              </a:spcAft>
            </a:pPr>
            <a:r>
              <a:rPr lang="en-US" smtClean="0">
                <a:effectLst/>
                <a:latin typeface="Times New Roman"/>
                <a:ea typeface="Calibri"/>
                <a:cs typeface="Times New Roman"/>
              </a:rPr>
              <a:t>Các hạt thô của tro bay MSWI được tách ra bằng hydrocyclone môi trường nặng có nồng độ Pb thấp hơn giới hạn quy định, và do đó nghiên cứu này cho thấy rằng chúng có thể được sử dụng để </a:t>
            </a:r>
            <a:r>
              <a:rPr lang="en-US" b="1" smtClean="0">
                <a:effectLst/>
                <a:latin typeface="Times New Roman"/>
                <a:ea typeface="Calibri"/>
                <a:cs typeface="Times New Roman"/>
              </a:rPr>
              <a:t>tái chế và tái sử dụng</a:t>
            </a:r>
            <a:r>
              <a:rPr lang="en-US" smtClean="0">
                <a:effectLst/>
                <a:latin typeface="Times New Roman"/>
                <a:ea typeface="Calibri"/>
                <a:cs typeface="Times New Roman"/>
              </a:rPr>
              <a:t>.</a:t>
            </a:r>
            <a:r>
              <a:rPr lang="en-US" sz="2400">
                <a:ea typeface="Calibri"/>
                <a:cs typeface="Times New Roman"/>
              </a:rPr>
              <a:t> </a:t>
            </a:r>
            <a:r>
              <a:rPr lang="en-US" b="1" smtClean="0">
                <a:solidFill>
                  <a:srgbClr val="00B050"/>
                </a:solidFill>
                <a:effectLst/>
                <a:latin typeface="Times New Roman"/>
                <a:ea typeface="Calibri"/>
                <a:cs typeface="Times New Roman"/>
              </a:rPr>
              <a:t>Khuyến nghị: </a:t>
            </a:r>
            <a:r>
              <a:rPr lang="en-US" smtClean="0">
                <a:effectLst/>
                <a:latin typeface="Times New Roman"/>
                <a:ea typeface="Calibri"/>
                <a:cs typeface="Times New Roman"/>
              </a:rPr>
              <a:t>Cần nghiên cứu sâu hơn để </a:t>
            </a:r>
            <a:r>
              <a:rPr lang="en-US" b="1" smtClean="0">
                <a:effectLst/>
                <a:latin typeface="Times New Roman"/>
                <a:ea typeface="Calibri"/>
                <a:cs typeface="Times New Roman"/>
              </a:rPr>
              <a:t>loại bỏ điôxin</a:t>
            </a:r>
            <a:r>
              <a:rPr lang="en-US" smtClean="0">
                <a:effectLst/>
                <a:latin typeface="Times New Roman"/>
                <a:ea typeface="Calibri"/>
                <a:cs typeface="Times New Roman"/>
              </a:rPr>
              <a:t>.</a:t>
            </a:r>
            <a:r>
              <a:rPr lang="en-US" sz="2400" smtClean="0">
                <a:ea typeface="Calibri"/>
                <a:cs typeface="Times New Roman"/>
              </a:rPr>
              <a:t> </a:t>
            </a:r>
            <a:r>
              <a:rPr lang="en-US" smtClean="0">
                <a:effectLst/>
                <a:latin typeface="Times New Roman"/>
                <a:ea typeface="Calibri"/>
                <a:cs typeface="Times New Roman"/>
              </a:rPr>
              <a:t>Công việc trong tương lai có thể được thực hiện trên các ứng dụng tiếp theo của phần tro bay MSWI có thể tái chế được, vốn giàu hợp chất canxi và silic và ít clorua.</a:t>
            </a:r>
            <a:endParaRPr lang="en-US" sz="2400">
              <a:ea typeface="Calibri"/>
              <a:cs typeface="Times New Roman"/>
            </a:endParaRPr>
          </a:p>
          <a:p>
            <a:pPr marL="0" indent="0">
              <a:buNone/>
            </a:pPr>
            <a:endParaRPr lang="en-US"/>
          </a:p>
        </p:txBody>
      </p:sp>
    </p:spTree>
    <p:extLst>
      <p:ext uri="{BB962C8B-B14F-4D97-AF65-F5344CB8AC3E}">
        <p14:creationId xmlns:p14="http://schemas.microsoft.com/office/powerpoint/2010/main" val="1731809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lstStyle/>
          <a:p>
            <a:pPr marL="0" indent="0">
              <a:buNone/>
            </a:pPr>
            <a:endParaRPr lang="en-US" smtClean="0"/>
          </a:p>
          <a:p>
            <a:pPr marL="0" indent="0">
              <a:buNone/>
            </a:pPr>
            <a:endParaRPr lang="en-US"/>
          </a:p>
          <a:p>
            <a:pPr marL="0" indent="0">
              <a:buNone/>
            </a:pPr>
            <a:endParaRPr lang="en-US" smtClean="0"/>
          </a:p>
          <a:p>
            <a:pPr marL="0" indent="0" algn="ctr">
              <a:buNone/>
            </a:pPr>
            <a:r>
              <a:rPr lang="en-US" sz="4400" b="1" i="0" smtClean="0">
                <a:solidFill>
                  <a:srgbClr val="1A0DAB"/>
                </a:solidFill>
                <a:effectLst/>
                <a:latin typeface="Times New Roman" pitchFamily="18" charset="0"/>
                <a:cs typeface="Times New Roman" pitchFamily="18" charset="0"/>
                <a:hlinkClick r:id="rId2"/>
              </a:rPr>
              <a:t>Thank you for your attention!</a:t>
            </a:r>
            <a:endParaRPr lang="en-US" sz="4400" b="1" i="0">
              <a:solidFill>
                <a:srgbClr val="1A0DAB"/>
              </a:solidFill>
              <a:effectLst/>
              <a:latin typeface="Times New Roman" pitchFamily="18" charset="0"/>
              <a:cs typeface="Times New Roman" pitchFamily="18" charset="0"/>
              <a:hlinkClick r:id="rId2"/>
            </a:endParaRPr>
          </a:p>
        </p:txBody>
      </p:sp>
    </p:spTree>
    <p:extLst>
      <p:ext uri="{BB962C8B-B14F-4D97-AF65-F5344CB8AC3E}">
        <p14:creationId xmlns:p14="http://schemas.microsoft.com/office/powerpoint/2010/main" val="18056299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TotalTime>
  <Words>1888</Words>
  <Application>Microsoft Office PowerPoint</Application>
  <PresentationFormat>On-screen Show (4:3)</PresentationFormat>
  <Paragraphs>55</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BÁO CÁO HỌC THUẬT</vt:lpstr>
      <vt:lpstr>TÓM TẮT</vt:lpstr>
      <vt:lpstr>PowerPoint Presentation</vt:lpstr>
      <vt:lpstr>GIỚI THIỆU</vt:lpstr>
      <vt:lpstr>PowerPoint Presentation</vt:lpstr>
      <vt:lpstr>PowerPoint Presentation</vt:lpstr>
      <vt:lpstr>Vật liệu và phương pháp</vt:lpstr>
      <vt:lpstr>PowerPoint Presentation</vt:lpstr>
      <vt:lpstr> Quá trình tuyển rửa tro bay </vt:lpstr>
      <vt:lpstr>Công nghệ Hydrocyclone </vt:lpstr>
      <vt:lpstr>Kết quả và thảo luận</vt:lpstr>
      <vt:lpstr>Tuyển rửa tro bay MSWI</vt:lpstr>
      <vt:lpstr>Tuyển tro bay MSWI bằng hydrocyclone</vt:lpstr>
      <vt:lpstr>PowerPoint Presentation</vt:lpstr>
      <vt:lpstr>PowerPoint Presentation</vt:lpstr>
      <vt:lpstr>Tuyển tách tro bay MSWI bằng hydrocyclone môi trường nặng</vt:lpstr>
      <vt:lpstr>PowerPoint Presentation</vt:lpstr>
      <vt:lpstr>Kết luận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BÁO CÁO HỌC THUẬT</dc:title>
  <dc:creator>Dell xps 13 2015</dc:creator>
  <cp:lastModifiedBy>Dell xps 13 2015</cp:lastModifiedBy>
  <cp:revision>11</cp:revision>
  <dcterms:created xsi:type="dcterms:W3CDTF">2022-07-27T17:05:09Z</dcterms:created>
  <dcterms:modified xsi:type="dcterms:W3CDTF">2022-07-27T18:31:29Z</dcterms:modified>
</cp:coreProperties>
</file>