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4" r:id="rId4"/>
    <p:sldId id="271" r:id="rId5"/>
    <p:sldId id="270" r:id="rId6"/>
    <p:sldId id="272" r:id="rId7"/>
    <p:sldId id="273" r:id="rId8"/>
    <p:sldId id="274" r:id="rId9"/>
    <p:sldId id="265" r:id="rId10"/>
    <p:sldId id="267" r:id="rId11"/>
    <p:sldId id="266" r:id="rId12"/>
    <p:sldId id="268" r:id="rId13"/>
    <p:sldId id="263" r:id="rId14"/>
    <p:sldId id="257" r:id="rId15"/>
    <p:sldId id="258" r:id="rId16"/>
    <p:sldId id="259" r:id="rId17"/>
    <p:sldId id="260" r:id="rId18"/>
    <p:sldId id="262" r:id="rId19"/>
    <p:sldId id="261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custDataLst>
    <p:tags r:id="rId2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42251AF-9817-92FD-4615-9C31727D09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F91A2E2C-2CC5-FB9A-D751-9165E26D3E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E44C714-6D95-D8DC-F43C-217EBEF9B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7C76B-A8A6-47BC-8CC9-3A582BE1E4F1}" type="datetimeFigureOut">
              <a:rPr lang="vi-VN" smtClean="0"/>
              <a:t>29/06/2022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3AD8828-0032-7A6F-0603-956921465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3FA015E-08F8-DE44-1178-FBC2D4FB2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0E10-A144-4DFF-B677-2529FFB156D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9404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1290D7B-7C29-469A-9025-783490B8C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7F2824C-6B2C-14EA-5201-98EF227402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A425660-1C5E-19E5-CB27-E67EED9BA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7C76B-A8A6-47BC-8CC9-3A582BE1E4F1}" type="datetimeFigureOut">
              <a:rPr lang="vi-VN" smtClean="0"/>
              <a:t>29/06/2022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59B7612-EF0F-D778-D299-7CE9BCC63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7DE5D50-73A2-44B4-67BF-5C6F21C82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0E10-A144-4DFF-B677-2529FFB156D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3243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F69FABD6-E887-C881-B74C-00D872DDE2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A8FD25B6-1E68-144F-A2A1-D213CEE415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216CE1F-888A-F49E-5BF8-306B5D8FF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7C76B-A8A6-47BC-8CC9-3A582BE1E4F1}" type="datetimeFigureOut">
              <a:rPr lang="vi-VN" smtClean="0"/>
              <a:t>29/06/2022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3AE421A-1D2C-FA45-C5E9-6BC22CD11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5B40294-C313-B069-52E4-B6A32A2F6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0E10-A144-4DFF-B677-2529FFB156D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1358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47CED4C-16BC-59CE-C037-19F2778EA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8614436-BDB7-8A32-703C-79B23EA0B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5E8241C-B741-FC2E-46F1-811C47075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7C76B-A8A6-47BC-8CC9-3A582BE1E4F1}" type="datetimeFigureOut">
              <a:rPr lang="vi-VN" smtClean="0"/>
              <a:t>29/06/2022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CD68019-3CBA-FE51-11AC-A80EA4159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5D953E5-7A1D-2B7B-7ABE-791290EF3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0E10-A144-4DFF-B677-2529FFB156D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1577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0002266-72A3-CB7B-C018-C9C7B004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43DDCE27-50A5-1217-9CCD-9D732CE2F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C941425-1040-91F2-A6A2-5ECA3B6EF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7C76B-A8A6-47BC-8CC9-3A582BE1E4F1}" type="datetimeFigureOut">
              <a:rPr lang="vi-VN" smtClean="0"/>
              <a:t>29/06/2022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2A137BA-6762-55E2-45AF-B675FE477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2EEEFB9-40A1-8EAE-4FE8-5263EE2A4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0E10-A144-4DFF-B677-2529FFB156D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0086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ADAB1C8-7600-FCDD-37FA-761D54470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DFD1963-A721-D23D-1FA7-F66C4A7E6D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DCA7660-D8BD-5CED-4F8C-1DD2514605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19D8270-8B03-7EDB-D72A-7B4B7895B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7C76B-A8A6-47BC-8CC9-3A582BE1E4F1}" type="datetimeFigureOut">
              <a:rPr lang="vi-VN" smtClean="0"/>
              <a:t>29/06/2022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68645E6-18B5-4468-B0BC-FE0DFC7B1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4A1677D-E89E-2953-44FA-1B53C9745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0E10-A144-4DFF-B677-2529FFB156D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4320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A9181FD-BD83-78BA-7C45-BD890AE2F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4D332618-8129-5817-A172-C36A9EADD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D6AC9F5-899A-9638-530B-9647E94CE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58FA295E-499C-D579-4C31-D726AAD7F1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6D779C57-B04F-6830-362F-517C0A2016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FF3A3D2B-B017-FC98-5EBC-8F15552B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7C76B-A8A6-47BC-8CC9-3A582BE1E4F1}" type="datetimeFigureOut">
              <a:rPr lang="vi-VN" smtClean="0"/>
              <a:t>29/06/2022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E5886448-1952-1599-F70F-27CBB0801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51EC9BA0-F8BD-3D76-60A1-AB4E7B1D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0E10-A144-4DFF-B677-2529FFB156D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794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AEFA134-ACAA-9B6A-151D-8C2AC73BD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D1AFEC1A-5FC5-0513-1633-A1606A747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7C76B-A8A6-47BC-8CC9-3A582BE1E4F1}" type="datetimeFigureOut">
              <a:rPr lang="vi-VN" smtClean="0"/>
              <a:t>29/06/2022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D86C7317-521F-8DE7-7676-17EB8433F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55A5D00-E115-3ABB-F12D-54A66178D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0E10-A144-4DFF-B677-2529FFB156D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2610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2616FDBF-7A82-30D5-4CCF-448EF70BC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7C76B-A8A6-47BC-8CC9-3A582BE1E4F1}" type="datetimeFigureOut">
              <a:rPr lang="vi-VN" smtClean="0"/>
              <a:t>29/06/2022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5E6CAFED-7790-8D85-72D3-839703857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017E6E6-A93D-0BCC-D856-2D3FA66D4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0E10-A144-4DFF-B677-2529FFB156D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2848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92B2DBE-9D40-EA87-3EDA-54686F5DE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F0923DA-C836-3130-E293-A145282B2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3C36269D-F33E-B742-91EC-199AD2A66B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D0A1D47-D4C8-7914-16CB-F4F060F16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7C76B-A8A6-47BC-8CC9-3A582BE1E4F1}" type="datetimeFigureOut">
              <a:rPr lang="vi-VN" smtClean="0"/>
              <a:t>29/06/2022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4066038-8B56-B81F-FC63-96A9165C0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3C32428-584A-D69E-5492-A8F82FFEB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0E10-A144-4DFF-B677-2529FFB156D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5624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7BAF681-F33E-F602-9207-7FF57B898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1567BDC4-8E0E-F50C-A6E3-4A91A9BE48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E9DFF12-3470-2EE7-9DD2-AA1384DF41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60CB2EA-6943-3479-ABB3-13220C38E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7C76B-A8A6-47BC-8CC9-3A582BE1E4F1}" type="datetimeFigureOut">
              <a:rPr lang="vi-VN" smtClean="0"/>
              <a:t>29/06/2022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D591E79-23B1-64C4-37C6-F4872F8AD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7724744-2846-1F90-58C5-B0C16A091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0E10-A144-4DFF-B677-2529FFB156D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3147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9A141CB9-174C-72DF-5516-19AA6557F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7E92FCE-4584-1707-6E03-16CF9C1FF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5357181-79C2-A067-6522-D66DFA3E34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7C76B-A8A6-47BC-8CC9-3A582BE1E4F1}" type="datetimeFigureOut">
              <a:rPr lang="vi-VN" smtClean="0"/>
              <a:t>29/06/2022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5B43D35-F479-0034-7BA2-0AB74436E3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EECF009-625B-25F2-F713-595A09A13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40E10-A144-4DFF-B677-2529FFB156D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624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8FCCAE5-CF31-44A8-875F-042EB6B55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97101"/>
          </a:xfrm>
        </p:spPr>
        <p:txBody>
          <a:bodyPr>
            <a:normAutofit/>
          </a:bodyPr>
          <a:lstStyle/>
          <a:p>
            <a:r>
              <a:rPr lang="vi-VN" sz="3600" b="1" dirty="0" err="1">
                <a:solidFill>
                  <a:srgbClr val="00B050"/>
                </a:solidFill>
                <a:latin typeface="+mn-lt"/>
              </a:rPr>
              <a:t>Báo</a:t>
            </a:r>
            <a:r>
              <a:rPr lang="vi-VN" sz="36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vi-VN" sz="3600" b="1" dirty="0" err="1">
                <a:solidFill>
                  <a:srgbClr val="00B050"/>
                </a:solidFill>
                <a:latin typeface="+mn-lt"/>
              </a:rPr>
              <a:t>cáo</a:t>
            </a:r>
            <a:r>
              <a:rPr lang="vi-VN" sz="36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vi-VN" sz="3600" b="1" dirty="0" err="1">
                <a:solidFill>
                  <a:srgbClr val="00B050"/>
                </a:solidFill>
                <a:latin typeface="+mn-lt"/>
              </a:rPr>
              <a:t>học</a:t>
            </a:r>
            <a:r>
              <a:rPr lang="vi-VN" sz="36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vi-VN" sz="3600" b="1" dirty="0" err="1">
                <a:solidFill>
                  <a:srgbClr val="00B050"/>
                </a:solidFill>
                <a:latin typeface="+mn-lt"/>
              </a:rPr>
              <a:t>thuật</a:t>
            </a:r>
            <a:r>
              <a:rPr lang="vi-VN" sz="3600" b="1" dirty="0">
                <a:solidFill>
                  <a:srgbClr val="00B050"/>
                </a:solidFill>
                <a:latin typeface="+mn-lt"/>
              </a:rPr>
              <a:t> năm </a:t>
            </a:r>
            <a:r>
              <a:rPr lang="vi-VN" sz="3600" b="1" dirty="0" err="1">
                <a:solidFill>
                  <a:srgbClr val="00B050"/>
                </a:solidFill>
                <a:latin typeface="+mn-lt"/>
              </a:rPr>
              <a:t>học</a:t>
            </a:r>
            <a:r>
              <a:rPr lang="vi-VN" sz="3600" b="1" dirty="0">
                <a:solidFill>
                  <a:srgbClr val="00B050"/>
                </a:solidFill>
                <a:latin typeface="+mn-lt"/>
              </a:rPr>
              <a:t> 2021 – 2022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1D4561D8-4A32-D114-1CBA-22FFD1E59A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vi-VN" sz="3200" dirty="0" err="1"/>
              <a:t>Chủ</a:t>
            </a:r>
            <a:r>
              <a:rPr lang="vi-VN" sz="3200" dirty="0"/>
              <a:t> </a:t>
            </a:r>
            <a:r>
              <a:rPr lang="vi-VN" sz="3200" dirty="0" err="1"/>
              <a:t>đề</a:t>
            </a:r>
            <a:r>
              <a:rPr lang="vi-VN" sz="3200" dirty="0"/>
              <a:t>: </a:t>
            </a:r>
            <a:r>
              <a:rPr lang="vi-VN" sz="3200" b="1" dirty="0">
                <a:solidFill>
                  <a:srgbClr val="FF0000"/>
                </a:solidFill>
              </a:rPr>
              <a:t>Phương </a:t>
            </a:r>
            <a:r>
              <a:rPr lang="vi-VN" sz="3200" b="1" dirty="0" err="1">
                <a:solidFill>
                  <a:srgbClr val="FF0000"/>
                </a:solidFill>
              </a:rPr>
              <a:t>pháp</a:t>
            </a:r>
            <a:r>
              <a:rPr lang="vi-VN" sz="3200" b="1" dirty="0">
                <a:solidFill>
                  <a:srgbClr val="FF0000"/>
                </a:solidFill>
              </a:rPr>
              <a:t> </a:t>
            </a:r>
            <a:r>
              <a:rPr lang="vi-VN" sz="3200" b="1" dirty="0" err="1">
                <a:solidFill>
                  <a:srgbClr val="FF0000"/>
                </a:solidFill>
              </a:rPr>
              <a:t>hiệu</a:t>
            </a:r>
            <a:r>
              <a:rPr lang="vi-VN" sz="3200" b="1" dirty="0">
                <a:solidFill>
                  <a:srgbClr val="FF0000"/>
                </a:solidFill>
              </a:rPr>
              <a:t> </a:t>
            </a:r>
            <a:r>
              <a:rPr lang="vi-VN" sz="3200" b="1" dirty="0" err="1">
                <a:solidFill>
                  <a:srgbClr val="FF0000"/>
                </a:solidFill>
              </a:rPr>
              <a:t>chuẩn</a:t>
            </a:r>
            <a:r>
              <a:rPr lang="vi-VN" sz="3200" b="1" dirty="0">
                <a:solidFill>
                  <a:srgbClr val="FF0000"/>
                </a:solidFill>
              </a:rPr>
              <a:t> </a:t>
            </a:r>
            <a:r>
              <a:rPr lang="vi-VN" sz="3200" b="1" dirty="0" err="1">
                <a:solidFill>
                  <a:srgbClr val="FF0000"/>
                </a:solidFill>
              </a:rPr>
              <a:t>thiết</a:t>
            </a:r>
            <a:r>
              <a:rPr lang="vi-VN" sz="3200" b="1" dirty="0">
                <a:solidFill>
                  <a:srgbClr val="FF0000"/>
                </a:solidFill>
              </a:rPr>
              <a:t> </a:t>
            </a:r>
            <a:r>
              <a:rPr lang="vi-VN" sz="3200" b="1" dirty="0" err="1">
                <a:solidFill>
                  <a:srgbClr val="FF0000"/>
                </a:solidFill>
              </a:rPr>
              <a:t>bị</a:t>
            </a:r>
            <a:r>
              <a:rPr lang="vi-VN" sz="3200" b="1" dirty="0">
                <a:solidFill>
                  <a:srgbClr val="FF0000"/>
                </a:solidFill>
              </a:rPr>
              <a:t> đo lưu </a:t>
            </a:r>
            <a:r>
              <a:rPr lang="vi-VN" sz="3200" b="1" dirty="0" err="1">
                <a:solidFill>
                  <a:srgbClr val="FF0000"/>
                </a:solidFill>
              </a:rPr>
              <a:t>lượng</a:t>
            </a:r>
            <a:r>
              <a:rPr lang="vi-VN" sz="3200" b="1" dirty="0">
                <a:solidFill>
                  <a:srgbClr val="FF0000"/>
                </a:solidFill>
              </a:rPr>
              <a:t> </a:t>
            </a:r>
            <a:r>
              <a:rPr lang="vi-VN" sz="3200" b="1" dirty="0" err="1">
                <a:solidFill>
                  <a:srgbClr val="FF0000"/>
                </a:solidFill>
              </a:rPr>
              <a:t>dòng</a:t>
            </a:r>
            <a:r>
              <a:rPr lang="vi-VN" sz="3200" b="1" dirty="0">
                <a:solidFill>
                  <a:srgbClr val="FF0000"/>
                </a:solidFill>
              </a:rPr>
              <a:t> </a:t>
            </a:r>
            <a:r>
              <a:rPr lang="vi-VN" sz="3200" b="1" dirty="0" err="1">
                <a:solidFill>
                  <a:srgbClr val="FF0000"/>
                </a:solidFill>
              </a:rPr>
              <a:t>khí</a:t>
            </a:r>
            <a:endParaRPr lang="vi-VN" sz="3200" b="1" dirty="0">
              <a:solidFill>
                <a:srgbClr val="FF0000"/>
              </a:solidFill>
            </a:endParaRPr>
          </a:p>
          <a:p>
            <a:endParaRPr lang="vi-VN" sz="3200" dirty="0"/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BA33EA9-1E14-6FDB-CE4C-056EC990DE0C}"/>
              </a:ext>
            </a:extLst>
          </p:cNvPr>
          <p:cNvSpPr txBox="1"/>
          <p:nvPr/>
        </p:nvSpPr>
        <p:spPr>
          <a:xfrm>
            <a:off x="1595336" y="5043791"/>
            <a:ext cx="5601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 err="1"/>
              <a:t>Thực</a:t>
            </a:r>
            <a:r>
              <a:rPr lang="vi-VN" sz="3200" dirty="0"/>
              <a:t> </a:t>
            </a:r>
            <a:r>
              <a:rPr lang="vi-VN" sz="3200" dirty="0" err="1"/>
              <a:t>hiện</a:t>
            </a:r>
            <a:r>
              <a:rPr lang="vi-VN" sz="3200" dirty="0"/>
              <a:t>: </a:t>
            </a:r>
            <a:r>
              <a:rPr lang="vi-VN" sz="3200" dirty="0" err="1">
                <a:solidFill>
                  <a:srgbClr val="7030A0"/>
                </a:solidFill>
              </a:rPr>
              <a:t>Nguyễn</a:t>
            </a:r>
            <a:r>
              <a:rPr lang="vi-VN" sz="3200" dirty="0">
                <a:solidFill>
                  <a:srgbClr val="7030A0"/>
                </a:solidFill>
              </a:rPr>
              <a:t> Sơn </a:t>
            </a:r>
            <a:r>
              <a:rPr lang="vi-VN" sz="3200" dirty="0" err="1">
                <a:solidFill>
                  <a:srgbClr val="7030A0"/>
                </a:solidFill>
              </a:rPr>
              <a:t>Tùng</a:t>
            </a:r>
            <a:endParaRPr lang="vi-VN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523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CD2E458-1502-1FC3-421E-27D6BF3DE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n-lt"/>
              </a:rPr>
              <a:t>1.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Thiết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bị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đo lưu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lượng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và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hiệu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chuẩn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thiết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bị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đo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E120133-D7F4-183E-226B-379FFD29C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 b="1" dirty="0">
                <a:solidFill>
                  <a:srgbClr val="7030A0"/>
                </a:solidFill>
              </a:rPr>
              <a:t>1.2 </a:t>
            </a:r>
            <a:r>
              <a:rPr lang="vi-VN" b="1" dirty="0" err="1">
                <a:solidFill>
                  <a:srgbClr val="7030A0"/>
                </a:solidFill>
              </a:rPr>
              <a:t>Hiệu</a:t>
            </a:r>
            <a:r>
              <a:rPr lang="vi-VN" b="1" dirty="0">
                <a:solidFill>
                  <a:srgbClr val="7030A0"/>
                </a:solidFill>
              </a:rPr>
              <a:t> </a:t>
            </a:r>
            <a:r>
              <a:rPr lang="vi-VN" b="1" dirty="0" err="1">
                <a:solidFill>
                  <a:srgbClr val="7030A0"/>
                </a:solidFill>
              </a:rPr>
              <a:t>chuẩn</a:t>
            </a:r>
            <a:r>
              <a:rPr lang="vi-VN" b="1" dirty="0">
                <a:solidFill>
                  <a:srgbClr val="7030A0"/>
                </a:solidFill>
              </a:rPr>
              <a:t> </a:t>
            </a:r>
            <a:r>
              <a:rPr lang="vi-VN" b="1" dirty="0" err="1">
                <a:solidFill>
                  <a:srgbClr val="7030A0"/>
                </a:solidFill>
              </a:rPr>
              <a:t>thiết</a:t>
            </a:r>
            <a:r>
              <a:rPr lang="vi-VN" b="1" dirty="0">
                <a:solidFill>
                  <a:srgbClr val="7030A0"/>
                </a:solidFill>
              </a:rPr>
              <a:t> </a:t>
            </a:r>
            <a:r>
              <a:rPr lang="vi-VN" b="1" dirty="0" err="1">
                <a:solidFill>
                  <a:srgbClr val="7030A0"/>
                </a:solidFill>
              </a:rPr>
              <a:t>bị</a:t>
            </a:r>
            <a:r>
              <a:rPr lang="vi-VN" b="1" dirty="0">
                <a:solidFill>
                  <a:srgbClr val="7030A0"/>
                </a:solidFill>
              </a:rPr>
              <a:t> đo</a:t>
            </a:r>
          </a:p>
          <a:p>
            <a:pPr marL="0" indent="0" algn="just">
              <a:buNone/>
            </a:pPr>
            <a:r>
              <a:rPr lang="vi-VN" dirty="0"/>
              <a:t>	</a:t>
            </a:r>
            <a:r>
              <a:rPr lang="vi-VN" dirty="0" err="1"/>
              <a:t>Việc</a:t>
            </a:r>
            <a:r>
              <a:rPr lang="vi-VN" dirty="0"/>
              <a:t> </a:t>
            </a:r>
            <a:r>
              <a:rPr lang="vi-VN" dirty="0" err="1"/>
              <a:t>thực</a:t>
            </a:r>
            <a:r>
              <a:rPr lang="vi-VN" dirty="0"/>
              <a:t> </a:t>
            </a:r>
            <a:r>
              <a:rPr lang="vi-VN" dirty="0" err="1"/>
              <a:t>hiện</a:t>
            </a:r>
            <a:r>
              <a:rPr lang="vi-VN" dirty="0"/>
              <a:t> </a:t>
            </a:r>
            <a:r>
              <a:rPr lang="vi-VN" dirty="0" err="1"/>
              <a:t>thí</a:t>
            </a:r>
            <a:r>
              <a:rPr lang="vi-VN" dirty="0"/>
              <a:t> </a:t>
            </a:r>
            <a:r>
              <a:rPr lang="vi-VN" dirty="0" err="1"/>
              <a:t>nghiệm</a:t>
            </a:r>
            <a:r>
              <a:rPr lang="vi-VN" dirty="0"/>
              <a:t> </a:t>
            </a:r>
            <a:r>
              <a:rPr lang="vi-VN" dirty="0" err="1"/>
              <a:t>hiệu</a:t>
            </a:r>
            <a:r>
              <a:rPr lang="vi-VN" dirty="0"/>
              <a:t> </a:t>
            </a:r>
            <a:r>
              <a:rPr lang="vi-VN" dirty="0" err="1"/>
              <a:t>chuẩn</a:t>
            </a:r>
            <a:r>
              <a:rPr lang="vi-VN" dirty="0"/>
              <a:t> </a:t>
            </a:r>
            <a:r>
              <a:rPr lang="vi-VN" dirty="0" err="1"/>
              <a:t>có</a:t>
            </a:r>
            <a:r>
              <a:rPr lang="vi-VN" dirty="0"/>
              <a:t> </a:t>
            </a:r>
            <a:r>
              <a:rPr lang="vi-VN" dirty="0" err="1"/>
              <a:t>thể</a:t>
            </a:r>
            <a:r>
              <a:rPr lang="vi-VN" dirty="0"/>
              <a:t> </a:t>
            </a:r>
            <a:r>
              <a:rPr lang="vi-VN" dirty="0" err="1"/>
              <a:t>diễn</a:t>
            </a:r>
            <a:r>
              <a:rPr lang="vi-VN" dirty="0"/>
              <a:t> ra </a:t>
            </a:r>
            <a:r>
              <a:rPr lang="vi-VN" dirty="0" err="1"/>
              <a:t>tại</a:t>
            </a:r>
            <a:r>
              <a:rPr lang="vi-VN" dirty="0"/>
              <a:t> </a:t>
            </a:r>
            <a:r>
              <a:rPr lang="vi-VN" dirty="0" err="1"/>
              <a:t>hiện</a:t>
            </a:r>
            <a:r>
              <a:rPr lang="vi-VN" dirty="0"/>
              <a:t> </a:t>
            </a:r>
            <a:r>
              <a:rPr lang="vi-VN" dirty="0" err="1"/>
              <a:t>trường</a:t>
            </a:r>
            <a:r>
              <a:rPr lang="vi-VN" dirty="0"/>
              <a:t> </a:t>
            </a:r>
            <a:r>
              <a:rPr lang="vi-VN" dirty="0" err="1"/>
              <a:t>hoặc</a:t>
            </a:r>
            <a:r>
              <a:rPr lang="vi-VN" dirty="0"/>
              <a:t> trong </a:t>
            </a:r>
            <a:r>
              <a:rPr lang="vi-VN" dirty="0" err="1"/>
              <a:t>phòng</a:t>
            </a:r>
            <a:r>
              <a:rPr lang="vi-VN" dirty="0"/>
              <a:t> </a:t>
            </a:r>
            <a:r>
              <a:rPr lang="vi-VN" dirty="0" err="1"/>
              <a:t>thí</a:t>
            </a:r>
            <a:r>
              <a:rPr lang="vi-VN" dirty="0"/>
              <a:t> </a:t>
            </a:r>
            <a:r>
              <a:rPr lang="vi-VN" dirty="0" err="1"/>
              <a:t>nghiệm</a:t>
            </a:r>
            <a:r>
              <a:rPr lang="vi-VN" dirty="0"/>
              <a:t>:</a:t>
            </a:r>
          </a:p>
          <a:p>
            <a:pPr marL="0" indent="0" algn="just">
              <a:buNone/>
            </a:pPr>
            <a:r>
              <a:rPr lang="vi-VN" dirty="0"/>
              <a:t>	- </a:t>
            </a:r>
            <a:r>
              <a:rPr lang="vi-VN" dirty="0" err="1"/>
              <a:t>Sử</a:t>
            </a:r>
            <a:r>
              <a:rPr lang="vi-VN" dirty="0"/>
              <a:t> </a:t>
            </a:r>
            <a:r>
              <a:rPr lang="vi-VN" dirty="0" err="1"/>
              <a:t>dụng</a:t>
            </a:r>
            <a:r>
              <a:rPr lang="vi-VN" dirty="0"/>
              <a:t> </a:t>
            </a:r>
            <a:r>
              <a:rPr lang="vi-VN" dirty="0" err="1"/>
              <a:t>thiết</a:t>
            </a:r>
            <a:r>
              <a:rPr lang="vi-VN" dirty="0"/>
              <a:t> </a:t>
            </a:r>
            <a:r>
              <a:rPr lang="vi-VN" dirty="0" err="1"/>
              <a:t>bị</a:t>
            </a:r>
            <a:r>
              <a:rPr lang="vi-VN" dirty="0"/>
              <a:t> đo </a:t>
            </a:r>
            <a:r>
              <a:rPr lang="vi-VN" dirty="0" err="1"/>
              <a:t>mẫu</a:t>
            </a:r>
            <a:r>
              <a:rPr lang="vi-VN" dirty="0"/>
              <a:t> (</a:t>
            </a:r>
            <a:r>
              <a:rPr lang="vi-VN" dirty="0" err="1">
                <a:solidFill>
                  <a:srgbClr val="00B050"/>
                </a:solidFill>
              </a:rPr>
              <a:t>master</a:t>
            </a:r>
            <a:r>
              <a:rPr lang="vi-VN" dirty="0">
                <a:solidFill>
                  <a:srgbClr val="00B050"/>
                </a:solidFill>
              </a:rPr>
              <a:t> </a:t>
            </a:r>
            <a:r>
              <a:rPr lang="vi-VN" dirty="0" err="1">
                <a:solidFill>
                  <a:srgbClr val="00B050"/>
                </a:solidFill>
              </a:rPr>
              <a:t>flow</a:t>
            </a:r>
            <a:r>
              <a:rPr lang="vi-VN" dirty="0">
                <a:solidFill>
                  <a:srgbClr val="00B050"/>
                </a:solidFill>
              </a:rPr>
              <a:t> </a:t>
            </a:r>
            <a:r>
              <a:rPr lang="vi-VN" dirty="0" err="1">
                <a:solidFill>
                  <a:srgbClr val="00B050"/>
                </a:solidFill>
              </a:rPr>
              <a:t>meter</a:t>
            </a:r>
            <a:r>
              <a:rPr lang="vi-VN" dirty="0"/>
              <a:t>);</a:t>
            </a:r>
          </a:p>
          <a:p>
            <a:pPr marL="0" indent="0" algn="just">
              <a:buNone/>
            </a:pPr>
            <a:r>
              <a:rPr lang="vi-VN" dirty="0"/>
              <a:t>	- </a:t>
            </a:r>
            <a:r>
              <a:rPr lang="vi-VN" dirty="0" err="1"/>
              <a:t>Sử</a:t>
            </a:r>
            <a:r>
              <a:rPr lang="vi-VN" dirty="0"/>
              <a:t> </a:t>
            </a:r>
            <a:r>
              <a:rPr lang="vi-VN" dirty="0" err="1"/>
              <a:t>dụng</a:t>
            </a:r>
            <a:r>
              <a:rPr lang="vi-VN" dirty="0"/>
              <a:t> </a:t>
            </a:r>
            <a:r>
              <a:rPr lang="vi-VN" dirty="0" err="1"/>
              <a:t>bộ</a:t>
            </a:r>
            <a:r>
              <a:rPr lang="vi-VN" dirty="0"/>
              <a:t> </a:t>
            </a:r>
            <a:r>
              <a:rPr lang="vi-VN" dirty="0" err="1"/>
              <a:t>thí</a:t>
            </a:r>
            <a:r>
              <a:rPr lang="vi-VN" dirty="0"/>
              <a:t> </a:t>
            </a:r>
            <a:r>
              <a:rPr lang="vi-VN" dirty="0" err="1"/>
              <a:t>nghiệm</a:t>
            </a:r>
            <a:r>
              <a:rPr lang="vi-VN" dirty="0"/>
              <a:t> </a:t>
            </a:r>
            <a:r>
              <a:rPr lang="vi-VN" dirty="0" err="1"/>
              <a:t>hiệu</a:t>
            </a:r>
            <a:r>
              <a:rPr lang="vi-VN" dirty="0"/>
              <a:t> </a:t>
            </a:r>
            <a:r>
              <a:rPr lang="vi-VN" dirty="0" err="1"/>
              <a:t>chuẩn</a:t>
            </a:r>
            <a:r>
              <a:rPr lang="vi-VN" dirty="0"/>
              <a:t> (</a:t>
            </a:r>
            <a:r>
              <a:rPr lang="vi-VN" dirty="0" err="1">
                <a:solidFill>
                  <a:srgbClr val="00B050"/>
                </a:solidFill>
              </a:rPr>
              <a:t>calibration</a:t>
            </a:r>
            <a:r>
              <a:rPr lang="vi-VN" dirty="0">
                <a:solidFill>
                  <a:srgbClr val="00B050"/>
                </a:solidFill>
              </a:rPr>
              <a:t> </a:t>
            </a:r>
            <a:r>
              <a:rPr lang="vi-VN" dirty="0" err="1">
                <a:solidFill>
                  <a:srgbClr val="00B050"/>
                </a:solidFill>
              </a:rPr>
              <a:t>system</a:t>
            </a:r>
            <a:r>
              <a:rPr lang="vi-VN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95638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CD2E458-1502-1FC3-421E-27D6BF3DE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n-lt"/>
              </a:rPr>
              <a:t>1.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Thiết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bị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đo lưu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lượng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và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hiệu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chuẩn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thiết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bị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đo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E120133-D7F4-183E-226B-379FFD29C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84779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vi-VN" b="1" dirty="0">
                <a:solidFill>
                  <a:srgbClr val="7030A0"/>
                </a:solidFill>
              </a:rPr>
              <a:t>1.2 </a:t>
            </a:r>
            <a:r>
              <a:rPr lang="vi-VN" b="1" dirty="0" err="1">
                <a:solidFill>
                  <a:srgbClr val="7030A0"/>
                </a:solidFill>
              </a:rPr>
              <a:t>Hiệu</a:t>
            </a:r>
            <a:r>
              <a:rPr lang="vi-VN" b="1" dirty="0">
                <a:solidFill>
                  <a:srgbClr val="7030A0"/>
                </a:solidFill>
              </a:rPr>
              <a:t> </a:t>
            </a:r>
            <a:r>
              <a:rPr lang="vi-VN" b="1" dirty="0" err="1">
                <a:solidFill>
                  <a:srgbClr val="7030A0"/>
                </a:solidFill>
              </a:rPr>
              <a:t>chuẩn</a:t>
            </a:r>
            <a:r>
              <a:rPr lang="vi-VN" b="1" dirty="0">
                <a:solidFill>
                  <a:srgbClr val="7030A0"/>
                </a:solidFill>
              </a:rPr>
              <a:t> </a:t>
            </a:r>
            <a:r>
              <a:rPr lang="vi-VN" b="1" dirty="0" err="1">
                <a:solidFill>
                  <a:srgbClr val="7030A0"/>
                </a:solidFill>
              </a:rPr>
              <a:t>thiết</a:t>
            </a:r>
            <a:r>
              <a:rPr lang="vi-VN" b="1" dirty="0">
                <a:solidFill>
                  <a:srgbClr val="7030A0"/>
                </a:solidFill>
              </a:rPr>
              <a:t> </a:t>
            </a:r>
            <a:r>
              <a:rPr lang="vi-VN" b="1" dirty="0" err="1">
                <a:solidFill>
                  <a:srgbClr val="7030A0"/>
                </a:solidFill>
              </a:rPr>
              <a:t>bị</a:t>
            </a:r>
            <a:r>
              <a:rPr lang="vi-VN" b="1" dirty="0">
                <a:solidFill>
                  <a:srgbClr val="7030A0"/>
                </a:solidFill>
              </a:rPr>
              <a:t> đo</a:t>
            </a:r>
          </a:p>
          <a:p>
            <a:pPr marL="0" indent="0" algn="just">
              <a:buNone/>
            </a:pPr>
            <a:r>
              <a:rPr lang="vi-VN" dirty="0"/>
              <a:t>	</a:t>
            </a:r>
            <a:r>
              <a:rPr lang="vi-VN" dirty="0" err="1"/>
              <a:t>Hiệu</a:t>
            </a:r>
            <a:r>
              <a:rPr lang="vi-VN" dirty="0"/>
              <a:t> </a:t>
            </a:r>
            <a:r>
              <a:rPr lang="vi-VN" dirty="0" err="1"/>
              <a:t>chuẩn</a:t>
            </a:r>
            <a:r>
              <a:rPr lang="vi-VN" dirty="0"/>
              <a:t> </a:t>
            </a:r>
            <a:r>
              <a:rPr lang="vi-VN" dirty="0" err="1"/>
              <a:t>thiết</a:t>
            </a:r>
            <a:r>
              <a:rPr lang="vi-VN" dirty="0"/>
              <a:t> </a:t>
            </a:r>
            <a:r>
              <a:rPr lang="vi-VN" dirty="0" err="1"/>
              <a:t>bị</a:t>
            </a:r>
            <a:r>
              <a:rPr lang="vi-VN" dirty="0"/>
              <a:t> đo </a:t>
            </a:r>
            <a:r>
              <a:rPr lang="vi-VN" dirty="0" err="1"/>
              <a:t>sử</a:t>
            </a:r>
            <a:r>
              <a:rPr lang="vi-VN" dirty="0"/>
              <a:t> </a:t>
            </a:r>
            <a:r>
              <a:rPr lang="vi-VN" dirty="0" err="1"/>
              <a:t>dụng</a:t>
            </a:r>
            <a:r>
              <a:rPr lang="vi-VN" dirty="0"/>
              <a:t> </a:t>
            </a:r>
            <a:r>
              <a:rPr lang="vi-VN" dirty="0" err="1"/>
              <a:t>thiết</a:t>
            </a:r>
            <a:r>
              <a:rPr lang="vi-VN" dirty="0"/>
              <a:t> </a:t>
            </a:r>
            <a:r>
              <a:rPr lang="vi-VN" dirty="0" err="1"/>
              <a:t>bị</a:t>
            </a:r>
            <a:r>
              <a:rPr lang="vi-VN" dirty="0"/>
              <a:t> đo </a:t>
            </a:r>
            <a:r>
              <a:rPr lang="vi-VN" dirty="0" err="1"/>
              <a:t>mẫu</a:t>
            </a:r>
            <a:r>
              <a:rPr lang="vi-VN" dirty="0"/>
              <a:t>:</a:t>
            </a:r>
          </a:p>
          <a:p>
            <a:pPr algn="just">
              <a:buFontTx/>
              <a:buChar char="-"/>
            </a:pPr>
            <a:r>
              <a:rPr lang="vi-VN" dirty="0" err="1"/>
              <a:t>Thiết</a:t>
            </a:r>
            <a:r>
              <a:rPr lang="vi-VN" dirty="0"/>
              <a:t> </a:t>
            </a:r>
            <a:r>
              <a:rPr lang="vi-VN" dirty="0" err="1"/>
              <a:t>bị</a:t>
            </a:r>
            <a:r>
              <a:rPr lang="vi-VN" dirty="0"/>
              <a:t> </a:t>
            </a:r>
            <a:r>
              <a:rPr lang="vi-VN" dirty="0" err="1"/>
              <a:t>mẫu</a:t>
            </a:r>
            <a:r>
              <a:rPr lang="vi-VN" dirty="0"/>
              <a:t> </a:t>
            </a:r>
            <a:r>
              <a:rPr lang="vi-VN" dirty="0" err="1"/>
              <a:t>đã</a:t>
            </a:r>
            <a:r>
              <a:rPr lang="vi-VN" dirty="0"/>
              <a:t> </a:t>
            </a:r>
            <a:r>
              <a:rPr lang="vi-VN" dirty="0" err="1"/>
              <a:t>được</a:t>
            </a:r>
            <a:r>
              <a:rPr lang="vi-VN" dirty="0"/>
              <a:t> </a:t>
            </a:r>
            <a:r>
              <a:rPr lang="vi-VN" dirty="0" err="1"/>
              <a:t>kiểm</a:t>
            </a:r>
            <a:r>
              <a:rPr lang="vi-VN" dirty="0"/>
              <a:t> </a:t>
            </a:r>
            <a:r>
              <a:rPr lang="vi-VN" dirty="0" err="1"/>
              <a:t>chuẩn</a:t>
            </a:r>
            <a:r>
              <a:rPr lang="vi-VN" dirty="0"/>
              <a:t>;</a:t>
            </a:r>
          </a:p>
          <a:p>
            <a:pPr algn="just">
              <a:buFontTx/>
              <a:buChar char="-"/>
            </a:pPr>
            <a:r>
              <a:rPr lang="vi-VN" dirty="0" err="1"/>
              <a:t>Thiết</a:t>
            </a:r>
            <a:r>
              <a:rPr lang="vi-VN" dirty="0"/>
              <a:t> </a:t>
            </a:r>
            <a:r>
              <a:rPr lang="vi-VN" dirty="0" err="1"/>
              <a:t>bị</a:t>
            </a:r>
            <a:r>
              <a:rPr lang="vi-VN" dirty="0"/>
              <a:t> </a:t>
            </a:r>
            <a:r>
              <a:rPr lang="vi-VN" dirty="0" err="1"/>
              <a:t>mẫu</a:t>
            </a:r>
            <a:r>
              <a:rPr lang="vi-VN" dirty="0"/>
              <a:t> </a:t>
            </a:r>
            <a:r>
              <a:rPr lang="vi-VN" dirty="0" err="1"/>
              <a:t>được</a:t>
            </a:r>
            <a:r>
              <a:rPr lang="vi-VN" dirty="0"/>
              <a:t> đưa </a:t>
            </a:r>
            <a:r>
              <a:rPr lang="vi-VN" dirty="0" err="1"/>
              <a:t>tới</a:t>
            </a:r>
            <a:r>
              <a:rPr lang="vi-VN" dirty="0"/>
              <a:t> </a:t>
            </a:r>
            <a:r>
              <a:rPr lang="vi-VN" dirty="0" err="1"/>
              <a:t>hiện</a:t>
            </a:r>
            <a:r>
              <a:rPr lang="vi-VN" dirty="0"/>
              <a:t> </a:t>
            </a:r>
            <a:r>
              <a:rPr lang="vi-VN" dirty="0" err="1"/>
              <a:t>trường</a:t>
            </a:r>
            <a:r>
              <a:rPr lang="vi-VN" dirty="0"/>
              <a:t> (</a:t>
            </a:r>
            <a:r>
              <a:rPr lang="vi-VN" dirty="0" err="1"/>
              <a:t>nhà</a:t>
            </a:r>
            <a:r>
              <a:rPr lang="vi-VN" dirty="0"/>
              <a:t> </a:t>
            </a:r>
            <a:r>
              <a:rPr lang="vi-VN" dirty="0" err="1"/>
              <a:t>máy</a:t>
            </a:r>
            <a:r>
              <a:rPr lang="vi-VN" dirty="0"/>
              <a:t>, </a:t>
            </a:r>
            <a:r>
              <a:rPr lang="vi-VN" dirty="0" err="1"/>
              <a:t>hệ</a:t>
            </a:r>
            <a:r>
              <a:rPr lang="vi-VN" dirty="0"/>
              <a:t> </a:t>
            </a:r>
            <a:r>
              <a:rPr lang="vi-VN" dirty="0" err="1"/>
              <a:t>thống</a:t>
            </a:r>
            <a:r>
              <a:rPr lang="vi-VN" dirty="0"/>
              <a:t> công </a:t>
            </a:r>
            <a:r>
              <a:rPr lang="vi-VN" dirty="0" err="1"/>
              <a:t>nghệ</a:t>
            </a:r>
            <a:r>
              <a:rPr lang="vi-VN" dirty="0"/>
              <a:t>);</a:t>
            </a:r>
          </a:p>
          <a:p>
            <a:pPr algn="just">
              <a:buFontTx/>
              <a:buChar char="-"/>
            </a:pPr>
            <a:r>
              <a:rPr lang="vi-VN" dirty="0" err="1"/>
              <a:t>Lắp</a:t>
            </a:r>
            <a:r>
              <a:rPr lang="vi-VN" dirty="0"/>
              <a:t> </a:t>
            </a:r>
            <a:r>
              <a:rPr lang="vi-VN" dirty="0" err="1"/>
              <a:t>vào</a:t>
            </a:r>
            <a:r>
              <a:rPr lang="vi-VN" dirty="0"/>
              <a:t> </a:t>
            </a:r>
            <a:r>
              <a:rPr lang="vi-VN" dirty="0" err="1"/>
              <a:t>hệ</a:t>
            </a:r>
            <a:r>
              <a:rPr lang="vi-VN" dirty="0"/>
              <a:t> </a:t>
            </a:r>
            <a:r>
              <a:rPr lang="vi-VN" dirty="0" err="1"/>
              <a:t>thống</a:t>
            </a:r>
            <a:r>
              <a:rPr lang="vi-VN" dirty="0"/>
              <a:t> </a:t>
            </a:r>
            <a:r>
              <a:rPr lang="vi-VN" dirty="0" err="1"/>
              <a:t>để</a:t>
            </a:r>
            <a:r>
              <a:rPr lang="vi-VN" dirty="0"/>
              <a:t> so </a:t>
            </a:r>
            <a:r>
              <a:rPr lang="vi-VN" dirty="0" err="1"/>
              <a:t>sánh</a:t>
            </a:r>
            <a:r>
              <a:rPr lang="vi-VN" dirty="0"/>
              <a:t> </a:t>
            </a:r>
            <a:r>
              <a:rPr lang="vi-VN" dirty="0" err="1"/>
              <a:t>kết</a:t>
            </a:r>
            <a:r>
              <a:rPr lang="vi-VN" dirty="0"/>
              <a:t> </a:t>
            </a:r>
            <a:r>
              <a:rPr lang="vi-VN" dirty="0" err="1"/>
              <a:t>quả</a:t>
            </a:r>
            <a:r>
              <a:rPr lang="vi-VN" dirty="0"/>
              <a:t> đo thu </a:t>
            </a:r>
            <a:r>
              <a:rPr lang="vi-VN" dirty="0" err="1"/>
              <a:t>được</a:t>
            </a:r>
            <a:r>
              <a:rPr lang="vi-VN" dirty="0"/>
              <a:t>. </a:t>
            </a:r>
          </a:p>
        </p:txBody>
      </p:sp>
      <p:pic>
        <p:nvPicPr>
          <p:cNvPr id="1026" name="Picture 2" descr="MASTER METER SYSTEMS">
            <a:extLst>
              <a:ext uri="{FF2B5EF4-FFF2-40B4-BE49-F238E27FC236}">
                <a16:creationId xmlns:a16="http://schemas.microsoft.com/office/drawing/2014/main" id="{71AD2F5F-40E7-AA5A-F99E-4C660B00C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580" y="1611191"/>
            <a:ext cx="2480552" cy="181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ster Meter">
            <a:extLst>
              <a:ext uri="{FF2B5EF4-FFF2-40B4-BE49-F238E27FC236}">
                <a16:creationId xmlns:a16="http://schemas.microsoft.com/office/drawing/2014/main" id="{853E8B5B-2C41-A0FC-52EA-18C7CA0BF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209" y="3777556"/>
            <a:ext cx="3045937" cy="217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B8E2F49-FE38-4D08-0504-0E83C0E3B72A}"/>
              </a:ext>
            </a:extLst>
          </p:cNvPr>
          <p:cNvSpPr txBox="1"/>
          <p:nvPr/>
        </p:nvSpPr>
        <p:spPr>
          <a:xfrm>
            <a:off x="6566171" y="6176963"/>
            <a:ext cx="5477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i="1" dirty="0" err="1"/>
              <a:t>Hình</a:t>
            </a:r>
            <a:r>
              <a:rPr lang="vi-VN" sz="2000" b="1" i="1" dirty="0"/>
              <a:t> 8 – </a:t>
            </a:r>
            <a:r>
              <a:rPr lang="vi-VN" sz="2000" b="1" i="1" dirty="0" err="1"/>
              <a:t>Thiết</a:t>
            </a:r>
            <a:r>
              <a:rPr lang="vi-VN" sz="2000" b="1" i="1" dirty="0"/>
              <a:t> </a:t>
            </a:r>
            <a:r>
              <a:rPr lang="vi-VN" sz="2000" b="1" i="1" dirty="0" err="1"/>
              <a:t>bị</a:t>
            </a:r>
            <a:r>
              <a:rPr lang="vi-VN" sz="2000" b="1" i="1" dirty="0"/>
              <a:t> </a:t>
            </a:r>
            <a:r>
              <a:rPr lang="vi-VN" sz="2000" b="1" i="1" dirty="0" err="1"/>
              <a:t>hiệu</a:t>
            </a:r>
            <a:r>
              <a:rPr lang="vi-VN" sz="2000" b="1" i="1" dirty="0"/>
              <a:t> </a:t>
            </a:r>
            <a:r>
              <a:rPr lang="vi-VN" sz="2000" b="1" i="1" dirty="0" err="1"/>
              <a:t>chuẩn</a:t>
            </a:r>
            <a:r>
              <a:rPr lang="vi-VN" sz="2000" b="1" i="1" dirty="0"/>
              <a:t> </a:t>
            </a:r>
            <a:r>
              <a:rPr lang="vi-VN" sz="2000" b="1" i="1" dirty="0" err="1"/>
              <a:t>tại</a:t>
            </a:r>
            <a:r>
              <a:rPr lang="vi-VN" sz="2000" b="1" i="1" dirty="0"/>
              <a:t> </a:t>
            </a:r>
            <a:r>
              <a:rPr lang="vi-VN" sz="2000" b="1" i="1" dirty="0" err="1"/>
              <a:t>hiện</a:t>
            </a:r>
            <a:r>
              <a:rPr lang="vi-VN" sz="2000" b="1" i="1" dirty="0"/>
              <a:t> </a:t>
            </a:r>
            <a:r>
              <a:rPr lang="vi-VN" sz="2000" b="1" i="1" dirty="0" err="1"/>
              <a:t>trường</a:t>
            </a:r>
            <a:endParaRPr lang="vi-VN" sz="2000" b="1" i="1" dirty="0"/>
          </a:p>
        </p:txBody>
      </p:sp>
    </p:spTree>
    <p:extLst>
      <p:ext uri="{BB962C8B-B14F-4D97-AF65-F5344CB8AC3E}">
        <p14:creationId xmlns:p14="http://schemas.microsoft.com/office/powerpoint/2010/main" val="1842180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CD2E458-1502-1FC3-421E-27D6BF3DE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n-lt"/>
              </a:rPr>
              <a:t>1.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Thiết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bị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đo lưu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lượng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và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hiệu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chuẩn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thiết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bị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đo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E120133-D7F4-183E-226B-379FFD29C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8477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b="1" dirty="0">
                <a:solidFill>
                  <a:srgbClr val="7030A0"/>
                </a:solidFill>
              </a:rPr>
              <a:t>1.2 </a:t>
            </a:r>
            <a:r>
              <a:rPr lang="vi-VN" b="1" dirty="0" err="1">
                <a:solidFill>
                  <a:srgbClr val="7030A0"/>
                </a:solidFill>
              </a:rPr>
              <a:t>Hiệu</a:t>
            </a:r>
            <a:r>
              <a:rPr lang="vi-VN" b="1" dirty="0">
                <a:solidFill>
                  <a:srgbClr val="7030A0"/>
                </a:solidFill>
              </a:rPr>
              <a:t> </a:t>
            </a:r>
            <a:r>
              <a:rPr lang="vi-VN" b="1" dirty="0" err="1">
                <a:solidFill>
                  <a:srgbClr val="7030A0"/>
                </a:solidFill>
              </a:rPr>
              <a:t>chuẩn</a:t>
            </a:r>
            <a:r>
              <a:rPr lang="vi-VN" b="1" dirty="0">
                <a:solidFill>
                  <a:srgbClr val="7030A0"/>
                </a:solidFill>
              </a:rPr>
              <a:t> </a:t>
            </a:r>
            <a:r>
              <a:rPr lang="vi-VN" b="1" dirty="0" err="1">
                <a:solidFill>
                  <a:srgbClr val="7030A0"/>
                </a:solidFill>
              </a:rPr>
              <a:t>thiết</a:t>
            </a:r>
            <a:r>
              <a:rPr lang="vi-VN" b="1" dirty="0">
                <a:solidFill>
                  <a:srgbClr val="7030A0"/>
                </a:solidFill>
              </a:rPr>
              <a:t> </a:t>
            </a:r>
            <a:r>
              <a:rPr lang="vi-VN" b="1" dirty="0" err="1">
                <a:solidFill>
                  <a:srgbClr val="7030A0"/>
                </a:solidFill>
              </a:rPr>
              <a:t>bị</a:t>
            </a:r>
            <a:r>
              <a:rPr lang="vi-VN" b="1" dirty="0">
                <a:solidFill>
                  <a:srgbClr val="7030A0"/>
                </a:solidFill>
              </a:rPr>
              <a:t> đo</a:t>
            </a:r>
          </a:p>
          <a:p>
            <a:pPr marL="0" indent="0" algn="just">
              <a:buNone/>
            </a:pPr>
            <a:r>
              <a:rPr lang="vi-VN" dirty="0"/>
              <a:t>	</a:t>
            </a:r>
            <a:r>
              <a:rPr lang="vi-VN" dirty="0" err="1"/>
              <a:t>Hiệu</a:t>
            </a:r>
            <a:r>
              <a:rPr lang="vi-VN" dirty="0"/>
              <a:t> </a:t>
            </a:r>
            <a:r>
              <a:rPr lang="vi-VN" dirty="0" err="1"/>
              <a:t>chuẩn</a:t>
            </a:r>
            <a:r>
              <a:rPr lang="vi-VN" dirty="0"/>
              <a:t> </a:t>
            </a:r>
            <a:r>
              <a:rPr lang="vi-VN" dirty="0" err="1"/>
              <a:t>thiết</a:t>
            </a:r>
            <a:r>
              <a:rPr lang="vi-VN" dirty="0"/>
              <a:t> </a:t>
            </a:r>
            <a:r>
              <a:rPr lang="vi-VN" dirty="0" err="1"/>
              <a:t>bị</a:t>
            </a:r>
            <a:r>
              <a:rPr lang="vi-VN" dirty="0"/>
              <a:t> đo </a:t>
            </a:r>
            <a:r>
              <a:rPr lang="vi-VN" dirty="0" err="1"/>
              <a:t>sử</a:t>
            </a:r>
            <a:r>
              <a:rPr lang="vi-VN" dirty="0"/>
              <a:t> </a:t>
            </a:r>
            <a:r>
              <a:rPr lang="vi-VN" dirty="0" err="1"/>
              <a:t>dụng</a:t>
            </a:r>
            <a:r>
              <a:rPr lang="vi-VN" dirty="0"/>
              <a:t> </a:t>
            </a:r>
            <a:r>
              <a:rPr lang="vi-VN" dirty="0" err="1"/>
              <a:t>bộ</a:t>
            </a:r>
            <a:r>
              <a:rPr lang="vi-VN" dirty="0"/>
              <a:t> </a:t>
            </a:r>
            <a:r>
              <a:rPr lang="vi-VN" dirty="0" err="1"/>
              <a:t>thí</a:t>
            </a:r>
            <a:r>
              <a:rPr lang="vi-VN" dirty="0"/>
              <a:t> </a:t>
            </a:r>
            <a:r>
              <a:rPr lang="vi-VN" dirty="0" err="1"/>
              <a:t>nghiệm</a:t>
            </a:r>
            <a:r>
              <a:rPr lang="vi-VN" dirty="0"/>
              <a:t> </a:t>
            </a:r>
            <a:r>
              <a:rPr lang="vi-VN" dirty="0" err="1"/>
              <a:t>hiệu</a:t>
            </a:r>
            <a:r>
              <a:rPr lang="vi-VN" dirty="0"/>
              <a:t> </a:t>
            </a:r>
            <a:r>
              <a:rPr lang="vi-VN" dirty="0" err="1"/>
              <a:t>chuẩn</a:t>
            </a:r>
            <a:r>
              <a:rPr lang="vi-VN" dirty="0"/>
              <a:t>:</a:t>
            </a:r>
          </a:p>
          <a:p>
            <a:pPr algn="just">
              <a:buFontTx/>
              <a:buChar char="-"/>
            </a:pPr>
            <a:r>
              <a:rPr lang="vi-VN" dirty="0" err="1"/>
              <a:t>Bộ</a:t>
            </a:r>
            <a:r>
              <a:rPr lang="vi-VN" dirty="0"/>
              <a:t> </a:t>
            </a:r>
            <a:r>
              <a:rPr lang="vi-VN" dirty="0" err="1"/>
              <a:t>nguồn</a:t>
            </a:r>
            <a:r>
              <a:rPr lang="vi-VN" dirty="0"/>
              <a:t> cung </a:t>
            </a:r>
            <a:r>
              <a:rPr lang="vi-VN" dirty="0" err="1"/>
              <a:t>cấp</a:t>
            </a:r>
            <a:r>
              <a:rPr lang="vi-VN" dirty="0"/>
              <a:t> </a:t>
            </a:r>
            <a:r>
              <a:rPr lang="vi-VN" dirty="0" err="1"/>
              <a:t>khí</a:t>
            </a:r>
            <a:r>
              <a:rPr lang="vi-VN" dirty="0"/>
              <a:t>;</a:t>
            </a:r>
          </a:p>
          <a:p>
            <a:pPr algn="just">
              <a:buFontTx/>
              <a:buChar char="-"/>
            </a:pPr>
            <a:r>
              <a:rPr lang="vi-VN" dirty="0" err="1"/>
              <a:t>Thiết</a:t>
            </a:r>
            <a:r>
              <a:rPr lang="vi-VN" dirty="0"/>
              <a:t> </a:t>
            </a:r>
            <a:r>
              <a:rPr lang="vi-VN" dirty="0" err="1"/>
              <a:t>bị</a:t>
            </a:r>
            <a:r>
              <a:rPr lang="vi-VN" dirty="0"/>
              <a:t> </a:t>
            </a:r>
            <a:r>
              <a:rPr lang="vi-VN" dirty="0" err="1"/>
              <a:t>được</a:t>
            </a:r>
            <a:r>
              <a:rPr lang="vi-VN" dirty="0"/>
              <a:t> </a:t>
            </a:r>
            <a:r>
              <a:rPr lang="vi-VN" dirty="0" err="1"/>
              <a:t>hiệu</a:t>
            </a:r>
            <a:r>
              <a:rPr lang="vi-VN" dirty="0"/>
              <a:t> </a:t>
            </a:r>
            <a:r>
              <a:rPr lang="vi-VN" dirty="0" err="1"/>
              <a:t>chuẩn</a:t>
            </a:r>
            <a:r>
              <a:rPr lang="vi-VN" dirty="0"/>
              <a:t> DUT;</a:t>
            </a:r>
          </a:p>
          <a:p>
            <a:pPr algn="just">
              <a:buFontTx/>
              <a:buChar char="-"/>
            </a:pPr>
            <a:r>
              <a:rPr lang="vi-VN" dirty="0" err="1"/>
              <a:t>Bộ</a:t>
            </a:r>
            <a:r>
              <a:rPr lang="vi-VN" dirty="0"/>
              <a:t> </a:t>
            </a:r>
            <a:r>
              <a:rPr lang="vi-VN" dirty="0" err="1"/>
              <a:t>xác</a:t>
            </a:r>
            <a:r>
              <a:rPr lang="vi-VN" dirty="0"/>
              <a:t> </a:t>
            </a:r>
            <a:r>
              <a:rPr lang="vi-VN" dirty="0" err="1"/>
              <a:t>định</a:t>
            </a:r>
            <a:r>
              <a:rPr lang="vi-VN" dirty="0"/>
              <a:t> </a:t>
            </a:r>
            <a:r>
              <a:rPr lang="vi-VN" dirty="0" err="1"/>
              <a:t>thể</a:t>
            </a:r>
            <a:r>
              <a:rPr lang="vi-VN" dirty="0"/>
              <a:t> </a:t>
            </a:r>
            <a:r>
              <a:rPr lang="vi-VN" dirty="0" err="1"/>
              <a:t>tích</a:t>
            </a:r>
            <a:r>
              <a:rPr lang="vi-VN" dirty="0"/>
              <a:t> </a:t>
            </a:r>
            <a:r>
              <a:rPr lang="vi-VN" dirty="0" err="1"/>
              <a:t>khí</a:t>
            </a:r>
            <a:r>
              <a:rPr lang="vi-VN" dirty="0"/>
              <a:t> </a:t>
            </a:r>
            <a:r>
              <a:rPr lang="vi-VN" dirty="0" err="1"/>
              <a:t>hoặc</a:t>
            </a:r>
            <a:r>
              <a:rPr lang="vi-VN" dirty="0"/>
              <a:t> </a:t>
            </a:r>
            <a:r>
              <a:rPr lang="vi-VN" dirty="0" err="1"/>
              <a:t>khối</a:t>
            </a:r>
            <a:r>
              <a:rPr lang="vi-VN" dirty="0"/>
              <a:t> </a:t>
            </a:r>
            <a:r>
              <a:rPr lang="vi-VN" dirty="0" err="1"/>
              <a:t>lượng</a:t>
            </a:r>
            <a:r>
              <a:rPr lang="vi-VN" dirty="0"/>
              <a:t> </a:t>
            </a:r>
            <a:r>
              <a:rPr lang="vi-VN" dirty="0" err="1"/>
              <a:t>khối</a:t>
            </a:r>
            <a:r>
              <a:rPr lang="vi-VN" dirty="0"/>
              <a:t> </a:t>
            </a:r>
            <a:r>
              <a:rPr lang="vi-VN" dirty="0" err="1"/>
              <a:t>khí</a:t>
            </a:r>
            <a:r>
              <a:rPr lang="vi-VN" dirty="0"/>
              <a:t>. 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B8E2F49-FE38-4D08-0504-0E83C0E3B72A}"/>
              </a:ext>
            </a:extLst>
          </p:cNvPr>
          <p:cNvSpPr txBox="1"/>
          <p:nvPr/>
        </p:nvSpPr>
        <p:spPr>
          <a:xfrm>
            <a:off x="7015345" y="5791770"/>
            <a:ext cx="4541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i="1" dirty="0" err="1"/>
              <a:t>Hình</a:t>
            </a:r>
            <a:r>
              <a:rPr lang="vi-VN" sz="2000" b="1" i="1" dirty="0"/>
              <a:t> 9 – </a:t>
            </a:r>
            <a:r>
              <a:rPr lang="vi-VN" sz="2000" b="1" i="1" dirty="0" err="1"/>
              <a:t>Thiết</a:t>
            </a:r>
            <a:r>
              <a:rPr lang="vi-VN" sz="2000" b="1" i="1" dirty="0"/>
              <a:t> </a:t>
            </a:r>
            <a:r>
              <a:rPr lang="vi-VN" sz="2000" b="1" i="1" dirty="0" err="1"/>
              <a:t>bị</a:t>
            </a:r>
            <a:r>
              <a:rPr lang="vi-VN" sz="2000" b="1" i="1" dirty="0"/>
              <a:t> </a:t>
            </a:r>
            <a:r>
              <a:rPr lang="vi-VN" sz="2000" b="1" i="1" dirty="0" err="1"/>
              <a:t>hiệu</a:t>
            </a:r>
            <a:r>
              <a:rPr lang="vi-VN" sz="2000" b="1" i="1" dirty="0"/>
              <a:t> </a:t>
            </a:r>
            <a:r>
              <a:rPr lang="vi-VN" sz="2000" b="1" i="1" dirty="0" err="1"/>
              <a:t>chuẩn</a:t>
            </a:r>
            <a:r>
              <a:rPr lang="vi-VN" sz="2000" b="1" i="1" dirty="0"/>
              <a:t> </a:t>
            </a:r>
            <a:r>
              <a:rPr lang="vi-VN" sz="2000" b="1" i="1" dirty="0" err="1"/>
              <a:t>tại</a:t>
            </a:r>
            <a:r>
              <a:rPr lang="vi-VN" sz="2000" b="1" i="1" dirty="0"/>
              <a:t> PTN</a:t>
            </a:r>
          </a:p>
        </p:txBody>
      </p:sp>
      <p:pic>
        <p:nvPicPr>
          <p:cNvPr id="2050" name="Picture 2" descr="Gas Flowmeter Calibrations byTrigasFI Calibration Laboratory!">
            <a:extLst>
              <a:ext uri="{FF2B5EF4-FFF2-40B4-BE49-F238E27FC236}">
                <a16:creationId xmlns:a16="http://schemas.microsoft.com/office/drawing/2014/main" id="{33305E20-5C9F-DDB7-C688-992B6002D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002" y="2163128"/>
            <a:ext cx="4830314" cy="313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440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AB9561E-66BE-635C-483B-A3432B7FE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34583" cy="1325563"/>
          </a:xfrm>
        </p:spPr>
        <p:txBody>
          <a:bodyPr>
            <a:norm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n-lt"/>
              </a:rPr>
              <a:t>2. Phương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pháp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pVTt</a:t>
            </a:r>
            <a:endParaRPr lang="vi-VN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46CC59E-8942-ADB7-0EAD-F2FCDCA44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3511" cy="468185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vi-VN" dirty="0"/>
              <a:t>	Phương </a:t>
            </a:r>
            <a:r>
              <a:rPr lang="vi-VN" dirty="0" err="1"/>
              <a:t>pháp</a:t>
            </a:r>
            <a:r>
              <a:rPr lang="vi-VN" dirty="0"/>
              <a:t> </a:t>
            </a:r>
            <a:r>
              <a:rPr lang="vi-VN" dirty="0" err="1"/>
              <a:t>xác</a:t>
            </a:r>
            <a:r>
              <a:rPr lang="vi-VN" dirty="0"/>
              <a:t> </a:t>
            </a:r>
            <a:r>
              <a:rPr lang="vi-VN" dirty="0" err="1"/>
              <a:t>định</a:t>
            </a:r>
            <a:r>
              <a:rPr lang="vi-VN" dirty="0"/>
              <a:t> </a:t>
            </a:r>
            <a:r>
              <a:rPr lang="vi-VN" dirty="0" err="1"/>
              <a:t>thể</a:t>
            </a:r>
            <a:r>
              <a:rPr lang="vi-VN" dirty="0"/>
              <a:t> </a:t>
            </a:r>
            <a:r>
              <a:rPr lang="vi-VN" dirty="0" err="1"/>
              <a:t>tích</a:t>
            </a:r>
            <a:r>
              <a:rPr lang="vi-VN" dirty="0"/>
              <a:t> </a:t>
            </a:r>
            <a:r>
              <a:rPr lang="vi-VN" dirty="0" err="1"/>
              <a:t>khối</a:t>
            </a:r>
            <a:r>
              <a:rPr lang="vi-VN" dirty="0"/>
              <a:t> </a:t>
            </a:r>
            <a:r>
              <a:rPr lang="vi-VN" dirty="0" err="1"/>
              <a:t>khí</a:t>
            </a:r>
            <a:r>
              <a:rPr lang="vi-VN" dirty="0"/>
              <a:t> </a:t>
            </a:r>
            <a:r>
              <a:rPr lang="vi-VN" dirty="0" err="1"/>
              <a:t>pVTt</a:t>
            </a:r>
            <a:r>
              <a:rPr lang="vi-VN" dirty="0"/>
              <a:t> </a:t>
            </a:r>
            <a:r>
              <a:rPr lang="vi-VN" dirty="0" err="1"/>
              <a:t>được</a:t>
            </a:r>
            <a:r>
              <a:rPr lang="vi-VN" dirty="0"/>
              <a:t> nghiên </a:t>
            </a:r>
            <a:r>
              <a:rPr lang="vi-VN" dirty="0" err="1"/>
              <a:t>cứu</a:t>
            </a:r>
            <a:r>
              <a:rPr lang="vi-VN" dirty="0"/>
              <a:t> </a:t>
            </a:r>
            <a:r>
              <a:rPr lang="vi-VN" dirty="0" err="1"/>
              <a:t>bởi</a:t>
            </a:r>
            <a:r>
              <a:rPr lang="vi-VN" dirty="0"/>
              <a:t> Viên nghiên </a:t>
            </a:r>
            <a:r>
              <a:rPr lang="vi-VN" dirty="0" err="1"/>
              <a:t>cứu</a:t>
            </a:r>
            <a:r>
              <a:rPr lang="vi-VN" dirty="0"/>
              <a:t> tiêu </a:t>
            </a:r>
            <a:r>
              <a:rPr lang="vi-VN" dirty="0" err="1"/>
              <a:t>chuẩn</a:t>
            </a:r>
            <a:r>
              <a:rPr lang="vi-VN" dirty="0"/>
              <a:t> đo </a:t>
            </a:r>
            <a:r>
              <a:rPr lang="vi-VN" dirty="0" err="1"/>
              <a:t>lường</a:t>
            </a:r>
            <a:r>
              <a:rPr lang="vi-VN" dirty="0"/>
              <a:t> </a:t>
            </a:r>
            <a:r>
              <a:rPr lang="vi-VN" dirty="0" err="1"/>
              <a:t>và</a:t>
            </a:r>
            <a:r>
              <a:rPr lang="vi-VN" dirty="0"/>
              <a:t> công </a:t>
            </a:r>
            <a:r>
              <a:rPr lang="vi-VN" dirty="0" err="1"/>
              <a:t>nghệ</a:t>
            </a:r>
            <a:r>
              <a:rPr lang="vi-VN" dirty="0"/>
              <a:t> </a:t>
            </a:r>
            <a:r>
              <a:rPr lang="vi-VN" dirty="0" err="1"/>
              <a:t>Gaithersburg</a:t>
            </a:r>
            <a:r>
              <a:rPr lang="vi-VN" dirty="0"/>
              <a:t>, bang </a:t>
            </a:r>
            <a:r>
              <a:rPr lang="vi-VN" dirty="0" err="1"/>
              <a:t>Maryland</a:t>
            </a:r>
            <a:r>
              <a:rPr lang="vi-VN" dirty="0"/>
              <a:t>, USA (NIST).</a:t>
            </a:r>
          </a:p>
          <a:p>
            <a:pPr marL="0" indent="0" algn="just">
              <a:buNone/>
            </a:pPr>
            <a:r>
              <a:rPr lang="vi-VN" dirty="0"/>
              <a:t>	Phương </a:t>
            </a:r>
            <a:r>
              <a:rPr lang="vi-VN" dirty="0" err="1"/>
              <a:t>pháp</a:t>
            </a:r>
            <a:r>
              <a:rPr lang="vi-VN" dirty="0"/>
              <a:t> </a:t>
            </a:r>
            <a:r>
              <a:rPr lang="vi-VN" dirty="0" err="1"/>
              <a:t>pVTt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NIST </a:t>
            </a:r>
            <a:r>
              <a:rPr lang="vi-VN" dirty="0" err="1"/>
              <a:t>được</a:t>
            </a:r>
            <a:r>
              <a:rPr lang="vi-VN" dirty="0"/>
              <a:t> </a:t>
            </a:r>
            <a:r>
              <a:rPr lang="vi-VN" dirty="0" err="1"/>
              <a:t>chấp</a:t>
            </a:r>
            <a:r>
              <a:rPr lang="vi-VN" dirty="0"/>
              <a:t> </a:t>
            </a:r>
            <a:r>
              <a:rPr lang="vi-VN" dirty="0" err="1"/>
              <a:t>nhận</a:t>
            </a:r>
            <a:r>
              <a:rPr lang="vi-VN" dirty="0"/>
              <a:t> </a:t>
            </a:r>
            <a:r>
              <a:rPr lang="vi-VN" dirty="0" err="1"/>
              <a:t>bởi</a:t>
            </a:r>
            <a:r>
              <a:rPr lang="vi-VN" dirty="0"/>
              <a:t> </a:t>
            </a:r>
            <a:r>
              <a:rPr lang="vi-VN" dirty="0" err="1"/>
              <a:t>các</a:t>
            </a:r>
            <a:r>
              <a:rPr lang="vi-VN" dirty="0"/>
              <a:t> </a:t>
            </a:r>
            <a:r>
              <a:rPr lang="vi-VN" dirty="0" err="1"/>
              <a:t>quốc</a:t>
            </a:r>
            <a:r>
              <a:rPr lang="vi-VN" dirty="0"/>
              <a:t> gia như </a:t>
            </a:r>
            <a:r>
              <a:rPr lang="vi-VN" dirty="0" err="1"/>
              <a:t>Pháp</a:t>
            </a:r>
            <a:r>
              <a:rPr lang="vi-VN" dirty="0"/>
              <a:t>, Mexico, Canada, </a:t>
            </a:r>
            <a:r>
              <a:rPr lang="vi-VN" dirty="0" err="1"/>
              <a:t>Đức</a:t>
            </a:r>
            <a:r>
              <a:rPr lang="vi-VN" dirty="0"/>
              <a:t>, </a:t>
            </a:r>
            <a:r>
              <a:rPr lang="vi-VN" dirty="0" err="1"/>
              <a:t>Hà</a:t>
            </a:r>
            <a:r>
              <a:rPr lang="vi-VN" dirty="0"/>
              <a:t> Lan, </a:t>
            </a:r>
            <a:r>
              <a:rPr lang="vi-VN" dirty="0" err="1"/>
              <a:t>Nhật</a:t>
            </a:r>
            <a:r>
              <a:rPr lang="vi-VN" dirty="0"/>
              <a:t> </a:t>
            </a:r>
            <a:r>
              <a:rPr lang="vi-VN" dirty="0" err="1"/>
              <a:t>và</a:t>
            </a:r>
            <a:r>
              <a:rPr lang="vi-VN" dirty="0"/>
              <a:t> </a:t>
            </a:r>
            <a:r>
              <a:rPr lang="vi-VN" dirty="0" err="1"/>
              <a:t>Đài</a:t>
            </a:r>
            <a:r>
              <a:rPr lang="vi-VN" dirty="0"/>
              <a:t> Loan.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9AAA3949-34E4-0F77-7772-861EAF44D1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49" t="20425" r="33697" b="39716"/>
          <a:stretch/>
        </p:blipFill>
        <p:spPr>
          <a:xfrm>
            <a:off x="6445323" y="541523"/>
            <a:ext cx="4731757" cy="3647872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11BFF04-15B3-0297-296D-1D4E663F5FD9}"/>
              </a:ext>
            </a:extLst>
          </p:cNvPr>
          <p:cNvSpPr txBox="1"/>
          <p:nvPr/>
        </p:nvSpPr>
        <p:spPr>
          <a:xfrm>
            <a:off x="6445323" y="4260714"/>
            <a:ext cx="53835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dirty="0" err="1"/>
              <a:t>Flow</a:t>
            </a:r>
            <a:r>
              <a:rPr lang="vi-VN" sz="2000" dirty="0"/>
              <a:t> – </a:t>
            </a:r>
            <a:r>
              <a:rPr lang="vi-VN" sz="2000" dirty="0" err="1"/>
              <a:t>dòng</a:t>
            </a:r>
            <a:r>
              <a:rPr lang="vi-VN" sz="2000" dirty="0"/>
              <a:t> </a:t>
            </a:r>
            <a:r>
              <a:rPr lang="vi-VN" sz="2000" dirty="0" err="1"/>
              <a:t>khí</a:t>
            </a:r>
            <a:r>
              <a:rPr lang="vi-VN" sz="2000" dirty="0"/>
              <a:t>; </a:t>
            </a:r>
            <a:r>
              <a:rPr lang="vi-VN" sz="2000" dirty="0" err="1"/>
              <a:t>Meter</a:t>
            </a:r>
            <a:r>
              <a:rPr lang="vi-VN" sz="2000" dirty="0"/>
              <a:t> </a:t>
            </a:r>
            <a:r>
              <a:rPr lang="vi-VN" sz="2000" dirty="0" err="1"/>
              <a:t>under</a:t>
            </a:r>
            <a:r>
              <a:rPr lang="vi-VN" sz="2000" dirty="0"/>
              <a:t> </a:t>
            </a:r>
            <a:r>
              <a:rPr lang="vi-VN" sz="2000" dirty="0" err="1"/>
              <a:t>test</a:t>
            </a:r>
            <a:r>
              <a:rPr lang="vi-VN" sz="2000" dirty="0"/>
              <a:t> – </a:t>
            </a:r>
            <a:r>
              <a:rPr lang="vi-VN" sz="2000" dirty="0" err="1"/>
              <a:t>Thiết</a:t>
            </a:r>
            <a:r>
              <a:rPr lang="vi-VN" sz="2000" dirty="0"/>
              <a:t> </a:t>
            </a:r>
            <a:r>
              <a:rPr lang="vi-VN" sz="2000" dirty="0" err="1"/>
              <a:t>bị</a:t>
            </a:r>
            <a:r>
              <a:rPr lang="vi-VN" sz="2000" dirty="0"/>
              <a:t> đo </a:t>
            </a:r>
            <a:r>
              <a:rPr lang="vi-VN" sz="2000" dirty="0" err="1"/>
              <a:t>được</a:t>
            </a:r>
            <a:r>
              <a:rPr lang="vi-VN" sz="2000" dirty="0"/>
              <a:t> </a:t>
            </a:r>
            <a:r>
              <a:rPr lang="vi-VN" sz="2000" dirty="0" err="1"/>
              <a:t>hiệu</a:t>
            </a:r>
            <a:r>
              <a:rPr lang="vi-VN" sz="2000" dirty="0"/>
              <a:t> </a:t>
            </a:r>
            <a:r>
              <a:rPr lang="vi-VN" sz="2000" dirty="0" err="1"/>
              <a:t>chuẩn</a:t>
            </a:r>
            <a:r>
              <a:rPr lang="vi-VN" sz="2000" dirty="0"/>
              <a:t>; </a:t>
            </a:r>
            <a:r>
              <a:rPr lang="vi-VN" sz="2000" dirty="0" err="1"/>
              <a:t>Bypass</a:t>
            </a:r>
            <a:r>
              <a:rPr lang="vi-VN" sz="2000" dirty="0"/>
              <a:t> </a:t>
            </a:r>
            <a:r>
              <a:rPr lang="vi-VN" sz="2000" dirty="0" err="1"/>
              <a:t>valve</a:t>
            </a:r>
            <a:r>
              <a:rPr lang="vi-VN" sz="2000" dirty="0"/>
              <a:t> – Van </a:t>
            </a:r>
            <a:r>
              <a:rPr lang="vi-VN" sz="2000" dirty="0" err="1"/>
              <a:t>xả</a:t>
            </a:r>
            <a:r>
              <a:rPr lang="vi-VN" sz="2000" dirty="0"/>
              <a:t>; </a:t>
            </a:r>
            <a:r>
              <a:rPr lang="vi-VN" sz="2000" dirty="0" err="1"/>
              <a:t>Start</a:t>
            </a:r>
            <a:r>
              <a:rPr lang="vi-VN" sz="2000" dirty="0"/>
              <a:t> – </a:t>
            </a:r>
            <a:r>
              <a:rPr lang="vi-VN" sz="2000" dirty="0" err="1"/>
              <a:t>Điểm</a:t>
            </a:r>
            <a:r>
              <a:rPr lang="vi-VN" sz="2000" dirty="0"/>
              <a:t> </a:t>
            </a:r>
            <a:r>
              <a:rPr lang="vi-VN" sz="2000" dirty="0" err="1"/>
              <a:t>bắt</a:t>
            </a:r>
            <a:r>
              <a:rPr lang="vi-VN" sz="2000" dirty="0"/>
              <a:t> </a:t>
            </a:r>
            <a:r>
              <a:rPr lang="vi-VN" sz="2000" dirty="0" err="1"/>
              <a:t>đầu</a:t>
            </a:r>
            <a:r>
              <a:rPr lang="vi-VN" sz="2000" dirty="0"/>
              <a:t>; </a:t>
            </a:r>
            <a:r>
              <a:rPr lang="vi-VN" sz="2000" dirty="0" err="1"/>
              <a:t>Stop</a:t>
            </a:r>
            <a:r>
              <a:rPr lang="vi-VN" sz="2000" dirty="0"/>
              <a:t> – </a:t>
            </a:r>
            <a:r>
              <a:rPr lang="vi-VN" sz="2000" dirty="0" err="1"/>
              <a:t>Điểm</a:t>
            </a:r>
            <a:r>
              <a:rPr lang="vi-VN" sz="2000" dirty="0"/>
              <a:t> </a:t>
            </a:r>
            <a:r>
              <a:rPr lang="vi-VN" sz="2000" dirty="0" err="1"/>
              <a:t>kết</a:t>
            </a:r>
            <a:r>
              <a:rPr lang="vi-VN" sz="2000" dirty="0"/>
              <a:t> </a:t>
            </a:r>
            <a:r>
              <a:rPr lang="vi-VN" sz="2000" dirty="0" err="1"/>
              <a:t>thúc</a:t>
            </a:r>
            <a:r>
              <a:rPr lang="vi-VN" sz="2000" dirty="0"/>
              <a:t>; </a:t>
            </a:r>
            <a:r>
              <a:rPr lang="vi-VN" sz="2000" dirty="0" err="1"/>
              <a:t>Piston</a:t>
            </a:r>
            <a:r>
              <a:rPr lang="vi-VN" sz="2000" dirty="0"/>
              <a:t> </a:t>
            </a:r>
            <a:r>
              <a:rPr lang="vi-VN" sz="2000" dirty="0" err="1"/>
              <a:t>with</a:t>
            </a:r>
            <a:r>
              <a:rPr lang="vi-VN" sz="2000" dirty="0"/>
              <a:t> </a:t>
            </a:r>
            <a:r>
              <a:rPr lang="vi-VN" sz="2000" dirty="0" err="1"/>
              <a:t>mercury</a:t>
            </a:r>
            <a:r>
              <a:rPr lang="vi-VN" sz="2000" dirty="0"/>
              <a:t> </a:t>
            </a:r>
            <a:r>
              <a:rPr lang="vi-VN" sz="2000" dirty="0" err="1"/>
              <a:t>seal</a:t>
            </a:r>
            <a:r>
              <a:rPr lang="vi-VN" sz="2000" dirty="0"/>
              <a:t> – </a:t>
            </a:r>
            <a:r>
              <a:rPr lang="vi-VN" sz="2000" dirty="0" err="1"/>
              <a:t>Pit</a:t>
            </a:r>
            <a:r>
              <a:rPr lang="vi-VN" sz="2000" dirty="0"/>
              <a:t> tông </a:t>
            </a:r>
            <a:r>
              <a:rPr lang="vi-VN" sz="2000" dirty="0" err="1"/>
              <a:t>có</a:t>
            </a:r>
            <a:r>
              <a:rPr lang="vi-VN" sz="2000" dirty="0"/>
              <a:t> </a:t>
            </a:r>
            <a:r>
              <a:rPr lang="vi-VN" sz="2000" dirty="0" err="1"/>
              <a:t>đệm</a:t>
            </a:r>
            <a:r>
              <a:rPr lang="vi-VN" sz="2000" dirty="0"/>
              <a:t> </a:t>
            </a:r>
            <a:r>
              <a:rPr lang="vi-VN" sz="2000" dirty="0" err="1"/>
              <a:t>làm</a:t>
            </a:r>
            <a:r>
              <a:rPr lang="vi-VN" sz="2000" dirty="0"/>
              <a:t> </a:t>
            </a:r>
            <a:r>
              <a:rPr lang="vi-VN" sz="2000" dirty="0" err="1"/>
              <a:t>kín</a:t>
            </a:r>
            <a:r>
              <a:rPr lang="vi-VN" sz="2000" dirty="0"/>
              <a:t> </a:t>
            </a:r>
            <a:r>
              <a:rPr lang="vi-VN" sz="2000" dirty="0" err="1"/>
              <a:t>thủy</a:t>
            </a:r>
            <a:r>
              <a:rPr lang="vi-VN" sz="2000" dirty="0"/>
              <a:t> ngân; </a:t>
            </a:r>
            <a:r>
              <a:rPr lang="vi-VN" sz="2000" dirty="0" err="1"/>
              <a:t>Glass</a:t>
            </a:r>
            <a:r>
              <a:rPr lang="vi-VN" sz="2000" dirty="0"/>
              <a:t> </a:t>
            </a:r>
            <a:r>
              <a:rPr lang="vi-VN" sz="2000" dirty="0" err="1"/>
              <a:t>cylinder</a:t>
            </a:r>
            <a:r>
              <a:rPr lang="vi-VN" sz="2000" dirty="0"/>
              <a:t> – </a:t>
            </a:r>
            <a:r>
              <a:rPr lang="vi-VN" sz="2000" dirty="0" err="1"/>
              <a:t>Xy</a:t>
            </a:r>
            <a:r>
              <a:rPr lang="vi-VN" sz="2000" dirty="0"/>
              <a:t> lanh</a:t>
            </a:r>
          </a:p>
          <a:p>
            <a:pPr algn="ctr"/>
            <a:r>
              <a:rPr lang="vi-VN" sz="2000" b="1" i="1" dirty="0" err="1"/>
              <a:t>Hình</a:t>
            </a:r>
            <a:r>
              <a:rPr lang="vi-VN" sz="2000" b="1" i="1" dirty="0"/>
              <a:t> 10 - Nguyên </a:t>
            </a:r>
            <a:r>
              <a:rPr lang="vi-VN" sz="2000" b="1" i="1" dirty="0" err="1"/>
              <a:t>lý</a:t>
            </a:r>
            <a:r>
              <a:rPr lang="vi-VN" sz="2000" b="1" i="1" dirty="0"/>
              <a:t> </a:t>
            </a:r>
            <a:r>
              <a:rPr lang="vi-VN" sz="2000" b="1" i="1" dirty="0" err="1"/>
              <a:t>thiết</a:t>
            </a:r>
            <a:r>
              <a:rPr lang="vi-VN" sz="2000" b="1" i="1" dirty="0"/>
              <a:t> </a:t>
            </a:r>
            <a:r>
              <a:rPr lang="vi-VN" sz="2000" b="1" i="1" dirty="0" err="1"/>
              <a:t>bị</a:t>
            </a:r>
            <a:r>
              <a:rPr lang="vi-VN" sz="2000" b="1" i="1" dirty="0"/>
              <a:t> </a:t>
            </a:r>
            <a:r>
              <a:rPr lang="vi-VN" sz="2000" b="1" i="1" dirty="0" err="1"/>
              <a:t>hiệu</a:t>
            </a:r>
            <a:r>
              <a:rPr lang="vi-VN" sz="2000" b="1" i="1" dirty="0"/>
              <a:t> </a:t>
            </a:r>
            <a:r>
              <a:rPr lang="vi-VN" sz="2000" b="1" i="1" dirty="0" err="1"/>
              <a:t>chuẩn</a:t>
            </a:r>
            <a:r>
              <a:rPr lang="vi-VN" sz="2000" b="1" i="1" dirty="0"/>
              <a:t> </a:t>
            </a:r>
            <a:r>
              <a:rPr lang="vi-VN" sz="2000" b="1" i="1" dirty="0" err="1"/>
              <a:t>kiểu</a:t>
            </a:r>
            <a:r>
              <a:rPr lang="vi-VN" sz="2000" b="1" i="1" dirty="0"/>
              <a:t> </a:t>
            </a:r>
            <a:r>
              <a:rPr lang="vi-VN" sz="2000" b="1" i="1" dirty="0" err="1"/>
              <a:t>pit</a:t>
            </a:r>
            <a:r>
              <a:rPr lang="vi-VN" sz="2000" b="1" i="1" dirty="0"/>
              <a:t> tông</a:t>
            </a:r>
          </a:p>
        </p:txBody>
      </p:sp>
    </p:spTree>
    <p:extLst>
      <p:ext uri="{BB962C8B-B14F-4D97-AF65-F5344CB8AC3E}">
        <p14:creationId xmlns:p14="http://schemas.microsoft.com/office/powerpoint/2010/main" val="9566187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AB9561E-66BE-635C-483B-A3432B7FE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34583" cy="1325563"/>
          </a:xfrm>
        </p:spPr>
        <p:txBody>
          <a:bodyPr>
            <a:norm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n-lt"/>
              </a:rPr>
              <a:t>2. Phương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pháp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pVTt</a:t>
            </a:r>
            <a:endParaRPr lang="vi-VN" sz="3200" b="1" dirty="0">
              <a:solidFill>
                <a:srgbClr val="FF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hỗ dành sẵn cho Nội dung 2">
                <a:extLst>
                  <a:ext uri="{FF2B5EF4-FFF2-40B4-BE49-F238E27FC236}">
                    <a16:creationId xmlns:a16="http://schemas.microsoft.com/office/drawing/2014/main" id="{046CC59E-8942-ADB7-0EAD-F2FCDCA444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383511" cy="4681858"/>
              </a:xfrm>
            </p:spPr>
            <p:txBody>
              <a:bodyPr>
                <a:normAutofit lnSpcReduction="10000"/>
              </a:bodyPr>
              <a:lstStyle/>
              <a:p>
                <a:pPr algn="just">
                  <a:buFontTx/>
                  <a:buChar char="-"/>
                </a:pPr>
                <a:r>
                  <a:rPr lang="vi-VN" dirty="0"/>
                  <a:t>Xy lanh trong </a:t>
                </a:r>
                <a:r>
                  <a:rPr lang="vi-VN" dirty="0" err="1"/>
                  <a:t>suốt</a:t>
                </a:r>
                <a:r>
                  <a:rPr lang="vi-VN" dirty="0"/>
                  <a:t> </a:t>
                </a:r>
                <a:r>
                  <a:rPr lang="vi-VN" dirty="0" err="1"/>
                  <a:t>giúp</a:t>
                </a:r>
                <a:r>
                  <a:rPr lang="vi-VN" dirty="0"/>
                  <a:t> </a:t>
                </a:r>
                <a:r>
                  <a:rPr lang="vi-VN" dirty="0" err="1"/>
                  <a:t>dễ</a:t>
                </a:r>
                <a:r>
                  <a:rPr lang="vi-VN" dirty="0"/>
                  <a:t> </a:t>
                </a:r>
                <a:r>
                  <a:rPr lang="vi-VN" dirty="0" err="1"/>
                  <a:t>dàng</a:t>
                </a:r>
                <a:r>
                  <a:rPr lang="vi-VN" dirty="0"/>
                  <a:t> quan </a:t>
                </a:r>
                <a:r>
                  <a:rPr lang="vi-VN" dirty="0" err="1"/>
                  <a:t>sát</a:t>
                </a:r>
                <a:r>
                  <a:rPr lang="vi-VN" dirty="0"/>
                  <a:t>;</a:t>
                </a:r>
              </a:p>
              <a:p>
                <a:pPr algn="just">
                  <a:buFontTx/>
                  <a:buChar char="-"/>
                </a:pPr>
                <a:r>
                  <a:rPr lang="vi-VN" dirty="0" err="1"/>
                  <a:t>Pit</a:t>
                </a:r>
                <a:r>
                  <a:rPr lang="vi-VN" dirty="0"/>
                  <a:t> tông </a:t>
                </a:r>
                <a:r>
                  <a:rPr lang="vi-VN" dirty="0" err="1"/>
                  <a:t>khối</a:t>
                </a:r>
                <a:r>
                  <a:rPr lang="vi-VN" dirty="0"/>
                  <a:t> </a:t>
                </a:r>
                <a:r>
                  <a:rPr lang="vi-VN" dirty="0" err="1"/>
                  <a:t>lượng</a:t>
                </a:r>
                <a:r>
                  <a:rPr lang="vi-VN" dirty="0"/>
                  <a:t> </a:t>
                </a:r>
                <a:r>
                  <a:rPr lang="vi-VN" dirty="0" err="1"/>
                  <a:t>nhẹ</a:t>
                </a:r>
                <a:r>
                  <a:rPr lang="vi-VN" dirty="0"/>
                  <a:t>, </a:t>
                </a:r>
                <a:r>
                  <a:rPr lang="vi-VN" dirty="0" err="1"/>
                  <a:t>vòng</a:t>
                </a:r>
                <a:r>
                  <a:rPr lang="vi-VN" dirty="0"/>
                  <a:t> </a:t>
                </a:r>
                <a:r>
                  <a:rPr lang="vi-VN" dirty="0" err="1"/>
                  <a:t>đệm</a:t>
                </a:r>
                <a:r>
                  <a:rPr lang="vi-VN" dirty="0"/>
                  <a:t> </a:t>
                </a:r>
                <a:r>
                  <a:rPr lang="vi-VN" dirty="0" err="1"/>
                  <a:t>thủy</a:t>
                </a:r>
                <a:r>
                  <a:rPr lang="vi-VN" dirty="0"/>
                  <a:t> ngân </a:t>
                </a:r>
                <a:r>
                  <a:rPr lang="vi-VN" dirty="0" err="1"/>
                  <a:t>giúp</a:t>
                </a:r>
                <a:r>
                  <a:rPr lang="vi-VN" dirty="0"/>
                  <a:t> </a:t>
                </a:r>
                <a:r>
                  <a:rPr lang="vi-VN" dirty="0" err="1"/>
                  <a:t>giảm</a:t>
                </a:r>
                <a:r>
                  <a:rPr lang="vi-VN" dirty="0"/>
                  <a:t> </a:t>
                </a:r>
                <a:r>
                  <a:rPr lang="vi-VN" dirty="0" err="1"/>
                  <a:t>thiểu</a:t>
                </a:r>
                <a:r>
                  <a:rPr lang="vi-VN" dirty="0"/>
                  <a:t> ma </a:t>
                </a:r>
                <a:r>
                  <a:rPr lang="vi-VN" dirty="0" err="1"/>
                  <a:t>sát</a:t>
                </a:r>
                <a:r>
                  <a:rPr lang="vi-VN" dirty="0"/>
                  <a:t>;</a:t>
                </a:r>
              </a:p>
              <a:p>
                <a:pPr algn="just">
                  <a:buFontTx/>
                  <a:buChar char="-"/>
                </a:pPr>
                <a:r>
                  <a:rPr lang="vi-VN" dirty="0" err="1"/>
                  <a:t>Thể</a:t>
                </a:r>
                <a:r>
                  <a:rPr lang="vi-VN" dirty="0"/>
                  <a:t> </a:t>
                </a:r>
                <a:r>
                  <a:rPr lang="vi-VN" dirty="0" err="1"/>
                  <a:t>tích</a:t>
                </a:r>
                <a:r>
                  <a:rPr lang="vi-VN" dirty="0"/>
                  <a:t>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dirty="0">
                        <a:latin typeface="Cambria Math" panose="02040503050406030204" pitchFamily="18" charset="0"/>
                      </a:rPr>
                      <m:t>V</m:t>
                    </m:r>
                    <m:r>
                      <a:rPr lang="vi-VN" b="0" i="0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vi-VN" i="1" dirty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vi-VN" dirty="0"/>
                  <a:t>.L</a:t>
                </a:r>
              </a:p>
              <a:p>
                <a:pPr marL="0" indent="0" algn="just">
                  <a:buNone/>
                </a:pPr>
                <a:r>
                  <a:rPr lang="vi-VN" dirty="0"/>
                  <a:t>	V – </a:t>
                </a:r>
                <a:r>
                  <a:rPr lang="vi-VN" dirty="0" err="1"/>
                  <a:t>thể</a:t>
                </a:r>
                <a:r>
                  <a:rPr lang="vi-VN" dirty="0"/>
                  <a:t> </a:t>
                </a:r>
                <a:r>
                  <a:rPr lang="vi-VN" dirty="0" err="1"/>
                  <a:t>tích</a:t>
                </a:r>
                <a:r>
                  <a:rPr lang="vi-VN" dirty="0"/>
                  <a:t> </a:t>
                </a:r>
                <a:r>
                  <a:rPr lang="vi-VN" dirty="0" err="1"/>
                  <a:t>khối</a:t>
                </a:r>
                <a:r>
                  <a:rPr lang="vi-VN" dirty="0"/>
                  <a:t> </a:t>
                </a:r>
                <a:r>
                  <a:rPr lang="vi-VN" dirty="0" err="1"/>
                  <a:t>khí</a:t>
                </a:r>
                <a:r>
                  <a:rPr lang="vi-VN" dirty="0"/>
                  <a:t>;</a:t>
                </a:r>
              </a:p>
              <a:p>
                <a:pPr marL="0" indent="0" algn="just">
                  <a:buNone/>
                </a:pPr>
                <a:r>
                  <a:rPr lang="vi-VN" dirty="0"/>
                  <a:t>	A – </a:t>
                </a:r>
                <a:r>
                  <a:rPr lang="vi-VN" dirty="0" err="1"/>
                  <a:t>Tiết</a:t>
                </a:r>
                <a:r>
                  <a:rPr lang="vi-VN" dirty="0"/>
                  <a:t> </a:t>
                </a:r>
                <a:r>
                  <a:rPr lang="vi-VN" dirty="0" err="1"/>
                  <a:t>diện</a:t>
                </a:r>
                <a:r>
                  <a:rPr lang="vi-VN" dirty="0"/>
                  <a:t> </a:t>
                </a:r>
                <a:r>
                  <a:rPr lang="vi-VN" dirty="0" err="1"/>
                  <a:t>nòng</a:t>
                </a:r>
                <a:r>
                  <a:rPr lang="vi-VN" dirty="0"/>
                  <a:t> </a:t>
                </a:r>
                <a:r>
                  <a:rPr lang="vi-VN" dirty="0" err="1"/>
                  <a:t>xy</a:t>
                </a:r>
                <a:r>
                  <a:rPr lang="vi-VN" dirty="0"/>
                  <a:t> lanh;</a:t>
                </a:r>
              </a:p>
              <a:p>
                <a:pPr marL="0" indent="0" algn="just">
                  <a:buNone/>
                </a:pPr>
                <a:r>
                  <a:rPr lang="vi-VN" dirty="0"/>
                  <a:t>	L – </a:t>
                </a:r>
                <a:r>
                  <a:rPr lang="vi-VN" dirty="0" err="1"/>
                  <a:t>Hành</a:t>
                </a:r>
                <a:r>
                  <a:rPr lang="vi-VN" dirty="0"/>
                  <a:t> </a:t>
                </a:r>
                <a:r>
                  <a:rPr lang="vi-VN" dirty="0" err="1"/>
                  <a:t>trình</a:t>
                </a:r>
                <a:r>
                  <a:rPr lang="vi-VN" dirty="0"/>
                  <a:t> đo </a:t>
                </a:r>
                <a:r>
                  <a:rPr lang="vi-VN" dirty="0" err="1"/>
                  <a:t>Start</a:t>
                </a:r>
                <a:r>
                  <a:rPr lang="vi-VN" dirty="0"/>
                  <a:t> - </a:t>
                </a:r>
                <a:r>
                  <a:rPr lang="vi-VN" dirty="0" err="1"/>
                  <a:t>Stop</a:t>
                </a:r>
                <a:endParaRPr lang="vi-VN" dirty="0"/>
              </a:p>
            </p:txBody>
          </p:sp>
        </mc:Choice>
        <mc:Fallback xmlns="">
          <p:sp>
            <p:nvSpPr>
              <p:cNvPr id="3" name="Chỗ dành sẵn cho Nội dung 2">
                <a:extLst>
                  <a:ext uri="{FF2B5EF4-FFF2-40B4-BE49-F238E27FC236}">
                    <a16:creationId xmlns:a16="http://schemas.microsoft.com/office/drawing/2014/main" id="{046CC59E-8942-ADB7-0EAD-F2FCDCA444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383511" cy="4681858"/>
              </a:xfrm>
              <a:blipFill>
                <a:blip r:embed="rId2"/>
                <a:stretch>
                  <a:fillRect l="-2378" t="-3121" r="-2265" b="-19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Hình ảnh 4">
            <a:extLst>
              <a:ext uri="{FF2B5EF4-FFF2-40B4-BE49-F238E27FC236}">
                <a16:creationId xmlns:a16="http://schemas.microsoft.com/office/drawing/2014/main" id="{9AAA3949-34E4-0F77-7772-861EAF44D1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149" t="20425" r="33697" b="39716"/>
          <a:stretch/>
        </p:blipFill>
        <p:spPr>
          <a:xfrm>
            <a:off x="6445323" y="541523"/>
            <a:ext cx="4731757" cy="3647872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11BFF04-15B3-0297-296D-1D4E663F5FD9}"/>
              </a:ext>
            </a:extLst>
          </p:cNvPr>
          <p:cNvSpPr txBox="1"/>
          <p:nvPr/>
        </p:nvSpPr>
        <p:spPr>
          <a:xfrm>
            <a:off x="6445323" y="4260714"/>
            <a:ext cx="53835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dirty="0" err="1"/>
              <a:t>Flow</a:t>
            </a:r>
            <a:r>
              <a:rPr lang="vi-VN" sz="2000" dirty="0"/>
              <a:t> – </a:t>
            </a:r>
            <a:r>
              <a:rPr lang="vi-VN" sz="2000" dirty="0" err="1"/>
              <a:t>dòng</a:t>
            </a:r>
            <a:r>
              <a:rPr lang="vi-VN" sz="2000" dirty="0"/>
              <a:t> </a:t>
            </a:r>
            <a:r>
              <a:rPr lang="vi-VN" sz="2000" dirty="0" err="1"/>
              <a:t>khí</a:t>
            </a:r>
            <a:r>
              <a:rPr lang="vi-VN" sz="2000" dirty="0"/>
              <a:t>; </a:t>
            </a:r>
            <a:r>
              <a:rPr lang="vi-VN" sz="2000" dirty="0" err="1"/>
              <a:t>Meter</a:t>
            </a:r>
            <a:r>
              <a:rPr lang="vi-VN" sz="2000" dirty="0"/>
              <a:t> </a:t>
            </a:r>
            <a:r>
              <a:rPr lang="vi-VN" sz="2000" dirty="0" err="1"/>
              <a:t>under</a:t>
            </a:r>
            <a:r>
              <a:rPr lang="vi-VN" sz="2000" dirty="0"/>
              <a:t> </a:t>
            </a:r>
            <a:r>
              <a:rPr lang="vi-VN" sz="2000" dirty="0" err="1"/>
              <a:t>test</a:t>
            </a:r>
            <a:r>
              <a:rPr lang="vi-VN" sz="2000" dirty="0"/>
              <a:t> – </a:t>
            </a:r>
            <a:r>
              <a:rPr lang="vi-VN" sz="2000" dirty="0" err="1"/>
              <a:t>Thiết</a:t>
            </a:r>
            <a:r>
              <a:rPr lang="vi-VN" sz="2000" dirty="0"/>
              <a:t> </a:t>
            </a:r>
            <a:r>
              <a:rPr lang="vi-VN" sz="2000" dirty="0" err="1"/>
              <a:t>bị</a:t>
            </a:r>
            <a:r>
              <a:rPr lang="vi-VN" sz="2000" dirty="0"/>
              <a:t> đo </a:t>
            </a:r>
            <a:r>
              <a:rPr lang="vi-VN" sz="2000" dirty="0" err="1"/>
              <a:t>được</a:t>
            </a:r>
            <a:r>
              <a:rPr lang="vi-VN" sz="2000" dirty="0"/>
              <a:t> </a:t>
            </a:r>
            <a:r>
              <a:rPr lang="vi-VN" sz="2000" dirty="0" err="1"/>
              <a:t>hiệu</a:t>
            </a:r>
            <a:r>
              <a:rPr lang="vi-VN" sz="2000" dirty="0"/>
              <a:t> </a:t>
            </a:r>
            <a:r>
              <a:rPr lang="vi-VN" sz="2000" dirty="0" err="1"/>
              <a:t>chuẩn</a:t>
            </a:r>
            <a:r>
              <a:rPr lang="vi-VN" sz="2000" dirty="0"/>
              <a:t>; </a:t>
            </a:r>
            <a:r>
              <a:rPr lang="vi-VN" sz="2000" dirty="0" err="1"/>
              <a:t>Bypass</a:t>
            </a:r>
            <a:r>
              <a:rPr lang="vi-VN" sz="2000" dirty="0"/>
              <a:t> </a:t>
            </a:r>
            <a:r>
              <a:rPr lang="vi-VN" sz="2000" dirty="0" err="1"/>
              <a:t>valve</a:t>
            </a:r>
            <a:r>
              <a:rPr lang="vi-VN" sz="2000" dirty="0"/>
              <a:t> – Van </a:t>
            </a:r>
            <a:r>
              <a:rPr lang="vi-VN" sz="2000" dirty="0" err="1"/>
              <a:t>xả</a:t>
            </a:r>
            <a:r>
              <a:rPr lang="vi-VN" sz="2000" dirty="0"/>
              <a:t>; </a:t>
            </a:r>
            <a:r>
              <a:rPr lang="vi-VN" sz="2000" dirty="0" err="1"/>
              <a:t>Start</a:t>
            </a:r>
            <a:r>
              <a:rPr lang="vi-VN" sz="2000" dirty="0"/>
              <a:t> – </a:t>
            </a:r>
            <a:r>
              <a:rPr lang="vi-VN" sz="2000" dirty="0" err="1"/>
              <a:t>Điểm</a:t>
            </a:r>
            <a:r>
              <a:rPr lang="vi-VN" sz="2000" dirty="0"/>
              <a:t> </a:t>
            </a:r>
            <a:r>
              <a:rPr lang="vi-VN" sz="2000" dirty="0" err="1"/>
              <a:t>bắt</a:t>
            </a:r>
            <a:r>
              <a:rPr lang="vi-VN" sz="2000" dirty="0"/>
              <a:t> </a:t>
            </a:r>
            <a:r>
              <a:rPr lang="vi-VN" sz="2000" dirty="0" err="1"/>
              <a:t>đầu</a:t>
            </a:r>
            <a:r>
              <a:rPr lang="vi-VN" sz="2000" dirty="0"/>
              <a:t>; </a:t>
            </a:r>
            <a:r>
              <a:rPr lang="vi-VN" sz="2000" dirty="0" err="1"/>
              <a:t>Stop</a:t>
            </a:r>
            <a:r>
              <a:rPr lang="vi-VN" sz="2000" dirty="0"/>
              <a:t> – </a:t>
            </a:r>
            <a:r>
              <a:rPr lang="vi-VN" sz="2000" dirty="0" err="1"/>
              <a:t>Điểm</a:t>
            </a:r>
            <a:r>
              <a:rPr lang="vi-VN" sz="2000" dirty="0"/>
              <a:t> </a:t>
            </a:r>
            <a:r>
              <a:rPr lang="vi-VN" sz="2000" dirty="0" err="1"/>
              <a:t>kết</a:t>
            </a:r>
            <a:r>
              <a:rPr lang="vi-VN" sz="2000" dirty="0"/>
              <a:t> </a:t>
            </a:r>
            <a:r>
              <a:rPr lang="vi-VN" sz="2000" dirty="0" err="1"/>
              <a:t>thúc</a:t>
            </a:r>
            <a:r>
              <a:rPr lang="vi-VN" sz="2000" dirty="0"/>
              <a:t>; </a:t>
            </a:r>
            <a:r>
              <a:rPr lang="vi-VN" sz="2000" dirty="0" err="1"/>
              <a:t>Piston</a:t>
            </a:r>
            <a:r>
              <a:rPr lang="vi-VN" sz="2000" dirty="0"/>
              <a:t> </a:t>
            </a:r>
            <a:r>
              <a:rPr lang="vi-VN" sz="2000" dirty="0" err="1"/>
              <a:t>with</a:t>
            </a:r>
            <a:r>
              <a:rPr lang="vi-VN" sz="2000" dirty="0"/>
              <a:t> </a:t>
            </a:r>
            <a:r>
              <a:rPr lang="vi-VN" sz="2000" dirty="0" err="1"/>
              <a:t>mercury</a:t>
            </a:r>
            <a:r>
              <a:rPr lang="vi-VN" sz="2000" dirty="0"/>
              <a:t> </a:t>
            </a:r>
            <a:r>
              <a:rPr lang="vi-VN" sz="2000" dirty="0" err="1"/>
              <a:t>seal</a:t>
            </a:r>
            <a:r>
              <a:rPr lang="vi-VN" sz="2000" dirty="0"/>
              <a:t> – </a:t>
            </a:r>
            <a:r>
              <a:rPr lang="vi-VN" sz="2000" dirty="0" err="1"/>
              <a:t>Pit</a:t>
            </a:r>
            <a:r>
              <a:rPr lang="vi-VN" sz="2000" dirty="0"/>
              <a:t> tông </a:t>
            </a:r>
            <a:r>
              <a:rPr lang="vi-VN" sz="2000" dirty="0" err="1"/>
              <a:t>có</a:t>
            </a:r>
            <a:r>
              <a:rPr lang="vi-VN" sz="2000" dirty="0"/>
              <a:t> </a:t>
            </a:r>
            <a:r>
              <a:rPr lang="vi-VN" sz="2000" dirty="0" err="1"/>
              <a:t>đệm</a:t>
            </a:r>
            <a:r>
              <a:rPr lang="vi-VN" sz="2000" dirty="0"/>
              <a:t> </a:t>
            </a:r>
            <a:r>
              <a:rPr lang="vi-VN" sz="2000" dirty="0" err="1"/>
              <a:t>làm</a:t>
            </a:r>
            <a:r>
              <a:rPr lang="vi-VN" sz="2000" dirty="0"/>
              <a:t> </a:t>
            </a:r>
            <a:r>
              <a:rPr lang="vi-VN" sz="2000" dirty="0" err="1"/>
              <a:t>kín</a:t>
            </a:r>
            <a:r>
              <a:rPr lang="vi-VN" sz="2000" dirty="0"/>
              <a:t> </a:t>
            </a:r>
            <a:r>
              <a:rPr lang="vi-VN" sz="2000" dirty="0" err="1"/>
              <a:t>thủy</a:t>
            </a:r>
            <a:r>
              <a:rPr lang="vi-VN" sz="2000" dirty="0"/>
              <a:t> ngân; </a:t>
            </a:r>
            <a:r>
              <a:rPr lang="vi-VN" sz="2000" dirty="0" err="1"/>
              <a:t>Glass</a:t>
            </a:r>
            <a:r>
              <a:rPr lang="vi-VN" sz="2000" dirty="0"/>
              <a:t> </a:t>
            </a:r>
            <a:r>
              <a:rPr lang="vi-VN" sz="2000" dirty="0" err="1"/>
              <a:t>cylinder</a:t>
            </a:r>
            <a:r>
              <a:rPr lang="vi-VN" sz="2000" dirty="0"/>
              <a:t> – </a:t>
            </a:r>
            <a:r>
              <a:rPr lang="vi-VN" sz="2000" dirty="0" err="1"/>
              <a:t>Xy</a:t>
            </a:r>
            <a:r>
              <a:rPr lang="vi-VN" sz="2000" dirty="0"/>
              <a:t> lanh</a:t>
            </a:r>
          </a:p>
          <a:p>
            <a:pPr algn="ctr"/>
            <a:r>
              <a:rPr lang="vi-VN" sz="2000" b="1" i="1" dirty="0" err="1"/>
              <a:t>Hình</a:t>
            </a:r>
            <a:r>
              <a:rPr lang="vi-VN" sz="2000" b="1" i="1" dirty="0"/>
              <a:t> 10 - Nguyên </a:t>
            </a:r>
            <a:r>
              <a:rPr lang="vi-VN" sz="2000" b="1" i="1" dirty="0" err="1"/>
              <a:t>lý</a:t>
            </a:r>
            <a:r>
              <a:rPr lang="vi-VN" sz="2000" b="1" i="1" dirty="0"/>
              <a:t> </a:t>
            </a:r>
            <a:r>
              <a:rPr lang="vi-VN" sz="2000" b="1" i="1" dirty="0" err="1"/>
              <a:t>thiết</a:t>
            </a:r>
            <a:r>
              <a:rPr lang="vi-VN" sz="2000" b="1" i="1" dirty="0"/>
              <a:t> </a:t>
            </a:r>
            <a:r>
              <a:rPr lang="vi-VN" sz="2000" b="1" i="1" dirty="0" err="1"/>
              <a:t>bị</a:t>
            </a:r>
            <a:r>
              <a:rPr lang="vi-VN" sz="2000" b="1" i="1" dirty="0"/>
              <a:t> </a:t>
            </a:r>
            <a:r>
              <a:rPr lang="vi-VN" sz="2000" b="1" i="1" dirty="0" err="1"/>
              <a:t>hiệu</a:t>
            </a:r>
            <a:r>
              <a:rPr lang="vi-VN" sz="2000" b="1" i="1" dirty="0"/>
              <a:t> </a:t>
            </a:r>
            <a:r>
              <a:rPr lang="vi-VN" sz="2000" b="1" i="1" dirty="0" err="1"/>
              <a:t>chuẩn</a:t>
            </a:r>
            <a:r>
              <a:rPr lang="vi-VN" sz="2000" b="1" i="1" dirty="0"/>
              <a:t> </a:t>
            </a:r>
            <a:r>
              <a:rPr lang="vi-VN" sz="2000" b="1" i="1" dirty="0" err="1"/>
              <a:t>kiểu</a:t>
            </a:r>
            <a:r>
              <a:rPr lang="vi-VN" sz="2000" b="1" i="1" dirty="0"/>
              <a:t> </a:t>
            </a:r>
            <a:r>
              <a:rPr lang="vi-VN" sz="2000" b="1" i="1" dirty="0" err="1"/>
              <a:t>pit</a:t>
            </a:r>
            <a:r>
              <a:rPr lang="vi-VN" sz="2000" b="1" i="1" dirty="0"/>
              <a:t> tông</a:t>
            </a:r>
          </a:p>
        </p:txBody>
      </p:sp>
    </p:spTree>
    <p:extLst>
      <p:ext uri="{BB962C8B-B14F-4D97-AF65-F5344CB8AC3E}">
        <p14:creationId xmlns:p14="http://schemas.microsoft.com/office/powerpoint/2010/main" val="11396697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AB9561E-66BE-635C-483B-A3432B7FE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34583" cy="1325563"/>
          </a:xfrm>
        </p:spPr>
        <p:txBody>
          <a:bodyPr>
            <a:norm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n-lt"/>
              </a:rPr>
              <a:t>2. Phương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pháp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pVTt</a:t>
            </a:r>
            <a:endParaRPr lang="vi-VN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46CC59E-8942-ADB7-0EAD-F2FCDCA44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3511" cy="4681858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vi-VN" dirty="0" err="1"/>
              <a:t>Áp</a:t>
            </a:r>
            <a:r>
              <a:rPr lang="vi-VN" dirty="0"/>
              <a:t> </a:t>
            </a:r>
            <a:r>
              <a:rPr lang="vi-VN" dirty="0" err="1"/>
              <a:t>suất</a:t>
            </a:r>
            <a:r>
              <a:rPr lang="vi-VN" dirty="0"/>
              <a:t> </a:t>
            </a:r>
            <a:r>
              <a:rPr lang="vi-VN" dirty="0" err="1"/>
              <a:t>khối</a:t>
            </a:r>
            <a:r>
              <a:rPr lang="vi-VN" dirty="0"/>
              <a:t> </a:t>
            </a:r>
            <a:r>
              <a:rPr lang="vi-VN" dirty="0" err="1"/>
              <a:t>khí</a:t>
            </a:r>
            <a:r>
              <a:rPr lang="vi-VN" dirty="0"/>
              <a:t> </a:t>
            </a:r>
            <a:r>
              <a:rPr lang="vi-VN" dirty="0" err="1"/>
              <a:t>được</a:t>
            </a:r>
            <a:r>
              <a:rPr lang="vi-VN" dirty="0"/>
              <a:t> đo </a:t>
            </a:r>
            <a:r>
              <a:rPr lang="vi-VN" dirty="0" err="1"/>
              <a:t>bởi</a:t>
            </a:r>
            <a:r>
              <a:rPr lang="vi-VN" dirty="0"/>
              <a:t> </a:t>
            </a:r>
            <a:r>
              <a:rPr lang="vi-VN" dirty="0" err="1"/>
              <a:t>cảm</a:t>
            </a:r>
            <a:r>
              <a:rPr lang="vi-VN" dirty="0"/>
              <a:t> </a:t>
            </a:r>
            <a:r>
              <a:rPr lang="vi-VN" dirty="0" err="1"/>
              <a:t>biến</a:t>
            </a:r>
            <a:r>
              <a:rPr lang="vi-VN" dirty="0"/>
              <a:t> </a:t>
            </a:r>
            <a:r>
              <a:rPr lang="vi-VN" dirty="0" err="1"/>
              <a:t>áp</a:t>
            </a:r>
            <a:r>
              <a:rPr lang="vi-VN" dirty="0"/>
              <a:t> </a:t>
            </a:r>
            <a:r>
              <a:rPr lang="vi-VN" dirty="0" err="1"/>
              <a:t>suất</a:t>
            </a:r>
            <a:r>
              <a:rPr lang="vi-VN" dirty="0"/>
              <a:t> </a:t>
            </a:r>
            <a:r>
              <a:rPr lang="vi-VN" dirty="0" err="1"/>
              <a:t>hoặc</a:t>
            </a:r>
            <a:r>
              <a:rPr lang="vi-VN" dirty="0"/>
              <a:t> </a:t>
            </a:r>
            <a:r>
              <a:rPr lang="vi-VN" dirty="0" err="1"/>
              <a:t>áp</a:t>
            </a:r>
            <a:r>
              <a:rPr lang="vi-VN" dirty="0"/>
              <a:t> </a:t>
            </a:r>
            <a:r>
              <a:rPr lang="vi-VN" dirty="0" err="1"/>
              <a:t>kế</a:t>
            </a:r>
            <a:r>
              <a:rPr lang="vi-VN" dirty="0"/>
              <a:t> p;</a:t>
            </a:r>
          </a:p>
          <a:p>
            <a:pPr algn="just">
              <a:buFontTx/>
              <a:buChar char="-"/>
            </a:pPr>
            <a:r>
              <a:rPr lang="vi-VN" dirty="0" err="1"/>
              <a:t>Nhiệt</a:t>
            </a:r>
            <a:r>
              <a:rPr lang="vi-VN" dirty="0"/>
              <a:t> </a:t>
            </a:r>
            <a:r>
              <a:rPr lang="vi-VN" dirty="0" err="1"/>
              <a:t>độ</a:t>
            </a:r>
            <a:r>
              <a:rPr lang="vi-VN" dirty="0"/>
              <a:t> </a:t>
            </a:r>
            <a:r>
              <a:rPr lang="vi-VN" dirty="0" err="1"/>
              <a:t>khối</a:t>
            </a:r>
            <a:r>
              <a:rPr lang="vi-VN" dirty="0"/>
              <a:t> </a:t>
            </a:r>
            <a:r>
              <a:rPr lang="vi-VN" dirty="0" err="1"/>
              <a:t>khí</a:t>
            </a:r>
            <a:r>
              <a:rPr lang="vi-VN" dirty="0"/>
              <a:t> </a:t>
            </a:r>
            <a:r>
              <a:rPr lang="vi-VN" dirty="0" err="1"/>
              <a:t>được</a:t>
            </a:r>
            <a:r>
              <a:rPr lang="vi-VN" dirty="0"/>
              <a:t> đo </a:t>
            </a:r>
            <a:r>
              <a:rPr lang="vi-VN" dirty="0" err="1"/>
              <a:t>bởi</a:t>
            </a:r>
            <a:r>
              <a:rPr lang="vi-VN" dirty="0"/>
              <a:t> </a:t>
            </a:r>
            <a:r>
              <a:rPr lang="vi-VN" dirty="0" err="1"/>
              <a:t>cảm</a:t>
            </a:r>
            <a:r>
              <a:rPr lang="vi-VN" dirty="0"/>
              <a:t> </a:t>
            </a:r>
            <a:r>
              <a:rPr lang="vi-VN" dirty="0" err="1"/>
              <a:t>biến</a:t>
            </a:r>
            <a:r>
              <a:rPr lang="vi-VN" dirty="0"/>
              <a:t> </a:t>
            </a:r>
            <a:r>
              <a:rPr lang="vi-VN" dirty="0" err="1"/>
              <a:t>nhiệt</a:t>
            </a:r>
            <a:r>
              <a:rPr lang="vi-VN" dirty="0"/>
              <a:t> </a:t>
            </a:r>
            <a:r>
              <a:rPr lang="vi-VN" dirty="0" err="1"/>
              <a:t>độ</a:t>
            </a:r>
            <a:r>
              <a:rPr lang="vi-VN" dirty="0"/>
              <a:t> </a:t>
            </a:r>
            <a:r>
              <a:rPr lang="vi-VN" dirty="0" err="1"/>
              <a:t>hoặc</a:t>
            </a:r>
            <a:r>
              <a:rPr lang="vi-VN" dirty="0"/>
              <a:t> </a:t>
            </a:r>
            <a:r>
              <a:rPr lang="vi-VN" dirty="0" err="1"/>
              <a:t>nhiệt</a:t>
            </a:r>
            <a:r>
              <a:rPr lang="vi-VN" dirty="0"/>
              <a:t> </a:t>
            </a:r>
            <a:r>
              <a:rPr lang="vi-VN" dirty="0" err="1"/>
              <a:t>kế</a:t>
            </a:r>
            <a:r>
              <a:rPr lang="vi-VN" dirty="0"/>
              <a:t> T;</a:t>
            </a:r>
          </a:p>
          <a:p>
            <a:pPr algn="just">
              <a:buFontTx/>
              <a:buChar char="-"/>
            </a:pPr>
            <a:r>
              <a:rPr lang="vi-VN" dirty="0" err="1"/>
              <a:t>Thời</a:t>
            </a:r>
            <a:r>
              <a:rPr lang="vi-VN" dirty="0"/>
              <a:t> gian đo (</a:t>
            </a:r>
            <a:r>
              <a:rPr lang="vi-VN" dirty="0" err="1"/>
              <a:t>collection</a:t>
            </a:r>
            <a:r>
              <a:rPr lang="vi-VN" dirty="0"/>
              <a:t> </a:t>
            </a:r>
            <a:r>
              <a:rPr lang="vi-VN" dirty="0" err="1"/>
              <a:t>time</a:t>
            </a:r>
            <a:r>
              <a:rPr lang="vi-VN" dirty="0"/>
              <a:t>) </a:t>
            </a:r>
            <a:r>
              <a:rPr lang="vi-VN" dirty="0" err="1"/>
              <a:t>được</a:t>
            </a:r>
            <a:r>
              <a:rPr lang="vi-VN" dirty="0"/>
              <a:t> ghi </a:t>
            </a:r>
            <a:r>
              <a:rPr lang="vi-VN" dirty="0" err="1"/>
              <a:t>nhận</a:t>
            </a:r>
            <a:r>
              <a:rPr lang="vi-VN" dirty="0"/>
              <a:t> </a:t>
            </a:r>
            <a:r>
              <a:rPr lang="vi-VN" dirty="0" err="1"/>
              <a:t>từ</a:t>
            </a:r>
            <a:r>
              <a:rPr lang="vi-VN" dirty="0"/>
              <a:t> </a:t>
            </a:r>
            <a:r>
              <a:rPr lang="vi-VN" dirty="0" err="1"/>
              <a:t>vị</a:t>
            </a:r>
            <a:r>
              <a:rPr lang="vi-VN" dirty="0"/>
              <a:t> </a:t>
            </a:r>
            <a:r>
              <a:rPr lang="vi-VN" dirty="0" err="1"/>
              <a:t>trí</a:t>
            </a:r>
            <a:r>
              <a:rPr lang="vi-VN" dirty="0"/>
              <a:t> </a:t>
            </a:r>
            <a:r>
              <a:rPr lang="vi-VN" dirty="0" err="1"/>
              <a:t>Start</a:t>
            </a:r>
            <a:r>
              <a:rPr lang="vi-VN" dirty="0"/>
              <a:t> </a:t>
            </a:r>
            <a:r>
              <a:rPr lang="vi-VN" dirty="0" err="1"/>
              <a:t>tới</a:t>
            </a:r>
            <a:r>
              <a:rPr lang="vi-VN" dirty="0"/>
              <a:t> </a:t>
            </a:r>
            <a:r>
              <a:rPr lang="vi-VN" dirty="0" err="1"/>
              <a:t>Stop</a:t>
            </a:r>
            <a:r>
              <a:rPr lang="vi-VN" dirty="0"/>
              <a:t>;</a:t>
            </a:r>
          </a:p>
          <a:p>
            <a:pPr algn="just">
              <a:buFontTx/>
              <a:buChar char="-"/>
            </a:pPr>
            <a:r>
              <a:rPr lang="vi-VN" dirty="0" err="1"/>
              <a:t>Cảm</a:t>
            </a:r>
            <a:r>
              <a:rPr lang="vi-VN" dirty="0"/>
              <a:t> </a:t>
            </a:r>
            <a:r>
              <a:rPr lang="vi-VN" dirty="0" err="1"/>
              <a:t>biến</a:t>
            </a:r>
            <a:r>
              <a:rPr lang="vi-VN" dirty="0"/>
              <a:t> </a:t>
            </a:r>
            <a:r>
              <a:rPr lang="vi-VN" dirty="0" err="1"/>
              <a:t>tiệm</a:t>
            </a:r>
            <a:r>
              <a:rPr lang="vi-VN" dirty="0"/>
              <a:t> </a:t>
            </a:r>
            <a:r>
              <a:rPr lang="vi-VN" dirty="0" err="1"/>
              <a:t>cận</a:t>
            </a:r>
            <a:r>
              <a:rPr lang="vi-VN" dirty="0"/>
              <a:t> </a:t>
            </a:r>
            <a:r>
              <a:rPr lang="vi-VN" dirty="0" err="1"/>
              <a:t>đặt</a:t>
            </a:r>
            <a:r>
              <a:rPr lang="vi-VN" dirty="0"/>
              <a:t> </a:t>
            </a:r>
            <a:r>
              <a:rPr lang="vi-VN" dirty="0" err="1"/>
              <a:t>tại</a:t>
            </a:r>
            <a:r>
              <a:rPr lang="vi-VN" dirty="0"/>
              <a:t> </a:t>
            </a:r>
            <a:r>
              <a:rPr lang="vi-VN" dirty="0" err="1"/>
              <a:t>vị</a:t>
            </a:r>
            <a:r>
              <a:rPr lang="vi-VN" dirty="0"/>
              <a:t> </a:t>
            </a:r>
            <a:r>
              <a:rPr lang="vi-VN" dirty="0" err="1"/>
              <a:t>trí</a:t>
            </a:r>
            <a:r>
              <a:rPr lang="vi-VN" dirty="0"/>
              <a:t> </a:t>
            </a:r>
            <a:r>
              <a:rPr lang="vi-VN" dirty="0" err="1"/>
              <a:t>Start</a:t>
            </a:r>
            <a:r>
              <a:rPr lang="vi-VN" dirty="0"/>
              <a:t> </a:t>
            </a:r>
            <a:r>
              <a:rPr lang="vi-VN" dirty="0" err="1"/>
              <a:t>và</a:t>
            </a:r>
            <a:r>
              <a:rPr lang="vi-VN" dirty="0"/>
              <a:t> </a:t>
            </a:r>
            <a:r>
              <a:rPr lang="vi-VN" dirty="0" err="1"/>
              <a:t>Stop</a:t>
            </a:r>
            <a:r>
              <a:rPr lang="vi-VN" dirty="0"/>
              <a:t>.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9AAA3949-34E4-0F77-7772-861EAF44D1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49" t="20425" r="33697" b="39716"/>
          <a:stretch/>
        </p:blipFill>
        <p:spPr>
          <a:xfrm>
            <a:off x="6445323" y="541523"/>
            <a:ext cx="4731757" cy="3647872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11BFF04-15B3-0297-296D-1D4E663F5FD9}"/>
              </a:ext>
            </a:extLst>
          </p:cNvPr>
          <p:cNvSpPr txBox="1"/>
          <p:nvPr/>
        </p:nvSpPr>
        <p:spPr>
          <a:xfrm>
            <a:off x="6445323" y="4260714"/>
            <a:ext cx="53835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dirty="0" err="1"/>
              <a:t>Flow</a:t>
            </a:r>
            <a:r>
              <a:rPr lang="vi-VN" sz="2000" dirty="0"/>
              <a:t> – </a:t>
            </a:r>
            <a:r>
              <a:rPr lang="vi-VN" sz="2000" dirty="0" err="1"/>
              <a:t>dòng</a:t>
            </a:r>
            <a:r>
              <a:rPr lang="vi-VN" sz="2000" dirty="0"/>
              <a:t> </a:t>
            </a:r>
            <a:r>
              <a:rPr lang="vi-VN" sz="2000" dirty="0" err="1"/>
              <a:t>khí</a:t>
            </a:r>
            <a:r>
              <a:rPr lang="vi-VN" sz="2000" dirty="0"/>
              <a:t>; </a:t>
            </a:r>
            <a:r>
              <a:rPr lang="vi-VN" sz="2000" dirty="0" err="1"/>
              <a:t>Meter</a:t>
            </a:r>
            <a:r>
              <a:rPr lang="vi-VN" sz="2000" dirty="0"/>
              <a:t> </a:t>
            </a:r>
            <a:r>
              <a:rPr lang="vi-VN" sz="2000" dirty="0" err="1"/>
              <a:t>under</a:t>
            </a:r>
            <a:r>
              <a:rPr lang="vi-VN" sz="2000" dirty="0"/>
              <a:t> </a:t>
            </a:r>
            <a:r>
              <a:rPr lang="vi-VN" sz="2000" dirty="0" err="1"/>
              <a:t>test</a:t>
            </a:r>
            <a:r>
              <a:rPr lang="vi-VN" sz="2000" dirty="0"/>
              <a:t> – </a:t>
            </a:r>
            <a:r>
              <a:rPr lang="vi-VN" sz="2000" dirty="0" err="1"/>
              <a:t>Thiết</a:t>
            </a:r>
            <a:r>
              <a:rPr lang="vi-VN" sz="2000" dirty="0"/>
              <a:t> </a:t>
            </a:r>
            <a:r>
              <a:rPr lang="vi-VN" sz="2000" dirty="0" err="1"/>
              <a:t>bị</a:t>
            </a:r>
            <a:r>
              <a:rPr lang="vi-VN" sz="2000" dirty="0"/>
              <a:t> đo </a:t>
            </a:r>
            <a:r>
              <a:rPr lang="vi-VN" sz="2000" dirty="0" err="1"/>
              <a:t>được</a:t>
            </a:r>
            <a:r>
              <a:rPr lang="vi-VN" sz="2000" dirty="0"/>
              <a:t> </a:t>
            </a:r>
            <a:r>
              <a:rPr lang="vi-VN" sz="2000" dirty="0" err="1"/>
              <a:t>hiệu</a:t>
            </a:r>
            <a:r>
              <a:rPr lang="vi-VN" sz="2000" dirty="0"/>
              <a:t> </a:t>
            </a:r>
            <a:r>
              <a:rPr lang="vi-VN" sz="2000" dirty="0" err="1"/>
              <a:t>chuẩn</a:t>
            </a:r>
            <a:r>
              <a:rPr lang="vi-VN" sz="2000" dirty="0"/>
              <a:t>; </a:t>
            </a:r>
            <a:r>
              <a:rPr lang="vi-VN" sz="2000" dirty="0" err="1"/>
              <a:t>Bypass</a:t>
            </a:r>
            <a:r>
              <a:rPr lang="vi-VN" sz="2000" dirty="0"/>
              <a:t> </a:t>
            </a:r>
            <a:r>
              <a:rPr lang="vi-VN" sz="2000" dirty="0" err="1"/>
              <a:t>valve</a:t>
            </a:r>
            <a:r>
              <a:rPr lang="vi-VN" sz="2000" dirty="0"/>
              <a:t> – Van </a:t>
            </a:r>
            <a:r>
              <a:rPr lang="vi-VN" sz="2000" dirty="0" err="1"/>
              <a:t>xả</a:t>
            </a:r>
            <a:r>
              <a:rPr lang="vi-VN" sz="2000" dirty="0"/>
              <a:t>; </a:t>
            </a:r>
            <a:r>
              <a:rPr lang="vi-VN" sz="2000" dirty="0" err="1"/>
              <a:t>Start</a:t>
            </a:r>
            <a:r>
              <a:rPr lang="vi-VN" sz="2000" dirty="0"/>
              <a:t> – </a:t>
            </a:r>
            <a:r>
              <a:rPr lang="vi-VN" sz="2000" dirty="0" err="1"/>
              <a:t>Điểm</a:t>
            </a:r>
            <a:r>
              <a:rPr lang="vi-VN" sz="2000" dirty="0"/>
              <a:t> </a:t>
            </a:r>
            <a:r>
              <a:rPr lang="vi-VN" sz="2000" dirty="0" err="1"/>
              <a:t>bắt</a:t>
            </a:r>
            <a:r>
              <a:rPr lang="vi-VN" sz="2000" dirty="0"/>
              <a:t> </a:t>
            </a:r>
            <a:r>
              <a:rPr lang="vi-VN" sz="2000" dirty="0" err="1"/>
              <a:t>đầu</a:t>
            </a:r>
            <a:r>
              <a:rPr lang="vi-VN" sz="2000" dirty="0"/>
              <a:t>; </a:t>
            </a:r>
            <a:r>
              <a:rPr lang="vi-VN" sz="2000" dirty="0" err="1"/>
              <a:t>Stop</a:t>
            </a:r>
            <a:r>
              <a:rPr lang="vi-VN" sz="2000" dirty="0"/>
              <a:t> – </a:t>
            </a:r>
            <a:r>
              <a:rPr lang="vi-VN" sz="2000" dirty="0" err="1"/>
              <a:t>Điểm</a:t>
            </a:r>
            <a:r>
              <a:rPr lang="vi-VN" sz="2000" dirty="0"/>
              <a:t> </a:t>
            </a:r>
            <a:r>
              <a:rPr lang="vi-VN" sz="2000" dirty="0" err="1"/>
              <a:t>kết</a:t>
            </a:r>
            <a:r>
              <a:rPr lang="vi-VN" sz="2000" dirty="0"/>
              <a:t> </a:t>
            </a:r>
            <a:r>
              <a:rPr lang="vi-VN" sz="2000" dirty="0" err="1"/>
              <a:t>thúc</a:t>
            </a:r>
            <a:r>
              <a:rPr lang="vi-VN" sz="2000" dirty="0"/>
              <a:t>; </a:t>
            </a:r>
            <a:r>
              <a:rPr lang="vi-VN" sz="2000" dirty="0" err="1"/>
              <a:t>Piston</a:t>
            </a:r>
            <a:r>
              <a:rPr lang="vi-VN" sz="2000" dirty="0"/>
              <a:t> </a:t>
            </a:r>
            <a:r>
              <a:rPr lang="vi-VN" sz="2000" dirty="0" err="1"/>
              <a:t>with</a:t>
            </a:r>
            <a:r>
              <a:rPr lang="vi-VN" sz="2000" dirty="0"/>
              <a:t> </a:t>
            </a:r>
            <a:r>
              <a:rPr lang="vi-VN" sz="2000" dirty="0" err="1"/>
              <a:t>mercury</a:t>
            </a:r>
            <a:r>
              <a:rPr lang="vi-VN" sz="2000" dirty="0"/>
              <a:t> </a:t>
            </a:r>
            <a:r>
              <a:rPr lang="vi-VN" sz="2000" dirty="0" err="1"/>
              <a:t>seal</a:t>
            </a:r>
            <a:r>
              <a:rPr lang="vi-VN" sz="2000" dirty="0"/>
              <a:t> – </a:t>
            </a:r>
            <a:r>
              <a:rPr lang="vi-VN" sz="2000" dirty="0" err="1"/>
              <a:t>Pit</a:t>
            </a:r>
            <a:r>
              <a:rPr lang="vi-VN" sz="2000" dirty="0"/>
              <a:t> tông </a:t>
            </a:r>
            <a:r>
              <a:rPr lang="vi-VN" sz="2000" dirty="0" err="1"/>
              <a:t>có</a:t>
            </a:r>
            <a:r>
              <a:rPr lang="vi-VN" sz="2000" dirty="0"/>
              <a:t> </a:t>
            </a:r>
            <a:r>
              <a:rPr lang="vi-VN" sz="2000" dirty="0" err="1"/>
              <a:t>đệm</a:t>
            </a:r>
            <a:r>
              <a:rPr lang="vi-VN" sz="2000" dirty="0"/>
              <a:t> </a:t>
            </a:r>
            <a:r>
              <a:rPr lang="vi-VN" sz="2000" dirty="0" err="1"/>
              <a:t>làm</a:t>
            </a:r>
            <a:r>
              <a:rPr lang="vi-VN" sz="2000" dirty="0"/>
              <a:t> </a:t>
            </a:r>
            <a:r>
              <a:rPr lang="vi-VN" sz="2000" dirty="0" err="1"/>
              <a:t>kín</a:t>
            </a:r>
            <a:r>
              <a:rPr lang="vi-VN" sz="2000" dirty="0"/>
              <a:t> </a:t>
            </a:r>
            <a:r>
              <a:rPr lang="vi-VN" sz="2000" dirty="0" err="1"/>
              <a:t>thủy</a:t>
            </a:r>
            <a:r>
              <a:rPr lang="vi-VN" sz="2000" dirty="0"/>
              <a:t> ngân; </a:t>
            </a:r>
            <a:r>
              <a:rPr lang="vi-VN" sz="2000" dirty="0" err="1"/>
              <a:t>Glass</a:t>
            </a:r>
            <a:r>
              <a:rPr lang="vi-VN" sz="2000" dirty="0"/>
              <a:t> </a:t>
            </a:r>
            <a:r>
              <a:rPr lang="vi-VN" sz="2000" dirty="0" err="1"/>
              <a:t>cylinder</a:t>
            </a:r>
            <a:r>
              <a:rPr lang="vi-VN" sz="2000" dirty="0"/>
              <a:t> – </a:t>
            </a:r>
            <a:r>
              <a:rPr lang="vi-VN" sz="2000" dirty="0" err="1"/>
              <a:t>Xy</a:t>
            </a:r>
            <a:r>
              <a:rPr lang="vi-VN" sz="2000" dirty="0"/>
              <a:t> lanh</a:t>
            </a:r>
          </a:p>
          <a:p>
            <a:pPr algn="ctr"/>
            <a:r>
              <a:rPr lang="vi-VN" sz="2000" b="1" i="1" dirty="0" err="1"/>
              <a:t>Hình</a:t>
            </a:r>
            <a:r>
              <a:rPr lang="vi-VN" sz="2000" b="1" i="1" dirty="0"/>
              <a:t> 10 - Nguyên </a:t>
            </a:r>
            <a:r>
              <a:rPr lang="vi-VN" sz="2000" b="1" i="1" dirty="0" err="1"/>
              <a:t>lý</a:t>
            </a:r>
            <a:r>
              <a:rPr lang="vi-VN" sz="2000" b="1" i="1" dirty="0"/>
              <a:t> </a:t>
            </a:r>
            <a:r>
              <a:rPr lang="vi-VN" sz="2000" b="1" i="1" dirty="0" err="1"/>
              <a:t>thiết</a:t>
            </a:r>
            <a:r>
              <a:rPr lang="vi-VN" sz="2000" b="1" i="1" dirty="0"/>
              <a:t> </a:t>
            </a:r>
            <a:r>
              <a:rPr lang="vi-VN" sz="2000" b="1" i="1" dirty="0" err="1"/>
              <a:t>bị</a:t>
            </a:r>
            <a:r>
              <a:rPr lang="vi-VN" sz="2000" b="1" i="1" dirty="0"/>
              <a:t> </a:t>
            </a:r>
            <a:r>
              <a:rPr lang="vi-VN" sz="2000" b="1" i="1" dirty="0" err="1"/>
              <a:t>hiệu</a:t>
            </a:r>
            <a:r>
              <a:rPr lang="vi-VN" sz="2000" b="1" i="1" dirty="0"/>
              <a:t> </a:t>
            </a:r>
            <a:r>
              <a:rPr lang="vi-VN" sz="2000" b="1" i="1" dirty="0" err="1"/>
              <a:t>chuẩn</a:t>
            </a:r>
            <a:r>
              <a:rPr lang="vi-VN" sz="2000" b="1" i="1" dirty="0"/>
              <a:t> </a:t>
            </a:r>
            <a:r>
              <a:rPr lang="vi-VN" sz="2000" b="1" i="1" dirty="0" err="1"/>
              <a:t>kiểu</a:t>
            </a:r>
            <a:r>
              <a:rPr lang="vi-VN" sz="2000" b="1" i="1" dirty="0"/>
              <a:t> </a:t>
            </a:r>
            <a:r>
              <a:rPr lang="vi-VN" sz="2000" b="1" i="1" dirty="0" err="1"/>
              <a:t>pit</a:t>
            </a:r>
            <a:r>
              <a:rPr lang="vi-VN" sz="2000" b="1" i="1" dirty="0"/>
              <a:t> tông</a:t>
            </a:r>
          </a:p>
        </p:txBody>
      </p:sp>
    </p:spTree>
    <p:extLst>
      <p:ext uri="{BB962C8B-B14F-4D97-AF65-F5344CB8AC3E}">
        <p14:creationId xmlns:p14="http://schemas.microsoft.com/office/powerpoint/2010/main" val="10240895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AB9561E-66BE-635C-483B-A3432B7FE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34583" cy="1325563"/>
          </a:xfrm>
        </p:spPr>
        <p:txBody>
          <a:bodyPr>
            <a:norm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n-lt"/>
              </a:rPr>
              <a:t>2. Phương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pháp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pVTt</a:t>
            </a:r>
            <a:endParaRPr lang="vi-VN" sz="3200" b="1" dirty="0">
              <a:solidFill>
                <a:srgbClr val="FF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hỗ dành sẵn cho Nội dung 2">
                <a:extLst>
                  <a:ext uri="{FF2B5EF4-FFF2-40B4-BE49-F238E27FC236}">
                    <a16:creationId xmlns:a16="http://schemas.microsoft.com/office/drawing/2014/main" id="{046CC59E-8942-ADB7-0EAD-F2FCDCA444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484779" cy="4681858"/>
              </a:xfrm>
            </p:spPr>
            <p:txBody>
              <a:bodyPr>
                <a:normAutofit/>
              </a:bodyPr>
              <a:lstStyle/>
              <a:p>
                <a:pPr algn="just">
                  <a:buFontTx/>
                  <a:buChar char="-"/>
                </a:pPr>
                <a:r>
                  <a:rPr lang="vi-VN" dirty="0"/>
                  <a:t>Khối </a:t>
                </a:r>
                <a:r>
                  <a:rPr lang="vi-VN" dirty="0" err="1"/>
                  <a:t>lượng</a:t>
                </a:r>
                <a:r>
                  <a:rPr lang="vi-VN" dirty="0"/>
                  <a:t> </a:t>
                </a:r>
                <a:r>
                  <a:rPr lang="vi-VN" dirty="0" err="1"/>
                  <a:t>của</a:t>
                </a:r>
                <a:r>
                  <a:rPr lang="vi-VN" dirty="0"/>
                  <a:t> </a:t>
                </a:r>
                <a:r>
                  <a:rPr lang="vi-VN" dirty="0" err="1"/>
                  <a:t>phần</a:t>
                </a:r>
                <a:r>
                  <a:rPr lang="vi-VN" dirty="0"/>
                  <a:t> </a:t>
                </a:r>
                <a:r>
                  <a:rPr lang="vi-VN" dirty="0" err="1"/>
                  <a:t>khí</a:t>
                </a:r>
                <a:r>
                  <a:rPr lang="vi-VN" dirty="0"/>
                  <a:t> đi </a:t>
                </a:r>
                <a:r>
                  <a:rPr lang="vi-VN" dirty="0" err="1"/>
                  <a:t>vào</a:t>
                </a:r>
                <a:r>
                  <a:rPr lang="vi-VN" dirty="0"/>
                  <a:t> </a:t>
                </a:r>
                <a:r>
                  <a:rPr lang="vi-VN" dirty="0" err="1"/>
                  <a:t>thể</a:t>
                </a:r>
                <a:r>
                  <a:rPr lang="vi-VN" dirty="0"/>
                  <a:t> </a:t>
                </a:r>
                <a:r>
                  <a:rPr lang="vi-VN" dirty="0" err="1"/>
                  <a:t>tích</a:t>
                </a:r>
                <a:r>
                  <a:rPr lang="vi-VN" dirty="0"/>
                  <a:t> đo (</a:t>
                </a:r>
                <a:r>
                  <a:rPr lang="vi-VN" dirty="0" err="1"/>
                  <a:t>measuring</a:t>
                </a:r>
                <a:r>
                  <a:rPr lang="vi-VN" dirty="0"/>
                  <a:t> </a:t>
                </a:r>
                <a:r>
                  <a:rPr lang="vi-VN" dirty="0" err="1"/>
                  <a:t>volume</a:t>
                </a:r>
                <a:r>
                  <a:rPr lang="vi-VN" dirty="0"/>
                  <a:t>):</a:t>
                </a:r>
              </a:p>
              <a:p>
                <a:pPr marL="0" indent="0" algn="just">
                  <a:buNone/>
                </a:pPr>
                <a:r>
                  <a:rPr lang="vi-VN" dirty="0"/>
                  <a:t>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200" dirty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vi-VN" sz="3200" b="0" i="0" dirty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vi-VN" sz="3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vi-VN" sz="3200" i="1" dirty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vi-VN" sz="3200" b="0" i="1" dirty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vi-VN" sz="3200" i="1" dirty="0">
                            <a:latin typeface="Cambria Math" panose="02040503050406030204" pitchFamily="18" charset="0"/>
                          </a:rPr>
                          <m:t>V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vi-VN" sz="3200" i="1" dirty="0"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lang="vi-VN" sz="3200" b="0" i="1" dirty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vi-VN" sz="3200" i="1" dirty="0">
                            <a:latin typeface="Cambria Math" panose="02040503050406030204" pitchFamily="18" charset="0"/>
                          </a:rPr>
                          <m:t>T</m:t>
                        </m:r>
                      </m:den>
                    </m:f>
                  </m:oMath>
                </a14:m>
                <a:endParaRPr lang="vi-VN" dirty="0"/>
              </a:p>
              <a:p>
                <a:pPr algn="just">
                  <a:buFontTx/>
                  <a:buChar char="-"/>
                </a:pPr>
                <a:r>
                  <a:rPr lang="vi-VN" dirty="0"/>
                  <a:t>Lưu </a:t>
                </a:r>
                <a:r>
                  <a:rPr lang="vi-VN" dirty="0" err="1"/>
                  <a:t>lượng</a:t>
                </a:r>
                <a:r>
                  <a:rPr lang="vi-VN" dirty="0"/>
                  <a:t> </a:t>
                </a:r>
                <a:r>
                  <a:rPr lang="vi-VN" dirty="0" err="1"/>
                  <a:t>khối</a:t>
                </a:r>
                <a:r>
                  <a:rPr lang="vi-VN" dirty="0"/>
                  <a:t> </a:t>
                </a:r>
                <a:r>
                  <a:rPr lang="vi-VN" dirty="0" err="1"/>
                  <a:t>lượng</a:t>
                </a:r>
                <a:r>
                  <a:rPr lang="vi-VN" dirty="0"/>
                  <a:t> trung </a:t>
                </a:r>
                <a:r>
                  <a:rPr lang="vi-VN" dirty="0" err="1"/>
                  <a:t>bình</a:t>
                </a:r>
                <a:r>
                  <a:rPr lang="vi-VN" dirty="0"/>
                  <a:t> </a:t>
                </a:r>
                <a:r>
                  <a:rPr lang="vi-VN" dirty="0" err="1"/>
                  <a:t>thời</a:t>
                </a:r>
                <a:r>
                  <a:rPr lang="vi-VN" dirty="0"/>
                  <a:t> gian:</a:t>
                </a:r>
              </a:p>
              <a:p>
                <a:pPr marL="0" indent="0" algn="just">
                  <a:buNone/>
                </a:pPr>
                <a:r>
                  <a:rPr lang="vi-VN" dirty="0"/>
                  <a:t>	  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vi-VN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3200" i="1">
                            <a:latin typeface="Cambria Math" panose="02040503050406030204" pitchFamily="18" charset="0"/>
                          </a:rPr>
                          <m:t>m</m:t>
                        </m:r>
                      </m:e>
                    </m:acc>
                    <m:r>
                      <a:rPr lang="vi-VN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vi-VN" sz="3200" i="1">
                            <a:latin typeface="Cambria Math" panose="02040503050406030204" pitchFamily="18" charset="0"/>
                          </a:rPr>
                          <m:t>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vi-VN" sz="3200" i="1">
                            <a:latin typeface="Cambria Math" panose="02040503050406030204" pitchFamily="18" charset="0"/>
                          </a:rPr>
                          <m:t>t</m:t>
                        </m:r>
                      </m:den>
                    </m:f>
                  </m:oMath>
                </a14:m>
                <a:endParaRPr lang="vi-VN" dirty="0"/>
              </a:p>
            </p:txBody>
          </p:sp>
        </mc:Choice>
        <mc:Fallback xmlns="">
          <p:sp>
            <p:nvSpPr>
              <p:cNvPr id="3" name="Chỗ dành sẵn cho Nội dung 2">
                <a:extLst>
                  <a:ext uri="{FF2B5EF4-FFF2-40B4-BE49-F238E27FC236}">
                    <a16:creationId xmlns:a16="http://schemas.microsoft.com/office/drawing/2014/main" id="{046CC59E-8942-ADB7-0EAD-F2FCDCA444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484779" cy="4681858"/>
              </a:xfrm>
              <a:blipFill>
                <a:blip r:embed="rId2"/>
                <a:stretch>
                  <a:fillRect l="-2002" t="-2211" r="-23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Hình ảnh 4">
            <a:extLst>
              <a:ext uri="{FF2B5EF4-FFF2-40B4-BE49-F238E27FC236}">
                <a16:creationId xmlns:a16="http://schemas.microsoft.com/office/drawing/2014/main" id="{9AAA3949-34E4-0F77-7772-861EAF44D1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149" t="20425" r="33697" b="39716"/>
          <a:stretch/>
        </p:blipFill>
        <p:spPr>
          <a:xfrm>
            <a:off x="6445323" y="541523"/>
            <a:ext cx="4731757" cy="3647872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11BFF04-15B3-0297-296D-1D4E663F5FD9}"/>
              </a:ext>
            </a:extLst>
          </p:cNvPr>
          <p:cNvSpPr txBox="1"/>
          <p:nvPr/>
        </p:nvSpPr>
        <p:spPr>
          <a:xfrm>
            <a:off x="6445323" y="4260714"/>
            <a:ext cx="53835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dirty="0" err="1"/>
              <a:t>Flow</a:t>
            </a:r>
            <a:r>
              <a:rPr lang="vi-VN" sz="2000" dirty="0"/>
              <a:t> – </a:t>
            </a:r>
            <a:r>
              <a:rPr lang="vi-VN" sz="2000" dirty="0" err="1"/>
              <a:t>dòng</a:t>
            </a:r>
            <a:r>
              <a:rPr lang="vi-VN" sz="2000" dirty="0"/>
              <a:t> </a:t>
            </a:r>
            <a:r>
              <a:rPr lang="vi-VN" sz="2000" dirty="0" err="1"/>
              <a:t>khí</a:t>
            </a:r>
            <a:r>
              <a:rPr lang="vi-VN" sz="2000" dirty="0"/>
              <a:t>; </a:t>
            </a:r>
            <a:r>
              <a:rPr lang="vi-VN" sz="2000" dirty="0" err="1"/>
              <a:t>Meter</a:t>
            </a:r>
            <a:r>
              <a:rPr lang="vi-VN" sz="2000" dirty="0"/>
              <a:t> </a:t>
            </a:r>
            <a:r>
              <a:rPr lang="vi-VN" sz="2000" dirty="0" err="1"/>
              <a:t>under</a:t>
            </a:r>
            <a:r>
              <a:rPr lang="vi-VN" sz="2000" dirty="0"/>
              <a:t> </a:t>
            </a:r>
            <a:r>
              <a:rPr lang="vi-VN" sz="2000" dirty="0" err="1"/>
              <a:t>test</a:t>
            </a:r>
            <a:r>
              <a:rPr lang="vi-VN" sz="2000" dirty="0"/>
              <a:t> – </a:t>
            </a:r>
            <a:r>
              <a:rPr lang="vi-VN" sz="2000" dirty="0" err="1"/>
              <a:t>Thiết</a:t>
            </a:r>
            <a:r>
              <a:rPr lang="vi-VN" sz="2000" dirty="0"/>
              <a:t> </a:t>
            </a:r>
            <a:r>
              <a:rPr lang="vi-VN" sz="2000" dirty="0" err="1"/>
              <a:t>bị</a:t>
            </a:r>
            <a:r>
              <a:rPr lang="vi-VN" sz="2000" dirty="0"/>
              <a:t> đo </a:t>
            </a:r>
            <a:r>
              <a:rPr lang="vi-VN" sz="2000" dirty="0" err="1"/>
              <a:t>được</a:t>
            </a:r>
            <a:r>
              <a:rPr lang="vi-VN" sz="2000" dirty="0"/>
              <a:t> </a:t>
            </a:r>
            <a:r>
              <a:rPr lang="vi-VN" sz="2000" dirty="0" err="1"/>
              <a:t>hiệu</a:t>
            </a:r>
            <a:r>
              <a:rPr lang="vi-VN" sz="2000" dirty="0"/>
              <a:t> </a:t>
            </a:r>
            <a:r>
              <a:rPr lang="vi-VN" sz="2000" dirty="0" err="1"/>
              <a:t>chuẩn</a:t>
            </a:r>
            <a:r>
              <a:rPr lang="vi-VN" sz="2000" dirty="0"/>
              <a:t>; </a:t>
            </a:r>
            <a:r>
              <a:rPr lang="vi-VN" sz="2000" dirty="0" err="1"/>
              <a:t>Bypass</a:t>
            </a:r>
            <a:r>
              <a:rPr lang="vi-VN" sz="2000" dirty="0"/>
              <a:t> </a:t>
            </a:r>
            <a:r>
              <a:rPr lang="vi-VN" sz="2000" dirty="0" err="1"/>
              <a:t>valve</a:t>
            </a:r>
            <a:r>
              <a:rPr lang="vi-VN" sz="2000" dirty="0"/>
              <a:t> – Van </a:t>
            </a:r>
            <a:r>
              <a:rPr lang="vi-VN" sz="2000" dirty="0" err="1"/>
              <a:t>xả</a:t>
            </a:r>
            <a:r>
              <a:rPr lang="vi-VN" sz="2000" dirty="0"/>
              <a:t>; </a:t>
            </a:r>
            <a:r>
              <a:rPr lang="vi-VN" sz="2000" dirty="0" err="1"/>
              <a:t>Start</a:t>
            </a:r>
            <a:r>
              <a:rPr lang="vi-VN" sz="2000" dirty="0"/>
              <a:t> – </a:t>
            </a:r>
            <a:r>
              <a:rPr lang="vi-VN" sz="2000" dirty="0" err="1"/>
              <a:t>Điểm</a:t>
            </a:r>
            <a:r>
              <a:rPr lang="vi-VN" sz="2000" dirty="0"/>
              <a:t> </a:t>
            </a:r>
            <a:r>
              <a:rPr lang="vi-VN" sz="2000" dirty="0" err="1"/>
              <a:t>bắt</a:t>
            </a:r>
            <a:r>
              <a:rPr lang="vi-VN" sz="2000" dirty="0"/>
              <a:t> </a:t>
            </a:r>
            <a:r>
              <a:rPr lang="vi-VN" sz="2000" dirty="0" err="1"/>
              <a:t>đầu</a:t>
            </a:r>
            <a:r>
              <a:rPr lang="vi-VN" sz="2000" dirty="0"/>
              <a:t>; </a:t>
            </a:r>
            <a:r>
              <a:rPr lang="vi-VN" sz="2000" dirty="0" err="1"/>
              <a:t>Stop</a:t>
            </a:r>
            <a:r>
              <a:rPr lang="vi-VN" sz="2000" dirty="0"/>
              <a:t> – </a:t>
            </a:r>
            <a:r>
              <a:rPr lang="vi-VN" sz="2000" dirty="0" err="1"/>
              <a:t>Điểm</a:t>
            </a:r>
            <a:r>
              <a:rPr lang="vi-VN" sz="2000" dirty="0"/>
              <a:t> </a:t>
            </a:r>
            <a:r>
              <a:rPr lang="vi-VN" sz="2000" dirty="0" err="1"/>
              <a:t>kết</a:t>
            </a:r>
            <a:r>
              <a:rPr lang="vi-VN" sz="2000" dirty="0"/>
              <a:t> </a:t>
            </a:r>
            <a:r>
              <a:rPr lang="vi-VN" sz="2000" dirty="0" err="1"/>
              <a:t>thúc</a:t>
            </a:r>
            <a:r>
              <a:rPr lang="vi-VN" sz="2000" dirty="0"/>
              <a:t>; </a:t>
            </a:r>
            <a:r>
              <a:rPr lang="vi-VN" sz="2000" dirty="0" err="1"/>
              <a:t>Piston</a:t>
            </a:r>
            <a:r>
              <a:rPr lang="vi-VN" sz="2000" dirty="0"/>
              <a:t> </a:t>
            </a:r>
            <a:r>
              <a:rPr lang="vi-VN" sz="2000" dirty="0" err="1"/>
              <a:t>with</a:t>
            </a:r>
            <a:r>
              <a:rPr lang="vi-VN" sz="2000" dirty="0"/>
              <a:t> </a:t>
            </a:r>
            <a:r>
              <a:rPr lang="vi-VN" sz="2000" dirty="0" err="1"/>
              <a:t>mercury</a:t>
            </a:r>
            <a:r>
              <a:rPr lang="vi-VN" sz="2000" dirty="0"/>
              <a:t> </a:t>
            </a:r>
            <a:r>
              <a:rPr lang="vi-VN" sz="2000" dirty="0" err="1"/>
              <a:t>seal</a:t>
            </a:r>
            <a:r>
              <a:rPr lang="vi-VN" sz="2000" dirty="0"/>
              <a:t> – </a:t>
            </a:r>
            <a:r>
              <a:rPr lang="vi-VN" sz="2000" dirty="0" err="1"/>
              <a:t>Pit</a:t>
            </a:r>
            <a:r>
              <a:rPr lang="vi-VN" sz="2000" dirty="0"/>
              <a:t> tông </a:t>
            </a:r>
            <a:r>
              <a:rPr lang="vi-VN" sz="2000" dirty="0" err="1"/>
              <a:t>có</a:t>
            </a:r>
            <a:r>
              <a:rPr lang="vi-VN" sz="2000" dirty="0"/>
              <a:t> </a:t>
            </a:r>
            <a:r>
              <a:rPr lang="vi-VN" sz="2000" dirty="0" err="1"/>
              <a:t>đệm</a:t>
            </a:r>
            <a:r>
              <a:rPr lang="vi-VN" sz="2000" dirty="0"/>
              <a:t> </a:t>
            </a:r>
            <a:r>
              <a:rPr lang="vi-VN" sz="2000" dirty="0" err="1"/>
              <a:t>làm</a:t>
            </a:r>
            <a:r>
              <a:rPr lang="vi-VN" sz="2000" dirty="0"/>
              <a:t> </a:t>
            </a:r>
            <a:r>
              <a:rPr lang="vi-VN" sz="2000" dirty="0" err="1"/>
              <a:t>kín</a:t>
            </a:r>
            <a:r>
              <a:rPr lang="vi-VN" sz="2000" dirty="0"/>
              <a:t> </a:t>
            </a:r>
            <a:r>
              <a:rPr lang="vi-VN" sz="2000" dirty="0" err="1"/>
              <a:t>thủy</a:t>
            </a:r>
            <a:r>
              <a:rPr lang="vi-VN" sz="2000" dirty="0"/>
              <a:t> ngân; </a:t>
            </a:r>
            <a:r>
              <a:rPr lang="vi-VN" sz="2000" dirty="0" err="1"/>
              <a:t>Glass</a:t>
            </a:r>
            <a:r>
              <a:rPr lang="vi-VN" sz="2000" dirty="0"/>
              <a:t> </a:t>
            </a:r>
            <a:r>
              <a:rPr lang="vi-VN" sz="2000" dirty="0" err="1"/>
              <a:t>cylinder</a:t>
            </a:r>
            <a:r>
              <a:rPr lang="vi-VN" sz="2000" dirty="0"/>
              <a:t> – </a:t>
            </a:r>
            <a:r>
              <a:rPr lang="vi-VN" sz="2000" dirty="0" err="1"/>
              <a:t>Xy</a:t>
            </a:r>
            <a:r>
              <a:rPr lang="vi-VN" sz="2000" dirty="0"/>
              <a:t> lanh</a:t>
            </a:r>
          </a:p>
          <a:p>
            <a:pPr algn="ctr"/>
            <a:r>
              <a:rPr lang="vi-VN" sz="2000" b="1" i="1" dirty="0" err="1"/>
              <a:t>Hình</a:t>
            </a:r>
            <a:r>
              <a:rPr lang="vi-VN" sz="2000" b="1" i="1" dirty="0"/>
              <a:t> 10 - Nguyên </a:t>
            </a:r>
            <a:r>
              <a:rPr lang="vi-VN" sz="2000" b="1" i="1" dirty="0" err="1"/>
              <a:t>lý</a:t>
            </a:r>
            <a:r>
              <a:rPr lang="vi-VN" sz="2000" b="1" i="1" dirty="0"/>
              <a:t> </a:t>
            </a:r>
            <a:r>
              <a:rPr lang="vi-VN" sz="2000" b="1" i="1" dirty="0" err="1"/>
              <a:t>thiết</a:t>
            </a:r>
            <a:r>
              <a:rPr lang="vi-VN" sz="2000" b="1" i="1" dirty="0"/>
              <a:t> </a:t>
            </a:r>
            <a:r>
              <a:rPr lang="vi-VN" sz="2000" b="1" i="1" dirty="0" err="1"/>
              <a:t>bị</a:t>
            </a:r>
            <a:r>
              <a:rPr lang="vi-VN" sz="2000" b="1" i="1" dirty="0"/>
              <a:t> </a:t>
            </a:r>
            <a:r>
              <a:rPr lang="vi-VN" sz="2000" b="1" i="1" dirty="0" err="1"/>
              <a:t>hiệu</a:t>
            </a:r>
            <a:r>
              <a:rPr lang="vi-VN" sz="2000" b="1" i="1" dirty="0"/>
              <a:t> </a:t>
            </a:r>
            <a:r>
              <a:rPr lang="vi-VN" sz="2000" b="1" i="1" dirty="0" err="1"/>
              <a:t>chuẩn</a:t>
            </a:r>
            <a:r>
              <a:rPr lang="vi-VN" sz="2000" b="1" i="1" dirty="0"/>
              <a:t> </a:t>
            </a:r>
            <a:r>
              <a:rPr lang="vi-VN" sz="2000" b="1" i="1" dirty="0" err="1"/>
              <a:t>kiểu</a:t>
            </a:r>
            <a:r>
              <a:rPr lang="vi-VN" sz="2000" b="1" i="1" dirty="0"/>
              <a:t> </a:t>
            </a:r>
            <a:r>
              <a:rPr lang="vi-VN" sz="2000" b="1" i="1" dirty="0" err="1"/>
              <a:t>pit</a:t>
            </a:r>
            <a:r>
              <a:rPr lang="vi-VN" sz="2000" b="1" i="1" dirty="0"/>
              <a:t> tông</a:t>
            </a:r>
          </a:p>
        </p:txBody>
      </p:sp>
    </p:spTree>
    <p:extLst>
      <p:ext uri="{BB962C8B-B14F-4D97-AF65-F5344CB8AC3E}">
        <p14:creationId xmlns:p14="http://schemas.microsoft.com/office/powerpoint/2010/main" val="42458999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AB9561E-66BE-635C-483B-A3432B7FE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34583" cy="1325563"/>
          </a:xfrm>
        </p:spPr>
        <p:txBody>
          <a:bodyPr>
            <a:norm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n-lt"/>
              </a:rPr>
              <a:t>2. Phương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pháp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pVTt</a:t>
            </a:r>
            <a:endParaRPr lang="vi-VN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46CC59E-8942-ADB7-0EAD-F2FCDCA44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84779" cy="468185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vi-VN" dirty="0" err="1">
                <a:solidFill>
                  <a:srgbClr val="7030A0"/>
                </a:solidFill>
              </a:rPr>
              <a:t>Phạm</a:t>
            </a:r>
            <a:r>
              <a:rPr lang="vi-VN" dirty="0">
                <a:solidFill>
                  <a:srgbClr val="7030A0"/>
                </a:solidFill>
              </a:rPr>
              <a:t> vi </a:t>
            </a:r>
            <a:r>
              <a:rPr lang="vi-VN" dirty="0" err="1">
                <a:solidFill>
                  <a:srgbClr val="7030A0"/>
                </a:solidFill>
              </a:rPr>
              <a:t>áp</a:t>
            </a:r>
            <a:r>
              <a:rPr lang="vi-VN" dirty="0">
                <a:solidFill>
                  <a:srgbClr val="7030A0"/>
                </a:solidFill>
              </a:rPr>
              <a:t> </a:t>
            </a:r>
            <a:r>
              <a:rPr lang="vi-VN" dirty="0" err="1">
                <a:solidFill>
                  <a:srgbClr val="7030A0"/>
                </a:solidFill>
              </a:rPr>
              <a:t>dụng</a:t>
            </a:r>
            <a:r>
              <a:rPr lang="vi-VN" dirty="0">
                <a:solidFill>
                  <a:srgbClr val="7030A0"/>
                </a:solidFill>
              </a:rPr>
              <a:t>:</a:t>
            </a:r>
          </a:p>
          <a:p>
            <a:pPr algn="just">
              <a:buFontTx/>
              <a:buChar char="-"/>
            </a:pPr>
            <a:r>
              <a:rPr lang="vi-VN" dirty="0"/>
              <a:t>Lưu </a:t>
            </a:r>
            <a:r>
              <a:rPr lang="vi-VN" dirty="0" err="1"/>
              <a:t>lượng</a:t>
            </a:r>
            <a:r>
              <a:rPr lang="vi-VN" dirty="0"/>
              <a:t> </a:t>
            </a:r>
            <a:r>
              <a:rPr lang="vi-VN" dirty="0" err="1"/>
              <a:t>dòng</a:t>
            </a:r>
            <a:r>
              <a:rPr lang="vi-VN" dirty="0"/>
              <a:t> </a:t>
            </a:r>
            <a:r>
              <a:rPr lang="vi-VN" dirty="0" err="1"/>
              <a:t>khí</a:t>
            </a:r>
            <a:r>
              <a:rPr lang="vi-VN" dirty="0"/>
              <a:t>: </a:t>
            </a:r>
            <a:r>
              <a:rPr lang="vi-VN" dirty="0">
                <a:solidFill>
                  <a:srgbClr val="FF0000"/>
                </a:solidFill>
              </a:rPr>
              <a:t>Q &lt; 30 l/p</a:t>
            </a:r>
            <a:r>
              <a:rPr lang="vi-VN" dirty="0"/>
              <a:t>;</a:t>
            </a:r>
          </a:p>
          <a:p>
            <a:pPr algn="just">
              <a:buFontTx/>
              <a:buChar char="-"/>
            </a:pPr>
            <a:r>
              <a:rPr lang="vi-VN" dirty="0" err="1"/>
              <a:t>Áp</a:t>
            </a:r>
            <a:r>
              <a:rPr lang="vi-VN" dirty="0"/>
              <a:t> </a:t>
            </a:r>
            <a:r>
              <a:rPr lang="vi-VN" dirty="0" err="1"/>
              <a:t>suất</a:t>
            </a:r>
            <a:r>
              <a:rPr lang="vi-VN" dirty="0"/>
              <a:t> </a:t>
            </a:r>
            <a:r>
              <a:rPr lang="vi-VN" dirty="0" err="1"/>
              <a:t>làm</a:t>
            </a:r>
            <a:r>
              <a:rPr lang="vi-VN" dirty="0"/>
              <a:t> </a:t>
            </a:r>
            <a:r>
              <a:rPr lang="vi-VN" dirty="0" err="1"/>
              <a:t>việc</a:t>
            </a:r>
            <a:r>
              <a:rPr lang="vi-VN" dirty="0"/>
              <a:t>: </a:t>
            </a:r>
            <a:r>
              <a:rPr lang="vi-VN" dirty="0">
                <a:solidFill>
                  <a:srgbClr val="FF0000"/>
                </a:solidFill>
              </a:rPr>
              <a:t>p &lt; 0,5 </a:t>
            </a:r>
            <a:r>
              <a:rPr lang="vi-VN" dirty="0" err="1">
                <a:solidFill>
                  <a:srgbClr val="FF0000"/>
                </a:solidFill>
              </a:rPr>
              <a:t>kPa</a:t>
            </a:r>
            <a:r>
              <a:rPr lang="vi-VN" dirty="0"/>
              <a:t>;</a:t>
            </a:r>
          </a:p>
          <a:p>
            <a:pPr algn="just">
              <a:buFontTx/>
              <a:buChar char="-"/>
            </a:pPr>
            <a:r>
              <a:rPr lang="vi-VN" dirty="0" err="1"/>
              <a:t>Độ</a:t>
            </a:r>
            <a:r>
              <a:rPr lang="vi-VN" dirty="0"/>
              <a:t> </a:t>
            </a:r>
            <a:r>
              <a:rPr lang="vi-VN" dirty="0" err="1"/>
              <a:t>chính</a:t>
            </a:r>
            <a:r>
              <a:rPr lang="vi-VN" dirty="0"/>
              <a:t> </a:t>
            </a:r>
            <a:r>
              <a:rPr lang="vi-VN" dirty="0" err="1"/>
              <a:t>xác</a:t>
            </a:r>
            <a:r>
              <a:rPr lang="vi-VN" dirty="0"/>
              <a:t>: </a:t>
            </a:r>
            <a:r>
              <a:rPr lang="vi-VN" dirty="0">
                <a:solidFill>
                  <a:srgbClr val="FF0000"/>
                </a:solidFill>
              </a:rPr>
              <a:t>0,17 – 0,2%</a:t>
            </a:r>
            <a:r>
              <a:rPr lang="vi-VN" dirty="0"/>
              <a:t>;</a:t>
            </a:r>
          </a:p>
          <a:p>
            <a:pPr algn="just">
              <a:buFontTx/>
              <a:buChar char="-"/>
            </a:pPr>
            <a:r>
              <a:rPr lang="vi-VN" dirty="0" err="1"/>
              <a:t>Chất</a:t>
            </a:r>
            <a:r>
              <a:rPr lang="vi-VN" dirty="0"/>
              <a:t> </a:t>
            </a:r>
            <a:r>
              <a:rPr lang="vi-VN" dirty="0" err="1"/>
              <a:t>khí</a:t>
            </a:r>
            <a:r>
              <a:rPr lang="vi-VN" dirty="0"/>
              <a:t> không </a:t>
            </a:r>
            <a:r>
              <a:rPr lang="vi-VN" dirty="0" err="1"/>
              <a:t>có</a:t>
            </a:r>
            <a:r>
              <a:rPr lang="vi-VN" dirty="0"/>
              <a:t> </a:t>
            </a:r>
            <a:r>
              <a:rPr lang="vi-VN" dirty="0" err="1"/>
              <a:t>tính</a:t>
            </a:r>
            <a:r>
              <a:rPr lang="vi-VN" dirty="0"/>
              <a:t> ăn </a:t>
            </a:r>
            <a:r>
              <a:rPr lang="vi-VN" dirty="0" err="1"/>
              <a:t>mòn</a:t>
            </a:r>
            <a:r>
              <a:rPr lang="vi-VN" dirty="0"/>
              <a:t>, không </a:t>
            </a:r>
            <a:r>
              <a:rPr lang="vi-VN" dirty="0" err="1"/>
              <a:t>độc</a:t>
            </a:r>
            <a:r>
              <a:rPr lang="vi-VN" dirty="0"/>
              <a:t> </a:t>
            </a:r>
            <a:r>
              <a:rPr lang="vi-VN" dirty="0" err="1"/>
              <a:t>hại</a:t>
            </a:r>
            <a:r>
              <a:rPr lang="vi-VN" dirty="0"/>
              <a:t> </a:t>
            </a:r>
            <a:r>
              <a:rPr lang="vi-VN" dirty="0" err="1"/>
              <a:t>hoặc</a:t>
            </a:r>
            <a:r>
              <a:rPr lang="vi-VN" dirty="0"/>
              <a:t> không gây nguy cơ </a:t>
            </a:r>
            <a:r>
              <a:rPr lang="vi-VN" dirty="0" err="1"/>
              <a:t>cháy</a:t>
            </a:r>
            <a:r>
              <a:rPr lang="vi-VN" dirty="0"/>
              <a:t> </a:t>
            </a:r>
            <a:r>
              <a:rPr lang="vi-VN" dirty="0" err="1"/>
              <a:t>nổ</a:t>
            </a:r>
            <a:r>
              <a:rPr lang="vi-VN" dirty="0"/>
              <a:t>.</a:t>
            </a:r>
          </a:p>
          <a:p>
            <a:pPr algn="just">
              <a:buFontTx/>
              <a:buChar char="-"/>
            </a:pPr>
            <a:endParaRPr lang="vi-VN" dirty="0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9AAA3949-34E4-0F77-7772-861EAF44D1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49" t="20425" r="33697" b="39716"/>
          <a:stretch/>
        </p:blipFill>
        <p:spPr>
          <a:xfrm>
            <a:off x="6445323" y="541523"/>
            <a:ext cx="4731757" cy="3647872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11BFF04-15B3-0297-296D-1D4E663F5FD9}"/>
              </a:ext>
            </a:extLst>
          </p:cNvPr>
          <p:cNvSpPr txBox="1"/>
          <p:nvPr/>
        </p:nvSpPr>
        <p:spPr>
          <a:xfrm>
            <a:off x="6445323" y="4260714"/>
            <a:ext cx="53835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dirty="0" err="1"/>
              <a:t>Flow</a:t>
            </a:r>
            <a:r>
              <a:rPr lang="vi-VN" sz="2000" dirty="0"/>
              <a:t> – </a:t>
            </a:r>
            <a:r>
              <a:rPr lang="vi-VN" sz="2000" dirty="0" err="1"/>
              <a:t>dòng</a:t>
            </a:r>
            <a:r>
              <a:rPr lang="vi-VN" sz="2000" dirty="0"/>
              <a:t> </a:t>
            </a:r>
            <a:r>
              <a:rPr lang="vi-VN" sz="2000" dirty="0" err="1"/>
              <a:t>khí</a:t>
            </a:r>
            <a:r>
              <a:rPr lang="vi-VN" sz="2000" dirty="0"/>
              <a:t>; </a:t>
            </a:r>
            <a:r>
              <a:rPr lang="vi-VN" sz="2000" dirty="0" err="1"/>
              <a:t>Meter</a:t>
            </a:r>
            <a:r>
              <a:rPr lang="vi-VN" sz="2000" dirty="0"/>
              <a:t> </a:t>
            </a:r>
            <a:r>
              <a:rPr lang="vi-VN" sz="2000" dirty="0" err="1"/>
              <a:t>under</a:t>
            </a:r>
            <a:r>
              <a:rPr lang="vi-VN" sz="2000" dirty="0"/>
              <a:t> </a:t>
            </a:r>
            <a:r>
              <a:rPr lang="vi-VN" sz="2000" dirty="0" err="1"/>
              <a:t>test</a:t>
            </a:r>
            <a:r>
              <a:rPr lang="vi-VN" sz="2000" dirty="0"/>
              <a:t> – </a:t>
            </a:r>
            <a:r>
              <a:rPr lang="vi-VN" sz="2000" dirty="0" err="1"/>
              <a:t>Thiết</a:t>
            </a:r>
            <a:r>
              <a:rPr lang="vi-VN" sz="2000" dirty="0"/>
              <a:t> </a:t>
            </a:r>
            <a:r>
              <a:rPr lang="vi-VN" sz="2000" dirty="0" err="1"/>
              <a:t>bị</a:t>
            </a:r>
            <a:r>
              <a:rPr lang="vi-VN" sz="2000" dirty="0"/>
              <a:t> đo </a:t>
            </a:r>
            <a:r>
              <a:rPr lang="vi-VN" sz="2000" dirty="0" err="1"/>
              <a:t>được</a:t>
            </a:r>
            <a:r>
              <a:rPr lang="vi-VN" sz="2000" dirty="0"/>
              <a:t> </a:t>
            </a:r>
            <a:r>
              <a:rPr lang="vi-VN" sz="2000" dirty="0" err="1"/>
              <a:t>hiệu</a:t>
            </a:r>
            <a:r>
              <a:rPr lang="vi-VN" sz="2000" dirty="0"/>
              <a:t> </a:t>
            </a:r>
            <a:r>
              <a:rPr lang="vi-VN" sz="2000" dirty="0" err="1"/>
              <a:t>chuẩn</a:t>
            </a:r>
            <a:r>
              <a:rPr lang="vi-VN" sz="2000" dirty="0"/>
              <a:t>; </a:t>
            </a:r>
            <a:r>
              <a:rPr lang="vi-VN" sz="2000" dirty="0" err="1"/>
              <a:t>Bypass</a:t>
            </a:r>
            <a:r>
              <a:rPr lang="vi-VN" sz="2000" dirty="0"/>
              <a:t> </a:t>
            </a:r>
            <a:r>
              <a:rPr lang="vi-VN" sz="2000" dirty="0" err="1"/>
              <a:t>valve</a:t>
            </a:r>
            <a:r>
              <a:rPr lang="vi-VN" sz="2000" dirty="0"/>
              <a:t> – Van </a:t>
            </a:r>
            <a:r>
              <a:rPr lang="vi-VN" sz="2000" dirty="0" err="1"/>
              <a:t>xả</a:t>
            </a:r>
            <a:r>
              <a:rPr lang="vi-VN" sz="2000" dirty="0"/>
              <a:t>; </a:t>
            </a:r>
            <a:r>
              <a:rPr lang="vi-VN" sz="2000" dirty="0" err="1"/>
              <a:t>Start</a:t>
            </a:r>
            <a:r>
              <a:rPr lang="vi-VN" sz="2000" dirty="0"/>
              <a:t> – </a:t>
            </a:r>
            <a:r>
              <a:rPr lang="vi-VN" sz="2000" dirty="0" err="1"/>
              <a:t>Điểm</a:t>
            </a:r>
            <a:r>
              <a:rPr lang="vi-VN" sz="2000" dirty="0"/>
              <a:t> </a:t>
            </a:r>
            <a:r>
              <a:rPr lang="vi-VN" sz="2000" dirty="0" err="1"/>
              <a:t>bắt</a:t>
            </a:r>
            <a:r>
              <a:rPr lang="vi-VN" sz="2000" dirty="0"/>
              <a:t> </a:t>
            </a:r>
            <a:r>
              <a:rPr lang="vi-VN" sz="2000" dirty="0" err="1"/>
              <a:t>đầu</a:t>
            </a:r>
            <a:r>
              <a:rPr lang="vi-VN" sz="2000" dirty="0"/>
              <a:t>; </a:t>
            </a:r>
            <a:r>
              <a:rPr lang="vi-VN" sz="2000" dirty="0" err="1"/>
              <a:t>Stop</a:t>
            </a:r>
            <a:r>
              <a:rPr lang="vi-VN" sz="2000" dirty="0"/>
              <a:t> – </a:t>
            </a:r>
            <a:r>
              <a:rPr lang="vi-VN" sz="2000" dirty="0" err="1"/>
              <a:t>Điểm</a:t>
            </a:r>
            <a:r>
              <a:rPr lang="vi-VN" sz="2000" dirty="0"/>
              <a:t> </a:t>
            </a:r>
            <a:r>
              <a:rPr lang="vi-VN" sz="2000" dirty="0" err="1"/>
              <a:t>kết</a:t>
            </a:r>
            <a:r>
              <a:rPr lang="vi-VN" sz="2000" dirty="0"/>
              <a:t> </a:t>
            </a:r>
            <a:r>
              <a:rPr lang="vi-VN" sz="2000" dirty="0" err="1"/>
              <a:t>thúc</a:t>
            </a:r>
            <a:r>
              <a:rPr lang="vi-VN" sz="2000" dirty="0"/>
              <a:t>; </a:t>
            </a:r>
            <a:r>
              <a:rPr lang="vi-VN" sz="2000" dirty="0" err="1"/>
              <a:t>Piston</a:t>
            </a:r>
            <a:r>
              <a:rPr lang="vi-VN" sz="2000" dirty="0"/>
              <a:t> </a:t>
            </a:r>
            <a:r>
              <a:rPr lang="vi-VN" sz="2000" dirty="0" err="1"/>
              <a:t>with</a:t>
            </a:r>
            <a:r>
              <a:rPr lang="vi-VN" sz="2000" dirty="0"/>
              <a:t> </a:t>
            </a:r>
            <a:r>
              <a:rPr lang="vi-VN" sz="2000" dirty="0" err="1"/>
              <a:t>mercury</a:t>
            </a:r>
            <a:r>
              <a:rPr lang="vi-VN" sz="2000" dirty="0"/>
              <a:t> </a:t>
            </a:r>
            <a:r>
              <a:rPr lang="vi-VN" sz="2000" dirty="0" err="1"/>
              <a:t>seal</a:t>
            </a:r>
            <a:r>
              <a:rPr lang="vi-VN" sz="2000" dirty="0"/>
              <a:t> – </a:t>
            </a:r>
            <a:r>
              <a:rPr lang="vi-VN" sz="2000" dirty="0" err="1"/>
              <a:t>Pit</a:t>
            </a:r>
            <a:r>
              <a:rPr lang="vi-VN" sz="2000" dirty="0"/>
              <a:t> tông </a:t>
            </a:r>
            <a:r>
              <a:rPr lang="vi-VN" sz="2000" dirty="0" err="1"/>
              <a:t>có</a:t>
            </a:r>
            <a:r>
              <a:rPr lang="vi-VN" sz="2000" dirty="0"/>
              <a:t> </a:t>
            </a:r>
            <a:r>
              <a:rPr lang="vi-VN" sz="2000" dirty="0" err="1"/>
              <a:t>đệm</a:t>
            </a:r>
            <a:r>
              <a:rPr lang="vi-VN" sz="2000" dirty="0"/>
              <a:t> </a:t>
            </a:r>
            <a:r>
              <a:rPr lang="vi-VN" sz="2000" dirty="0" err="1"/>
              <a:t>làm</a:t>
            </a:r>
            <a:r>
              <a:rPr lang="vi-VN" sz="2000" dirty="0"/>
              <a:t> </a:t>
            </a:r>
            <a:r>
              <a:rPr lang="vi-VN" sz="2000" dirty="0" err="1"/>
              <a:t>kín</a:t>
            </a:r>
            <a:r>
              <a:rPr lang="vi-VN" sz="2000" dirty="0"/>
              <a:t> </a:t>
            </a:r>
            <a:r>
              <a:rPr lang="vi-VN" sz="2000" dirty="0" err="1"/>
              <a:t>thủy</a:t>
            </a:r>
            <a:r>
              <a:rPr lang="vi-VN" sz="2000" dirty="0"/>
              <a:t> ngân; </a:t>
            </a:r>
            <a:r>
              <a:rPr lang="vi-VN" sz="2000" dirty="0" err="1"/>
              <a:t>Glass</a:t>
            </a:r>
            <a:r>
              <a:rPr lang="vi-VN" sz="2000" dirty="0"/>
              <a:t> </a:t>
            </a:r>
            <a:r>
              <a:rPr lang="vi-VN" sz="2000" dirty="0" err="1"/>
              <a:t>cylinder</a:t>
            </a:r>
            <a:r>
              <a:rPr lang="vi-VN" sz="2000" dirty="0"/>
              <a:t> – </a:t>
            </a:r>
            <a:r>
              <a:rPr lang="vi-VN" sz="2000" dirty="0" err="1"/>
              <a:t>Xy</a:t>
            </a:r>
            <a:r>
              <a:rPr lang="vi-VN" sz="2000" dirty="0"/>
              <a:t> lanh</a:t>
            </a:r>
          </a:p>
          <a:p>
            <a:pPr algn="ctr"/>
            <a:r>
              <a:rPr lang="vi-VN" sz="2000" b="1" i="1" dirty="0" err="1"/>
              <a:t>Hình</a:t>
            </a:r>
            <a:r>
              <a:rPr lang="vi-VN" sz="2000" b="1" i="1" dirty="0"/>
              <a:t> 10 - Nguyên </a:t>
            </a:r>
            <a:r>
              <a:rPr lang="vi-VN" sz="2000" b="1" i="1" dirty="0" err="1"/>
              <a:t>lý</a:t>
            </a:r>
            <a:r>
              <a:rPr lang="vi-VN" sz="2000" b="1" i="1" dirty="0"/>
              <a:t> </a:t>
            </a:r>
            <a:r>
              <a:rPr lang="vi-VN" sz="2000" b="1" i="1" dirty="0" err="1"/>
              <a:t>thiết</a:t>
            </a:r>
            <a:r>
              <a:rPr lang="vi-VN" sz="2000" b="1" i="1" dirty="0"/>
              <a:t> </a:t>
            </a:r>
            <a:r>
              <a:rPr lang="vi-VN" sz="2000" b="1" i="1" dirty="0" err="1"/>
              <a:t>bị</a:t>
            </a:r>
            <a:r>
              <a:rPr lang="vi-VN" sz="2000" b="1" i="1" dirty="0"/>
              <a:t> </a:t>
            </a:r>
            <a:r>
              <a:rPr lang="vi-VN" sz="2000" b="1" i="1" dirty="0" err="1"/>
              <a:t>hiệu</a:t>
            </a:r>
            <a:r>
              <a:rPr lang="vi-VN" sz="2000" b="1" i="1" dirty="0"/>
              <a:t> </a:t>
            </a:r>
            <a:r>
              <a:rPr lang="vi-VN" sz="2000" b="1" i="1" dirty="0" err="1"/>
              <a:t>chuẩn</a:t>
            </a:r>
            <a:r>
              <a:rPr lang="vi-VN" sz="2000" b="1" i="1" dirty="0"/>
              <a:t> </a:t>
            </a:r>
            <a:r>
              <a:rPr lang="vi-VN" sz="2000" b="1" i="1" dirty="0" err="1"/>
              <a:t>kiểu</a:t>
            </a:r>
            <a:r>
              <a:rPr lang="vi-VN" sz="2000" b="1" i="1" dirty="0"/>
              <a:t> </a:t>
            </a:r>
            <a:r>
              <a:rPr lang="vi-VN" sz="2000" b="1" i="1" dirty="0" err="1"/>
              <a:t>pit</a:t>
            </a:r>
            <a:r>
              <a:rPr lang="vi-VN" sz="2000" b="1" i="1" dirty="0"/>
              <a:t> tông</a:t>
            </a:r>
          </a:p>
        </p:txBody>
      </p:sp>
    </p:spTree>
    <p:extLst>
      <p:ext uri="{BB962C8B-B14F-4D97-AF65-F5344CB8AC3E}">
        <p14:creationId xmlns:p14="http://schemas.microsoft.com/office/powerpoint/2010/main" val="21237267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AB9561E-66BE-635C-483B-A3432B7FE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34583" cy="1325563"/>
          </a:xfrm>
        </p:spPr>
        <p:txBody>
          <a:bodyPr>
            <a:norm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n-lt"/>
              </a:rPr>
              <a:t>2. Phương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pháp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pVTt</a:t>
            </a:r>
            <a:endParaRPr lang="vi-VN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46CC59E-8942-ADB7-0EAD-F2FCDCA44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0511"/>
            <a:ext cx="5383511" cy="5096972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vi-VN" dirty="0"/>
              <a:t>Xy lanh ăn </a:t>
            </a:r>
            <a:r>
              <a:rPr lang="vi-VN" dirty="0" err="1"/>
              <a:t>khớp</a:t>
            </a:r>
            <a:r>
              <a:rPr lang="vi-VN" dirty="0"/>
              <a:t> </a:t>
            </a:r>
            <a:r>
              <a:rPr lang="vi-VN" dirty="0" err="1"/>
              <a:t>với</a:t>
            </a:r>
            <a:r>
              <a:rPr lang="vi-VN" dirty="0"/>
              <a:t> </a:t>
            </a:r>
            <a:r>
              <a:rPr lang="vi-VN" dirty="0" err="1"/>
              <a:t>pit</a:t>
            </a:r>
            <a:r>
              <a:rPr lang="vi-VN" dirty="0"/>
              <a:t> tông </a:t>
            </a:r>
            <a:r>
              <a:rPr lang="vi-VN" dirty="0" err="1"/>
              <a:t>dạng</a:t>
            </a:r>
            <a:r>
              <a:rPr lang="vi-VN" dirty="0"/>
              <a:t> chuông;</a:t>
            </a:r>
          </a:p>
          <a:p>
            <a:pPr algn="just">
              <a:buFontTx/>
              <a:buChar char="-"/>
            </a:pPr>
            <a:r>
              <a:rPr lang="vi-VN" dirty="0" err="1"/>
              <a:t>Khối</a:t>
            </a:r>
            <a:r>
              <a:rPr lang="vi-VN" dirty="0"/>
              <a:t> </a:t>
            </a:r>
            <a:r>
              <a:rPr lang="vi-VN" dirty="0" err="1"/>
              <a:t>lượng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pit</a:t>
            </a:r>
            <a:r>
              <a:rPr lang="vi-VN" dirty="0"/>
              <a:t> tông </a:t>
            </a:r>
            <a:r>
              <a:rPr lang="vi-VN" dirty="0" err="1"/>
              <a:t>được</a:t>
            </a:r>
            <a:r>
              <a:rPr lang="vi-VN" dirty="0"/>
              <a:t> cân </a:t>
            </a:r>
            <a:r>
              <a:rPr lang="vi-VN" dirty="0" err="1"/>
              <a:t>bằng</a:t>
            </a:r>
            <a:r>
              <a:rPr lang="vi-VN" dirty="0"/>
              <a:t> </a:t>
            </a:r>
            <a:r>
              <a:rPr lang="vi-VN" dirty="0" err="1"/>
              <a:t>bởi</a:t>
            </a:r>
            <a:r>
              <a:rPr lang="vi-VN" dirty="0"/>
              <a:t> </a:t>
            </a:r>
            <a:r>
              <a:rPr lang="vi-VN" dirty="0" err="1"/>
              <a:t>đối</a:t>
            </a:r>
            <a:r>
              <a:rPr lang="vi-VN" dirty="0"/>
              <a:t> </a:t>
            </a:r>
            <a:r>
              <a:rPr lang="vi-VN" dirty="0" err="1"/>
              <a:t>trọng</a:t>
            </a:r>
            <a:r>
              <a:rPr lang="vi-VN" dirty="0"/>
              <a:t> qua </a:t>
            </a:r>
            <a:r>
              <a:rPr lang="vi-VN" dirty="0" err="1"/>
              <a:t>hệ</a:t>
            </a:r>
            <a:r>
              <a:rPr lang="vi-VN" dirty="0"/>
              <a:t> </a:t>
            </a:r>
            <a:r>
              <a:rPr lang="vi-VN" dirty="0" err="1"/>
              <a:t>thống</a:t>
            </a:r>
            <a:r>
              <a:rPr lang="vi-VN" dirty="0"/>
              <a:t> </a:t>
            </a:r>
            <a:r>
              <a:rPr lang="vi-VN" dirty="0" err="1"/>
              <a:t>ròng</a:t>
            </a:r>
            <a:r>
              <a:rPr lang="vi-VN" dirty="0"/>
              <a:t> </a:t>
            </a:r>
            <a:r>
              <a:rPr lang="vi-VN" dirty="0" err="1"/>
              <a:t>rọc</a:t>
            </a:r>
            <a:r>
              <a:rPr lang="vi-VN" dirty="0"/>
              <a:t> </a:t>
            </a:r>
            <a:r>
              <a:rPr lang="vi-VN" dirty="0" err="1"/>
              <a:t>nhằm</a:t>
            </a:r>
            <a:r>
              <a:rPr lang="vi-VN" dirty="0"/>
              <a:t> </a:t>
            </a:r>
            <a:r>
              <a:rPr lang="vi-VN" dirty="0" err="1"/>
              <a:t>giảm</a:t>
            </a:r>
            <a:r>
              <a:rPr lang="vi-VN" dirty="0"/>
              <a:t> </a:t>
            </a:r>
            <a:r>
              <a:rPr lang="vi-VN" dirty="0" err="1"/>
              <a:t>thiểu</a:t>
            </a:r>
            <a:r>
              <a:rPr lang="vi-VN" dirty="0"/>
              <a:t> </a:t>
            </a:r>
            <a:r>
              <a:rPr lang="vi-VN" dirty="0" err="1"/>
              <a:t>hiện</a:t>
            </a:r>
            <a:r>
              <a:rPr lang="vi-VN" dirty="0"/>
              <a:t> </a:t>
            </a:r>
            <a:r>
              <a:rPr lang="vi-VN" dirty="0" err="1"/>
              <a:t>tượng</a:t>
            </a:r>
            <a:r>
              <a:rPr lang="vi-VN" dirty="0"/>
              <a:t> </a:t>
            </a:r>
            <a:r>
              <a:rPr lang="vi-VN" dirty="0" err="1"/>
              <a:t>quán</a:t>
            </a:r>
            <a:r>
              <a:rPr lang="vi-VN" dirty="0"/>
              <a:t> tinh;</a:t>
            </a:r>
          </a:p>
          <a:p>
            <a:pPr algn="just">
              <a:buFontTx/>
              <a:buChar char="-"/>
            </a:pPr>
            <a:r>
              <a:rPr lang="vi-VN" dirty="0"/>
              <a:t>Nguyên </a:t>
            </a:r>
            <a:r>
              <a:rPr lang="vi-VN" dirty="0" err="1"/>
              <a:t>tắc</a:t>
            </a:r>
            <a:r>
              <a:rPr lang="vi-VN" dirty="0"/>
              <a:t> đo </a:t>
            </a:r>
            <a:r>
              <a:rPr lang="vi-VN" dirty="0" err="1"/>
              <a:t>thể</a:t>
            </a:r>
            <a:r>
              <a:rPr lang="vi-VN" dirty="0"/>
              <a:t> </a:t>
            </a:r>
            <a:r>
              <a:rPr lang="vi-VN" dirty="0" err="1"/>
              <a:t>tích</a:t>
            </a:r>
            <a:r>
              <a:rPr lang="vi-VN" dirty="0"/>
              <a:t> (</a:t>
            </a:r>
            <a:r>
              <a:rPr lang="vi-VN" dirty="0" err="1">
                <a:solidFill>
                  <a:srgbClr val="00B050"/>
                </a:solidFill>
              </a:rPr>
              <a:t>measuring</a:t>
            </a:r>
            <a:r>
              <a:rPr lang="vi-VN" dirty="0">
                <a:solidFill>
                  <a:srgbClr val="00B050"/>
                </a:solidFill>
              </a:rPr>
              <a:t> </a:t>
            </a:r>
            <a:r>
              <a:rPr lang="vi-VN" dirty="0" err="1">
                <a:solidFill>
                  <a:srgbClr val="00B050"/>
                </a:solidFill>
              </a:rPr>
              <a:t>volume</a:t>
            </a:r>
            <a:r>
              <a:rPr lang="vi-VN" dirty="0"/>
              <a:t>), </a:t>
            </a:r>
            <a:r>
              <a:rPr lang="vi-VN" dirty="0" err="1"/>
              <a:t>khối</a:t>
            </a:r>
            <a:r>
              <a:rPr lang="vi-VN" dirty="0"/>
              <a:t> </a:t>
            </a:r>
            <a:r>
              <a:rPr lang="vi-VN" dirty="0" err="1"/>
              <a:t>lượng</a:t>
            </a:r>
            <a:r>
              <a:rPr lang="vi-VN" dirty="0"/>
              <a:t> (</a:t>
            </a:r>
            <a:r>
              <a:rPr lang="vi-VN" dirty="0" err="1">
                <a:solidFill>
                  <a:srgbClr val="00B050"/>
                </a:solidFill>
              </a:rPr>
              <a:t>mass</a:t>
            </a:r>
            <a:r>
              <a:rPr lang="vi-VN" dirty="0"/>
              <a:t>) </a:t>
            </a:r>
            <a:r>
              <a:rPr lang="vi-VN" dirty="0" err="1"/>
              <a:t>và</a:t>
            </a:r>
            <a:r>
              <a:rPr lang="vi-VN" dirty="0"/>
              <a:t> </a:t>
            </a:r>
            <a:r>
              <a:rPr lang="vi-VN" dirty="0" err="1"/>
              <a:t>thời</a:t>
            </a:r>
            <a:r>
              <a:rPr lang="vi-VN" dirty="0"/>
              <a:t> gian tương </a:t>
            </a:r>
            <a:r>
              <a:rPr lang="vi-VN" dirty="0" err="1"/>
              <a:t>tự</a:t>
            </a:r>
            <a:r>
              <a:rPr lang="vi-VN" dirty="0"/>
              <a:t> (</a:t>
            </a:r>
            <a:r>
              <a:rPr lang="vi-VN" dirty="0" err="1">
                <a:solidFill>
                  <a:srgbClr val="00B050"/>
                </a:solidFill>
              </a:rPr>
              <a:t>collection</a:t>
            </a:r>
            <a:r>
              <a:rPr lang="vi-VN" dirty="0">
                <a:solidFill>
                  <a:srgbClr val="00B050"/>
                </a:solidFill>
              </a:rPr>
              <a:t> </a:t>
            </a:r>
            <a:r>
              <a:rPr lang="vi-VN" dirty="0" err="1">
                <a:solidFill>
                  <a:srgbClr val="00B050"/>
                </a:solidFill>
              </a:rPr>
              <a:t>time</a:t>
            </a:r>
            <a:r>
              <a:rPr lang="vi-VN" dirty="0"/>
              <a:t>).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71DB4D51-BADE-6EAF-E837-F9B12E4A8A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38" t="24653" r="29787" b="17873"/>
          <a:stretch/>
        </p:blipFill>
        <p:spPr>
          <a:xfrm>
            <a:off x="7059226" y="365125"/>
            <a:ext cx="4155701" cy="4188758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C5574765-A5B3-708E-1652-4AB197EFDBD5}"/>
              </a:ext>
            </a:extLst>
          </p:cNvPr>
          <p:cNvSpPr txBox="1"/>
          <p:nvPr/>
        </p:nvSpPr>
        <p:spPr>
          <a:xfrm>
            <a:off x="6445322" y="4553883"/>
            <a:ext cx="53835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dirty="0" err="1"/>
              <a:t>Bell</a:t>
            </a:r>
            <a:r>
              <a:rPr lang="vi-VN" sz="2000" dirty="0"/>
              <a:t> – </a:t>
            </a:r>
            <a:r>
              <a:rPr lang="vi-VN" sz="2000" dirty="0" err="1"/>
              <a:t>Pit</a:t>
            </a:r>
            <a:r>
              <a:rPr lang="vi-VN" sz="2000" dirty="0"/>
              <a:t> tông </a:t>
            </a:r>
            <a:r>
              <a:rPr lang="vi-VN" sz="2000" dirty="0" err="1"/>
              <a:t>dạng</a:t>
            </a:r>
            <a:r>
              <a:rPr lang="vi-VN" sz="2000" dirty="0"/>
              <a:t> chuông; </a:t>
            </a:r>
            <a:r>
              <a:rPr lang="vi-VN" sz="2000" dirty="0" err="1"/>
              <a:t>Start</a:t>
            </a:r>
            <a:r>
              <a:rPr lang="vi-VN" sz="2000" dirty="0"/>
              <a:t>/</a:t>
            </a:r>
            <a:r>
              <a:rPr lang="vi-VN" sz="2000" dirty="0" err="1"/>
              <a:t>Stop</a:t>
            </a:r>
            <a:r>
              <a:rPr lang="vi-VN" sz="2000" dirty="0"/>
              <a:t> </a:t>
            </a:r>
            <a:r>
              <a:rPr lang="vi-VN" sz="2000" dirty="0" err="1"/>
              <a:t>sensor</a:t>
            </a:r>
            <a:r>
              <a:rPr lang="vi-VN" sz="2000" dirty="0"/>
              <a:t> – </a:t>
            </a:r>
            <a:r>
              <a:rPr lang="vi-VN" sz="2000" dirty="0" err="1"/>
              <a:t>Cảm</a:t>
            </a:r>
            <a:r>
              <a:rPr lang="vi-VN" sz="2000" dirty="0"/>
              <a:t> </a:t>
            </a:r>
            <a:r>
              <a:rPr lang="vi-VN" sz="2000" dirty="0" err="1"/>
              <a:t>biến</a:t>
            </a:r>
            <a:r>
              <a:rPr lang="vi-VN" sz="2000" dirty="0"/>
              <a:t> </a:t>
            </a:r>
            <a:r>
              <a:rPr lang="vi-VN" sz="2000" dirty="0" err="1"/>
              <a:t>vị</a:t>
            </a:r>
            <a:r>
              <a:rPr lang="vi-VN" sz="2000" dirty="0"/>
              <a:t> </a:t>
            </a:r>
            <a:r>
              <a:rPr lang="vi-VN" sz="2000" dirty="0" err="1"/>
              <a:t>trí</a:t>
            </a:r>
            <a:r>
              <a:rPr lang="vi-VN" sz="2000" dirty="0"/>
              <a:t> </a:t>
            </a:r>
            <a:r>
              <a:rPr lang="vi-VN" sz="2000" dirty="0" err="1"/>
              <a:t>bắt</a:t>
            </a:r>
            <a:r>
              <a:rPr lang="vi-VN" sz="2000" dirty="0"/>
              <a:t> </a:t>
            </a:r>
            <a:r>
              <a:rPr lang="vi-VN" sz="2000" dirty="0" err="1"/>
              <a:t>đầu</a:t>
            </a:r>
            <a:r>
              <a:rPr lang="vi-VN" sz="2000" dirty="0"/>
              <a:t>/</a:t>
            </a:r>
            <a:r>
              <a:rPr lang="vi-VN" sz="2000" dirty="0" err="1"/>
              <a:t>kết</a:t>
            </a:r>
            <a:r>
              <a:rPr lang="vi-VN" sz="2000" dirty="0"/>
              <a:t> </a:t>
            </a:r>
            <a:r>
              <a:rPr lang="vi-VN" sz="2000" dirty="0" err="1"/>
              <a:t>thúc</a:t>
            </a:r>
            <a:r>
              <a:rPr lang="vi-VN" sz="2000" dirty="0"/>
              <a:t> </a:t>
            </a:r>
            <a:r>
              <a:rPr lang="vi-VN" sz="2000" dirty="0" err="1"/>
              <a:t>hành</a:t>
            </a:r>
            <a:r>
              <a:rPr lang="vi-VN" sz="2000" dirty="0"/>
              <a:t> </a:t>
            </a:r>
            <a:r>
              <a:rPr lang="vi-VN" sz="2000" dirty="0" err="1"/>
              <a:t>trình</a:t>
            </a:r>
            <a:r>
              <a:rPr lang="vi-VN" sz="2000" dirty="0"/>
              <a:t> đo; </a:t>
            </a:r>
            <a:r>
              <a:rPr lang="vi-VN" sz="2000" dirty="0" err="1"/>
              <a:t>Test</a:t>
            </a:r>
            <a:r>
              <a:rPr lang="vi-VN" sz="2000" dirty="0"/>
              <a:t> </a:t>
            </a:r>
            <a:r>
              <a:rPr lang="vi-VN" sz="2000" dirty="0" err="1"/>
              <a:t>section</a:t>
            </a:r>
            <a:r>
              <a:rPr lang="vi-VN" sz="2000" dirty="0"/>
              <a:t> – </a:t>
            </a:r>
            <a:r>
              <a:rPr lang="vi-VN" sz="2000" dirty="0" err="1"/>
              <a:t>Vị</a:t>
            </a:r>
            <a:r>
              <a:rPr lang="vi-VN" sz="2000" dirty="0"/>
              <a:t> </a:t>
            </a:r>
            <a:r>
              <a:rPr lang="vi-VN" sz="2000" dirty="0" err="1"/>
              <a:t>trí</a:t>
            </a:r>
            <a:r>
              <a:rPr lang="vi-VN" sz="2000" dirty="0"/>
              <a:t> </a:t>
            </a:r>
            <a:r>
              <a:rPr lang="vi-VN" sz="2000" dirty="0" err="1"/>
              <a:t>lắp</a:t>
            </a:r>
            <a:r>
              <a:rPr lang="vi-VN" sz="2000" dirty="0"/>
              <a:t> </a:t>
            </a:r>
            <a:r>
              <a:rPr lang="vi-VN" sz="2000" dirty="0" err="1"/>
              <a:t>thiết</a:t>
            </a:r>
            <a:r>
              <a:rPr lang="vi-VN" sz="2000" dirty="0"/>
              <a:t> </a:t>
            </a:r>
            <a:r>
              <a:rPr lang="vi-VN" sz="2000" dirty="0" err="1"/>
              <a:t>bị</a:t>
            </a:r>
            <a:r>
              <a:rPr lang="vi-VN" sz="2000" dirty="0"/>
              <a:t> đo </a:t>
            </a:r>
            <a:r>
              <a:rPr lang="vi-VN" sz="2000" dirty="0" err="1"/>
              <a:t>cần</a:t>
            </a:r>
            <a:r>
              <a:rPr lang="vi-VN" sz="2000" dirty="0"/>
              <a:t> </a:t>
            </a:r>
            <a:r>
              <a:rPr lang="vi-VN" sz="2000" dirty="0" err="1"/>
              <a:t>hiệu</a:t>
            </a:r>
            <a:r>
              <a:rPr lang="vi-VN" sz="2000" dirty="0"/>
              <a:t> </a:t>
            </a:r>
            <a:r>
              <a:rPr lang="vi-VN" sz="2000" dirty="0" err="1"/>
              <a:t>chuẩn</a:t>
            </a:r>
            <a:endParaRPr lang="vi-VN" sz="2000" dirty="0"/>
          </a:p>
          <a:p>
            <a:pPr algn="just"/>
            <a:r>
              <a:rPr lang="vi-VN" sz="2000" b="1" i="1" dirty="0" err="1"/>
              <a:t>Hình</a:t>
            </a:r>
            <a:r>
              <a:rPr lang="vi-VN" sz="2000" b="1" i="1" dirty="0"/>
              <a:t> 11 - Nguyên </a:t>
            </a:r>
            <a:r>
              <a:rPr lang="vi-VN" sz="2000" b="1" i="1" dirty="0" err="1"/>
              <a:t>lý</a:t>
            </a:r>
            <a:r>
              <a:rPr lang="vi-VN" sz="2000" b="1" i="1" dirty="0"/>
              <a:t> </a:t>
            </a:r>
            <a:r>
              <a:rPr lang="vi-VN" sz="2000" b="1" i="1" dirty="0" err="1"/>
              <a:t>thiết</a:t>
            </a:r>
            <a:r>
              <a:rPr lang="vi-VN" sz="2000" b="1" i="1" dirty="0"/>
              <a:t> </a:t>
            </a:r>
            <a:r>
              <a:rPr lang="vi-VN" sz="2000" b="1" i="1" dirty="0" err="1"/>
              <a:t>bị</a:t>
            </a:r>
            <a:r>
              <a:rPr lang="vi-VN" sz="2000" b="1" i="1" dirty="0"/>
              <a:t> </a:t>
            </a:r>
            <a:r>
              <a:rPr lang="vi-VN" sz="2000" b="1" i="1" dirty="0" err="1"/>
              <a:t>hiệu</a:t>
            </a:r>
            <a:r>
              <a:rPr lang="vi-VN" sz="2000" b="1" i="1" dirty="0"/>
              <a:t> </a:t>
            </a:r>
            <a:r>
              <a:rPr lang="vi-VN" sz="2000" b="1" i="1" dirty="0" err="1"/>
              <a:t>chuẩn</a:t>
            </a:r>
            <a:r>
              <a:rPr lang="vi-VN" sz="2000" b="1" i="1" dirty="0"/>
              <a:t> </a:t>
            </a:r>
            <a:r>
              <a:rPr lang="vi-VN" sz="2000" b="1" i="1" dirty="0" err="1"/>
              <a:t>kiểu</a:t>
            </a:r>
            <a:r>
              <a:rPr lang="vi-VN" sz="2000" b="1" i="1" dirty="0"/>
              <a:t> </a:t>
            </a:r>
            <a:r>
              <a:rPr lang="vi-VN" sz="2000" b="1" i="1" dirty="0" err="1"/>
              <a:t>pit</a:t>
            </a:r>
            <a:r>
              <a:rPr lang="vi-VN" sz="2000" b="1" i="1" dirty="0"/>
              <a:t> tông </a:t>
            </a:r>
            <a:r>
              <a:rPr lang="vi-VN" sz="2000" b="1" i="1" dirty="0" err="1"/>
              <a:t>dạng</a:t>
            </a:r>
            <a:r>
              <a:rPr lang="vi-VN" sz="2000" b="1" i="1" dirty="0"/>
              <a:t> chuông (</a:t>
            </a:r>
            <a:r>
              <a:rPr lang="vi-VN" sz="2000" b="1" i="1" dirty="0" err="1"/>
              <a:t>bell</a:t>
            </a:r>
            <a:r>
              <a:rPr lang="vi-VN" sz="2000" b="1" i="1" dirty="0"/>
              <a:t> </a:t>
            </a:r>
            <a:r>
              <a:rPr lang="vi-VN" sz="2000" b="1" i="1" dirty="0" err="1"/>
              <a:t>prover</a:t>
            </a:r>
            <a:r>
              <a:rPr lang="vi-VN" sz="2000" b="1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84076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AB9561E-66BE-635C-483B-A3432B7FE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34583" cy="1325563"/>
          </a:xfrm>
        </p:spPr>
        <p:txBody>
          <a:bodyPr>
            <a:norm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n-lt"/>
              </a:rPr>
              <a:t>2. Phương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pháp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pVTt</a:t>
            </a:r>
            <a:endParaRPr lang="vi-VN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46CC59E-8942-ADB7-0EAD-F2FCDCA44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84779" cy="468185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vi-VN" dirty="0" err="1">
                <a:solidFill>
                  <a:srgbClr val="7030A0"/>
                </a:solidFill>
              </a:rPr>
              <a:t>Phạm</a:t>
            </a:r>
            <a:r>
              <a:rPr lang="vi-VN" dirty="0">
                <a:solidFill>
                  <a:srgbClr val="7030A0"/>
                </a:solidFill>
              </a:rPr>
              <a:t> vi </a:t>
            </a:r>
            <a:r>
              <a:rPr lang="vi-VN" dirty="0" err="1">
                <a:solidFill>
                  <a:srgbClr val="7030A0"/>
                </a:solidFill>
              </a:rPr>
              <a:t>áp</a:t>
            </a:r>
            <a:r>
              <a:rPr lang="vi-VN" dirty="0">
                <a:solidFill>
                  <a:srgbClr val="7030A0"/>
                </a:solidFill>
              </a:rPr>
              <a:t> </a:t>
            </a:r>
            <a:r>
              <a:rPr lang="vi-VN" dirty="0" err="1">
                <a:solidFill>
                  <a:srgbClr val="7030A0"/>
                </a:solidFill>
              </a:rPr>
              <a:t>dụng</a:t>
            </a:r>
            <a:r>
              <a:rPr lang="vi-VN" dirty="0">
                <a:solidFill>
                  <a:srgbClr val="7030A0"/>
                </a:solidFill>
              </a:rPr>
              <a:t>:</a:t>
            </a:r>
          </a:p>
          <a:p>
            <a:pPr algn="just">
              <a:buFontTx/>
              <a:buChar char="-"/>
            </a:pPr>
            <a:r>
              <a:rPr lang="vi-VN" dirty="0"/>
              <a:t>Lưu </a:t>
            </a:r>
            <a:r>
              <a:rPr lang="vi-VN" dirty="0" err="1"/>
              <a:t>lượng</a:t>
            </a:r>
            <a:r>
              <a:rPr lang="vi-VN" dirty="0"/>
              <a:t> </a:t>
            </a:r>
            <a:r>
              <a:rPr lang="vi-VN" dirty="0" err="1"/>
              <a:t>dòng</a:t>
            </a:r>
            <a:r>
              <a:rPr lang="vi-VN" dirty="0"/>
              <a:t> </a:t>
            </a:r>
            <a:r>
              <a:rPr lang="vi-VN" dirty="0" err="1"/>
              <a:t>khí</a:t>
            </a:r>
            <a:r>
              <a:rPr lang="vi-VN" dirty="0"/>
              <a:t>: </a:t>
            </a:r>
            <a:r>
              <a:rPr lang="vi-VN" dirty="0">
                <a:solidFill>
                  <a:srgbClr val="FF0000"/>
                </a:solidFill>
              </a:rPr>
              <a:t>Q &lt; 1500 l/p</a:t>
            </a:r>
            <a:r>
              <a:rPr lang="vi-VN" dirty="0"/>
              <a:t>;</a:t>
            </a:r>
          </a:p>
          <a:p>
            <a:pPr algn="just">
              <a:buFontTx/>
              <a:buChar char="-"/>
            </a:pPr>
            <a:r>
              <a:rPr lang="vi-VN" dirty="0" err="1"/>
              <a:t>Áp</a:t>
            </a:r>
            <a:r>
              <a:rPr lang="vi-VN" dirty="0"/>
              <a:t> </a:t>
            </a:r>
            <a:r>
              <a:rPr lang="vi-VN" dirty="0" err="1"/>
              <a:t>suất</a:t>
            </a:r>
            <a:r>
              <a:rPr lang="vi-VN" dirty="0"/>
              <a:t> </a:t>
            </a:r>
            <a:r>
              <a:rPr lang="vi-VN" dirty="0" err="1"/>
              <a:t>làm</a:t>
            </a:r>
            <a:r>
              <a:rPr lang="vi-VN" dirty="0"/>
              <a:t> </a:t>
            </a:r>
            <a:r>
              <a:rPr lang="vi-VN" dirty="0" err="1"/>
              <a:t>việc</a:t>
            </a:r>
            <a:r>
              <a:rPr lang="vi-VN" dirty="0"/>
              <a:t>: </a:t>
            </a:r>
            <a:r>
              <a:rPr lang="vi-VN" dirty="0">
                <a:solidFill>
                  <a:srgbClr val="FF0000"/>
                </a:solidFill>
              </a:rPr>
              <a:t>p &lt; 1 </a:t>
            </a:r>
            <a:r>
              <a:rPr lang="vi-VN" dirty="0" err="1">
                <a:solidFill>
                  <a:srgbClr val="FF0000"/>
                </a:solidFill>
              </a:rPr>
              <a:t>kPa</a:t>
            </a:r>
            <a:r>
              <a:rPr lang="vi-VN" dirty="0"/>
              <a:t>;</a:t>
            </a:r>
          </a:p>
          <a:p>
            <a:pPr algn="just">
              <a:buFontTx/>
              <a:buChar char="-"/>
            </a:pPr>
            <a:r>
              <a:rPr lang="vi-VN" dirty="0" err="1"/>
              <a:t>Độ</a:t>
            </a:r>
            <a:r>
              <a:rPr lang="vi-VN" dirty="0"/>
              <a:t> </a:t>
            </a:r>
            <a:r>
              <a:rPr lang="vi-VN" dirty="0" err="1"/>
              <a:t>chính</a:t>
            </a:r>
            <a:r>
              <a:rPr lang="vi-VN" dirty="0"/>
              <a:t> </a:t>
            </a:r>
            <a:r>
              <a:rPr lang="vi-VN" dirty="0" err="1"/>
              <a:t>xác</a:t>
            </a:r>
            <a:r>
              <a:rPr lang="vi-VN" dirty="0"/>
              <a:t>: </a:t>
            </a:r>
            <a:r>
              <a:rPr lang="vi-VN" dirty="0">
                <a:solidFill>
                  <a:srgbClr val="FF0000"/>
                </a:solidFill>
              </a:rPr>
              <a:t>0,17 – 0,2%</a:t>
            </a:r>
            <a:r>
              <a:rPr lang="vi-VN" dirty="0"/>
              <a:t>;</a:t>
            </a:r>
          </a:p>
          <a:p>
            <a:pPr algn="just">
              <a:buFontTx/>
              <a:buChar char="-"/>
            </a:pPr>
            <a:r>
              <a:rPr lang="vi-VN" dirty="0" err="1"/>
              <a:t>Chất</a:t>
            </a:r>
            <a:r>
              <a:rPr lang="vi-VN" dirty="0"/>
              <a:t> </a:t>
            </a:r>
            <a:r>
              <a:rPr lang="vi-VN" dirty="0" err="1"/>
              <a:t>khí</a:t>
            </a:r>
            <a:r>
              <a:rPr lang="vi-VN" dirty="0"/>
              <a:t> không </a:t>
            </a:r>
            <a:r>
              <a:rPr lang="vi-VN" dirty="0" err="1"/>
              <a:t>có</a:t>
            </a:r>
            <a:r>
              <a:rPr lang="vi-VN" dirty="0"/>
              <a:t> </a:t>
            </a:r>
            <a:r>
              <a:rPr lang="vi-VN" dirty="0" err="1"/>
              <a:t>tính</a:t>
            </a:r>
            <a:r>
              <a:rPr lang="vi-VN" dirty="0"/>
              <a:t> ăn </a:t>
            </a:r>
            <a:r>
              <a:rPr lang="vi-VN" dirty="0" err="1"/>
              <a:t>mòn</a:t>
            </a:r>
            <a:r>
              <a:rPr lang="vi-VN" dirty="0"/>
              <a:t>, không </a:t>
            </a:r>
            <a:r>
              <a:rPr lang="vi-VN" dirty="0" err="1"/>
              <a:t>độc</a:t>
            </a:r>
            <a:r>
              <a:rPr lang="vi-VN" dirty="0"/>
              <a:t> </a:t>
            </a:r>
            <a:r>
              <a:rPr lang="vi-VN" dirty="0" err="1"/>
              <a:t>hại</a:t>
            </a:r>
            <a:r>
              <a:rPr lang="vi-VN" dirty="0"/>
              <a:t> </a:t>
            </a:r>
            <a:r>
              <a:rPr lang="vi-VN" dirty="0" err="1"/>
              <a:t>hoặc</a:t>
            </a:r>
            <a:r>
              <a:rPr lang="vi-VN" dirty="0"/>
              <a:t> không gây nguy cơ </a:t>
            </a:r>
            <a:r>
              <a:rPr lang="vi-VN" dirty="0" err="1"/>
              <a:t>cháy</a:t>
            </a:r>
            <a:r>
              <a:rPr lang="vi-VN" dirty="0"/>
              <a:t> </a:t>
            </a:r>
            <a:r>
              <a:rPr lang="vi-VN" dirty="0" err="1"/>
              <a:t>nổ</a:t>
            </a:r>
            <a:r>
              <a:rPr lang="vi-VN" dirty="0"/>
              <a:t>.</a:t>
            </a:r>
          </a:p>
          <a:p>
            <a:pPr algn="just">
              <a:buFontTx/>
              <a:buChar char="-"/>
            </a:pPr>
            <a:endParaRPr lang="vi-VN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11BFF04-15B3-0297-296D-1D4E663F5FD9}"/>
              </a:ext>
            </a:extLst>
          </p:cNvPr>
          <p:cNvSpPr txBox="1"/>
          <p:nvPr/>
        </p:nvSpPr>
        <p:spPr>
          <a:xfrm>
            <a:off x="6445322" y="4553883"/>
            <a:ext cx="53835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dirty="0" err="1"/>
              <a:t>Bell</a:t>
            </a:r>
            <a:r>
              <a:rPr lang="vi-VN" sz="2000" dirty="0"/>
              <a:t> – </a:t>
            </a:r>
            <a:r>
              <a:rPr lang="vi-VN" sz="2000" dirty="0" err="1"/>
              <a:t>Pit</a:t>
            </a:r>
            <a:r>
              <a:rPr lang="vi-VN" sz="2000" dirty="0"/>
              <a:t> tông </a:t>
            </a:r>
            <a:r>
              <a:rPr lang="vi-VN" sz="2000" dirty="0" err="1"/>
              <a:t>dạng</a:t>
            </a:r>
            <a:r>
              <a:rPr lang="vi-VN" sz="2000" dirty="0"/>
              <a:t> chuông; </a:t>
            </a:r>
            <a:r>
              <a:rPr lang="vi-VN" sz="2000" dirty="0" err="1"/>
              <a:t>Start</a:t>
            </a:r>
            <a:r>
              <a:rPr lang="vi-VN" sz="2000" dirty="0"/>
              <a:t>/</a:t>
            </a:r>
            <a:r>
              <a:rPr lang="vi-VN" sz="2000" dirty="0" err="1"/>
              <a:t>Stop</a:t>
            </a:r>
            <a:r>
              <a:rPr lang="vi-VN" sz="2000" dirty="0"/>
              <a:t> </a:t>
            </a:r>
            <a:r>
              <a:rPr lang="vi-VN" sz="2000" dirty="0" err="1"/>
              <a:t>sensor</a:t>
            </a:r>
            <a:r>
              <a:rPr lang="vi-VN" sz="2000" dirty="0"/>
              <a:t> – </a:t>
            </a:r>
            <a:r>
              <a:rPr lang="vi-VN" sz="2000" dirty="0" err="1"/>
              <a:t>Cảm</a:t>
            </a:r>
            <a:r>
              <a:rPr lang="vi-VN" sz="2000" dirty="0"/>
              <a:t> </a:t>
            </a:r>
            <a:r>
              <a:rPr lang="vi-VN" sz="2000" dirty="0" err="1"/>
              <a:t>biến</a:t>
            </a:r>
            <a:r>
              <a:rPr lang="vi-VN" sz="2000" dirty="0"/>
              <a:t> </a:t>
            </a:r>
            <a:r>
              <a:rPr lang="vi-VN" sz="2000" dirty="0" err="1"/>
              <a:t>vị</a:t>
            </a:r>
            <a:r>
              <a:rPr lang="vi-VN" sz="2000" dirty="0"/>
              <a:t> </a:t>
            </a:r>
            <a:r>
              <a:rPr lang="vi-VN" sz="2000" dirty="0" err="1"/>
              <a:t>trí</a:t>
            </a:r>
            <a:r>
              <a:rPr lang="vi-VN" sz="2000" dirty="0"/>
              <a:t> </a:t>
            </a:r>
            <a:r>
              <a:rPr lang="vi-VN" sz="2000" dirty="0" err="1"/>
              <a:t>bắt</a:t>
            </a:r>
            <a:r>
              <a:rPr lang="vi-VN" sz="2000" dirty="0"/>
              <a:t> </a:t>
            </a:r>
            <a:r>
              <a:rPr lang="vi-VN" sz="2000" dirty="0" err="1"/>
              <a:t>đầu</a:t>
            </a:r>
            <a:r>
              <a:rPr lang="vi-VN" sz="2000" dirty="0"/>
              <a:t>/</a:t>
            </a:r>
            <a:r>
              <a:rPr lang="vi-VN" sz="2000" dirty="0" err="1"/>
              <a:t>kết</a:t>
            </a:r>
            <a:r>
              <a:rPr lang="vi-VN" sz="2000" dirty="0"/>
              <a:t> </a:t>
            </a:r>
            <a:r>
              <a:rPr lang="vi-VN" sz="2000" dirty="0" err="1"/>
              <a:t>thúc</a:t>
            </a:r>
            <a:r>
              <a:rPr lang="vi-VN" sz="2000" dirty="0"/>
              <a:t> </a:t>
            </a:r>
            <a:r>
              <a:rPr lang="vi-VN" sz="2000" dirty="0" err="1"/>
              <a:t>hành</a:t>
            </a:r>
            <a:r>
              <a:rPr lang="vi-VN" sz="2000" dirty="0"/>
              <a:t> </a:t>
            </a:r>
            <a:r>
              <a:rPr lang="vi-VN" sz="2000" dirty="0" err="1"/>
              <a:t>trình</a:t>
            </a:r>
            <a:r>
              <a:rPr lang="vi-VN" sz="2000" dirty="0"/>
              <a:t> đo; </a:t>
            </a:r>
            <a:r>
              <a:rPr lang="vi-VN" sz="2000" dirty="0" err="1"/>
              <a:t>Test</a:t>
            </a:r>
            <a:r>
              <a:rPr lang="vi-VN" sz="2000" dirty="0"/>
              <a:t> </a:t>
            </a:r>
            <a:r>
              <a:rPr lang="vi-VN" sz="2000" dirty="0" err="1"/>
              <a:t>section</a:t>
            </a:r>
            <a:r>
              <a:rPr lang="vi-VN" sz="2000" dirty="0"/>
              <a:t> – </a:t>
            </a:r>
            <a:r>
              <a:rPr lang="vi-VN" sz="2000" dirty="0" err="1"/>
              <a:t>Vị</a:t>
            </a:r>
            <a:r>
              <a:rPr lang="vi-VN" sz="2000" dirty="0"/>
              <a:t> </a:t>
            </a:r>
            <a:r>
              <a:rPr lang="vi-VN" sz="2000" dirty="0" err="1"/>
              <a:t>trí</a:t>
            </a:r>
            <a:r>
              <a:rPr lang="vi-VN" sz="2000" dirty="0"/>
              <a:t> </a:t>
            </a:r>
            <a:r>
              <a:rPr lang="vi-VN" sz="2000" dirty="0" err="1"/>
              <a:t>lắp</a:t>
            </a:r>
            <a:r>
              <a:rPr lang="vi-VN" sz="2000" dirty="0"/>
              <a:t> </a:t>
            </a:r>
            <a:r>
              <a:rPr lang="vi-VN" sz="2000" dirty="0" err="1"/>
              <a:t>thiết</a:t>
            </a:r>
            <a:r>
              <a:rPr lang="vi-VN" sz="2000" dirty="0"/>
              <a:t> </a:t>
            </a:r>
            <a:r>
              <a:rPr lang="vi-VN" sz="2000" dirty="0" err="1"/>
              <a:t>bị</a:t>
            </a:r>
            <a:r>
              <a:rPr lang="vi-VN" sz="2000" dirty="0"/>
              <a:t> đo </a:t>
            </a:r>
            <a:r>
              <a:rPr lang="vi-VN" sz="2000" dirty="0" err="1"/>
              <a:t>cần</a:t>
            </a:r>
            <a:r>
              <a:rPr lang="vi-VN" sz="2000" dirty="0"/>
              <a:t> </a:t>
            </a:r>
            <a:r>
              <a:rPr lang="vi-VN" sz="2000" dirty="0" err="1"/>
              <a:t>hiệu</a:t>
            </a:r>
            <a:r>
              <a:rPr lang="vi-VN" sz="2000" dirty="0"/>
              <a:t> </a:t>
            </a:r>
            <a:r>
              <a:rPr lang="vi-VN" sz="2000" dirty="0" err="1"/>
              <a:t>chuẩn</a:t>
            </a:r>
            <a:endParaRPr lang="vi-VN" sz="2000" dirty="0"/>
          </a:p>
          <a:p>
            <a:pPr algn="just"/>
            <a:r>
              <a:rPr lang="vi-VN" sz="2000" b="1" i="1" dirty="0" err="1"/>
              <a:t>Hình</a:t>
            </a:r>
            <a:r>
              <a:rPr lang="vi-VN" sz="2000" b="1" i="1" dirty="0"/>
              <a:t> 11 - Nguyên </a:t>
            </a:r>
            <a:r>
              <a:rPr lang="vi-VN" sz="2000" b="1" i="1" dirty="0" err="1"/>
              <a:t>lý</a:t>
            </a:r>
            <a:r>
              <a:rPr lang="vi-VN" sz="2000" b="1" i="1" dirty="0"/>
              <a:t> </a:t>
            </a:r>
            <a:r>
              <a:rPr lang="vi-VN" sz="2000" b="1" i="1" dirty="0" err="1"/>
              <a:t>thiết</a:t>
            </a:r>
            <a:r>
              <a:rPr lang="vi-VN" sz="2000" b="1" i="1" dirty="0"/>
              <a:t> </a:t>
            </a:r>
            <a:r>
              <a:rPr lang="vi-VN" sz="2000" b="1" i="1" dirty="0" err="1"/>
              <a:t>bị</a:t>
            </a:r>
            <a:r>
              <a:rPr lang="vi-VN" sz="2000" b="1" i="1" dirty="0"/>
              <a:t> </a:t>
            </a:r>
            <a:r>
              <a:rPr lang="vi-VN" sz="2000" b="1" i="1" dirty="0" err="1"/>
              <a:t>hiệu</a:t>
            </a:r>
            <a:r>
              <a:rPr lang="vi-VN" sz="2000" b="1" i="1" dirty="0"/>
              <a:t> </a:t>
            </a:r>
            <a:r>
              <a:rPr lang="vi-VN" sz="2000" b="1" i="1" dirty="0" err="1"/>
              <a:t>chuẩn</a:t>
            </a:r>
            <a:r>
              <a:rPr lang="vi-VN" sz="2000" b="1" i="1" dirty="0"/>
              <a:t> </a:t>
            </a:r>
            <a:r>
              <a:rPr lang="vi-VN" sz="2000" b="1" i="1" dirty="0" err="1"/>
              <a:t>kiểu</a:t>
            </a:r>
            <a:r>
              <a:rPr lang="vi-VN" sz="2000" b="1" i="1" dirty="0"/>
              <a:t> </a:t>
            </a:r>
            <a:r>
              <a:rPr lang="vi-VN" sz="2000" b="1" i="1" dirty="0" err="1"/>
              <a:t>pit</a:t>
            </a:r>
            <a:r>
              <a:rPr lang="vi-VN" sz="2000" b="1" i="1" dirty="0"/>
              <a:t> tông </a:t>
            </a:r>
            <a:r>
              <a:rPr lang="vi-VN" sz="2000" b="1" i="1" dirty="0" err="1"/>
              <a:t>dạng</a:t>
            </a:r>
            <a:r>
              <a:rPr lang="vi-VN" sz="2000" b="1" i="1" dirty="0"/>
              <a:t> chuông (</a:t>
            </a:r>
            <a:r>
              <a:rPr lang="vi-VN" sz="2000" b="1" i="1" dirty="0" err="1"/>
              <a:t>bell</a:t>
            </a:r>
            <a:r>
              <a:rPr lang="vi-VN" sz="2000" b="1" i="1" dirty="0"/>
              <a:t> </a:t>
            </a:r>
            <a:r>
              <a:rPr lang="vi-VN" sz="2000" b="1" i="1" dirty="0" err="1"/>
              <a:t>prover</a:t>
            </a:r>
            <a:r>
              <a:rPr lang="vi-VN" sz="2000" b="1" i="1" dirty="0"/>
              <a:t>)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374173FD-2956-1D27-0B61-A811F4DE66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38" t="24653" r="29787" b="17873"/>
          <a:stretch/>
        </p:blipFill>
        <p:spPr>
          <a:xfrm>
            <a:off x="6965820" y="365125"/>
            <a:ext cx="4155701" cy="418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5673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ECD2E458-1502-1FC3-421E-27D6BF3DE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3822192" cy="1344975"/>
          </a:xfrm>
        </p:spPr>
        <p:txBody>
          <a:bodyPr>
            <a:normAutofit/>
          </a:bodyPr>
          <a:lstStyle/>
          <a:p>
            <a:r>
              <a:rPr lang="vi-VN" sz="3600" b="1">
                <a:solidFill>
                  <a:schemeClr val="bg1"/>
                </a:solidFill>
                <a:latin typeface="+mn-lt"/>
              </a:rPr>
              <a:t>Nội dung</a:t>
            </a:r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E120133-D7F4-183E-226B-379FFD29C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10" y="2121763"/>
            <a:ext cx="3822192" cy="377301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vi-VN" sz="2400" b="1" dirty="0" err="1">
                <a:solidFill>
                  <a:schemeClr val="bg1"/>
                </a:solidFill>
              </a:rPr>
              <a:t>Thiết</a:t>
            </a:r>
            <a:r>
              <a:rPr lang="vi-VN" sz="2400" b="1" dirty="0">
                <a:solidFill>
                  <a:schemeClr val="bg1"/>
                </a:solidFill>
              </a:rPr>
              <a:t> </a:t>
            </a:r>
            <a:r>
              <a:rPr lang="vi-VN" sz="2400" b="1" dirty="0" err="1">
                <a:solidFill>
                  <a:schemeClr val="bg1"/>
                </a:solidFill>
              </a:rPr>
              <a:t>bị</a:t>
            </a:r>
            <a:r>
              <a:rPr lang="vi-VN" sz="2400" b="1" dirty="0">
                <a:solidFill>
                  <a:schemeClr val="bg1"/>
                </a:solidFill>
              </a:rPr>
              <a:t> đo lưu </a:t>
            </a:r>
            <a:r>
              <a:rPr lang="vi-VN" sz="2400" b="1" dirty="0" err="1">
                <a:solidFill>
                  <a:schemeClr val="bg1"/>
                </a:solidFill>
              </a:rPr>
              <a:t>lượng</a:t>
            </a:r>
            <a:r>
              <a:rPr lang="vi-VN" sz="2400" b="1" dirty="0">
                <a:solidFill>
                  <a:schemeClr val="bg1"/>
                </a:solidFill>
              </a:rPr>
              <a:t> </a:t>
            </a:r>
            <a:r>
              <a:rPr lang="vi-VN" sz="2400" b="1" dirty="0" err="1">
                <a:solidFill>
                  <a:schemeClr val="bg1"/>
                </a:solidFill>
              </a:rPr>
              <a:t>dòng</a:t>
            </a:r>
            <a:r>
              <a:rPr lang="vi-VN" sz="2400" b="1" dirty="0">
                <a:solidFill>
                  <a:schemeClr val="bg1"/>
                </a:solidFill>
              </a:rPr>
              <a:t> </a:t>
            </a:r>
            <a:r>
              <a:rPr lang="vi-VN" sz="2400" b="1" dirty="0" err="1">
                <a:solidFill>
                  <a:schemeClr val="bg1"/>
                </a:solidFill>
              </a:rPr>
              <a:t>khí</a:t>
            </a:r>
            <a:r>
              <a:rPr lang="vi-VN" sz="2400" b="1" dirty="0">
                <a:solidFill>
                  <a:schemeClr val="bg1"/>
                </a:solidFill>
              </a:rPr>
              <a:t>, </a:t>
            </a:r>
            <a:r>
              <a:rPr lang="vi-VN" sz="2400" b="1" dirty="0" err="1">
                <a:solidFill>
                  <a:schemeClr val="bg1"/>
                </a:solidFill>
              </a:rPr>
              <a:t>hiệu</a:t>
            </a:r>
            <a:r>
              <a:rPr lang="vi-VN" sz="2400" b="1" dirty="0">
                <a:solidFill>
                  <a:schemeClr val="bg1"/>
                </a:solidFill>
              </a:rPr>
              <a:t> </a:t>
            </a:r>
            <a:r>
              <a:rPr lang="vi-VN" sz="2400" b="1" dirty="0" err="1">
                <a:solidFill>
                  <a:schemeClr val="bg1"/>
                </a:solidFill>
              </a:rPr>
              <a:t>chuẩn</a:t>
            </a:r>
            <a:r>
              <a:rPr lang="vi-VN" sz="2400" b="1" dirty="0">
                <a:solidFill>
                  <a:schemeClr val="bg1"/>
                </a:solidFill>
              </a:rPr>
              <a:t> </a:t>
            </a:r>
            <a:r>
              <a:rPr lang="vi-VN" sz="2400" b="1" dirty="0" err="1">
                <a:solidFill>
                  <a:schemeClr val="bg1"/>
                </a:solidFill>
              </a:rPr>
              <a:t>thiết</a:t>
            </a:r>
            <a:r>
              <a:rPr lang="vi-VN" sz="2400" b="1" dirty="0">
                <a:solidFill>
                  <a:schemeClr val="bg1"/>
                </a:solidFill>
              </a:rPr>
              <a:t> </a:t>
            </a:r>
            <a:r>
              <a:rPr lang="vi-VN" sz="2400" b="1" dirty="0" err="1">
                <a:solidFill>
                  <a:schemeClr val="bg1"/>
                </a:solidFill>
              </a:rPr>
              <a:t>bị</a:t>
            </a:r>
            <a:r>
              <a:rPr lang="vi-VN" sz="2400" b="1" dirty="0">
                <a:solidFill>
                  <a:schemeClr val="bg1"/>
                </a:solidFill>
              </a:rPr>
              <a:t> đo lưu </a:t>
            </a:r>
            <a:r>
              <a:rPr lang="vi-VN" sz="2400" b="1" dirty="0" err="1">
                <a:solidFill>
                  <a:schemeClr val="bg1"/>
                </a:solidFill>
              </a:rPr>
              <a:t>lượng</a:t>
            </a:r>
            <a:r>
              <a:rPr lang="vi-VN" sz="2400" b="1" dirty="0">
                <a:solidFill>
                  <a:schemeClr val="bg1"/>
                </a:solidFill>
              </a:rPr>
              <a:t> </a:t>
            </a:r>
            <a:r>
              <a:rPr lang="vi-VN" sz="2400" b="1" dirty="0" err="1">
                <a:solidFill>
                  <a:schemeClr val="bg1"/>
                </a:solidFill>
              </a:rPr>
              <a:t>dòng</a:t>
            </a:r>
            <a:r>
              <a:rPr lang="vi-VN" sz="2400" b="1" dirty="0">
                <a:solidFill>
                  <a:schemeClr val="bg1"/>
                </a:solidFill>
              </a:rPr>
              <a:t> </a:t>
            </a:r>
            <a:r>
              <a:rPr lang="vi-VN" sz="2400" b="1" dirty="0" err="1">
                <a:solidFill>
                  <a:schemeClr val="bg1"/>
                </a:solidFill>
              </a:rPr>
              <a:t>khí</a:t>
            </a:r>
            <a:endParaRPr lang="vi-VN" sz="2400" b="1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vi-VN" sz="2400" b="1" dirty="0">
                <a:solidFill>
                  <a:schemeClr val="bg1"/>
                </a:solidFill>
              </a:rPr>
              <a:t>Phương </a:t>
            </a:r>
            <a:r>
              <a:rPr lang="vi-VN" sz="2400" b="1" dirty="0" err="1">
                <a:solidFill>
                  <a:schemeClr val="bg1"/>
                </a:solidFill>
              </a:rPr>
              <a:t>pháp</a:t>
            </a:r>
            <a:r>
              <a:rPr lang="vi-VN" sz="2400" b="1" dirty="0">
                <a:solidFill>
                  <a:schemeClr val="bg1"/>
                </a:solidFill>
              </a:rPr>
              <a:t> </a:t>
            </a:r>
            <a:r>
              <a:rPr lang="vi-VN" sz="2400" b="1" dirty="0" err="1">
                <a:solidFill>
                  <a:schemeClr val="bg1"/>
                </a:solidFill>
              </a:rPr>
              <a:t>pVTt</a:t>
            </a:r>
            <a:endParaRPr lang="vi-VN" sz="2400" b="1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vi-VN" sz="2400" b="1" dirty="0" err="1">
                <a:solidFill>
                  <a:schemeClr val="bg1"/>
                </a:solidFill>
              </a:rPr>
              <a:t>Đề</a:t>
            </a:r>
            <a:r>
              <a:rPr lang="vi-VN" sz="2400" b="1" dirty="0">
                <a:solidFill>
                  <a:schemeClr val="bg1"/>
                </a:solidFill>
              </a:rPr>
              <a:t> </a:t>
            </a:r>
            <a:r>
              <a:rPr lang="vi-VN" sz="2400" b="1" dirty="0" err="1">
                <a:solidFill>
                  <a:schemeClr val="bg1"/>
                </a:solidFill>
              </a:rPr>
              <a:t>xuất</a:t>
            </a:r>
            <a:r>
              <a:rPr lang="vi-VN" sz="2400" b="1" dirty="0">
                <a:solidFill>
                  <a:schemeClr val="bg1"/>
                </a:solidFill>
              </a:rPr>
              <a:t> xây </a:t>
            </a:r>
            <a:r>
              <a:rPr lang="vi-VN" sz="2400" b="1" dirty="0" err="1">
                <a:solidFill>
                  <a:schemeClr val="bg1"/>
                </a:solidFill>
              </a:rPr>
              <a:t>dựng</a:t>
            </a:r>
            <a:r>
              <a:rPr lang="vi-VN" sz="2400" b="1" dirty="0">
                <a:solidFill>
                  <a:schemeClr val="bg1"/>
                </a:solidFill>
              </a:rPr>
              <a:t> </a:t>
            </a:r>
            <a:r>
              <a:rPr lang="vi-VN" sz="2400" b="1" dirty="0" err="1">
                <a:solidFill>
                  <a:schemeClr val="bg1"/>
                </a:solidFill>
              </a:rPr>
              <a:t>bộ</a:t>
            </a:r>
            <a:r>
              <a:rPr lang="vi-VN" sz="2400" b="1" dirty="0">
                <a:solidFill>
                  <a:schemeClr val="bg1"/>
                </a:solidFill>
              </a:rPr>
              <a:t> </a:t>
            </a:r>
            <a:r>
              <a:rPr lang="vi-VN" sz="2400" b="1" dirty="0" err="1">
                <a:solidFill>
                  <a:schemeClr val="bg1"/>
                </a:solidFill>
              </a:rPr>
              <a:t>thí</a:t>
            </a:r>
            <a:r>
              <a:rPr lang="vi-VN" sz="2400" b="1" dirty="0">
                <a:solidFill>
                  <a:schemeClr val="bg1"/>
                </a:solidFill>
              </a:rPr>
              <a:t> </a:t>
            </a:r>
            <a:r>
              <a:rPr lang="vi-VN" sz="2400" b="1" dirty="0" err="1">
                <a:solidFill>
                  <a:schemeClr val="bg1"/>
                </a:solidFill>
              </a:rPr>
              <a:t>nghiệm</a:t>
            </a:r>
            <a:r>
              <a:rPr lang="vi-VN" sz="2400" b="1" dirty="0">
                <a:solidFill>
                  <a:schemeClr val="bg1"/>
                </a:solidFill>
              </a:rPr>
              <a:t> </a:t>
            </a:r>
            <a:r>
              <a:rPr lang="vi-VN" sz="2400" b="1" dirty="0" err="1">
                <a:solidFill>
                  <a:schemeClr val="bg1"/>
                </a:solidFill>
              </a:rPr>
              <a:t>hiệu</a:t>
            </a:r>
            <a:r>
              <a:rPr lang="vi-VN" sz="2400" b="1" dirty="0">
                <a:solidFill>
                  <a:schemeClr val="bg1"/>
                </a:solidFill>
              </a:rPr>
              <a:t> </a:t>
            </a:r>
            <a:r>
              <a:rPr lang="vi-VN" sz="2400" b="1" dirty="0" err="1">
                <a:solidFill>
                  <a:schemeClr val="bg1"/>
                </a:solidFill>
              </a:rPr>
              <a:t>chuẩn</a:t>
            </a:r>
            <a:r>
              <a:rPr lang="vi-VN" sz="2400" b="1" dirty="0">
                <a:solidFill>
                  <a:schemeClr val="bg1"/>
                </a:solidFill>
              </a:rPr>
              <a:t> </a:t>
            </a:r>
            <a:r>
              <a:rPr lang="vi-VN" sz="2400" b="1" dirty="0" err="1">
                <a:solidFill>
                  <a:schemeClr val="bg1"/>
                </a:solidFill>
              </a:rPr>
              <a:t>thiết</a:t>
            </a:r>
            <a:r>
              <a:rPr lang="vi-VN" sz="2400" b="1" dirty="0">
                <a:solidFill>
                  <a:schemeClr val="bg1"/>
                </a:solidFill>
              </a:rPr>
              <a:t> </a:t>
            </a:r>
            <a:r>
              <a:rPr lang="vi-VN" sz="2400" b="1" dirty="0" err="1">
                <a:solidFill>
                  <a:schemeClr val="bg1"/>
                </a:solidFill>
              </a:rPr>
              <a:t>bị</a:t>
            </a:r>
            <a:r>
              <a:rPr lang="vi-VN" sz="2400" b="1" dirty="0">
                <a:solidFill>
                  <a:schemeClr val="bg1"/>
                </a:solidFill>
              </a:rPr>
              <a:t> đo lưu </a:t>
            </a:r>
            <a:r>
              <a:rPr lang="vi-VN" sz="2400" b="1" dirty="0" err="1">
                <a:solidFill>
                  <a:schemeClr val="bg1"/>
                </a:solidFill>
              </a:rPr>
              <a:t>lượng</a:t>
            </a:r>
            <a:r>
              <a:rPr lang="vi-VN" sz="2400" b="1" dirty="0">
                <a:solidFill>
                  <a:schemeClr val="bg1"/>
                </a:solidFill>
              </a:rPr>
              <a:t> </a:t>
            </a:r>
            <a:r>
              <a:rPr lang="vi-VN" sz="2400" b="1" dirty="0" err="1">
                <a:solidFill>
                  <a:schemeClr val="bg1"/>
                </a:solidFill>
              </a:rPr>
              <a:t>dòng</a:t>
            </a:r>
            <a:r>
              <a:rPr lang="vi-VN" sz="2400" b="1" dirty="0">
                <a:solidFill>
                  <a:schemeClr val="bg1"/>
                </a:solidFill>
              </a:rPr>
              <a:t> </a:t>
            </a:r>
            <a:r>
              <a:rPr lang="vi-VN" sz="2400" b="1" dirty="0" err="1">
                <a:solidFill>
                  <a:schemeClr val="bg1"/>
                </a:solidFill>
              </a:rPr>
              <a:t>khí</a:t>
            </a:r>
            <a:r>
              <a:rPr lang="vi-VN" sz="2400" b="1" dirty="0">
                <a:solidFill>
                  <a:schemeClr val="bg1"/>
                </a:solidFill>
              </a:rPr>
              <a:t> </a:t>
            </a:r>
            <a:r>
              <a:rPr lang="vi-VN" sz="2400" b="1" dirty="0" err="1">
                <a:solidFill>
                  <a:schemeClr val="bg1"/>
                </a:solidFill>
              </a:rPr>
              <a:t>thấp</a:t>
            </a:r>
            <a:r>
              <a:rPr lang="vi-VN" sz="2400" b="1" dirty="0">
                <a:solidFill>
                  <a:schemeClr val="bg1"/>
                </a:solidFill>
              </a:rPr>
              <a:t> </a:t>
            </a:r>
            <a:r>
              <a:rPr lang="vi-VN" sz="2400" b="1" dirty="0" err="1">
                <a:solidFill>
                  <a:schemeClr val="bg1"/>
                </a:solidFill>
              </a:rPr>
              <a:t>áp</a:t>
            </a:r>
            <a:endParaRPr lang="vi-VN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An Overview of Gas Flow Measurement">
            <a:extLst>
              <a:ext uri="{FF2B5EF4-FFF2-40B4-BE49-F238E27FC236}">
                <a16:creationId xmlns:a16="http://schemas.microsoft.com/office/drawing/2014/main" id="{6B5AA252-A56D-9648-696A-B6F513F50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1493" y="484632"/>
            <a:ext cx="6515098" cy="573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014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AB9561E-66BE-635C-483B-A3432B7FE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403060" cy="1325563"/>
          </a:xfrm>
        </p:spPr>
        <p:txBody>
          <a:bodyPr>
            <a:norm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n-lt"/>
              </a:rPr>
              <a:t>2. Phương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pháp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pVTt</a:t>
            </a:r>
            <a:endParaRPr lang="vi-VN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46CC59E-8942-ADB7-0EAD-F2FCDCA44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3831076" cy="468185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vi-VN" dirty="0" err="1"/>
              <a:t>Cylinder</a:t>
            </a:r>
            <a:r>
              <a:rPr lang="vi-VN" dirty="0"/>
              <a:t> – </a:t>
            </a:r>
            <a:r>
              <a:rPr lang="vi-VN" dirty="0" err="1"/>
              <a:t>Xy</a:t>
            </a:r>
            <a:r>
              <a:rPr lang="vi-VN" dirty="0"/>
              <a:t> lanh; </a:t>
            </a:r>
            <a:r>
              <a:rPr lang="vi-VN" dirty="0" err="1"/>
              <a:t>Light</a:t>
            </a:r>
            <a:r>
              <a:rPr lang="vi-VN" dirty="0"/>
              <a:t> </a:t>
            </a:r>
            <a:r>
              <a:rPr lang="vi-VN" dirty="0" err="1"/>
              <a:t>emitter</a:t>
            </a:r>
            <a:r>
              <a:rPr lang="vi-VN" dirty="0"/>
              <a:t> – </a:t>
            </a:r>
            <a:r>
              <a:rPr lang="vi-VN" dirty="0" err="1"/>
              <a:t>Bộ</a:t>
            </a:r>
            <a:r>
              <a:rPr lang="vi-VN" dirty="0"/>
              <a:t> </a:t>
            </a:r>
            <a:r>
              <a:rPr lang="vi-VN" dirty="0" err="1"/>
              <a:t>phát</a:t>
            </a:r>
            <a:r>
              <a:rPr lang="vi-VN" dirty="0"/>
              <a:t> quang; </a:t>
            </a:r>
            <a:r>
              <a:rPr lang="vi-VN" dirty="0" err="1"/>
              <a:t>Absolute</a:t>
            </a:r>
            <a:r>
              <a:rPr lang="vi-VN" dirty="0"/>
              <a:t> </a:t>
            </a:r>
            <a:r>
              <a:rPr lang="vi-VN" dirty="0" err="1"/>
              <a:t>transducer</a:t>
            </a:r>
            <a:r>
              <a:rPr lang="vi-VN" dirty="0"/>
              <a:t> – </a:t>
            </a:r>
            <a:r>
              <a:rPr lang="vi-VN" dirty="0" err="1"/>
              <a:t>Bộ</a:t>
            </a:r>
            <a:r>
              <a:rPr lang="vi-VN" dirty="0"/>
              <a:t> </a:t>
            </a:r>
            <a:r>
              <a:rPr lang="vi-VN" dirty="0" err="1"/>
              <a:t>chuyển</a:t>
            </a:r>
            <a:r>
              <a:rPr lang="vi-VN" dirty="0"/>
              <a:t> </a:t>
            </a:r>
            <a:r>
              <a:rPr lang="vi-VN" dirty="0" err="1"/>
              <a:t>đổi</a:t>
            </a:r>
            <a:r>
              <a:rPr lang="vi-VN" dirty="0"/>
              <a:t> </a:t>
            </a:r>
            <a:r>
              <a:rPr lang="vi-VN" dirty="0" err="1"/>
              <a:t>áp</a:t>
            </a:r>
            <a:r>
              <a:rPr lang="vi-VN" dirty="0"/>
              <a:t> </a:t>
            </a:r>
            <a:r>
              <a:rPr lang="vi-VN" dirty="0" err="1"/>
              <a:t>suất</a:t>
            </a:r>
            <a:r>
              <a:rPr lang="vi-VN" dirty="0"/>
              <a:t> </a:t>
            </a:r>
            <a:r>
              <a:rPr lang="vi-VN" dirty="0" err="1"/>
              <a:t>tuyệt</a:t>
            </a:r>
            <a:r>
              <a:rPr lang="vi-VN" dirty="0"/>
              <a:t> </a:t>
            </a:r>
            <a:r>
              <a:rPr lang="vi-VN" dirty="0" err="1"/>
              <a:t>đối</a:t>
            </a:r>
            <a:r>
              <a:rPr lang="vi-VN" dirty="0"/>
              <a:t>; </a:t>
            </a:r>
            <a:r>
              <a:rPr lang="vi-VN" dirty="0" err="1"/>
              <a:t>Temperature</a:t>
            </a:r>
            <a:r>
              <a:rPr lang="vi-VN" dirty="0"/>
              <a:t> </a:t>
            </a:r>
            <a:r>
              <a:rPr lang="vi-VN" dirty="0" err="1"/>
              <a:t>Transducer</a:t>
            </a:r>
            <a:r>
              <a:rPr lang="vi-VN" dirty="0"/>
              <a:t> – </a:t>
            </a:r>
            <a:r>
              <a:rPr lang="vi-VN" dirty="0" err="1"/>
              <a:t>Bộ</a:t>
            </a:r>
            <a:r>
              <a:rPr lang="vi-VN" dirty="0"/>
              <a:t> </a:t>
            </a:r>
            <a:r>
              <a:rPr lang="vi-VN" dirty="0" err="1"/>
              <a:t>chuyển</a:t>
            </a:r>
            <a:r>
              <a:rPr lang="vi-VN" dirty="0"/>
              <a:t> </a:t>
            </a:r>
            <a:r>
              <a:rPr lang="vi-VN" dirty="0" err="1"/>
              <a:t>đổi</a:t>
            </a:r>
            <a:r>
              <a:rPr lang="vi-VN" dirty="0"/>
              <a:t> </a:t>
            </a:r>
            <a:r>
              <a:rPr lang="vi-VN" dirty="0" err="1"/>
              <a:t>nhiệt</a:t>
            </a:r>
            <a:r>
              <a:rPr lang="vi-VN" dirty="0"/>
              <a:t>; </a:t>
            </a:r>
            <a:r>
              <a:rPr lang="vi-VN" dirty="0" err="1"/>
              <a:t>Photodiode</a:t>
            </a:r>
            <a:r>
              <a:rPr lang="vi-VN" dirty="0"/>
              <a:t> – </a:t>
            </a:r>
            <a:r>
              <a:rPr lang="vi-VN" dirty="0" err="1"/>
              <a:t>Máy</a:t>
            </a:r>
            <a:r>
              <a:rPr lang="vi-VN" dirty="0"/>
              <a:t> </a:t>
            </a:r>
            <a:r>
              <a:rPr lang="vi-VN" dirty="0" err="1"/>
              <a:t>chụp</a:t>
            </a:r>
            <a:r>
              <a:rPr lang="vi-VN" dirty="0"/>
              <a:t> </a:t>
            </a:r>
            <a:r>
              <a:rPr lang="vi-VN" dirty="0" err="1"/>
              <a:t>ảnh</a:t>
            </a:r>
            <a:r>
              <a:rPr lang="vi-VN" dirty="0"/>
              <a:t> </a:t>
            </a:r>
            <a:r>
              <a:rPr lang="vi-VN" dirty="0" err="1"/>
              <a:t>phát</a:t>
            </a:r>
            <a:r>
              <a:rPr lang="vi-VN" dirty="0"/>
              <a:t> quang; </a:t>
            </a:r>
            <a:r>
              <a:rPr lang="vi-VN" dirty="0" err="1"/>
              <a:t>Piston</a:t>
            </a:r>
            <a:r>
              <a:rPr lang="vi-VN" dirty="0"/>
              <a:t> – </a:t>
            </a:r>
            <a:r>
              <a:rPr lang="vi-VN" dirty="0" err="1"/>
              <a:t>Pit</a:t>
            </a:r>
            <a:r>
              <a:rPr lang="vi-VN" dirty="0"/>
              <a:t> tông; </a:t>
            </a:r>
            <a:r>
              <a:rPr lang="vi-VN" dirty="0" err="1"/>
              <a:t>Vent</a:t>
            </a:r>
            <a:r>
              <a:rPr lang="vi-VN" dirty="0"/>
              <a:t> – </a:t>
            </a:r>
            <a:r>
              <a:rPr lang="vi-VN" dirty="0" err="1"/>
              <a:t>Xả</a:t>
            </a:r>
            <a:r>
              <a:rPr lang="vi-VN" dirty="0"/>
              <a:t>; </a:t>
            </a:r>
            <a:r>
              <a:rPr lang="vi-VN" dirty="0" err="1"/>
              <a:t>Bypass</a:t>
            </a:r>
            <a:r>
              <a:rPr lang="vi-VN" dirty="0"/>
              <a:t> </a:t>
            </a:r>
            <a:r>
              <a:rPr lang="vi-VN" dirty="0" err="1"/>
              <a:t>Valve</a:t>
            </a:r>
            <a:r>
              <a:rPr lang="vi-VN" dirty="0"/>
              <a:t> – Van </a:t>
            </a:r>
            <a:r>
              <a:rPr lang="vi-VN" dirty="0" err="1"/>
              <a:t>bypass</a:t>
            </a:r>
            <a:r>
              <a:rPr lang="vi-VN" dirty="0"/>
              <a:t>; </a:t>
            </a:r>
            <a:r>
              <a:rPr lang="vi-VN" dirty="0" err="1"/>
              <a:t>Inlet</a:t>
            </a:r>
            <a:r>
              <a:rPr lang="vi-VN" dirty="0"/>
              <a:t> – </a:t>
            </a:r>
            <a:r>
              <a:rPr lang="vi-VN" dirty="0" err="1"/>
              <a:t>lối</a:t>
            </a:r>
            <a:r>
              <a:rPr lang="vi-VN" dirty="0"/>
              <a:t> </a:t>
            </a:r>
            <a:r>
              <a:rPr lang="vi-VN" dirty="0" err="1"/>
              <a:t>vào</a:t>
            </a:r>
            <a:r>
              <a:rPr lang="vi-VN" dirty="0"/>
              <a:t>; </a:t>
            </a:r>
            <a:r>
              <a:rPr lang="vi-VN" dirty="0" err="1"/>
              <a:t>Inlet</a:t>
            </a:r>
            <a:r>
              <a:rPr lang="vi-VN" dirty="0"/>
              <a:t> </a:t>
            </a:r>
            <a:r>
              <a:rPr lang="vi-VN" dirty="0" err="1"/>
              <a:t>fileter</a:t>
            </a:r>
            <a:r>
              <a:rPr lang="vi-VN" dirty="0"/>
              <a:t> – </a:t>
            </a:r>
            <a:r>
              <a:rPr lang="vi-VN" dirty="0" err="1"/>
              <a:t>Lọc</a:t>
            </a:r>
            <a:r>
              <a:rPr lang="vi-VN" dirty="0"/>
              <a:t> </a:t>
            </a:r>
            <a:r>
              <a:rPr lang="vi-VN" dirty="0" err="1"/>
              <a:t>khí</a:t>
            </a:r>
            <a:r>
              <a:rPr lang="vi-VN" dirty="0"/>
              <a:t>; </a:t>
            </a:r>
            <a:r>
              <a:rPr lang="vi-VN" dirty="0" err="1"/>
              <a:t>Inventory</a:t>
            </a:r>
            <a:r>
              <a:rPr lang="vi-VN" dirty="0"/>
              <a:t> </a:t>
            </a:r>
            <a:r>
              <a:rPr lang="vi-VN" dirty="0" err="1"/>
              <a:t>Volume</a:t>
            </a:r>
            <a:r>
              <a:rPr lang="vi-VN" dirty="0"/>
              <a:t> – </a:t>
            </a:r>
            <a:r>
              <a:rPr lang="vi-VN" dirty="0" err="1"/>
              <a:t>Thể</a:t>
            </a:r>
            <a:r>
              <a:rPr lang="vi-VN" dirty="0"/>
              <a:t> </a:t>
            </a:r>
            <a:r>
              <a:rPr lang="vi-VN" dirty="0" err="1"/>
              <a:t>tích</a:t>
            </a:r>
            <a:r>
              <a:rPr lang="vi-VN" dirty="0"/>
              <a:t> </a:t>
            </a:r>
            <a:r>
              <a:rPr lang="vi-VN" dirty="0" err="1"/>
              <a:t>khối</a:t>
            </a:r>
            <a:r>
              <a:rPr lang="vi-VN" dirty="0"/>
              <a:t> </a:t>
            </a:r>
            <a:r>
              <a:rPr lang="vi-VN" dirty="0" err="1"/>
              <a:t>khí</a:t>
            </a:r>
            <a:endParaRPr lang="vi-VN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11BFF04-15B3-0297-296D-1D4E663F5FD9}"/>
              </a:ext>
            </a:extLst>
          </p:cNvPr>
          <p:cNvSpPr txBox="1"/>
          <p:nvPr/>
        </p:nvSpPr>
        <p:spPr>
          <a:xfrm>
            <a:off x="6435594" y="5692020"/>
            <a:ext cx="5383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b="1" i="1" dirty="0" err="1"/>
              <a:t>Hình</a:t>
            </a:r>
            <a:r>
              <a:rPr lang="vi-VN" sz="2000" b="1" i="1" dirty="0"/>
              <a:t> 13 - Nguyên </a:t>
            </a:r>
            <a:r>
              <a:rPr lang="vi-VN" sz="2000" b="1" i="1" dirty="0" err="1"/>
              <a:t>lý</a:t>
            </a:r>
            <a:r>
              <a:rPr lang="vi-VN" sz="2000" b="1" i="1" dirty="0"/>
              <a:t> </a:t>
            </a:r>
            <a:r>
              <a:rPr lang="vi-VN" sz="2000" b="1" i="1" dirty="0" err="1"/>
              <a:t>thiết</a:t>
            </a:r>
            <a:r>
              <a:rPr lang="vi-VN" sz="2000" b="1" i="1" dirty="0"/>
              <a:t> </a:t>
            </a:r>
            <a:r>
              <a:rPr lang="vi-VN" sz="2000" b="1" i="1" dirty="0" err="1"/>
              <a:t>bị</a:t>
            </a:r>
            <a:r>
              <a:rPr lang="vi-VN" sz="2000" b="1" i="1" dirty="0"/>
              <a:t> </a:t>
            </a:r>
            <a:r>
              <a:rPr lang="vi-VN" sz="2000" b="1" i="1" dirty="0" err="1"/>
              <a:t>hiệu</a:t>
            </a:r>
            <a:r>
              <a:rPr lang="vi-VN" sz="2000" b="1" i="1" dirty="0"/>
              <a:t> </a:t>
            </a:r>
            <a:r>
              <a:rPr lang="vi-VN" sz="2000" b="1" i="1" dirty="0" err="1"/>
              <a:t>chuẩn</a:t>
            </a:r>
            <a:r>
              <a:rPr lang="vi-VN" sz="2000" b="1" i="1" dirty="0"/>
              <a:t> </a:t>
            </a:r>
            <a:r>
              <a:rPr lang="vi-VN" sz="2000" b="1" i="1" dirty="0" err="1"/>
              <a:t>kiểu</a:t>
            </a:r>
            <a:r>
              <a:rPr lang="vi-VN" sz="2000" b="1" i="1" dirty="0"/>
              <a:t> </a:t>
            </a:r>
            <a:r>
              <a:rPr lang="vi-VN" sz="2000" b="1" i="1" dirty="0" err="1"/>
              <a:t>pit</a:t>
            </a:r>
            <a:r>
              <a:rPr lang="vi-VN" sz="2000" b="1" i="1" dirty="0"/>
              <a:t> tông (</a:t>
            </a:r>
            <a:r>
              <a:rPr lang="vi-VN" sz="2000" b="1" i="1" dirty="0" err="1"/>
              <a:t>piston</a:t>
            </a:r>
            <a:r>
              <a:rPr lang="vi-VN" sz="2000" b="1" i="1" dirty="0"/>
              <a:t> </a:t>
            </a:r>
            <a:r>
              <a:rPr lang="vi-VN" sz="2000" b="1" i="1" dirty="0" err="1"/>
              <a:t>prover</a:t>
            </a:r>
            <a:r>
              <a:rPr lang="vi-VN" sz="2000" b="1" i="1" dirty="0"/>
              <a:t>)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18672453-5432-AB78-ECEB-89EAF1F519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19" t="27943" r="25558" b="8086"/>
          <a:stretch/>
        </p:blipFill>
        <p:spPr>
          <a:xfrm>
            <a:off x="4550067" y="458094"/>
            <a:ext cx="7270660" cy="506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347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AB9561E-66BE-635C-483B-A3432B7FE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403060" cy="1325563"/>
          </a:xfrm>
        </p:spPr>
        <p:txBody>
          <a:bodyPr>
            <a:norm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n-lt"/>
              </a:rPr>
              <a:t>2. Phương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pháp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pVTt</a:t>
            </a:r>
            <a:endParaRPr lang="vi-VN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46CC59E-8942-ADB7-0EAD-F2FCDCA44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3831076" cy="468185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vi-VN" dirty="0"/>
              <a:t>- </a:t>
            </a:r>
            <a:r>
              <a:rPr lang="vi-VN" dirty="0" err="1"/>
              <a:t>Pit</a:t>
            </a:r>
            <a:r>
              <a:rPr lang="vi-VN" dirty="0"/>
              <a:t> tông </a:t>
            </a:r>
            <a:r>
              <a:rPr lang="vi-VN" dirty="0" err="1"/>
              <a:t>và</a:t>
            </a:r>
            <a:r>
              <a:rPr lang="vi-VN" dirty="0"/>
              <a:t> </a:t>
            </a:r>
            <a:r>
              <a:rPr lang="vi-VN" dirty="0" err="1"/>
              <a:t>xy</a:t>
            </a:r>
            <a:r>
              <a:rPr lang="vi-VN" dirty="0"/>
              <a:t> lanh </a:t>
            </a:r>
            <a:r>
              <a:rPr lang="vi-VN" dirty="0" err="1"/>
              <a:t>được</a:t>
            </a:r>
            <a:r>
              <a:rPr lang="vi-VN" dirty="0"/>
              <a:t> </a:t>
            </a:r>
            <a:r>
              <a:rPr lang="vi-VN" dirty="0" err="1"/>
              <a:t>chế</a:t>
            </a:r>
            <a:r>
              <a:rPr lang="vi-VN" dirty="0"/>
              <a:t> </a:t>
            </a:r>
            <a:r>
              <a:rPr lang="vi-VN" dirty="0" err="1"/>
              <a:t>tạo</a:t>
            </a:r>
            <a:r>
              <a:rPr lang="vi-VN" dirty="0"/>
              <a:t> </a:t>
            </a:r>
            <a:r>
              <a:rPr lang="vi-VN" dirty="0" err="1"/>
              <a:t>có</a:t>
            </a:r>
            <a:r>
              <a:rPr lang="vi-VN" dirty="0"/>
              <a:t> khe </a:t>
            </a:r>
            <a:r>
              <a:rPr lang="vi-VN" dirty="0" err="1"/>
              <a:t>hở</a:t>
            </a:r>
            <a:r>
              <a:rPr lang="vi-VN" dirty="0"/>
              <a:t> 10 </a:t>
            </a:r>
            <a:r>
              <a:rPr lang="el-GR" dirty="0"/>
              <a:t>μ</a:t>
            </a:r>
            <a:r>
              <a:rPr lang="vi-VN" dirty="0"/>
              <a:t>m, bôi trơn </a:t>
            </a:r>
            <a:r>
              <a:rPr lang="vi-VN" dirty="0" err="1"/>
              <a:t>bởi</a:t>
            </a:r>
            <a:r>
              <a:rPr lang="vi-VN" dirty="0"/>
              <a:t> </a:t>
            </a:r>
            <a:r>
              <a:rPr lang="vi-VN" dirty="0" err="1"/>
              <a:t>bột</a:t>
            </a:r>
            <a:r>
              <a:rPr lang="vi-VN" dirty="0"/>
              <a:t> </a:t>
            </a:r>
            <a:r>
              <a:rPr lang="vi-VN" dirty="0" err="1"/>
              <a:t>graphite</a:t>
            </a:r>
            <a:r>
              <a:rPr lang="vi-VN" dirty="0"/>
              <a:t>;</a:t>
            </a:r>
          </a:p>
          <a:p>
            <a:pPr algn="just">
              <a:buFontTx/>
              <a:buChar char="-"/>
            </a:pPr>
            <a:r>
              <a:rPr lang="vi-VN" dirty="0" err="1"/>
              <a:t>Trọng</a:t>
            </a:r>
            <a:r>
              <a:rPr lang="vi-VN" dirty="0"/>
              <a:t> </a:t>
            </a:r>
            <a:r>
              <a:rPr lang="vi-VN" dirty="0" err="1"/>
              <a:t>lượng</a:t>
            </a:r>
            <a:r>
              <a:rPr lang="vi-VN" dirty="0"/>
              <a:t> </a:t>
            </a:r>
            <a:r>
              <a:rPr lang="vi-VN" dirty="0" err="1"/>
              <a:t>pit</a:t>
            </a:r>
            <a:r>
              <a:rPr lang="vi-VN" dirty="0"/>
              <a:t> tông </a:t>
            </a:r>
            <a:r>
              <a:rPr lang="vi-VN" dirty="0" err="1"/>
              <a:t>rất</a:t>
            </a:r>
            <a:r>
              <a:rPr lang="vi-VN" dirty="0"/>
              <a:t> </a:t>
            </a:r>
            <a:r>
              <a:rPr lang="vi-VN" dirty="0" err="1"/>
              <a:t>nhẹ</a:t>
            </a:r>
            <a:r>
              <a:rPr lang="vi-VN" dirty="0"/>
              <a:t>;</a:t>
            </a:r>
          </a:p>
          <a:p>
            <a:pPr algn="just">
              <a:buFontTx/>
              <a:buChar char="-"/>
            </a:pPr>
            <a:r>
              <a:rPr lang="vi-VN" dirty="0" err="1"/>
              <a:t>Thiết</a:t>
            </a:r>
            <a:r>
              <a:rPr lang="vi-VN" dirty="0"/>
              <a:t> </a:t>
            </a:r>
            <a:r>
              <a:rPr lang="vi-VN" dirty="0" err="1"/>
              <a:t>bị</a:t>
            </a:r>
            <a:r>
              <a:rPr lang="vi-VN" dirty="0"/>
              <a:t> đo </a:t>
            </a:r>
            <a:r>
              <a:rPr lang="vi-VN" dirty="0" err="1"/>
              <a:t>điện</a:t>
            </a:r>
            <a:r>
              <a:rPr lang="vi-VN" dirty="0"/>
              <a:t> </a:t>
            </a:r>
            <a:r>
              <a:rPr lang="vi-VN" dirty="0" err="1"/>
              <a:t>tử</a:t>
            </a:r>
            <a:r>
              <a:rPr lang="vi-VN" dirty="0"/>
              <a:t>.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11BFF04-15B3-0297-296D-1D4E663F5FD9}"/>
              </a:ext>
            </a:extLst>
          </p:cNvPr>
          <p:cNvSpPr txBox="1"/>
          <p:nvPr/>
        </p:nvSpPr>
        <p:spPr>
          <a:xfrm>
            <a:off x="6435594" y="5692020"/>
            <a:ext cx="5383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b="1" i="1" dirty="0" err="1"/>
              <a:t>Hình</a:t>
            </a:r>
            <a:r>
              <a:rPr lang="vi-VN" sz="2000" b="1" i="1" dirty="0"/>
              <a:t> 13 - Nguyên </a:t>
            </a:r>
            <a:r>
              <a:rPr lang="vi-VN" sz="2000" b="1" i="1" dirty="0" err="1"/>
              <a:t>lý</a:t>
            </a:r>
            <a:r>
              <a:rPr lang="vi-VN" sz="2000" b="1" i="1" dirty="0"/>
              <a:t> </a:t>
            </a:r>
            <a:r>
              <a:rPr lang="vi-VN" sz="2000" b="1" i="1" dirty="0" err="1"/>
              <a:t>thiết</a:t>
            </a:r>
            <a:r>
              <a:rPr lang="vi-VN" sz="2000" b="1" i="1" dirty="0"/>
              <a:t> </a:t>
            </a:r>
            <a:r>
              <a:rPr lang="vi-VN" sz="2000" b="1" i="1" dirty="0" err="1"/>
              <a:t>bị</a:t>
            </a:r>
            <a:r>
              <a:rPr lang="vi-VN" sz="2000" b="1" i="1" dirty="0"/>
              <a:t> </a:t>
            </a:r>
            <a:r>
              <a:rPr lang="vi-VN" sz="2000" b="1" i="1" dirty="0" err="1"/>
              <a:t>hiệu</a:t>
            </a:r>
            <a:r>
              <a:rPr lang="vi-VN" sz="2000" b="1" i="1" dirty="0"/>
              <a:t> </a:t>
            </a:r>
            <a:r>
              <a:rPr lang="vi-VN" sz="2000" b="1" i="1" dirty="0" err="1"/>
              <a:t>chuẩn</a:t>
            </a:r>
            <a:r>
              <a:rPr lang="vi-VN" sz="2000" b="1" i="1" dirty="0"/>
              <a:t> </a:t>
            </a:r>
            <a:r>
              <a:rPr lang="vi-VN" sz="2000" b="1" i="1" dirty="0" err="1"/>
              <a:t>kiểu</a:t>
            </a:r>
            <a:r>
              <a:rPr lang="vi-VN" sz="2000" b="1" i="1" dirty="0"/>
              <a:t> </a:t>
            </a:r>
            <a:r>
              <a:rPr lang="vi-VN" sz="2000" b="1" i="1" dirty="0" err="1"/>
              <a:t>pit</a:t>
            </a:r>
            <a:r>
              <a:rPr lang="vi-VN" sz="2000" b="1" i="1" dirty="0"/>
              <a:t> tông (</a:t>
            </a:r>
            <a:r>
              <a:rPr lang="vi-VN" sz="2000" b="1" i="1" dirty="0" err="1"/>
              <a:t>piston</a:t>
            </a:r>
            <a:r>
              <a:rPr lang="vi-VN" sz="2000" b="1" i="1" dirty="0"/>
              <a:t> </a:t>
            </a:r>
            <a:r>
              <a:rPr lang="vi-VN" sz="2000" b="1" i="1" dirty="0" err="1"/>
              <a:t>prover</a:t>
            </a:r>
            <a:r>
              <a:rPr lang="vi-VN" sz="2000" b="1" i="1" dirty="0"/>
              <a:t>)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18672453-5432-AB78-ECEB-89EAF1F519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19" t="27943" r="25558" b="8086"/>
          <a:stretch/>
        </p:blipFill>
        <p:spPr>
          <a:xfrm>
            <a:off x="4550067" y="458094"/>
            <a:ext cx="7270660" cy="506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438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D3B474F1-A7ED-7A20-39A8-7A5A6294CF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93" t="18298" r="19814" b="16028"/>
          <a:stretch/>
        </p:blipFill>
        <p:spPr>
          <a:xfrm>
            <a:off x="3693267" y="418288"/>
            <a:ext cx="7632201" cy="5136205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319B0B5-5DBB-D5A9-8CB7-577C2848914F}"/>
              </a:ext>
            </a:extLst>
          </p:cNvPr>
          <p:cNvSpPr txBox="1"/>
          <p:nvPr/>
        </p:nvSpPr>
        <p:spPr>
          <a:xfrm>
            <a:off x="4178166" y="5875506"/>
            <a:ext cx="66624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i="1" dirty="0" err="1"/>
              <a:t>Hình</a:t>
            </a:r>
            <a:r>
              <a:rPr lang="vi-VN" sz="2000" b="1" i="1" dirty="0"/>
              <a:t> 14 – </a:t>
            </a:r>
            <a:r>
              <a:rPr lang="vi-VN" sz="2000" b="1" i="1" dirty="0" err="1"/>
              <a:t>Sự</a:t>
            </a:r>
            <a:r>
              <a:rPr lang="vi-VN" sz="2000" b="1" i="1" dirty="0"/>
              <a:t> dao </a:t>
            </a:r>
            <a:r>
              <a:rPr lang="vi-VN" sz="2000" b="1" i="1" dirty="0" err="1"/>
              <a:t>động</a:t>
            </a:r>
            <a:r>
              <a:rPr lang="vi-VN" sz="2000" b="1" i="1" dirty="0"/>
              <a:t> </a:t>
            </a:r>
            <a:r>
              <a:rPr lang="vi-VN" sz="2000" b="1" i="1" dirty="0" err="1"/>
              <a:t>áp</a:t>
            </a:r>
            <a:r>
              <a:rPr lang="vi-VN" sz="2000" b="1" i="1" dirty="0"/>
              <a:t> </a:t>
            </a:r>
            <a:r>
              <a:rPr lang="vi-VN" sz="2000" b="1" i="1" dirty="0" err="1"/>
              <a:t>suất</a:t>
            </a:r>
            <a:r>
              <a:rPr lang="vi-VN" sz="2000" b="1" i="1" dirty="0"/>
              <a:t> </a:t>
            </a:r>
            <a:r>
              <a:rPr lang="vi-VN" sz="2000" b="1" i="1" dirty="0" err="1"/>
              <a:t>khối</a:t>
            </a:r>
            <a:r>
              <a:rPr lang="vi-VN" sz="2000" b="1" i="1" dirty="0"/>
              <a:t> </a:t>
            </a:r>
            <a:r>
              <a:rPr lang="vi-VN" sz="2000" b="1" i="1" dirty="0" err="1"/>
              <a:t>khí</a:t>
            </a:r>
            <a:r>
              <a:rPr lang="vi-VN" sz="2000" b="1" i="1" dirty="0"/>
              <a:t> trong </a:t>
            </a:r>
            <a:r>
              <a:rPr lang="vi-VN" sz="2000" b="1" i="1" dirty="0" err="1"/>
              <a:t>xy</a:t>
            </a:r>
            <a:r>
              <a:rPr lang="vi-VN" sz="2000" b="1" i="1" dirty="0"/>
              <a:t> lanh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ABC49382-4D9A-762A-7C10-A6DA9BC19D87}"/>
              </a:ext>
            </a:extLst>
          </p:cNvPr>
          <p:cNvSpPr txBox="1"/>
          <p:nvPr/>
        </p:nvSpPr>
        <p:spPr>
          <a:xfrm>
            <a:off x="894945" y="1284051"/>
            <a:ext cx="26167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 err="1"/>
              <a:t>Initial</a:t>
            </a:r>
            <a:r>
              <a:rPr lang="vi-VN" sz="2400" dirty="0"/>
              <a:t> </a:t>
            </a:r>
            <a:r>
              <a:rPr lang="vi-VN" sz="2400" dirty="0" err="1"/>
              <a:t>pressure</a:t>
            </a:r>
            <a:r>
              <a:rPr lang="vi-VN" sz="2400" dirty="0"/>
              <a:t> </a:t>
            </a:r>
            <a:r>
              <a:rPr lang="vi-VN" sz="2400" dirty="0" err="1"/>
              <a:t>pulse</a:t>
            </a:r>
            <a:r>
              <a:rPr lang="vi-VN" sz="2400" dirty="0"/>
              <a:t> – </a:t>
            </a:r>
            <a:r>
              <a:rPr lang="vi-VN" sz="2400" dirty="0" err="1"/>
              <a:t>Mạch</a:t>
            </a:r>
            <a:r>
              <a:rPr lang="vi-VN" sz="2400" dirty="0"/>
              <a:t> </a:t>
            </a:r>
            <a:r>
              <a:rPr lang="vi-VN" sz="2400" dirty="0" err="1"/>
              <a:t>đập</a:t>
            </a:r>
            <a:r>
              <a:rPr lang="vi-VN" sz="2400" dirty="0"/>
              <a:t> </a:t>
            </a:r>
            <a:r>
              <a:rPr lang="vi-VN" sz="2400" dirty="0" err="1"/>
              <a:t>áp</a:t>
            </a:r>
            <a:r>
              <a:rPr lang="vi-VN" sz="2400" dirty="0"/>
              <a:t> </a:t>
            </a:r>
            <a:r>
              <a:rPr lang="vi-VN" sz="2400" dirty="0" err="1"/>
              <a:t>suất</a:t>
            </a:r>
            <a:r>
              <a:rPr lang="vi-VN" sz="2400" dirty="0"/>
              <a:t> do </a:t>
            </a:r>
            <a:r>
              <a:rPr lang="vi-VN" sz="2400" dirty="0" err="1"/>
              <a:t>quán</a:t>
            </a:r>
            <a:r>
              <a:rPr lang="vi-VN" sz="2400" dirty="0"/>
              <a:t> tinh </a:t>
            </a:r>
            <a:r>
              <a:rPr lang="vi-VN" sz="2400" dirty="0" err="1"/>
              <a:t>và</a:t>
            </a:r>
            <a:r>
              <a:rPr lang="vi-VN" sz="2400" dirty="0"/>
              <a:t> ma </a:t>
            </a:r>
            <a:r>
              <a:rPr lang="vi-VN" sz="2400" dirty="0" err="1"/>
              <a:t>sát</a:t>
            </a:r>
            <a:r>
              <a:rPr lang="vi-VN" sz="2400" dirty="0"/>
              <a:t> </a:t>
            </a:r>
            <a:r>
              <a:rPr lang="vi-VN" sz="2400" dirty="0" err="1"/>
              <a:t>của</a:t>
            </a:r>
            <a:r>
              <a:rPr lang="vi-VN" sz="2400" dirty="0"/>
              <a:t> </a:t>
            </a:r>
            <a:r>
              <a:rPr lang="vi-VN" sz="2400" dirty="0" err="1"/>
              <a:t>pit</a:t>
            </a:r>
            <a:r>
              <a:rPr lang="vi-VN" sz="2400" dirty="0"/>
              <a:t> tông;</a:t>
            </a:r>
          </a:p>
          <a:p>
            <a:pPr algn="just"/>
            <a:r>
              <a:rPr lang="vi-VN" sz="2400" dirty="0" err="1"/>
              <a:t>Timing</a:t>
            </a:r>
            <a:r>
              <a:rPr lang="vi-VN" sz="2400" dirty="0"/>
              <a:t> </a:t>
            </a:r>
            <a:r>
              <a:rPr lang="vi-VN" sz="2400" dirty="0" err="1"/>
              <a:t>begins</a:t>
            </a:r>
            <a:r>
              <a:rPr lang="vi-VN" sz="2400" dirty="0"/>
              <a:t> – </a:t>
            </a:r>
            <a:r>
              <a:rPr lang="vi-VN" sz="2400" dirty="0" err="1"/>
              <a:t>Thời</a:t>
            </a:r>
            <a:r>
              <a:rPr lang="vi-VN" sz="2400" dirty="0"/>
              <a:t> gian </a:t>
            </a:r>
            <a:r>
              <a:rPr lang="vi-VN" sz="2400" dirty="0" err="1"/>
              <a:t>bắt</a:t>
            </a:r>
            <a:r>
              <a:rPr lang="vi-VN" sz="2400" dirty="0"/>
              <a:t> </a:t>
            </a:r>
            <a:r>
              <a:rPr lang="vi-VN" sz="2400" dirty="0" err="1"/>
              <a:t>đầu</a:t>
            </a:r>
            <a:r>
              <a:rPr lang="vi-VN" sz="2400" dirty="0"/>
              <a:t> </a:t>
            </a:r>
            <a:r>
              <a:rPr lang="vi-VN" sz="2400" dirty="0" err="1"/>
              <a:t>lấy</a:t>
            </a:r>
            <a:r>
              <a:rPr lang="vi-VN" sz="2400" dirty="0"/>
              <a:t> </a:t>
            </a:r>
            <a:r>
              <a:rPr lang="vi-VN" sz="2400" dirty="0" err="1"/>
              <a:t>mẫu</a:t>
            </a:r>
            <a:r>
              <a:rPr lang="vi-VN" sz="2400" dirty="0"/>
              <a:t>;</a:t>
            </a:r>
          </a:p>
          <a:p>
            <a:pPr algn="just"/>
            <a:r>
              <a:rPr lang="vi-VN" sz="2400" dirty="0" err="1"/>
              <a:t>Timing</a:t>
            </a:r>
            <a:r>
              <a:rPr lang="vi-VN" sz="2400" dirty="0"/>
              <a:t> </a:t>
            </a:r>
            <a:r>
              <a:rPr lang="vi-VN" sz="2400" dirty="0" err="1"/>
              <a:t>ends</a:t>
            </a:r>
            <a:r>
              <a:rPr lang="vi-VN" sz="2400" dirty="0"/>
              <a:t> – </a:t>
            </a:r>
            <a:r>
              <a:rPr lang="vi-VN" sz="2400" dirty="0" err="1"/>
              <a:t>Thời</a:t>
            </a:r>
            <a:r>
              <a:rPr lang="vi-VN" sz="2400" dirty="0"/>
              <a:t> gian </a:t>
            </a:r>
            <a:r>
              <a:rPr lang="vi-VN" sz="2400" dirty="0" err="1"/>
              <a:t>kết</a:t>
            </a:r>
            <a:r>
              <a:rPr lang="vi-VN" sz="2400" dirty="0"/>
              <a:t> </a:t>
            </a:r>
            <a:r>
              <a:rPr lang="vi-VN" sz="2400" dirty="0" err="1"/>
              <a:t>thúc</a:t>
            </a:r>
            <a:r>
              <a:rPr lang="vi-VN" sz="2400" dirty="0"/>
              <a:t> </a:t>
            </a:r>
            <a:r>
              <a:rPr lang="vi-VN" sz="2400" dirty="0" err="1"/>
              <a:t>lấy</a:t>
            </a:r>
            <a:r>
              <a:rPr lang="vi-VN" sz="2400" dirty="0"/>
              <a:t> </a:t>
            </a:r>
            <a:r>
              <a:rPr lang="vi-VN" sz="2400" dirty="0" err="1"/>
              <a:t>mẫu</a:t>
            </a:r>
            <a:r>
              <a:rPr lang="vi-VN" sz="2400" dirty="0"/>
              <a:t>;</a:t>
            </a:r>
          </a:p>
          <a:p>
            <a:pPr algn="just"/>
            <a:r>
              <a:rPr lang="vi-VN" sz="2400" dirty="0" err="1"/>
              <a:t>Milliseconds</a:t>
            </a:r>
            <a:r>
              <a:rPr lang="vi-VN" sz="2400" dirty="0"/>
              <a:t> - </a:t>
            </a:r>
            <a:r>
              <a:rPr lang="vi-VN" sz="2400" dirty="0" err="1"/>
              <a:t>ms</a:t>
            </a:r>
            <a:endParaRPr lang="vi-VN" sz="2400" dirty="0"/>
          </a:p>
          <a:p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231172661"/>
      </p:ext>
    </p:extLst>
  </p:cSld>
  <p:clrMapOvr>
    <a:masterClrMapping/>
  </p:clrMapOvr>
  <p:transition spd="slow">
    <p:wheel spokes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C78367A2-447C-1234-F155-29AE9F09DF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879" t="18298" r="5850" b="22978"/>
          <a:stretch/>
        </p:blipFill>
        <p:spPr>
          <a:xfrm>
            <a:off x="2743200" y="1029291"/>
            <a:ext cx="7013642" cy="479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43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AB9561E-66BE-635C-483B-A3432B7FE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912796" cy="1325563"/>
          </a:xfrm>
        </p:spPr>
        <p:txBody>
          <a:bodyPr>
            <a:normAutofit fontScale="90000"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n-lt"/>
              </a:rPr>
              <a:t>3.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Đề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xuất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xây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dựng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thiết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bị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thí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nghiệm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hiệu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chuẩn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thiết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bị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đo lưu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lượng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dòng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khí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thấp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áp</a:t>
            </a:r>
            <a:endParaRPr lang="vi-VN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46CC59E-8942-ADB7-0EAD-F2FCDCA44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20573" cy="468185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vi-VN" dirty="0" err="1"/>
              <a:t>Bộ</a:t>
            </a:r>
            <a:r>
              <a:rPr lang="vi-VN" dirty="0"/>
              <a:t> </a:t>
            </a:r>
            <a:r>
              <a:rPr lang="vi-VN" dirty="0" err="1"/>
              <a:t>tạo</a:t>
            </a:r>
            <a:r>
              <a:rPr lang="vi-VN" dirty="0"/>
              <a:t> </a:t>
            </a:r>
            <a:r>
              <a:rPr lang="vi-VN" dirty="0" err="1"/>
              <a:t>nguồn</a:t>
            </a:r>
            <a:r>
              <a:rPr lang="vi-VN" dirty="0"/>
              <a:t> </a:t>
            </a:r>
            <a:r>
              <a:rPr lang="vi-VN" dirty="0" err="1"/>
              <a:t>khí</a:t>
            </a:r>
            <a:r>
              <a:rPr lang="vi-VN" dirty="0"/>
              <a:t>: </a:t>
            </a:r>
          </a:p>
          <a:p>
            <a:pPr algn="just">
              <a:buFontTx/>
              <a:buChar char="-"/>
            </a:pPr>
            <a:r>
              <a:rPr lang="vi-VN" dirty="0" err="1"/>
              <a:t>Xy</a:t>
            </a:r>
            <a:r>
              <a:rPr lang="vi-VN" dirty="0"/>
              <a:t> lanh </a:t>
            </a:r>
            <a:r>
              <a:rPr lang="vi-VN" dirty="0" err="1"/>
              <a:t>thủy</a:t>
            </a:r>
            <a:r>
              <a:rPr lang="vi-VN" dirty="0"/>
              <a:t> </a:t>
            </a:r>
            <a:r>
              <a:rPr lang="vi-VN" dirty="0" err="1"/>
              <a:t>lực</a:t>
            </a:r>
            <a:r>
              <a:rPr lang="vi-VN" dirty="0"/>
              <a:t> </a:t>
            </a:r>
            <a:r>
              <a:rPr lang="vi-VN" dirty="0" err="1"/>
              <a:t>tạo</a:t>
            </a:r>
            <a:r>
              <a:rPr lang="vi-VN" dirty="0"/>
              <a:t> </a:t>
            </a:r>
            <a:r>
              <a:rPr lang="vi-VN" dirty="0" err="1"/>
              <a:t>lực</a:t>
            </a:r>
            <a:r>
              <a:rPr lang="vi-VN" dirty="0"/>
              <a:t> </a:t>
            </a:r>
            <a:r>
              <a:rPr lang="vi-VN" dirty="0" err="1"/>
              <a:t>đẩy</a:t>
            </a:r>
            <a:r>
              <a:rPr lang="vi-VN" dirty="0"/>
              <a:t>;</a:t>
            </a:r>
          </a:p>
          <a:p>
            <a:pPr algn="just">
              <a:buFontTx/>
              <a:buChar char="-"/>
            </a:pPr>
            <a:r>
              <a:rPr lang="vi-VN" dirty="0" err="1"/>
              <a:t>Xy</a:t>
            </a:r>
            <a:r>
              <a:rPr lang="vi-VN" dirty="0"/>
              <a:t> lanh </a:t>
            </a:r>
            <a:r>
              <a:rPr lang="vi-VN" dirty="0" err="1"/>
              <a:t>khí</a:t>
            </a:r>
            <a:r>
              <a:rPr lang="vi-VN" dirty="0"/>
              <a:t> </a:t>
            </a:r>
            <a:r>
              <a:rPr lang="vi-VN" dirty="0" err="1"/>
              <a:t>nén</a:t>
            </a:r>
            <a:r>
              <a:rPr lang="vi-VN" dirty="0"/>
              <a:t> </a:t>
            </a:r>
            <a:r>
              <a:rPr lang="vi-VN" dirty="0" err="1"/>
              <a:t>đóng</a:t>
            </a:r>
            <a:r>
              <a:rPr lang="vi-VN" dirty="0"/>
              <a:t> vai </a:t>
            </a:r>
            <a:r>
              <a:rPr lang="vi-VN" dirty="0" err="1"/>
              <a:t>trò</a:t>
            </a:r>
            <a:r>
              <a:rPr lang="vi-VN" dirty="0"/>
              <a:t> </a:t>
            </a:r>
            <a:r>
              <a:rPr lang="vi-VN" dirty="0" err="1"/>
              <a:t>máy</a:t>
            </a:r>
            <a:r>
              <a:rPr lang="vi-VN" dirty="0"/>
              <a:t> </a:t>
            </a:r>
            <a:r>
              <a:rPr lang="vi-VN" dirty="0" err="1"/>
              <a:t>nén</a:t>
            </a:r>
            <a:r>
              <a:rPr lang="vi-VN" dirty="0"/>
              <a:t> </a:t>
            </a:r>
            <a:r>
              <a:rPr lang="vi-VN" dirty="0" err="1"/>
              <a:t>khí</a:t>
            </a:r>
            <a:r>
              <a:rPr lang="vi-VN" dirty="0"/>
              <a:t> </a:t>
            </a:r>
            <a:r>
              <a:rPr lang="vi-VN" dirty="0" err="1"/>
              <a:t>pit</a:t>
            </a:r>
            <a:r>
              <a:rPr lang="vi-VN" dirty="0"/>
              <a:t> tông;</a:t>
            </a:r>
          </a:p>
          <a:p>
            <a:pPr algn="just">
              <a:buFontTx/>
              <a:buChar char="-"/>
            </a:pPr>
            <a:r>
              <a:rPr lang="vi-VN" dirty="0" err="1"/>
              <a:t>Điều</a:t>
            </a:r>
            <a:r>
              <a:rPr lang="vi-VN" dirty="0"/>
              <a:t> </a:t>
            </a:r>
            <a:r>
              <a:rPr lang="vi-VN" dirty="0" err="1"/>
              <a:t>chỉnh</a:t>
            </a:r>
            <a:r>
              <a:rPr lang="vi-VN" dirty="0"/>
              <a:t> lưu </a:t>
            </a:r>
            <a:r>
              <a:rPr lang="vi-VN" dirty="0" err="1"/>
              <a:t>lượng</a:t>
            </a:r>
            <a:r>
              <a:rPr lang="vi-VN" dirty="0"/>
              <a:t> </a:t>
            </a:r>
            <a:r>
              <a:rPr lang="vi-VN" dirty="0" err="1"/>
              <a:t>dòng</a:t>
            </a:r>
            <a:r>
              <a:rPr lang="vi-VN" dirty="0"/>
              <a:t> </a:t>
            </a:r>
            <a:r>
              <a:rPr lang="vi-VN" dirty="0" err="1"/>
              <a:t>khí</a:t>
            </a:r>
            <a:r>
              <a:rPr lang="vi-VN" dirty="0"/>
              <a:t> </a:t>
            </a:r>
            <a:r>
              <a:rPr lang="vi-VN" dirty="0" err="1"/>
              <a:t>bởi</a:t>
            </a:r>
            <a:r>
              <a:rPr lang="vi-VN" dirty="0"/>
              <a:t> </a:t>
            </a:r>
            <a:r>
              <a:rPr lang="vi-VN" dirty="0" err="1"/>
              <a:t>điều</a:t>
            </a:r>
            <a:r>
              <a:rPr lang="vi-VN" dirty="0"/>
              <a:t> </a:t>
            </a:r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vận</a:t>
            </a:r>
            <a:r>
              <a:rPr lang="vi-VN" dirty="0"/>
              <a:t> </a:t>
            </a:r>
            <a:r>
              <a:rPr lang="vi-VN" dirty="0" err="1"/>
              <a:t>tốc</a:t>
            </a:r>
            <a:r>
              <a:rPr lang="vi-VN" dirty="0"/>
              <a:t> </a:t>
            </a:r>
            <a:r>
              <a:rPr lang="vi-VN" dirty="0" err="1"/>
              <a:t>xy</a:t>
            </a:r>
            <a:r>
              <a:rPr lang="vi-VN" dirty="0"/>
              <a:t> lanh </a:t>
            </a:r>
            <a:r>
              <a:rPr lang="vi-VN" dirty="0" err="1"/>
              <a:t>thủy</a:t>
            </a:r>
            <a:r>
              <a:rPr lang="vi-VN" dirty="0"/>
              <a:t> </a:t>
            </a:r>
            <a:r>
              <a:rPr lang="vi-VN" dirty="0" err="1"/>
              <a:t>lực</a:t>
            </a:r>
            <a:r>
              <a:rPr lang="vi-VN" dirty="0"/>
              <a:t> </a:t>
            </a:r>
            <a:r>
              <a:rPr lang="vi-VN" dirty="0" err="1"/>
              <a:t>và</a:t>
            </a:r>
            <a:r>
              <a:rPr lang="vi-VN" dirty="0"/>
              <a:t> </a:t>
            </a:r>
            <a:r>
              <a:rPr lang="vi-VN" dirty="0" err="1"/>
              <a:t>số</a:t>
            </a:r>
            <a:r>
              <a:rPr lang="vi-VN" dirty="0"/>
              <a:t> </a:t>
            </a:r>
            <a:r>
              <a:rPr lang="vi-VN" dirty="0" err="1"/>
              <a:t>xy</a:t>
            </a:r>
            <a:r>
              <a:rPr lang="vi-VN" dirty="0"/>
              <a:t> lanh </a:t>
            </a:r>
            <a:r>
              <a:rPr lang="vi-VN" dirty="0" err="1"/>
              <a:t>khí</a:t>
            </a:r>
            <a:r>
              <a:rPr lang="vi-VN" dirty="0"/>
              <a:t> </a:t>
            </a:r>
            <a:r>
              <a:rPr lang="vi-VN" dirty="0" err="1"/>
              <a:t>nén</a:t>
            </a:r>
            <a:r>
              <a:rPr lang="vi-VN" dirty="0"/>
              <a:t> </a:t>
            </a:r>
            <a:r>
              <a:rPr lang="vi-VN" dirty="0" err="1"/>
              <a:t>làm</a:t>
            </a:r>
            <a:r>
              <a:rPr lang="vi-VN" dirty="0"/>
              <a:t> </a:t>
            </a:r>
            <a:r>
              <a:rPr lang="vi-VN" dirty="0" err="1"/>
              <a:t>việc</a:t>
            </a:r>
            <a:r>
              <a:rPr lang="vi-VN" dirty="0"/>
              <a:t>;</a:t>
            </a:r>
          </a:p>
          <a:p>
            <a:pPr algn="just">
              <a:buFontTx/>
              <a:buChar char="-"/>
            </a:pPr>
            <a:r>
              <a:rPr lang="vi-VN" dirty="0" err="1"/>
              <a:t>Tận</a:t>
            </a:r>
            <a:r>
              <a:rPr lang="vi-VN" dirty="0"/>
              <a:t> </a:t>
            </a:r>
            <a:r>
              <a:rPr lang="vi-VN" dirty="0" err="1"/>
              <a:t>dụng</a:t>
            </a:r>
            <a:r>
              <a:rPr lang="vi-VN" dirty="0"/>
              <a:t> ưu </a:t>
            </a:r>
            <a:r>
              <a:rPr lang="vi-VN" dirty="0" err="1"/>
              <a:t>điểm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hệ</a:t>
            </a:r>
            <a:r>
              <a:rPr lang="vi-VN" dirty="0"/>
              <a:t> TĐTLTT</a:t>
            </a:r>
          </a:p>
          <a:p>
            <a:pPr algn="just">
              <a:buFontTx/>
              <a:buChar char="-"/>
            </a:pPr>
            <a:endParaRPr lang="vi-VN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11BFF04-15B3-0297-296D-1D4E663F5FD9}"/>
              </a:ext>
            </a:extLst>
          </p:cNvPr>
          <p:cNvSpPr txBox="1"/>
          <p:nvPr/>
        </p:nvSpPr>
        <p:spPr>
          <a:xfrm>
            <a:off x="6096000" y="5873300"/>
            <a:ext cx="53835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i="1" dirty="0" err="1"/>
              <a:t>Hình</a:t>
            </a:r>
            <a:r>
              <a:rPr lang="vi-VN" sz="2000" b="1" i="1" dirty="0"/>
              <a:t> 16 – Sơ </a:t>
            </a:r>
            <a:r>
              <a:rPr lang="vi-VN" sz="2000" b="1" i="1" dirty="0" err="1"/>
              <a:t>đồ</a:t>
            </a:r>
            <a:r>
              <a:rPr lang="vi-VN" sz="2000" b="1" i="1" dirty="0"/>
              <a:t> nguyên </a:t>
            </a:r>
            <a:r>
              <a:rPr lang="vi-VN" sz="2000" b="1" i="1" dirty="0" err="1"/>
              <a:t>lý</a:t>
            </a:r>
            <a:r>
              <a:rPr lang="vi-VN" sz="2000" b="1" i="1" dirty="0"/>
              <a:t> </a:t>
            </a:r>
            <a:r>
              <a:rPr lang="vi-VN" sz="2000" b="1" i="1" dirty="0" err="1"/>
              <a:t>thiết</a:t>
            </a:r>
            <a:r>
              <a:rPr lang="vi-VN" sz="2000" b="1" i="1" dirty="0"/>
              <a:t> </a:t>
            </a:r>
            <a:r>
              <a:rPr lang="vi-VN" sz="2000" b="1" i="1" dirty="0" err="1"/>
              <a:t>bị</a:t>
            </a:r>
            <a:r>
              <a:rPr lang="vi-VN" sz="2000" b="1" i="1" dirty="0"/>
              <a:t> </a:t>
            </a:r>
            <a:r>
              <a:rPr lang="vi-VN" sz="2000" b="1" i="1" dirty="0" err="1"/>
              <a:t>thí</a:t>
            </a:r>
            <a:r>
              <a:rPr lang="vi-VN" sz="2000" b="1" i="1" dirty="0"/>
              <a:t> </a:t>
            </a:r>
            <a:r>
              <a:rPr lang="vi-VN" sz="2000" b="1" i="1" dirty="0" err="1"/>
              <a:t>nghiệm</a:t>
            </a:r>
            <a:r>
              <a:rPr lang="vi-VN" sz="2000" b="1" i="1" dirty="0"/>
              <a:t> </a:t>
            </a:r>
            <a:r>
              <a:rPr lang="vi-VN" sz="2000" b="1" i="1" dirty="0" err="1"/>
              <a:t>hiệu</a:t>
            </a:r>
            <a:r>
              <a:rPr lang="vi-VN" sz="2000" b="1" i="1" dirty="0"/>
              <a:t> </a:t>
            </a:r>
            <a:r>
              <a:rPr lang="vi-VN" sz="2000" b="1" i="1" dirty="0" err="1"/>
              <a:t>chuẩn</a:t>
            </a:r>
            <a:r>
              <a:rPr lang="vi-VN" sz="2000" b="1" i="1" dirty="0"/>
              <a:t> </a:t>
            </a:r>
            <a:r>
              <a:rPr lang="vi-VN" sz="2000" b="1" i="1" dirty="0" err="1"/>
              <a:t>thiết</a:t>
            </a:r>
            <a:r>
              <a:rPr lang="vi-VN" sz="2000" b="1" i="1" dirty="0"/>
              <a:t> </a:t>
            </a:r>
            <a:r>
              <a:rPr lang="vi-VN" sz="2000" b="1" i="1" dirty="0" err="1"/>
              <a:t>bị</a:t>
            </a:r>
            <a:r>
              <a:rPr lang="vi-VN" sz="2000" b="1" i="1" dirty="0"/>
              <a:t> đo lưu </a:t>
            </a:r>
            <a:r>
              <a:rPr lang="vi-VN" sz="2000" b="1" i="1" dirty="0" err="1"/>
              <a:t>lượng</a:t>
            </a:r>
            <a:r>
              <a:rPr lang="vi-VN" sz="2000" b="1" i="1" dirty="0"/>
              <a:t> </a:t>
            </a:r>
            <a:r>
              <a:rPr lang="vi-VN" sz="2000" b="1" i="1" dirty="0" err="1"/>
              <a:t>dòng</a:t>
            </a:r>
            <a:r>
              <a:rPr lang="vi-VN" sz="2000" b="1" i="1" dirty="0"/>
              <a:t> </a:t>
            </a:r>
            <a:r>
              <a:rPr lang="vi-VN" sz="2000" b="1" i="1" dirty="0" err="1"/>
              <a:t>khí</a:t>
            </a:r>
            <a:endParaRPr lang="vi-VN" sz="2000" b="1" i="1" dirty="0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2153555C-D9D3-BA3C-6B4C-418C8CFCD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606" y="263678"/>
            <a:ext cx="4238763" cy="560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3085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AB9561E-66BE-635C-483B-A3432B7FE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912796" cy="1325563"/>
          </a:xfrm>
        </p:spPr>
        <p:txBody>
          <a:bodyPr>
            <a:normAutofit fontScale="90000"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n-lt"/>
              </a:rPr>
              <a:t>3.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Đề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xuất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xây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dựng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thiết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bị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thí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nghiệm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hiệu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chuẩn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thiết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bị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đo lưu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lượng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dòng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khí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thấp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áp</a:t>
            </a:r>
            <a:endParaRPr lang="vi-VN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46CC59E-8942-ADB7-0EAD-F2FCDCA44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3792166" cy="468185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vi-VN" dirty="0" err="1">
                <a:solidFill>
                  <a:srgbClr val="7030A0"/>
                </a:solidFill>
              </a:rPr>
              <a:t>Phạm</a:t>
            </a:r>
            <a:r>
              <a:rPr lang="vi-VN" dirty="0">
                <a:solidFill>
                  <a:srgbClr val="7030A0"/>
                </a:solidFill>
              </a:rPr>
              <a:t> vi </a:t>
            </a:r>
            <a:r>
              <a:rPr lang="vi-VN" dirty="0" err="1">
                <a:solidFill>
                  <a:srgbClr val="7030A0"/>
                </a:solidFill>
              </a:rPr>
              <a:t>áp</a:t>
            </a:r>
            <a:r>
              <a:rPr lang="vi-VN" dirty="0">
                <a:solidFill>
                  <a:srgbClr val="7030A0"/>
                </a:solidFill>
              </a:rPr>
              <a:t> </a:t>
            </a:r>
            <a:r>
              <a:rPr lang="vi-VN" dirty="0" err="1">
                <a:solidFill>
                  <a:srgbClr val="7030A0"/>
                </a:solidFill>
              </a:rPr>
              <a:t>dụng</a:t>
            </a:r>
            <a:r>
              <a:rPr lang="vi-VN" dirty="0">
                <a:solidFill>
                  <a:srgbClr val="7030A0"/>
                </a:solidFill>
              </a:rPr>
              <a:t>:</a:t>
            </a:r>
          </a:p>
          <a:p>
            <a:pPr algn="just">
              <a:buFontTx/>
              <a:buChar char="-"/>
            </a:pPr>
            <a:r>
              <a:rPr lang="vi-VN" dirty="0"/>
              <a:t>Lưu </a:t>
            </a:r>
            <a:r>
              <a:rPr lang="vi-VN" dirty="0" err="1"/>
              <a:t>lượng</a:t>
            </a:r>
            <a:r>
              <a:rPr lang="vi-VN" dirty="0"/>
              <a:t> </a:t>
            </a:r>
            <a:r>
              <a:rPr lang="vi-VN" dirty="0" err="1"/>
              <a:t>dòng</a:t>
            </a:r>
            <a:r>
              <a:rPr lang="vi-VN" dirty="0"/>
              <a:t> </a:t>
            </a:r>
            <a:r>
              <a:rPr lang="vi-VN" dirty="0" err="1"/>
              <a:t>khí</a:t>
            </a:r>
            <a:r>
              <a:rPr lang="vi-VN" dirty="0"/>
              <a:t>: </a:t>
            </a:r>
            <a:r>
              <a:rPr lang="vi-VN" dirty="0">
                <a:solidFill>
                  <a:srgbClr val="FF0000"/>
                </a:solidFill>
              </a:rPr>
              <a:t>Q &lt; 350 l/p</a:t>
            </a:r>
            <a:r>
              <a:rPr lang="vi-VN" dirty="0"/>
              <a:t>;</a:t>
            </a:r>
          </a:p>
          <a:p>
            <a:pPr algn="just">
              <a:buFontTx/>
              <a:buChar char="-"/>
            </a:pPr>
            <a:r>
              <a:rPr lang="vi-VN" dirty="0" err="1"/>
              <a:t>Áp</a:t>
            </a:r>
            <a:r>
              <a:rPr lang="vi-VN" dirty="0"/>
              <a:t> </a:t>
            </a:r>
            <a:r>
              <a:rPr lang="vi-VN" dirty="0" err="1"/>
              <a:t>suất</a:t>
            </a:r>
            <a:r>
              <a:rPr lang="vi-VN" dirty="0"/>
              <a:t> </a:t>
            </a:r>
            <a:r>
              <a:rPr lang="vi-VN" dirty="0" err="1"/>
              <a:t>làm</a:t>
            </a:r>
            <a:r>
              <a:rPr lang="vi-VN" dirty="0"/>
              <a:t> </a:t>
            </a:r>
            <a:r>
              <a:rPr lang="vi-VN" dirty="0" err="1"/>
              <a:t>việc</a:t>
            </a:r>
            <a:r>
              <a:rPr lang="vi-VN" dirty="0"/>
              <a:t>: </a:t>
            </a:r>
            <a:r>
              <a:rPr lang="vi-VN" dirty="0">
                <a:solidFill>
                  <a:srgbClr val="FF0000"/>
                </a:solidFill>
              </a:rPr>
              <a:t>p &lt; 1 </a:t>
            </a:r>
            <a:r>
              <a:rPr lang="vi-VN" dirty="0" err="1">
                <a:solidFill>
                  <a:srgbClr val="FF0000"/>
                </a:solidFill>
              </a:rPr>
              <a:t>kPa</a:t>
            </a:r>
            <a:r>
              <a:rPr lang="vi-VN" dirty="0"/>
              <a:t>;</a:t>
            </a:r>
          </a:p>
          <a:p>
            <a:pPr algn="just">
              <a:buFontTx/>
              <a:buChar char="-"/>
            </a:pPr>
            <a:r>
              <a:rPr lang="vi-VN" dirty="0" err="1"/>
              <a:t>Độ</a:t>
            </a:r>
            <a:r>
              <a:rPr lang="vi-VN" dirty="0"/>
              <a:t> </a:t>
            </a:r>
            <a:r>
              <a:rPr lang="vi-VN" dirty="0" err="1"/>
              <a:t>chính</a:t>
            </a:r>
            <a:r>
              <a:rPr lang="vi-VN" dirty="0"/>
              <a:t> </a:t>
            </a:r>
            <a:r>
              <a:rPr lang="vi-VN" dirty="0" err="1"/>
              <a:t>xác</a:t>
            </a:r>
            <a:r>
              <a:rPr lang="vi-VN" dirty="0"/>
              <a:t>: </a:t>
            </a:r>
            <a:r>
              <a:rPr lang="vi-VN" dirty="0">
                <a:solidFill>
                  <a:srgbClr val="FF0000"/>
                </a:solidFill>
              </a:rPr>
              <a:t>0,17 – 0,2%</a:t>
            </a:r>
            <a:r>
              <a:rPr lang="vi-VN" dirty="0"/>
              <a:t>;</a:t>
            </a:r>
          </a:p>
          <a:p>
            <a:pPr algn="just">
              <a:buFontTx/>
              <a:buChar char="-"/>
            </a:pPr>
            <a:r>
              <a:rPr lang="vi-VN" dirty="0"/>
              <a:t>Môi </a:t>
            </a:r>
            <a:r>
              <a:rPr lang="vi-VN" dirty="0" err="1"/>
              <a:t>chất</a:t>
            </a:r>
            <a:r>
              <a:rPr lang="vi-VN" dirty="0"/>
              <a:t>: không </a:t>
            </a:r>
            <a:r>
              <a:rPr lang="vi-VN" dirty="0" err="1"/>
              <a:t>khí</a:t>
            </a:r>
            <a:endParaRPr lang="vi-VN" dirty="0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2153555C-D9D3-BA3C-6B4C-418C8CFCD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606" y="263678"/>
            <a:ext cx="4238763" cy="5609622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A43AD92E-729C-915E-1D4A-FB66AA0EE633}"/>
              </a:ext>
            </a:extLst>
          </p:cNvPr>
          <p:cNvSpPr txBox="1"/>
          <p:nvPr/>
        </p:nvSpPr>
        <p:spPr>
          <a:xfrm>
            <a:off x="6491593" y="5770414"/>
            <a:ext cx="53835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b="1" i="1" dirty="0" err="1"/>
              <a:t>Hình</a:t>
            </a:r>
            <a:r>
              <a:rPr lang="vi-VN" sz="2000" b="1" i="1" dirty="0"/>
              <a:t> 16 – Sơ </a:t>
            </a:r>
            <a:r>
              <a:rPr lang="vi-VN" sz="2000" b="1" i="1" dirty="0" err="1"/>
              <a:t>đồ</a:t>
            </a:r>
            <a:r>
              <a:rPr lang="vi-VN" sz="2000" b="1" i="1" dirty="0"/>
              <a:t> nguyên </a:t>
            </a:r>
            <a:r>
              <a:rPr lang="vi-VN" sz="2000" b="1" i="1" dirty="0" err="1"/>
              <a:t>lý</a:t>
            </a:r>
            <a:r>
              <a:rPr lang="vi-VN" sz="2000" b="1" i="1" dirty="0"/>
              <a:t> </a:t>
            </a:r>
            <a:r>
              <a:rPr lang="vi-VN" sz="2000" b="1" i="1" dirty="0" err="1"/>
              <a:t>thiết</a:t>
            </a:r>
            <a:r>
              <a:rPr lang="vi-VN" sz="2000" b="1" i="1" dirty="0"/>
              <a:t> </a:t>
            </a:r>
            <a:r>
              <a:rPr lang="vi-VN" sz="2000" b="1" i="1" dirty="0" err="1"/>
              <a:t>bị</a:t>
            </a:r>
            <a:r>
              <a:rPr lang="vi-VN" sz="2000" b="1" i="1" dirty="0"/>
              <a:t> </a:t>
            </a:r>
            <a:r>
              <a:rPr lang="vi-VN" sz="2000" b="1" i="1" dirty="0" err="1"/>
              <a:t>thí</a:t>
            </a:r>
            <a:r>
              <a:rPr lang="vi-VN" sz="2000" b="1" i="1" dirty="0"/>
              <a:t> </a:t>
            </a:r>
            <a:r>
              <a:rPr lang="vi-VN" sz="2000" b="1" i="1" dirty="0" err="1"/>
              <a:t>nghiệm</a:t>
            </a:r>
            <a:r>
              <a:rPr lang="vi-VN" sz="2000" b="1" i="1" dirty="0"/>
              <a:t> </a:t>
            </a:r>
            <a:r>
              <a:rPr lang="vi-VN" sz="2000" b="1" i="1" dirty="0" err="1"/>
              <a:t>hiệu</a:t>
            </a:r>
            <a:r>
              <a:rPr lang="vi-VN" sz="2000" b="1" i="1" dirty="0"/>
              <a:t> </a:t>
            </a:r>
            <a:r>
              <a:rPr lang="vi-VN" sz="2000" b="1" i="1" dirty="0" err="1"/>
              <a:t>chuẩn</a:t>
            </a:r>
            <a:r>
              <a:rPr lang="vi-VN" sz="2000" b="1" i="1" dirty="0"/>
              <a:t> </a:t>
            </a:r>
            <a:r>
              <a:rPr lang="vi-VN" sz="2000" b="1" i="1" dirty="0" err="1"/>
              <a:t>thiết</a:t>
            </a:r>
            <a:r>
              <a:rPr lang="vi-VN" sz="2000" b="1" i="1" dirty="0"/>
              <a:t> </a:t>
            </a:r>
            <a:r>
              <a:rPr lang="vi-VN" sz="2000" b="1" i="1" dirty="0" err="1"/>
              <a:t>bị</a:t>
            </a:r>
            <a:r>
              <a:rPr lang="vi-VN" sz="2000" b="1" i="1" dirty="0"/>
              <a:t> đo lưu </a:t>
            </a:r>
            <a:r>
              <a:rPr lang="vi-VN" sz="2000" b="1" i="1" dirty="0" err="1"/>
              <a:t>lượng</a:t>
            </a:r>
            <a:r>
              <a:rPr lang="vi-VN" sz="2000" b="1" i="1" dirty="0"/>
              <a:t> </a:t>
            </a:r>
            <a:r>
              <a:rPr lang="vi-VN" sz="2000" b="1" i="1" dirty="0" err="1"/>
              <a:t>dòng</a:t>
            </a:r>
            <a:r>
              <a:rPr lang="vi-VN" sz="2000" b="1" i="1" dirty="0"/>
              <a:t> </a:t>
            </a:r>
            <a:r>
              <a:rPr lang="vi-VN" sz="2000" b="1" i="1" dirty="0" err="1"/>
              <a:t>khí</a:t>
            </a:r>
            <a:endParaRPr lang="vi-VN" sz="2000" b="1" i="1" dirty="0"/>
          </a:p>
        </p:txBody>
      </p:sp>
    </p:spTree>
    <p:extLst>
      <p:ext uri="{BB962C8B-B14F-4D97-AF65-F5344CB8AC3E}">
        <p14:creationId xmlns:p14="http://schemas.microsoft.com/office/powerpoint/2010/main" val="7962210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1035ACA-4AFE-0DBB-3AB1-5317A0E72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3200" dirty="0" err="1">
                <a:solidFill>
                  <a:srgbClr val="FF0000"/>
                </a:solidFill>
                <a:latin typeface="+mn-lt"/>
              </a:rPr>
              <a:t>Tài</a:t>
            </a:r>
            <a:r>
              <a:rPr lang="vi-VN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+mn-lt"/>
              </a:rPr>
              <a:t>liệu</a:t>
            </a:r>
            <a:r>
              <a:rPr lang="vi-VN" sz="3200" dirty="0">
                <a:solidFill>
                  <a:srgbClr val="FF0000"/>
                </a:solidFill>
                <a:latin typeface="+mn-lt"/>
              </a:rPr>
              <a:t> tham </a:t>
            </a:r>
            <a:r>
              <a:rPr lang="vi-VN" sz="3200" dirty="0" err="1">
                <a:solidFill>
                  <a:srgbClr val="FF0000"/>
                </a:solidFill>
                <a:latin typeface="+mn-lt"/>
              </a:rPr>
              <a:t>khảo</a:t>
            </a:r>
            <a:endParaRPr lang="vi-VN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7EEF727-8F94-7FE7-9173-03C20BE6A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[1] Fundamentals of Orifice Meter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Mesurement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EMERSON</a:t>
            </a:r>
            <a:endParaRPr lang="vi-VN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[2] https://www.sierrainstruments.com</a:t>
            </a:r>
            <a:endParaRPr lang="vi-VN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[3] J.O.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Hylton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C. J.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Remenyik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(1999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An instrument for gravimetric calibration of flow device with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corrossive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gas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4th International Symposium on Fluid Flow Measurement, Denver, Colorado</a:t>
            </a:r>
            <a:endParaRPr lang="vi-VN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[4] John D. Wright and Pedro I.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Espina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(2000), 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Flow Calibration Services at NIST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National Institute of Standard and Technology, USA</a:t>
            </a:r>
            <a:endParaRPr lang="vi-VN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[5] Lê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Kinh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Thanh, 2003,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Giáo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Thuỷ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khí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lực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kỹ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thuật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Mỏ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endParaRPr lang="vi-VN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[6]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Tiêu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Việt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Nam TCVN 9497-2013,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dòng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lỏng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ống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kín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lỏng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bình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</a:t>
            </a:r>
            <a:endParaRPr lang="vi-VN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7266721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CD2E458-1502-1FC3-421E-27D6BF3DE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n-lt"/>
              </a:rPr>
              <a:t>1.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Thiết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bị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đo lưu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lượng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và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hiệu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chuẩn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thiết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bị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đo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hỗ dành sẵn cho Nội dung 2">
                <a:extLst>
                  <a:ext uri="{FF2B5EF4-FFF2-40B4-BE49-F238E27FC236}">
                    <a16:creationId xmlns:a16="http://schemas.microsoft.com/office/drawing/2014/main" id="{DE120133-D7F4-183E-226B-379FFD29C9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4803843" cy="4351338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vi-VN" b="1" dirty="0">
                    <a:solidFill>
                      <a:srgbClr val="7030A0"/>
                    </a:solidFill>
                  </a:rPr>
                  <a:t>1.1. </a:t>
                </a:r>
                <a:r>
                  <a:rPr lang="vi-VN" b="1" dirty="0" err="1">
                    <a:solidFill>
                      <a:srgbClr val="7030A0"/>
                    </a:solidFill>
                  </a:rPr>
                  <a:t>Thiết</a:t>
                </a:r>
                <a:r>
                  <a:rPr lang="vi-VN" b="1" dirty="0">
                    <a:solidFill>
                      <a:srgbClr val="7030A0"/>
                    </a:solidFill>
                  </a:rPr>
                  <a:t> </a:t>
                </a:r>
                <a:r>
                  <a:rPr lang="vi-VN" b="1" dirty="0" err="1">
                    <a:solidFill>
                      <a:srgbClr val="7030A0"/>
                    </a:solidFill>
                  </a:rPr>
                  <a:t>bị</a:t>
                </a:r>
                <a:r>
                  <a:rPr lang="vi-VN" b="1" dirty="0">
                    <a:solidFill>
                      <a:srgbClr val="7030A0"/>
                    </a:solidFill>
                  </a:rPr>
                  <a:t> đo lưu </a:t>
                </a:r>
                <a:r>
                  <a:rPr lang="vi-VN" b="1" dirty="0" err="1">
                    <a:solidFill>
                      <a:srgbClr val="7030A0"/>
                    </a:solidFill>
                  </a:rPr>
                  <a:t>lượng</a:t>
                </a:r>
                <a:r>
                  <a:rPr lang="vi-VN" b="1" dirty="0">
                    <a:solidFill>
                      <a:srgbClr val="7030A0"/>
                    </a:solidFill>
                  </a:rPr>
                  <a:t> </a:t>
                </a:r>
                <a:r>
                  <a:rPr lang="vi-VN" b="1" dirty="0" err="1">
                    <a:solidFill>
                      <a:srgbClr val="7030A0"/>
                    </a:solidFill>
                  </a:rPr>
                  <a:t>dòng</a:t>
                </a:r>
                <a:r>
                  <a:rPr lang="vi-VN" b="1" dirty="0">
                    <a:solidFill>
                      <a:srgbClr val="7030A0"/>
                    </a:solidFill>
                  </a:rPr>
                  <a:t> </a:t>
                </a:r>
                <a:r>
                  <a:rPr lang="vi-VN" b="1" dirty="0" err="1">
                    <a:solidFill>
                      <a:srgbClr val="7030A0"/>
                    </a:solidFill>
                  </a:rPr>
                  <a:t>khí</a:t>
                </a:r>
                <a:endParaRPr lang="vi-VN" b="1" dirty="0">
                  <a:solidFill>
                    <a:srgbClr val="7030A0"/>
                  </a:solidFill>
                </a:endParaRPr>
              </a:p>
              <a:p>
                <a:pPr algn="just">
                  <a:buFontTx/>
                  <a:buChar char="-"/>
                </a:pPr>
                <a:r>
                  <a:rPr lang="vi-VN" dirty="0"/>
                  <a:t>Lưu </a:t>
                </a:r>
                <a:r>
                  <a:rPr lang="vi-VN" dirty="0" err="1"/>
                  <a:t>lượng</a:t>
                </a:r>
                <a:r>
                  <a:rPr lang="vi-VN" dirty="0"/>
                  <a:t> </a:t>
                </a:r>
                <a:r>
                  <a:rPr lang="vi-VN" dirty="0" err="1"/>
                  <a:t>dòng</a:t>
                </a:r>
                <a:r>
                  <a:rPr lang="vi-VN" dirty="0"/>
                  <a:t> </a:t>
                </a:r>
                <a:r>
                  <a:rPr lang="vi-VN" dirty="0" err="1"/>
                  <a:t>khí</a:t>
                </a:r>
                <a:r>
                  <a:rPr lang="vi-VN" dirty="0"/>
                  <a:t> </a:t>
                </a:r>
                <a:r>
                  <a:rPr lang="vi-VN" dirty="0" err="1"/>
                  <a:t>là</a:t>
                </a:r>
                <a:r>
                  <a:rPr lang="vi-VN" dirty="0"/>
                  <a:t> </a:t>
                </a:r>
                <a:r>
                  <a:rPr lang="vi-VN" dirty="0" err="1"/>
                  <a:t>lượng</a:t>
                </a:r>
                <a:r>
                  <a:rPr lang="vi-VN" dirty="0"/>
                  <a:t> </a:t>
                </a:r>
                <a:r>
                  <a:rPr lang="vi-VN" dirty="0" err="1"/>
                  <a:t>khí</a:t>
                </a:r>
                <a:r>
                  <a:rPr lang="vi-VN" dirty="0"/>
                  <a:t> </a:t>
                </a:r>
                <a:r>
                  <a:rPr lang="vi-VN" dirty="0" err="1"/>
                  <a:t>chuyển</a:t>
                </a:r>
                <a:r>
                  <a:rPr lang="vi-VN" dirty="0"/>
                  <a:t> </a:t>
                </a:r>
                <a:r>
                  <a:rPr lang="vi-VN" dirty="0" err="1"/>
                  <a:t>động</a:t>
                </a:r>
                <a:r>
                  <a:rPr lang="vi-VN" dirty="0"/>
                  <a:t> qua </a:t>
                </a:r>
                <a:r>
                  <a:rPr lang="vi-VN" dirty="0" err="1"/>
                  <a:t>mặt</a:t>
                </a:r>
                <a:r>
                  <a:rPr lang="vi-VN" dirty="0"/>
                  <a:t> </a:t>
                </a:r>
                <a:r>
                  <a:rPr lang="vi-VN" dirty="0" err="1"/>
                  <a:t>cắt</a:t>
                </a:r>
                <a:r>
                  <a:rPr lang="vi-VN" dirty="0"/>
                  <a:t> </a:t>
                </a:r>
                <a:r>
                  <a:rPr lang="vi-VN" dirty="0" err="1"/>
                  <a:t>ướt</a:t>
                </a:r>
                <a:r>
                  <a:rPr lang="vi-VN" dirty="0"/>
                  <a:t> trong </a:t>
                </a:r>
                <a:r>
                  <a:rPr lang="vi-VN" dirty="0" err="1"/>
                  <a:t>một</a:t>
                </a:r>
                <a:r>
                  <a:rPr lang="vi-VN" dirty="0"/>
                  <a:t> đơn </a:t>
                </a:r>
                <a:r>
                  <a:rPr lang="vi-VN" dirty="0" err="1"/>
                  <a:t>vị</a:t>
                </a:r>
                <a:r>
                  <a:rPr lang="vi-VN" dirty="0"/>
                  <a:t> </a:t>
                </a:r>
                <a:r>
                  <a:rPr lang="vi-VN" dirty="0" err="1"/>
                  <a:t>thời</a:t>
                </a:r>
                <a:r>
                  <a:rPr lang="vi-VN" dirty="0"/>
                  <a:t> gian.</a:t>
                </a:r>
              </a:p>
              <a:p>
                <a:pPr algn="just">
                  <a:buFontTx/>
                  <a:buChar char="-"/>
                </a:pPr>
                <a:r>
                  <a:rPr lang="vi-VN" dirty="0" err="1"/>
                  <a:t>Ký</a:t>
                </a:r>
                <a:r>
                  <a:rPr lang="vi-VN" dirty="0"/>
                  <a:t> </a:t>
                </a:r>
                <a:r>
                  <a:rPr lang="vi-VN" dirty="0" err="1"/>
                  <a:t>hiệu</a:t>
                </a:r>
                <a:r>
                  <a:rPr lang="vi-VN" dirty="0"/>
                  <a:t> lưu </a:t>
                </a:r>
                <a:r>
                  <a:rPr lang="vi-VN" dirty="0" err="1"/>
                  <a:t>lượng</a:t>
                </a:r>
                <a:r>
                  <a:rPr lang="vi-VN" dirty="0"/>
                  <a:t> </a:t>
                </a:r>
                <a:r>
                  <a:rPr lang="vi-VN" dirty="0" err="1"/>
                  <a:t>khối</a:t>
                </a:r>
                <a:r>
                  <a:rPr lang="vi-VN" dirty="0"/>
                  <a:t> </a:t>
                </a:r>
                <a:r>
                  <a:rPr lang="vi-VN" dirty="0" err="1"/>
                  <a:t>lượng</a:t>
                </a:r>
                <a:r>
                  <a:rPr lang="vi-VN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vi-VN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i="1">
                            <a:latin typeface="Cambria Math" panose="02040503050406030204" pitchFamily="18" charset="0"/>
                          </a:rPr>
                          <m:t>m</m:t>
                        </m:r>
                      </m:e>
                    </m:acc>
                  </m:oMath>
                </a14:m>
                <a:r>
                  <a:rPr lang="vi-VN" dirty="0"/>
                  <a:t>;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vi-VN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vi-VN" i="1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</m:acc>
                      <m:r>
                        <a:rPr lang="vi-V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ρ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vi-V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vi-V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vi-V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vi-VN" dirty="0"/>
              </a:p>
              <a:p>
                <a:pPr algn="just">
                  <a:buFontTx/>
                  <a:buChar char="-"/>
                </a:pPr>
                <a:r>
                  <a:rPr lang="vi-VN" dirty="0"/>
                  <a:t>Đơn </a:t>
                </a:r>
                <a:r>
                  <a:rPr lang="vi-VN" dirty="0" err="1"/>
                  <a:t>vị</a:t>
                </a:r>
                <a:r>
                  <a:rPr lang="vi-VN" dirty="0"/>
                  <a:t> đo (SI): </a:t>
                </a:r>
                <a:r>
                  <a:rPr lang="vi-VN" dirty="0" err="1"/>
                  <a:t>kg</a:t>
                </a:r>
                <a:r>
                  <a:rPr lang="vi-VN" dirty="0"/>
                  <a:t>/s</a:t>
                </a:r>
              </a:p>
            </p:txBody>
          </p:sp>
        </mc:Choice>
        <mc:Fallback>
          <p:sp>
            <p:nvSpPr>
              <p:cNvPr id="3" name="Chỗ dành sẵn cho Nội dung 2">
                <a:extLst>
                  <a:ext uri="{FF2B5EF4-FFF2-40B4-BE49-F238E27FC236}">
                    <a16:creationId xmlns:a16="http://schemas.microsoft.com/office/drawing/2014/main" id="{DE120133-D7F4-183E-226B-379FFD29C9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4803843" cy="4351338"/>
              </a:xfrm>
              <a:blipFill>
                <a:blip r:embed="rId2"/>
                <a:stretch>
                  <a:fillRect l="-2665" t="-2381" r="-2538" b="-29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How to calculating and measuring compressed air flow rate">
            <a:extLst>
              <a:ext uri="{FF2B5EF4-FFF2-40B4-BE49-F238E27FC236}">
                <a16:creationId xmlns:a16="http://schemas.microsoft.com/office/drawing/2014/main" id="{9B3A85FA-8485-E075-E082-989FB5E5D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959" y="2574385"/>
            <a:ext cx="48958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18D5070-EF76-A2FE-ED02-F5AFDC2DC9E5}"/>
              </a:ext>
            </a:extLst>
          </p:cNvPr>
          <p:cNvSpPr txBox="1"/>
          <p:nvPr/>
        </p:nvSpPr>
        <p:spPr>
          <a:xfrm>
            <a:off x="6838545" y="4630366"/>
            <a:ext cx="4687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i="1" dirty="0" err="1"/>
              <a:t>Hình</a:t>
            </a:r>
            <a:r>
              <a:rPr lang="vi-VN" sz="2000" b="1" i="1" dirty="0"/>
              <a:t> 1 – Lưu </a:t>
            </a:r>
            <a:r>
              <a:rPr lang="vi-VN" sz="2000" b="1" i="1" dirty="0" err="1"/>
              <a:t>dòng</a:t>
            </a:r>
            <a:r>
              <a:rPr lang="vi-VN" sz="2000" b="1" i="1" dirty="0"/>
              <a:t> </a:t>
            </a:r>
            <a:r>
              <a:rPr lang="vi-VN" sz="2000" b="1" i="1" dirty="0" err="1"/>
              <a:t>khí</a:t>
            </a:r>
            <a:r>
              <a:rPr lang="vi-VN" sz="2000" b="1" i="1" dirty="0"/>
              <a:t> trong </a:t>
            </a:r>
            <a:r>
              <a:rPr lang="vi-VN" sz="2000" b="1" i="1" dirty="0" err="1"/>
              <a:t>ống</a:t>
            </a:r>
            <a:r>
              <a:rPr lang="vi-VN" sz="2000" b="1" i="1" dirty="0"/>
              <a:t> </a:t>
            </a:r>
            <a:r>
              <a:rPr lang="vi-VN" sz="2000" b="1" i="1" dirty="0" err="1"/>
              <a:t>dẫn</a:t>
            </a:r>
            <a:endParaRPr lang="vi-VN" sz="2000" b="1" i="1" dirty="0"/>
          </a:p>
        </p:txBody>
      </p:sp>
    </p:spTree>
    <p:extLst>
      <p:ext uri="{BB962C8B-B14F-4D97-AF65-F5344CB8AC3E}">
        <p14:creationId xmlns:p14="http://schemas.microsoft.com/office/powerpoint/2010/main" val="13785157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CD2E458-1502-1FC3-421E-27D6BF3DE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n-lt"/>
              </a:rPr>
              <a:t>1.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Thiết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bị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đo lưu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lượng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và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hiệu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chuẩn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thiết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bị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đo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E120133-D7F4-183E-226B-379FFD29C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03843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vi-VN" b="1" dirty="0">
                <a:solidFill>
                  <a:srgbClr val="7030A0"/>
                </a:solidFill>
              </a:rPr>
              <a:t>1.1. </a:t>
            </a:r>
            <a:r>
              <a:rPr lang="vi-VN" b="1" dirty="0" err="1">
                <a:solidFill>
                  <a:srgbClr val="7030A0"/>
                </a:solidFill>
              </a:rPr>
              <a:t>Thiết</a:t>
            </a:r>
            <a:r>
              <a:rPr lang="vi-VN" b="1" dirty="0">
                <a:solidFill>
                  <a:srgbClr val="7030A0"/>
                </a:solidFill>
              </a:rPr>
              <a:t> </a:t>
            </a:r>
            <a:r>
              <a:rPr lang="vi-VN" b="1" dirty="0" err="1">
                <a:solidFill>
                  <a:srgbClr val="7030A0"/>
                </a:solidFill>
              </a:rPr>
              <a:t>bị</a:t>
            </a:r>
            <a:r>
              <a:rPr lang="vi-VN" b="1" dirty="0">
                <a:solidFill>
                  <a:srgbClr val="7030A0"/>
                </a:solidFill>
              </a:rPr>
              <a:t> đo lưu </a:t>
            </a:r>
            <a:r>
              <a:rPr lang="vi-VN" b="1" dirty="0" err="1">
                <a:solidFill>
                  <a:srgbClr val="7030A0"/>
                </a:solidFill>
              </a:rPr>
              <a:t>lượng</a:t>
            </a:r>
            <a:r>
              <a:rPr lang="vi-VN" b="1" dirty="0">
                <a:solidFill>
                  <a:srgbClr val="7030A0"/>
                </a:solidFill>
              </a:rPr>
              <a:t> </a:t>
            </a:r>
            <a:r>
              <a:rPr lang="vi-VN" b="1" dirty="0" err="1">
                <a:solidFill>
                  <a:srgbClr val="7030A0"/>
                </a:solidFill>
              </a:rPr>
              <a:t>dòng</a:t>
            </a:r>
            <a:r>
              <a:rPr lang="vi-VN" b="1" dirty="0">
                <a:solidFill>
                  <a:srgbClr val="7030A0"/>
                </a:solidFill>
              </a:rPr>
              <a:t> </a:t>
            </a:r>
            <a:r>
              <a:rPr lang="vi-VN" b="1" dirty="0" err="1">
                <a:solidFill>
                  <a:srgbClr val="7030A0"/>
                </a:solidFill>
              </a:rPr>
              <a:t>khí</a:t>
            </a:r>
            <a:endParaRPr lang="vi-VN" b="1" dirty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r>
              <a:rPr lang="vi-VN" dirty="0" err="1"/>
              <a:t>Dựa</a:t>
            </a:r>
            <a:r>
              <a:rPr lang="vi-VN" dirty="0"/>
              <a:t> theo nguyên </a:t>
            </a:r>
            <a:r>
              <a:rPr lang="vi-VN" dirty="0" err="1"/>
              <a:t>lý</a:t>
            </a:r>
            <a:r>
              <a:rPr lang="vi-VN" dirty="0"/>
              <a:t> </a:t>
            </a:r>
            <a:r>
              <a:rPr lang="vi-VN" dirty="0" err="1"/>
              <a:t>làm</a:t>
            </a:r>
            <a:r>
              <a:rPr lang="vi-VN" dirty="0"/>
              <a:t> </a:t>
            </a:r>
            <a:r>
              <a:rPr lang="vi-VN" dirty="0" err="1"/>
              <a:t>việc</a:t>
            </a:r>
            <a:r>
              <a:rPr lang="vi-VN" dirty="0"/>
              <a:t>, </a:t>
            </a:r>
            <a:r>
              <a:rPr lang="vi-VN" dirty="0" err="1"/>
              <a:t>thiết</a:t>
            </a:r>
            <a:r>
              <a:rPr lang="vi-VN" dirty="0"/>
              <a:t> </a:t>
            </a:r>
            <a:r>
              <a:rPr lang="vi-VN" dirty="0" err="1"/>
              <a:t>bị</a:t>
            </a:r>
            <a:r>
              <a:rPr lang="vi-VN" dirty="0"/>
              <a:t> đo lưu </a:t>
            </a:r>
            <a:r>
              <a:rPr lang="vi-VN" dirty="0" err="1"/>
              <a:t>lượng</a:t>
            </a:r>
            <a:r>
              <a:rPr lang="vi-VN" dirty="0"/>
              <a:t> </a:t>
            </a:r>
            <a:r>
              <a:rPr lang="vi-VN" dirty="0" err="1"/>
              <a:t>dòng</a:t>
            </a:r>
            <a:r>
              <a:rPr lang="vi-VN" dirty="0"/>
              <a:t> </a:t>
            </a:r>
            <a:r>
              <a:rPr lang="vi-VN" dirty="0" err="1"/>
              <a:t>khí</a:t>
            </a:r>
            <a:r>
              <a:rPr lang="vi-VN" dirty="0"/>
              <a:t> </a:t>
            </a:r>
            <a:r>
              <a:rPr lang="vi-VN" dirty="0" err="1"/>
              <a:t>được</a:t>
            </a:r>
            <a:r>
              <a:rPr lang="vi-VN" dirty="0"/>
              <a:t> phân </a:t>
            </a:r>
            <a:r>
              <a:rPr lang="vi-VN" dirty="0" err="1"/>
              <a:t>loại</a:t>
            </a:r>
            <a:r>
              <a:rPr lang="vi-VN" dirty="0"/>
              <a:t>:</a:t>
            </a:r>
          </a:p>
          <a:p>
            <a:pPr algn="just">
              <a:buFontTx/>
              <a:buChar char="-"/>
            </a:pPr>
            <a:r>
              <a:rPr lang="vi-VN" dirty="0" err="1"/>
              <a:t>Thiết</a:t>
            </a:r>
            <a:r>
              <a:rPr lang="vi-VN" dirty="0"/>
              <a:t> </a:t>
            </a:r>
            <a:r>
              <a:rPr lang="vi-VN" dirty="0" err="1"/>
              <a:t>bị</a:t>
            </a:r>
            <a:r>
              <a:rPr lang="vi-VN" dirty="0"/>
              <a:t> đo lưu </a:t>
            </a:r>
            <a:r>
              <a:rPr lang="vi-VN" dirty="0" err="1"/>
              <a:t>lượng</a:t>
            </a:r>
            <a:r>
              <a:rPr lang="vi-VN" dirty="0"/>
              <a:t> chênh </a:t>
            </a:r>
            <a:r>
              <a:rPr lang="vi-VN" dirty="0" err="1"/>
              <a:t>áp</a:t>
            </a:r>
            <a:r>
              <a:rPr lang="vi-VN" dirty="0"/>
              <a:t>;</a:t>
            </a:r>
          </a:p>
          <a:p>
            <a:pPr algn="just">
              <a:buFontTx/>
              <a:buChar char="-"/>
            </a:pPr>
            <a:r>
              <a:rPr lang="vi-VN" dirty="0" err="1"/>
              <a:t>Thiết</a:t>
            </a:r>
            <a:r>
              <a:rPr lang="vi-VN" dirty="0"/>
              <a:t> </a:t>
            </a:r>
            <a:r>
              <a:rPr lang="vi-VN" dirty="0" err="1"/>
              <a:t>bị</a:t>
            </a:r>
            <a:r>
              <a:rPr lang="vi-VN" dirty="0"/>
              <a:t> đo lưu </a:t>
            </a:r>
            <a:r>
              <a:rPr lang="vi-VN" dirty="0" err="1"/>
              <a:t>lượng</a:t>
            </a:r>
            <a:r>
              <a:rPr lang="vi-VN" dirty="0"/>
              <a:t> </a:t>
            </a:r>
            <a:r>
              <a:rPr lang="vi-VN" dirty="0" err="1"/>
              <a:t>trọng</a:t>
            </a:r>
            <a:r>
              <a:rPr lang="vi-VN" dirty="0"/>
              <a:t> </a:t>
            </a:r>
            <a:r>
              <a:rPr lang="vi-VN" dirty="0" err="1"/>
              <a:t>lực</a:t>
            </a:r>
            <a:r>
              <a:rPr lang="vi-VN" dirty="0"/>
              <a:t> (</a:t>
            </a:r>
            <a:r>
              <a:rPr lang="vi-VN" dirty="0" err="1">
                <a:solidFill>
                  <a:srgbClr val="00B050"/>
                </a:solidFill>
              </a:rPr>
              <a:t>rotameter</a:t>
            </a:r>
            <a:r>
              <a:rPr lang="vi-VN" dirty="0"/>
              <a:t>);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664E97E-081E-4EEE-0AAF-F437BFD66168}"/>
              </a:ext>
            </a:extLst>
          </p:cNvPr>
          <p:cNvSpPr txBox="1"/>
          <p:nvPr/>
        </p:nvSpPr>
        <p:spPr>
          <a:xfrm>
            <a:off x="6096000" y="4582302"/>
            <a:ext cx="54799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dirty="0" err="1"/>
              <a:t>Flow</a:t>
            </a:r>
            <a:r>
              <a:rPr lang="vi-VN" sz="2000" dirty="0"/>
              <a:t> – </a:t>
            </a:r>
            <a:r>
              <a:rPr lang="vi-VN" sz="2000" dirty="0" err="1"/>
              <a:t>Dòng</a:t>
            </a:r>
            <a:r>
              <a:rPr lang="vi-VN" sz="2000" dirty="0"/>
              <a:t> </a:t>
            </a:r>
            <a:r>
              <a:rPr lang="vi-VN" sz="2000" dirty="0" err="1"/>
              <a:t>chảy</a:t>
            </a:r>
            <a:r>
              <a:rPr lang="vi-VN" sz="2000" dirty="0"/>
              <a:t>; </a:t>
            </a:r>
            <a:r>
              <a:rPr lang="vi-VN" sz="2000" dirty="0" err="1"/>
              <a:t>Faster</a:t>
            </a:r>
            <a:r>
              <a:rPr lang="vi-VN" sz="2000" dirty="0"/>
              <a:t> </a:t>
            </a:r>
            <a:r>
              <a:rPr lang="vi-VN" sz="2000" dirty="0" err="1"/>
              <a:t>flow</a:t>
            </a:r>
            <a:r>
              <a:rPr lang="vi-VN" sz="2000" dirty="0"/>
              <a:t> – </a:t>
            </a:r>
            <a:r>
              <a:rPr lang="vi-VN" sz="2000" dirty="0" err="1"/>
              <a:t>Vị</a:t>
            </a:r>
            <a:r>
              <a:rPr lang="vi-VN" sz="2000" dirty="0"/>
              <a:t> </a:t>
            </a:r>
            <a:r>
              <a:rPr lang="vi-VN" sz="2000" dirty="0" err="1"/>
              <a:t>trí</a:t>
            </a:r>
            <a:r>
              <a:rPr lang="vi-VN" sz="2000" dirty="0"/>
              <a:t> </a:t>
            </a:r>
            <a:r>
              <a:rPr lang="vi-VN" sz="2000" dirty="0" err="1"/>
              <a:t>dòng</a:t>
            </a:r>
            <a:r>
              <a:rPr lang="vi-VN" sz="2000" dirty="0"/>
              <a:t> </a:t>
            </a:r>
            <a:r>
              <a:rPr lang="vi-VN" sz="2000" dirty="0" err="1"/>
              <a:t>chảy</a:t>
            </a:r>
            <a:r>
              <a:rPr lang="vi-VN" sz="2000" dirty="0"/>
              <a:t> </a:t>
            </a:r>
            <a:r>
              <a:rPr lang="vi-VN" sz="2000" dirty="0" err="1"/>
              <a:t>được</a:t>
            </a:r>
            <a:r>
              <a:rPr lang="vi-VN" sz="2000" dirty="0"/>
              <a:t> tăng </a:t>
            </a:r>
            <a:r>
              <a:rPr lang="vi-VN" sz="2000" dirty="0" err="1"/>
              <a:t>tốc</a:t>
            </a:r>
            <a:r>
              <a:rPr lang="vi-VN" sz="2000" dirty="0"/>
              <a:t>; </a:t>
            </a:r>
            <a:r>
              <a:rPr lang="vi-VN" sz="2000" dirty="0" err="1"/>
              <a:t>Differential</a:t>
            </a:r>
            <a:r>
              <a:rPr lang="vi-VN" sz="2000" dirty="0"/>
              <a:t> </a:t>
            </a:r>
            <a:r>
              <a:rPr lang="vi-VN" sz="2000" dirty="0" err="1"/>
              <a:t>pressure</a:t>
            </a:r>
            <a:r>
              <a:rPr lang="vi-VN" sz="2000" dirty="0"/>
              <a:t> – Chênh </a:t>
            </a:r>
            <a:r>
              <a:rPr lang="vi-VN" sz="2000" dirty="0" err="1"/>
              <a:t>áp</a:t>
            </a:r>
            <a:r>
              <a:rPr lang="vi-VN" sz="2000" dirty="0"/>
              <a:t>; </a:t>
            </a:r>
            <a:r>
              <a:rPr lang="vi-VN" sz="2000" dirty="0" err="1"/>
              <a:t>Pipe</a:t>
            </a:r>
            <a:r>
              <a:rPr lang="vi-VN" sz="2000" dirty="0"/>
              <a:t> </a:t>
            </a:r>
            <a:r>
              <a:rPr lang="vi-VN" sz="2000" dirty="0" err="1"/>
              <a:t>flow</a:t>
            </a:r>
            <a:r>
              <a:rPr lang="vi-VN" sz="2000" dirty="0"/>
              <a:t> </a:t>
            </a:r>
            <a:r>
              <a:rPr lang="vi-VN" sz="2000" dirty="0" err="1"/>
              <a:t>measurement</a:t>
            </a:r>
            <a:r>
              <a:rPr lang="vi-VN" sz="2000" dirty="0"/>
              <a:t> – Đo lưu </a:t>
            </a:r>
            <a:r>
              <a:rPr lang="vi-VN" sz="2000" dirty="0" err="1"/>
              <a:t>lượng</a:t>
            </a:r>
            <a:r>
              <a:rPr lang="vi-VN" sz="2000" dirty="0"/>
              <a:t> </a:t>
            </a:r>
            <a:r>
              <a:rPr lang="vi-VN" sz="2000" dirty="0" err="1"/>
              <a:t>dòng</a:t>
            </a:r>
            <a:r>
              <a:rPr lang="vi-VN" sz="2000" dirty="0"/>
              <a:t> </a:t>
            </a:r>
            <a:r>
              <a:rPr lang="vi-VN" sz="2000" dirty="0" err="1"/>
              <a:t>chảy</a:t>
            </a:r>
            <a:r>
              <a:rPr lang="vi-VN" sz="2000" dirty="0"/>
              <a:t> trong </a:t>
            </a:r>
            <a:r>
              <a:rPr lang="vi-VN" sz="2000" dirty="0" err="1"/>
              <a:t>ống</a:t>
            </a:r>
            <a:r>
              <a:rPr lang="vi-VN" sz="2000" dirty="0"/>
              <a:t> </a:t>
            </a:r>
            <a:r>
              <a:rPr lang="vi-VN" sz="2000" dirty="0" err="1"/>
              <a:t>dẫn</a:t>
            </a:r>
            <a:endParaRPr lang="vi-VN" sz="2000" dirty="0"/>
          </a:p>
          <a:p>
            <a:pPr algn="ctr"/>
            <a:r>
              <a:rPr lang="vi-VN" sz="2000" b="1" i="1" dirty="0" err="1"/>
              <a:t>Hình</a:t>
            </a:r>
            <a:r>
              <a:rPr lang="vi-VN" sz="2000" b="1" i="1" dirty="0"/>
              <a:t> 2 – Nguyên </a:t>
            </a:r>
            <a:r>
              <a:rPr lang="vi-VN" sz="2000" b="1" i="1" dirty="0" err="1"/>
              <a:t>lý</a:t>
            </a:r>
            <a:r>
              <a:rPr lang="vi-VN" sz="2000" b="1" i="1" dirty="0"/>
              <a:t> </a:t>
            </a:r>
            <a:r>
              <a:rPr lang="vi-VN" sz="2000" b="1" i="1" dirty="0" err="1"/>
              <a:t>thiết</a:t>
            </a:r>
            <a:r>
              <a:rPr lang="vi-VN" sz="2000" b="1" i="1" dirty="0"/>
              <a:t> </a:t>
            </a:r>
            <a:r>
              <a:rPr lang="vi-VN" sz="2000" b="1" i="1" dirty="0" err="1"/>
              <a:t>bị</a:t>
            </a:r>
            <a:r>
              <a:rPr lang="vi-VN" sz="2000" b="1" i="1" dirty="0"/>
              <a:t> đo lưu </a:t>
            </a:r>
            <a:r>
              <a:rPr lang="vi-VN" sz="2000" b="1" i="1" dirty="0" err="1"/>
              <a:t>lượng</a:t>
            </a:r>
            <a:r>
              <a:rPr lang="vi-VN" sz="2000" b="1" i="1" dirty="0"/>
              <a:t> theo nguyên </a:t>
            </a:r>
            <a:r>
              <a:rPr lang="vi-VN" sz="2000" b="1" i="1" dirty="0" err="1"/>
              <a:t>lý</a:t>
            </a:r>
            <a:r>
              <a:rPr lang="vi-VN" sz="2000" b="1" i="1" dirty="0"/>
              <a:t> chênh </a:t>
            </a:r>
            <a:r>
              <a:rPr lang="vi-VN" sz="2000" b="1" i="1" dirty="0" err="1"/>
              <a:t>áp</a:t>
            </a:r>
            <a:endParaRPr lang="vi-VN" sz="2000" b="1" i="1" dirty="0"/>
          </a:p>
        </p:txBody>
      </p:sp>
      <p:pic>
        <p:nvPicPr>
          <p:cNvPr id="7" name="Picture 3" descr="diagram showcasing how differential pressure flow sensors types work">
            <a:extLst>
              <a:ext uri="{FF2B5EF4-FFF2-40B4-BE49-F238E27FC236}">
                <a16:creationId xmlns:a16="http://schemas.microsoft.com/office/drawing/2014/main" id="{0DE47145-E77B-AD54-32DF-516A406E7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27052"/>
            <a:ext cx="5404237" cy="23526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98516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CD2E458-1502-1FC3-421E-27D6BF3DE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n-lt"/>
              </a:rPr>
              <a:t>1.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Thiết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bị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đo lưu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lượng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và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hiệu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chuẩn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thiết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bị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đo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E120133-D7F4-183E-226B-379FFD29C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03843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vi-VN" b="1" dirty="0">
                <a:solidFill>
                  <a:srgbClr val="7030A0"/>
                </a:solidFill>
              </a:rPr>
              <a:t>1.1. </a:t>
            </a:r>
            <a:r>
              <a:rPr lang="vi-VN" b="1" dirty="0" err="1">
                <a:solidFill>
                  <a:srgbClr val="7030A0"/>
                </a:solidFill>
              </a:rPr>
              <a:t>Thiết</a:t>
            </a:r>
            <a:r>
              <a:rPr lang="vi-VN" b="1" dirty="0">
                <a:solidFill>
                  <a:srgbClr val="7030A0"/>
                </a:solidFill>
              </a:rPr>
              <a:t> </a:t>
            </a:r>
            <a:r>
              <a:rPr lang="vi-VN" b="1" dirty="0" err="1">
                <a:solidFill>
                  <a:srgbClr val="7030A0"/>
                </a:solidFill>
              </a:rPr>
              <a:t>bị</a:t>
            </a:r>
            <a:r>
              <a:rPr lang="vi-VN" b="1" dirty="0">
                <a:solidFill>
                  <a:srgbClr val="7030A0"/>
                </a:solidFill>
              </a:rPr>
              <a:t> đo lưu </a:t>
            </a:r>
            <a:r>
              <a:rPr lang="vi-VN" b="1" dirty="0" err="1">
                <a:solidFill>
                  <a:srgbClr val="7030A0"/>
                </a:solidFill>
              </a:rPr>
              <a:t>lượng</a:t>
            </a:r>
            <a:r>
              <a:rPr lang="vi-VN" b="1" dirty="0">
                <a:solidFill>
                  <a:srgbClr val="7030A0"/>
                </a:solidFill>
              </a:rPr>
              <a:t> </a:t>
            </a:r>
            <a:r>
              <a:rPr lang="vi-VN" b="1" dirty="0" err="1">
                <a:solidFill>
                  <a:srgbClr val="7030A0"/>
                </a:solidFill>
              </a:rPr>
              <a:t>dòng</a:t>
            </a:r>
            <a:r>
              <a:rPr lang="vi-VN" b="1" dirty="0">
                <a:solidFill>
                  <a:srgbClr val="7030A0"/>
                </a:solidFill>
              </a:rPr>
              <a:t> </a:t>
            </a:r>
            <a:r>
              <a:rPr lang="vi-VN" b="1" dirty="0" err="1">
                <a:solidFill>
                  <a:srgbClr val="7030A0"/>
                </a:solidFill>
              </a:rPr>
              <a:t>khí</a:t>
            </a:r>
            <a:endParaRPr lang="vi-VN" b="1" dirty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r>
              <a:rPr lang="vi-VN" dirty="0" err="1"/>
              <a:t>Dựa</a:t>
            </a:r>
            <a:r>
              <a:rPr lang="vi-VN" dirty="0"/>
              <a:t> theo nguyên </a:t>
            </a:r>
            <a:r>
              <a:rPr lang="vi-VN" dirty="0" err="1"/>
              <a:t>lý</a:t>
            </a:r>
            <a:r>
              <a:rPr lang="vi-VN" dirty="0"/>
              <a:t> </a:t>
            </a:r>
            <a:r>
              <a:rPr lang="vi-VN" dirty="0" err="1"/>
              <a:t>làm</a:t>
            </a:r>
            <a:r>
              <a:rPr lang="vi-VN" dirty="0"/>
              <a:t> </a:t>
            </a:r>
            <a:r>
              <a:rPr lang="vi-VN" dirty="0" err="1"/>
              <a:t>việc</a:t>
            </a:r>
            <a:r>
              <a:rPr lang="vi-VN" dirty="0"/>
              <a:t>, </a:t>
            </a:r>
            <a:r>
              <a:rPr lang="vi-VN" dirty="0" err="1"/>
              <a:t>thiết</a:t>
            </a:r>
            <a:r>
              <a:rPr lang="vi-VN" dirty="0"/>
              <a:t> </a:t>
            </a:r>
            <a:r>
              <a:rPr lang="vi-VN" dirty="0" err="1"/>
              <a:t>bị</a:t>
            </a:r>
            <a:r>
              <a:rPr lang="vi-VN" dirty="0"/>
              <a:t> đo lưu </a:t>
            </a:r>
            <a:r>
              <a:rPr lang="vi-VN" dirty="0" err="1"/>
              <a:t>lượng</a:t>
            </a:r>
            <a:r>
              <a:rPr lang="vi-VN" dirty="0"/>
              <a:t> </a:t>
            </a:r>
            <a:r>
              <a:rPr lang="vi-VN" dirty="0" err="1"/>
              <a:t>dòng</a:t>
            </a:r>
            <a:r>
              <a:rPr lang="vi-VN" dirty="0"/>
              <a:t> </a:t>
            </a:r>
            <a:r>
              <a:rPr lang="vi-VN" dirty="0" err="1"/>
              <a:t>khí</a:t>
            </a:r>
            <a:r>
              <a:rPr lang="vi-VN" dirty="0"/>
              <a:t> </a:t>
            </a:r>
            <a:r>
              <a:rPr lang="vi-VN" dirty="0" err="1"/>
              <a:t>được</a:t>
            </a:r>
            <a:r>
              <a:rPr lang="vi-VN" dirty="0"/>
              <a:t> phân </a:t>
            </a:r>
            <a:r>
              <a:rPr lang="vi-VN" dirty="0" err="1"/>
              <a:t>loại</a:t>
            </a:r>
            <a:r>
              <a:rPr lang="vi-VN" dirty="0"/>
              <a:t>:</a:t>
            </a:r>
          </a:p>
          <a:p>
            <a:pPr algn="just">
              <a:buFontTx/>
              <a:buChar char="-"/>
            </a:pPr>
            <a:r>
              <a:rPr lang="vi-VN" dirty="0" err="1"/>
              <a:t>Thiết</a:t>
            </a:r>
            <a:r>
              <a:rPr lang="vi-VN" dirty="0"/>
              <a:t> </a:t>
            </a:r>
            <a:r>
              <a:rPr lang="vi-VN" dirty="0" err="1"/>
              <a:t>bị</a:t>
            </a:r>
            <a:r>
              <a:rPr lang="vi-VN" dirty="0"/>
              <a:t> đo lưu </a:t>
            </a:r>
            <a:r>
              <a:rPr lang="vi-VN" dirty="0" err="1"/>
              <a:t>lượng</a:t>
            </a:r>
            <a:r>
              <a:rPr lang="vi-VN" dirty="0"/>
              <a:t> chênh </a:t>
            </a:r>
            <a:r>
              <a:rPr lang="vi-VN" dirty="0" err="1"/>
              <a:t>áp</a:t>
            </a:r>
            <a:r>
              <a:rPr lang="vi-VN" dirty="0"/>
              <a:t>;</a:t>
            </a:r>
          </a:p>
          <a:p>
            <a:pPr algn="just">
              <a:buFontTx/>
              <a:buChar char="-"/>
            </a:pPr>
            <a:r>
              <a:rPr lang="vi-VN" dirty="0" err="1"/>
              <a:t>Thiết</a:t>
            </a:r>
            <a:r>
              <a:rPr lang="vi-VN" dirty="0"/>
              <a:t> </a:t>
            </a:r>
            <a:r>
              <a:rPr lang="vi-VN" dirty="0" err="1"/>
              <a:t>bị</a:t>
            </a:r>
            <a:r>
              <a:rPr lang="vi-VN" dirty="0"/>
              <a:t> đo lưu </a:t>
            </a:r>
            <a:r>
              <a:rPr lang="vi-VN" dirty="0" err="1"/>
              <a:t>lượng</a:t>
            </a:r>
            <a:r>
              <a:rPr lang="vi-VN" dirty="0"/>
              <a:t> </a:t>
            </a:r>
            <a:r>
              <a:rPr lang="vi-VN" dirty="0" err="1"/>
              <a:t>trọng</a:t>
            </a:r>
            <a:r>
              <a:rPr lang="vi-VN" dirty="0"/>
              <a:t> </a:t>
            </a:r>
            <a:r>
              <a:rPr lang="vi-VN" dirty="0" err="1"/>
              <a:t>lực</a:t>
            </a:r>
            <a:r>
              <a:rPr lang="vi-VN" dirty="0"/>
              <a:t> (</a:t>
            </a:r>
            <a:r>
              <a:rPr lang="vi-VN" dirty="0" err="1">
                <a:solidFill>
                  <a:srgbClr val="00B050"/>
                </a:solidFill>
              </a:rPr>
              <a:t>rotameter</a:t>
            </a:r>
            <a:r>
              <a:rPr lang="vi-VN" dirty="0"/>
              <a:t>);</a:t>
            </a:r>
          </a:p>
        </p:txBody>
      </p:sp>
      <p:pic>
        <p:nvPicPr>
          <p:cNvPr id="6" name="Picture 2" descr="Lưu lượng kế kiểu trụ-LZM15G">
            <a:extLst>
              <a:ext uri="{FF2B5EF4-FFF2-40B4-BE49-F238E27FC236}">
                <a16:creationId xmlns:a16="http://schemas.microsoft.com/office/drawing/2014/main" id="{909DE2A1-D744-6148-BEAB-9DC6E40FF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706" y="1946430"/>
            <a:ext cx="1976760" cy="2965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Products">
            <a:extLst>
              <a:ext uri="{FF2B5EF4-FFF2-40B4-BE49-F238E27FC236}">
                <a16:creationId xmlns:a16="http://schemas.microsoft.com/office/drawing/2014/main" id="{AA629DBB-3B4D-A22B-F889-26E2B591FE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6" t="10269" r="9104" b="7523"/>
          <a:stretch/>
        </p:blipFill>
        <p:spPr bwMode="auto">
          <a:xfrm>
            <a:off x="6096000" y="1828225"/>
            <a:ext cx="3649706" cy="285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664E97E-081E-4EEE-0AAF-F437BFD66168}"/>
              </a:ext>
            </a:extLst>
          </p:cNvPr>
          <p:cNvSpPr txBox="1"/>
          <p:nvPr/>
        </p:nvSpPr>
        <p:spPr>
          <a:xfrm>
            <a:off x="6096000" y="5029775"/>
            <a:ext cx="54799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dirty="0" err="1"/>
              <a:t>Flow</a:t>
            </a:r>
            <a:r>
              <a:rPr lang="vi-VN" sz="2000" dirty="0"/>
              <a:t> </a:t>
            </a:r>
            <a:r>
              <a:rPr lang="vi-VN" sz="2000" dirty="0" err="1"/>
              <a:t>direction</a:t>
            </a:r>
            <a:r>
              <a:rPr lang="vi-VN" sz="2000" dirty="0"/>
              <a:t> – </a:t>
            </a:r>
            <a:r>
              <a:rPr lang="vi-VN" sz="2000" dirty="0" err="1"/>
              <a:t>Hướng</a:t>
            </a:r>
            <a:r>
              <a:rPr lang="vi-VN" sz="2000" dirty="0"/>
              <a:t> </a:t>
            </a:r>
            <a:r>
              <a:rPr lang="vi-VN" sz="2000" dirty="0" err="1"/>
              <a:t>dòng</a:t>
            </a:r>
            <a:r>
              <a:rPr lang="vi-VN" sz="2000" dirty="0"/>
              <a:t> </a:t>
            </a:r>
            <a:r>
              <a:rPr lang="vi-VN" sz="2000" dirty="0" err="1"/>
              <a:t>khí</a:t>
            </a:r>
            <a:r>
              <a:rPr lang="vi-VN" sz="2000" dirty="0"/>
              <a:t> lưu thông; </a:t>
            </a:r>
            <a:r>
              <a:rPr lang="vi-VN" sz="2000" dirty="0" err="1"/>
              <a:t>Float</a:t>
            </a:r>
            <a:r>
              <a:rPr lang="vi-VN" sz="2000" dirty="0"/>
              <a:t> – Phao; </a:t>
            </a:r>
            <a:r>
              <a:rPr lang="vi-VN" sz="2000" dirty="0" err="1"/>
              <a:t>Housing</a:t>
            </a:r>
            <a:r>
              <a:rPr lang="vi-VN" sz="2000" dirty="0"/>
              <a:t> </a:t>
            </a:r>
            <a:r>
              <a:rPr lang="vi-VN" sz="2000" dirty="0" err="1"/>
              <a:t>of</a:t>
            </a:r>
            <a:r>
              <a:rPr lang="vi-VN" sz="2000" dirty="0"/>
              <a:t> the </a:t>
            </a:r>
            <a:r>
              <a:rPr lang="vi-VN" sz="2000" dirty="0" err="1"/>
              <a:t>rotameter</a:t>
            </a:r>
            <a:r>
              <a:rPr lang="vi-VN" sz="2000" dirty="0"/>
              <a:t> – </a:t>
            </a:r>
            <a:r>
              <a:rPr lang="vi-VN" sz="2000" dirty="0" err="1"/>
              <a:t>Vỏ</a:t>
            </a:r>
            <a:r>
              <a:rPr lang="vi-VN" sz="2000" dirty="0"/>
              <a:t> </a:t>
            </a:r>
            <a:r>
              <a:rPr lang="vi-VN" sz="2000" dirty="0" err="1"/>
              <a:t>thiết</a:t>
            </a:r>
            <a:r>
              <a:rPr lang="vi-VN" sz="2000" dirty="0"/>
              <a:t> </a:t>
            </a:r>
            <a:r>
              <a:rPr lang="vi-VN" sz="2000" dirty="0" err="1"/>
              <a:t>bị</a:t>
            </a:r>
            <a:r>
              <a:rPr lang="vi-VN" sz="2000" dirty="0"/>
              <a:t> đo</a:t>
            </a:r>
          </a:p>
          <a:p>
            <a:pPr algn="ctr"/>
            <a:r>
              <a:rPr lang="vi-VN" sz="2000" b="1" i="1" dirty="0" err="1"/>
              <a:t>Hình</a:t>
            </a:r>
            <a:r>
              <a:rPr lang="vi-VN" sz="2000" b="1" i="1" dirty="0"/>
              <a:t> 3 – Nguyên </a:t>
            </a:r>
            <a:r>
              <a:rPr lang="vi-VN" sz="2000" b="1" i="1" dirty="0" err="1"/>
              <a:t>lý</a:t>
            </a:r>
            <a:r>
              <a:rPr lang="vi-VN" sz="2000" b="1" i="1" dirty="0"/>
              <a:t> </a:t>
            </a:r>
            <a:r>
              <a:rPr lang="vi-VN" sz="2000" b="1" i="1" dirty="0" err="1"/>
              <a:t>thiết</a:t>
            </a:r>
            <a:r>
              <a:rPr lang="vi-VN" sz="2000" b="1" i="1" dirty="0"/>
              <a:t> </a:t>
            </a:r>
            <a:r>
              <a:rPr lang="vi-VN" sz="2000" b="1" i="1" dirty="0" err="1"/>
              <a:t>bị</a:t>
            </a:r>
            <a:r>
              <a:rPr lang="vi-VN" sz="2000" b="1" i="1" dirty="0"/>
              <a:t> đo lưu </a:t>
            </a:r>
            <a:r>
              <a:rPr lang="vi-VN" sz="2000" b="1" i="1" dirty="0" err="1"/>
              <a:t>lượng</a:t>
            </a:r>
            <a:r>
              <a:rPr lang="vi-VN" sz="2000" b="1" i="1" dirty="0"/>
              <a:t> </a:t>
            </a:r>
            <a:r>
              <a:rPr lang="vi-VN" sz="2000" b="1" i="1" dirty="0" err="1"/>
              <a:t>trọng</a:t>
            </a:r>
            <a:r>
              <a:rPr lang="vi-VN" sz="2000" b="1" i="1" dirty="0"/>
              <a:t> </a:t>
            </a:r>
            <a:r>
              <a:rPr lang="vi-VN" sz="2000" b="1" i="1" dirty="0" err="1"/>
              <a:t>lực</a:t>
            </a:r>
            <a:endParaRPr lang="vi-VN" sz="2000" b="1" i="1" dirty="0"/>
          </a:p>
        </p:txBody>
      </p:sp>
    </p:spTree>
    <p:extLst>
      <p:ext uri="{BB962C8B-B14F-4D97-AF65-F5344CB8AC3E}">
        <p14:creationId xmlns:p14="http://schemas.microsoft.com/office/powerpoint/2010/main" val="3011347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CD2E458-1502-1FC3-421E-27D6BF3DE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n-lt"/>
              </a:rPr>
              <a:t>1.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Thiết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bị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đo lưu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lượng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và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hiệu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chuẩn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thiết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bị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đo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E120133-D7F4-183E-226B-379FFD29C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03843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vi-VN" b="1" dirty="0">
                <a:solidFill>
                  <a:srgbClr val="7030A0"/>
                </a:solidFill>
              </a:rPr>
              <a:t>1.1. </a:t>
            </a:r>
            <a:r>
              <a:rPr lang="vi-VN" b="1" dirty="0" err="1">
                <a:solidFill>
                  <a:srgbClr val="7030A0"/>
                </a:solidFill>
              </a:rPr>
              <a:t>Thiết</a:t>
            </a:r>
            <a:r>
              <a:rPr lang="vi-VN" b="1" dirty="0">
                <a:solidFill>
                  <a:srgbClr val="7030A0"/>
                </a:solidFill>
              </a:rPr>
              <a:t> </a:t>
            </a:r>
            <a:r>
              <a:rPr lang="vi-VN" b="1" dirty="0" err="1">
                <a:solidFill>
                  <a:srgbClr val="7030A0"/>
                </a:solidFill>
              </a:rPr>
              <a:t>bị</a:t>
            </a:r>
            <a:r>
              <a:rPr lang="vi-VN" b="1" dirty="0">
                <a:solidFill>
                  <a:srgbClr val="7030A0"/>
                </a:solidFill>
              </a:rPr>
              <a:t> đo lưu </a:t>
            </a:r>
            <a:r>
              <a:rPr lang="vi-VN" b="1" dirty="0" err="1">
                <a:solidFill>
                  <a:srgbClr val="7030A0"/>
                </a:solidFill>
              </a:rPr>
              <a:t>lượng</a:t>
            </a:r>
            <a:r>
              <a:rPr lang="vi-VN" b="1" dirty="0">
                <a:solidFill>
                  <a:srgbClr val="7030A0"/>
                </a:solidFill>
              </a:rPr>
              <a:t> </a:t>
            </a:r>
            <a:r>
              <a:rPr lang="vi-VN" b="1" dirty="0" err="1">
                <a:solidFill>
                  <a:srgbClr val="7030A0"/>
                </a:solidFill>
              </a:rPr>
              <a:t>dòng</a:t>
            </a:r>
            <a:r>
              <a:rPr lang="vi-VN" b="1" dirty="0">
                <a:solidFill>
                  <a:srgbClr val="7030A0"/>
                </a:solidFill>
              </a:rPr>
              <a:t> </a:t>
            </a:r>
            <a:r>
              <a:rPr lang="vi-VN" b="1" dirty="0" err="1">
                <a:solidFill>
                  <a:srgbClr val="7030A0"/>
                </a:solidFill>
              </a:rPr>
              <a:t>khí</a:t>
            </a:r>
            <a:endParaRPr lang="vi-VN" b="1" dirty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r>
              <a:rPr lang="vi-VN" dirty="0" err="1"/>
              <a:t>Dựa</a:t>
            </a:r>
            <a:r>
              <a:rPr lang="vi-VN" dirty="0"/>
              <a:t> theo nguyên </a:t>
            </a:r>
            <a:r>
              <a:rPr lang="vi-VN" dirty="0" err="1"/>
              <a:t>lý</a:t>
            </a:r>
            <a:r>
              <a:rPr lang="vi-VN" dirty="0"/>
              <a:t> </a:t>
            </a:r>
            <a:r>
              <a:rPr lang="vi-VN" dirty="0" err="1"/>
              <a:t>làm</a:t>
            </a:r>
            <a:r>
              <a:rPr lang="vi-VN" dirty="0"/>
              <a:t> </a:t>
            </a:r>
            <a:r>
              <a:rPr lang="vi-VN" dirty="0" err="1"/>
              <a:t>việc</a:t>
            </a:r>
            <a:r>
              <a:rPr lang="vi-VN" dirty="0"/>
              <a:t>, </a:t>
            </a:r>
            <a:r>
              <a:rPr lang="vi-VN" dirty="0" err="1"/>
              <a:t>thiết</a:t>
            </a:r>
            <a:r>
              <a:rPr lang="vi-VN" dirty="0"/>
              <a:t> </a:t>
            </a:r>
            <a:r>
              <a:rPr lang="vi-VN" dirty="0" err="1"/>
              <a:t>bị</a:t>
            </a:r>
            <a:r>
              <a:rPr lang="vi-VN" dirty="0"/>
              <a:t> đo lưu </a:t>
            </a:r>
            <a:r>
              <a:rPr lang="vi-VN" dirty="0" err="1"/>
              <a:t>lượng</a:t>
            </a:r>
            <a:r>
              <a:rPr lang="vi-VN" dirty="0"/>
              <a:t> </a:t>
            </a:r>
            <a:r>
              <a:rPr lang="vi-VN" dirty="0" err="1"/>
              <a:t>dòng</a:t>
            </a:r>
            <a:r>
              <a:rPr lang="vi-VN" dirty="0"/>
              <a:t> </a:t>
            </a:r>
            <a:r>
              <a:rPr lang="vi-VN" dirty="0" err="1"/>
              <a:t>khí</a:t>
            </a:r>
            <a:r>
              <a:rPr lang="vi-VN" dirty="0"/>
              <a:t> </a:t>
            </a:r>
            <a:r>
              <a:rPr lang="vi-VN" dirty="0" err="1"/>
              <a:t>được</a:t>
            </a:r>
            <a:r>
              <a:rPr lang="vi-VN" dirty="0"/>
              <a:t> phân </a:t>
            </a:r>
            <a:r>
              <a:rPr lang="vi-VN" dirty="0" err="1"/>
              <a:t>loại</a:t>
            </a:r>
            <a:r>
              <a:rPr lang="vi-VN" dirty="0"/>
              <a:t>:</a:t>
            </a:r>
          </a:p>
          <a:p>
            <a:pPr algn="just">
              <a:buFontTx/>
              <a:buChar char="-"/>
            </a:pPr>
            <a:r>
              <a:rPr lang="vi-VN" dirty="0" err="1"/>
              <a:t>Thiết</a:t>
            </a:r>
            <a:r>
              <a:rPr lang="vi-VN" dirty="0"/>
              <a:t> </a:t>
            </a:r>
            <a:r>
              <a:rPr lang="vi-VN" dirty="0" err="1"/>
              <a:t>bị</a:t>
            </a:r>
            <a:r>
              <a:rPr lang="vi-VN" dirty="0"/>
              <a:t> đo lưu </a:t>
            </a:r>
            <a:r>
              <a:rPr lang="vi-VN" dirty="0" err="1"/>
              <a:t>lượng</a:t>
            </a:r>
            <a:r>
              <a:rPr lang="vi-VN" dirty="0"/>
              <a:t> </a:t>
            </a:r>
            <a:r>
              <a:rPr lang="vi-VN" dirty="0" err="1"/>
              <a:t>dạng</a:t>
            </a:r>
            <a:r>
              <a:rPr lang="vi-VN" dirty="0"/>
              <a:t> </a:t>
            </a:r>
            <a:r>
              <a:rPr lang="vi-VN" dirty="0" err="1"/>
              <a:t>nhiệt</a:t>
            </a:r>
            <a:r>
              <a:rPr lang="vi-VN" dirty="0"/>
              <a:t> trao </a:t>
            </a:r>
            <a:r>
              <a:rPr lang="vi-VN" dirty="0" err="1"/>
              <a:t>đổi</a:t>
            </a:r>
            <a:r>
              <a:rPr lang="vi-VN" dirty="0"/>
              <a:t> (</a:t>
            </a:r>
            <a:r>
              <a:rPr lang="vi-VN" dirty="0" err="1"/>
              <a:t>thermal</a:t>
            </a:r>
            <a:r>
              <a:rPr lang="vi-VN" dirty="0"/>
              <a:t> </a:t>
            </a:r>
            <a:r>
              <a:rPr lang="vi-VN" dirty="0" err="1"/>
              <a:t>meter</a:t>
            </a:r>
            <a:r>
              <a:rPr lang="vi-VN" dirty="0"/>
              <a:t>);</a:t>
            </a:r>
          </a:p>
          <a:p>
            <a:pPr algn="just">
              <a:buFontTx/>
              <a:buChar char="-"/>
            </a:pPr>
            <a:r>
              <a:rPr lang="vi-VN" dirty="0" err="1"/>
              <a:t>Thiết</a:t>
            </a:r>
            <a:r>
              <a:rPr lang="vi-VN" dirty="0"/>
              <a:t> </a:t>
            </a:r>
            <a:r>
              <a:rPr lang="vi-VN" dirty="0" err="1"/>
              <a:t>bị</a:t>
            </a:r>
            <a:r>
              <a:rPr lang="vi-VN" dirty="0"/>
              <a:t> đo lưu </a:t>
            </a:r>
            <a:r>
              <a:rPr lang="vi-VN" dirty="0" err="1"/>
              <a:t>lượng</a:t>
            </a:r>
            <a:r>
              <a:rPr lang="vi-VN" dirty="0"/>
              <a:t> </a:t>
            </a:r>
            <a:r>
              <a:rPr lang="vi-VN" dirty="0" err="1"/>
              <a:t>trọng</a:t>
            </a:r>
            <a:r>
              <a:rPr lang="vi-VN" dirty="0"/>
              <a:t> </a:t>
            </a:r>
            <a:r>
              <a:rPr lang="vi-VN" dirty="0" err="1"/>
              <a:t>lực</a:t>
            </a:r>
            <a:r>
              <a:rPr lang="vi-VN" dirty="0"/>
              <a:t> (</a:t>
            </a:r>
            <a:r>
              <a:rPr lang="vi-VN" dirty="0" err="1">
                <a:solidFill>
                  <a:srgbClr val="00B050"/>
                </a:solidFill>
              </a:rPr>
              <a:t>rotameter</a:t>
            </a:r>
            <a:r>
              <a:rPr lang="vi-VN" dirty="0"/>
              <a:t>);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664E97E-081E-4EEE-0AAF-F437BFD66168}"/>
              </a:ext>
            </a:extLst>
          </p:cNvPr>
          <p:cNvSpPr txBox="1"/>
          <p:nvPr/>
        </p:nvSpPr>
        <p:spPr>
          <a:xfrm>
            <a:off x="6096000" y="5029775"/>
            <a:ext cx="54799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dirty="0" err="1"/>
              <a:t>Heated</a:t>
            </a:r>
            <a:r>
              <a:rPr lang="vi-VN" sz="2000" dirty="0"/>
              <a:t> </a:t>
            </a:r>
            <a:r>
              <a:rPr lang="vi-VN" sz="2000" dirty="0" err="1"/>
              <a:t>sensor</a:t>
            </a:r>
            <a:r>
              <a:rPr lang="vi-VN" sz="2000" dirty="0"/>
              <a:t> – Thanh gia </a:t>
            </a:r>
            <a:r>
              <a:rPr lang="vi-VN" sz="2000" dirty="0" err="1"/>
              <a:t>nhiệt</a:t>
            </a:r>
            <a:r>
              <a:rPr lang="vi-VN" sz="2000" dirty="0"/>
              <a:t> </a:t>
            </a:r>
            <a:r>
              <a:rPr lang="vi-VN" sz="2000" dirty="0" err="1"/>
              <a:t>được</a:t>
            </a:r>
            <a:r>
              <a:rPr lang="vi-VN" sz="2000" dirty="0"/>
              <a:t> </a:t>
            </a:r>
            <a:r>
              <a:rPr lang="vi-VN" sz="2000" dirty="0" err="1"/>
              <a:t>cấp</a:t>
            </a:r>
            <a:r>
              <a:rPr lang="vi-VN" sz="2000" dirty="0"/>
              <a:t> </a:t>
            </a:r>
            <a:r>
              <a:rPr lang="vi-VN" sz="2000" dirty="0" err="1"/>
              <a:t>nguồn</a:t>
            </a:r>
            <a:r>
              <a:rPr lang="vi-VN" sz="2000" dirty="0"/>
              <a:t> nuôi (</a:t>
            </a:r>
            <a:r>
              <a:rPr lang="vi-VN" sz="2000" dirty="0" err="1"/>
              <a:t>cảm</a:t>
            </a:r>
            <a:r>
              <a:rPr lang="vi-VN" sz="2000" dirty="0"/>
              <a:t> </a:t>
            </a:r>
            <a:r>
              <a:rPr lang="vi-VN" sz="2000" dirty="0" err="1"/>
              <a:t>biến</a:t>
            </a:r>
            <a:r>
              <a:rPr lang="vi-VN" sz="2000" dirty="0"/>
              <a:t>); </a:t>
            </a:r>
            <a:r>
              <a:rPr lang="vi-VN" sz="2000" dirty="0" err="1"/>
              <a:t>Unheated</a:t>
            </a:r>
            <a:r>
              <a:rPr lang="vi-VN" sz="2000" dirty="0"/>
              <a:t> </a:t>
            </a:r>
            <a:r>
              <a:rPr lang="vi-VN" sz="2000" dirty="0" err="1"/>
              <a:t>sensor</a:t>
            </a:r>
            <a:r>
              <a:rPr lang="vi-VN" sz="2000" dirty="0"/>
              <a:t> – Thanh gia </a:t>
            </a:r>
            <a:r>
              <a:rPr lang="vi-VN" sz="2000" dirty="0" err="1"/>
              <a:t>nhiệt</a:t>
            </a:r>
            <a:r>
              <a:rPr lang="vi-VN" sz="2000" dirty="0"/>
              <a:t> không </a:t>
            </a:r>
            <a:r>
              <a:rPr lang="vi-VN" sz="2000" dirty="0" err="1"/>
              <a:t>được</a:t>
            </a:r>
            <a:r>
              <a:rPr lang="vi-VN" sz="2000" dirty="0"/>
              <a:t> </a:t>
            </a:r>
            <a:r>
              <a:rPr lang="vi-VN" sz="2000" dirty="0" err="1"/>
              <a:t>cấp</a:t>
            </a:r>
            <a:r>
              <a:rPr lang="vi-VN" sz="2000" dirty="0"/>
              <a:t> </a:t>
            </a:r>
            <a:r>
              <a:rPr lang="vi-VN" sz="2000" dirty="0" err="1"/>
              <a:t>nguồn</a:t>
            </a:r>
            <a:r>
              <a:rPr lang="vi-VN" sz="2000" dirty="0"/>
              <a:t> nuôi</a:t>
            </a:r>
          </a:p>
          <a:p>
            <a:pPr algn="ctr"/>
            <a:r>
              <a:rPr lang="vi-VN" sz="2000" b="1" i="1" dirty="0" err="1"/>
              <a:t>Hình</a:t>
            </a:r>
            <a:r>
              <a:rPr lang="vi-VN" sz="2000" b="1" i="1" dirty="0"/>
              <a:t> 4 – Nguyên </a:t>
            </a:r>
            <a:r>
              <a:rPr lang="vi-VN" sz="2000" b="1" i="1" dirty="0" err="1"/>
              <a:t>lý</a:t>
            </a:r>
            <a:r>
              <a:rPr lang="vi-VN" sz="2000" b="1" i="1" dirty="0"/>
              <a:t> </a:t>
            </a:r>
            <a:r>
              <a:rPr lang="vi-VN" sz="2000" b="1" i="1" dirty="0" err="1"/>
              <a:t>thiết</a:t>
            </a:r>
            <a:r>
              <a:rPr lang="vi-VN" sz="2000" b="1" i="1" dirty="0"/>
              <a:t> </a:t>
            </a:r>
            <a:r>
              <a:rPr lang="vi-VN" sz="2000" b="1" i="1" dirty="0" err="1"/>
              <a:t>bị</a:t>
            </a:r>
            <a:r>
              <a:rPr lang="vi-VN" sz="2000" b="1" i="1" dirty="0"/>
              <a:t> đo lưu </a:t>
            </a:r>
            <a:r>
              <a:rPr lang="vi-VN" sz="2000" b="1" i="1" dirty="0" err="1"/>
              <a:t>lượng</a:t>
            </a:r>
            <a:r>
              <a:rPr lang="vi-VN" sz="2000" b="1" i="1" dirty="0"/>
              <a:t> theo nguyên </a:t>
            </a:r>
            <a:r>
              <a:rPr lang="vi-VN" sz="2000" b="1" i="1" dirty="0" err="1"/>
              <a:t>lý</a:t>
            </a:r>
            <a:r>
              <a:rPr lang="vi-VN" sz="2000" b="1" i="1" dirty="0"/>
              <a:t> </a:t>
            </a:r>
            <a:r>
              <a:rPr lang="vi-VN" sz="2000" b="1" i="1" dirty="0" err="1"/>
              <a:t>nhiệt</a:t>
            </a:r>
            <a:r>
              <a:rPr lang="vi-VN" sz="2000" b="1" i="1" dirty="0"/>
              <a:t> trao </a:t>
            </a:r>
            <a:r>
              <a:rPr lang="vi-VN" sz="2000" b="1" i="1" dirty="0" err="1"/>
              <a:t>đổi</a:t>
            </a:r>
            <a:endParaRPr lang="vi-VN" sz="2000" b="1" i="1" dirty="0"/>
          </a:p>
        </p:txBody>
      </p:sp>
      <p:pic>
        <p:nvPicPr>
          <p:cNvPr id="7" name="Picture 4" descr="Thermal flare gas flow meter solves measurement challenges on FPSO vessel |  Offshore">
            <a:extLst>
              <a:ext uri="{FF2B5EF4-FFF2-40B4-BE49-F238E27FC236}">
                <a16:creationId xmlns:a16="http://schemas.microsoft.com/office/drawing/2014/main" id="{22ABFACB-A09C-666B-941C-1F900108E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902" y="1395682"/>
            <a:ext cx="3166110" cy="3482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5538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CD2E458-1502-1FC3-421E-27D6BF3DE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n-lt"/>
              </a:rPr>
              <a:t>1.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Thiết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bị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đo lưu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lượng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và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hiệu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chuẩn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thiết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bị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đo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E120133-D7F4-183E-226B-379FFD29C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5682"/>
            <a:ext cx="4803843" cy="52093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vi-VN" b="1" dirty="0">
                <a:solidFill>
                  <a:srgbClr val="7030A0"/>
                </a:solidFill>
              </a:rPr>
              <a:t>1.1. </a:t>
            </a:r>
            <a:r>
              <a:rPr lang="vi-VN" b="1" dirty="0" err="1">
                <a:solidFill>
                  <a:srgbClr val="7030A0"/>
                </a:solidFill>
              </a:rPr>
              <a:t>Thiết</a:t>
            </a:r>
            <a:r>
              <a:rPr lang="vi-VN" b="1" dirty="0">
                <a:solidFill>
                  <a:srgbClr val="7030A0"/>
                </a:solidFill>
              </a:rPr>
              <a:t> </a:t>
            </a:r>
            <a:r>
              <a:rPr lang="vi-VN" b="1" dirty="0" err="1">
                <a:solidFill>
                  <a:srgbClr val="7030A0"/>
                </a:solidFill>
              </a:rPr>
              <a:t>bị</a:t>
            </a:r>
            <a:r>
              <a:rPr lang="vi-VN" b="1" dirty="0">
                <a:solidFill>
                  <a:srgbClr val="7030A0"/>
                </a:solidFill>
              </a:rPr>
              <a:t> đo lưu </a:t>
            </a:r>
            <a:r>
              <a:rPr lang="vi-VN" b="1" dirty="0" err="1">
                <a:solidFill>
                  <a:srgbClr val="7030A0"/>
                </a:solidFill>
              </a:rPr>
              <a:t>lượng</a:t>
            </a:r>
            <a:r>
              <a:rPr lang="vi-VN" b="1" dirty="0">
                <a:solidFill>
                  <a:srgbClr val="7030A0"/>
                </a:solidFill>
              </a:rPr>
              <a:t> </a:t>
            </a:r>
            <a:r>
              <a:rPr lang="vi-VN" b="1" dirty="0" err="1">
                <a:solidFill>
                  <a:srgbClr val="7030A0"/>
                </a:solidFill>
              </a:rPr>
              <a:t>dòng</a:t>
            </a:r>
            <a:r>
              <a:rPr lang="vi-VN" b="1" dirty="0">
                <a:solidFill>
                  <a:srgbClr val="7030A0"/>
                </a:solidFill>
              </a:rPr>
              <a:t> </a:t>
            </a:r>
            <a:r>
              <a:rPr lang="vi-VN" b="1" dirty="0" err="1">
                <a:solidFill>
                  <a:srgbClr val="7030A0"/>
                </a:solidFill>
              </a:rPr>
              <a:t>khí</a:t>
            </a:r>
            <a:endParaRPr lang="vi-VN" b="1" dirty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r>
              <a:rPr lang="vi-VN" dirty="0" err="1"/>
              <a:t>Dựa</a:t>
            </a:r>
            <a:r>
              <a:rPr lang="vi-VN" dirty="0"/>
              <a:t> theo nguyên </a:t>
            </a:r>
            <a:r>
              <a:rPr lang="vi-VN" dirty="0" err="1"/>
              <a:t>lý</a:t>
            </a:r>
            <a:r>
              <a:rPr lang="vi-VN" dirty="0"/>
              <a:t> </a:t>
            </a:r>
            <a:r>
              <a:rPr lang="vi-VN" dirty="0" err="1"/>
              <a:t>làm</a:t>
            </a:r>
            <a:r>
              <a:rPr lang="vi-VN" dirty="0"/>
              <a:t> </a:t>
            </a:r>
            <a:r>
              <a:rPr lang="vi-VN" dirty="0" err="1"/>
              <a:t>việc</a:t>
            </a:r>
            <a:r>
              <a:rPr lang="vi-VN" dirty="0"/>
              <a:t>, </a:t>
            </a:r>
            <a:r>
              <a:rPr lang="vi-VN" dirty="0" err="1"/>
              <a:t>thiết</a:t>
            </a:r>
            <a:r>
              <a:rPr lang="vi-VN" dirty="0"/>
              <a:t> </a:t>
            </a:r>
            <a:r>
              <a:rPr lang="vi-VN" dirty="0" err="1"/>
              <a:t>bị</a:t>
            </a:r>
            <a:r>
              <a:rPr lang="vi-VN" dirty="0"/>
              <a:t> đo lưu </a:t>
            </a:r>
            <a:r>
              <a:rPr lang="vi-VN" dirty="0" err="1"/>
              <a:t>lượng</a:t>
            </a:r>
            <a:r>
              <a:rPr lang="vi-VN" dirty="0"/>
              <a:t> </a:t>
            </a:r>
            <a:r>
              <a:rPr lang="vi-VN" dirty="0" err="1"/>
              <a:t>dòng</a:t>
            </a:r>
            <a:r>
              <a:rPr lang="vi-VN" dirty="0"/>
              <a:t> </a:t>
            </a:r>
            <a:r>
              <a:rPr lang="vi-VN" dirty="0" err="1"/>
              <a:t>khí</a:t>
            </a:r>
            <a:r>
              <a:rPr lang="vi-VN" dirty="0"/>
              <a:t> </a:t>
            </a:r>
            <a:r>
              <a:rPr lang="vi-VN" dirty="0" err="1"/>
              <a:t>được</a:t>
            </a:r>
            <a:r>
              <a:rPr lang="vi-VN" dirty="0"/>
              <a:t> phân </a:t>
            </a:r>
            <a:r>
              <a:rPr lang="vi-VN" dirty="0" err="1"/>
              <a:t>loại</a:t>
            </a:r>
            <a:r>
              <a:rPr lang="vi-VN" dirty="0"/>
              <a:t>:</a:t>
            </a:r>
          </a:p>
          <a:p>
            <a:pPr algn="just">
              <a:buFontTx/>
              <a:buChar char="-"/>
            </a:pPr>
            <a:r>
              <a:rPr lang="vi-VN" dirty="0" err="1"/>
              <a:t>Thiết</a:t>
            </a:r>
            <a:r>
              <a:rPr lang="vi-VN" dirty="0"/>
              <a:t> </a:t>
            </a:r>
            <a:r>
              <a:rPr lang="vi-VN" dirty="0" err="1"/>
              <a:t>bị</a:t>
            </a:r>
            <a:r>
              <a:rPr lang="vi-VN" dirty="0"/>
              <a:t> đo lưu </a:t>
            </a:r>
            <a:r>
              <a:rPr lang="vi-VN" dirty="0" err="1"/>
              <a:t>lượng</a:t>
            </a:r>
            <a:r>
              <a:rPr lang="vi-VN" dirty="0"/>
              <a:t> </a:t>
            </a:r>
            <a:r>
              <a:rPr lang="vi-VN" dirty="0" err="1"/>
              <a:t>dạng</a:t>
            </a:r>
            <a:r>
              <a:rPr lang="vi-VN" dirty="0"/>
              <a:t> </a:t>
            </a:r>
            <a:r>
              <a:rPr lang="vi-VN" dirty="0" err="1"/>
              <a:t>nhiệt</a:t>
            </a:r>
            <a:r>
              <a:rPr lang="vi-VN" dirty="0"/>
              <a:t> trao </a:t>
            </a:r>
            <a:r>
              <a:rPr lang="vi-VN" dirty="0" err="1"/>
              <a:t>đổi</a:t>
            </a:r>
            <a:r>
              <a:rPr lang="vi-VN" dirty="0"/>
              <a:t> (</a:t>
            </a:r>
            <a:r>
              <a:rPr lang="vi-VN" dirty="0" err="1"/>
              <a:t>thermal</a:t>
            </a:r>
            <a:r>
              <a:rPr lang="vi-VN" dirty="0"/>
              <a:t> </a:t>
            </a:r>
            <a:r>
              <a:rPr lang="vi-VN" dirty="0" err="1"/>
              <a:t>meter</a:t>
            </a:r>
            <a:r>
              <a:rPr lang="vi-VN" dirty="0"/>
              <a:t>);</a:t>
            </a:r>
          </a:p>
          <a:p>
            <a:pPr algn="just">
              <a:buFontTx/>
              <a:buChar char="-"/>
            </a:pPr>
            <a:r>
              <a:rPr lang="vi-VN" dirty="0" err="1"/>
              <a:t>Thiết</a:t>
            </a:r>
            <a:r>
              <a:rPr lang="vi-VN" dirty="0"/>
              <a:t> </a:t>
            </a:r>
            <a:r>
              <a:rPr lang="vi-VN" dirty="0" err="1"/>
              <a:t>bị</a:t>
            </a:r>
            <a:r>
              <a:rPr lang="vi-VN" dirty="0"/>
              <a:t> đo lưu </a:t>
            </a:r>
            <a:r>
              <a:rPr lang="vi-VN" dirty="0" err="1"/>
              <a:t>lượng</a:t>
            </a:r>
            <a:r>
              <a:rPr lang="vi-VN" dirty="0"/>
              <a:t> nguyên </a:t>
            </a:r>
            <a:r>
              <a:rPr lang="vi-VN" dirty="0" err="1"/>
              <a:t>lý</a:t>
            </a:r>
            <a:r>
              <a:rPr lang="vi-VN" dirty="0"/>
              <a:t> </a:t>
            </a:r>
            <a:r>
              <a:rPr lang="vi-VN" dirty="0" err="1"/>
              <a:t>truyền</a:t>
            </a:r>
            <a:r>
              <a:rPr lang="vi-VN" dirty="0"/>
              <a:t> </a:t>
            </a:r>
            <a:r>
              <a:rPr lang="vi-VN" dirty="0" err="1"/>
              <a:t>sóng</a:t>
            </a:r>
            <a:r>
              <a:rPr lang="vi-VN" dirty="0"/>
              <a:t> âm;</a:t>
            </a:r>
          </a:p>
          <a:p>
            <a:pPr algn="just">
              <a:buFontTx/>
              <a:buChar char="-"/>
            </a:pPr>
            <a:r>
              <a:rPr lang="vi-VN" dirty="0"/>
              <a:t>…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664E97E-081E-4EEE-0AAF-F437BFD66168}"/>
              </a:ext>
            </a:extLst>
          </p:cNvPr>
          <p:cNvSpPr txBox="1"/>
          <p:nvPr/>
        </p:nvSpPr>
        <p:spPr>
          <a:xfrm>
            <a:off x="6397558" y="4430772"/>
            <a:ext cx="54799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dirty="0" err="1"/>
              <a:t>Flow</a:t>
            </a:r>
            <a:r>
              <a:rPr lang="vi-VN" sz="2000" dirty="0"/>
              <a:t> – </a:t>
            </a:r>
            <a:r>
              <a:rPr lang="vi-VN" sz="2000" dirty="0" err="1"/>
              <a:t>Dòng</a:t>
            </a:r>
            <a:r>
              <a:rPr lang="vi-VN" sz="2000" dirty="0"/>
              <a:t> </a:t>
            </a:r>
            <a:r>
              <a:rPr lang="vi-VN" sz="2000" dirty="0" err="1"/>
              <a:t>chảy</a:t>
            </a:r>
            <a:r>
              <a:rPr lang="vi-VN" sz="2000" dirty="0"/>
              <a:t>; </a:t>
            </a:r>
            <a:r>
              <a:rPr lang="vi-VN" sz="2000" dirty="0" err="1"/>
              <a:t>Velocity</a:t>
            </a:r>
            <a:r>
              <a:rPr lang="vi-VN" sz="2000" dirty="0"/>
              <a:t> – </a:t>
            </a:r>
            <a:r>
              <a:rPr lang="vi-VN" sz="2000" dirty="0" err="1"/>
              <a:t>Vận</a:t>
            </a:r>
            <a:r>
              <a:rPr lang="vi-VN" sz="2000" dirty="0"/>
              <a:t> </a:t>
            </a:r>
            <a:r>
              <a:rPr lang="vi-VN" sz="2000" dirty="0" err="1"/>
              <a:t>tốc</a:t>
            </a:r>
            <a:r>
              <a:rPr lang="vi-VN" sz="2000" dirty="0"/>
              <a:t> lưu thông; </a:t>
            </a:r>
            <a:r>
              <a:rPr lang="vi-VN" sz="2000" dirty="0" err="1"/>
              <a:t>Speed</a:t>
            </a:r>
            <a:r>
              <a:rPr lang="vi-VN" sz="2000" dirty="0"/>
              <a:t> </a:t>
            </a:r>
            <a:r>
              <a:rPr lang="vi-VN" sz="2000" dirty="0" err="1"/>
              <a:t>of</a:t>
            </a:r>
            <a:r>
              <a:rPr lang="vi-VN" sz="2000" dirty="0"/>
              <a:t> </a:t>
            </a:r>
            <a:r>
              <a:rPr lang="vi-VN" sz="2000" dirty="0" err="1"/>
              <a:t>sound</a:t>
            </a:r>
            <a:r>
              <a:rPr lang="vi-VN" sz="2000" dirty="0"/>
              <a:t> in </a:t>
            </a:r>
            <a:r>
              <a:rPr lang="vi-VN" sz="2000" dirty="0" err="1"/>
              <a:t>medium</a:t>
            </a:r>
            <a:r>
              <a:rPr lang="vi-VN" sz="2000" dirty="0"/>
              <a:t> – </a:t>
            </a:r>
            <a:r>
              <a:rPr lang="vi-VN" sz="2000" dirty="0" err="1"/>
              <a:t>Tốc</a:t>
            </a:r>
            <a:r>
              <a:rPr lang="vi-VN" sz="2000" dirty="0"/>
              <a:t> </a:t>
            </a:r>
            <a:r>
              <a:rPr lang="vi-VN" sz="2000" dirty="0" err="1"/>
              <a:t>độ</a:t>
            </a:r>
            <a:r>
              <a:rPr lang="vi-VN" sz="2000" dirty="0"/>
              <a:t> lan </a:t>
            </a:r>
            <a:r>
              <a:rPr lang="vi-VN" sz="2000" dirty="0" err="1"/>
              <a:t>truyền</a:t>
            </a:r>
            <a:r>
              <a:rPr lang="vi-VN" sz="2000" dirty="0"/>
              <a:t> </a:t>
            </a:r>
            <a:r>
              <a:rPr lang="vi-VN" sz="2000" dirty="0" err="1"/>
              <a:t>sóng</a:t>
            </a:r>
            <a:r>
              <a:rPr lang="vi-VN" sz="2000" dirty="0"/>
              <a:t> âm trong môi </a:t>
            </a:r>
            <a:r>
              <a:rPr lang="vi-VN" sz="2000" dirty="0" err="1"/>
              <a:t>trường</a:t>
            </a:r>
            <a:r>
              <a:rPr lang="vi-VN" sz="2000" dirty="0"/>
              <a:t>; </a:t>
            </a:r>
            <a:r>
              <a:rPr lang="vi-VN" sz="2000" dirty="0" err="1"/>
              <a:t>Transducer</a:t>
            </a:r>
            <a:r>
              <a:rPr lang="vi-VN" sz="2000" dirty="0"/>
              <a:t> – </a:t>
            </a:r>
            <a:r>
              <a:rPr lang="vi-VN" sz="2000" dirty="0" err="1"/>
              <a:t>Bộ</a:t>
            </a:r>
            <a:r>
              <a:rPr lang="vi-VN" sz="2000" dirty="0"/>
              <a:t> </a:t>
            </a:r>
            <a:r>
              <a:rPr lang="vi-VN" sz="2000" dirty="0" err="1"/>
              <a:t>chuyển</a:t>
            </a:r>
            <a:r>
              <a:rPr lang="vi-VN" sz="2000" dirty="0"/>
              <a:t> </a:t>
            </a:r>
            <a:r>
              <a:rPr lang="vi-VN" sz="2000" dirty="0" err="1"/>
              <a:t>đổi</a:t>
            </a:r>
            <a:endParaRPr lang="vi-VN" sz="2000" dirty="0"/>
          </a:p>
          <a:p>
            <a:pPr algn="ctr"/>
            <a:r>
              <a:rPr lang="vi-VN" sz="2000" b="1" i="1" dirty="0" err="1"/>
              <a:t>Hình</a:t>
            </a:r>
            <a:r>
              <a:rPr lang="vi-VN" sz="2000" b="1" i="1" dirty="0"/>
              <a:t> 5 – Nguyên </a:t>
            </a:r>
            <a:r>
              <a:rPr lang="vi-VN" sz="2000" b="1" i="1" dirty="0" err="1"/>
              <a:t>lý</a:t>
            </a:r>
            <a:r>
              <a:rPr lang="vi-VN" sz="2000" b="1" i="1" dirty="0"/>
              <a:t> </a:t>
            </a:r>
            <a:r>
              <a:rPr lang="vi-VN" sz="2000" b="1" i="1" dirty="0" err="1"/>
              <a:t>thiết</a:t>
            </a:r>
            <a:r>
              <a:rPr lang="vi-VN" sz="2000" b="1" i="1" dirty="0"/>
              <a:t> </a:t>
            </a:r>
            <a:r>
              <a:rPr lang="vi-VN" sz="2000" b="1" i="1" dirty="0" err="1"/>
              <a:t>bị</a:t>
            </a:r>
            <a:r>
              <a:rPr lang="vi-VN" sz="2000" b="1" i="1" dirty="0"/>
              <a:t> đo lưu </a:t>
            </a:r>
            <a:r>
              <a:rPr lang="vi-VN" sz="2000" b="1" i="1" dirty="0" err="1"/>
              <a:t>lượng</a:t>
            </a:r>
            <a:r>
              <a:rPr lang="vi-VN" sz="2000" b="1" i="1" dirty="0"/>
              <a:t> theo nguyên </a:t>
            </a:r>
            <a:r>
              <a:rPr lang="vi-VN" sz="2000" b="1" i="1" dirty="0" err="1"/>
              <a:t>truyền</a:t>
            </a:r>
            <a:r>
              <a:rPr lang="vi-VN" sz="2000" b="1" i="1" dirty="0"/>
              <a:t> </a:t>
            </a:r>
            <a:r>
              <a:rPr lang="vi-VN" sz="2000" b="1" i="1" dirty="0" err="1"/>
              <a:t>sóng</a:t>
            </a:r>
            <a:r>
              <a:rPr lang="vi-VN" sz="2000" b="1" i="1" dirty="0"/>
              <a:t> âm</a:t>
            </a:r>
          </a:p>
        </p:txBody>
      </p:sp>
      <p:pic>
        <p:nvPicPr>
          <p:cNvPr id="6" name="Picture 6" descr="Time-of-Flight Flowmeter Measurement | JLC International |  jlcinternational.com">
            <a:extLst>
              <a:ext uri="{FF2B5EF4-FFF2-40B4-BE49-F238E27FC236}">
                <a16:creationId xmlns:a16="http://schemas.microsoft.com/office/drawing/2014/main" id="{7BD52DC2-BA4B-1D11-A4A1-3AD49BB64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626" y="1558119"/>
            <a:ext cx="4982346" cy="27502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6937605"/>
      </p:ext>
    </p:extLst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CD2E458-1502-1FC3-421E-27D6BF3DE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n-lt"/>
              </a:rPr>
              <a:t>1.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Thiết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bị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đo lưu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lượng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và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hiệu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chuẩn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thiết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bị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đo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E120133-D7F4-183E-226B-379FFD29C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5682"/>
            <a:ext cx="4803843" cy="5209399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vi-VN" b="1" dirty="0">
                <a:solidFill>
                  <a:srgbClr val="7030A0"/>
                </a:solidFill>
              </a:rPr>
              <a:t>1.1. </a:t>
            </a:r>
            <a:r>
              <a:rPr lang="vi-VN" b="1" dirty="0" err="1">
                <a:solidFill>
                  <a:srgbClr val="7030A0"/>
                </a:solidFill>
              </a:rPr>
              <a:t>Thiết</a:t>
            </a:r>
            <a:r>
              <a:rPr lang="vi-VN" b="1" dirty="0">
                <a:solidFill>
                  <a:srgbClr val="7030A0"/>
                </a:solidFill>
              </a:rPr>
              <a:t> </a:t>
            </a:r>
            <a:r>
              <a:rPr lang="vi-VN" b="1" dirty="0" err="1">
                <a:solidFill>
                  <a:srgbClr val="7030A0"/>
                </a:solidFill>
              </a:rPr>
              <a:t>bị</a:t>
            </a:r>
            <a:r>
              <a:rPr lang="vi-VN" b="1" dirty="0">
                <a:solidFill>
                  <a:srgbClr val="7030A0"/>
                </a:solidFill>
              </a:rPr>
              <a:t> đo lưu </a:t>
            </a:r>
            <a:r>
              <a:rPr lang="vi-VN" b="1" dirty="0" err="1">
                <a:solidFill>
                  <a:srgbClr val="7030A0"/>
                </a:solidFill>
              </a:rPr>
              <a:t>lượng</a:t>
            </a:r>
            <a:r>
              <a:rPr lang="vi-VN" b="1" dirty="0">
                <a:solidFill>
                  <a:srgbClr val="7030A0"/>
                </a:solidFill>
              </a:rPr>
              <a:t> </a:t>
            </a:r>
            <a:r>
              <a:rPr lang="vi-VN" b="1" dirty="0" err="1">
                <a:solidFill>
                  <a:srgbClr val="7030A0"/>
                </a:solidFill>
              </a:rPr>
              <a:t>dòng</a:t>
            </a:r>
            <a:r>
              <a:rPr lang="vi-VN" b="1" dirty="0">
                <a:solidFill>
                  <a:srgbClr val="7030A0"/>
                </a:solidFill>
              </a:rPr>
              <a:t> </a:t>
            </a:r>
            <a:r>
              <a:rPr lang="vi-VN" b="1" dirty="0" err="1">
                <a:solidFill>
                  <a:srgbClr val="7030A0"/>
                </a:solidFill>
              </a:rPr>
              <a:t>khí</a:t>
            </a:r>
            <a:endParaRPr lang="vi-VN" b="1" dirty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r>
              <a:rPr lang="vi-VN" dirty="0" err="1"/>
              <a:t>Ứng</a:t>
            </a:r>
            <a:r>
              <a:rPr lang="vi-VN" dirty="0"/>
              <a:t> </a:t>
            </a:r>
            <a:r>
              <a:rPr lang="vi-VN" dirty="0" err="1"/>
              <a:t>dụng</a:t>
            </a:r>
            <a:r>
              <a:rPr lang="vi-VN" dirty="0"/>
              <a:t>:</a:t>
            </a:r>
          </a:p>
          <a:p>
            <a:pPr algn="just">
              <a:buFontTx/>
              <a:buChar char="-"/>
            </a:pPr>
            <a:r>
              <a:rPr lang="vi-VN" dirty="0" err="1"/>
              <a:t>Điều</a:t>
            </a:r>
            <a:r>
              <a:rPr lang="vi-VN" dirty="0"/>
              <a:t> </a:t>
            </a:r>
            <a:r>
              <a:rPr lang="vi-VN" dirty="0" err="1"/>
              <a:t>khiển</a:t>
            </a:r>
            <a:r>
              <a:rPr lang="vi-VN" dirty="0"/>
              <a:t>, </a:t>
            </a:r>
            <a:r>
              <a:rPr lang="vi-VN" dirty="0" err="1"/>
              <a:t>giám</a:t>
            </a:r>
            <a:r>
              <a:rPr lang="vi-VN" dirty="0"/>
              <a:t> </a:t>
            </a:r>
            <a:r>
              <a:rPr lang="vi-VN" dirty="0" err="1"/>
              <a:t>sát</a:t>
            </a:r>
            <a:r>
              <a:rPr lang="vi-VN" dirty="0"/>
              <a:t> </a:t>
            </a:r>
            <a:r>
              <a:rPr lang="vi-VN" dirty="0" err="1"/>
              <a:t>hệ</a:t>
            </a:r>
            <a:r>
              <a:rPr lang="vi-VN" dirty="0"/>
              <a:t> </a:t>
            </a:r>
            <a:r>
              <a:rPr lang="vi-VN" dirty="0" err="1"/>
              <a:t>thống</a:t>
            </a:r>
            <a:r>
              <a:rPr lang="vi-VN" dirty="0"/>
              <a:t> </a:t>
            </a:r>
            <a:r>
              <a:rPr lang="vi-VN" dirty="0" err="1"/>
              <a:t>chế</a:t>
            </a:r>
            <a:r>
              <a:rPr lang="vi-VN" dirty="0"/>
              <a:t> </a:t>
            </a:r>
            <a:r>
              <a:rPr lang="vi-VN" dirty="0" err="1"/>
              <a:t>biến</a:t>
            </a:r>
            <a:r>
              <a:rPr lang="vi-VN" dirty="0"/>
              <a:t>, sang </a:t>
            </a:r>
            <a:r>
              <a:rPr lang="vi-VN" dirty="0" err="1"/>
              <a:t>chiết</a:t>
            </a:r>
            <a:r>
              <a:rPr lang="vi-VN" dirty="0"/>
              <a:t> </a:t>
            </a:r>
            <a:r>
              <a:rPr lang="vi-VN" dirty="0" err="1"/>
              <a:t>khí</a:t>
            </a:r>
            <a:r>
              <a:rPr lang="vi-VN" dirty="0"/>
              <a:t> nhiên </a:t>
            </a:r>
            <a:r>
              <a:rPr lang="vi-VN" dirty="0" err="1"/>
              <a:t>liệu</a:t>
            </a:r>
            <a:r>
              <a:rPr lang="vi-VN" dirty="0"/>
              <a:t>, </a:t>
            </a:r>
            <a:r>
              <a:rPr lang="vi-VN" dirty="0" err="1"/>
              <a:t>hóa</a:t>
            </a:r>
            <a:r>
              <a:rPr lang="vi-VN" dirty="0"/>
              <a:t> </a:t>
            </a:r>
            <a:r>
              <a:rPr lang="vi-VN" dirty="0" err="1"/>
              <a:t>chất</a:t>
            </a:r>
            <a:r>
              <a:rPr lang="vi-VN" dirty="0"/>
              <a:t> </a:t>
            </a:r>
            <a:r>
              <a:rPr lang="vi-VN" dirty="0" err="1"/>
              <a:t>thể</a:t>
            </a:r>
            <a:r>
              <a:rPr lang="vi-VN" dirty="0"/>
              <a:t> </a:t>
            </a:r>
            <a:r>
              <a:rPr lang="vi-VN" dirty="0" err="1"/>
              <a:t>khí</a:t>
            </a:r>
            <a:r>
              <a:rPr lang="vi-VN" dirty="0"/>
              <a:t>;</a:t>
            </a:r>
          </a:p>
          <a:p>
            <a:pPr algn="just">
              <a:buFontTx/>
              <a:buChar char="-"/>
            </a:pPr>
            <a:r>
              <a:rPr lang="vi-VN" dirty="0" err="1"/>
              <a:t>Điều</a:t>
            </a:r>
            <a:r>
              <a:rPr lang="vi-VN" dirty="0"/>
              <a:t> </a:t>
            </a:r>
            <a:r>
              <a:rPr lang="vi-VN" dirty="0" err="1"/>
              <a:t>khiển</a:t>
            </a:r>
            <a:r>
              <a:rPr lang="vi-VN" dirty="0"/>
              <a:t>, </a:t>
            </a:r>
            <a:r>
              <a:rPr lang="vi-VN" dirty="0" err="1"/>
              <a:t>giám</a:t>
            </a:r>
            <a:r>
              <a:rPr lang="vi-VN" dirty="0"/>
              <a:t> </a:t>
            </a:r>
            <a:r>
              <a:rPr lang="vi-VN" dirty="0" err="1"/>
              <a:t>sát</a:t>
            </a:r>
            <a:r>
              <a:rPr lang="vi-VN" dirty="0"/>
              <a:t> </a:t>
            </a:r>
            <a:r>
              <a:rPr lang="vi-VN" dirty="0" err="1"/>
              <a:t>hệ</a:t>
            </a:r>
            <a:r>
              <a:rPr lang="vi-VN" dirty="0"/>
              <a:t> </a:t>
            </a:r>
            <a:r>
              <a:rPr lang="vi-VN" dirty="0" err="1"/>
              <a:t>thống</a:t>
            </a:r>
            <a:r>
              <a:rPr lang="vi-VN" dirty="0"/>
              <a:t> thu gom </a:t>
            </a:r>
            <a:r>
              <a:rPr lang="vi-VN" dirty="0" err="1"/>
              <a:t>xử</a:t>
            </a:r>
            <a:r>
              <a:rPr lang="vi-VN" dirty="0"/>
              <a:t> </a:t>
            </a:r>
            <a:r>
              <a:rPr lang="vi-VN" dirty="0" err="1"/>
              <a:t>lý</a:t>
            </a:r>
            <a:r>
              <a:rPr lang="vi-VN" dirty="0"/>
              <a:t> </a:t>
            </a:r>
            <a:r>
              <a:rPr lang="vi-VN" dirty="0" err="1"/>
              <a:t>khí</a:t>
            </a:r>
            <a:r>
              <a:rPr lang="vi-VN" dirty="0"/>
              <a:t> </a:t>
            </a:r>
            <a:r>
              <a:rPr lang="vi-VN" dirty="0" err="1"/>
              <a:t>đồng</a:t>
            </a:r>
            <a:r>
              <a:rPr lang="vi-VN" dirty="0"/>
              <a:t> hanh, </a:t>
            </a:r>
            <a:r>
              <a:rPr lang="vi-VN" dirty="0" err="1"/>
              <a:t>khí</a:t>
            </a:r>
            <a:r>
              <a:rPr lang="vi-VN" dirty="0"/>
              <a:t> thiên nhiên;</a:t>
            </a:r>
          </a:p>
          <a:p>
            <a:pPr algn="just">
              <a:buFontTx/>
              <a:buChar char="-"/>
            </a:pPr>
            <a:r>
              <a:rPr lang="vi-VN" dirty="0" err="1"/>
              <a:t>Điều</a:t>
            </a:r>
            <a:r>
              <a:rPr lang="vi-VN" dirty="0"/>
              <a:t> </a:t>
            </a:r>
            <a:r>
              <a:rPr lang="vi-VN" dirty="0" err="1"/>
              <a:t>khiển</a:t>
            </a:r>
            <a:r>
              <a:rPr lang="vi-VN" dirty="0"/>
              <a:t>, </a:t>
            </a:r>
            <a:r>
              <a:rPr lang="vi-VN" dirty="0" err="1"/>
              <a:t>giám</a:t>
            </a:r>
            <a:r>
              <a:rPr lang="vi-VN" dirty="0"/>
              <a:t> </a:t>
            </a:r>
            <a:r>
              <a:rPr lang="vi-VN" dirty="0" err="1"/>
              <a:t>sát</a:t>
            </a:r>
            <a:r>
              <a:rPr lang="vi-VN" dirty="0"/>
              <a:t> </a:t>
            </a:r>
            <a:r>
              <a:rPr lang="vi-VN" dirty="0" err="1"/>
              <a:t>hệ</a:t>
            </a:r>
            <a:r>
              <a:rPr lang="vi-VN" dirty="0"/>
              <a:t> </a:t>
            </a:r>
            <a:r>
              <a:rPr lang="vi-VN" dirty="0" err="1"/>
              <a:t>thống</a:t>
            </a:r>
            <a:r>
              <a:rPr lang="vi-VN" dirty="0"/>
              <a:t> </a:t>
            </a:r>
            <a:r>
              <a:rPr lang="vi-VN" dirty="0" err="1"/>
              <a:t>đường</a:t>
            </a:r>
            <a:r>
              <a:rPr lang="vi-VN" dirty="0"/>
              <a:t> </a:t>
            </a:r>
            <a:r>
              <a:rPr lang="vi-VN" dirty="0" err="1"/>
              <a:t>vận</a:t>
            </a:r>
            <a:r>
              <a:rPr lang="vi-VN" dirty="0"/>
              <a:t> </a:t>
            </a:r>
            <a:r>
              <a:rPr lang="vi-VN" dirty="0" err="1"/>
              <a:t>tải</a:t>
            </a:r>
            <a:r>
              <a:rPr lang="vi-VN" dirty="0"/>
              <a:t> </a:t>
            </a:r>
            <a:r>
              <a:rPr lang="vi-VN" dirty="0" err="1"/>
              <a:t>bột</a:t>
            </a:r>
            <a:r>
              <a:rPr lang="vi-VN" dirty="0"/>
              <a:t> than, tro </a:t>
            </a:r>
            <a:r>
              <a:rPr lang="vi-VN" dirty="0" err="1"/>
              <a:t>xỉ</a:t>
            </a:r>
            <a:r>
              <a:rPr lang="vi-VN" dirty="0"/>
              <a:t> </a:t>
            </a:r>
            <a:r>
              <a:rPr lang="vi-VN" dirty="0" err="1"/>
              <a:t>nhà</a:t>
            </a:r>
            <a:r>
              <a:rPr lang="vi-VN" dirty="0"/>
              <a:t> </a:t>
            </a:r>
            <a:r>
              <a:rPr lang="vi-VN" dirty="0" err="1"/>
              <a:t>máy</a:t>
            </a:r>
            <a:r>
              <a:rPr lang="vi-VN" dirty="0"/>
              <a:t> </a:t>
            </a:r>
            <a:r>
              <a:rPr lang="vi-VN" dirty="0" err="1"/>
              <a:t>nhiệt</a:t>
            </a:r>
            <a:r>
              <a:rPr lang="vi-VN" dirty="0"/>
              <a:t> </a:t>
            </a:r>
            <a:r>
              <a:rPr lang="vi-VN" dirty="0" err="1"/>
              <a:t>điện</a:t>
            </a:r>
            <a:r>
              <a:rPr lang="vi-VN" dirty="0"/>
              <a:t> …</a:t>
            </a:r>
          </a:p>
        </p:txBody>
      </p:sp>
      <p:pic>
        <p:nvPicPr>
          <p:cNvPr id="4100" name="Picture 4" descr="MARTECH JSC">
            <a:extLst>
              <a:ext uri="{FF2B5EF4-FFF2-40B4-BE49-F238E27FC236}">
                <a16:creationId xmlns:a16="http://schemas.microsoft.com/office/drawing/2014/main" id="{6D76AAEF-B9A5-06B5-797F-FF8B99FA6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469" y="2109969"/>
            <a:ext cx="5096094" cy="291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DBA89F4-9556-06E5-13D0-4C8477457FC8}"/>
              </a:ext>
            </a:extLst>
          </p:cNvPr>
          <p:cNvSpPr txBox="1"/>
          <p:nvPr/>
        </p:nvSpPr>
        <p:spPr>
          <a:xfrm>
            <a:off x="6549957" y="5439686"/>
            <a:ext cx="4803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i="1" dirty="0" err="1"/>
              <a:t>Hình</a:t>
            </a:r>
            <a:r>
              <a:rPr lang="vi-VN" sz="2400" b="1" i="1" dirty="0"/>
              <a:t> 7 – </a:t>
            </a:r>
            <a:r>
              <a:rPr lang="vi-VN" sz="2400" b="1" i="1" dirty="0" err="1"/>
              <a:t>Hệ</a:t>
            </a:r>
            <a:r>
              <a:rPr lang="vi-VN" sz="2400" b="1" i="1" dirty="0"/>
              <a:t> </a:t>
            </a:r>
            <a:r>
              <a:rPr lang="vi-VN" sz="2400" b="1" i="1" dirty="0" err="1"/>
              <a:t>thống</a:t>
            </a:r>
            <a:r>
              <a:rPr lang="vi-VN" sz="2400" b="1" i="1" dirty="0"/>
              <a:t> </a:t>
            </a:r>
            <a:r>
              <a:rPr lang="vi-VN" sz="2400" b="1" i="1" dirty="0" err="1"/>
              <a:t>đường</a:t>
            </a:r>
            <a:r>
              <a:rPr lang="vi-VN" sz="2400" b="1" i="1" dirty="0"/>
              <a:t> </a:t>
            </a:r>
            <a:r>
              <a:rPr lang="vi-VN" sz="2400" b="1" i="1" dirty="0" err="1"/>
              <a:t>ống</a:t>
            </a:r>
            <a:r>
              <a:rPr lang="vi-VN" sz="2400" b="1" i="1" dirty="0"/>
              <a:t> công </a:t>
            </a:r>
            <a:r>
              <a:rPr lang="vi-VN" sz="2400" b="1" i="1" dirty="0" err="1"/>
              <a:t>nghệ</a:t>
            </a:r>
            <a:r>
              <a:rPr lang="vi-VN" sz="2400" b="1" i="1" dirty="0"/>
              <a:t> </a:t>
            </a:r>
            <a:r>
              <a:rPr lang="vi-VN" sz="2400" b="1" i="1" dirty="0" err="1"/>
              <a:t>nhà</a:t>
            </a:r>
            <a:r>
              <a:rPr lang="vi-VN" sz="2400" b="1" i="1" dirty="0"/>
              <a:t> </a:t>
            </a:r>
            <a:r>
              <a:rPr lang="vi-VN" sz="2400" b="1" i="1" dirty="0" err="1"/>
              <a:t>máy</a:t>
            </a:r>
            <a:r>
              <a:rPr lang="vi-VN" sz="2400" b="1" i="1" dirty="0"/>
              <a:t> </a:t>
            </a:r>
            <a:r>
              <a:rPr lang="vi-VN" sz="2400" b="1" i="1" dirty="0" err="1"/>
              <a:t>nhiệt</a:t>
            </a:r>
            <a:r>
              <a:rPr lang="vi-VN" sz="2400" b="1" i="1" dirty="0"/>
              <a:t> </a:t>
            </a:r>
            <a:r>
              <a:rPr lang="vi-VN" sz="2400" b="1" i="1" dirty="0" err="1"/>
              <a:t>điện</a:t>
            </a:r>
            <a:endParaRPr lang="vi-VN" sz="2400" b="1" i="1" dirty="0"/>
          </a:p>
        </p:txBody>
      </p:sp>
    </p:spTree>
    <p:extLst>
      <p:ext uri="{BB962C8B-B14F-4D97-AF65-F5344CB8AC3E}">
        <p14:creationId xmlns:p14="http://schemas.microsoft.com/office/powerpoint/2010/main" val="18055228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CD2E458-1502-1FC3-421E-27D6BF3DE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n-lt"/>
              </a:rPr>
              <a:t>1.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Thiết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bị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đo lưu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lượng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và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hiệu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chuẩn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thiết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bị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đo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E120133-D7F4-183E-226B-379FFD29C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 b="1" dirty="0">
                <a:solidFill>
                  <a:srgbClr val="7030A0"/>
                </a:solidFill>
              </a:rPr>
              <a:t>1.2 </a:t>
            </a:r>
            <a:r>
              <a:rPr lang="vi-VN" b="1" dirty="0" err="1">
                <a:solidFill>
                  <a:srgbClr val="7030A0"/>
                </a:solidFill>
              </a:rPr>
              <a:t>Hiệu</a:t>
            </a:r>
            <a:r>
              <a:rPr lang="vi-VN" b="1" dirty="0">
                <a:solidFill>
                  <a:srgbClr val="7030A0"/>
                </a:solidFill>
              </a:rPr>
              <a:t> </a:t>
            </a:r>
            <a:r>
              <a:rPr lang="vi-VN" b="1" dirty="0" err="1">
                <a:solidFill>
                  <a:srgbClr val="7030A0"/>
                </a:solidFill>
              </a:rPr>
              <a:t>chuẩn</a:t>
            </a:r>
            <a:r>
              <a:rPr lang="vi-VN" b="1" dirty="0">
                <a:solidFill>
                  <a:srgbClr val="7030A0"/>
                </a:solidFill>
              </a:rPr>
              <a:t> </a:t>
            </a:r>
            <a:r>
              <a:rPr lang="vi-VN" b="1" dirty="0" err="1">
                <a:solidFill>
                  <a:srgbClr val="7030A0"/>
                </a:solidFill>
              </a:rPr>
              <a:t>thiết</a:t>
            </a:r>
            <a:r>
              <a:rPr lang="vi-VN" b="1" dirty="0">
                <a:solidFill>
                  <a:srgbClr val="7030A0"/>
                </a:solidFill>
              </a:rPr>
              <a:t> </a:t>
            </a:r>
            <a:r>
              <a:rPr lang="vi-VN" b="1" dirty="0" err="1">
                <a:solidFill>
                  <a:srgbClr val="7030A0"/>
                </a:solidFill>
              </a:rPr>
              <a:t>bị</a:t>
            </a:r>
            <a:r>
              <a:rPr lang="vi-VN" b="1" dirty="0">
                <a:solidFill>
                  <a:srgbClr val="7030A0"/>
                </a:solidFill>
              </a:rPr>
              <a:t> đo</a:t>
            </a:r>
          </a:p>
          <a:p>
            <a:pPr marL="0" indent="0" algn="just">
              <a:buNone/>
            </a:pPr>
            <a:r>
              <a:rPr lang="vi-VN" dirty="0"/>
              <a:t>	</a:t>
            </a:r>
            <a:r>
              <a:rPr lang="vi-VN" dirty="0" err="1"/>
              <a:t>Hiệu</a:t>
            </a:r>
            <a:r>
              <a:rPr lang="vi-VN" dirty="0"/>
              <a:t> </a:t>
            </a:r>
            <a:r>
              <a:rPr lang="vi-VN" dirty="0" err="1"/>
              <a:t>chuẩn</a:t>
            </a:r>
            <a:r>
              <a:rPr lang="vi-VN" dirty="0"/>
              <a:t> </a:t>
            </a:r>
            <a:r>
              <a:rPr lang="vi-VN" dirty="0" err="1"/>
              <a:t>thiết</a:t>
            </a:r>
            <a:r>
              <a:rPr lang="vi-VN" dirty="0"/>
              <a:t> </a:t>
            </a:r>
            <a:r>
              <a:rPr lang="vi-VN" dirty="0" err="1"/>
              <a:t>bị</a:t>
            </a:r>
            <a:r>
              <a:rPr lang="vi-VN" dirty="0"/>
              <a:t> đo (</a:t>
            </a:r>
            <a:r>
              <a:rPr lang="vi-VN" dirty="0" err="1">
                <a:solidFill>
                  <a:srgbClr val="00B050"/>
                </a:solidFill>
              </a:rPr>
              <a:t>calibration</a:t>
            </a:r>
            <a:r>
              <a:rPr lang="vi-VN" dirty="0"/>
              <a:t>) </a:t>
            </a:r>
            <a:r>
              <a:rPr lang="vi-VN" dirty="0" err="1"/>
              <a:t>là</a:t>
            </a:r>
            <a:r>
              <a:rPr lang="vi-VN" dirty="0"/>
              <a:t> phương </a:t>
            </a:r>
            <a:r>
              <a:rPr lang="vi-VN" dirty="0" err="1"/>
              <a:t>pháp</a:t>
            </a:r>
            <a:r>
              <a:rPr lang="vi-VN" dirty="0"/>
              <a:t> </a:t>
            </a:r>
            <a:r>
              <a:rPr lang="vi-VN" dirty="0" err="1"/>
              <a:t>kiểm</a:t>
            </a:r>
            <a:r>
              <a:rPr lang="vi-VN" dirty="0"/>
              <a:t> tra </a:t>
            </a:r>
            <a:r>
              <a:rPr lang="vi-VN" dirty="0" err="1"/>
              <a:t>độ</a:t>
            </a:r>
            <a:r>
              <a:rPr lang="vi-VN" dirty="0"/>
              <a:t> tin </a:t>
            </a:r>
            <a:r>
              <a:rPr lang="vi-VN" dirty="0" err="1"/>
              <a:t>cậy</a:t>
            </a:r>
            <a:r>
              <a:rPr lang="vi-VN" dirty="0"/>
              <a:t> </a:t>
            </a:r>
            <a:r>
              <a:rPr lang="vi-VN" dirty="0" err="1"/>
              <a:t>và</a:t>
            </a:r>
            <a:r>
              <a:rPr lang="vi-VN" dirty="0"/>
              <a:t> </a:t>
            </a:r>
            <a:r>
              <a:rPr lang="vi-VN" dirty="0" err="1"/>
              <a:t>ổn</a:t>
            </a:r>
            <a:r>
              <a:rPr lang="vi-VN" dirty="0"/>
              <a:t> </a:t>
            </a:r>
            <a:r>
              <a:rPr lang="vi-VN" dirty="0" err="1"/>
              <a:t>định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thiết</a:t>
            </a:r>
            <a:r>
              <a:rPr lang="vi-VN" dirty="0"/>
              <a:t> </a:t>
            </a:r>
            <a:r>
              <a:rPr lang="vi-VN" dirty="0" err="1"/>
              <a:t>bị</a:t>
            </a:r>
            <a:r>
              <a:rPr lang="vi-VN" dirty="0"/>
              <a:t> đo lưu </a:t>
            </a:r>
            <a:r>
              <a:rPr lang="vi-VN" dirty="0" err="1"/>
              <a:t>lượng</a:t>
            </a:r>
            <a:r>
              <a:rPr lang="vi-VN" dirty="0"/>
              <a:t>.</a:t>
            </a:r>
          </a:p>
          <a:p>
            <a:pPr marL="0" indent="0" algn="just">
              <a:buNone/>
            </a:pPr>
            <a:r>
              <a:rPr lang="vi-VN" dirty="0"/>
              <a:t>	</a:t>
            </a:r>
            <a:r>
              <a:rPr lang="vi-VN" dirty="0" err="1"/>
              <a:t>Kiểm</a:t>
            </a:r>
            <a:r>
              <a:rPr lang="vi-VN" dirty="0"/>
              <a:t> đinh </a:t>
            </a:r>
            <a:r>
              <a:rPr lang="vi-VN" dirty="0" err="1"/>
              <a:t>thiết</a:t>
            </a:r>
            <a:r>
              <a:rPr lang="vi-VN" dirty="0"/>
              <a:t> </a:t>
            </a:r>
            <a:r>
              <a:rPr lang="vi-VN" dirty="0" err="1"/>
              <a:t>bị</a:t>
            </a:r>
            <a:r>
              <a:rPr lang="vi-VN" dirty="0"/>
              <a:t> đo lưu </a:t>
            </a:r>
            <a:r>
              <a:rPr lang="vi-VN" dirty="0" err="1"/>
              <a:t>lượng</a:t>
            </a:r>
            <a:r>
              <a:rPr lang="vi-VN" dirty="0"/>
              <a:t> </a:t>
            </a:r>
            <a:r>
              <a:rPr lang="vi-VN" dirty="0" err="1"/>
              <a:t>là</a:t>
            </a:r>
            <a:r>
              <a:rPr lang="vi-VN" dirty="0"/>
              <a:t> </a:t>
            </a:r>
            <a:r>
              <a:rPr lang="vi-VN" dirty="0" err="1"/>
              <a:t>việc</a:t>
            </a:r>
            <a:r>
              <a:rPr lang="vi-VN" dirty="0"/>
              <a:t> </a:t>
            </a:r>
            <a:r>
              <a:rPr lang="vi-VN" dirty="0" err="1"/>
              <a:t>đối</a:t>
            </a:r>
            <a:r>
              <a:rPr lang="vi-VN" dirty="0"/>
              <a:t> </a:t>
            </a:r>
            <a:r>
              <a:rPr lang="vi-VN" dirty="0" err="1"/>
              <a:t>chiếu</a:t>
            </a:r>
            <a:r>
              <a:rPr lang="vi-VN" dirty="0"/>
              <a:t>/so </a:t>
            </a:r>
            <a:r>
              <a:rPr lang="vi-VN" dirty="0" err="1"/>
              <a:t>sánh</a:t>
            </a:r>
            <a:r>
              <a:rPr lang="vi-VN" dirty="0"/>
              <a:t> </a:t>
            </a:r>
            <a:r>
              <a:rPr lang="vi-VN" dirty="0" err="1"/>
              <a:t>kết</a:t>
            </a:r>
            <a:r>
              <a:rPr lang="vi-VN" dirty="0"/>
              <a:t> </a:t>
            </a:r>
            <a:r>
              <a:rPr lang="vi-VN" dirty="0" err="1"/>
              <a:t>quả</a:t>
            </a:r>
            <a:r>
              <a:rPr lang="vi-VN" dirty="0"/>
              <a:t> thu </a:t>
            </a:r>
            <a:r>
              <a:rPr lang="vi-VN" dirty="0" err="1"/>
              <a:t>được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thiết</a:t>
            </a:r>
            <a:r>
              <a:rPr lang="vi-VN" dirty="0"/>
              <a:t> </a:t>
            </a:r>
            <a:r>
              <a:rPr lang="vi-VN" dirty="0" err="1"/>
              <a:t>bị</a:t>
            </a:r>
            <a:r>
              <a:rPr lang="vi-VN" dirty="0"/>
              <a:t> đo (</a:t>
            </a:r>
            <a:r>
              <a:rPr lang="vi-VN" dirty="0" err="1">
                <a:solidFill>
                  <a:srgbClr val="00B050"/>
                </a:solidFill>
              </a:rPr>
              <a:t>device</a:t>
            </a:r>
            <a:r>
              <a:rPr lang="vi-VN" dirty="0">
                <a:solidFill>
                  <a:srgbClr val="00B050"/>
                </a:solidFill>
              </a:rPr>
              <a:t> </a:t>
            </a:r>
            <a:r>
              <a:rPr lang="vi-VN" dirty="0" err="1">
                <a:solidFill>
                  <a:srgbClr val="00B050"/>
                </a:solidFill>
              </a:rPr>
              <a:t>value</a:t>
            </a:r>
            <a:r>
              <a:rPr lang="vi-VN" dirty="0"/>
              <a:t>) </a:t>
            </a:r>
            <a:r>
              <a:rPr lang="vi-VN" dirty="0" err="1"/>
              <a:t>với</a:t>
            </a:r>
            <a:r>
              <a:rPr lang="vi-VN" dirty="0"/>
              <a:t> </a:t>
            </a:r>
            <a:r>
              <a:rPr lang="vi-VN" dirty="0" err="1"/>
              <a:t>giá</a:t>
            </a:r>
            <a:r>
              <a:rPr lang="vi-VN" dirty="0"/>
              <a:t> </a:t>
            </a:r>
            <a:r>
              <a:rPr lang="vi-VN" dirty="0" err="1"/>
              <a:t>trị</a:t>
            </a:r>
            <a:r>
              <a:rPr lang="vi-VN" dirty="0"/>
              <a:t> </a:t>
            </a:r>
            <a:r>
              <a:rPr lang="vi-VN" dirty="0" err="1"/>
              <a:t>được</a:t>
            </a:r>
            <a:r>
              <a:rPr lang="vi-VN" dirty="0"/>
              <a:t> coi </a:t>
            </a:r>
            <a:r>
              <a:rPr lang="vi-VN" dirty="0" err="1"/>
              <a:t>là</a:t>
            </a:r>
            <a:r>
              <a:rPr lang="vi-VN" dirty="0"/>
              <a:t> </a:t>
            </a:r>
            <a:r>
              <a:rPr lang="vi-VN" dirty="0" err="1"/>
              <a:t>chuẩn</a:t>
            </a:r>
            <a:r>
              <a:rPr lang="vi-VN" dirty="0"/>
              <a:t>/</a:t>
            </a:r>
            <a:r>
              <a:rPr lang="vi-VN" dirty="0" err="1"/>
              <a:t>giá</a:t>
            </a:r>
            <a:r>
              <a:rPr lang="vi-VN" dirty="0"/>
              <a:t> </a:t>
            </a:r>
            <a:r>
              <a:rPr lang="vi-VN" dirty="0" err="1"/>
              <a:t>trị</a:t>
            </a:r>
            <a:r>
              <a:rPr lang="vi-VN" dirty="0"/>
              <a:t> tham </a:t>
            </a:r>
            <a:r>
              <a:rPr lang="vi-VN" dirty="0" err="1"/>
              <a:t>chiếu</a:t>
            </a:r>
            <a:r>
              <a:rPr lang="vi-VN" dirty="0"/>
              <a:t> (</a:t>
            </a:r>
            <a:r>
              <a:rPr lang="vi-VN" dirty="0" err="1">
                <a:solidFill>
                  <a:srgbClr val="00B050"/>
                </a:solidFill>
              </a:rPr>
              <a:t>reference</a:t>
            </a:r>
            <a:r>
              <a:rPr lang="vi-VN" dirty="0">
                <a:solidFill>
                  <a:srgbClr val="00B050"/>
                </a:solidFill>
              </a:rPr>
              <a:t> </a:t>
            </a:r>
            <a:r>
              <a:rPr lang="vi-VN" dirty="0" err="1">
                <a:solidFill>
                  <a:srgbClr val="00B050"/>
                </a:solidFill>
              </a:rPr>
              <a:t>value</a:t>
            </a:r>
            <a:r>
              <a:rPr lang="vi-VN" dirty="0"/>
              <a:t>).</a:t>
            </a:r>
          </a:p>
          <a:p>
            <a:pPr marL="0" indent="0" algn="just">
              <a:buNone/>
            </a:pPr>
            <a:r>
              <a:rPr lang="vi-VN" dirty="0"/>
              <a:t>	</a:t>
            </a:r>
            <a:r>
              <a:rPr lang="vi-VN" dirty="0" err="1"/>
              <a:t>Thiết</a:t>
            </a:r>
            <a:r>
              <a:rPr lang="vi-VN" dirty="0"/>
              <a:t> </a:t>
            </a:r>
            <a:r>
              <a:rPr lang="vi-VN" dirty="0" err="1"/>
              <a:t>bị</a:t>
            </a:r>
            <a:r>
              <a:rPr lang="vi-VN" dirty="0"/>
              <a:t> </a:t>
            </a:r>
            <a:r>
              <a:rPr lang="vi-VN" dirty="0" err="1"/>
              <a:t>được</a:t>
            </a:r>
            <a:r>
              <a:rPr lang="vi-VN" dirty="0"/>
              <a:t> </a:t>
            </a:r>
            <a:r>
              <a:rPr lang="vi-VN" dirty="0" err="1"/>
              <a:t>hiệu</a:t>
            </a:r>
            <a:r>
              <a:rPr lang="vi-VN" dirty="0"/>
              <a:t> </a:t>
            </a:r>
            <a:r>
              <a:rPr lang="vi-VN" dirty="0" err="1"/>
              <a:t>chuẩn</a:t>
            </a:r>
            <a:r>
              <a:rPr lang="vi-VN" dirty="0"/>
              <a:t> </a:t>
            </a:r>
            <a:r>
              <a:rPr lang="vi-VN" dirty="0" err="1"/>
              <a:t>gọi</a:t>
            </a:r>
            <a:r>
              <a:rPr lang="vi-VN" dirty="0"/>
              <a:t> </a:t>
            </a:r>
            <a:r>
              <a:rPr lang="vi-VN" dirty="0" err="1"/>
              <a:t>là</a:t>
            </a:r>
            <a:r>
              <a:rPr lang="vi-VN" dirty="0"/>
              <a:t> DUT (</a:t>
            </a:r>
            <a:r>
              <a:rPr lang="vi-VN" dirty="0" err="1"/>
              <a:t>device</a:t>
            </a:r>
            <a:r>
              <a:rPr lang="vi-VN" dirty="0"/>
              <a:t> </a:t>
            </a:r>
            <a:r>
              <a:rPr lang="vi-VN" dirty="0" err="1"/>
              <a:t>under</a:t>
            </a:r>
            <a:r>
              <a:rPr lang="vi-VN" dirty="0"/>
              <a:t> </a:t>
            </a:r>
            <a:r>
              <a:rPr lang="vi-VN" dirty="0" err="1"/>
              <a:t>test</a:t>
            </a:r>
            <a:r>
              <a:rPr lang="vi-VN" dirty="0"/>
              <a:t>).</a:t>
            </a:r>
          </a:p>
          <a:p>
            <a:pPr marL="0" indent="0" algn="just">
              <a:buNone/>
            </a:pPr>
            <a:r>
              <a:rPr lang="vi-VN" dirty="0"/>
              <a:t>	</a:t>
            </a:r>
            <a:r>
              <a:rPr lang="vi-VN" dirty="0" err="1"/>
              <a:t>Thiết</a:t>
            </a:r>
            <a:r>
              <a:rPr lang="vi-VN" dirty="0"/>
              <a:t> </a:t>
            </a:r>
            <a:r>
              <a:rPr lang="vi-VN" dirty="0" err="1"/>
              <a:t>bị</a:t>
            </a:r>
            <a:r>
              <a:rPr lang="vi-VN" dirty="0"/>
              <a:t> </a:t>
            </a:r>
            <a:r>
              <a:rPr lang="vi-VN" dirty="0" err="1"/>
              <a:t>đã</a:t>
            </a:r>
            <a:r>
              <a:rPr lang="vi-VN" dirty="0"/>
              <a:t> </a:t>
            </a:r>
            <a:r>
              <a:rPr lang="vi-VN" dirty="0" err="1"/>
              <a:t>được</a:t>
            </a:r>
            <a:r>
              <a:rPr lang="vi-VN" dirty="0"/>
              <a:t> </a:t>
            </a:r>
            <a:r>
              <a:rPr lang="vi-VN" dirty="0" err="1"/>
              <a:t>chuẩn</a:t>
            </a:r>
            <a:r>
              <a:rPr lang="vi-VN" dirty="0"/>
              <a:t> </a:t>
            </a:r>
            <a:r>
              <a:rPr lang="vi-VN" dirty="0" err="1"/>
              <a:t>hóa</a:t>
            </a:r>
            <a:r>
              <a:rPr lang="vi-VN" dirty="0"/>
              <a:t> </a:t>
            </a:r>
            <a:r>
              <a:rPr lang="vi-VN" dirty="0" err="1"/>
              <a:t>gọi</a:t>
            </a:r>
            <a:r>
              <a:rPr lang="vi-VN" dirty="0"/>
              <a:t> </a:t>
            </a:r>
            <a:r>
              <a:rPr lang="vi-VN" dirty="0" err="1"/>
              <a:t>là</a:t>
            </a:r>
            <a:r>
              <a:rPr lang="vi-VN" dirty="0"/>
              <a:t> </a:t>
            </a:r>
            <a:r>
              <a:rPr lang="vi-VN" dirty="0" err="1"/>
              <a:t>thiết</a:t>
            </a:r>
            <a:r>
              <a:rPr lang="vi-VN" dirty="0"/>
              <a:t> </a:t>
            </a:r>
            <a:r>
              <a:rPr lang="vi-VN" dirty="0" err="1"/>
              <a:t>bị</a:t>
            </a:r>
            <a:r>
              <a:rPr lang="vi-VN" dirty="0"/>
              <a:t> </a:t>
            </a:r>
            <a:r>
              <a:rPr lang="vi-VN" dirty="0" err="1"/>
              <a:t>mẫu</a:t>
            </a:r>
            <a:r>
              <a:rPr lang="vi-VN" dirty="0"/>
              <a:t> (</a:t>
            </a:r>
            <a:r>
              <a:rPr lang="vi-VN" dirty="0" err="1">
                <a:solidFill>
                  <a:srgbClr val="00B050"/>
                </a:solidFill>
              </a:rPr>
              <a:t>master</a:t>
            </a:r>
            <a:r>
              <a:rPr lang="vi-VN" dirty="0">
                <a:solidFill>
                  <a:srgbClr val="00B050"/>
                </a:solidFill>
              </a:rPr>
              <a:t> </a:t>
            </a:r>
            <a:r>
              <a:rPr lang="vi-VN" dirty="0" err="1">
                <a:solidFill>
                  <a:srgbClr val="00B050"/>
                </a:solidFill>
              </a:rPr>
              <a:t>device</a:t>
            </a:r>
            <a:r>
              <a:rPr lang="vi-VN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9728368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CTOMILLISECCONVERTED" val="1"/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10&quot;&gt;&lt;property id=&quot;20148&quot; value=&quot;5&quot;/&gt;&lt;property id=&quot;20300&quot; value=&quot;Slide 1 - &amp;quot;Báo cáo học thuật năm học 2021 – 2022&amp;quot;&quot;/&gt;&lt;property id=&quot;20307&quot; value=&quot;256&quot;/&gt;&lt;/object&gt;&lt;object type=&quot;3&quot; unique_id=&quot;10011&quot;&gt;&lt;property id=&quot;20148&quot; value=&quot;5&quot;/&gt;&lt;property id=&quot;20300&quot; value=&quot;Slide 14 - &amp;quot;2. Phương pháp pVTt&amp;quot;&quot;/&gt;&lt;property id=&quot;20307&quot; value=&quot;257&quot;/&gt;&lt;/object&gt;&lt;object type=&quot;3&quot; unique_id=&quot;10012&quot;&gt;&lt;property id=&quot;20148&quot; value=&quot;5&quot;/&gt;&lt;property id=&quot;20300&quot; value=&quot;Slide 15 - &amp;quot;2. Phương pháp pVTt&amp;quot;&quot;/&gt;&lt;property id=&quot;20307&quot; value=&quot;258&quot;/&gt;&lt;/object&gt;&lt;object type=&quot;3&quot; unique_id=&quot;10013&quot;&gt;&lt;property id=&quot;20148&quot; value=&quot;5&quot;/&gt;&lt;property id=&quot;20300&quot; value=&quot;Slide 16 - &amp;quot;2. Phương pháp pVTt&amp;quot;&quot;/&gt;&lt;property id=&quot;20307&quot; value=&quot;259&quot;/&gt;&lt;/object&gt;&lt;object type=&quot;3&quot; unique_id=&quot;10014&quot;&gt;&lt;property id=&quot;20148&quot; value=&quot;5&quot;/&gt;&lt;property id=&quot;20300&quot; value=&quot;Slide 17 - &amp;quot;2. Phương pháp pVTt&amp;quot;&quot;/&gt;&lt;property id=&quot;20307&quot; value=&quot;260&quot;/&gt;&lt;/object&gt;&lt;object type=&quot;3&quot; unique_id=&quot;10015&quot;&gt;&lt;property id=&quot;20148&quot; value=&quot;5&quot;/&gt;&lt;property id=&quot;20300&quot; value=&quot;Slide 18 - &amp;quot;2. Phương pháp pVTt&amp;quot;&quot;/&gt;&lt;property id=&quot;20307&quot; value=&quot;262&quot;/&gt;&lt;/object&gt;&lt;object type=&quot;3&quot; unique_id=&quot;10016&quot;&gt;&lt;property id=&quot;20148&quot; value=&quot;5&quot;/&gt;&lt;property id=&quot;20300&quot; value=&quot;Slide 19 - &amp;quot;2. Phương pháp pVTt&amp;quot;&quot;/&gt;&lt;property id=&quot;20307&quot; value=&quot;261&quot;/&gt;&lt;/object&gt;&lt;object type=&quot;3&quot; unique_id=&quot;10044&quot;&gt;&lt;property id=&quot;20148&quot; value=&quot;5&quot;/&gt;&lt;property id=&quot;20300&quot; value=&quot;Slide 13 - &amp;quot;2. Phương pháp pVTt&amp;quot;&quot;/&gt;&lt;property id=&quot;20307&quot; value=&quot;263&quot;/&gt;&lt;/object&gt;&lt;object type=&quot;3&quot; unique_id=&quot;10075&quot;&gt;&lt;property id=&quot;20148&quot; value=&quot;5&quot;/&gt;&lt;property id=&quot;20300&quot; value=&quot;Slide 3 - &amp;quot;1. Thiết bị đo lưu lượng và hiệu chuẩn thiết bị đo&amp;quot;&quot;/&gt;&lt;property id=&quot;20307&quot; value=&quot;264&quot;/&gt;&lt;/object&gt;&lt;object type=&quot;3&quot; unique_id=&quot;10076&quot;&gt;&lt;property id=&quot;20148&quot; value=&quot;5&quot;/&gt;&lt;property id=&quot;20300&quot; value=&quot;Slide 9 - &amp;quot;1. Thiết bị đo lưu lượng và hiệu chuẩn thiết bị đo&amp;quot;&quot;/&gt;&lt;property id=&quot;20307&quot; value=&quot;265&quot;/&gt;&lt;/object&gt;&lt;object type=&quot;3&quot; unique_id=&quot;10077&quot;&gt;&lt;property id=&quot;20148&quot; value=&quot;5&quot;/&gt;&lt;property id=&quot;20300&quot; value=&quot;Slide 10 - &amp;quot;1. Thiết bị đo lưu lượng và hiệu chuẩn thiết bị đo&amp;quot;&quot;/&gt;&lt;property id=&quot;20307&quot; value=&quot;267&quot;/&gt;&lt;/object&gt;&lt;object type=&quot;3&quot; unique_id=&quot;10078&quot;&gt;&lt;property id=&quot;20148&quot; value=&quot;5&quot;/&gt;&lt;property id=&quot;20300&quot; value=&quot;Slide 11 - &amp;quot;1. Thiết bị đo lưu lượng và hiệu chuẩn thiết bị đo&amp;quot;&quot;/&gt;&lt;property id=&quot;20307&quot; value=&quot;266&quot;/&gt;&lt;/object&gt;&lt;object type=&quot;3&quot; unique_id=&quot;10107&quot;&gt;&lt;property id=&quot;20148&quot; value=&quot;5&quot;/&gt;&lt;property id=&quot;20300&quot; value=&quot;Slide 12 - &amp;quot;1. Thiết bị đo lưu lượng và hiệu chuẩn thiết bị đo&amp;quot;&quot;/&gt;&lt;property id=&quot;20307&quot; value=&quot;268&quot;/&gt;&lt;/object&gt;&lt;object type=&quot;3&quot; unique_id=&quot;10138&quot;&gt;&lt;property id=&quot;20148&quot; value=&quot;5&quot;/&gt;&lt;property id=&quot;20300&quot; value=&quot;Slide 2 - &amp;quot;Nội dung&amp;quot;&quot;/&gt;&lt;property id=&quot;20307&quot; value=&quot;269&quot;/&gt;&lt;/object&gt;&lt;object type=&quot;3&quot; unique_id=&quot;10139&quot;&gt;&lt;property id=&quot;20148&quot; value=&quot;5&quot;/&gt;&lt;property id=&quot;20300&quot; value=&quot;Slide 4 - &amp;quot;1. Thiết bị đo lưu lượng và hiệu chuẩn thiết bị đo&amp;quot;&quot;/&gt;&lt;property id=&quot;20307&quot; value=&quot;271&quot;/&gt;&lt;/object&gt;&lt;object type=&quot;3&quot; unique_id=&quot;10140&quot;&gt;&lt;property id=&quot;20148&quot; value=&quot;5&quot;/&gt;&lt;property id=&quot;20300&quot; value=&quot;Slide 5 - &amp;quot;1. Thiết bị đo lưu lượng và hiệu chuẩn thiết bị đo&amp;quot;&quot;/&gt;&lt;property id=&quot;20307&quot; value=&quot;270&quot;/&gt;&lt;/object&gt;&lt;object type=&quot;3&quot; unique_id=&quot;10141&quot;&gt;&lt;property id=&quot;20148&quot; value=&quot;5&quot;/&gt;&lt;property id=&quot;20300&quot; value=&quot;Slide 6 - &amp;quot;1. Thiết bị đo lưu lượng và hiệu chuẩn thiết bị đo&amp;quot;&quot;/&gt;&lt;property id=&quot;20307&quot; value=&quot;272&quot;/&gt;&lt;/object&gt;&lt;object type=&quot;3&quot; unique_id=&quot;10142&quot;&gt;&lt;property id=&quot;20148&quot; value=&quot;5&quot;/&gt;&lt;property id=&quot;20300&quot; value=&quot;Slide 7 - &amp;quot;1. Thiết bị đo lưu lượng và hiệu chuẩn thiết bị đo&amp;quot;&quot;/&gt;&lt;property id=&quot;20307&quot; value=&quot;273&quot;/&gt;&lt;/object&gt;&lt;object type=&quot;3&quot; unique_id=&quot;10143&quot;&gt;&lt;property id=&quot;20148&quot; value=&quot;5&quot;/&gt;&lt;property id=&quot;20300&quot; value=&quot;Slide 8 - &amp;quot;1. Thiết bị đo lưu lượng và hiệu chuẩn thiết bị đo&amp;quot;&quot;/&gt;&lt;property id=&quot;20307&quot; value=&quot;274&quot;/&gt;&lt;/object&gt;&lt;object type=&quot;3&quot; unique_id=&quot;10312&quot;&gt;&lt;property id=&quot;20148&quot; value=&quot;5&quot;/&gt;&lt;property id=&quot;20300&quot; value=&quot;Slide 20 - &amp;quot;2. Phương pháp pVTt&amp;quot;&quot;/&gt;&lt;property id=&quot;20307&quot; value=&quot;275&quot;/&gt;&lt;/object&gt;&lt;object type=&quot;3&quot; unique_id=&quot;10313&quot;&gt;&lt;property id=&quot;20148&quot; value=&quot;5&quot;/&gt;&lt;property id=&quot;20300&quot; value=&quot;Slide 21 - &amp;quot;2. Phương pháp pVTt&amp;quot;&quot;/&gt;&lt;property id=&quot;20307&quot; value=&quot;276&quot;/&gt;&lt;/object&gt;&lt;object type=&quot;3&quot; unique_id=&quot;10314&quot;&gt;&lt;property id=&quot;20148&quot; value=&quot;5&quot;/&gt;&lt;property id=&quot;20300&quot; value=&quot;Slide 22&quot;/&gt;&lt;property id=&quot;20307&quot; value=&quot;277&quot;/&gt;&lt;/object&gt;&lt;object type=&quot;3&quot; unique_id=&quot;10315&quot;&gt;&lt;property id=&quot;20148&quot; value=&quot;5&quot;/&gt;&lt;property id=&quot;20300&quot; value=&quot;Slide 23&quot;/&gt;&lt;property id=&quot;20307&quot; value=&quot;278&quot;/&gt;&lt;/object&gt;&lt;object type=&quot;3&quot; unique_id=&quot;10316&quot;&gt;&lt;property id=&quot;20148&quot; value=&quot;5&quot;/&gt;&lt;property id=&quot;20300&quot; value=&quot;Slide 24 - &amp;quot;3. Đề xuất xây dựng thiết bị thí nghiệm hiệu chuẩn thiết bị đo lưu lượng dòng khí thấp áp&amp;quot;&quot;/&gt;&lt;property id=&quot;20307&quot; value=&quot;279&quot;/&gt;&lt;/object&gt;&lt;object type=&quot;3&quot; unique_id=&quot;10317&quot;&gt;&lt;property id=&quot;20148&quot; value=&quot;5&quot;/&gt;&lt;property id=&quot;20300&quot; value=&quot;Slide 25 - &amp;quot;3. Đề xuất xây dựng thiết bị thí nghiệm hiệu chuẩn thiết bị đo lưu lượng dòng khí thấp áp&amp;quot;&quot;/&gt;&lt;property id=&quot;20307&quot; value=&quot;280&quot;/&gt;&lt;/object&gt;&lt;object type=&quot;3&quot; unique_id=&quot;10318&quot;&gt;&lt;property id=&quot;20148&quot; value=&quot;5&quot;/&gt;&lt;property id=&quot;20300&quot; value=&quot;Slide 26 - &amp;quot;Tài liệu tham khảo&amp;quot;&quot;/&gt;&lt;property id=&quot;20307&quot; value=&quot;281&quot;/&gt;&lt;/object&gt;&lt;/object&gt;&lt;/object&gt;&lt;/database&gt;"/>
</p:tagLst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2370</Words>
  <Application>Microsoft Office PowerPoint</Application>
  <PresentationFormat>Màn hình rộng</PresentationFormat>
  <Paragraphs>160</Paragraphs>
  <Slides>26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26</vt:i4>
      </vt:variant>
    </vt:vector>
  </HeadingPairs>
  <TitlesOfParts>
    <vt:vector size="31" baseType="lpstr">
      <vt:lpstr>Arial</vt:lpstr>
      <vt:lpstr>Calibri</vt:lpstr>
      <vt:lpstr>Cambria Math</vt:lpstr>
      <vt:lpstr>Times New Roman</vt:lpstr>
      <vt:lpstr>Chủ đề Office</vt:lpstr>
      <vt:lpstr>Báo cáo học thuật năm học 2021 – 2022</vt:lpstr>
      <vt:lpstr>Nội dung</vt:lpstr>
      <vt:lpstr>1. Thiết bị đo lưu lượng và hiệu chuẩn thiết bị đo</vt:lpstr>
      <vt:lpstr>1. Thiết bị đo lưu lượng và hiệu chuẩn thiết bị đo</vt:lpstr>
      <vt:lpstr>1. Thiết bị đo lưu lượng và hiệu chuẩn thiết bị đo</vt:lpstr>
      <vt:lpstr>1. Thiết bị đo lưu lượng và hiệu chuẩn thiết bị đo</vt:lpstr>
      <vt:lpstr>1. Thiết bị đo lưu lượng và hiệu chuẩn thiết bị đo</vt:lpstr>
      <vt:lpstr>1. Thiết bị đo lưu lượng và hiệu chuẩn thiết bị đo</vt:lpstr>
      <vt:lpstr>1. Thiết bị đo lưu lượng và hiệu chuẩn thiết bị đo</vt:lpstr>
      <vt:lpstr>1. Thiết bị đo lưu lượng và hiệu chuẩn thiết bị đo</vt:lpstr>
      <vt:lpstr>1. Thiết bị đo lưu lượng và hiệu chuẩn thiết bị đo</vt:lpstr>
      <vt:lpstr>1. Thiết bị đo lưu lượng và hiệu chuẩn thiết bị đo</vt:lpstr>
      <vt:lpstr>2. Phương pháp pVTt</vt:lpstr>
      <vt:lpstr>2. Phương pháp pVTt</vt:lpstr>
      <vt:lpstr>2. Phương pháp pVTt</vt:lpstr>
      <vt:lpstr>2. Phương pháp pVTt</vt:lpstr>
      <vt:lpstr>2. Phương pháp pVTt</vt:lpstr>
      <vt:lpstr>2. Phương pháp pVTt</vt:lpstr>
      <vt:lpstr>2. Phương pháp pVTt</vt:lpstr>
      <vt:lpstr>2. Phương pháp pVTt</vt:lpstr>
      <vt:lpstr>2. Phương pháp pVTt</vt:lpstr>
      <vt:lpstr>Bản trình bày PowerPoint</vt:lpstr>
      <vt:lpstr>Bản trình bày PowerPoint</vt:lpstr>
      <vt:lpstr>3. Đề xuất xây dựng thiết bị thí nghiệm hiệu chuẩn thiết bị đo lưu lượng dòng khí thấp áp</vt:lpstr>
      <vt:lpstr>3. Đề xuất xây dựng thiết bị thí nghiệm hiệu chuẩn thiết bị đo lưu lượng dòng khí thấp áp</vt:lpstr>
      <vt:lpstr>Tài liệu tham khảo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Nguyen Son Tung</dc:creator>
  <cp:lastModifiedBy>Nguyen Son Tung</cp:lastModifiedBy>
  <cp:revision>9</cp:revision>
  <dcterms:created xsi:type="dcterms:W3CDTF">2022-06-29T08:13:41Z</dcterms:created>
  <dcterms:modified xsi:type="dcterms:W3CDTF">2022-06-29T16:04:39Z</dcterms:modified>
</cp:coreProperties>
</file>