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sldIdLst>
    <p:sldId id="258" r:id="rId3"/>
    <p:sldId id="295" r:id="rId4"/>
    <p:sldId id="336" r:id="rId5"/>
    <p:sldId id="350" r:id="rId6"/>
    <p:sldId id="335" r:id="rId7"/>
    <p:sldId id="337" r:id="rId8"/>
    <p:sldId id="351" r:id="rId9"/>
    <p:sldId id="338" r:id="rId10"/>
    <p:sldId id="339" r:id="rId11"/>
    <p:sldId id="340" r:id="rId12"/>
    <p:sldId id="341" r:id="rId13"/>
    <p:sldId id="332" r:id="rId14"/>
    <p:sldId id="342" r:id="rId15"/>
    <p:sldId id="345" r:id="rId16"/>
    <p:sldId id="346" r:id="rId17"/>
    <p:sldId id="352" r:id="rId18"/>
    <p:sldId id="348" r:id="rId19"/>
    <p:sldId id="333" r:id="rId20"/>
    <p:sldId id="353" r:id="rId21"/>
    <p:sldId id="34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7047D-6DB0-4B64-8935-B08D072AAD8C}" type="datetimeFigureOut">
              <a:rPr lang="en-US" smtClean="0"/>
              <a:t>5/20/2022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F416C-59AD-442A-8FED-8C86BE543B44}" type="slidenum">
              <a:rPr lang="en-US" smtClean="0"/>
              <a:t>‹#›</a:t>
            </a:fld>
            <a:endParaRPr lang="en-US"/>
          </a:p>
        </p:txBody>
      </p:sp>
    </p:spTree>
    <p:extLst>
      <p:ext uri="{BB962C8B-B14F-4D97-AF65-F5344CB8AC3E}">
        <p14:creationId xmlns:p14="http://schemas.microsoft.com/office/powerpoint/2010/main" val="245989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2</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11</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12</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13</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14</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15</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16</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17</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18</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19</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20</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3</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4</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5</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6</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7</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8</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9</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10</a:t>
            </a:fld>
            <a:endParaRPr lang="en-US"/>
          </a:p>
        </p:txBody>
      </p:sp>
    </p:spTree>
    <p:extLst>
      <p:ext uri="{BB962C8B-B14F-4D97-AF65-F5344CB8AC3E}">
        <p14:creationId xmlns:p14="http://schemas.microsoft.com/office/powerpoint/2010/main" val="33486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12603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351759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07991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7AEE1-A73B-4201-97DF-6FA3F43A87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7195"/>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B61D78-E921-47BE-8E52-40C720C9C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69701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338908-B669-4A53-A8A5-B6E38D27C5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06667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B2EE3B-6B90-4D47-8CCE-719E94765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205741"/>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1345A8-A7C5-4C1B-8D81-938057697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26077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2F78D8-30EF-4AFB-9FAD-6869F4EFBD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7514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63D008-AEEC-402A-82F5-7567426FF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29615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5B968E-A485-44AB-953A-B1FAF0B0C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358651"/>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210011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2C7418-691C-4B96-9933-390155C36C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343313"/>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3B1317-7609-44B5-9CC2-8C6463CA36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888202"/>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C7B9CB-3DBC-443B-A6B3-0A1F60FD6B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60248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369B7-BF68-4663-A25B-4D5A7B22AFDE}"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37459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369B7-BF68-4663-A25B-4D5A7B22AFDE}"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48520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369B7-BF68-4663-A25B-4D5A7B22AFDE}"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200078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369B7-BF68-4663-A25B-4D5A7B22AFDE}"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370371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369B7-BF68-4663-A25B-4D5A7B22AFDE}"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57142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369B7-BF68-4663-A25B-4D5A7B22AFDE}"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9783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369B7-BF68-4663-A25B-4D5A7B22AFDE}"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33256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369B7-BF68-4663-A25B-4D5A7B22AFDE}" type="datetimeFigureOut">
              <a:rPr lang="en-US" smtClean="0"/>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BFF1B-F87B-4D00-98C5-E189C17016EB}" type="slidenum">
              <a:rPr lang="en-US" smtClean="0"/>
              <a:t>‹#›</a:t>
            </a:fld>
            <a:endParaRPr lang="en-US"/>
          </a:p>
        </p:txBody>
      </p:sp>
    </p:spTree>
    <p:extLst>
      <p:ext uri="{BB962C8B-B14F-4D97-AF65-F5344CB8AC3E}">
        <p14:creationId xmlns:p14="http://schemas.microsoft.com/office/powerpoint/2010/main" val="306485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clrChange>
              <a:clrFrom>
                <a:srgbClr val="F1F1F1"/>
              </a:clrFrom>
              <a:clrTo>
                <a:srgbClr val="F1F1F1">
                  <a:alpha val="0"/>
                </a:srgbClr>
              </a:clrTo>
            </a:clrChange>
          </a:blip>
          <a:srcRect/>
          <a:stretch>
            <a:fillRect/>
          </a:stretch>
        </p:blipFill>
        <p:spPr bwMode="auto">
          <a:xfrm>
            <a:off x="7516813" y="0"/>
            <a:ext cx="1627187" cy="1082675"/>
          </a:xfrm>
          <a:prstGeom prst="rect">
            <a:avLst/>
          </a:prstGeom>
          <a:noFill/>
          <a:ln w="9525">
            <a:noFill/>
            <a:miter lim="800000"/>
            <a:headEnd/>
            <a:tailEnd/>
          </a:ln>
        </p:spPr>
      </p:pic>
      <p:sp>
        <p:nvSpPr>
          <p:cNvPr id="1032" name="Freeform 8"/>
          <p:cNvSpPr>
            <a:spLocks/>
          </p:cNvSpPr>
          <p:nvPr/>
        </p:nvSpPr>
        <p:spPr bwMode="auto">
          <a:xfrm>
            <a:off x="0" y="0"/>
            <a:ext cx="2438400" cy="6858000"/>
          </a:xfrm>
          <a:custGeom>
            <a:avLst/>
            <a:gdLst/>
            <a:ahLst/>
            <a:cxnLst>
              <a:cxn ang="0">
                <a:pos x="0" y="0"/>
              </a:cxn>
              <a:cxn ang="0">
                <a:pos x="0" y="4320"/>
              </a:cxn>
              <a:cxn ang="0">
                <a:pos x="1536" y="4320"/>
              </a:cxn>
              <a:cxn ang="0">
                <a:pos x="671" y="3227"/>
              </a:cxn>
              <a:cxn ang="0">
                <a:pos x="144" y="0"/>
              </a:cxn>
              <a:cxn ang="0">
                <a:pos x="0" y="0"/>
              </a:cxn>
            </a:cxnLst>
            <a:rect l="0" t="0" r="r" b="b"/>
            <a:pathLst>
              <a:path w="1536" h="4320">
                <a:moveTo>
                  <a:pt x="0" y="0"/>
                </a:moveTo>
                <a:lnTo>
                  <a:pt x="0" y="4320"/>
                </a:lnTo>
                <a:lnTo>
                  <a:pt x="1536" y="4320"/>
                </a:lnTo>
                <a:cubicBezTo>
                  <a:pt x="1286" y="4127"/>
                  <a:pt x="903" y="3947"/>
                  <a:pt x="671" y="3227"/>
                </a:cubicBezTo>
                <a:cubicBezTo>
                  <a:pt x="439" y="2507"/>
                  <a:pt x="205" y="529"/>
                  <a:pt x="144" y="0"/>
                </a:cubicBezTo>
                <a:cubicBezTo>
                  <a:pt x="72" y="0"/>
                  <a:pt x="0" y="0"/>
                  <a:pt x="0" y="0"/>
                </a:cubicBezTo>
                <a:close/>
              </a:path>
            </a:pathLst>
          </a:custGeom>
          <a:gradFill rotWithShape="1">
            <a:gsLst>
              <a:gs pos="0">
                <a:srgbClr val="9EAF4B"/>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sz="2400">
              <a:solidFill>
                <a:srgbClr val="000000"/>
              </a:solidFill>
            </a:endParaRPr>
          </a:p>
        </p:txBody>
      </p:sp>
      <p:sp>
        <p:nvSpPr>
          <p:cNvPr id="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661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D9F162A7-2E5F-45C7-9BDA-6E03B7B2794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43301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6613">
                                            <p:txEl>
                                              <p:pRg st="0" end="0"/>
                                            </p:txEl>
                                          </p:spTgt>
                                        </p:tgtEl>
                                        <p:attrNameLst>
                                          <p:attrName>style.visibility</p:attrName>
                                        </p:attrNameLst>
                                      </p:cBhvr>
                                      <p:to>
                                        <p:strVal val="visible"/>
                                      </p:to>
                                    </p:set>
                                    <p:animEffect transition="in" filter="fade">
                                      <p:cBhvr>
                                        <p:cTn id="15" dur="1000"/>
                                        <p:tgtEl>
                                          <p:spTgt spid="196613">
                                            <p:txEl>
                                              <p:pRg st="0" end="0"/>
                                            </p:txEl>
                                          </p:spTgt>
                                        </p:tgtEl>
                                      </p:cBhvr>
                                    </p:animEffect>
                                    <p:anim calcmode="lin" valueType="num">
                                      <p:cBhvr>
                                        <p:cTn id="16" dur="1000" fill="hold"/>
                                        <p:tgtEl>
                                          <p:spTgt spid="1966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66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66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96613">
                                            <p:txEl>
                                              <p:pRg st="1" end="1"/>
                                            </p:txEl>
                                          </p:spTgt>
                                        </p:tgtEl>
                                        <p:attrNameLst>
                                          <p:attrName>style.visibility</p:attrName>
                                        </p:attrNameLst>
                                      </p:cBhvr>
                                      <p:to>
                                        <p:strVal val="visible"/>
                                      </p:to>
                                    </p:set>
                                    <p:animEffect transition="in" filter="fade">
                                      <p:cBhvr>
                                        <p:cTn id="21" dur="1000"/>
                                        <p:tgtEl>
                                          <p:spTgt spid="196613">
                                            <p:txEl>
                                              <p:pRg st="1" end="1"/>
                                            </p:txEl>
                                          </p:spTgt>
                                        </p:tgtEl>
                                      </p:cBhvr>
                                    </p:animEffect>
                                    <p:anim calcmode="lin" valueType="num">
                                      <p:cBhvr>
                                        <p:cTn id="22" dur="1000" fill="hold"/>
                                        <p:tgtEl>
                                          <p:spTgt spid="1966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966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966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6613">
                                            <p:txEl>
                                              <p:pRg st="2" end="2"/>
                                            </p:txEl>
                                          </p:spTgt>
                                        </p:tgtEl>
                                        <p:attrNameLst>
                                          <p:attrName>style.visibility</p:attrName>
                                        </p:attrNameLst>
                                      </p:cBhvr>
                                      <p:to>
                                        <p:strVal val="visible"/>
                                      </p:to>
                                    </p:set>
                                    <p:animEffect transition="in" filter="fade">
                                      <p:cBhvr>
                                        <p:cTn id="27" dur="1000"/>
                                        <p:tgtEl>
                                          <p:spTgt spid="196613">
                                            <p:txEl>
                                              <p:pRg st="2" end="2"/>
                                            </p:txEl>
                                          </p:spTgt>
                                        </p:tgtEl>
                                      </p:cBhvr>
                                    </p:animEffect>
                                    <p:anim calcmode="lin" valueType="num">
                                      <p:cBhvr>
                                        <p:cTn id="28" dur="1000" fill="hold"/>
                                        <p:tgtEl>
                                          <p:spTgt spid="1966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966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966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96613">
                                            <p:txEl>
                                              <p:pRg st="3" end="3"/>
                                            </p:txEl>
                                          </p:spTgt>
                                        </p:tgtEl>
                                        <p:attrNameLst>
                                          <p:attrName>style.visibility</p:attrName>
                                        </p:attrNameLst>
                                      </p:cBhvr>
                                      <p:to>
                                        <p:strVal val="visible"/>
                                      </p:to>
                                    </p:set>
                                    <p:animEffect transition="in" filter="fade">
                                      <p:cBhvr>
                                        <p:cTn id="33" dur="1000"/>
                                        <p:tgtEl>
                                          <p:spTgt spid="196613">
                                            <p:txEl>
                                              <p:pRg st="3" end="3"/>
                                            </p:txEl>
                                          </p:spTgt>
                                        </p:tgtEl>
                                      </p:cBhvr>
                                    </p:animEffect>
                                    <p:anim calcmode="lin" valueType="num">
                                      <p:cBhvr>
                                        <p:cTn id="34" dur="1000" fill="hold"/>
                                        <p:tgtEl>
                                          <p:spTgt spid="1966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966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966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96613">
                                            <p:txEl>
                                              <p:pRg st="4" end="4"/>
                                            </p:txEl>
                                          </p:spTgt>
                                        </p:tgtEl>
                                        <p:attrNameLst>
                                          <p:attrName>style.visibility</p:attrName>
                                        </p:attrNameLst>
                                      </p:cBhvr>
                                      <p:to>
                                        <p:strVal val="visible"/>
                                      </p:to>
                                    </p:set>
                                    <p:animEffect transition="in" filter="fade">
                                      <p:cBhvr>
                                        <p:cTn id="39" dur="1000"/>
                                        <p:tgtEl>
                                          <p:spTgt spid="196613">
                                            <p:txEl>
                                              <p:pRg st="4" end="4"/>
                                            </p:txEl>
                                          </p:spTgt>
                                        </p:tgtEl>
                                      </p:cBhvr>
                                    </p:animEffect>
                                    <p:anim calcmode="lin" valueType="num">
                                      <p:cBhvr>
                                        <p:cTn id="40" dur="1000" fill="hold"/>
                                        <p:tgtEl>
                                          <p:spTgt spid="1966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966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966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6613" grpId="0" build="p">
        <p:tmplLst>
          <p:tmpl lvl="1">
            <p:tnLst>
              <p:par>
                <p:cTn presetID="37" presetClass="entr" presetSubtype="0" fill="hold" nodeType="click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rgbClr val="E77739"/>
          </a:solidFill>
          <a:latin typeface="+mj-lt"/>
          <a:ea typeface="+mj-ea"/>
          <a:cs typeface="+mj-cs"/>
        </a:defRPr>
      </a:lvl1pPr>
      <a:lvl2pPr algn="ctr" rtl="0" eaLnBrk="0" fontAlgn="base" hangingPunct="0">
        <a:spcBef>
          <a:spcPct val="0"/>
        </a:spcBef>
        <a:spcAft>
          <a:spcPct val="0"/>
        </a:spcAft>
        <a:defRPr sz="4400">
          <a:solidFill>
            <a:srgbClr val="E77739"/>
          </a:solidFill>
          <a:latin typeface="Times New Roman" pitchFamily="18" charset="0"/>
        </a:defRPr>
      </a:lvl2pPr>
      <a:lvl3pPr algn="ctr" rtl="0" eaLnBrk="0" fontAlgn="base" hangingPunct="0">
        <a:spcBef>
          <a:spcPct val="0"/>
        </a:spcBef>
        <a:spcAft>
          <a:spcPct val="0"/>
        </a:spcAft>
        <a:defRPr sz="4400">
          <a:solidFill>
            <a:srgbClr val="E77739"/>
          </a:solidFill>
          <a:latin typeface="Times New Roman" pitchFamily="18" charset="0"/>
        </a:defRPr>
      </a:lvl3pPr>
      <a:lvl4pPr algn="ctr" rtl="0" eaLnBrk="0" fontAlgn="base" hangingPunct="0">
        <a:spcBef>
          <a:spcPct val="0"/>
        </a:spcBef>
        <a:spcAft>
          <a:spcPct val="0"/>
        </a:spcAft>
        <a:defRPr sz="4400">
          <a:solidFill>
            <a:srgbClr val="E77739"/>
          </a:solidFill>
          <a:latin typeface="Times New Roman" pitchFamily="18" charset="0"/>
        </a:defRPr>
      </a:lvl4pPr>
      <a:lvl5pPr algn="ctr" rtl="0" eaLnBrk="0" fontAlgn="base" hangingPunct="0">
        <a:spcBef>
          <a:spcPct val="0"/>
        </a:spcBef>
        <a:spcAft>
          <a:spcPct val="0"/>
        </a:spcAft>
        <a:defRPr sz="4400">
          <a:solidFill>
            <a:srgbClr val="E77739"/>
          </a:solidFill>
          <a:latin typeface="Times New Roman" pitchFamily="18" charset="0"/>
        </a:defRPr>
      </a:lvl5pPr>
      <a:lvl6pPr marL="457200" algn="ctr" rtl="0" fontAlgn="base">
        <a:spcBef>
          <a:spcPct val="0"/>
        </a:spcBef>
        <a:spcAft>
          <a:spcPct val="0"/>
        </a:spcAft>
        <a:defRPr sz="4400">
          <a:solidFill>
            <a:srgbClr val="E77739"/>
          </a:solidFill>
          <a:latin typeface="Times New Roman" pitchFamily="18" charset="0"/>
        </a:defRPr>
      </a:lvl6pPr>
      <a:lvl7pPr marL="914400" algn="ctr" rtl="0" fontAlgn="base">
        <a:spcBef>
          <a:spcPct val="0"/>
        </a:spcBef>
        <a:spcAft>
          <a:spcPct val="0"/>
        </a:spcAft>
        <a:defRPr sz="4400">
          <a:solidFill>
            <a:srgbClr val="E77739"/>
          </a:solidFill>
          <a:latin typeface="Times New Roman" pitchFamily="18" charset="0"/>
        </a:defRPr>
      </a:lvl7pPr>
      <a:lvl8pPr marL="1371600" algn="ctr" rtl="0" fontAlgn="base">
        <a:spcBef>
          <a:spcPct val="0"/>
        </a:spcBef>
        <a:spcAft>
          <a:spcPct val="0"/>
        </a:spcAft>
        <a:defRPr sz="4400">
          <a:solidFill>
            <a:srgbClr val="E77739"/>
          </a:solidFill>
          <a:latin typeface="Times New Roman" pitchFamily="18" charset="0"/>
        </a:defRPr>
      </a:lvl8pPr>
      <a:lvl9pPr marL="1828800" algn="ctr" rtl="0" fontAlgn="base">
        <a:spcBef>
          <a:spcPct val="0"/>
        </a:spcBef>
        <a:spcAft>
          <a:spcPct val="0"/>
        </a:spcAft>
        <a:defRPr sz="4400">
          <a:solidFill>
            <a:srgbClr val="E77739"/>
          </a:solidFill>
          <a:latin typeface="Times New Roman" pitchFamily="18" charset="0"/>
        </a:defRPr>
      </a:lvl9pPr>
    </p:titleStyle>
    <p:bodyStyle>
      <a:lvl1pPr marL="342900" indent="-342900" algn="l" rtl="0" eaLnBrk="0" fontAlgn="base" hangingPunct="0">
        <a:spcBef>
          <a:spcPct val="20000"/>
        </a:spcBef>
        <a:spcAft>
          <a:spcPct val="0"/>
        </a:spcAft>
        <a:buClr>
          <a:srgbClr val="E77739"/>
        </a:buClr>
        <a:buSzPct val="6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E77739"/>
        </a:buClr>
        <a:buSzPct val="90000"/>
        <a:buFont typeface="Wingdings" pitchFamily="2" charset="2"/>
        <a:buBlip>
          <a:blip r:embed="rId15"/>
        </a:buBlip>
        <a:defRPr sz="2800">
          <a:solidFill>
            <a:schemeClr val="tx1"/>
          </a:solidFill>
          <a:latin typeface="+mn-lt"/>
        </a:defRPr>
      </a:lvl2pPr>
      <a:lvl3pPr marL="1143000" indent="-228600" algn="l" rtl="0" eaLnBrk="0" fontAlgn="base" hangingPunct="0">
        <a:spcBef>
          <a:spcPct val="20000"/>
        </a:spcBef>
        <a:spcAft>
          <a:spcPct val="0"/>
        </a:spcAft>
        <a:buClr>
          <a:srgbClr val="E77739"/>
        </a:buClr>
        <a:buFont typeface="Wingdings" pitchFamily="2" charset="2"/>
        <a:buBlip>
          <a:blip r:embed="rId16"/>
        </a:buBlip>
        <a:defRPr sz="2400">
          <a:solidFill>
            <a:schemeClr val="tx1"/>
          </a:solidFill>
          <a:latin typeface="+mn-lt"/>
        </a:defRPr>
      </a:lvl3pPr>
      <a:lvl4pPr marL="1600200" indent="-228600" algn="l" rtl="0" eaLnBrk="0" fontAlgn="base" hangingPunct="0">
        <a:spcBef>
          <a:spcPct val="20000"/>
        </a:spcBef>
        <a:spcAft>
          <a:spcPct val="0"/>
        </a:spcAft>
        <a:buClr>
          <a:srgbClr val="E77739"/>
        </a:buClr>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E77739"/>
        </a:buClr>
        <a:buChar char="»"/>
        <a:defRPr sz="2000">
          <a:solidFill>
            <a:schemeClr val="tx1"/>
          </a:solidFill>
          <a:latin typeface="+mn-lt"/>
        </a:defRPr>
      </a:lvl5pPr>
      <a:lvl6pPr marL="2514600" indent="-228600" algn="l" rtl="0" fontAlgn="base">
        <a:spcBef>
          <a:spcPct val="20000"/>
        </a:spcBef>
        <a:spcAft>
          <a:spcPct val="0"/>
        </a:spcAft>
        <a:buClr>
          <a:srgbClr val="E77739"/>
        </a:buClr>
        <a:buChar char="»"/>
        <a:defRPr sz="2000">
          <a:solidFill>
            <a:schemeClr val="tx1"/>
          </a:solidFill>
          <a:latin typeface="+mn-lt"/>
        </a:defRPr>
      </a:lvl6pPr>
      <a:lvl7pPr marL="2971800" indent="-228600" algn="l" rtl="0" fontAlgn="base">
        <a:spcBef>
          <a:spcPct val="20000"/>
        </a:spcBef>
        <a:spcAft>
          <a:spcPct val="0"/>
        </a:spcAft>
        <a:buClr>
          <a:srgbClr val="E77739"/>
        </a:buClr>
        <a:buChar char="»"/>
        <a:defRPr sz="2000">
          <a:solidFill>
            <a:schemeClr val="tx1"/>
          </a:solidFill>
          <a:latin typeface="+mn-lt"/>
        </a:defRPr>
      </a:lvl7pPr>
      <a:lvl8pPr marL="3429000" indent="-228600" algn="l" rtl="0" fontAlgn="base">
        <a:spcBef>
          <a:spcPct val="20000"/>
        </a:spcBef>
        <a:spcAft>
          <a:spcPct val="0"/>
        </a:spcAft>
        <a:buClr>
          <a:srgbClr val="E77739"/>
        </a:buClr>
        <a:buChar char="»"/>
        <a:defRPr sz="2000">
          <a:solidFill>
            <a:schemeClr val="tx1"/>
          </a:solidFill>
          <a:latin typeface="+mn-lt"/>
        </a:defRPr>
      </a:lvl8pPr>
      <a:lvl9pPr marL="3886200" indent="-228600" algn="l" rtl="0" fontAlgn="base">
        <a:spcBef>
          <a:spcPct val="20000"/>
        </a:spcBef>
        <a:spcAft>
          <a:spcPct val="0"/>
        </a:spcAft>
        <a:buClr>
          <a:srgbClr val="E7773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AppData\Local\Temp\Rar$DI17.096\background-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152400"/>
            <a:ext cx="9144000" cy="838200"/>
          </a:xfrm>
        </p:spPr>
        <p:txBody>
          <a:bodyPr>
            <a:normAutofit fontScale="90000"/>
          </a:bodyPr>
          <a:lstStyle/>
          <a:p>
            <a:r>
              <a:rPr lang="en-US" sz="2800" smtClean="0">
                <a:solidFill>
                  <a:srgbClr val="FFFF00"/>
                </a:solidFill>
                <a:latin typeface="Times New Roman" pitchFamily="18" charset="0"/>
                <a:cs typeface="Times New Roman" pitchFamily="18" charset="0"/>
              </a:rPr>
              <a:t>KHOA MÔI TRƯỜNG</a:t>
            </a:r>
            <a:br>
              <a:rPr lang="en-US" sz="2800" smtClean="0">
                <a:solidFill>
                  <a:srgbClr val="FFFF00"/>
                </a:solidFill>
                <a:latin typeface="Times New Roman" pitchFamily="18" charset="0"/>
                <a:cs typeface="Times New Roman" pitchFamily="18" charset="0"/>
              </a:rPr>
            </a:br>
            <a:r>
              <a:rPr lang="en-US" sz="2800" b="1" smtClean="0">
                <a:solidFill>
                  <a:srgbClr val="FFFF00"/>
                </a:solidFill>
                <a:latin typeface="Times New Roman" pitchFamily="18" charset="0"/>
                <a:cs typeface="Times New Roman" pitchFamily="18" charset="0"/>
              </a:rPr>
              <a:t>BỘ MÔN ĐỊA SINH THÁI VÀ CÔNG NGHỆ MÔI TRƯỜNG</a:t>
            </a:r>
            <a:endParaRPr lang="en-US" sz="2800" b="1">
              <a:solidFill>
                <a:srgbClr val="FFFF00"/>
              </a:solidFill>
              <a:latin typeface="Times New Roman" pitchFamily="18" charset="0"/>
              <a:cs typeface="Times New Roman" pitchFamily="18" charset="0"/>
            </a:endParaRPr>
          </a:p>
        </p:txBody>
      </p:sp>
      <p:sp>
        <p:nvSpPr>
          <p:cNvPr id="6" name="Subtitle 2"/>
          <p:cNvSpPr>
            <a:spLocks noGrp="1"/>
          </p:cNvSpPr>
          <p:nvPr>
            <p:ph type="subTitle" idx="1"/>
          </p:nvPr>
        </p:nvSpPr>
        <p:spPr>
          <a:xfrm>
            <a:off x="152400" y="1066800"/>
            <a:ext cx="8991600" cy="5791200"/>
          </a:xfrm>
        </p:spPr>
        <p:txBody>
          <a:bodyPr/>
          <a:lstStyle/>
          <a:p>
            <a:endParaRPr lang="en-US" b="1" smtClean="0">
              <a:solidFill>
                <a:srgbClr val="FFFF00"/>
              </a:solidFill>
              <a:latin typeface="Times New Roman" pitchFamily="18" charset="0"/>
              <a:cs typeface="Times New Roman" pitchFamily="18" charset="0"/>
            </a:endParaRPr>
          </a:p>
          <a:p>
            <a:r>
              <a:rPr lang="en-US" sz="2800" err="1" smtClean="0">
                <a:solidFill>
                  <a:srgbClr val="FFFF00"/>
                </a:solidFill>
                <a:latin typeface="Times New Roman" pitchFamily="18" charset="0"/>
                <a:cs typeface="Times New Roman" pitchFamily="18" charset="0"/>
              </a:rPr>
              <a:t>ThS</a:t>
            </a:r>
            <a:r>
              <a:rPr lang="en-US" sz="2800">
                <a:solidFill>
                  <a:srgbClr val="FFFF00"/>
                </a:solidFill>
                <a:latin typeface="Times New Roman" pitchFamily="18" charset="0"/>
                <a:cs typeface="Times New Roman" pitchFamily="18" charset="0"/>
              </a:rPr>
              <a:t>. </a:t>
            </a:r>
            <a:r>
              <a:rPr lang="en-US" sz="2800" err="1">
                <a:solidFill>
                  <a:srgbClr val="FFFF00"/>
                </a:solidFill>
                <a:latin typeface="Times New Roman" pitchFamily="18" charset="0"/>
                <a:cs typeface="Times New Roman" pitchFamily="18" charset="0"/>
              </a:rPr>
              <a:t>Trần</a:t>
            </a:r>
            <a:r>
              <a:rPr lang="en-US" sz="2800">
                <a:solidFill>
                  <a:srgbClr val="FFFF00"/>
                </a:solidFill>
                <a:latin typeface="Times New Roman" pitchFamily="18" charset="0"/>
                <a:cs typeface="Times New Roman" pitchFamily="18" charset="0"/>
              </a:rPr>
              <a:t> </a:t>
            </a:r>
            <a:r>
              <a:rPr lang="en-US" sz="2800" err="1">
                <a:solidFill>
                  <a:srgbClr val="FFFF00"/>
                </a:solidFill>
                <a:latin typeface="Times New Roman" pitchFamily="18" charset="0"/>
                <a:cs typeface="Times New Roman" pitchFamily="18" charset="0"/>
              </a:rPr>
              <a:t>Thị</a:t>
            </a:r>
            <a:r>
              <a:rPr lang="en-US" sz="2800">
                <a:solidFill>
                  <a:srgbClr val="FFFF00"/>
                </a:solidFill>
                <a:latin typeface="Times New Roman" pitchFamily="18" charset="0"/>
                <a:cs typeface="Times New Roman" pitchFamily="18" charset="0"/>
              </a:rPr>
              <a:t> Kim </a:t>
            </a:r>
            <a:r>
              <a:rPr lang="en-US" sz="2800" err="1">
                <a:solidFill>
                  <a:srgbClr val="FFFF00"/>
                </a:solidFill>
                <a:latin typeface="Times New Roman" pitchFamily="18" charset="0"/>
                <a:cs typeface="Times New Roman" pitchFamily="18" charset="0"/>
              </a:rPr>
              <a:t>Hà</a:t>
            </a:r>
            <a:endParaRPr lang="en-US" sz="2800">
              <a:solidFill>
                <a:srgbClr val="FFFF00"/>
              </a:solidFill>
              <a:latin typeface="Times New Roman" pitchFamily="18" charset="0"/>
              <a:cs typeface="Times New Roman" pitchFamily="18" charset="0"/>
            </a:endParaRPr>
          </a:p>
          <a:p>
            <a:endParaRPr lang="en-US" smtClean="0">
              <a:solidFill>
                <a:srgbClr val="FFFF00"/>
              </a:solidFill>
            </a:endParaRPr>
          </a:p>
          <a:p>
            <a:r>
              <a:rPr lang="en-US" smtClean="0">
                <a:solidFill>
                  <a:srgbClr val="FFFF00"/>
                </a:solidFill>
              </a:rPr>
              <a:t>SEMINAR HỌC THUẬT</a:t>
            </a:r>
          </a:p>
          <a:p>
            <a:r>
              <a:rPr lang="en-US" b="1" smtClean="0">
                <a:solidFill>
                  <a:srgbClr val="FFFF00"/>
                </a:solidFill>
                <a:latin typeface="Times New Roman" pitchFamily="18" charset="0"/>
                <a:cs typeface="Times New Roman" pitchFamily="18" charset="0"/>
              </a:rPr>
              <a:t>TÌM </a:t>
            </a:r>
            <a:r>
              <a:rPr lang="en-US" b="1" smtClean="0">
                <a:solidFill>
                  <a:srgbClr val="FFFF00"/>
                </a:solidFill>
                <a:latin typeface="Times New Roman" pitchFamily="18" charset="0"/>
                <a:cs typeface="Times New Roman" pitchFamily="18" charset="0"/>
              </a:rPr>
              <a:t>HIỂU VỀ ĐỘC HỌC CỦA </a:t>
            </a:r>
            <a:r>
              <a:rPr lang="en-US" b="1" err="1" smtClean="0">
                <a:solidFill>
                  <a:srgbClr val="FFFF00"/>
                </a:solidFill>
                <a:latin typeface="Times New Roman" pitchFamily="18" charset="0"/>
                <a:cs typeface="Times New Roman" pitchFamily="18" charset="0"/>
              </a:rPr>
              <a:t>thủy</a:t>
            </a:r>
            <a:r>
              <a:rPr lang="en-US" b="1" smtClean="0">
                <a:solidFill>
                  <a:srgbClr val="FFFF00"/>
                </a:solidFill>
                <a:latin typeface="Times New Roman" pitchFamily="18" charset="0"/>
                <a:cs typeface="Times New Roman" pitchFamily="18" charset="0"/>
              </a:rPr>
              <a:t> </a:t>
            </a:r>
            <a:r>
              <a:rPr lang="en-US" b="1" err="1" smtClean="0">
                <a:solidFill>
                  <a:srgbClr val="FFFF00"/>
                </a:solidFill>
                <a:latin typeface="Times New Roman" pitchFamily="18" charset="0"/>
                <a:cs typeface="Times New Roman" pitchFamily="18" charset="0"/>
              </a:rPr>
              <a:t>ngân</a:t>
            </a:r>
            <a:endParaRPr lang="en-US" b="1" smtClean="0">
              <a:solidFill>
                <a:srgbClr val="FFFF00"/>
              </a:solidFill>
              <a:latin typeface="Times New Roman" pitchFamily="18" charset="0"/>
              <a:cs typeface="Times New Roman" pitchFamily="18" charset="0"/>
            </a:endParaRPr>
          </a:p>
          <a:p>
            <a:r>
              <a:rPr lang="en-US" b="1" smtClean="0">
                <a:solidFill>
                  <a:srgbClr val="FFFF00"/>
                </a:solidFill>
                <a:latin typeface="Times New Roman" pitchFamily="18" charset="0"/>
                <a:cs typeface="Times New Roman" pitchFamily="18" charset="0"/>
              </a:rPr>
              <a:t>ĐỐI VỚI MÔI TRƯỜNG VÀ CON NGƯỜI </a:t>
            </a:r>
            <a:endParaRPr lang="en-US" b="1" smtClean="0">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a:p>
            <a:r>
              <a:rPr lang="en-US" err="1" smtClean="0">
                <a:solidFill>
                  <a:srgbClr val="FFFF00"/>
                </a:solidFill>
                <a:latin typeface="Times New Roman" pitchFamily="18" charset="0"/>
                <a:cs typeface="Times New Roman" pitchFamily="18" charset="0"/>
              </a:rPr>
              <a:t>Hà</a:t>
            </a:r>
            <a:r>
              <a:rPr lang="en-US" smtClean="0">
                <a:solidFill>
                  <a:srgbClr val="FFFF00"/>
                </a:solidFill>
                <a:latin typeface="Times New Roman" pitchFamily="18" charset="0"/>
                <a:cs typeface="Times New Roman" pitchFamily="18" charset="0"/>
              </a:rPr>
              <a:t> </a:t>
            </a:r>
            <a:r>
              <a:rPr lang="en-US" err="1" smtClean="0">
                <a:solidFill>
                  <a:srgbClr val="FFFF00"/>
                </a:solidFill>
                <a:latin typeface="Times New Roman" pitchFamily="18" charset="0"/>
                <a:cs typeface="Times New Roman" pitchFamily="18" charset="0"/>
              </a:rPr>
              <a:t>Nội</a:t>
            </a:r>
            <a:r>
              <a:rPr lang="en-US" smtClean="0">
                <a:solidFill>
                  <a:srgbClr val="FFFF00"/>
                </a:solidFill>
                <a:latin typeface="Times New Roman" pitchFamily="18" charset="0"/>
                <a:cs typeface="Times New Roman" pitchFamily="18" charset="0"/>
              </a:rPr>
              <a:t>, </a:t>
            </a:r>
            <a:r>
              <a:rPr lang="en-US" smtClean="0">
                <a:solidFill>
                  <a:srgbClr val="FFFF00"/>
                </a:solidFill>
                <a:latin typeface="Times New Roman" pitchFamily="18" charset="0"/>
                <a:cs typeface="Times New Roman" pitchFamily="18" charset="0"/>
              </a:rPr>
              <a:t>5</a:t>
            </a:r>
            <a:r>
              <a:rPr lang="en-US" smtClean="0">
                <a:solidFill>
                  <a:srgbClr val="FFFF00"/>
                </a:solidFill>
                <a:latin typeface="Times New Roman" pitchFamily="18" charset="0"/>
                <a:cs typeface="Times New Roman" pitchFamily="18" charset="0"/>
              </a:rPr>
              <a:t>/2022</a:t>
            </a:r>
            <a:endParaRPr lang="en-US">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4203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3. PHƯƠNG </a:t>
            </a:r>
            <a:r>
              <a:rPr lang="en-US" sz="2800" b="1"/>
              <a:t>THỨC </a:t>
            </a:r>
            <a:r>
              <a:rPr lang="en-US" sz="2800" b="1" smtClean="0"/>
              <a:t>THỦY NGÂN </a:t>
            </a:r>
            <a:r>
              <a:rPr lang="en-US" sz="2800" b="1"/>
              <a:t>ĐI VÀO CƠ THỂ </a:t>
            </a:r>
            <a:endParaRPr lang="en-US" sz="2800"/>
          </a:p>
        </p:txBody>
      </p:sp>
      <p:sp>
        <p:nvSpPr>
          <p:cNvPr id="8" name="Content Placeholder 2"/>
          <p:cNvSpPr>
            <a:spLocks noGrp="1"/>
          </p:cNvSpPr>
          <p:nvPr>
            <p:ph idx="1"/>
          </p:nvPr>
        </p:nvSpPr>
        <p:spPr>
          <a:xfrm>
            <a:off x="0" y="609601"/>
            <a:ext cx="9144000" cy="6172200"/>
          </a:xfrm>
        </p:spPr>
        <p:txBody>
          <a:bodyPr/>
          <a:lstStyle/>
          <a:p>
            <a:pPr marL="0" indent="0">
              <a:buNone/>
            </a:pPr>
            <a:r>
              <a:rPr lang="en-US" sz="2800" b="1" smtClean="0"/>
              <a:t>3.1. </a:t>
            </a:r>
            <a:r>
              <a:rPr lang="en-US" sz="2800" b="1" err="1" smtClean="0"/>
              <a:t>Hấp</a:t>
            </a:r>
            <a:r>
              <a:rPr lang="en-US" sz="2800" b="1" smtClean="0"/>
              <a:t> </a:t>
            </a:r>
            <a:r>
              <a:rPr lang="en-US" sz="2800" b="1" err="1" smtClean="0"/>
              <a:t>thụ</a:t>
            </a:r>
            <a:r>
              <a:rPr lang="en-US" sz="2800" b="1" smtClean="0"/>
              <a:t>: </a:t>
            </a:r>
            <a:r>
              <a:rPr lang="en-US" sz="2800" smtClean="0"/>
              <a:t>Hg </a:t>
            </a:r>
            <a:r>
              <a:rPr lang="en-US" sz="2800"/>
              <a:t>là chất độc tích lũy sinh học dễ dàng hấp thụ qua da, hệ hô hấp và hệ tiêu hóa </a:t>
            </a:r>
            <a:r>
              <a:rPr lang="en-US" sz="2800"/>
              <a:t>con </a:t>
            </a:r>
            <a:r>
              <a:rPr lang="en-US" sz="2800" smtClean="0"/>
              <a:t>người. </a:t>
            </a:r>
          </a:p>
          <a:p>
            <a:pPr marL="0" indent="0">
              <a:buNone/>
            </a:pPr>
            <a:r>
              <a:rPr lang="en-US" sz="2800" b="1" smtClean="0"/>
              <a:t>3.2</a:t>
            </a:r>
            <a:r>
              <a:rPr lang="en-US" sz="2800" b="1" smtClean="0"/>
              <a:t>. </a:t>
            </a:r>
            <a:r>
              <a:rPr lang="en-US" sz="2800" b="1" err="1" smtClean="0"/>
              <a:t>Phân</a:t>
            </a:r>
            <a:r>
              <a:rPr lang="en-US" sz="2800" b="1" smtClean="0"/>
              <a:t> </a:t>
            </a:r>
            <a:r>
              <a:rPr lang="en-US" sz="2800" b="1" err="1" smtClean="0"/>
              <a:t>bố</a:t>
            </a:r>
            <a:r>
              <a:rPr lang="en-US" sz="2800" smtClean="0"/>
              <a:t>: </a:t>
            </a:r>
            <a:r>
              <a:rPr lang="en-US" sz="2800" smtClean="0"/>
              <a:t>Hg </a:t>
            </a:r>
            <a:r>
              <a:rPr lang="en-US" sz="2800"/>
              <a:t>liên kết với các protein của máu và các mô, phân bố ở thận, gan, </a:t>
            </a:r>
            <a:r>
              <a:rPr lang="en-US" sz="2800"/>
              <a:t>lá </a:t>
            </a:r>
            <a:r>
              <a:rPr lang="en-US" sz="2800" smtClean="0"/>
              <a:t>lách, hệ </a:t>
            </a:r>
            <a:r>
              <a:rPr lang="en-US" sz="2800"/>
              <a:t>thần kinh trung </a:t>
            </a:r>
            <a:r>
              <a:rPr lang="en-US" sz="2800"/>
              <a:t>ương</a:t>
            </a:r>
            <a:r>
              <a:rPr lang="en-US" sz="2800" smtClean="0"/>
              <a:t>. </a:t>
            </a:r>
          </a:p>
          <a:p>
            <a:pPr marL="0" indent="0">
              <a:buNone/>
            </a:pPr>
            <a:r>
              <a:rPr lang="en-US" sz="2800" b="1" smtClean="0"/>
              <a:t>3.3</a:t>
            </a:r>
            <a:r>
              <a:rPr lang="en-US" sz="2800" b="1" smtClean="0"/>
              <a:t>. </a:t>
            </a:r>
            <a:r>
              <a:rPr lang="en-US" sz="2800" b="1" err="1" smtClean="0"/>
              <a:t>Chuyển</a:t>
            </a:r>
            <a:r>
              <a:rPr lang="en-US" sz="2800" b="1" smtClean="0"/>
              <a:t> </a:t>
            </a:r>
            <a:r>
              <a:rPr lang="en-US" sz="2800" b="1" smtClean="0"/>
              <a:t>hóa</a:t>
            </a:r>
            <a:r>
              <a:rPr lang="en-US" sz="2800" smtClean="0"/>
              <a:t>: </a:t>
            </a:r>
            <a:r>
              <a:rPr lang="en-US" sz="2800" smtClean="0"/>
              <a:t>Hg có </a:t>
            </a:r>
            <a:r>
              <a:rPr lang="en-US" sz="2800"/>
              <a:t>thể liên kết với những phân tử tạo nên tế bào </a:t>
            </a:r>
            <a:r>
              <a:rPr lang="en-US" sz="2800"/>
              <a:t>sống </a:t>
            </a:r>
            <a:r>
              <a:rPr lang="en-US" sz="2800" smtClean="0"/>
              <a:t>(axit </a:t>
            </a:r>
            <a:r>
              <a:rPr lang="en-US" sz="2800"/>
              <a:t>nucleic, protein,..) làm biến đổi cấu trúc của chúng và làm ức chế hoạt tính của </a:t>
            </a:r>
            <a:r>
              <a:rPr lang="en-US" sz="2800"/>
              <a:t>chúng</a:t>
            </a:r>
            <a:r>
              <a:rPr lang="en-US" sz="2800" smtClean="0"/>
              <a:t>.</a:t>
            </a:r>
          </a:p>
          <a:p>
            <a:pPr marL="0" indent="0">
              <a:buNone/>
            </a:pPr>
            <a:r>
              <a:rPr lang="en-US" sz="2800" b="1" smtClean="0"/>
              <a:t>3.4 Tích tụ</a:t>
            </a:r>
            <a:r>
              <a:rPr lang="en-US" sz="2800" smtClean="0"/>
              <a:t>:</a:t>
            </a:r>
            <a:r>
              <a:rPr lang="en-US" sz="2800" b="1" smtClean="0"/>
              <a:t> </a:t>
            </a:r>
            <a:r>
              <a:rPr lang="en-US" sz="2800"/>
              <a:t>Hg được vận chuyển đến não, lắng đọng ở tuyến giáp, vú, cơ tim, cơ</a:t>
            </a:r>
            <a:r>
              <a:rPr lang="en-US" sz="2800"/>
              <a:t>, </a:t>
            </a:r>
            <a:r>
              <a:rPr lang="en-US" sz="2800" smtClean="0"/>
              <a:t>gan</a:t>
            </a:r>
            <a:r>
              <a:rPr lang="en-US" sz="2800"/>
              <a:t>, thận, da, tuyến mồ hôi, tuyến tụy, tế bào ruột, phổi, tuyến nước bọt, tinh hoàn, tuyến tiền liệt, mô thai nhi, sữa mẹ và làm rối loạn chức năng các cơ </a:t>
            </a:r>
            <a:r>
              <a:rPr lang="en-US" sz="2800"/>
              <a:t>quan </a:t>
            </a:r>
            <a:r>
              <a:rPr lang="en-US" sz="2800" smtClean="0"/>
              <a:t>đó.</a:t>
            </a:r>
            <a:endParaRPr lang="en-US" sz="2800"/>
          </a:p>
          <a:p>
            <a:pPr marL="0" indent="0">
              <a:buNone/>
            </a:pPr>
            <a:r>
              <a:rPr lang="en-US" sz="2800" b="1" smtClean="0"/>
              <a:t> 3.5. </a:t>
            </a:r>
            <a:r>
              <a:rPr lang="en-US" sz="2800" b="1" err="1" smtClean="0"/>
              <a:t>Đào</a:t>
            </a:r>
            <a:r>
              <a:rPr lang="en-US" sz="2800" b="1" smtClean="0"/>
              <a:t> </a:t>
            </a:r>
            <a:r>
              <a:rPr lang="en-US" sz="2800" b="1" smtClean="0"/>
              <a:t>thải</a:t>
            </a:r>
            <a:r>
              <a:rPr lang="en-US" sz="2800" smtClean="0"/>
              <a:t>: </a:t>
            </a:r>
            <a:r>
              <a:rPr lang="en-US" sz="2800"/>
              <a:t>thời gian </a:t>
            </a:r>
            <a:r>
              <a:rPr lang="en-US" sz="2800"/>
              <a:t>bán </a:t>
            </a:r>
            <a:r>
              <a:rPr lang="en-US" sz="2800" smtClean="0"/>
              <a:t>hủy Hg </a:t>
            </a:r>
            <a:r>
              <a:rPr lang="en-US" sz="2800"/>
              <a:t>là 60 ngày </a:t>
            </a:r>
            <a:r>
              <a:rPr lang="en-US" sz="2800"/>
              <a:t>và </a:t>
            </a:r>
            <a:r>
              <a:rPr lang="en-US" sz="2800" smtClean="0"/>
              <a:t>được </a:t>
            </a:r>
            <a:r>
              <a:rPr lang="en-US" sz="2800"/>
              <a:t>đào thải </a:t>
            </a:r>
            <a:r>
              <a:rPr lang="en-US" sz="2800"/>
              <a:t>qua </a:t>
            </a:r>
            <a:r>
              <a:rPr lang="en-US" sz="2800" smtClean="0"/>
              <a:t>phân, </a:t>
            </a:r>
            <a:r>
              <a:rPr lang="en-US" sz="2800"/>
              <a:t>nước </a:t>
            </a:r>
            <a:r>
              <a:rPr lang="en-US" sz="2800" smtClean="0"/>
              <a:t>tiểu, qua phổi, mồ hôi, nước bọt và tóc.</a:t>
            </a:r>
            <a:endParaRPr lang="en-US" sz="2800" b="1" smtClean="0"/>
          </a:p>
        </p:txBody>
      </p:sp>
    </p:spTree>
    <p:extLst>
      <p:ext uri="{BB962C8B-B14F-4D97-AF65-F5344CB8AC3E}">
        <p14:creationId xmlns:p14="http://schemas.microsoft.com/office/powerpoint/2010/main" val="293048777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4</a:t>
            </a:r>
            <a:r>
              <a:rPr lang="en-US" sz="2800" b="1" smtClean="0"/>
              <a:t>. TÁC </a:t>
            </a:r>
            <a:r>
              <a:rPr lang="en-US" sz="2800" b="1"/>
              <a:t>ĐỘNG CỦA </a:t>
            </a:r>
            <a:r>
              <a:rPr lang="en-US" sz="2800" b="1" smtClean="0"/>
              <a:t>THỦY NGÂN ĐỐI </a:t>
            </a:r>
            <a:r>
              <a:rPr lang="en-US" sz="2800" b="1"/>
              <a:t>VỚI CƠ </a:t>
            </a:r>
            <a:r>
              <a:rPr lang="en-US" sz="2800" b="1" smtClean="0"/>
              <a:t>THỂ</a:t>
            </a:r>
            <a:endParaRPr lang="en-US" sz="2800"/>
          </a:p>
        </p:txBody>
      </p:sp>
      <p:sp>
        <p:nvSpPr>
          <p:cNvPr id="8" name="Content Placeholder 2"/>
          <p:cNvSpPr>
            <a:spLocks noGrp="1"/>
          </p:cNvSpPr>
          <p:nvPr>
            <p:ph idx="1"/>
          </p:nvPr>
        </p:nvSpPr>
        <p:spPr>
          <a:xfrm>
            <a:off x="0" y="609601"/>
            <a:ext cx="9144000" cy="6172200"/>
          </a:xfrm>
        </p:spPr>
        <p:txBody>
          <a:bodyPr/>
          <a:lstStyle/>
          <a:p>
            <a:r>
              <a:rPr lang="en-US" sz="2800" smtClean="0"/>
              <a:t>Nhiễm </a:t>
            </a:r>
            <a:r>
              <a:rPr lang="en-US" sz="2800"/>
              <a:t>độc cấp </a:t>
            </a:r>
            <a:r>
              <a:rPr lang="en-US" sz="2800" smtClean="0"/>
              <a:t>tính: </a:t>
            </a:r>
            <a:r>
              <a:rPr lang="en-US" sz="2800"/>
              <a:t>gây viêm phế quản, viêm phổi kẽ lan tỏa. Gây viêm thận</a:t>
            </a:r>
            <a:r>
              <a:rPr lang="en-US" sz="2800"/>
              <a:t>, </a:t>
            </a:r>
            <a:r>
              <a:rPr lang="en-US" sz="2800" smtClean="0"/>
              <a:t>tăng đạm </a:t>
            </a:r>
            <a:r>
              <a:rPr lang="en-US" sz="2800"/>
              <a:t>huyết </a:t>
            </a:r>
            <a:r>
              <a:rPr lang="en-US" sz="2800" smtClean="0"/>
              <a:t>tăng, </a:t>
            </a:r>
            <a:r>
              <a:rPr lang="en-US" sz="2800"/>
              <a:t>giảm clo huyết, nhiễm </a:t>
            </a:r>
            <a:r>
              <a:rPr lang="en-US" sz="2800"/>
              <a:t>a </a:t>
            </a:r>
            <a:r>
              <a:rPr lang="en-US" sz="2800" smtClean="0"/>
              <a:t>xit gây </a:t>
            </a:r>
            <a:r>
              <a:rPr lang="en-US" sz="2800"/>
              <a:t>viêm loét miệng, bỏng đường tiêu hóa, nôn ra máu, toàn thân </a:t>
            </a:r>
            <a:r>
              <a:rPr lang="en-US" sz="2800"/>
              <a:t>suy </a:t>
            </a:r>
            <a:r>
              <a:rPr lang="en-US" sz="2800" smtClean="0"/>
              <a:t>sụp, ngất, tử vong.</a:t>
            </a:r>
            <a:endParaRPr lang="en-US" sz="2800" smtClean="0"/>
          </a:p>
          <a:p>
            <a:r>
              <a:rPr lang="en-US" sz="2800" smtClean="0"/>
              <a:t>Nhiễm </a:t>
            </a:r>
            <a:r>
              <a:rPr lang="en-US" sz="2800" smtClean="0"/>
              <a:t>độc mạn tính: </a:t>
            </a:r>
            <a:r>
              <a:rPr lang="en-US" sz="2800"/>
              <a:t>tác động nghiêm trọng đến hệ thần kinh </a:t>
            </a:r>
            <a:r>
              <a:rPr lang="en-US" sz="2800"/>
              <a:t>và </a:t>
            </a:r>
            <a:r>
              <a:rPr lang="en-US" sz="2800" smtClean="0"/>
              <a:t>thận, </a:t>
            </a:r>
            <a:r>
              <a:rPr lang="en-US" sz="2800" smtClean="0"/>
              <a:t>gây tổn thương não, khuyết tật, bệnh da hồng, bệnh về mắt, </a:t>
            </a:r>
            <a:r>
              <a:rPr lang="en-US" sz="2800"/>
              <a:t>bệnh </a:t>
            </a:r>
            <a:r>
              <a:rPr lang="en-US" sz="2800" smtClean="0"/>
              <a:t>Parkinson, </a:t>
            </a:r>
            <a:r>
              <a:rPr lang="en-US" sz="2800"/>
              <a:t>viêm ruột, xuất huyết đường tiêu hóa, </a:t>
            </a:r>
            <a:r>
              <a:rPr lang="en-US" sz="2800"/>
              <a:t>viêm </a:t>
            </a:r>
            <a:r>
              <a:rPr lang="en-US" sz="2800" smtClean="0"/>
              <a:t>lợi, tử vong.</a:t>
            </a:r>
            <a:endParaRPr lang="en-US" sz="2800" smtClean="0"/>
          </a:p>
          <a:p>
            <a:r>
              <a:rPr lang="en-US" sz="2800" smtClean="0"/>
              <a:t>Gây </a:t>
            </a:r>
            <a:r>
              <a:rPr lang="en-US" sz="2800"/>
              <a:t>ung </a:t>
            </a:r>
            <a:r>
              <a:rPr lang="en-US" sz="2800" smtClean="0"/>
              <a:t>thư, biến đổi gen, quái thai.</a:t>
            </a:r>
          </a:p>
          <a:p>
            <a:r>
              <a:rPr lang="en-US" sz="2800"/>
              <a:t>Từ năm 1976, nước ta đã công nhận bệnh nhiễm độc thủy ngân là bệnh nghề nghiệp được đền bù.</a:t>
            </a:r>
            <a:endParaRPr lang="en-US" sz="2800"/>
          </a:p>
          <a:p>
            <a:pPr marL="0" indent="0">
              <a:buNone/>
            </a:pPr>
            <a:endParaRPr lang="en-US" sz="2800" smtClean="0"/>
          </a:p>
          <a:p>
            <a:endParaRPr lang="en-US" sz="2800" smtClean="0"/>
          </a:p>
          <a:p>
            <a:endParaRPr lang="en-US" sz="2800" smtClean="0"/>
          </a:p>
        </p:txBody>
      </p:sp>
    </p:spTree>
    <p:extLst>
      <p:ext uri="{BB962C8B-B14F-4D97-AF65-F5344CB8AC3E}">
        <p14:creationId xmlns:p14="http://schemas.microsoft.com/office/powerpoint/2010/main" val="286340753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solidFill>
                  <a:srgbClr val="003300"/>
                </a:solidFill>
              </a:rPr>
              <a:t>Một số hình ảnh tổn thương </a:t>
            </a:r>
            <a:r>
              <a:rPr lang="en-US" sz="2800" b="1" smtClean="0">
                <a:solidFill>
                  <a:srgbClr val="003300"/>
                </a:solidFill>
              </a:rPr>
              <a:t>do </a:t>
            </a:r>
            <a:r>
              <a:rPr lang="en-US" sz="2800" b="1" smtClean="0">
                <a:solidFill>
                  <a:srgbClr val="003300"/>
                </a:solidFill>
              </a:rPr>
              <a:t>nhiễm độc </a:t>
            </a:r>
            <a:r>
              <a:rPr lang="en-US" sz="2800" b="1" smtClean="0">
                <a:solidFill>
                  <a:srgbClr val="003300"/>
                </a:solidFill>
              </a:rPr>
              <a:t>Hg</a:t>
            </a:r>
            <a:endParaRPr lang="en-US" sz="2800" b="1">
              <a:solidFill>
                <a:srgbClr val="0033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386702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290"/>
          <a:stretch/>
        </p:blipFill>
        <p:spPr bwMode="auto">
          <a:xfrm>
            <a:off x="4800600" y="793717"/>
            <a:ext cx="3810000" cy="286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810000"/>
            <a:ext cx="57150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2720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5. NỒNG ĐỘ GIỚI HẠN CHO PHÉP CỦA THỦY NGÂN</a:t>
            </a:r>
            <a:endParaRPr lang="en-US" sz="2800"/>
          </a:p>
        </p:txBody>
      </p:sp>
      <p:sp>
        <p:nvSpPr>
          <p:cNvPr id="8" name="Content Placeholder 2"/>
          <p:cNvSpPr>
            <a:spLocks noGrp="1"/>
          </p:cNvSpPr>
          <p:nvPr>
            <p:ph idx="1"/>
          </p:nvPr>
        </p:nvSpPr>
        <p:spPr>
          <a:xfrm>
            <a:off x="0" y="609601"/>
            <a:ext cx="9144000" cy="6172200"/>
          </a:xfrm>
        </p:spPr>
        <p:txBody>
          <a:bodyPr/>
          <a:lstStyle/>
          <a:p>
            <a:r>
              <a:rPr lang="en-US" sz="2800" smtClean="0"/>
              <a:t>Ủy </a:t>
            </a:r>
            <a:r>
              <a:rPr lang="en-US" sz="2800"/>
              <a:t>ban châu </a:t>
            </a:r>
            <a:r>
              <a:rPr lang="en-US" sz="2800"/>
              <a:t>Âu quy </a:t>
            </a:r>
            <a:r>
              <a:rPr lang="en-US" sz="2800" smtClean="0"/>
              <a:t>định </a:t>
            </a:r>
            <a:r>
              <a:rPr lang="en-US" sz="2800"/>
              <a:t>dư lượng thủy ngân có trong thủy sản dao động từ 0,3 </a:t>
            </a:r>
            <a:r>
              <a:rPr lang="en-US" sz="2800"/>
              <a:t>đến </a:t>
            </a:r>
            <a:r>
              <a:rPr lang="en-US" sz="2800" smtClean="0"/>
              <a:t>1μg/kg, </a:t>
            </a:r>
            <a:r>
              <a:rPr lang="en-US" sz="2800"/>
              <a:t>trong muối </a:t>
            </a:r>
            <a:r>
              <a:rPr lang="en-US" sz="2800"/>
              <a:t>tối </a:t>
            </a:r>
            <a:r>
              <a:rPr lang="en-US" sz="2800" smtClean="0"/>
              <a:t>≤ 0,1μg/kg.</a:t>
            </a:r>
            <a:endParaRPr lang="en-US" sz="2800" smtClean="0"/>
          </a:p>
          <a:p>
            <a:r>
              <a:rPr lang="en-US" sz="2800" smtClean="0"/>
              <a:t>Việt </a:t>
            </a:r>
            <a:r>
              <a:rPr lang="en-US" sz="2800" smtClean="0"/>
              <a:t>Nam cũng đã ban hành các tiêu chuẩn về giới hạn nồng độ </a:t>
            </a:r>
            <a:r>
              <a:rPr lang="en-US" sz="2800" smtClean="0"/>
              <a:t>Hg</a:t>
            </a:r>
            <a:r>
              <a:rPr lang="en-US" sz="2800" smtClean="0"/>
              <a:t> </a:t>
            </a:r>
            <a:r>
              <a:rPr lang="en-US" sz="2800" smtClean="0"/>
              <a:t>trong nhiều lĩnh vực khác </a:t>
            </a:r>
            <a:r>
              <a:rPr lang="en-US" sz="2800" smtClean="0"/>
              <a:t>nhau</a:t>
            </a:r>
            <a:r>
              <a:rPr lang="en-US" sz="2800" smtClean="0"/>
              <a:t>:</a:t>
            </a:r>
          </a:p>
          <a:p>
            <a:r>
              <a:rPr lang="en-US" sz="2800"/>
              <a:t>QCVN </a:t>
            </a:r>
            <a:r>
              <a:rPr lang="en-US" sz="2800"/>
              <a:t>01-1:2018/BYT </a:t>
            </a:r>
            <a:r>
              <a:rPr lang="en-US" sz="2800" smtClean="0"/>
              <a:t>quy </a:t>
            </a:r>
            <a:r>
              <a:rPr lang="en-US" sz="2800"/>
              <a:t>định hàm lượng thủy ngân trong nước ăn uống không được vượt </a:t>
            </a:r>
            <a:r>
              <a:rPr lang="en-US" sz="2800"/>
              <a:t>quá </a:t>
            </a:r>
            <a:r>
              <a:rPr lang="en-US" sz="2800" smtClean="0"/>
              <a:t>0,001mg/l.</a:t>
            </a:r>
          </a:p>
          <a:p>
            <a:r>
              <a:rPr lang="en-US" sz="2800"/>
              <a:t>QCVN QCVN 8-2: </a:t>
            </a:r>
            <a:r>
              <a:rPr lang="en-US" sz="2800"/>
              <a:t>2011/BYT </a:t>
            </a:r>
            <a:r>
              <a:rPr lang="en-US" sz="2800" smtClean="0"/>
              <a:t>quy định </a:t>
            </a:r>
            <a:r>
              <a:rPr lang="en-US" sz="2800"/>
              <a:t>l</a:t>
            </a:r>
            <a:r>
              <a:rPr lang="en-US" sz="2800" smtClean="0"/>
              <a:t>ượng </a:t>
            </a:r>
            <a:r>
              <a:rPr lang="en-US" sz="2800"/>
              <a:t>ăn vào hàng tuần có thể chấp nhận được </a:t>
            </a:r>
            <a:r>
              <a:rPr lang="en-US" sz="2800"/>
              <a:t>tạm </a:t>
            </a:r>
            <a:r>
              <a:rPr lang="en-US" sz="2800" smtClean="0"/>
              <a:t>thời </a:t>
            </a:r>
            <a:r>
              <a:rPr lang="en-US" sz="2800"/>
              <a:t>đối với thủy </a:t>
            </a:r>
            <a:r>
              <a:rPr lang="en-US" sz="2800"/>
              <a:t>ngân </a:t>
            </a:r>
            <a:r>
              <a:rPr lang="en-US" sz="2800" smtClean="0"/>
              <a:t>là </a:t>
            </a:r>
            <a:r>
              <a:rPr lang="en-US" sz="2800"/>
              <a:t>0,005 mg/kg thể trọng; đối với methyl thủy </a:t>
            </a:r>
            <a:r>
              <a:rPr lang="en-US" sz="2800"/>
              <a:t>ngân </a:t>
            </a:r>
            <a:r>
              <a:rPr lang="en-US" sz="2800" smtClean="0"/>
              <a:t>là </a:t>
            </a:r>
            <a:r>
              <a:rPr lang="en-US" sz="2800"/>
              <a:t>0,0016 mg/kg thể </a:t>
            </a:r>
            <a:r>
              <a:rPr lang="en-US" sz="2800"/>
              <a:t>trọng</a:t>
            </a:r>
            <a:r>
              <a:rPr lang="en-US" sz="2800" smtClean="0"/>
              <a:t>.</a:t>
            </a:r>
          </a:p>
          <a:p>
            <a:r>
              <a:rPr lang="en-US" sz="2800"/>
              <a:t>QCVN</a:t>
            </a:r>
            <a:r>
              <a:rPr lang="en-US" sz="2800"/>
              <a:t> </a:t>
            </a:r>
            <a:r>
              <a:rPr lang="en-US" sz="2800" smtClean="0"/>
              <a:t>02:2020/BCT </a:t>
            </a:r>
            <a:r>
              <a:rPr lang="en-US" sz="2800"/>
              <a:t>quy định giới hạn hàm lượng thủy ng</a:t>
            </a:r>
            <a:r>
              <a:rPr lang="en-US" sz="2800"/>
              <a:t>ân trong đèn huỳnh quang từ 5 – 13mg/bóng</a:t>
            </a:r>
            <a:r>
              <a:rPr lang="en-US" sz="2800"/>
              <a:t> (tùy loại </a:t>
            </a:r>
            <a:r>
              <a:rPr lang="en-US" sz="2800"/>
              <a:t>bóng</a:t>
            </a:r>
            <a:r>
              <a:rPr lang="en-US" sz="2800" smtClean="0"/>
              <a:t>)…</a:t>
            </a:r>
          </a:p>
          <a:p>
            <a:endParaRPr lang="en-US" sz="2800" smtClean="0"/>
          </a:p>
          <a:p>
            <a:endParaRPr lang="en-US" sz="2800" smtClean="0"/>
          </a:p>
          <a:p>
            <a:endParaRPr lang="en-US" sz="2800" smtClean="0"/>
          </a:p>
          <a:p>
            <a:endParaRPr lang="en-US" sz="2800" smtClean="0"/>
          </a:p>
        </p:txBody>
      </p:sp>
    </p:spTree>
    <p:extLst>
      <p:ext uri="{BB962C8B-B14F-4D97-AF65-F5344CB8AC3E}">
        <p14:creationId xmlns:p14="http://schemas.microsoft.com/office/powerpoint/2010/main" val="196757447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a:t>Việt Nam quy định </a:t>
            </a:r>
            <a:r>
              <a:rPr lang="en-US" sz="2800" smtClean="0"/>
              <a:t>giới hạn </a:t>
            </a:r>
            <a:r>
              <a:rPr lang="en-US" sz="2800" smtClean="0"/>
              <a:t>Hg </a:t>
            </a:r>
            <a:r>
              <a:rPr lang="en-US" sz="2800"/>
              <a:t>trong các loại thực phẩm:</a:t>
            </a:r>
            <a:endParaRPr lang="en-US" sz="2800" b="1"/>
          </a:p>
        </p:txBody>
      </p:sp>
      <p:sp>
        <p:nvSpPr>
          <p:cNvPr id="8" name="Content Placeholder 2"/>
          <p:cNvSpPr>
            <a:spLocks noGrp="1"/>
          </p:cNvSpPr>
          <p:nvPr>
            <p:ph idx="1"/>
          </p:nvPr>
        </p:nvSpPr>
        <p:spPr>
          <a:xfrm>
            <a:off x="0" y="609601"/>
            <a:ext cx="9144000" cy="6172200"/>
          </a:xfrm>
        </p:spPr>
        <p:txBody>
          <a:bodyPr/>
          <a:lstStyle/>
          <a:p>
            <a:endParaRPr lang="en-US" sz="2800" smtClean="0"/>
          </a:p>
          <a:p>
            <a:endParaRPr lang="en-US" sz="2800" smtClean="0"/>
          </a:p>
        </p:txBody>
      </p:sp>
      <p:graphicFrame>
        <p:nvGraphicFramePr>
          <p:cNvPr id="4" name="Table 3"/>
          <p:cNvGraphicFramePr>
            <a:graphicFrameLocks noGrp="1"/>
          </p:cNvGraphicFramePr>
          <p:nvPr>
            <p:extLst>
              <p:ext uri="{D42A27DB-BD31-4B8C-83A1-F6EECF244321}">
                <p14:modId xmlns:p14="http://schemas.microsoft.com/office/powerpoint/2010/main" val="337746409"/>
              </p:ext>
            </p:extLst>
          </p:nvPr>
        </p:nvGraphicFramePr>
        <p:xfrm>
          <a:off x="685800" y="914401"/>
          <a:ext cx="5791200" cy="5943599"/>
        </p:xfrm>
        <a:graphic>
          <a:graphicData uri="http://schemas.openxmlformats.org/drawingml/2006/table">
            <a:tbl>
              <a:tblPr>
                <a:tableStyleId>{5C22544A-7EE6-4342-B048-85BDC9FD1C3A}</a:tableStyleId>
              </a:tblPr>
              <a:tblGrid>
                <a:gridCol w="656123"/>
                <a:gridCol w="3751229"/>
                <a:gridCol w="1383848"/>
              </a:tblGrid>
              <a:tr h="988099">
                <a:tc>
                  <a:txBody>
                    <a:bodyPr/>
                    <a:lstStyle/>
                    <a:p>
                      <a:pPr algn="ctr">
                        <a:lnSpc>
                          <a:spcPts val="1800"/>
                        </a:lnSpc>
                        <a:spcBef>
                          <a:spcPts val="300"/>
                        </a:spcBef>
                        <a:spcAft>
                          <a:spcPts val="0"/>
                        </a:spcAft>
                      </a:pPr>
                      <a:r>
                        <a:rPr lang="en-US" sz="1200">
                          <a:effectLst/>
                        </a:rPr>
                        <a:t>TT</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Tên thực phẩm</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ML</a:t>
                      </a:r>
                    </a:p>
                    <a:p>
                      <a:pPr algn="ctr">
                        <a:lnSpc>
                          <a:spcPts val="1800"/>
                        </a:lnSpc>
                        <a:spcBef>
                          <a:spcPts val="300"/>
                        </a:spcBef>
                        <a:spcAft>
                          <a:spcPts val="0"/>
                        </a:spcAft>
                      </a:pPr>
                      <a:r>
                        <a:rPr lang="en-US" sz="1200">
                          <a:effectLst/>
                        </a:rPr>
                        <a:t>(mg/kg hoặc mg/l)</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Các sản phẩm sữa dạng bột</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2</a:t>
                      </a:r>
                      <a:endParaRPr lang="en-US" sz="1200">
                        <a:effectLst/>
                        <a:latin typeface=".VnTime"/>
                        <a:ea typeface="Times New Roman"/>
                        <a:cs typeface="Times New Roman"/>
                      </a:endParaRPr>
                    </a:p>
                  </a:txBody>
                  <a:tcPr marL="61212" marR="61212" marT="0" marB="0"/>
                </a:tc>
                <a:tc>
                  <a:txBody>
                    <a:bodyPr/>
                    <a:lstStyle/>
                    <a:p>
                      <a:pPr algn="just">
                        <a:lnSpc>
                          <a:spcPts val="1800"/>
                        </a:lnSpc>
                        <a:spcBef>
                          <a:spcPts val="300"/>
                        </a:spcBef>
                        <a:spcAft>
                          <a:spcPts val="0"/>
                        </a:spcAft>
                      </a:pPr>
                      <a:r>
                        <a:rPr lang="en-US" sz="1200">
                          <a:effectLst/>
                        </a:rPr>
                        <a:t>Các sản phẩm sữa dạng lỏng</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3</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Các sản phẩm phomat</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4</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Các sản phẩm chất béo từ sữa</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5</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Các sản phẩm sữa lên men</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6</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Chè và sản phẩm chè</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7</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Cà phê</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8</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Cacao và sản phẩm cacao (bao gồm sôcôla)</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9</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Gia vị (bao gồm bột cà ri)</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10</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Muối ăn</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0,1</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11</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Đường</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12</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Mật ong</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13</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Thực phẩm bổ sung</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0,1</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14</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Nước khoáng thiên nhiên</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0,001</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15</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Nước uống đóng chai</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0,006</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16</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Nước chấm</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r h="291500">
                <a:tc>
                  <a:txBody>
                    <a:bodyPr/>
                    <a:lstStyle/>
                    <a:p>
                      <a:pPr algn="ctr">
                        <a:lnSpc>
                          <a:spcPts val="1800"/>
                        </a:lnSpc>
                        <a:spcBef>
                          <a:spcPts val="300"/>
                        </a:spcBef>
                        <a:spcAft>
                          <a:spcPts val="0"/>
                        </a:spcAft>
                      </a:pPr>
                      <a:r>
                        <a:rPr lang="en-US" sz="1200">
                          <a:effectLst/>
                        </a:rPr>
                        <a:t>17</a:t>
                      </a:r>
                      <a:endParaRPr lang="en-US" sz="1200">
                        <a:effectLst/>
                        <a:latin typeface=".VnTime"/>
                        <a:ea typeface="Times New Roman"/>
                        <a:cs typeface="Times New Roman"/>
                      </a:endParaRPr>
                    </a:p>
                  </a:txBody>
                  <a:tcPr marL="61212" marR="61212" marT="0" marB="0"/>
                </a:tc>
                <a:tc>
                  <a:txBody>
                    <a:bodyPr/>
                    <a:lstStyle/>
                    <a:p>
                      <a:pPr>
                        <a:lnSpc>
                          <a:spcPts val="1800"/>
                        </a:lnSpc>
                        <a:spcBef>
                          <a:spcPts val="300"/>
                        </a:spcBef>
                        <a:spcAft>
                          <a:spcPts val="0"/>
                        </a:spcAft>
                      </a:pPr>
                      <a:r>
                        <a:rPr lang="en-US" sz="1200">
                          <a:effectLst/>
                        </a:rPr>
                        <a:t>Dấm</a:t>
                      </a:r>
                      <a:endParaRPr lang="en-US" sz="1200">
                        <a:effectLst/>
                        <a:latin typeface=".VnTime"/>
                        <a:ea typeface="Times New Roman"/>
                        <a:cs typeface="Times New Roman"/>
                      </a:endParaRPr>
                    </a:p>
                  </a:txBody>
                  <a:tcPr marL="61212" marR="61212" marT="0" marB="0"/>
                </a:tc>
                <a:tc>
                  <a:txBody>
                    <a:bodyPr/>
                    <a:lstStyle/>
                    <a:p>
                      <a:pPr algn="ctr">
                        <a:lnSpc>
                          <a:spcPts val="1800"/>
                        </a:lnSpc>
                        <a:spcBef>
                          <a:spcPts val="300"/>
                        </a:spcBef>
                        <a:spcAft>
                          <a:spcPts val="0"/>
                        </a:spcAft>
                      </a:pPr>
                      <a:r>
                        <a:rPr lang="en-US" sz="1200">
                          <a:effectLst/>
                        </a:rPr>
                        <a:t>0,05</a:t>
                      </a:r>
                      <a:endParaRPr lang="en-US" sz="1200">
                        <a:effectLst/>
                        <a:latin typeface=".VnTime"/>
                        <a:ea typeface="Times New Roman"/>
                        <a:cs typeface="Times New Roman"/>
                      </a:endParaRPr>
                    </a:p>
                  </a:txBody>
                  <a:tcPr marL="61212" marR="61212" marT="0" marB="0"/>
                </a:tc>
              </a:tr>
            </a:tbl>
          </a:graphicData>
        </a:graphic>
      </p:graphicFrame>
      <p:sp>
        <p:nvSpPr>
          <p:cNvPr id="5" name="Rectangle 1"/>
          <p:cNvSpPr>
            <a:spLocks noChangeArrowheads="1"/>
          </p:cNvSpPr>
          <p:nvPr/>
        </p:nvSpPr>
        <p:spPr bwMode="auto">
          <a:xfrm>
            <a:off x="3810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Bảng 2. Giới hạn ô nhiễm thủy ngân (Hg) trong thực phẩm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75880154"/>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6. XỬ  LÝ NHIỄM </a:t>
            </a:r>
            <a:r>
              <a:rPr lang="en-US" sz="2800" b="1" smtClean="0"/>
              <a:t>ĐỘC THỦY NGÂN</a:t>
            </a:r>
            <a:endParaRPr lang="en-US" sz="2800"/>
          </a:p>
        </p:txBody>
      </p:sp>
      <p:sp>
        <p:nvSpPr>
          <p:cNvPr id="8" name="Content Placeholder 2"/>
          <p:cNvSpPr>
            <a:spLocks noGrp="1"/>
          </p:cNvSpPr>
          <p:nvPr>
            <p:ph idx="1"/>
          </p:nvPr>
        </p:nvSpPr>
        <p:spPr>
          <a:xfrm>
            <a:off x="0" y="609601"/>
            <a:ext cx="9144000" cy="6172200"/>
          </a:xfrm>
        </p:spPr>
        <p:txBody>
          <a:bodyPr/>
          <a:lstStyle/>
          <a:p>
            <a:pPr marL="0" indent="0">
              <a:buNone/>
            </a:pPr>
            <a:r>
              <a:rPr lang="en-US" sz="2800" b="1" smtClean="0"/>
              <a:t>6.1</a:t>
            </a:r>
            <a:r>
              <a:rPr lang="en-US" sz="2800" b="1"/>
              <a:t>. </a:t>
            </a:r>
            <a:r>
              <a:rPr lang="en-US" sz="2800" b="1" err="1"/>
              <a:t>Điều</a:t>
            </a:r>
            <a:r>
              <a:rPr lang="en-US" sz="2800" b="1"/>
              <a:t> </a:t>
            </a:r>
            <a:r>
              <a:rPr lang="en-US" sz="2800" b="1" err="1"/>
              <a:t>trị</a:t>
            </a:r>
            <a:r>
              <a:rPr lang="en-US" sz="2800" b="1"/>
              <a:t> </a:t>
            </a:r>
            <a:r>
              <a:rPr lang="en-US" sz="2800" b="1" err="1"/>
              <a:t>nhiễm</a:t>
            </a:r>
            <a:r>
              <a:rPr lang="en-US" sz="2800" b="1"/>
              <a:t> </a:t>
            </a:r>
            <a:r>
              <a:rPr lang="en-US" sz="2800" b="1" err="1"/>
              <a:t>độc</a:t>
            </a:r>
            <a:r>
              <a:rPr lang="en-US" sz="2800" b="1"/>
              <a:t> As ở </a:t>
            </a:r>
            <a:r>
              <a:rPr lang="en-US" sz="2800" b="1" err="1" smtClean="0"/>
              <a:t>người</a:t>
            </a:r>
            <a:endParaRPr lang="en-US" sz="2800" b="1" smtClean="0"/>
          </a:p>
          <a:p>
            <a:r>
              <a:rPr lang="en-US" sz="2800"/>
              <a:t>Hồi sức </a:t>
            </a:r>
            <a:r>
              <a:rPr lang="en-US" sz="2800"/>
              <a:t>cấp </a:t>
            </a:r>
            <a:r>
              <a:rPr lang="en-US" sz="2800" smtClean="0"/>
              <a:t>cứu</a:t>
            </a:r>
          </a:p>
          <a:p>
            <a:r>
              <a:rPr lang="en-US" sz="2800"/>
              <a:t>Thuốc </a:t>
            </a:r>
            <a:r>
              <a:rPr lang="en-US" sz="2800"/>
              <a:t>điều </a:t>
            </a:r>
            <a:r>
              <a:rPr lang="en-US" sz="2800" smtClean="0"/>
              <a:t>trị giải độc: DMSA, DMPS, BAL…</a:t>
            </a:r>
          </a:p>
          <a:p>
            <a:r>
              <a:rPr lang="en-US" sz="2800" smtClean="0"/>
              <a:t>Các biện pháp khử nhiễm</a:t>
            </a:r>
          </a:p>
          <a:p>
            <a:r>
              <a:rPr lang="en-US" sz="2800" smtClean="0"/>
              <a:t>Các biện pháp khác: lọc máu, </a:t>
            </a:r>
            <a:r>
              <a:rPr lang="en-US" sz="2800"/>
              <a:t>sử </a:t>
            </a:r>
            <a:r>
              <a:rPr lang="en-US" sz="2800"/>
              <a:t>dụng </a:t>
            </a:r>
            <a:r>
              <a:rPr lang="en-US" sz="2800" smtClean="0"/>
              <a:t>polythiol…</a:t>
            </a:r>
          </a:p>
          <a:p>
            <a:pPr marL="0" indent="0">
              <a:buNone/>
            </a:pPr>
            <a:r>
              <a:rPr lang="en-US" sz="2800" b="1" smtClean="0"/>
              <a:t>6.2</a:t>
            </a:r>
            <a:r>
              <a:rPr lang="en-US" sz="2800" b="1"/>
              <a:t>. </a:t>
            </a:r>
            <a:r>
              <a:rPr lang="en-US" sz="2800" b="1" err="1"/>
              <a:t>Một</a:t>
            </a:r>
            <a:r>
              <a:rPr lang="en-US" sz="2800" b="1"/>
              <a:t> </a:t>
            </a:r>
            <a:r>
              <a:rPr lang="en-US" sz="2800" b="1" err="1"/>
              <a:t>số</a:t>
            </a:r>
            <a:r>
              <a:rPr lang="en-US" sz="2800" b="1"/>
              <a:t> </a:t>
            </a:r>
            <a:r>
              <a:rPr lang="en-US" sz="2800" b="1" err="1"/>
              <a:t>nghề</a:t>
            </a:r>
            <a:r>
              <a:rPr lang="en-US" sz="2800" b="1"/>
              <a:t> </a:t>
            </a:r>
            <a:r>
              <a:rPr lang="en-US" sz="2800" b="1" err="1"/>
              <a:t>nghiệp</a:t>
            </a:r>
            <a:r>
              <a:rPr lang="en-US" sz="2800" b="1"/>
              <a:t> </a:t>
            </a:r>
            <a:r>
              <a:rPr lang="en-US" sz="2800" b="1" err="1"/>
              <a:t>có</a:t>
            </a:r>
            <a:r>
              <a:rPr lang="en-US" sz="2800" b="1"/>
              <a:t> </a:t>
            </a:r>
            <a:r>
              <a:rPr lang="en-US" sz="2800" b="1" err="1"/>
              <a:t>nguy</a:t>
            </a:r>
            <a:r>
              <a:rPr lang="en-US" sz="2800" b="1"/>
              <a:t> </a:t>
            </a:r>
            <a:r>
              <a:rPr lang="en-US" sz="2800" b="1" err="1"/>
              <a:t>cơ</a:t>
            </a:r>
            <a:r>
              <a:rPr lang="en-US" sz="2800" b="1"/>
              <a:t> </a:t>
            </a:r>
            <a:r>
              <a:rPr lang="en-US" sz="2800" b="1" err="1"/>
              <a:t>nhiễm</a:t>
            </a:r>
            <a:r>
              <a:rPr lang="en-US" sz="2800" b="1"/>
              <a:t> </a:t>
            </a:r>
            <a:r>
              <a:rPr lang="en-US" sz="2800" b="1" err="1"/>
              <a:t>độc</a:t>
            </a:r>
            <a:r>
              <a:rPr lang="en-US" sz="2800" b="1"/>
              <a:t> </a:t>
            </a:r>
            <a:r>
              <a:rPr lang="en-US" sz="2800" b="1" smtClean="0"/>
              <a:t>Hg</a:t>
            </a:r>
            <a:endParaRPr lang="en-US" sz="2800" b="1" smtClean="0"/>
          </a:p>
          <a:p>
            <a:r>
              <a:rPr lang="vi-VN" sz="2800" smtClean="0"/>
              <a:t>Chưng </a:t>
            </a:r>
            <a:r>
              <a:rPr lang="vi-VN" sz="2800"/>
              <a:t>cất, thu hồi thủy ngân.</a:t>
            </a:r>
            <a:endParaRPr lang="en-US" sz="2800"/>
          </a:p>
          <a:p>
            <a:r>
              <a:rPr lang="vi-VN" sz="2800" smtClean="0"/>
              <a:t>Chế </a:t>
            </a:r>
            <a:r>
              <a:rPr lang="vi-VN" sz="2800"/>
              <a:t>tạo, sửa chữa các loại nhiệt kế, áp kế, bơm </a:t>
            </a:r>
            <a:r>
              <a:rPr lang="vi-VN" sz="2800"/>
              <a:t>có </a:t>
            </a:r>
            <a:r>
              <a:rPr lang="en-US" sz="2800" smtClean="0"/>
              <a:t>Hg</a:t>
            </a:r>
            <a:r>
              <a:rPr lang="vi-VN" sz="2800" smtClean="0"/>
              <a:t>...</a:t>
            </a:r>
            <a:endParaRPr lang="en-US" sz="2800"/>
          </a:p>
          <a:p>
            <a:r>
              <a:rPr lang="vi-VN" sz="2800" smtClean="0"/>
              <a:t>Sử </a:t>
            </a:r>
            <a:r>
              <a:rPr lang="vi-VN" sz="2800"/>
              <a:t>dụng </a:t>
            </a:r>
            <a:r>
              <a:rPr lang="en-US" sz="2800" smtClean="0"/>
              <a:t>Hg </a:t>
            </a:r>
            <a:r>
              <a:rPr lang="vi-VN" sz="2800" smtClean="0"/>
              <a:t>hoặc </a:t>
            </a:r>
            <a:r>
              <a:rPr lang="vi-VN" sz="2800"/>
              <a:t>các hợp </a:t>
            </a:r>
            <a:r>
              <a:rPr lang="vi-VN" sz="2800"/>
              <a:t>chất </a:t>
            </a:r>
            <a:r>
              <a:rPr lang="en-US" sz="2800" smtClean="0"/>
              <a:t>Hg </a:t>
            </a:r>
            <a:r>
              <a:rPr lang="vi-VN" sz="2800" smtClean="0"/>
              <a:t>trong </a:t>
            </a:r>
            <a:r>
              <a:rPr lang="vi-VN" sz="2800"/>
              <a:t>các cấu </a:t>
            </a:r>
            <a:r>
              <a:rPr lang="vi-VN" sz="2800"/>
              <a:t>trúc </a:t>
            </a:r>
            <a:r>
              <a:rPr lang="vi-VN" sz="2800" smtClean="0"/>
              <a:t>điện</a:t>
            </a:r>
            <a:endParaRPr lang="en-US" sz="2800" smtClean="0"/>
          </a:p>
          <a:p>
            <a:r>
              <a:rPr lang="vi-VN" sz="2800" smtClean="0"/>
              <a:t>Chế </a:t>
            </a:r>
            <a:r>
              <a:rPr lang="vi-VN" sz="2800"/>
              <a:t>tạo và sử dụng ngòi nổ bằng fuminat Hg.</a:t>
            </a:r>
            <a:endParaRPr lang="en-US" sz="2800"/>
          </a:p>
          <a:p>
            <a:r>
              <a:rPr lang="vi-VN" sz="2800" smtClean="0"/>
              <a:t>Kỹ </a:t>
            </a:r>
            <a:r>
              <a:rPr lang="vi-VN" sz="2800"/>
              <a:t>nghệ đồ sứ, in hình, làm hoa nhân tạo...</a:t>
            </a:r>
            <a:endParaRPr lang="en-US" sz="2800"/>
          </a:p>
          <a:p>
            <a:r>
              <a:rPr lang="vi-VN" sz="2800" smtClean="0"/>
              <a:t>Xử </a:t>
            </a:r>
            <a:r>
              <a:rPr lang="vi-VN" sz="2800"/>
              <a:t>lý bảo quản hạt giống và xử lý đất bằng Hg và các hợp chất Hg hữu cơ.</a:t>
            </a:r>
            <a:endParaRPr lang="en-US" sz="2800"/>
          </a:p>
          <a:p>
            <a:r>
              <a:rPr lang="vi-VN" sz="2800" smtClean="0"/>
              <a:t>Chế </a:t>
            </a:r>
            <a:r>
              <a:rPr lang="vi-VN" sz="2800"/>
              <a:t>biến da bằng sử dụng muối Hg như tẩy da bằng nitrat natri acid Hg, ép lông...</a:t>
            </a:r>
            <a:endParaRPr lang="en-US" sz="2800"/>
          </a:p>
          <a:p>
            <a:r>
              <a:rPr lang="vi-VN" sz="2800" smtClean="0"/>
              <a:t>Mạ </a:t>
            </a:r>
            <a:r>
              <a:rPr lang="vi-VN" sz="2800"/>
              <a:t>vàng, bạc, mạ thiếc, mạ đồng, tráng gương bằng Hg và muối Hg.</a:t>
            </a:r>
            <a:endParaRPr lang="en-US" sz="2800"/>
          </a:p>
          <a:p>
            <a:endParaRPr lang="en-US" sz="2800" smtClean="0"/>
          </a:p>
          <a:p>
            <a:endParaRPr lang="en-US" sz="2800" smtClean="0"/>
          </a:p>
        </p:txBody>
      </p:sp>
    </p:spTree>
    <p:extLst>
      <p:ext uri="{BB962C8B-B14F-4D97-AF65-F5344CB8AC3E}">
        <p14:creationId xmlns:p14="http://schemas.microsoft.com/office/powerpoint/2010/main" val="359699304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6.2. Một số nghề nghiệp có nguy cơ nhiễm độc Hg</a:t>
            </a:r>
          </a:p>
        </p:txBody>
      </p:sp>
      <p:sp>
        <p:nvSpPr>
          <p:cNvPr id="8" name="Content Placeholder 2"/>
          <p:cNvSpPr>
            <a:spLocks noGrp="1"/>
          </p:cNvSpPr>
          <p:nvPr>
            <p:ph idx="1"/>
          </p:nvPr>
        </p:nvSpPr>
        <p:spPr>
          <a:xfrm>
            <a:off x="0" y="609601"/>
            <a:ext cx="9144000" cy="6172200"/>
          </a:xfrm>
        </p:spPr>
        <p:txBody>
          <a:bodyPr/>
          <a:lstStyle/>
          <a:p>
            <a:r>
              <a:rPr lang="vi-VN" sz="2800" smtClean="0"/>
              <a:t>Chưng </a:t>
            </a:r>
            <a:r>
              <a:rPr lang="vi-VN" sz="2800"/>
              <a:t>cất, thu hồi thủy ngân.</a:t>
            </a:r>
            <a:endParaRPr lang="en-US" sz="2800"/>
          </a:p>
          <a:p>
            <a:r>
              <a:rPr lang="vi-VN" sz="2800" smtClean="0"/>
              <a:t>Chế </a:t>
            </a:r>
            <a:r>
              <a:rPr lang="vi-VN" sz="2800"/>
              <a:t>tạo, sửa chữa các loại nhiệt kế, áp kế, bơm </a:t>
            </a:r>
            <a:r>
              <a:rPr lang="vi-VN" sz="2800"/>
              <a:t>có </a:t>
            </a:r>
            <a:r>
              <a:rPr lang="en-US" sz="2800" smtClean="0"/>
              <a:t>Hg</a:t>
            </a:r>
            <a:r>
              <a:rPr lang="vi-VN" sz="2800" smtClean="0"/>
              <a:t>...</a:t>
            </a:r>
            <a:endParaRPr lang="en-US" sz="2800"/>
          </a:p>
          <a:p>
            <a:r>
              <a:rPr lang="vi-VN" sz="2800" smtClean="0"/>
              <a:t>Sử </a:t>
            </a:r>
            <a:r>
              <a:rPr lang="vi-VN" sz="2800"/>
              <a:t>dụng </a:t>
            </a:r>
            <a:r>
              <a:rPr lang="en-US" sz="2800" smtClean="0"/>
              <a:t>Hg </a:t>
            </a:r>
            <a:r>
              <a:rPr lang="vi-VN" sz="2800" smtClean="0"/>
              <a:t>hoặc </a:t>
            </a:r>
            <a:r>
              <a:rPr lang="vi-VN" sz="2800"/>
              <a:t>các hợp </a:t>
            </a:r>
            <a:r>
              <a:rPr lang="vi-VN" sz="2800"/>
              <a:t>chất </a:t>
            </a:r>
            <a:r>
              <a:rPr lang="en-US" sz="2800" smtClean="0"/>
              <a:t>Hg </a:t>
            </a:r>
            <a:r>
              <a:rPr lang="vi-VN" sz="2800" smtClean="0"/>
              <a:t>trong </a:t>
            </a:r>
            <a:r>
              <a:rPr lang="vi-VN" sz="2800"/>
              <a:t>các cấu </a:t>
            </a:r>
            <a:r>
              <a:rPr lang="vi-VN" sz="2800"/>
              <a:t>trúc </a:t>
            </a:r>
            <a:r>
              <a:rPr lang="vi-VN" sz="2800" smtClean="0"/>
              <a:t>điện</a:t>
            </a:r>
            <a:endParaRPr lang="en-US" sz="2800" smtClean="0"/>
          </a:p>
          <a:p>
            <a:r>
              <a:rPr lang="vi-VN" sz="2800" smtClean="0"/>
              <a:t>Chế </a:t>
            </a:r>
            <a:r>
              <a:rPr lang="vi-VN" sz="2800"/>
              <a:t>tạo và sử dụng ngòi nổ bằng fuminat Hg.</a:t>
            </a:r>
            <a:endParaRPr lang="en-US" sz="2800"/>
          </a:p>
          <a:p>
            <a:r>
              <a:rPr lang="vi-VN" sz="2800" smtClean="0"/>
              <a:t>Kỹ </a:t>
            </a:r>
            <a:r>
              <a:rPr lang="vi-VN" sz="2800"/>
              <a:t>nghệ đồ sứ, in hình, làm hoa nhân tạo...</a:t>
            </a:r>
            <a:endParaRPr lang="en-US" sz="2800"/>
          </a:p>
          <a:p>
            <a:r>
              <a:rPr lang="vi-VN" sz="2800" smtClean="0"/>
              <a:t>Xử </a:t>
            </a:r>
            <a:r>
              <a:rPr lang="vi-VN" sz="2800"/>
              <a:t>lý bảo quản hạt giống và xử lý đất bằng Hg và các hợp chất Hg hữu cơ.</a:t>
            </a:r>
            <a:endParaRPr lang="en-US" sz="2800"/>
          </a:p>
          <a:p>
            <a:r>
              <a:rPr lang="vi-VN" sz="2800" smtClean="0"/>
              <a:t>Chế </a:t>
            </a:r>
            <a:r>
              <a:rPr lang="vi-VN" sz="2800"/>
              <a:t>biến da bằng sử dụng muối Hg như tẩy da bằng nitrat natri acid Hg, ép lông...</a:t>
            </a:r>
            <a:endParaRPr lang="en-US" sz="2800"/>
          </a:p>
          <a:p>
            <a:r>
              <a:rPr lang="vi-VN" sz="2800" smtClean="0"/>
              <a:t>Mạ </a:t>
            </a:r>
            <a:r>
              <a:rPr lang="vi-VN" sz="2800"/>
              <a:t>vàng, bạc, mạ thiếc, mạ đồng, tráng gương bằng Hg và muối </a:t>
            </a:r>
            <a:r>
              <a:rPr lang="vi-VN" sz="2800"/>
              <a:t>Hg</a:t>
            </a:r>
            <a:r>
              <a:rPr lang="vi-VN" sz="2800" smtClean="0"/>
              <a:t>.</a:t>
            </a:r>
            <a:endParaRPr lang="en-US" sz="2800" smtClean="0"/>
          </a:p>
          <a:p>
            <a:r>
              <a:rPr lang="en-US" sz="2800" smtClean="0"/>
              <a:t>Khai thác, chế biến quặng, đốt than…</a:t>
            </a:r>
            <a:endParaRPr lang="en-US" sz="2800"/>
          </a:p>
          <a:p>
            <a:endParaRPr lang="en-US" sz="2800" smtClean="0"/>
          </a:p>
          <a:p>
            <a:endParaRPr lang="en-US" sz="2800" smtClean="0"/>
          </a:p>
        </p:txBody>
      </p:sp>
    </p:spTree>
    <p:extLst>
      <p:ext uri="{BB962C8B-B14F-4D97-AF65-F5344CB8AC3E}">
        <p14:creationId xmlns:p14="http://schemas.microsoft.com/office/powerpoint/2010/main" val="187642962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7</a:t>
            </a:r>
            <a:r>
              <a:rPr lang="en-US" sz="2800" b="1" smtClean="0"/>
              <a:t>.3</a:t>
            </a:r>
            <a:r>
              <a:rPr lang="en-US" sz="2800" b="1"/>
              <a:t>. </a:t>
            </a:r>
            <a:r>
              <a:rPr lang="en-US" sz="2800" b="1"/>
              <a:t>Các biện pháp phòng ngừa bệnh nhiễm độc thủy ngân</a:t>
            </a:r>
            <a:endParaRPr lang="en-US" sz="2800" b="1">
              <a:solidFill>
                <a:srgbClr val="003300"/>
              </a:solidFill>
            </a:endParaRPr>
          </a:p>
        </p:txBody>
      </p:sp>
      <p:sp>
        <p:nvSpPr>
          <p:cNvPr id="8" name="Content Placeholder 2"/>
          <p:cNvSpPr>
            <a:spLocks noGrp="1"/>
          </p:cNvSpPr>
          <p:nvPr>
            <p:ph idx="1"/>
          </p:nvPr>
        </p:nvSpPr>
        <p:spPr>
          <a:xfrm>
            <a:off x="0" y="609601"/>
            <a:ext cx="9144000" cy="6172200"/>
          </a:xfrm>
        </p:spPr>
        <p:txBody>
          <a:bodyPr/>
          <a:lstStyle/>
          <a:p>
            <a:pPr marL="0" indent="0">
              <a:buNone/>
            </a:pPr>
            <a:r>
              <a:rPr lang="en-US" sz="2400"/>
              <a:t>1. </a:t>
            </a:r>
            <a:r>
              <a:rPr lang="en-US" sz="2400" err="1"/>
              <a:t>Biện</a:t>
            </a:r>
            <a:r>
              <a:rPr lang="en-US" sz="2400"/>
              <a:t> </a:t>
            </a:r>
            <a:r>
              <a:rPr lang="en-US" sz="2400" err="1"/>
              <a:t>pháp</a:t>
            </a:r>
            <a:r>
              <a:rPr lang="en-US" sz="2400"/>
              <a:t> </a:t>
            </a:r>
            <a:r>
              <a:rPr lang="en-US" sz="2400" err="1"/>
              <a:t>kỹ</a:t>
            </a:r>
            <a:r>
              <a:rPr lang="en-US" sz="2400"/>
              <a:t> </a:t>
            </a:r>
            <a:r>
              <a:rPr lang="en-US" sz="2400" err="1"/>
              <a:t>thuật</a:t>
            </a:r>
            <a:endParaRPr lang="en-US" sz="2400"/>
          </a:p>
          <a:p>
            <a:r>
              <a:rPr lang="en-US" sz="2400" smtClean="0"/>
              <a:t>T</a:t>
            </a:r>
            <a:r>
              <a:rPr lang="vi-VN" sz="2400" smtClean="0"/>
              <a:t>hay </a:t>
            </a:r>
            <a:r>
              <a:rPr lang="vi-VN" sz="2400"/>
              <a:t>thế thủy ngân và các hợp chất thủy ngân bằng các chất ít độc hơn trong sản xuất.</a:t>
            </a:r>
            <a:endParaRPr lang="en-US" sz="2400"/>
          </a:p>
          <a:p>
            <a:r>
              <a:rPr lang="vi-VN" sz="2400" smtClean="0"/>
              <a:t>Tổ </a:t>
            </a:r>
            <a:r>
              <a:rPr lang="vi-VN" sz="2400"/>
              <a:t>chức thông gió tại chỗ, thông gió chung là biện pháp cơ bản giảm nồng độ thủy ngân không khí nơi làm việc.</a:t>
            </a:r>
            <a:endParaRPr lang="en-US" sz="2400"/>
          </a:p>
          <a:p>
            <a:r>
              <a:rPr lang="vi-VN" sz="2400" smtClean="0"/>
              <a:t>Đựng </a:t>
            </a:r>
            <a:r>
              <a:rPr lang="vi-VN" sz="2400"/>
              <a:t>thủy ngân trong thùng chứa, phải phủ một lớp nước để tránh bay hơi thủy ngân ra không khí xung quanh.</a:t>
            </a:r>
            <a:endParaRPr lang="en-US" sz="2400"/>
          </a:p>
          <a:p>
            <a:r>
              <a:rPr lang="vi-VN" sz="2400" smtClean="0"/>
              <a:t>Thực </a:t>
            </a:r>
            <a:r>
              <a:rPr lang="vi-VN" sz="2400"/>
              <a:t>hiện kỹ thuật khoan ẩm trong thao tác, khai thác </a:t>
            </a:r>
            <a:r>
              <a:rPr lang="vi-VN" sz="2400"/>
              <a:t>mỏ</a:t>
            </a:r>
            <a:r>
              <a:rPr lang="vi-VN" sz="2400" smtClean="0"/>
              <a:t>.</a:t>
            </a:r>
            <a:endParaRPr lang="en-US" sz="2400" smtClean="0"/>
          </a:p>
          <a:p>
            <a:pPr marL="0" indent="0">
              <a:buNone/>
            </a:pPr>
            <a:r>
              <a:rPr lang="en-US" sz="2400" smtClean="0"/>
              <a:t>2</a:t>
            </a:r>
            <a:r>
              <a:rPr lang="en-US" sz="2400" smtClean="0"/>
              <a:t>. </a:t>
            </a:r>
            <a:r>
              <a:rPr lang="en-US" sz="2400" err="1" smtClean="0"/>
              <a:t>Biện</a:t>
            </a:r>
            <a:r>
              <a:rPr lang="en-US" sz="2400" smtClean="0"/>
              <a:t> </a:t>
            </a:r>
            <a:r>
              <a:rPr lang="en-US" sz="2400" err="1" smtClean="0"/>
              <a:t>pháp</a:t>
            </a:r>
            <a:r>
              <a:rPr lang="en-US" sz="2400" smtClean="0"/>
              <a:t> y </a:t>
            </a:r>
            <a:r>
              <a:rPr lang="en-US" sz="2400" err="1" smtClean="0"/>
              <a:t>tế</a:t>
            </a:r>
            <a:endParaRPr lang="en-US" sz="2400" smtClean="0"/>
          </a:p>
          <a:p>
            <a:r>
              <a:rPr lang="vi-VN" sz="2400" smtClean="0"/>
              <a:t>Khám tuyển:</a:t>
            </a:r>
            <a:r>
              <a:rPr lang="en-US" sz="2400"/>
              <a:t> </a:t>
            </a:r>
            <a:r>
              <a:rPr lang="vi-VN" sz="2400" smtClean="0"/>
              <a:t>cẩn </a:t>
            </a:r>
            <a:r>
              <a:rPr lang="vi-VN" sz="2400"/>
              <a:t>thận. Những người không được tuyển dụng gồm phụ nữ, người kém sức khỏe, dưới 18 tuổi, những người mắc các bệnh thần kinh, tiêu hóa, gan, thận, cường tuyến giáp, người nghiện rượu.</a:t>
            </a:r>
            <a:endParaRPr lang="en-US" sz="2400"/>
          </a:p>
          <a:p>
            <a:r>
              <a:rPr lang="vi-VN" sz="2400"/>
              <a:t>- Khám sức khỏe định kỳ</a:t>
            </a:r>
            <a:r>
              <a:rPr lang="vi-VN" sz="2400"/>
              <a:t>: </a:t>
            </a:r>
            <a:r>
              <a:rPr lang="en-US" sz="2400" smtClean="0"/>
              <a:t>đối với người làm</a:t>
            </a:r>
            <a:r>
              <a:rPr lang="vi-VN" sz="2400" smtClean="0"/>
              <a:t> </a:t>
            </a:r>
            <a:r>
              <a:rPr lang="vi-VN" sz="2400"/>
              <a:t>việc trong môi trường tiếp xúc với thủy ngân thời gian </a:t>
            </a:r>
            <a:r>
              <a:rPr lang="vi-VN" sz="2400"/>
              <a:t>6 </a:t>
            </a:r>
            <a:r>
              <a:rPr lang="vi-VN" sz="2400" smtClean="0"/>
              <a:t>tháng.</a:t>
            </a:r>
            <a:endParaRPr lang="en-US" sz="2400"/>
          </a:p>
          <a:p>
            <a:r>
              <a:rPr lang="vi-VN" sz="2400"/>
              <a:t>- Định kỳ đo môi trường xác định nồng độ thủy ngân trong </a:t>
            </a:r>
            <a:r>
              <a:rPr lang="vi-VN" sz="2400"/>
              <a:t>không </a:t>
            </a:r>
            <a:r>
              <a:rPr lang="vi-VN" sz="2400" smtClean="0"/>
              <a:t>khí</a:t>
            </a:r>
            <a:r>
              <a:rPr lang="en-US" sz="2400" smtClean="0"/>
              <a:t>.</a:t>
            </a:r>
            <a:endParaRPr lang="en-US" sz="2800" smtClean="0"/>
          </a:p>
        </p:txBody>
      </p:sp>
    </p:spTree>
    <p:extLst>
      <p:ext uri="{BB962C8B-B14F-4D97-AF65-F5344CB8AC3E}">
        <p14:creationId xmlns:p14="http://schemas.microsoft.com/office/powerpoint/2010/main" val="2040726496"/>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2800" smtClean="0"/>
          </a:p>
          <a:p>
            <a:r>
              <a:rPr lang="vi-VN" sz="2800" smtClean="0"/>
              <a:t>3</a:t>
            </a:r>
            <a:r>
              <a:rPr lang="en-US" sz="2800"/>
              <a:t>)</a:t>
            </a:r>
            <a:r>
              <a:rPr lang="vi-VN" sz="2800"/>
              <a:t> Biện pháp vệ sinh</a:t>
            </a:r>
            <a:r>
              <a:rPr lang="en-US" sz="2800"/>
              <a:t> và phòng hộ cá nhân</a:t>
            </a:r>
          </a:p>
          <a:p>
            <a:endParaRPr lang="en-US" sz="28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800" smtClean="0"/>
              <a:t>Mặc </a:t>
            </a:r>
            <a:r>
              <a:rPr lang="en-US" sz="2800"/>
              <a:t>quần áo bảo hộ lao động đầy đủ, thích </a:t>
            </a:r>
            <a:r>
              <a:rPr lang="en-US" sz="2800"/>
              <a:t>hợp</a:t>
            </a:r>
            <a:r>
              <a:rPr lang="en-US" sz="2800" smtClean="0"/>
              <a:t>.</a:t>
            </a:r>
          </a:p>
          <a:p>
            <a:r>
              <a:rPr lang="en-US" sz="2800"/>
              <a:t>Tạo thói quen làm việc với ý thức phòng chống nhiễm độc Hg và hợp chất Hg</a:t>
            </a:r>
          </a:p>
          <a:p>
            <a:r>
              <a:rPr lang="vi-VN" sz="2800" smtClean="0"/>
              <a:t>Nền </a:t>
            </a:r>
            <a:r>
              <a:rPr lang="vi-VN" sz="2800"/>
              <a:t>nhà nhẵn, không thấm nước; tường  được cọ rửa thường xuyên.</a:t>
            </a:r>
            <a:endParaRPr lang="en-US" sz="2800"/>
          </a:p>
          <a:p>
            <a:r>
              <a:rPr lang="en-US" sz="2800" smtClean="0"/>
              <a:t>N</a:t>
            </a:r>
            <a:r>
              <a:rPr lang="vi-VN" sz="2800"/>
              <a:t>gười lao động phải tắm rửa và thay quần áo sau ca lao động.</a:t>
            </a:r>
            <a:endParaRPr lang="en-US" sz="2800"/>
          </a:p>
          <a:p>
            <a:r>
              <a:rPr lang="vi-VN" sz="2800" smtClean="0"/>
              <a:t>Rửa </a:t>
            </a:r>
            <a:r>
              <a:rPr lang="vi-VN" sz="2800"/>
              <a:t>tay bằng xà phòng và bàn chải trước khi ăn</a:t>
            </a:r>
            <a:endParaRPr lang="en-US" sz="2800"/>
          </a:p>
          <a:p>
            <a:r>
              <a:rPr lang="en-US" sz="2800" smtClean="0"/>
              <a:t>S</a:t>
            </a:r>
            <a:r>
              <a:rPr lang="vi-VN" sz="2800"/>
              <a:t>úc rửa miệng thường xuyên với dung dịch chlorat kali 2%.</a:t>
            </a:r>
            <a:endParaRPr lang="en-US" sz="2800"/>
          </a:p>
          <a:p>
            <a:r>
              <a:rPr lang="vi-VN" sz="2800" smtClean="0"/>
              <a:t>Cấm </a:t>
            </a:r>
            <a:r>
              <a:rPr lang="vi-VN" sz="2800"/>
              <a:t>ăn uống, hút thuốc tại nơi làm việc</a:t>
            </a:r>
            <a:r>
              <a:rPr lang="en-US" sz="2800"/>
              <a:t>.</a:t>
            </a:r>
            <a:endParaRPr lang="en-US" sz="2800"/>
          </a:p>
        </p:txBody>
      </p:sp>
    </p:spTree>
    <p:extLst>
      <p:ext uri="{BB962C8B-B14F-4D97-AF65-F5344CB8AC3E}">
        <p14:creationId xmlns:p14="http://schemas.microsoft.com/office/powerpoint/2010/main" val="205025955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2800" b="1" smtClean="0"/>
          </a:p>
          <a:p>
            <a:r>
              <a:rPr lang="en-US" sz="2800" b="1" smtClean="0"/>
              <a:t>8. </a:t>
            </a:r>
            <a:r>
              <a:rPr lang="en-US" sz="2800" b="1"/>
              <a:t>Ô NHIỄM THỦY NGÂN Ở </a:t>
            </a:r>
            <a:r>
              <a:rPr lang="en-US" sz="2800" b="1"/>
              <a:t>VIỆT </a:t>
            </a:r>
            <a:r>
              <a:rPr lang="en-US" sz="2800" b="1" smtClean="0"/>
              <a:t>NAM</a:t>
            </a:r>
          </a:p>
          <a:p>
            <a:endParaRPr lang="en-US" sz="2800" b="1">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800"/>
              <a:t>Hàm </a:t>
            </a:r>
            <a:r>
              <a:rPr lang="en-US" sz="2800"/>
              <a:t>lượng </a:t>
            </a:r>
            <a:r>
              <a:rPr lang="en-US" sz="2800" smtClean="0"/>
              <a:t>Hg </a:t>
            </a:r>
            <a:r>
              <a:rPr lang="en-US" sz="2800"/>
              <a:t>trong không khí ở nước ta là có nhưng vẫn dưới ngưỡng cho phép, chưa đến mức phải lo ngại.</a:t>
            </a:r>
            <a:endParaRPr lang="en-US" sz="2800" smtClean="0"/>
          </a:p>
          <a:p>
            <a:r>
              <a:rPr lang="en-US" sz="2800" smtClean="0"/>
              <a:t>Các </a:t>
            </a:r>
            <a:r>
              <a:rPr lang="en-US" sz="2800"/>
              <a:t>nhân viên y tế và bệnh nhân có thể bị phơi </a:t>
            </a:r>
            <a:r>
              <a:rPr lang="en-US" sz="2800"/>
              <a:t>nhiễm </a:t>
            </a:r>
            <a:r>
              <a:rPr lang="en-US" sz="2800" smtClean="0"/>
              <a:t>thủy </a:t>
            </a:r>
            <a:r>
              <a:rPr lang="en-US" sz="2800"/>
              <a:t>ngân rất </a:t>
            </a:r>
            <a:r>
              <a:rPr lang="en-US" sz="2800"/>
              <a:t>độc </a:t>
            </a:r>
            <a:r>
              <a:rPr lang="en-US" sz="2800" smtClean="0"/>
              <a:t>hại</a:t>
            </a:r>
            <a:r>
              <a:rPr lang="en-US" sz="2800"/>
              <a:t> </a:t>
            </a:r>
            <a:r>
              <a:rPr lang="en-US" sz="2800" smtClean="0"/>
              <a:t>do nhiệt kế thủy ngân, huyết áp kế thủy ngân bị vỡ, do hỗn hống hàn răng…</a:t>
            </a:r>
          </a:p>
          <a:p>
            <a:r>
              <a:rPr lang="en-US" sz="2800" smtClean="0"/>
              <a:t>Nhiều </a:t>
            </a:r>
            <a:r>
              <a:rPr lang="en-US" sz="2800"/>
              <a:t>trường hợp ngộ độc thủy ngân qua đường tiêu hóa có thể do ăn phải hải sản nhiễm </a:t>
            </a:r>
            <a:r>
              <a:rPr lang="en-US" sz="2800"/>
              <a:t>thủy </a:t>
            </a:r>
            <a:r>
              <a:rPr lang="en-US" sz="2800" smtClean="0"/>
              <a:t>ngân, dùng </a:t>
            </a:r>
            <a:r>
              <a:rPr lang="en-US" sz="2800"/>
              <a:t>ngũ cốc hay thuốc Đông y không rõ </a:t>
            </a:r>
            <a:r>
              <a:rPr lang="en-US" sz="2800"/>
              <a:t>nguồn </a:t>
            </a:r>
            <a:r>
              <a:rPr lang="en-US" sz="2800" smtClean="0"/>
              <a:t>gốc.</a:t>
            </a:r>
          </a:p>
          <a:p>
            <a:r>
              <a:rPr lang="en-US" sz="2800"/>
              <a:t>S</a:t>
            </a:r>
            <a:r>
              <a:rPr lang="en-US" sz="2800" smtClean="0"/>
              <a:t>ự </a:t>
            </a:r>
            <a:r>
              <a:rPr lang="en-US" sz="2800"/>
              <a:t>cố phát tán thủy ngân ra môi trường do cháy lớn tại kho hàng của Công ty CP Bóng đèn phích nước </a:t>
            </a:r>
            <a:r>
              <a:rPr lang="en-US" sz="2800"/>
              <a:t>Rạng </a:t>
            </a:r>
            <a:r>
              <a:rPr lang="en-US" sz="2800" smtClean="0"/>
              <a:t>Đông.</a:t>
            </a:r>
          </a:p>
          <a:p>
            <a:r>
              <a:rPr lang="en-US" sz="2800"/>
              <a:t>C</a:t>
            </a:r>
            <a:r>
              <a:rPr lang="en-US" sz="2800" smtClean="0"/>
              <a:t>ác </a:t>
            </a:r>
            <a:r>
              <a:rPr lang="en-US" sz="2800"/>
              <a:t>nhà máy nhiệt điện đốt than đã phát thải lượng thủy ngân ra môi trường không khí. </a:t>
            </a:r>
            <a:endParaRPr lang="en-US" sz="2800" smtClean="0"/>
          </a:p>
          <a:p>
            <a:endParaRPr lang="en-US" sz="2800" smtClean="0"/>
          </a:p>
          <a:p>
            <a:endParaRPr lang="en-US" sz="2800" smtClean="0"/>
          </a:p>
          <a:p>
            <a:endParaRPr lang="en-US" sz="2800" smtClean="0"/>
          </a:p>
        </p:txBody>
      </p:sp>
    </p:spTree>
    <p:extLst>
      <p:ext uri="{BB962C8B-B14F-4D97-AF65-F5344CB8AC3E}">
        <p14:creationId xmlns:p14="http://schemas.microsoft.com/office/powerpoint/2010/main" val="272205843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pPr marL="0" indent="0" algn="ctr">
              <a:buNone/>
            </a:pPr>
            <a:r>
              <a:rPr lang="en-US" sz="2800" smtClean="0">
                <a:solidFill>
                  <a:srgbClr val="003300"/>
                </a:solidFill>
              </a:rPr>
              <a:t>CÁC NỘI DUNG CHÍNH</a:t>
            </a:r>
          </a:p>
          <a:p>
            <a:pPr marL="0" indent="0" algn="ctr">
              <a:buNone/>
            </a:pPr>
            <a:endParaRPr lang="en-US" sz="2800" smtClean="0">
              <a:solidFill>
                <a:srgbClr val="003300"/>
              </a:solidFill>
            </a:endParaRPr>
          </a:p>
          <a:p>
            <a:r>
              <a:rPr lang="en-US" sz="2800"/>
              <a:t>1. </a:t>
            </a:r>
            <a:r>
              <a:rPr lang="en-US" sz="2800" err="1"/>
              <a:t>Khái</a:t>
            </a:r>
            <a:r>
              <a:rPr lang="en-US" sz="2800"/>
              <a:t> </a:t>
            </a:r>
            <a:r>
              <a:rPr lang="en-US" sz="2800" err="1" smtClean="0"/>
              <a:t>quát</a:t>
            </a:r>
            <a:r>
              <a:rPr lang="en-US" sz="2800" smtClean="0"/>
              <a:t>, </a:t>
            </a:r>
            <a:r>
              <a:rPr lang="en-US" sz="2800" err="1" smtClean="0"/>
              <a:t>nguồn</a:t>
            </a:r>
            <a:r>
              <a:rPr lang="en-US" sz="2800" smtClean="0"/>
              <a:t> </a:t>
            </a:r>
            <a:r>
              <a:rPr lang="en-US" sz="2800" err="1"/>
              <a:t>gốc</a:t>
            </a:r>
            <a:r>
              <a:rPr lang="en-US" sz="2800"/>
              <a:t> </a:t>
            </a:r>
            <a:r>
              <a:rPr lang="en-US" sz="2800" err="1"/>
              <a:t>và</a:t>
            </a:r>
            <a:r>
              <a:rPr lang="en-US" sz="2800"/>
              <a:t> </a:t>
            </a:r>
            <a:r>
              <a:rPr lang="en-US" sz="2800" err="1"/>
              <a:t>đặc</a:t>
            </a:r>
            <a:r>
              <a:rPr lang="en-US" sz="2800"/>
              <a:t> </a:t>
            </a:r>
            <a:r>
              <a:rPr lang="en-US" sz="2800" err="1"/>
              <a:t>tính</a:t>
            </a:r>
            <a:r>
              <a:rPr lang="en-US" sz="2800"/>
              <a:t> </a:t>
            </a:r>
            <a:r>
              <a:rPr lang="en-US" sz="2800" err="1"/>
              <a:t>của</a:t>
            </a:r>
            <a:r>
              <a:rPr lang="en-US" sz="2800"/>
              <a:t> </a:t>
            </a:r>
            <a:r>
              <a:rPr lang="en-US" sz="2800" err="1" smtClean="0"/>
              <a:t>thủy</a:t>
            </a:r>
            <a:r>
              <a:rPr lang="en-US" sz="2800" smtClean="0"/>
              <a:t> </a:t>
            </a:r>
            <a:r>
              <a:rPr lang="en-US" sz="2800" err="1" smtClean="0"/>
              <a:t>ngân</a:t>
            </a:r>
            <a:endParaRPr lang="en-US" sz="2800"/>
          </a:p>
          <a:p>
            <a:r>
              <a:rPr lang="en-US" sz="2800" smtClean="0"/>
              <a:t>2. </a:t>
            </a:r>
            <a:r>
              <a:rPr lang="en-US" sz="2800" err="1"/>
              <a:t>Lan</a:t>
            </a:r>
            <a:r>
              <a:rPr lang="en-US" sz="2800"/>
              <a:t> </a:t>
            </a:r>
            <a:r>
              <a:rPr lang="en-US" sz="2800" err="1"/>
              <a:t>truyền</a:t>
            </a:r>
            <a:r>
              <a:rPr lang="en-US" sz="2800"/>
              <a:t> </a:t>
            </a:r>
            <a:r>
              <a:rPr lang="en-US" sz="2800" err="1" smtClean="0"/>
              <a:t>thủy</a:t>
            </a:r>
            <a:r>
              <a:rPr lang="en-US" sz="2800" smtClean="0"/>
              <a:t> </a:t>
            </a:r>
            <a:r>
              <a:rPr lang="en-US" sz="2800" err="1" smtClean="0"/>
              <a:t>ngân</a:t>
            </a:r>
            <a:r>
              <a:rPr lang="en-US" sz="2800" smtClean="0"/>
              <a:t> </a:t>
            </a:r>
            <a:r>
              <a:rPr lang="en-US" sz="2800" err="1"/>
              <a:t>trong</a:t>
            </a:r>
            <a:r>
              <a:rPr lang="en-US" sz="2800"/>
              <a:t> </a:t>
            </a:r>
            <a:r>
              <a:rPr lang="en-US" sz="2800" err="1"/>
              <a:t>môi</a:t>
            </a:r>
            <a:r>
              <a:rPr lang="en-US" sz="2800"/>
              <a:t> </a:t>
            </a:r>
            <a:r>
              <a:rPr lang="en-US" sz="2800" err="1"/>
              <a:t>trường</a:t>
            </a:r>
            <a:r>
              <a:rPr lang="en-US" sz="2800"/>
              <a:t> </a:t>
            </a:r>
            <a:endParaRPr lang="en-US" sz="2800" smtClean="0"/>
          </a:p>
          <a:p>
            <a:r>
              <a:rPr lang="en-US" sz="2800" smtClean="0"/>
              <a:t>3</a:t>
            </a:r>
            <a:r>
              <a:rPr lang="en-US" sz="2800"/>
              <a:t>. </a:t>
            </a:r>
            <a:r>
              <a:rPr lang="en-US" sz="2800" err="1"/>
              <a:t>Phương</a:t>
            </a:r>
            <a:r>
              <a:rPr lang="en-US" sz="2800"/>
              <a:t> </a:t>
            </a:r>
            <a:r>
              <a:rPr lang="en-US" sz="2800" err="1"/>
              <a:t>thức</a:t>
            </a:r>
            <a:r>
              <a:rPr lang="en-US" sz="2800"/>
              <a:t> </a:t>
            </a:r>
            <a:r>
              <a:rPr lang="en-US" sz="2800" err="1" smtClean="0"/>
              <a:t>thủy</a:t>
            </a:r>
            <a:r>
              <a:rPr lang="en-US" sz="2800" smtClean="0"/>
              <a:t> </a:t>
            </a:r>
            <a:r>
              <a:rPr lang="en-US" sz="2800" err="1" smtClean="0"/>
              <a:t>ngân</a:t>
            </a:r>
            <a:r>
              <a:rPr lang="en-US" sz="2800" smtClean="0"/>
              <a:t> </a:t>
            </a:r>
            <a:r>
              <a:rPr lang="en-US" sz="2800" err="1"/>
              <a:t>đi</a:t>
            </a:r>
            <a:r>
              <a:rPr lang="en-US" sz="2800"/>
              <a:t> </a:t>
            </a:r>
            <a:r>
              <a:rPr lang="en-US" sz="2800" err="1"/>
              <a:t>vào</a:t>
            </a:r>
            <a:r>
              <a:rPr lang="en-US" sz="2800"/>
              <a:t> </a:t>
            </a:r>
            <a:r>
              <a:rPr lang="en-US" sz="2800" err="1"/>
              <a:t>cơ</a:t>
            </a:r>
            <a:r>
              <a:rPr lang="en-US" sz="2800"/>
              <a:t> </a:t>
            </a:r>
            <a:r>
              <a:rPr lang="en-US" sz="2800" err="1"/>
              <a:t>thể</a:t>
            </a:r>
            <a:endParaRPr lang="en-US" sz="2800"/>
          </a:p>
          <a:p>
            <a:r>
              <a:rPr lang="en-US" sz="2800" smtClean="0"/>
              <a:t>4</a:t>
            </a:r>
            <a:r>
              <a:rPr lang="en-US" sz="2800"/>
              <a:t>. </a:t>
            </a:r>
            <a:r>
              <a:rPr lang="en-US" sz="2800" err="1"/>
              <a:t>Tác</a:t>
            </a:r>
            <a:r>
              <a:rPr lang="en-US" sz="2800"/>
              <a:t> </a:t>
            </a:r>
            <a:r>
              <a:rPr lang="en-US" sz="2800" err="1"/>
              <a:t>động</a:t>
            </a:r>
            <a:r>
              <a:rPr lang="en-US" sz="2800"/>
              <a:t> </a:t>
            </a:r>
            <a:r>
              <a:rPr lang="en-US" sz="2800" err="1"/>
              <a:t>của</a:t>
            </a:r>
            <a:r>
              <a:rPr lang="en-US" sz="2800"/>
              <a:t> </a:t>
            </a:r>
            <a:r>
              <a:rPr lang="en-US" sz="2800" err="1" smtClean="0"/>
              <a:t>thủy</a:t>
            </a:r>
            <a:r>
              <a:rPr lang="en-US" sz="2800" smtClean="0"/>
              <a:t> </a:t>
            </a:r>
            <a:r>
              <a:rPr lang="en-US" sz="2800" err="1" smtClean="0"/>
              <a:t>ngân</a:t>
            </a:r>
            <a:r>
              <a:rPr lang="en-US" sz="2800" smtClean="0"/>
              <a:t> </a:t>
            </a:r>
            <a:r>
              <a:rPr lang="en-US" sz="2800" err="1"/>
              <a:t>đối</a:t>
            </a:r>
            <a:r>
              <a:rPr lang="en-US" sz="2800"/>
              <a:t> </a:t>
            </a:r>
            <a:r>
              <a:rPr lang="en-US" sz="2800" err="1"/>
              <a:t>với</a:t>
            </a:r>
            <a:r>
              <a:rPr lang="en-US" sz="2800"/>
              <a:t> </a:t>
            </a:r>
            <a:r>
              <a:rPr lang="en-US" sz="2800" err="1"/>
              <a:t>cơ</a:t>
            </a:r>
            <a:r>
              <a:rPr lang="en-US" sz="2800"/>
              <a:t> </a:t>
            </a:r>
            <a:r>
              <a:rPr lang="en-US" sz="2800" err="1"/>
              <a:t>thể</a:t>
            </a:r>
            <a:endParaRPr lang="en-US" sz="2800"/>
          </a:p>
          <a:p>
            <a:r>
              <a:rPr lang="en-US" sz="2800" smtClean="0"/>
              <a:t>5</a:t>
            </a:r>
            <a:r>
              <a:rPr lang="en-US" sz="2800"/>
              <a:t>. </a:t>
            </a:r>
            <a:r>
              <a:rPr lang="en-US" sz="2800" err="1"/>
              <a:t>Quy</a:t>
            </a:r>
            <a:r>
              <a:rPr lang="en-US" sz="2800"/>
              <a:t> </a:t>
            </a:r>
            <a:r>
              <a:rPr lang="en-US" sz="2800" err="1"/>
              <a:t>định</a:t>
            </a:r>
            <a:r>
              <a:rPr lang="en-US" sz="2800"/>
              <a:t> </a:t>
            </a:r>
            <a:r>
              <a:rPr lang="en-US" sz="2800" err="1"/>
              <a:t>về</a:t>
            </a:r>
            <a:r>
              <a:rPr lang="en-US" sz="2800"/>
              <a:t> </a:t>
            </a:r>
            <a:r>
              <a:rPr lang="en-US" sz="2800" err="1"/>
              <a:t>nồng</a:t>
            </a:r>
            <a:r>
              <a:rPr lang="en-US" sz="2800"/>
              <a:t> </a:t>
            </a:r>
            <a:r>
              <a:rPr lang="en-US" sz="2800" err="1"/>
              <a:t>độ</a:t>
            </a:r>
            <a:r>
              <a:rPr lang="en-US" sz="2800"/>
              <a:t> </a:t>
            </a:r>
            <a:r>
              <a:rPr lang="en-US" sz="2800" err="1"/>
              <a:t>giới</a:t>
            </a:r>
            <a:r>
              <a:rPr lang="en-US" sz="2800"/>
              <a:t> </a:t>
            </a:r>
            <a:r>
              <a:rPr lang="en-US" sz="2800" err="1"/>
              <a:t>hạn</a:t>
            </a:r>
            <a:r>
              <a:rPr lang="en-US" sz="2800"/>
              <a:t> </a:t>
            </a:r>
            <a:r>
              <a:rPr lang="en-US" sz="2800" err="1"/>
              <a:t>cho</a:t>
            </a:r>
            <a:r>
              <a:rPr lang="en-US" sz="2800"/>
              <a:t> </a:t>
            </a:r>
            <a:r>
              <a:rPr lang="en-US" sz="2800" err="1"/>
              <a:t>phép</a:t>
            </a:r>
            <a:r>
              <a:rPr lang="en-US" sz="2800"/>
              <a:t> </a:t>
            </a:r>
            <a:r>
              <a:rPr lang="en-US" sz="2800" err="1"/>
              <a:t>của</a:t>
            </a:r>
            <a:r>
              <a:rPr lang="en-US" sz="2800"/>
              <a:t> </a:t>
            </a:r>
            <a:r>
              <a:rPr lang="en-US" sz="2800" err="1" smtClean="0"/>
              <a:t>thủy</a:t>
            </a:r>
            <a:r>
              <a:rPr lang="en-US" sz="2800" smtClean="0"/>
              <a:t> </a:t>
            </a:r>
            <a:r>
              <a:rPr lang="en-US" sz="2800" err="1" smtClean="0"/>
              <a:t>ngân</a:t>
            </a:r>
            <a:endParaRPr lang="en-US" sz="2800"/>
          </a:p>
          <a:p>
            <a:r>
              <a:rPr lang="en-US" sz="2800" smtClean="0"/>
              <a:t>6</a:t>
            </a:r>
            <a:r>
              <a:rPr lang="en-US" sz="2800"/>
              <a:t>. </a:t>
            </a:r>
            <a:r>
              <a:rPr lang="en-US" sz="2800" err="1"/>
              <a:t>Xử</a:t>
            </a:r>
            <a:r>
              <a:rPr lang="en-US" sz="2800"/>
              <a:t> </a:t>
            </a:r>
            <a:r>
              <a:rPr lang="en-US" sz="2800" err="1"/>
              <a:t>lý</a:t>
            </a:r>
            <a:r>
              <a:rPr lang="en-US" sz="2800"/>
              <a:t> </a:t>
            </a:r>
            <a:r>
              <a:rPr lang="en-US" sz="2800" err="1"/>
              <a:t>nhiễm</a:t>
            </a:r>
            <a:r>
              <a:rPr lang="en-US" sz="2800"/>
              <a:t> </a:t>
            </a:r>
            <a:r>
              <a:rPr lang="en-US" sz="2800" err="1"/>
              <a:t>độc</a:t>
            </a:r>
            <a:r>
              <a:rPr lang="en-US" sz="2800"/>
              <a:t> </a:t>
            </a:r>
            <a:r>
              <a:rPr lang="en-US" sz="2800" err="1" smtClean="0"/>
              <a:t>thủy</a:t>
            </a:r>
            <a:r>
              <a:rPr lang="en-US" sz="2800" smtClean="0"/>
              <a:t> </a:t>
            </a:r>
            <a:r>
              <a:rPr lang="en-US" sz="2800" err="1" smtClean="0"/>
              <a:t>ngân</a:t>
            </a:r>
            <a:r>
              <a:rPr lang="en-US" sz="2800" smtClean="0"/>
              <a:t> </a:t>
            </a:r>
          </a:p>
          <a:p>
            <a:r>
              <a:rPr lang="en-US" sz="2800" smtClean="0"/>
              <a:t>7. Các biện pháp phòng ngừa nhiễm độc thủy ngân</a:t>
            </a:r>
          </a:p>
          <a:p>
            <a:r>
              <a:rPr lang="en-US" sz="2800" smtClean="0"/>
              <a:t>8. Ô </a:t>
            </a:r>
            <a:r>
              <a:rPr lang="en-US" sz="2800" err="1" smtClean="0"/>
              <a:t>nhiễm</a:t>
            </a:r>
            <a:r>
              <a:rPr lang="en-US" sz="2800" smtClean="0"/>
              <a:t> </a:t>
            </a:r>
            <a:r>
              <a:rPr lang="en-US" sz="2800" err="1" smtClean="0"/>
              <a:t>thủy</a:t>
            </a:r>
            <a:r>
              <a:rPr lang="en-US" sz="2800" smtClean="0"/>
              <a:t> </a:t>
            </a:r>
            <a:r>
              <a:rPr lang="en-US" sz="2800" err="1" smtClean="0"/>
              <a:t>ngân</a:t>
            </a:r>
            <a:r>
              <a:rPr lang="en-US" sz="2800" smtClean="0"/>
              <a:t> ở </a:t>
            </a:r>
            <a:r>
              <a:rPr lang="en-US" sz="2800" err="1" smtClean="0"/>
              <a:t>Việt</a:t>
            </a:r>
            <a:r>
              <a:rPr lang="en-US" sz="2800" smtClean="0"/>
              <a:t> Nam</a:t>
            </a:r>
            <a:endParaRPr lang="en-US" sz="2800" smtClean="0"/>
          </a:p>
          <a:p>
            <a:pPr marL="0" indent="0">
              <a:buNone/>
            </a:pPr>
            <a:endParaRPr lang="es-MX" sz="2800" smtClean="0">
              <a:solidFill>
                <a:srgbClr val="003300"/>
              </a:solidFill>
            </a:endParaRPr>
          </a:p>
        </p:txBody>
      </p:sp>
    </p:spTree>
    <p:extLst>
      <p:ext uri="{BB962C8B-B14F-4D97-AF65-F5344CB8AC3E}">
        <p14:creationId xmlns:p14="http://schemas.microsoft.com/office/powerpoint/2010/main" val="708389739"/>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2800">
              <a:solidFill>
                <a:srgbClr val="003300"/>
              </a:solidFill>
            </a:endParaRPr>
          </a:p>
        </p:txBody>
      </p:sp>
      <p:sp>
        <p:nvSpPr>
          <p:cNvPr id="8" name="Content Placeholder 2"/>
          <p:cNvSpPr>
            <a:spLocks noGrp="1"/>
          </p:cNvSpPr>
          <p:nvPr>
            <p:ph idx="1"/>
          </p:nvPr>
        </p:nvSpPr>
        <p:spPr>
          <a:xfrm>
            <a:off x="0" y="609601"/>
            <a:ext cx="9144000" cy="6172200"/>
          </a:xfrm>
        </p:spPr>
        <p:txBody>
          <a:bodyPr/>
          <a:lstStyle/>
          <a:p>
            <a:endParaRPr lang="en-US" sz="2800" smtClean="0"/>
          </a:p>
          <a:p>
            <a:endParaRPr lang="en-US" sz="2800"/>
          </a:p>
          <a:p>
            <a:endParaRPr lang="en-US" sz="2800" smtClean="0"/>
          </a:p>
          <a:p>
            <a:pPr marL="0" indent="0" algn="ctr">
              <a:buNone/>
            </a:pPr>
            <a:r>
              <a:rPr lang="en-US" sz="4000" smtClean="0"/>
              <a:t>Xin cảm ơn các thầy, cô đã lắng nghe!</a:t>
            </a:r>
          </a:p>
        </p:txBody>
      </p:sp>
    </p:spTree>
    <p:extLst>
      <p:ext uri="{BB962C8B-B14F-4D97-AF65-F5344CB8AC3E}">
        <p14:creationId xmlns:p14="http://schemas.microsoft.com/office/powerpoint/2010/main" val="164147547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smtClean="0">
                <a:solidFill>
                  <a:srgbClr val="003300"/>
                </a:solidFill>
              </a:rPr>
              <a:t>1. KHÁI QUÁT, NGUỒN GỐC, ĐẶC TÍNH </a:t>
            </a:r>
            <a:r>
              <a:rPr lang="en-US" sz="3200" smtClean="0">
                <a:solidFill>
                  <a:srgbClr val="003300"/>
                </a:solidFill>
              </a:rPr>
              <a:t>Hg</a:t>
            </a:r>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800" err="1"/>
              <a:t>Thủy</a:t>
            </a:r>
            <a:r>
              <a:rPr lang="en-US" sz="2800"/>
              <a:t> </a:t>
            </a:r>
            <a:r>
              <a:rPr lang="en-US" sz="2800" err="1"/>
              <a:t>ngân</a:t>
            </a:r>
            <a:r>
              <a:rPr lang="en-US" sz="2800"/>
              <a:t> (Hg) </a:t>
            </a:r>
            <a:r>
              <a:rPr lang="en-US" sz="2800" err="1"/>
              <a:t>là</a:t>
            </a:r>
            <a:r>
              <a:rPr lang="en-US" sz="2800"/>
              <a:t> </a:t>
            </a:r>
            <a:r>
              <a:rPr lang="en-US" sz="2800" err="1"/>
              <a:t>kim</a:t>
            </a:r>
            <a:r>
              <a:rPr lang="en-US" sz="2800"/>
              <a:t> </a:t>
            </a:r>
            <a:r>
              <a:rPr lang="en-US" sz="2800" err="1"/>
              <a:t>loại</a:t>
            </a:r>
            <a:r>
              <a:rPr lang="en-US" sz="2800"/>
              <a:t> </a:t>
            </a:r>
            <a:r>
              <a:rPr lang="en-US" sz="2800" err="1"/>
              <a:t>nặng</a:t>
            </a:r>
            <a:r>
              <a:rPr lang="en-US" sz="2800"/>
              <a:t>, </a:t>
            </a:r>
            <a:r>
              <a:rPr lang="en-US" sz="2800" err="1"/>
              <a:t>có</a:t>
            </a:r>
            <a:r>
              <a:rPr lang="en-US" sz="2800"/>
              <a:t> </a:t>
            </a:r>
            <a:r>
              <a:rPr lang="en-US" sz="2800" err="1"/>
              <a:t>ánh</a:t>
            </a:r>
            <a:r>
              <a:rPr lang="en-US" sz="2800"/>
              <a:t> </a:t>
            </a:r>
            <a:r>
              <a:rPr lang="en-US" sz="2800" err="1"/>
              <a:t>bạc</a:t>
            </a:r>
            <a:r>
              <a:rPr lang="en-US" sz="2800" smtClean="0"/>
              <a:t>. </a:t>
            </a:r>
            <a:endParaRPr lang="en-US" sz="2800"/>
          </a:p>
          <a:p>
            <a:r>
              <a:rPr lang="en-US" sz="2800" smtClean="0"/>
              <a:t>Hg </a:t>
            </a:r>
            <a:r>
              <a:rPr lang="en-US" sz="2800" err="1"/>
              <a:t>là</a:t>
            </a:r>
            <a:r>
              <a:rPr lang="en-US" sz="2800"/>
              <a:t> </a:t>
            </a:r>
            <a:r>
              <a:rPr lang="en-US" sz="2800" err="1"/>
              <a:t>chất</a:t>
            </a:r>
            <a:r>
              <a:rPr lang="en-US" sz="2800"/>
              <a:t> </a:t>
            </a:r>
            <a:r>
              <a:rPr lang="en-US" sz="2800" err="1"/>
              <a:t>độc</a:t>
            </a:r>
            <a:r>
              <a:rPr lang="en-US" sz="2800"/>
              <a:t> </a:t>
            </a:r>
            <a:r>
              <a:rPr lang="en-US" sz="2800" err="1"/>
              <a:t>hại</a:t>
            </a:r>
            <a:r>
              <a:rPr lang="en-US" sz="2800"/>
              <a:t> </a:t>
            </a:r>
            <a:r>
              <a:rPr lang="en-US" sz="2800" err="1"/>
              <a:t>gây</a:t>
            </a:r>
            <a:r>
              <a:rPr lang="en-US" sz="2800"/>
              <a:t> </a:t>
            </a:r>
            <a:r>
              <a:rPr lang="en-US" sz="2800" err="1"/>
              <a:t>nguy</a:t>
            </a:r>
            <a:r>
              <a:rPr lang="en-US" sz="2800"/>
              <a:t> </a:t>
            </a:r>
            <a:r>
              <a:rPr lang="en-US" sz="2800" err="1"/>
              <a:t>hiểm</a:t>
            </a:r>
            <a:r>
              <a:rPr lang="en-US" sz="2800"/>
              <a:t> </a:t>
            </a:r>
            <a:r>
              <a:rPr lang="en-US" sz="2800" err="1"/>
              <a:t>tới</a:t>
            </a:r>
            <a:r>
              <a:rPr lang="en-US" sz="2800"/>
              <a:t> </a:t>
            </a:r>
            <a:r>
              <a:rPr lang="en-US" sz="2800" err="1"/>
              <a:t>sức</a:t>
            </a:r>
            <a:r>
              <a:rPr lang="en-US" sz="2800"/>
              <a:t> </a:t>
            </a:r>
            <a:r>
              <a:rPr lang="en-US" sz="2800" err="1"/>
              <a:t>khỏe</a:t>
            </a:r>
            <a:r>
              <a:rPr lang="en-US" sz="2800"/>
              <a:t> con </a:t>
            </a:r>
            <a:r>
              <a:rPr lang="en-US" sz="2800" err="1"/>
              <a:t>người</a:t>
            </a:r>
            <a:r>
              <a:rPr lang="en-US" sz="2800" smtClean="0"/>
              <a:t>.</a:t>
            </a:r>
          </a:p>
          <a:p>
            <a:r>
              <a:rPr lang="en-US" sz="2800" err="1" smtClean="0"/>
              <a:t>Thủy</a:t>
            </a:r>
            <a:r>
              <a:rPr lang="en-US" sz="2800" smtClean="0"/>
              <a:t> </a:t>
            </a:r>
            <a:r>
              <a:rPr lang="en-US" sz="2800" err="1" smtClean="0"/>
              <a:t>ngân</a:t>
            </a:r>
            <a:r>
              <a:rPr lang="en-US" sz="2800" smtClean="0"/>
              <a:t> </a:t>
            </a:r>
            <a:r>
              <a:rPr lang="en-US" sz="2800" err="1" smtClean="0"/>
              <a:t>được</a:t>
            </a:r>
            <a:r>
              <a:rPr lang="en-US" sz="2800" smtClean="0"/>
              <a:t> </a:t>
            </a:r>
            <a:r>
              <a:rPr lang="en-US" sz="2800" err="1" smtClean="0"/>
              <a:t>ứng</a:t>
            </a:r>
            <a:r>
              <a:rPr lang="en-US" sz="2800" smtClean="0"/>
              <a:t> </a:t>
            </a:r>
            <a:r>
              <a:rPr lang="en-US" sz="2800" err="1" smtClean="0"/>
              <a:t>dụng</a:t>
            </a:r>
            <a:r>
              <a:rPr lang="en-US" sz="2800" smtClean="0"/>
              <a:t> </a:t>
            </a:r>
            <a:r>
              <a:rPr lang="en-US" sz="2800" err="1" smtClean="0"/>
              <a:t>trong</a:t>
            </a:r>
            <a:r>
              <a:rPr lang="en-US" sz="2800" smtClean="0"/>
              <a:t> </a:t>
            </a:r>
            <a:r>
              <a:rPr lang="en-US" sz="2800" err="1" smtClean="0"/>
              <a:t>nhiều</a:t>
            </a:r>
            <a:r>
              <a:rPr lang="en-US" sz="2800" smtClean="0"/>
              <a:t> </a:t>
            </a:r>
            <a:r>
              <a:rPr lang="en-US" sz="2800" err="1" smtClean="0"/>
              <a:t>ngành</a:t>
            </a:r>
            <a:r>
              <a:rPr lang="en-US" sz="2800" smtClean="0"/>
              <a:t> </a:t>
            </a:r>
            <a:r>
              <a:rPr lang="en-US" sz="2800" err="1" smtClean="0"/>
              <a:t>nghề</a:t>
            </a:r>
            <a:r>
              <a:rPr lang="en-US" sz="2800" smtClean="0"/>
              <a:t>.</a:t>
            </a:r>
          </a:p>
          <a:p>
            <a:endParaRPr lang="en-US" sz="2800"/>
          </a:p>
          <a:p>
            <a:endParaRPr lang="en-US" sz="2800" smtClean="0"/>
          </a:p>
          <a:p>
            <a:endParaRPr lang="en-US" sz="2800"/>
          </a:p>
          <a:p>
            <a:endParaRPr lang="en-US" sz="2800" smtClean="0"/>
          </a:p>
          <a:p>
            <a:endParaRPr lang="en-US" sz="2800"/>
          </a:p>
          <a:p>
            <a:endParaRPr lang="en-US" sz="2800" smtClean="0"/>
          </a:p>
          <a:p>
            <a:endParaRPr lang="en-US" sz="2800"/>
          </a:p>
          <a:p>
            <a:endParaRPr lang="en-US" sz="2800" smtClean="0"/>
          </a:p>
          <a:p>
            <a:pPr marL="0" indent="0" algn="ctr">
              <a:buNone/>
            </a:pPr>
            <a:r>
              <a:rPr lang="en-US" sz="2800" err="1" smtClean="0"/>
              <a:t>Hình</a:t>
            </a:r>
            <a:r>
              <a:rPr lang="en-US" sz="2800" smtClean="0"/>
              <a:t> </a:t>
            </a:r>
            <a:r>
              <a:rPr lang="en-US" sz="2800" err="1" smtClean="0"/>
              <a:t>ảnh</a:t>
            </a:r>
            <a:r>
              <a:rPr lang="en-US" sz="2800" smtClean="0"/>
              <a:t> </a:t>
            </a:r>
            <a:r>
              <a:rPr lang="en-US" sz="2800" err="1" smtClean="0"/>
              <a:t>giọt</a:t>
            </a:r>
            <a:r>
              <a:rPr lang="en-US" sz="2800" smtClean="0"/>
              <a:t> </a:t>
            </a:r>
            <a:r>
              <a:rPr lang="en-US" sz="2800" err="1" smtClean="0"/>
              <a:t>thủy</a:t>
            </a:r>
            <a:r>
              <a:rPr lang="en-US" sz="2800" smtClean="0"/>
              <a:t> </a:t>
            </a:r>
            <a:r>
              <a:rPr lang="en-US" sz="2800" err="1" smtClean="0"/>
              <a:t>ngân</a:t>
            </a:r>
            <a:endParaRPr lang="en-US" sz="2800" smtClean="0"/>
          </a:p>
          <a:p>
            <a:endParaRPr lang="es-MX" sz="2600" smtClean="0">
              <a:solidFill>
                <a:srgbClr val="0033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542713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2595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3200">
              <a:solidFill>
                <a:srgbClr val="003300"/>
              </a:solidFill>
            </a:endParaRPr>
          </a:p>
        </p:txBody>
      </p:sp>
      <p:sp>
        <p:nvSpPr>
          <p:cNvPr id="8" name="Content Placeholder 2"/>
          <p:cNvSpPr>
            <a:spLocks noGrp="1"/>
          </p:cNvSpPr>
          <p:nvPr>
            <p:ph idx="1"/>
          </p:nvPr>
        </p:nvSpPr>
        <p:spPr>
          <a:xfrm>
            <a:off x="0" y="0"/>
            <a:ext cx="9144000" cy="6781801"/>
          </a:xfrm>
        </p:spPr>
        <p:txBody>
          <a:bodyPr/>
          <a:lstStyle/>
          <a:p>
            <a:pPr algn="just"/>
            <a:r>
              <a:rPr lang="en-US" sz="2800" i="1" err="1" smtClean="0"/>
              <a:t>Nguồn</a:t>
            </a:r>
            <a:r>
              <a:rPr lang="en-US" sz="2800" i="1" smtClean="0"/>
              <a:t> </a:t>
            </a:r>
            <a:r>
              <a:rPr lang="en-US" sz="2800" i="1" err="1" smtClean="0"/>
              <a:t>gốc</a:t>
            </a:r>
            <a:r>
              <a:rPr lang="en-US" sz="2800" i="1" smtClean="0"/>
              <a:t> </a:t>
            </a:r>
            <a:r>
              <a:rPr lang="en-US" sz="2800" i="1" err="1" smtClean="0"/>
              <a:t>tự</a:t>
            </a:r>
            <a:r>
              <a:rPr lang="en-US" sz="2800" i="1" smtClean="0"/>
              <a:t> </a:t>
            </a:r>
            <a:r>
              <a:rPr lang="en-US" sz="2800" i="1" err="1" smtClean="0"/>
              <a:t>nhiên</a:t>
            </a:r>
            <a:r>
              <a:rPr lang="en-US" sz="2800" i="1" smtClean="0"/>
              <a:t>:</a:t>
            </a:r>
            <a:r>
              <a:rPr lang="en-US" sz="2800" smtClean="0"/>
              <a:t> </a:t>
            </a:r>
            <a:r>
              <a:rPr lang="en-US" sz="2800" err="1"/>
              <a:t>Thủy</a:t>
            </a:r>
            <a:r>
              <a:rPr lang="en-US" sz="2800"/>
              <a:t> </a:t>
            </a:r>
            <a:r>
              <a:rPr lang="en-US" sz="2800" err="1"/>
              <a:t>ngân</a:t>
            </a:r>
            <a:r>
              <a:rPr lang="en-US" sz="2800"/>
              <a:t> </a:t>
            </a:r>
            <a:r>
              <a:rPr lang="en-US" sz="2800" err="1"/>
              <a:t>sinh</a:t>
            </a:r>
            <a:r>
              <a:rPr lang="en-US" sz="2800"/>
              <a:t> </a:t>
            </a:r>
            <a:r>
              <a:rPr lang="en-US" sz="2800" err="1"/>
              <a:t>ra</a:t>
            </a:r>
            <a:r>
              <a:rPr lang="en-US" sz="2800"/>
              <a:t> do </a:t>
            </a:r>
            <a:r>
              <a:rPr lang="en-US" sz="2800" err="1"/>
              <a:t>hoạt</a:t>
            </a:r>
            <a:r>
              <a:rPr lang="en-US" sz="2800"/>
              <a:t> </a:t>
            </a:r>
            <a:r>
              <a:rPr lang="en-US" sz="2800" err="1"/>
              <a:t>động</a:t>
            </a:r>
            <a:r>
              <a:rPr lang="en-US" sz="2800"/>
              <a:t> </a:t>
            </a:r>
            <a:r>
              <a:rPr lang="en-US" sz="2800" err="1"/>
              <a:t>núi</a:t>
            </a:r>
            <a:r>
              <a:rPr lang="en-US" sz="2800"/>
              <a:t> </a:t>
            </a:r>
            <a:r>
              <a:rPr lang="en-US" sz="2800" err="1"/>
              <a:t>lửa</a:t>
            </a:r>
            <a:r>
              <a:rPr lang="en-US" sz="2800"/>
              <a:t>, </a:t>
            </a:r>
            <a:r>
              <a:rPr lang="en-US" sz="2800" err="1" smtClean="0"/>
              <a:t>phong</a:t>
            </a:r>
            <a:r>
              <a:rPr lang="en-US" sz="2800" smtClean="0"/>
              <a:t> </a:t>
            </a:r>
            <a:r>
              <a:rPr lang="en-US" sz="2800" err="1"/>
              <a:t>hóa</a:t>
            </a:r>
            <a:r>
              <a:rPr lang="en-US" sz="2800"/>
              <a:t> </a:t>
            </a:r>
            <a:r>
              <a:rPr lang="en-US" sz="2800" err="1"/>
              <a:t>các</a:t>
            </a:r>
            <a:r>
              <a:rPr lang="en-US" sz="2800"/>
              <a:t> </a:t>
            </a:r>
            <a:r>
              <a:rPr lang="en-US" sz="2800" err="1"/>
              <a:t>loại</a:t>
            </a:r>
            <a:r>
              <a:rPr lang="en-US" sz="2800"/>
              <a:t> </a:t>
            </a:r>
            <a:r>
              <a:rPr lang="en-US" sz="2800" err="1"/>
              <a:t>đá</a:t>
            </a:r>
            <a:r>
              <a:rPr lang="en-US" sz="2800"/>
              <a:t> </a:t>
            </a:r>
            <a:r>
              <a:rPr lang="en-US" sz="2800" err="1"/>
              <a:t>có</a:t>
            </a:r>
            <a:r>
              <a:rPr lang="en-US" sz="2800"/>
              <a:t> </a:t>
            </a:r>
            <a:r>
              <a:rPr lang="en-US" sz="2800" err="1"/>
              <a:t>chứa</a:t>
            </a:r>
            <a:r>
              <a:rPr lang="en-US" sz="2800"/>
              <a:t> </a:t>
            </a:r>
            <a:r>
              <a:rPr lang="en-US" sz="2800" err="1"/>
              <a:t>thủy</a:t>
            </a:r>
            <a:r>
              <a:rPr lang="en-US" sz="2800"/>
              <a:t> </a:t>
            </a:r>
            <a:r>
              <a:rPr lang="en-US" sz="2800" err="1" smtClean="0"/>
              <a:t>ngân</a:t>
            </a:r>
            <a:r>
              <a:rPr lang="en-US" sz="2800" smtClean="0"/>
              <a:t>, </a:t>
            </a:r>
            <a:r>
              <a:rPr lang="en-US" sz="2800" err="1" smtClean="0"/>
              <a:t>trong</a:t>
            </a:r>
            <a:r>
              <a:rPr lang="en-US" sz="2800" smtClean="0"/>
              <a:t> </a:t>
            </a:r>
            <a:r>
              <a:rPr lang="en-US" sz="2800" err="1" smtClean="0"/>
              <a:t>nước</a:t>
            </a:r>
            <a:r>
              <a:rPr lang="en-US" sz="2800" smtClean="0"/>
              <a:t> </a:t>
            </a:r>
            <a:r>
              <a:rPr lang="en-US" sz="2800" err="1" smtClean="0"/>
              <a:t>và</a:t>
            </a:r>
            <a:r>
              <a:rPr lang="en-US" sz="2800" smtClean="0"/>
              <a:t> </a:t>
            </a:r>
            <a:r>
              <a:rPr lang="en-US" sz="2800" err="1" smtClean="0"/>
              <a:t>trong</a:t>
            </a:r>
            <a:r>
              <a:rPr lang="en-US" sz="2800" smtClean="0"/>
              <a:t> </a:t>
            </a:r>
            <a:r>
              <a:rPr lang="en-US" sz="2800" err="1" smtClean="0"/>
              <a:t>các</a:t>
            </a:r>
            <a:r>
              <a:rPr lang="en-US" sz="2800" smtClean="0"/>
              <a:t> </a:t>
            </a:r>
            <a:r>
              <a:rPr lang="en-US" sz="2800" err="1" smtClean="0"/>
              <a:t>mỏ</a:t>
            </a:r>
            <a:r>
              <a:rPr lang="en-US" sz="2800" smtClean="0"/>
              <a:t> </a:t>
            </a:r>
            <a:r>
              <a:rPr lang="en-US" sz="2800" err="1" smtClean="0"/>
              <a:t>quặng</a:t>
            </a:r>
            <a:r>
              <a:rPr lang="en-US" sz="2800" smtClean="0"/>
              <a:t>, </a:t>
            </a:r>
            <a:r>
              <a:rPr lang="en-US" sz="2800" err="1" smtClean="0"/>
              <a:t>trong</a:t>
            </a:r>
            <a:r>
              <a:rPr lang="en-US" sz="2800" smtClean="0"/>
              <a:t> </a:t>
            </a:r>
            <a:r>
              <a:rPr lang="en-US" sz="2800" err="1" smtClean="0"/>
              <a:t>sinh</a:t>
            </a:r>
            <a:r>
              <a:rPr lang="en-US" sz="2800" smtClean="0"/>
              <a:t> </a:t>
            </a:r>
            <a:r>
              <a:rPr lang="en-US" sz="2800" err="1" smtClean="0"/>
              <a:t>vật</a:t>
            </a:r>
            <a:r>
              <a:rPr lang="en-US" sz="2800" smtClean="0"/>
              <a:t>.</a:t>
            </a:r>
            <a:endParaRPr lang="en-US" sz="2800" smtClean="0"/>
          </a:p>
          <a:p>
            <a:pPr algn="just"/>
            <a:r>
              <a:rPr lang="en-US" sz="2800" i="1" err="1" smtClean="0"/>
              <a:t>Nguồn</a:t>
            </a:r>
            <a:r>
              <a:rPr lang="en-US" sz="2800" i="1" smtClean="0"/>
              <a:t> </a:t>
            </a:r>
            <a:r>
              <a:rPr lang="en-US" sz="2800" i="1" err="1" smtClean="0"/>
              <a:t>gốc</a:t>
            </a:r>
            <a:r>
              <a:rPr lang="en-US" sz="2800" i="1" smtClean="0"/>
              <a:t> </a:t>
            </a:r>
            <a:r>
              <a:rPr lang="en-US" sz="2800" i="1" err="1" smtClean="0"/>
              <a:t>nhân</a:t>
            </a:r>
            <a:r>
              <a:rPr lang="en-US" sz="2800" i="1" smtClean="0"/>
              <a:t> </a:t>
            </a:r>
            <a:r>
              <a:rPr lang="en-US" sz="2800" i="1" err="1" smtClean="0"/>
              <a:t>tạo</a:t>
            </a:r>
            <a:r>
              <a:rPr lang="en-US" sz="2800" i="1" smtClean="0"/>
              <a:t>: </a:t>
            </a:r>
            <a:r>
              <a:rPr lang="en-US" sz="2800" smtClean="0"/>
              <a:t>Hg </a:t>
            </a:r>
            <a:r>
              <a:rPr lang="en-US" sz="2800" err="1" smtClean="0"/>
              <a:t>phát</a:t>
            </a:r>
            <a:r>
              <a:rPr lang="en-US" sz="2800" smtClean="0"/>
              <a:t> </a:t>
            </a:r>
            <a:r>
              <a:rPr lang="en-US" sz="2800" err="1" smtClean="0"/>
              <a:t>sinh</a:t>
            </a:r>
            <a:r>
              <a:rPr lang="en-US" sz="2800" smtClean="0"/>
              <a:t> </a:t>
            </a:r>
            <a:r>
              <a:rPr lang="en-US" sz="2800" err="1" smtClean="0"/>
              <a:t>từ</a:t>
            </a:r>
            <a:r>
              <a:rPr lang="en-US" sz="2800" smtClean="0"/>
              <a:t> </a:t>
            </a:r>
            <a:r>
              <a:rPr lang="en-US" sz="2800" err="1" smtClean="0"/>
              <a:t>công</a:t>
            </a:r>
            <a:r>
              <a:rPr lang="en-US" sz="2800" smtClean="0"/>
              <a:t> </a:t>
            </a:r>
            <a:r>
              <a:rPr lang="en-US" sz="2800" err="1" smtClean="0"/>
              <a:t>nghiệp</a:t>
            </a:r>
            <a:r>
              <a:rPr lang="en-US" sz="2800" smtClean="0"/>
              <a:t>, </a:t>
            </a:r>
            <a:r>
              <a:rPr lang="en-US" sz="2800" err="1" smtClean="0"/>
              <a:t>nông</a:t>
            </a:r>
            <a:r>
              <a:rPr lang="en-US" sz="2800" smtClean="0"/>
              <a:t> </a:t>
            </a:r>
            <a:r>
              <a:rPr lang="en-US" sz="2800" err="1" smtClean="0"/>
              <a:t>nghiệp</a:t>
            </a:r>
            <a:r>
              <a:rPr lang="en-US" sz="2800" smtClean="0"/>
              <a:t>, y </a:t>
            </a:r>
            <a:r>
              <a:rPr lang="en-US" sz="2800" err="1" smtClean="0"/>
              <a:t>học</a:t>
            </a:r>
            <a:r>
              <a:rPr lang="en-US" sz="2800" smtClean="0"/>
              <a:t>, </a:t>
            </a:r>
            <a:r>
              <a:rPr lang="en-US" sz="2800" err="1" smtClean="0"/>
              <a:t>sinh</a:t>
            </a:r>
            <a:r>
              <a:rPr lang="en-US" sz="2800" smtClean="0"/>
              <a:t> </a:t>
            </a:r>
            <a:r>
              <a:rPr lang="en-US" sz="2800" err="1" smtClean="0"/>
              <a:t>hoạt</a:t>
            </a:r>
            <a:r>
              <a:rPr lang="en-US" sz="2800" smtClean="0"/>
              <a:t>, </a:t>
            </a:r>
            <a:r>
              <a:rPr lang="en-US" sz="2800" err="1" smtClean="0"/>
              <a:t>từ</a:t>
            </a:r>
            <a:r>
              <a:rPr lang="en-US" sz="2800" smtClean="0"/>
              <a:t> </a:t>
            </a:r>
            <a:r>
              <a:rPr lang="en-US" sz="2800" err="1" smtClean="0"/>
              <a:t>thực</a:t>
            </a:r>
            <a:r>
              <a:rPr lang="en-US" sz="2800" smtClean="0"/>
              <a:t> </a:t>
            </a:r>
            <a:r>
              <a:rPr lang="en-US" sz="2800" err="1" smtClean="0"/>
              <a:t>phẩm</a:t>
            </a:r>
            <a:r>
              <a:rPr lang="en-US" sz="2800"/>
              <a:t> </a:t>
            </a:r>
            <a:r>
              <a:rPr lang="en-US" sz="2800" err="1" smtClean="0"/>
              <a:t>và</a:t>
            </a:r>
            <a:r>
              <a:rPr lang="en-US" sz="2800" smtClean="0"/>
              <a:t> </a:t>
            </a:r>
            <a:r>
              <a:rPr lang="en-US" sz="2800" err="1" smtClean="0"/>
              <a:t>từ</a:t>
            </a:r>
            <a:r>
              <a:rPr lang="en-US" sz="2800" smtClean="0"/>
              <a:t> </a:t>
            </a:r>
            <a:r>
              <a:rPr lang="en-US" sz="2800" err="1" smtClean="0"/>
              <a:t>khí</a:t>
            </a:r>
            <a:r>
              <a:rPr lang="en-US" sz="2800" smtClean="0"/>
              <a:t> ô </a:t>
            </a:r>
            <a:r>
              <a:rPr lang="en-US" sz="2800" err="1" smtClean="0"/>
              <a:t>nhiễm</a:t>
            </a:r>
            <a:r>
              <a:rPr lang="en-US" sz="2800" smtClean="0"/>
              <a:t>.</a:t>
            </a:r>
          </a:p>
          <a:p>
            <a:pPr algn="just"/>
            <a:endParaRPr lang="en-US" sz="2800"/>
          </a:p>
          <a:p>
            <a:pPr algn="just"/>
            <a:endParaRPr lang="en-US" sz="4800"/>
          </a:p>
          <a:p>
            <a:pPr algn="just"/>
            <a:endParaRPr lang="en-US" sz="2800" smtClean="0"/>
          </a:p>
          <a:p>
            <a:pPr algn="just"/>
            <a:endParaRPr lang="en-US" sz="2800"/>
          </a:p>
          <a:p>
            <a:pPr algn="just"/>
            <a:endParaRPr lang="en-US" sz="2800" smtClean="0"/>
          </a:p>
          <a:p>
            <a:pPr algn="just"/>
            <a:endParaRPr lang="en-US" sz="2800"/>
          </a:p>
          <a:p>
            <a:pPr marL="0" indent="0" algn="ctr">
              <a:buNone/>
            </a:pPr>
            <a:endParaRPr lang="en-US" sz="2800"/>
          </a:p>
          <a:p>
            <a:pPr marL="0" indent="0" algn="just">
              <a:buNone/>
            </a:pPr>
            <a:r>
              <a:rPr lang="en-US" sz="2800" smtClean="0"/>
              <a:t>	     </a:t>
            </a:r>
            <a:r>
              <a:rPr lang="en-US" sz="2800" err="1" smtClean="0"/>
              <a:t>Quặng</a:t>
            </a:r>
            <a:r>
              <a:rPr lang="en-US" sz="2800" smtClean="0"/>
              <a:t> Chu </a:t>
            </a:r>
            <a:r>
              <a:rPr lang="en-US" sz="2800" err="1" smtClean="0"/>
              <a:t>sa</a:t>
            </a:r>
            <a:r>
              <a:rPr lang="en-US" sz="2800" smtClean="0"/>
              <a:t>                        </a:t>
            </a:r>
            <a:r>
              <a:rPr lang="en-US" sz="2800" err="1" smtClean="0"/>
              <a:t>Nhiệt</a:t>
            </a:r>
            <a:r>
              <a:rPr lang="en-US" sz="2800" smtClean="0"/>
              <a:t> </a:t>
            </a:r>
            <a:r>
              <a:rPr lang="en-US" sz="2800" err="1" smtClean="0"/>
              <a:t>kế</a:t>
            </a:r>
            <a:r>
              <a:rPr lang="en-US" sz="2800" smtClean="0"/>
              <a:t> </a:t>
            </a:r>
            <a:r>
              <a:rPr lang="en-US" sz="2800" err="1" smtClean="0"/>
              <a:t>thủy</a:t>
            </a:r>
            <a:r>
              <a:rPr lang="en-US" sz="2800" smtClean="0"/>
              <a:t> </a:t>
            </a:r>
            <a:r>
              <a:rPr lang="en-US" sz="2800" err="1" smtClean="0"/>
              <a:t>ngân</a:t>
            </a:r>
            <a:endParaRPr lang="en-US" sz="2800" smtClean="0"/>
          </a:p>
          <a:p>
            <a:pPr marL="0" indent="0">
              <a:buNone/>
            </a:pPr>
            <a:endParaRPr lang="es-MX" sz="2800" smtClean="0">
              <a:solidFill>
                <a:srgbClr val="0033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4114800" cy="381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68" r="-2658"/>
          <a:stretch/>
        </p:blipFill>
        <p:spPr bwMode="auto">
          <a:xfrm>
            <a:off x="4662055" y="2438400"/>
            <a:ext cx="4481945" cy="381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24039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800" err="1" smtClean="0"/>
              <a:t>Đặc</a:t>
            </a:r>
            <a:r>
              <a:rPr lang="en-US" sz="2800" smtClean="0"/>
              <a:t> </a:t>
            </a:r>
            <a:r>
              <a:rPr lang="en-US" sz="2800" err="1" smtClean="0"/>
              <a:t>tính</a:t>
            </a:r>
            <a:r>
              <a:rPr lang="en-US" sz="2800" smtClean="0"/>
              <a:t>: </a:t>
            </a:r>
            <a:r>
              <a:rPr lang="en-US" sz="2800" err="1"/>
              <a:t>Thủy</a:t>
            </a:r>
            <a:r>
              <a:rPr lang="en-US" sz="2800"/>
              <a:t> </a:t>
            </a:r>
            <a:r>
              <a:rPr lang="en-US" sz="2800" err="1"/>
              <a:t>ngân</a:t>
            </a:r>
            <a:r>
              <a:rPr lang="en-US" sz="2800"/>
              <a:t> </a:t>
            </a:r>
            <a:r>
              <a:rPr lang="en-US" sz="2800" err="1"/>
              <a:t>là</a:t>
            </a:r>
            <a:r>
              <a:rPr lang="en-US" sz="2800"/>
              <a:t> </a:t>
            </a:r>
            <a:r>
              <a:rPr lang="en-US" sz="2800" err="1"/>
              <a:t>kim</a:t>
            </a:r>
            <a:r>
              <a:rPr lang="en-US" sz="2800"/>
              <a:t> </a:t>
            </a:r>
            <a:r>
              <a:rPr lang="en-US" sz="2800" err="1"/>
              <a:t>loại</a:t>
            </a:r>
            <a:r>
              <a:rPr lang="en-US" sz="2800"/>
              <a:t> </a:t>
            </a:r>
            <a:r>
              <a:rPr lang="en-US" sz="2800" err="1"/>
              <a:t>dễ</a:t>
            </a:r>
            <a:r>
              <a:rPr lang="en-US" sz="2800"/>
              <a:t> bay </a:t>
            </a:r>
            <a:r>
              <a:rPr lang="en-US" sz="2800" err="1"/>
              <a:t>hơi</a:t>
            </a:r>
            <a:r>
              <a:rPr lang="en-US" sz="2800"/>
              <a:t>, </a:t>
            </a:r>
            <a:r>
              <a:rPr lang="en-US" sz="2800" err="1"/>
              <a:t>hơi</a:t>
            </a:r>
            <a:r>
              <a:rPr lang="en-US" sz="2800"/>
              <a:t> </a:t>
            </a:r>
            <a:r>
              <a:rPr lang="en-US" sz="2800" err="1"/>
              <a:t>thủy</a:t>
            </a:r>
            <a:r>
              <a:rPr lang="en-US" sz="2800"/>
              <a:t> </a:t>
            </a:r>
            <a:r>
              <a:rPr lang="en-US" sz="2800" err="1"/>
              <a:t>ngân</a:t>
            </a:r>
            <a:r>
              <a:rPr lang="en-US" sz="2800"/>
              <a:t> </a:t>
            </a:r>
            <a:r>
              <a:rPr lang="en-US" sz="2800" err="1"/>
              <a:t>không</a:t>
            </a:r>
            <a:r>
              <a:rPr lang="en-US" sz="2800"/>
              <a:t> </a:t>
            </a:r>
            <a:r>
              <a:rPr lang="en-US" sz="2800" err="1"/>
              <a:t>màu</a:t>
            </a:r>
            <a:r>
              <a:rPr lang="en-US" sz="2800"/>
              <a:t>, </a:t>
            </a:r>
            <a:r>
              <a:rPr lang="en-US" sz="2800" err="1"/>
              <a:t>không</a:t>
            </a:r>
            <a:r>
              <a:rPr lang="en-US" sz="2800"/>
              <a:t> </a:t>
            </a:r>
            <a:r>
              <a:rPr lang="en-US" sz="2800" err="1"/>
              <a:t>mùi</a:t>
            </a:r>
            <a:r>
              <a:rPr lang="en-US" sz="2800" smtClean="0"/>
              <a:t>. </a:t>
            </a:r>
            <a:r>
              <a:rPr lang="en-US" sz="2800" err="1"/>
              <a:t>Nó</a:t>
            </a:r>
            <a:r>
              <a:rPr lang="en-US" sz="2800"/>
              <a:t> </a:t>
            </a:r>
            <a:r>
              <a:rPr lang="en-US" sz="2800" err="1"/>
              <a:t>là</a:t>
            </a:r>
            <a:r>
              <a:rPr lang="en-US" sz="2800"/>
              <a:t> </a:t>
            </a:r>
            <a:r>
              <a:rPr lang="en-US" sz="2800" err="1"/>
              <a:t>kim</a:t>
            </a:r>
            <a:r>
              <a:rPr lang="en-US" sz="2800"/>
              <a:t> </a:t>
            </a:r>
            <a:r>
              <a:rPr lang="en-US" sz="2800" err="1"/>
              <a:t>loại</a:t>
            </a:r>
            <a:r>
              <a:rPr lang="en-US" sz="2800"/>
              <a:t> </a:t>
            </a:r>
            <a:r>
              <a:rPr lang="en-US" sz="2800" err="1"/>
              <a:t>duy</a:t>
            </a:r>
            <a:r>
              <a:rPr lang="en-US" sz="2800"/>
              <a:t> </a:t>
            </a:r>
            <a:r>
              <a:rPr lang="en-US" sz="2800" err="1"/>
              <a:t>nhất</a:t>
            </a:r>
            <a:r>
              <a:rPr lang="en-US" sz="2800"/>
              <a:t> </a:t>
            </a:r>
            <a:r>
              <a:rPr lang="en-US" sz="2800" err="1"/>
              <a:t>tồn</a:t>
            </a:r>
            <a:r>
              <a:rPr lang="en-US" sz="2800"/>
              <a:t> </a:t>
            </a:r>
            <a:r>
              <a:rPr lang="en-US" sz="2800" err="1"/>
              <a:t>tại</a:t>
            </a:r>
            <a:r>
              <a:rPr lang="en-US" sz="2800"/>
              <a:t> </a:t>
            </a:r>
            <a:r>
              <a:rPr lang="en-US" sz="2800" err="1"/>
              <a:t>dưới</a:t>
            </a:r>
            <a:r>
              <a:rPr lang="en-US" sz="2800"/>
              <a:t> </a:t>
            </a:r>
            <a:r>
              <a:rPr lang="en-US" sz="2800" err="1"/>
              <a:t>dạng</a:t>
            </a:r>
            <a:r>
              <a:rPr lang="en-US" sz="2800"/>
              <a:t> </a:t>
            </a:r>
            <a:r>
              <a:rPr lang="en-US" sz="2800" err="1"/>
              <a:t>lỏng</a:t>
            </a:r>
            <a:r>
              <a:rPr lang="en-US" sz="2800"/>
              <a:t> ở </a:t>
            </a:r>
            <a:r>
              <a:rPr lang="en-US" sz="2800" err="1"/>
              <a:t>nhiệt</a:t>
            </a:r>
            <a:r>
              <a:rPr lang="en-US" sz="2800"/>
              <a:t> </a:t>
            </a:r>
            <a:r>
              <a:rPr lang="en-US" sz="2800" err="1"/>
              <a:t>độ</a:t>
            </a:r>
            <a:r>
              <a:rPr lang="en-US" sz="2800"/>
              <a:t> </a:t>
            </a:r>
            <a:r>
              <a:rPr lang="en-US" sz="2800" err="1"/>
              <a:t>phòng</a:t>
            </a:r>
            <a:r>
              <a:rPr lang="en-US" sz="2800" smtClean="0"/>
              <a:t>. </a:t>
            </a:r>
          </a:p>
          <a:p>
            <a:pPr marL="0" indent="0">
              <a:buNone/>
            </a:pPr>
            <a:endParaRPr lang="en-US" sz="2800" smtClean="0"/>
          </a:p>
          <a:p>
            <a:r>
              <a:rPr lang="en-US" sz="2800" err="1" smtClean="0"/>
              <a:t>Tính</a:t>
            </a:r>
            <a:r>
              <a:rPr lang="en-US" sz="2800" smtClean="0"/>
              <a:t> </a:t>
            </a:r>
            <a:r>
              <a:rPr lang="en-US" sz="2800" err="1" smtClean="0"/>
              <a:t>độc</a:t>
            </a:r>
            <a:r>
              <a:rPr lang="en-US" sz="2800" smtClean="0"/>
              <a:t>: </a:t>
            </a:r>
            <a:r>
              <a:rPr lang="en-US" sz="2800" err="1"/>
              <a:t>Thủy</a:t>
            </a:r>
            <a:r>
              <a:rPr lang="en-US" sz="2800"/>
              <a:t> </a:t>
            </a:r>
            <a:r>
              <a:rPr lang="en-US" sz="2800" err="1" smtClean="0"/>
              <a:t>ngân</a:t>
            </a:r>
            <a:r>
              <a:rPr lang="en-US" sz="2800" smtClean="0"/>
              <a:t> </a:t>
            </a:r>
            <a:r>
              <a:rPr lang="en-US" sz="2800" err="1" smtClean="0"/>
              <a:t>nguyên</a:t>
            </a:r>
            <a:r>
              <a:rPr lang="en-US" sz="2800" smtClean="0"/>
              <a:t> </a:t>
            </a:r>
            <a:r>
              <a:rPr lang="en-US" sz="2800" err="1" smtClean="0"/>
              <a:t>tố</a:t>
            </a:r>
            <a:r>
              <a:rPr lang="en-US" sz="2800" smtClean="0"/>
              <a:t> </a:t>
            </a:r>
            <a:r>
              <a:rPr lang="en-US" sz="2800" err="1" smtClean="0"/>
              <a:t>lỏng</a:t>
            </a:r>
            <a:r>
              <a:rPr lang="en-US" sz="2800" smtClean="0"/>
              <a:t> </a:t>
            </a:r>
            <a:r>
              <a:rPr lang="en-US" sz="2800" err="1"/>
              <a:t>ít</a:t>
            </a:r>
            <a:r>
              <a:rPr lang="en-US" sz="2800"/>
              <a:t> </a:t>
            </a:r>
            <a:r>
              <a:rPr lang="en-US" sz="2800" err="1"/>
              <a:t>độc</a:t>
            </a:r>
            <a:r>
              <a:rPr lang="en-US" sz="2800"/>
              <a:t>, </a:t>
            </a:r>
            <a:r>
              <a:rPr lang="en-US" sz="2800" err="1"/>
              <a:t>nhưng</a:t>
            </a:r>
            <a:r>
              <a:rPr lang="en-US" sz="2800"/>
              <a:t> </a:t>
            </a:r>
            <a:r>
              <a:rPr lang="en-US" sz="2800" err="1" smtClean="0"/>
              <a:t>hơi</a:t>
            </a:r>
            <a:r>
              <a:rPr lang="en-US" sz="2800" smtClean="0"/>
              <a:t> </a:t>
            </a:r>
            <a:r>
              <a:rPr lang="en-US" sz="2800" err="1" smtClean="0"/>
              <a:t>và</a:t>
            </a:r>
            <a:r>
              <a:rPr lang="en-US" sz="2800" smtClean="0"/>
              <a:t> </a:t>
            </a:r>
            <a:r>
              <a:rPr lang="en-US" sz="2800" err="1" smtClean="0"/>
              <a:t>các</a:t>
            </a:r>
            <a:r>
              <a:rPr lang="en-US" sz="2800" smtClean="0"/>
              <a:t> </a:t>
            </a:r>
            <a:r>
              <a:rPr lang="en-US" sz="2800" err="1"/>
              <a:t>hợp</a:t>
            </a:r>
            <a:r>
              <a:rPr lang="en-US" sz="2800"/>
              <a:t> </a:t>
            </a:r>
            <a:r>
              <a:rPr lang="en-US" sz="2800" err="1"/>
              <a:t>chất</a:t>
            </a:r>
            <a:r>
              <a:rPr lang="en-US" sz="2800"/>
              <a:t> </a:t>
            </a:r>
            <a:r>
              <a:rPr lang="en-US" sz="2800" err="1"/>
              <a:t>của</a:t>
            </a:r>
            <a:r>
              <a:rPr lang="en-US" sz="2800"/>
              <a:t> </a:t>
            </a:r>
            <a:r>
              <a:rPr lang="en-US" sz="2800" err="1" smtClean="0"/>
              <a:t>thủy</a:t>
            </a:r>
            <a:r>
              <a:rPr lang="en-US" sz="2800" smtClean="0"/>
              <a:t> </a:t>
            </a:r>
            <a:r>
              <a:rPr lang="en-US" sz="2800" err="1" smtClean="0"/>
              <a:t>ngân</a:t>
            </a:r>
            <a:r>
              <a:rPr lang="en-US" sz="2800" smtClean="0"/>
              <a:t> </a:t>
            </a:r>
            <a:r>
              <a:rPr lang="en-US" sz="2800" err="1"/>
              <a:t>rất</a:t>
            </a:r>
            <a:r>
              <a:rPr lang="en-US" sz="2800"/>
              <a:t> </a:t>
            </a:r>
            <a:r>
              <a:rPr lang="en-US" sz="2800" err="1" smtClean="0"/>
              <a:t>độc</a:t>
            </a:r>
            <a:r>
              <a:rPr lang="en-US" sz="2800" smtClean="0"/>
              <a:t>, </a:t>
            </a:r>
            <a:r>
              <a:rPr lang="en-US" sz="2800" err="1"/>
              <a:t>h</a:t>
            </a:r>
            <a:r>
              <a:rPr lang="en-US" sz="2800" err="1" smtClean="0"/>
              <a:t>ợp</a:t>
            </a:r>
            <a:r>
              <a:rPr lang="en-US" sz="2800" smtClean="0"/>
              <a:t> </a:t>
            </a:r>
            <a:r>
              <a:rPr lang="en-US" sz="2800" err="1"/>
              <a:t>chất</a:t>
            </a:r>
            <a:r>
              <a:rPr lang="en-US" sz="2800"/>
              <a:t> </a:t>
            </a:r>
            <a:r>
              <a:rPr lang="en-US" sz="2800" err="1"/>
              <a:t>hữu</a:t>
            </a:r>
            <a:r>
              <a:rPr lang="en-US" sz="2800"/>
              <a:t> </a:t>
            </a:r>
            <a:r>
              <a:rPr lang="en-US" sz="2800" err="1"/>
              <a:t>cơ</a:t>
            </a:r>
            <a:r>
              <a:rPr lang="en-US" sz="2800"/>
              <a:t> </a:t>
            </a:r>
            <a:r>
              <a:rPr lang="en-US" sz="2800" err="1"/>
              <a:t>của</a:t>
            </a:r>
            <a:r>
              <a:rPr lang="en-US" sz="2800"/>
              <a:t> Hg </a:t>
            </a:r>
            <a:r>
              <a:rPr lang="en-US" sz="2800" err="1"/>
              <a:t>độc</a:t>
            </a:r>
            <a:r>
              <a:rPr lang="en-US" sz="2800"/>
              <a:t> </a:t>
            </a:r>
            <a:r>
              <a:rPr lang="en-US" sz="2800" err="1"/>
              <a:t>hơn</a:t>
            </a:r>
            <a:r>
              <a:rPr lang="en-US" sz="2800"/>
              <a:t> </a:t>
            </a:r>
            <a:r>
              <a:rPr lang="en-US" sz="2800" err="1"/>
              <a:t>hợp</a:t>
            </a:r>
            <a:r>
              <a:rPr lang="en-US" sz="2800"/>
              <a:t> </a:t>
            </a:r>
            <a:r>
              <a:rPr lang="en-US" sz="2800" err="1"/>
              <a:t>chất</a:t>
            </a:r>
            <a:r>
              <a:rPr lang="en-US" sz="2800"/>
              <a:t> </a:t>
            </a:r>
            <a:r>
              <a:rPr lang="en-US" sz="2800" err="1"/>
              <a:t>vô</a:t>
            </a:r>
            <a:r>
              <a:rPr lang="en-US" sz="2800"/>
              <a:t> </a:t>
            </a:r>
            <a:r>
              <a:rPr lang="en-US" sz="2800" err="1"/>
              <a:t>cơ</a:t>
            </a:r>
            <a:r>
              <a:rPr lang="en-US" sz="2800"/>
              <a:t>. </a:t>
            </a:r>
            <a:r>
              <a:rPr lang="en-US" sz="2800" err="1"/>
              <a:t>Hợp</a:t>
            </a:r>
            <a:r>
              <a:rPr lang="en-US" sz="2800"/>
              <a:t> </a:t>
            </a:r>
            <a:r>
              <a:rPr lang="en-US" sz="2800" err="1"/>
              <a:t>chất</a:t>
            </a:r>
            <a:r>
              <a:rPr lang="en-US" sz="2800"/>
              <a:t> </a:t>
            </a:r>
            <a:r>
              <a:rPr lang="en-US" sz="2800" err="1"/>
              <a:t>độc</a:t>
            </a:r>
            <a:r>
              <a:rPr lang="en-US" sz="2800"/>
              <a:t> </a:t>
            </a:r>
            <a:r>
              <a:rPr lang="en-US" sz="2800" err="1"/>
              <a:t>nhất</a:t>
            </a:r>
            <a:r>
              <a:rPr lang="en-US" sz="2800"/>
              <a:t> </a:t>
            </a:r>
            <a:r>
              <a:rPr lang="en-US" sz="2800" smtClean="0"/>
              <a:t>là methyl </a:t>
            </a:r>
            <a:r>
              <a:rPr lang="en-US" sz="2800" err="1"/>
              <a:t>thủy</a:t>
            </a:r>
            <a:r>
              <a:rPr lang="en-US" sz="2800"/>
              <a:t> </a:t>
            </a:r>
            <a:r>
              <a:rPr lang="en-US" sz="2800" err="1"/>
              <a:t>ngân</a:t>
            </a:r>
            <a:r>
              <a:rPr lang="en-US" sz="2800"/>
              <a:t>, </a:t>
            </a:r>
            <a:r>
              <a:rPr lang="en-US" sz="2800" err="1" smtClean="0"/>
              <a:t>chỉ</a:t>
            </a:r>
            <a:r>
              <a:rPr lang="en-US" sz="2800" smtClean="0"/>
              <a:t> </a:t>
            </a:r>
            <a:r>
              <a:rPr lang="en-US" sz="2800" err="1"/>
              <a:t>cần</a:t>
            </a:r>
            <a:r>
              <a:rPr lang="en-US" sz="2800"/>
              <a:t> </a:t>
            </a:r>
            <a:r>
              <a:rPr lang="en-US" sz="2800" err="1"/>
              <a:t>giọt</a:t>
            </a:r>
            <a:r>
              <a:rPr lang="en-US" sz="2800"/>
              <a:t> </a:t>
            </a:r>
            <a:r>
              <a:rPr lang="en-US" sz="2800" err="1"/>
              <a:t>nhỏ</a:t>
            </a:r>
            <a:r>
              <a:rPr lang="en-US" sz="2800"/>
              <a:t> </a:t>
            </a:r>
            <a:r>
              <a:rPr lang="en-US" sz="2800" err="1"/>
              <a:t>rơi</a:t>
            </a:r>
            <a:r>
              <a:rPr lang="en-US" sz="2800"/>
              <a:t> </a:t>
            </a:r>
            <a:r>
              <a:rPr lang="en-US" sz="2800" err="1"/>
              <a:t>vào</a:t>
            </a:r>
            <a:r>
              <a:rPr lang="en-US" sz="2800"/>
              <a:t> da </a:t>
            </a:r>
            <a:r>
              <a:rPr lang="en-US" sz="2800" err="1"/>
              <a:t>có</a:t>
            </a:r>
            <a:r>
              <a:rPr lang="en-US" sz="2800"/>
              <a:t> </a:t>
            </a:r>
            <a:r>
              <a:rPr lang="en-US" sz="2800" err="1"/>
              <a:t>thể</a:t>
            </a:r>
            <a:r>
              <a:rPr lang="en-US" sz="2800"/>
              <a:t> </a:t>
            </a:r>
            <a:r>
              <a:rPr lang="en-US" sz="2800" err="1"/>
              <a:t>gây</a:t>
            </a:r>
            <a:r>
              <a:rPr lang="en-US" sz="2800"/>
              <a:t> </a:t>
            </a:r>
            <a:r>
              <a:rPr lang="en-US" sz="2800" err="1"/>
              <a:t>tử</a:t>
            </a:r>
            <a:r>
              <a:rPr lang="en-US" sz="2800"/>
              <a:t> </a:t>
            </a:r>
            <a:r>
              <a:rPr lang="en-US" sz="2800" err="1"/>
              <a:t>vong</a:t>
            </a:r>
            <a:r>
              <a:rPr lang="en-US" sz="2800"/>
              <a:t>. </a:t>
            </a:r>
            <a:r>
              <a:rPr lang="en-US" sz="2800" smtClean="0"/>
              <a:t>Hg </a:t>
            </a:r>
            <a:r>
              <a:rPr lang="en-US" sz="2800" err="1" smtClean="0"/>
              <a:t>được</a:t>
            </a:r>
            <a:r>
              <a:rPr lang="en-US" sz="2800" smtClean="0"/>
              <a:t> </a:t>
            </a:r>
            <a:r>
              <a:rPr lang="en-US" sz="2800" err="1" smtClean="0"/>
              <a:t>tích</a:t>
            </a:r>
            <a:r>
              <a:rPr lang="en-US" sz="2800" smtClean="0"/>
              <a:t> </a:t>
            </a:r>
            <a:r>
              <a:rPr lang="en-US" sz="2800" err="1" smtClean="0"/>
              <a:t>lũy</a:t>
            </a:r>
            <a:r>
              <a:rPr lang="en-US" sz="2800" smtClean="0"/>
              <a:t> </a:t>
            </a:r>
            <a:r>
              <a:rPr lang="en-US" sz="2800" err="1" smtClean="0"/>
              <a:t>sinh</a:t>
            </a:r>
            <a:r>
              <a:rPr lang="en-US" sz="2800" smtClean="0"/>
              <a:t> </a:t>
            </a:r>
            <a:r>
              <a:rPr lang="en-US" sz="2800" err="1" smtClean="0"/>
              <a:t>học</a:t>
            </a:r>
            <a:r>
              <a:rPr lang="en-US" sz="2800" smtClean="0"/>
              <a:t> </a:t>
            </a:r>
            <a:r>
              <a:rPr lang="en-US" sz="2800" err="1" smtClean="0"/>
              <a:t>trong</a:t>
            </a:r>
            <a:r>
              <a:rPr lang="en-US" sz="2800" smtClean="0"/>
              <a:t> </a:t>
            </a:r>
            <a:r>
              <a:rPr lang="en-US" sz="2800" err="1" smtClean="0"/>
              <a:t>chuỗi</a:t>
            </a:r>
            <a:r>
              <a:rPr lang="en-US" sz="2800" smtClean="0"/>
              <a:t> </a:t>
            </a:r>
            <a:r>
              <a:rPr lang="en-US" sz="2800" err="1" smtClean="0"/>
              <a:t>thức</a:t>
            </a:r>
            <a:r>
              <a:rPr lang="en-US" sz="2800" smtClean="0"/>
              <a:t> </a:t>
            </a:r>
            <a:r>
              <a:rPr lang="en-US" sz="2800" err="1" smtClean="0"/>
              <a:t>ăn</a:t>
            </a:r>
            <a:r>
              <a:rPr lang="en-US" sz="2800" smtClean="0"/>
              <a:t>.</a:t>
            </a:r>
            <a:endParaRPr lang="es-MX" sz="2800" smtClean="0">
              <a:solidFill>
                <a:srgbClr val="003300"/>
              </a:solidFill>
            </a:endParaRPr>
          </a:p>
        </p:txBody>
      </p:sp>
    </p:spTree>
    <p:extLst>
      <p:ext uri="{BB962C8B-B14F-4D97-AF65-F5344CB8AC3E}">
        <p14:creationId xmlns:p14="http://schemas.microsoft.com/office/powerpoint/2010/main" val="205025955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smtClean="0">
                <a:solidFill>
                  <a:srgbClr val="003300"/>
                </a:solidFill>
              </a:rPr>
              <a:t>2. LAN TRUYỀN </a:t>
            </a:r>
            <a:r>
              <a:rPr lang="en-US" sz="3200" smtClean="0">
                <a:solidFill>
                  <a:srgbClr val="003300"/>
                </a:solidFill>
              </a:rPr>
              <a:t>Hg </a:t>
            </a:r>
            <a:r>
              <a:rPr lang="en-US" sz="3200" smtClean="0">
                <a:solidFill>
                  <a:srgbClr val="003300"/>
                </a:solidFill>
              </a:rPr>
              <a:t>TRONG </a:t>
            </a:r>
            <a:r>
              <a:rPr lang="en-US" sz="3200" smtClean="0">
                <a:solidFill>
                  <a:srgbClr val="003300"/>
                </a:solidFill>
              </a:rPr>
              <a:t>MÔI TRƯỜNG</a:t>
            </a:r>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pPr marL="0" indent="0">
              <a:buNone/>
            </a:pPr>
            <a:r>
              <a:rPr lang="en-US" sz="2800" i="1" smtClean="0"/>
              <a:t>2.1. </a:t>
            </a:r>
            <a:r>
              <a:rPr lang="en-US" sz="2800" i="1" smtClean="0"/>
              <a:t>Thủy ngân</a:t>
            </a:r>
            <a:r>
              <a:rPr lang="en-US" sz="2800" i="1" smtClean="0"/>
              <a:t> </a:t>
            </a:r>
            <a:r>
              <a:rPr lang="en-US" sz="2800" i="1" err="1" smtClean="0"/>
              <a:t>trong</a:t>
            </a:r>
            <a:r>
              <a:rPr lang="en-US" sz="2800" i="1" smtClean="0"/>
              <a:t> </a:t>
            </a:r>
            <a:r>
              <a:rPr lang="en-US" sz="2800" i="1" err="1" smtClean="0"/>
              <a:t>môi</a:t>
            </a:r>
            <a:r>
              <a:rPr lang="en-US" sz="2800" i="1" smtClean="0"/>
              <a:t> </a:t>
            </a:r>
            <a:r>
              <a:rPr lang="en-US" sz="2800" i="1" err="1" smtClean="0"/>
              <a:t>trường</a:t>
            </a:r>
            <a:r>
              <a:rPr lang="en-US" sz="2800" i="1" smtClean="0"/>
              <a:t> </a:t>
            </a:r>
            <a:r>
              <a:rPr lang="en-US" sz="2800" i="1" err="1" smtClean="0"/>
              <a:t>nước</a:t>
            </a:r>
            <a:r>
              <a:rPr lang="en-US" sz="2800" i="1" smtClean="0"/>
              <a:t> </a:t>
            </a:r>
            <a:endParaRPr lang="en-US" sz="2800" i="1" smtClean="0"/>
          </a:p>
          <a:p>
            <a:r>
              <a:rPr lang="en-US" sz="2800" smtClean="0"/>
              <a:t>Trong môi trường nước, Hg thường ở dạng vô cơ. </a:t>
            </a:r>
          </a:p>
          <a:p>
            <a:r>
              <a:rPr lang="en-US" sz="2800" smtClean="0"/>
              <a:t>Thủy </a:t>
            </a:r>
            <a:r>
              <a:rPr lang="en-US" sz="2800"/>
              <a:t>ngân có thể bị hấp phụ trên các hạt lơ lửng và sa </a:t>
            </a:r>
            <a:r>
              <a:rPr lang="en-US" sz="2800"/>
              <a:t>lắng</a:t>
            </a:r>
            <a:r>
              <a:rPr lang="en-US" sz="2800" smtClean="0"/>
              <a:t>.</a:t>
            </a:r>
          </a:p>
          <a:p>
            <a:r>
              <a:rPr lang="en-US" sz="2800" smtClean="0"/>
              <a:t>Hg </a:t>
            </a:r>
            <a:r>
              <a:rPr lang="en-US" sz="2800"/>
              <a:t>có thể hấp thụ vào cơ thể thủy sinh vật, đặc biệt là cá và chuyển hóa thành methyl Hg rất độc đối với cơ thể </a:t>
            </a:r>
            <a:r>
              <a:rPr lang="en-US" sz="2800"/>
              <a:t>người</a:t>
            </a:r>
            <a:r>
              <a:rPr lang="en-US" sz="2800" smtClean="0"/>
              <a:t>.</a:t>
            </a:r>
          </a:p>
          <a:p>
            <a:endParaRPr lang="en-US" sz="2800"/>
          </a:p>
          <a:p>
            <a:endParaRPr lang="en-US" sz="2800" smtClean="0"/>
          </a:p>
          <a:p>
            <a:endParaRPr lang="en-US" sz="2800"/>
          </a:p>
          <a:p>
            <a:endParaRPr lang="en-US" sz="2800" smtClean="0"/>
          </a:p>
          <a:p>
            <a:endParaRPr lang="en-US" sz="2800"/>
          </a:p>
          <a:p>
            <a:pPr marL="0" indent="0" algn="ctr">
              <a:buNone/>
            </a:pPr>
            <a:endParaRPr lang="en-US" sz="2800"/>
          </a:p>
          <a:p>
            <a:pPr marL="0" indent="0" algn="ctr">
              <a:buNone/>
            </a:pPr>
            <a:r>
              <a:rPr lang="en-US" sz="2800" smtClean="0"/>
              <a:t>Các sinh vật thủy sinh hấp thụ Hg trong MT nước</a:t>
            </a:r>
            <a:endParaRPr lang="en-US" sz="28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62300"/>
            <a:ext cx="704305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61286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800" smtClean="0"/>
              <a:t>Các loài cá sống ở tầng trên ít nhiễm thủy ngân hơn các loại sống dưới sâu. </a:t>
            </a:r>
          </a:p>
          <a:p>
            <a:r>
              <a:rPr lang="en-US" sz="2800" smtClean="0"/>
              <a:t>Các loại cá nên ăn: </a:t>
            </a:r>
            <a:r>
              <a:rPr lang="en-US" sz="2800"/>
              <a:t>cá cơm, </a:t>
            </a:r>
            <a:r>
              <a:rPr lang="en-US" sz="2800"/>
              <a:t>cá </a:t>
            </a:r>
            <a:r>
              <a:rPr lang="en-US" sz="2800" smtClean="0"/>
              <a:t>đù, </a:t>
            </a:r>
            <a:r>
              <a:rPr lang="en-US" sz="2800"/>
              <a:t>cá </a:t>
            </a:r>
            <a:r>
              <a:rPr lang="en-US" sz="2800"/>
              <a:t>bạc </a:t>
            </a:r>
            <a:r>
              <a:rPr lang="en-US" sz="2800" smtClean="0"/>
              <a:t>má, </a:t>
            </a:r>
            <a:r>
              <a:rPr lang="en-US" sz="2800"/>
              <a:t>cá </a:t>
            </a:r>
            <a:r>
              <a:rPr lang="en-US" sz="2800" smtClean="0"/>
              <a:t>vược, </a:t>
            </a:r>
            <a:r>
              <a:rPr lang="en-US" sz="2800"/>
              <a:t>cá chim, cá da trơn, cá tuyết, </a:t>
            </a:r>
            <a:r>
              <a:rPr lang="en-US" sz="2800"/>
              <a:t>cá </a:t>
            </a:r>
            <a:r>
              <a:rPr lang="en-US" sz="2800" smtClean="0"/>
              <a:t>bơn, </a:t>
            </a:r>
            <a:r>
              <a:rPr lang="en-US" sz="2800"/>
              <a:t>cá trích, cá đối, cá rô, cá hồi, cá mòi, </a:t>
            </a:r>
            <a:r>
              <a:rPr lang="en-US" sz="2800"/>
              <a:t>cá </a:t>
            </a:r>
            <a:r>
              <a:rPr lang="en-US" sz="2800" smtClean="0"/>
              <a:t>ngừ, hàu</a:t>
            </a:r>
            <a:r>
              <a:rPr lang="en-US" sz="2800"/>
              <a:t>, tôm hùm Mỹ, mực, sò điệp</a:t>
            </a:r>
            <a:r>
              <a:rPr lang="en-US" sz="2800"/>
              <a:t>, </a:t>
            </a:r>
            <a:r>
              <a:rPr lang="en-US" sz="2800" smtClean="0"/>
              <a:t>cua, </a:t>
            </a:r>
            <a:r>
              <a:rPr lang="en-US" sz="2800"/>
              <a:t>c</a:t>
            </a:r>
            <a:r>
              <a:rPr lang="en-US" sz="2800" smtClean="0"/>
              <a:t>á </a:t>
            </a:r>
            <a:r>
              <a:rPr lang="en-US" sz="2800"/>
              <a:t>trâu, cá chép, cá mú, cá chim lớn</a:t>
            </a:r>
            <a:r>
              <a:rPr lang="en-US" sz="2800"/>
              <a:t>, </a:t>
            </a:r>
            <a:r>
              <a:rPr lang="en-US" sz="2800" smtClean="0"/>
              <a:t>cá </a:t>
            </a:r>
            <a:r>
              <a:rPr lang="en-US" sz="2800"/>
              <a:t>chày, cá rô đại dương, cá than, cá tù, cá hồng, cá thu Tây Ban Nha, cá ngừ trắng, cá ngừ </a:t>
            </a:r>
            <a:r>
              <a:rPr lang="en-US" sz="2800"/>
              <a:t>vây </a:t>
            </a:r>
            <a:r>
              <a:rPr lang="en-US" sz="2800" smtClean="0"/>
              <a:t>vàng...</a:t>
            </a:r>
          </a:p>
          <a:p>
            <a:r>
              <a:rPr lang="en-US" sz="2800"/>
              <a:t>C</a:t>
            </a:r>
            <a:r>
              <a:rPr lang="en-US" sz="2800" smtClean="0"/>
              <a:t>á </a:t>
            </a:r>
            <a:r>
              <a:rPr lang="en-US" sz="2800"/>
              <a:t>có thể có hàm lượng thủy </a:t>
            </a:r>
            <a:r>
              <a:rPr lang="en-US" sz="2800"/>
              <a:t>ngân </a:t>
            </a:r>
            <a:r>
              <a:rPr lang="en-US" sz="2800" smtClean="0"/>
              <a:t>cao: </a:t>
            </a:r>
            <a:r>
              <a:rPr lang="en-US" sz="2800"/>
              <a:t>cá thu Đại tây dương, cá maclin, cá cam, cá mập, cá kiếm, cá ngói (Vịnh Mexico) và cá ngừ mắt to.</a:t>
            </a:r>
            <a:endParaRPr lang="en-US" sz="2800" i="1" smtClean="0"/>
          </a:p>
        </p:txBody>
      </p:sp>
    </p:spTree>
    <p:extLst>
      <p:ext uri="{BB962C8B-B14F-4D97-AF65-F5344CB8AC3E}">
        <p14:creationId xmlns:p14="http://schemas.microsoft.com/office/powerpoint/2010/main" val="182642022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i="1" smtClean="0"/>
              <a:t>2.2. </a:t>
            </a:r>
            <a:r>
              <a:rPr lang="en-US" sz="2800" i="1" smtClean="0"/>
              <a:t>Thủy ngân</a:t>
            </a:r>
            <a:r>
              <a:rPr lang="en-US" sz="2800" i="1" smtClean="0"/>
              <a:t> </a:t>
            </a:r>
            <a:r>
              <a:rPr lang="en-US" sz="2800" i="1"/>
              <a:t>trong môi trường </a:t>
            </a:r>
            <a:r>
              <a:rPr lang="en-US" sz="2800" i="1" smtClean="0"/>
              <a:t>không khí</a:t>
            </a:r>
            <a:endParaRPr lang="en-US" sz="2800" i="1"/>
          </a:p>
        </p:txBody>
      </p:sp>
      <p:sp>
        <p:nvSpPr>
          <p:cNvPr id="8" name="Content Placeholder 2"/>
          <p:cNvSpPr>
            <a:spLocks noGrp="1"/>
          </p:cNvSpPr>
          <p:nvPr>
            <p:ph idx="1"/>
          </p:nvPr>
        </p:nvSpPr>
        <p:spPr>
          <a:xfrm>
            <a:off x="0" y="609601"/>
            <a:ext cx="9144000" cy="6172200"/>
          </a:xfrm>
        </p:spPr>
        <p:txBody>
          <a:bodyPr/>
          <a:lstStyle/>
          <a:p>
            <a:r>
              <a:rPr lang="en-US" sz="2800"/>
              <a:t>Trong khí quyển, thuỷ ngân tồn tại chủ yếu ở dạng </a:t>
            </a:r>
            <a:r>
              <a:rPr lang="en-US" sz="2800"/>
              <a:t>hợp </a:t>
            </a:r>
            <a:r>
              <a:rPr lang="en-US" sz="2800" smtClean="0"/>
              <a:t>chất.</a:t>
            </a:r>
          </a:p>
          <a:p>
            <a:r>
              <a:rPr lang="en-US" sz="2800"/>
              <a:t>Hàm lượng thủy ngân trong không khí nằm trong khoảng từ 2 – </a:t>
            </a:r>
            <a:r>
              <a:rPr lang="en-US" sz="2800"/>
              <a:t>10ng/m</a:t>
            </a:r>
            <a:r>
              <a:rPr lang="en-US" sz="2800" baseline="30000"/>
              <a:t>3</a:t>
            </a:r>
            <a:r>
              <a:rPr lang="en-US" sz="2800" smtClean="0"/>
              <a:t>.</a:t>
            </a:r>
          </a:p>
          <a:p>
            <a:r>
              <a:rPr lang="en-US" sz="2800"/>
              <a:t>Thời gian tồn tại của Hg trong bầu khí quyển khoảng hơn 1 </a:t>
            </a:r>
            <a:r>
              <a:rPr lang="en-US" sz="2800"/>
              <a:t>năm</a:t>
            </a:r>
            <a:r>
              <a:rPr lang="en-US" sz="2800" smtClean="0"/>
              <a:t>. </a:t>
            </a:r>
          </a:p>
          <a:p>
            <a:endParaRPr lang="en-US" sz="2800"/>
          </a:p>
          <a:p>
            <a:endParaRPr lang="en-US" sz="2800" smtClean="0"/>
          </a:p>
          <a:p>
            <a:endParaRPr lang="en-US" sz="2800"/>
          </a:p>
          <a:p>
            <a:endParaRPr lang="en-US" sz="2800" smtClean="0"/>
          </a:p>
          <a:p>
            <a:endParaRPr lang="en-US" sz="2800"/>
          </a:p>
          <a:p>
            <a:endParaRPr lang="en-US" sz="2800" smtClean="0"/>
          </a:p>
          <a:p>
            <a:pPr marL="0" indent="0" algn="ctr">
              <a:buNone/>
            </a:pPr>
            <a:r>
              <a:rPr lang="en-US" sz="2800" smtClean="0"/>
              <a:t>Phát thải Hg do đốt than ở nhà máy nhiệt điện</a:t>
            </a:r>
          </a:p>
          <a:p>
            <a:endParaRPr lang="en-US" sz="2800">
              <a:solidFill>
                <a:srgbClr val="0033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95600"/>
            <a:ext cx="53911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333822"/>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i="1"/>
              <a:t>2.3. Thủy ngân </a:t>
            </a:r>
            <a:r>
              <a:rPr lang="en-US" sz="2800" i="1"/>
              <a:t>trong môi trường </a:t>
            </a:r>
            <a:r>
              <a:rPr lang="en-US" sz="2800" i="1"/>
              <a:t>đất</a:t>
            </a:r>
            <a:endParaRPr lang="en-US" sz="2800" i="1"/>
          </a:p>
        </p:txBody>
      </p:sp>
      <p:sp>
        <p:nvSpPr>
          <p:cNvPr id="8" name="Content Placeholder 2"/>
          <p:cNvSpPr>
            <a:spLocks noGrp="1"/>
          </p:cNvSpPr>
          <p:nvPr>
            <p:ph idx="1"/>
          </p:nvPr>
        </p:nvSpPr>
        <p:spPr>
          <a:xfrm>
            <a:off x="0" y="609601"/>
            <a:ext cx="9144000" cy="6172200"/>
          </a:xfrm>
        </p:spPr>
        <p:txBody>
          <a:bodyPr/>
          <a:lstStyle/>
          <a:p>
            <a:r>
              <a:rPr lang="en-US" sz="2800" smtClean="0">
                <a:solidFill>
                  <a:srgbClr val="003300"/>
                </a:solidFill>
              </a:rPr>
              <a:t> </a:t>
            </a:r>
            <a:r>
              <a:rPr lang="en-US" sz="2800"/>
              <a:t>Trong đất, thủy ngân tồn tại ở dạng </a:t>
            </a:r>
            <a:r>
              <a:rPr lang="en-US" sz="2800"/>
              <a:t>Hg</a:t>
            </a:r>
            <a:r>
              <a:rPr lang="en-US" sz="2800" baseline="30000"/>
              <a:t>2</a:t>
            </a:r>
            <a:r>
              <a:rPr lang="en-US" sz="2800" baseline="30000" smtClean="0"/>
              <a:t>+</a:t>
            </a:r>
            <a:r>
              <a:rPr lang="en-US" sz="2800" smtClean="0"/>
              <a:t>. </a:t>
            </a:r>
            <a:r>
              <a:rPr lang="en-US" sz="2800"/>
              <a:t>Các hợp chất của Hg thường thấy trong đất là HgCl</a:t>
            </a:r>
            <a:r>
              <a:rPr lang="en-US" sz="2800" baseline="-25000"/>
              <a:t>2</a:t>
            </a:r>
            <a:r>
              <a:rPr lang="en-US" sz="2800"/>
              <a:t>, </a:t>
            </a:r>
            <a:r>
              <a:rPr lang="en-US" sz="2800"/>
              <a:t>Hg(OH)</a:t>
            </a:r>
            <a:r>
              <a:rPr lang="en-US" sz="2800" baseline="-25000"/>
              <a:t>2</a:t>
            </a:r>
            <a:r>
              <a:rPr lang="en-US" sz="2800" smtClean="0"/>
              <a:t>.</a:t>
            </a:r>
          </a:p>
          <a:p>
            <a:r>
              <a:rPr lang="en-US" sz="2800"/>
              <a:t>Thuỷ ngân có trong bùn </a:t>
            </a:r>
            <a:r>
              <a:rPr lang="en-US" sz="2800"/>
              <a:t>cống </a:t>
            </a:r>
            <a:r>
              <a:rPr lang="en-US" sz="2800" smtClean="0"/>
              <a:t>rãnh ở </a:t>
            </a:r>
            <a:r>
              <a:rPr lang="en-US" sz="2800"/>
              <a:t>mức </a:t>
            </a:r>
            <a:r>
              <a:rPr lang="en-US" sz="2800"/>
              <a:t>5-10 </a:t>
            </a:r>
            <a:r>
              <a:rPr lang="en-US" sz="2800" smtClean="0"/>
              <a:t>μg/g.</a:t>
            </a:r>
          </a:p>
          <a:p>
            <a:r>
              <a:rPr lang="en-US" sz="2800"/>
              <a:t>Thủy ngân tinh khiết hầu hết tập trung trong các loại khoáng ở trong đá, việc đào và khai thác mỏ kim loại, đặc biệt là Cu và Zn đã giải phóng Hg và ô nhiễm vào </a:t>
            </a:r>
            <a:r>
              <a:rPr lang="en-US" sz="2800"/>
              <a:t>đất</a:t>
            </a:r>
            <a:r>
              <a:rPr lang="en-US" sz="2800" smtClean="0"/>
              <a:t>. Thủy </a:t>
            </a:r>
            <a:r>
              <a:rPr lang="en-US" sz="2800"/>
              <a:t>ngân có rất nhiều trong đất </a:t>
            </a:r>
            <a:r>
              <a:rPr lang="en-US" sz="2800"/>
              <a:t>than </a:t>
            </a:r>
            <a:r>
              <a:rPr lang="en-US" sz="2800" smtClean="0"/>
              <a:t>đá.</a:t>
            </a:r>
          </a:p>
          <a:p>
            <a:r>
              <a:rPr lang="en-US" sz="2800"/>
              <a:t>N</a:t>
            </a:r>
            <a:r>
              <a:rPr lang="en-US" sz="2800" smtClean="0"/>
              <a:t>hờ </a:t>
            </a:r>
            <a:r>
              <a:rPr lang="en-US" sz="2800"/>
              <a:t>hoạt động của vi khuẩn mà trạng thái và tính chất của thủy ngân có thể thay đổi.</a:t>
            </a:r>
            <a:endParaRPr lang="en-US" sz="2800">
              <a:solidFill>
                <a:srgbClr val="003300"/>
              </a:solidFill>
            </a:endParaRPr>
          </a:p>
        </p:txBody>
      </p:sp>
    </p:spTree>
    <p:extLst>
      <p:ext uri="{BB962C8B-B14F-4D97-AF65-F5344CB8AC3E}">
        <p14:creationId xmlns:p14="http://schemas.microsoft.com/office/powerpoint/2010/main" val="3349659077"/>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HD">
  <a:themeElements>
    <a:clrScheme name="DH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H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H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H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H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H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H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H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H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7101</TotalTime>
  <Words>2181</Words>
  <Application>Microsoft Office PowerPoint</Application>
  <PresentationFormat>On-screen Show (4:3)</PresentationFormat>
  <Paragraphs>230</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1_DHD</vt:lpstr>
      <vt:lpstr>KHOA MÔI TRƯỜNG BỘ MÔN ĐỊA SINH THÁI VÀ CÔNG NGHỆ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mmmmmmmmmmmmmm</dc:title>
  <dc:creator>Admin</dc:creator>
  <cp:lastModifiedBy>Dell</cp:lastModifiedBy>
  <cp:revision>163</cp:revision>
  <dcterms:created xsi:type="dcterms:W3CDTF">2012-12-25T08:32:00Z</dcterms:created>
  <dcterms:modified xsi:type="dcterms:W3CDTF">2022-05-21T17:01:55Z</dcterms:modified>
</cp:coreProperties>
</file>