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1"/>
  </p:notesMasterIdLst>
  <p:sldIdLst>
    <p:sldId id="258" r:id="rId3"/>
    <p:sldId id="295" r:id="rId4"/>
    <p:sldId id="336" r:id="rId5"/>
    <p:sldId id="335" r:id="rId6"/>
    <p:sldId id="337" r:id="rId7"/>
    <p:sldId id="338" r:id="rId8"/>
    <p:sldId id="339" r:id="rId9"/>
    <p:sldId id="340" r:id="rId10"/>
    <p:sldId id="341" r:id="rId11"/>
    <p:sldId id="332" r:id="rId12"/>
    <p:sldId id="342" r:id="rId13"/>
    <p:sldId id="343" r:id="rId14"/>
    <p:sldId id="344" r:id="rId15"/>
    <p:sldId id="345" r:id="rId16"/>
    <p:sldId id="346" r:id="rId17"/>
    <p:sldId id="348" r:id="rId18"/>
    <p:sldId id="333" r:id="rId19"/>
    <p:sldId id="34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4319"/>
        <p:guide pos="575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87047D-6DB0-4B64-8935-B08D072AAD8C}" type="datetimeFigureOut">
              <a:rPr lang="en-US" smtClean="0"/>
              <a:t>10/22/2021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CF416C-59AD-442A-8FED-8C86BE543B44}" type="slidenum">
              <a:rPr lang="en-US" smtClean="0"/>
              <a:t>‹#›</a:t>
            </a:fld>
            <a:endParaRPr lang="en-US"/>
          </a:p>
        </p:txBody>
      </p:sp>
    </p:spTree>
    <p:extLst>
      <p:ext uri="{BB962C8B-B14F-4D97-AF65-F5344CB8AC3E}">
        <p14:creationId xmlns:p14="http://schemas.microsoft.com/office/powerpoint/2010/main" val="245989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2</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11</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12</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13</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14</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15</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16</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17</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18</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3</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4</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5</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6</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7</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8</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9</a:t>
            </a:fld>
            <a:endParaRPr lang="en-US"/>
          </a:p>
        </p:txBody>
      </p:sp>
    </p:spTree>
    <p:extLst>
      <p:ext uri="{BB962C8B-B14F-4D97-AF65-F5344CB8AC3E}">
        <p14:creationId xmlns:p14="http://schemas.microsoft.com/office/powerpoint/2010/main" val="3348636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CF416C-59AD-442A-8FED-8C86BE543B44}" type="slidenum">
              <a:rPr lang="en-US" smtClean="0"/>
              <a:t>10</a:t>
            </a:fld>
            <a:endParaRPr lang="en-US"/>
          </a:p>
        </p:txBody>
      </p:sp>
    </p:spTree>
    <p:extLst>
      <p:ext uri="{BB962C8B-B14F-4D97-AF65-F5344CB8AC3E}">
        <p14:creationId xmlns:p14="http://schemas.microsoft.com/office/powerpoint/2010/main" val="334863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2369B7-BF68-4663-A25B-4D5A7B22AFD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1126034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369B7-BF68-4663-A25B-4D5A7B22AFD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351759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369B7-BF68-4663-A25B-4D5A7B22AFD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1079916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7AEE1-A73B-4201-97DF-6FA3F43A87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57195"/>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B61D78-E921-47BE-8E52-40C720C9C2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9697015"/>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338908-B669-4A53-A8A5-B6E38D27C5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7066677"/>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B2EE3B-6B90-4D47-8CCE-719E94765C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205741"/>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81345A8-A7C5-4C1B-8D81-9380576974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2260775"/>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2F78D8-30EF-4AFB-9FAD-6869F4EFBD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8975140"/>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63D008-AEEC-402A-82F5-7567426FF9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5296158"/>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5B968E-A485-44AB-953A-B1FAF0B0C6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1358651"/>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369B7-BF68-4663-A25B-4D5A7B22AFD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2100110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2C7418-691C-4B96-9933-390155C36C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343313"/>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3B1317-7609-44B5-9CC2-8C6463CA36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6888202"/>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C7B9CB-3DBC-443B-A6B3-0A1F60FD6B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1602486"/>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2369B7-BF68-4663-A25B-4D5A7B22AFDE}"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137459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2369B7-BF68-4663-A25B-4D5A7B22AFDE}"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148520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2369B7-BF68-4663-A25B-4D5A7B22AFDE}" type="datetimeFigureOut">
              <a:rPr lang="en-US" smtClean="0"/>
              <a:t>10/22/2021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200078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2369B7-BF68-4663-A25B-4D5A7B22AFDE}" type="datetimeFigureOut">
              <a:rPr lang="en-US" smtClean="0"/>
              <a:t>10/22/2021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370371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369B7-BF68-4663-A25B-4D5A7B22AFDE}" type="datetimeFigureOut">
              <a:rPr lang="en-US" smtClean="0"/>
              <a:t>10/22/2021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57142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369B7-BF68-4663-A25B-4D5A7B22AFDE}"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197832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369B7-BF68-4663-A25B-4D5A7B22AFDE}" type="datetimeFigureOut">
              <a:rPr lang="en-US" smtClean="0"/>
              <a:t>10/22/2021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BFF1B-F87B-4D00-98C5-E189C17016EB}" type="slidenum">
              <a:rPr lang="en-US" smtClean="0"/>
              <a:t>‹#›</a:t>
            </a:fld>
            <a:endParaRPr lang="en-US"/>
          </a:p>
        </p:txBody>
      </p:sp>
    </p:spTree>
    <p:extLst>
      <p:ext uri="{BB962C8B-B14F-4D97-AF65-F5344CB8AC3E}">
        <p14:creationId xmlns:p14="http://schemas.microsoft.com/office/powerpoint/2010/main" val="332563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369B7-BF68-4663-A25B-4D5A7B22AFDE}" type="datetimeFigureOut">
              <a:rPr lang="en-US" smtClean="0"/>
              <a:t>10/22/2021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BFF1B-F87B-4D00-98C5-E189C17016EB}" type="slidenum">
              <a:rPr lang="en-US" smtClean="0"/>
              <a:t>‹#›</a:t>
            </a:fld>
            <a:endParaRPr lang="en-US"/>
          </a:p>
        </p:txBody>
      </p:sp>
    </p:spTree>
    <p:extLst>
      <p:ext uri="{BB962C8B-B14F-4D97-AF65-F5344CB8AC3E}">
        <p14:creationId xmlns:p14="http://schemas.microsoft.com/office/powerpoint/2010/main" val="3064851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a:clrChange>
              <a:clrFrom>
                <a:srgbClr val="F1F1F1"/>
              </a:clrFrom>
              <a:clrTo>
                <a:srgbClr val="F1F1F1">
                  <a:alpha val="0"/>
                </a:srgbClr>
              </a:clrTo>
            </a:clrChange>
          </a:blip>
          <a:srcRect/>
          <a:stretch>
            <a:fillRect/>
          </a:stretch>
        </p:blipFill>
        <p:spPr bwMode="auto">
          <a:xfrm>
            <a:off x="7516813" y="0"/>
            <a:ext cx="1627187" cy="1082675"/>
          </a:xfrm>
          <a:prstGeom prst="rect">
            <a:avLst/>
          </a:prstGeom>
          <a:noFill/>
          <a:ln w="9525">
            <a:noFill/>
            <a:miter lim="800000"/>
            <a:headEnd/>
            <a:tailEnd/>
          </a:ln>
        </p:spPr>
      </p:pic>
      <p:sp>
        <p:nvSpPr>
          <p:cNvPr id="1032" name="Freeform 8"/>
          <p:cNvSpPr>
            <a:spLocks/>
          </p:cNvSpPr>
          <p:nvPr/>
        </p:nvSpPr>
        <p:spPr bwMode="auto">
          <a:xfrm>
            <a:off x="0" y="0"/>
            <a:ext cx="2438400" cy="6858000"/>
          </a:xfrm>
          <a:custGeom>
            <a:avLst/>
            <a:gdLst/>
            <a:ahLst/>
            <a:cxnLst>
              <a:cxn ang="0">
                <a:pos x="0" y="0"/>
              </a:cxn>
              <a:cxn ang="0">
                <a:pos x="0" y="4320"/>
              </a:cxn>
              <a:cxn ang="0">
                <a:pos x="1536" y="4320"/>
              </a:cxn>
              <a:cxn ang="0">
                <a:pos x="671" y="3227"/>
              </a:cxn>
              <a:cxn ang="0">
                <a:pos x="144" y="0"/>
              </a:cxn>
              <a:cxn ang="0">
                <a:pos x="0" y="0"/>
              </a:cxn>
            </a:cxnLst>
            <a:rect l="0" t="0" r="r" b="b"/>
            <a:pathLst>
              <a:path w="1536" h="4320">
                <a:moveTo>
                  <a:pt x="0" y="0"/>
                </a:moveTo>
                <a:lnTo>
                  <a:pt x="0" y="4320"/>
                </a:lnTo>
                <a:lnTo>
                  <a:pt x="1536" y="4320"/>
                </a:lnTo>
                <a:cubicBezTo>
                  <a:pt x="1286" y="4127"/>
                  <a:pt x="903" y="3947"/>
                  <a:pt x="671" y="3227"/>
                </a:cubicBezTo>
                <a:cubicBezTo>
                  <a:pt x="439" y="2507"/>
                  <a:pt x="205" y="529"/>
                  <a:pt x="144" y="0"/>
                </a:cubicBezTo>
                <a:cubicBezTo>
                  <a:pt x="72" y="0"/>
                  <a:pt x="0" y="0"/>
                  <a:pt x="0" y="0"/>
                </a:cubicBezTo>
                <a:close/>
              </a:path>
            </a:pathLst>
          </a:custGeom>
          <a:gradFill rotWithShape="1">
            <a:gsLst>
              <a:gs pos="0">
                <a:srgbClr val="9EAF4B"/>
              </a:gs>
              <a:gs pos="100000">
                <a:schemeClr val="bg1"/>
              </a:gs>
            </a:gsLst>
            <a:lin ang="18900000" scaled="1"/>
          </a:gradFill>
          <a:ln w="9525">
            <a:noFill/>
            <a:round/>
            <a:headEnd/>
            <a:tailEnd/>
          </a:ln>
          <a:effectLst/>
        </p:spPr>
        <p:txBody>
          <a:bodyPr/>
          <a:lstStyle/>
          <a:p>
            <a:pPr fontAlgn="base">
              <a:spcBef>
                <a:spcPct val="0"/>
              </a:spcBef>
              <a:spcAft>
                <a:spcPct val="0"/>
              </a:spcAft>
              <a:defRPr/>
            </a:pPr>
            <a:endParaRPr lang="en-US" sz="2400">
              <a:solidFill>
                <a:srgbClr val="000000"/>
              </a:solidFill>
            </a:endParaRPr>
          </a:p>
        </p:txBody>
      </p:sp>
      <p:sp>
        <p:nvSpPr>
          <p:cNvPr id="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661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fontAlgn="base">
              <a:spcBef>
                <a:spcPct val="0"/>
              </a:spcBef>
              <a:spcAft>
                <a:spcPct val="0"/>
              </a:spcAft>
              <a:defRPr/>
            </a:pPr>
            <a:fld id="{D9F162A7-2E5F-45C7-9BDA-6E03B7B2794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3433015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96613">
                                            <p:txEl>
                                              <p:pRg st="0" end="0"/>
                                            </p:txEl>
                                          </p:spTgt>
                                        </p:tgtEl>
                                        <p:attrNameLst>
                                          <p:attrName>style.visibility</p:attrName>
                                        </p:attrNameLst>
                                      </p:cBhvr>
                                      <p:to>
                                        <p:strVal val="visible"/>
                                      </p:to>
                                    </p:set>
                                    <p:animEffect transition="in" filter="fade">
                                      <p:cBhvr>
                                        <p:cTn id="15" dur="1000"/>
                                        <p:tgtEl>
                                          <p:spTgt spid="196613">
                                            <p:txEl>
                                              <p:pRg st="0" end="0"/>
                                            </p:txEl>
                                          </p:spTgt>
                                        </p:tgtEl>
                                      </p:cBhvr>
                                    </p:animEffect>
                                    <p:anim calcmode="lin" valueType="num">
                                      <p:cBhvr>
                                        <p:cTn id="16" dur="1000" fill="hold"/>
                                        <p:tgtEl>
                                          <p:spTgt spid="196613">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9661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96613">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96613">
                                            <p:txEl>
                                              <p:pRg st="1" end="1"/>
                                            </p:txEl>
                                          </p:spTgt>
                                        </p:tgtEl>
                                        <p:attrNameLst>
                                          <p:attrName>style.visibility</p:attrName>
                                        </p:attrNameLst>
                                      </p:cBhvr>
                                      <p:to>
                                        <p:strVal val="visible"/>
                                      </p:to>
                                    </p:set>
                                    <p:animEffect transition="in" filter="fade">
                                      <p:cBhvr>
                                        <p:cTn id="21" dur="1000"/>
                                        <p:tgtEl>
                                          <p:spTgt spid="196613">
                                            <p:txEl>
                                              <p:pRg st="1" end="1"/>
                                            </p:txEl>
                                          </p:spTgt>
                                        </p:tgtEl>
                                      </p:cBhvr>
                                    </p:animEffect>
                                    <p:anim calcmode="lin" valueType="num">
                                      <p:cBhvr>
                                        <p:cTn id="22" dur="1000" fill="hold"/>
                                        <p:tgtEl>
                                          <p:spTgt spid="196613">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96613">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96613">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96613">
                                            <p:txEl>
                                              <p:pRg st="2" end="2"/>
                                            </p:txEl>
                                          </p:spTgt>
                                        </p:tgtEl>
                                        <p:attrNameLst>
                                          <p:attrName>style.visibility</p:attrName>
                                        </p:attrNameLst>
                                      </p:cBhvr>
                                      <p:to>
                                        <p:strVal val="visible"/>
                                      </p:to>
                                    </p:set>
                                    <p:animEffect transition="in" filter="fade">
                                      <p:cBhvr>
                                        <p:cTn id="27" dur="1000"/>
                                        <p:tgtEl>
                                          <p:spTgt spid="196613">
                                            <p:txEl>
                                              <p:pRg st="2" end="2"/>
                                            </p:txEl>
                                          </p:spTgt>
                                        </p:tgtEl>
                                      </p:cBhvr>
                                    </p:animEffect>
                                    <p:anim calcmode="lin" valueType="num">
                                      <p:cBhvr>
                                        <p:cTn id="28" dur="1000" fill="hold"/>
                                        <p:tgtEl>
                                          <p:spTgt spid="196613">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96613">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96613">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96613">
                                            <p:txEl>
                                              <p:pRg st="3" end="3"/>
                                            </p:txEl>
                                          </p:spTgt>
                                        </p:tgtEl>
                                        <p:attrNameLst>
                                          <p:attrName>style.visibility</p:attrName>
                                        </p:attrNameLst>
                                      </p:cBhvr>
                                      <p:to>
                                        <p:strVal val="visible"/>
                                      </p:to>
                                    </p:set>
                                    <p:animEffect transition="in" filter="fade">
                                      <p:cBhvr>
                                        <p:cTn id="33" dur="1000"/>
                                        <p:tgtEl>
                                          <p:spTgt spid="196613">
                                            <p:txEl>
                                              <p:pRg st="3" end="3"/>
                                            </p:txEl>
                                          </p:spTgt>
                                        </p:tgtEl>
                                      </p:cBhvr>
                                    </p:animEffect>
                                    <p:anim calcmode="lin" valueType="num">
                                      <p:cBhvr>
                                        <p:cTn id="34" dur="1000" fill="hold"/>
                                        <p:tgtEl>
                                          <p:spTgt spid="196613">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96613">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96613">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96613">
                                            <p:txEl>
                                              <p:pRg st="4" end="4"/>
                                            </p:txEl>
                                          </p:spTgt>
                                        </p:tgtEl>
                                        <p:attrNameLst>
                                          <p:attrName>style.visibility</p:attrName>
                                        </p:attrNameLst>
                                      </p:cBhvr>
                                      <p:to>
                                        <p:strVal val="visible"/>
                                      </p:to>
                                    </p:set>
                                    <p:animEffect transition="in" filter="fade">
                                      <p:cBhvr>
                                        <p:cTn id="39" dur="1000"/>
                                        <p:tgtEl>
                                          <p:spTgt spid="196613">
                                            <p:txEl>
                                              <p:pRg st="4" end="4"/>
                                            </p:txEl>
                                          </p:spTgt>
                                        </p:tgtEl>
                                      </p:cBhvr>
                                    </p:animEffect>
                                    <p:anim calcmode="lin" valueType="num">
                                      <p:cBhvr>
                                        <p:cTn id="40" dur="1000" fill="hold"/>
                                        <p:tgtEl>
                                          <p:spTgt spid="196613">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9661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9661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6613" grpId="0" build="p">
        <p:tmplLst>
          <p:tmpl lvl="1">
            <p:tnLst>
              <p:par>
                <p:cTn presetID="37" presetClass="entr" presetSubtype="0" fill="hold" nodeType="clickEffect">
                  <p:stCondLst>
                    <p:cond delay="0"/>
                  </p:stCondLst>
                  <p:childTnLst>
                    <p:set>
                      <p:cBhvr>
                        <p:cTn dur="1" fill="hold">
                          <p:stCondLst>
                            <p:cond delay="0"/>
                          </p:stCondLst>
                        </p:cTn>
                        <p:tgtEl>
                          <p:spTgt spid="196613"/>
                        </p:tgtEl>
                        <p:attrNameLst>
                          <p:attrName>style.visibility</p:attrName>
                        </p:attrNameLst>
                      </p:cBhvr>
                      <p:to>
                        <p:strVal val="visible"/>
                      </p:to>
                    </p:set>
                    <p:animEffect transition="in" filter="fade">
                      <p:cBhvr>
                        <p:cTn dur="1000"/>
                        <p:tgtEl>
                          <p:spTgt spid="196613"/>
                        </p:tgtEl>
                      </p:cBhvr>
                    </p:animEffect>
                    <p:anim calcmode="lin" valueType="num">
                      <p:cBhvr>
                        <p:cTn dur="1000" fill="hold"/>
                        <p:tgtEl>
                          <p:spTgt spid="196613"/>
                        </p:tgtEl>
                        <p:attrNameLst>
                          <p:attrName>ppt_x</p:attrName>
                        </p:attrNameLst>
                      </p:cBhvr>
                      <p:tavLst>
                        <p:tav tm="0">
                          <p:val>
                            <p:strVal val="#ppt_x"/>
                          </p:val>
                        </p:tav>
                        <p:tav tm="100000">
                          <p:val>
                            <p:strVal val="#ppt_x"/>
                          </p:val>
                        </p:tav>
                      </p:tavLst>
                    </p:anim>
                    <p:anim calcmode="lin" valueType="num">
                      <p:cBhvr>
                        <p:cTn dur="898" decel="100000" fill="hold"/>
                        <p:tgtEl>
                          <p:spTgt spid="1966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9661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96613"/>
                        </p:tgtEl>
                        <p:attrNameLst>
                          <p:attrName>style.visibility</p:attrName>
                        </p:attrNameLst>
                      </p:cBhvr>
                      <p:to>
                        <p:strVal val="visible"/>
                      </p:to>
                    </p:set>
                    <p:animEffect transition="in" filter="fade">
                      <p:cBhvr>
                        <p:cTn dur="1000"/>
                        <p:tgtEl>
                          <p:spTgt spid="196613"/>
                        </p:tgtEl>
                      </p:cBhvr>
                    </p:animEffect>
                    <p:anim calcmode="lin" valueType="num">
                      <p:cBhvr>
                        <p:cTn dur="1000" fill="hold"/>
                        <p:tgtEl>
                          <p:spTgt spid="196613"/>
                        </p:tgtEl>
                        <p:attrNameLst>
                          <p:attrName>ppt_x</p:attrName>
                        </p:attrNameLst>
                      </p:cBhvr>
                      <p:tavLst>
                        <p:tav tm="0">
                          <p:val>
                            <p:strVal val="#ppt_x"/>
                          </p:val>
                        </p:tav>
                        <p:tav tm="100000">
                          <p:val>
                            <p:strVal val="#ppt_x"/>
                          </p:val>
                        </p:tav>
                      </p:tavLst>
                    </p:anim>
                    <p:anim calcmode="lin" valueType="num">
                      <p:cBhvr>
                        <p:cTn dur="898" decel="100000" fill="hold"/>
                        <p:tgtEl>
                          <p:spTgt spid="1966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9661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96613"/>
                        </p:tgtEl>
                        <p:attrNameLst>
                          <p:attrName>style.visibility</p:attrName>
                        </p:attrNameLst>
                      </p:cBhvr>
                      <p:to>
                        <p:strVal val="visible"/>
                      </p:to>
                    </p:set>
                    <p:animEffect transition="in" filter="fade">
                      <p:cBhvr>
                        <p:cTn dur="1000"/>
                        <p:tgtEl>
                          <p:spTgt spid="196613"/>
                        </p:tgtEl>
                      </p:cBhvr>
                    </p:animEffect>
                    <p:anim calcmode="lin" valueType="num">
                      <p:cBhvr>
                        <p:cTn dur="1000" fill="hold"/>
                        <p:tgtEl>
                          <p:spTgt spid="196613"/>
                        </p:tgtEl>
                        <p:attrNameLst>
                          <p:attrName>ppt_x</p:attrName>
                        </p:attrNameLst>
                      </p:cBhvr>
                      <p:tavLst>
                        <p:tav tm="0">
                          <p:val>
                            <p:strVal val="#ppt_x"/>
                          </p:val>
                        </p:tav>
                        <p:tav tm="100000">
                          <p:val>
                            <p:strVal val="#ppt_x"/>
                          </p:val>
                        </p:tav>
                      </p:tavLst>
                    </p:anim>
                    <p:anim calcmode="lin" valueType="num">
                      <p:cBhvr>
                        <p:cTn dur="898" decel="100000" fill="hold"/>
                        <p:tgtEl>
                          <p:spTgt spid="1966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9661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96613"/>
                        </p:tgtEl>
                        <p:attrNameLst>
                          <p:attrName>style.visibility</p:attrName>
                        </p:attrNameLst>
                      </p:cBhvr>
                      <p:to>
                        <p:strVal val="visible"/>
                      </p:to>
                    </p:set>
                    <p:animEffect transition="in" filter="fade">
                      <p:cBhvr>
                        <p:cTn dur="1000"/>
                        <p:tgtEl>
                          <p:spTgt spid="196613"/>
                        </p:tgtEl>
                      </p:cBhvr>
                    </p:animEffect>
                    <p:anim calcmode="lin" valueType="num">
                      <p:cBhvr>
                        <p:cTn dur="1000" fill="hold"/>
                        <p:tgtEl>
                          <p:spTgt spid="196613"/>
                        </p:tgtEl>
                        <p:attrNameLst>
                          <p:attrName>ppt_x</p:attrName>
                        </p:attrNameLst>
                      </p:cBhvr>
                      <p:tavLst>
                        <p:tav tm="0">
                          <p:val>
                            <p:strVal val="#ppt_x"/>
                          </p:val>
                        </p:tav>
                        <p:tav tm="100000">
                          <p:val>
                            <p:strVal val="#ppt_x"/>
                          </p:val>
                        </p:tav>
                      </p:tavLst>
                    </p:anim>
                    <p:anim calcmode="lin" valueType="num">
                      <p:cBhvr>
                        <p:cTn dur="898" decel="100000" fill="hold"/>
                        <p:tgtEl>
                          <p:spTgt spid="1966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9661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96613"/>
                        </p:tgtEl>
                        <p:attrNameLst>
                          <p:attrName>style.visibility</p:attrName>
                        </p:attrNameLst>
                      </p:cBhvr>
                      <p:to>
                        <p:strVal val="visible"/>
                      </p:to>
                    </p:set>
                    <p:animEffect transition="in" filter="fade">
                      <p:cBhvr>
                        <p:cTn dur="1000"/>
                        <p:tgtEl>
                          <p:spTgt spid="196613"/>
                        </p:tgtEl>
                      </p:cBhvr>
                    </p:animEffect>
                    <p:anim calcmode="lin" valueType="num">
                      <p:cBhvr>
                        <p:cTn dur="1000" fill="hold"/>
                        <p:tgtEl>
                          <p:spTgt spid="196613"/>
                        </p:tgtEl>
                        <p:attrNameLst>
                          <p:attrName>ppt_x</p:attrName>
                        </p:attrNameLst>
                      </p:cBhvr>
                      <p:tavLst>
                        <p:tav tm="0">
                          <p:val>
                            <p:strVal val="#ppt_x"/>
                          </p:val>
                        </p:tav>
                        <p:tav tm="100000">
                          <p:val>
                            <p:strVal val="#ppt_x"/>
                          </p:val>
                        </p:tav>
                      </p:tavLst>
                    </p:anim>
                    <p:anim calcmode="lin" valueType="num">
                      <p:cBhvr>
                        <p:cTn dur="898" decel="100000" fill="hold"/>
                        <p:tgtEl>
                          <p:spTgt spid="196613"/>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96613"/>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rgbClr val="E77739"/>
          </a:solidFill>
          <a:latin typeface="+mj-lt"/>
          <a:ea typeface="+mj-ea"/>
          <a:cs typeface="+mj-cs"/>
        </a:defRPr>
      </a:lvl1pPr>
      <a:lvl2pPr algn="ctr" rtl="0" eaLnBrk="0" fontAlgn="base" hangingPunct="0">
        <a:spcBef>
          <a:spcPct val="0"/>
        </a:spcBef>
        <a:spcAft>
          <a:spcPct val="0"/>
        </a:spcAft>
        <a:defRPr sz="4400">
          <a:solidFill>
            <a:srgbClr val="E77739"/>
          </a:solidFill>
          <a:latin typeface="Times New Roman" pitchFamily="18" charset="0"/>
        </a:defRPr>
      </a:lvl2pPr>
      <a:lvl3pPr algn="ctr" rtl="0" eaLnBrk="0" fontAlgn="base" hangingPunct="0">
        <a:spcBef>
          <a:spcPct val="0"/>
        </a:spcBef>
        <a:spcAft>
          <a:spcPct val="0"/>
        </a:spcAft>
        <a:defRPr sz="4400">
          <a:solidFill>
            <a:srgbClr val="E77739"/>
          </a:solidFill>
          <a:latin typeface="Times New Roman" pitchFamily="18" charset="0"/>
        </a:defRPr>
      </a:lvl3pPr>
      <a:lvl4pPr algn="ctr" rtl="0" eaLnBrk="0" fontAlgn="base" hangingPunct="0">
        <a:spcBef>
          <a:spcPct val="0"/>
        </a:spcBef>
        <a:spcAft>
          <a:spcPct val="0"/>
        </a:spcAft>
        <a:defRPr sz="4400">
          <a:solidFill>
            <a:srgbClr val="E77739"/>
          </a:solidFill>
          <a:latin typeface="Times New Roman" pitchFamily="18" charset="0"/>
        </a:defRPr>
      </a:lvl4pPr>
      <a:lvl5pPr algn="ctr" rtl="0" eaLnBrk="0" fontAlgn="base" hangingPunct="0">
        <a:spcBef>
          <a:spcPct val="0"/>
        </a:spcBef>
        <a:spcAft>
          <a:spcPct val="0"/>
        </a:spcAft>
        <a:defRPr sz="4400">
          <a:solidFill>
            <a:srgbClr val="E77739"/>
          </a:solidFill>
          <a:latin typeface="Times New Roman" pitchFamily="18" charset="0"/>
        </a:defRPr>
      </a:lvl5pPr>
      <a:lvl6pPr marL="457200" algn="ctr" rtl="0" fontAlgn="base">
        <a:spcBef>
          <a:spcPct val="0"/>
        </a:spcBef>
        <a:spcAft>
          <a:spcPct val="0"/>
        </a:spcAft>
        <a:defRPr sz="4400">
          <a:solidFill>
            <a:srgbClr val="E77739"/>
          </a:solidFill>
          <a:latin typeface="Times New Roman" pitchFamily="18" charset="0"/>
        </a:defRPr>
      </a:lvl6pPr>
      <a:lvl7pPr marL="914400" algn="ctr" rtl="0" fontAlgn="base">
        <a:spcBef>
          <a:spcPct val="0"/>
        </a:spcBef>
        <a:spcAft>
          <a:spcPct val="0"/>
        </a:spcAft>
        <a:defRPr sz="4400">
          <a:solidFill>
            <a:srgbClr val="E77739"/>
          </a:solidFill>
          <a:latin typeface="Times New Roman" pitchFamily="18" charset="0"/>
        </a:defRPr>
      </a:lvl7pPr>
      <a:lvl8pPr marL="1371600" algn="ctr" rtl="0" fontAlgn="base">
        <a:spcBef>
          <a:spcPct val="0"/>
        </a:spcBef>
        <a:spcAft>
          <a:spcPct val="0"/>
        </a:spcAft>
        <a:defRPr sz="4400">
          <a:solidFill>
            <a:srgbClr val="E77739"/>
          </a:solidFill>
          <a:latin typeface="Times New Roman" pitchFamily="18" charset="0"/>
        </a:defRPr>
      </a:lvl8pPr>
      <a:lvl9pPr marL="1828800" algn="ctr" rtl="0" fontAlgn="base">
        <a:spcBef>
          <a:spcPct val="0"/>
        </a:spcBef>
        <a:spcAft>
          <a:spcPct val="0"/>
        </a:spcAft>
        <a:defRPr sz="4400">
          <a:solidFill>
            <a:srgbClr val="E77739"/>
          </a:solidFill>
          <a:latin typeface="Times New Roman" pitchFamily="18" charset="0"/>
        </a:defRPr>
      </a:lvl9pPr>
    </p:titleStyle>
    <p:bodyStyle>
      <a:lvl1pPr marL="342900" indent="-342900" algn="l" rtl="0" eaLnBrk="0" fontAlgn="base" hangingPunct="0">
        <a:spcBef>
          <a:spcPct val="20000"/>
        </a:spcBef>
        <a:spcAft>
          <a:spcPct val="0"/>
        </a:spcAft>
        <a:buClr>
          <a:srgbClr val="E77739"/>
        </a:buClr>
        <a:buSzPct val="60000"/>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E77739"/>
        </a:buClr>
        <a:buSzPct val="90000"/>
        <a:buFont typeface="Wingdings" pitchFamily="2" charset="2"/>
        <a:buBlip>
          <a:blip r:embed="rId15"/>
        </a:buBlip>
        <a:defRPr sz="2800">
          <a:solidFill>
            <a:schemeClr val="tx1"/>
          </a:solidFill>
          <a:latin typeface="+mn-lt"/>
        </a:defRPr>
      </a:lvl2pPr>
      <a:lvl3pPr marL="1143000" indent="-228600" algn="l" rtl="0" eaLnBrk="0" fontAlgn="base" hangingPunct="0">
        <a:spcBef>
          <a:spcPct val="20000"/>
        </a:spcBef>
        <a:spcAft>
          <a:spcPct val="0"/>
        </a:spcAft>
        <a:buClr>
          <a:srgbClr val="E77739"/>
        </a:buClr>
        <a:buFont typeface="Wingdings" pitchFamily="2" charset="2"/>
        <a:buBlip>
          <a:blip r:embed="rId16"/>
        </a:buBlip>
        <a:defRPr sz="2400">
          <a:solidFill>
            <a:schemeClr val="tx1"/>
          </a:solidFill>
          <a:latin typeface="+mn-lt"/>
        </a:defRPr>
      </a:lvl3pPr>
      <a:lvl4pPr marL="1600200" indent="-228600" algn="l" rtl="0" eaLnBrk="0" fontAlgn="base" hangingPunct="0">
        <a:spcBef>
          <a:spcPct val="20000"/>
        </a:spcBef>
        <a:spcAft>
          <a:spcPct val="0"/>
        </a:spcAft>
        <a:buClr>
          <a:srgbClr val="E77739"/>
        </a:buClr>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rgbClr val="E77739"/>
        </a:buClr>
        <a:buChar char="»"/>
        <a:defRPr sz="2000">
          <a:solidFill>
            <a:schemeClr val="tx1"/>
          </a:solidFill>
          <a:latin typeface="+mn-lt"/>
        </a:defRPr>
      </a:lvl5pPr>
      <a:lvl6pPr marL="2514600" indent="-228600" algn="l" rtl="0" fontAlgn="base">
        <a:spcBef>
          <a:spcPct val="20000"/>
        </a:spcBef>
        <a:spcAft>
          <a:spcPct val="0"/>
        </a:spcAft>
        <a:buClr>
          <a:srgbClr val="E77739"/>
        </a:buClr>
        <a:buChar char="»"/>
        <a:defRPr sz="2000">
          <a:solidFill>
            <a:schemeClr val="tx1"/>
          </a:solidFill>
          <a:latin typeface="+mn-lt"/>
        </a:defRPr>
      </a:lvl6pPr>
      <a:lvl7pPr marL="2971800" indent="-228600" algn="l" rtl="0" fontAlgn="base">
        <a:spcBef>
          <a:spcPct val="20000"/>
        </a:spcBef>
        <a:spcAft>
          <a:spcPct val="0"/>
        </a:spcAft>
        <a:buClr>
          <a:srgbClr val="E77739"/>
        </a:buClr>
        <a:buChar char="»"/>
        <a:defRPr sz="2000">
          <a:solidFill>
            <a:schemeClr val="tx1"/>
          </a:solidFill>
          <a:latin typeface="+mn-lt"/>
        </a:defRPr>
      </a:lvl7pPr>
      <a:lvl8pPr marL="3429000" indent="-228600" algn="l" rtl="0" fontAlgn="base">
        <a:spcBef>
          <a:spcPct val="20000"/>
        </a:spcBef>
        <a:spcAft>
          <a:spcPct val="0"/>
        </a:spcAft>
        <a:buClr>
          <a:srgbClr val="E77739"/>
        </a:buClr>
        <a:buChar char="»"/>
        <a:defRPr sz="2000">
          <a:solidFill>
            <a:schemeClr val="tx1"/>
          </a:solidFill>
          <a:latin typeface="+mn-lt"/>
        </a:defRPr>
      </a:lvl8pPr>
      <a:lvl9pPr marL="3886200" indent="-228600" algn="l" rtl="0" fontAlgn="base">
        <a:spcBef>
          <a:spcPct val="20000"/>
        </a:spcBef>
        <a:spcAft>
          <a:spcPct val="0"/>
        </a:spcAft>
        <a:buClr>
          <a:srgbClr val="E77739"/>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M\AppData\Local\Temp\Rar$DI17.096\background-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ctrTitle"/>
          </p:nvPr>
        </p:nvSpPr>
        <p:spPr>
          <a:xfrm>
            <a:off x="0" y="152400"/>
            <a:ext cx="9144000" cy="838200"/>
          </a:xfrm>
        </p:spPr>
        <p:txBody>
          <a:bodyPr>
            <a:normAutofit fontScale="90000"/>
          </a:bodyPr>
          <a:lstStyle/>
          <a:p>
            <a:r>
              <a:rPr lang="en-US" sz="2800" smtClean="0">
                <a:solidFill>
                  <a:srgbClr val="FFFF00"/>
                </a:solidFill>
                <a:latin typeface="Times New Roman" pitchFamily="18" charset="0"/>
                <a:cs typeface="Times New Roman" pitchFamily="18" charset="0"/>
              </a:rPr>
              <a:t>KHOA MÔI TRƯỜNG</a:t>
            </a:r>
            <a:br>
              <a:rPr lang="en-US" sz="2800" smtClean="0">
                <a:solidFill>
                  <a:srgbClr val="FFFF00"/>
                </a:solidFill>
                <a:latin typeface="Times New Roman" pitchFamily="18" charset="0"/>
                <a:cs typeface="Times New Roman" pitchFamily="18" charset="0"/>
              </a:rPr>
            </a:br>
            <a:r>
              <a:rPr lang="en-US" sz="2800" b="1" smtClean="0">
                <a:solidFill>
                  <a:srgbClr val="FFFF00"/>
                </a:solidFill>
                <a:latin typeface="Times New Roman" pitchFamily="18" charset="0"/>
                <a:cs typeface="Times New Roman" pitchFamily="18" charset="0"/>
              </a:rPr>
              <a:t>BỘ MÔN ĐỊA SINH THÁI VÀ CÔNG NGHỆ MÔI TRƯỜNG</a:t>
            </a:r>
            <a:endParaRPr lang="en-US" sz="2800" b="1">
              <a:solidFill>
                <a:srgbClr val="FFFF00"/>
              </a:solidFill>
              <a:latin typeface="Times New Roman" pitchFamily="18" charset="0"/>
              <a:cs typeface="Times New Roman" pitchFamily="18" charset="0"/>
            </a:endParaRPr>
          </a:p>
        </p:txBody>
      </p:sp>
      <p:sp>
        <p:nvSpPr>
          <p:cNvPr id="6" name="Subtitle 2"/>
          <p:cNvSpPr>
            <a:spLocks noGrp="1"/>
          </p:cNvSpPr>
          <p:nvPr>
            <p:ph type="subTitle" idx="1"/>
          </p:nvPr>
        </p:nvSpPr>
        <p:spPr>
          <a:xfrm>
            <a:off x="152400" y="1066800"/>
            <a:ext cx="8991600" cy="5791200"/>
          </a:xfrm>
        </p:spPr>
        <p:txBody>
          <a:bodyPr/>
          <a:lstStyle/>
          <a:p>
            <a:endParaRPr lang="en-US" b="1" smtClean="0">
              <a:solidFill>
                <a:srgbClr val="FFFF00"/>
              </a:solidFill>
              <a:latin typeface="Times New Roman" pitchFamily="18" charset="0"/>
              <a:cs typeface="Times New Roman" pitchFamily="18" charset="0"/>
            </a:endParaRPr>
          </a:p>
          <a:p>
            <a:r>
              <a:rPr lang="en-US" sz="2800" smtClean="0">
                <a:solidFill>
                  <a:srgbClr val="FFFF00"/>
                </a:solidFill>
                <a:latin typeface="Times New Roman" pitchFamily="18" charset="0"/>
                <a:cs typeface="Times New Roman" pitchFamily="18" charset="0"/>
              </a:rPr>
              <a:t>ThS</a:t>
            </a:r>
            <a:r>
              <a:rPr lang="en-US" sz="2800">
                <a:solidFill>
                  <a:srgbClr val="FFFF00"/>
                </a:solidFill>
                <a:latin typeface="Times New Roman" pitchFamily="18" charset="0"/>
                <a:cs typeface="Times New Roman" pitchFamily="18" charset="0"/>
              </a:rPr>
              <a:t>. Trần Thị Kim Hà</a:t>
            </a:r>
          </a:p>
          <a:p>
            <a:endParaRPr lang="en-US" smtClean="0">
              <a:solidFill>
                <a:srgbClr val="FFFF00"/>
              </a:solidFill>
            </a:endParaRPr>
          </a:p>
          <a:p>
            <a:r>
              <a:rPr lang="en-US" smtClean="0">
                <a:solidFill>
                  <a:srgbClr val="FFFF00"/>
                </a:solidFill>
              </a:rPr>
              <a:t>SEMINAR HỌC THUẬT</a:t>
            </a:r>
            <a:endParaRPr lang="en-US" smtClean="0">
              <a:solidFill>
                <a:srgbClr val="FFFF00"/>
              </a:solidFill>
            </a:endParaRPr>
          </a:p>
          <a:p>
            <a:r>
              <a:rPr lang="en-US" b="1" smtClean="0">
                <a:solidFill>
                  <a:srgbClr val="FFFF00"/>
                </a:solidFill>
                <a:latin typeface="Times New Roman" pitchFamily="18" charset="0"/>
                <a:cs typeface="Times New Roman" pitchFamily="18" charset="0"/>
              </a:rPr>
              <a:t>TIMF HIỂU VỀ ĐỘC </a:t>
            </a:r>
            <a:r>
              <a:rPr lang="en-US" b="1" smtClean="0">
                <a:solidFill>
                  <a:srgbClr val="FFFF00"/>
                </a:solidFill>
                <a:latin typeface="Times New Roman" pitchFamily="18" charset="0"/>
                <a:cs typeface="Times New Roman" pitchFamily="18" charset="0"/>
              </a:rPr>
              <a:t>HỌC </a:t>
            </a:r>
            <a:r>
              <a:rPr lang="en-US" b="1" smtClean="0">
                <a:solidFill>
                  <a:srgbClr val="FFFF00"/>
                </a:solidFill>
                <a:latin typeface="Times New Roman" pitchFamily="18" charset="0"/>
                <a:cs typeface="Times New Roman" pitchFamily="18" charset="0"/>
              </a:rPr>
              <a:t>CỦA </a:t>
            </a:r>
            <a:r>
              <a:rPr lang="en-US" b="1" smtClean="0">
                <a:solidFill>
                  <a:srgbClr val="FFFF00"/>
                </a:solidFill>
                <a:latin typeface="Times New Roman" pitchFamily="18" charset="0"/>
                <a:cs typeface="Times New Roman" pitchFamily="18" charset="0"/>
              </a:rPr>
              <a:t>ASEN</a:t>
            </a:r>
            <a:r>
              <a:rPr lang="en-US" b="1" smtClean="0">
                <a:solidFill>
                  <a:srgbClr val="FFFF00"/>
                </a:solidFill>
                <a:latin typeface="Times New Roman" pitchFamily="18" charset="0"/>
                <a:cs typeface="Times New Roman" pitchFamily="18" charset="0"/>
              </a:rPr>
              <a:t> </a:t>
            </a:r>
            <a:endParaRPr lang="en-US" b="1" smtClean="0">
              <a:solidFill>
                <a:srgbClr val="FFFF00"/>
              </a:solidFill>
              <a:latin typeface="Times New Roman" pitchFamily="18" charset="0"/>
              <a:cs typeface="Times New Roman" pitchFamily="18" charset="0"/>
            </a:endParaRPr>
          </a:p>
          <a:p>
            <a:endParaRPr lang="en-US" b="1" smtClean="0">
              <a:solidFill>
                <a:srgbClr val="FFFF00"/>
              </a:solidFill>
              <a:latin typeface="Times New Roman" pitchFamily="18" charset="0"/>
              <a:cs typeface="Times New Roman" pitchFamily="18" charset="0"/>
            </a:endParaRPr>
          </a:p>
          <a:p>
            <a:endParaRPr lang="en-US" b="1" smtClean="0">
              <a:solidFill>
                <a:srgbClr val="FFFF00"/>
              </a:solidFill>
              <a:latin typeface="Times New Roman" pitchFamily="18" charset="0"/>
              <a:cs typeface="Times New Roman" pitchFamily="18" charset="0"/>
            </a:endParaRPr>
          </a:p>
          <a:p>
            <a:endParaRPr lang="en-US" b="1" smtClean="0">
              <a:solidFill>
                <a:srgbClr val="FFFF00"/>
              </a:solidFill>
              <a:latin typeface="Times New Roman" pitchFamily="18" charset="0"/>
              <a:cs typeface="Times New Roman" pitchFamily="18" charset="0"/>
            </a:endParaRPr>
          </a:p>
          <a:p>
            <a:r>
              <a:rPr lang="en-US" smtClean="0">
                <a:solidFill>
                  <a:srgbClr val="FFFF00"/>
                </a:solidFill>
                <a:latin typeface="Times New Roman" pitchFamily="18" charset="0"/>
                <a:cs typeface="Times New Roman" pitchFamily="18" charset="0"/>
              </a:rPr>
              <a:t>Hà Nội, </a:t>
            </a:r>
            <a:r>
              <a:rPr lang="en-US" smtClean="0">
                <a:solidFill>
                  <a:srgbClr val="FFFF00"/>
                </a:solidFill>
                <a:latin typeface="Times New Roman" pitchFamily="18" charset="0"/>
                <a:cs typeface="Times New Roman" pitchFamily="18" charset="0"/>
              </a:rPr>
              <a:t>10/2021</a:t>
            </a:r>
            <a:endParaRPr lang="en-US">
              <a:solidFill>
                <a:srgbClr val="FFFF00"/>
              </a:solidFill>
              <a:latin typeface="Times New Roman" pitchFamily="18" charset="0"/>
              <a:cs typeface="Times New Roman" pitchFamily="18" charset="0"/>
            </a:endParaRPr>
          </a:p>
          <a:p>
            <a:endParaRPr lang="en-US" b="1" smtClean="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74203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smtClean="0">
                <a:solidFill>
                  <a:srgbClr val="003300"/>
                </a:solidFill>
              </a:rPr>
              <a:t>Một số hình ảnh tổn thương da do nhiễm độc As</a:t>
            </a:r>
            <a:endParaRPr lang="en-US" sz="2800" b="1">
              <a:solidFill>
                <a:srgbClr val="003300"/>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685800"/>
            <a:ext cx="2743200" cy="259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672199"/>
            <a:ext cx="334191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685800"/>
            <a:ext cx="2590800" cy="2543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672199"/>
            <a:ext cx="3352800" cy="254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427205"/>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smtClean="0"/>
              <a:t>5. NỒNG </a:t>
            </a:r>
            <a:r>
              <a:rPr lang="en-US" sz="2800" b="1"/>
              <a:t>ĐỘ GIỚI HẠN CHO PHÉP CỦA ASEN</a:t>
            </a:r>
            <a:endParaRPr lang="en-US" sz="2800"/>
          </a:p>
        </p:txBody>
      </p:sp>
      <p:sp>
        <p:nvSpPr>
          <p:cNvPr id="8" name="Content Placeholder 2"/>
          <p:cNvSpPr>
            <a:spLocks noGrp="1"/>
          </p:cNvSpPr>
          <p:nvPr>
            <p:ph idx="1"/>
          </p:nvPr>
        </p:nvSpPr>
        <p:spPr>
          <a:xfrm>
            <a:off x="0" y="609601"/>
            <a:ext cx="9144000" cy="6172200"/>
          </a:xfrm>
        </p:spPr>
        <p:txBody>
          <a:bodyPr/>
          <a:lstStyle/>
          <a:p>
            <a:r>
              <a:rPr lang="en-US" sz="2800"/>
              <a:t>Bộ tiêu chuẩn </a:t>
            </a:r>
            <a:r>
              <a:rPr lang="en-US" sz="2800"/>
              <a:t>mới </a:t>
            </a:r>
            <a:r>
              <a:rPr lang="en-US" sz="2800" smtClean="0"/>
              <a:t>nhất của WHO </a:t>
            </a:r>
            <a:r>
              <a:rPr lang="en-US" sz="2800"/>
              <a:t>năm 1993 khuyến cáo rằng nồng độ As trong nước uống cần nhỏ hơn </a:t>
            </a:r>
            <a:r>
              <a:rPr lang="en-US" sz="2800"/>
              <a:t>0,01mg/l</a:t>
            </a:r>
            <a:r>
              <a:rPr lang="en-US" sz="2800" smtClean="0"/>
              <a:t>.</a:t>
            </a:r>
          </a:p>
          <a:p>
            <a:r>
              <a:rPr lang="en-US" sz="2800" smtClean="0"/>
              <a:t>Một số nước cũng đã hạ tiêu chuẩn </a:t>
            </a:r>
            <a:r>
              <a:rPr lang="en-US" sz="2800"/>
              <a:t>nồng độ As trong nước </a:t>
            </a:r>
            <a:r>
              <a:rPr lang="en-US" sz="2800"/>
              <a:t>uống </a:t>
            </a:r>
            <a:r>
              <a:rPr lang="en-US" sz="2800" smtClean="0"/>
              <a:t>xuống còn 0,01mg/l như Đức, Mỹ, châu Âu, Nhật Bản, Singapore, Đài Loan. Canada là 0,025mg/l, Úc là 0,007mg/l. Vẫn còn </a:t>
            </a:r>
            <a:r>
              <a:rPr lang="en-US" sz="2800"/>
              <a:t>một số nước đang phát triển tiêu chuẩn hiện hành vẫn </a:t>
            </a:r>
            <a:r>
              <a:rPr lang="en-US" sz="2800"/>
              <a:t>là </a:t>
            </a:r>
            <a:r>
              <a:rPr lang="en-US" sz="2800" smtClean="0"/>
              <a:t>0,05mg/l. </a:t>
            </a:r>
          </a:p>
          <a:p>
            <a:r>
              <a:rPr lang="en-US" sz="2800" smtClean="0"/>
              <a:t>Việt Nam cũng đã ban hành các tiêu chuẩn về giới hạn nồng độ As trong nhiều lĩnh vực khác nhau.</a:t>
            </a:r>
          </a:p>
          <a:p>
            <a:pPr marL="0" indent="0">
              <a:buNone/>
            </a:pPr>
            <a:endParaRPr lang="en-US" sz="2800" smtClean="0"/>
          </a:p>
          <a:p>
            <a:endParaRPr lang="en-US" sz="2800" smtClean="0"/>
          </a:p>
          <a:p>
            <a:endParaRPr lang="en-US" sz="2800" smtClean="0"/>
          </a:p>
        </p:txBody>
      </p:sp>
    </p:spTree>
    <p:extLst>
      <p:ext uri="{BB962C8B-B14F-4D97-AF65-F5344CB8AC3E}">
        <p14:creationId xmlns:p14="http://schemas.microsoft.com/office/powerpoint/2010/main" val="1967574470"/>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smtClean="0"/>
              <a:t>5. NỒNG </a:t>
            </a:r>
            <a:r>
              <a:rPr lang="en-US" sz="2800" b="1"/>
              <a:t>ĐỘ GIỚI HẠN CHO PHÉP CỦA ASEN</a:t>
            </a:r>
            <a:endParaRPr lang="en-US" sz="2800"/>
          </a:p>
        </p:txBody>
      </p:sp>
      <p:sp>
        <p:nvSpPr>
          <p:cNvPr id="8" name="Content Placeholder 2"/>
          <p:cNvSpPr>
            <a:spLocks noGrp="1"/>
          </p:cNvSpPr>
          <p:nvPr>
            <p:ph idx="1"/>
          </p:nvPr>
        </p:nvSpPr>
        <p:spPr>
          <a:xfrm>
            <a:off x="0" y="609601"/>
            <a:ext cx="9144000" cy="6172200"/>
          </a:xfrm>
        </p:spPr>
        <p:txBody>
          <a:bodyPr/>
          <a:lstStyle/>
          <a:p>
            <a:endParaRPr lang="en-US" sz="2800" smtClean="0"/>
          </a:p>
          <a:p>
            <a:endParaRPr lang="en-US" sz="2800" smtClean="0"/>
          </a:p>
          <a:p>
            <a:endParaRPr lang="en-US" sz="2800" smtClean="0"/>
          </a:p>
        </p:txBody>
      </p:sp>
      <p:graphicFrame>
        <p:nvGraphicFramePr>
          <p:cNvPr id="9" name="Table 8"/>
          <p:cNvGraphicFramePr>
            <a:graphicFrameLocks noGrp="1"/>
          </p:cNvGraphicFramePr>
          <p:nvPr>
            <p:extLst>
              <p:ext uri="{D42A27DB-BD31-4B8C-83A1-F6EECF244321}">
                <p14:modId xmlns:p14="http://schemas.microsoft.com/office/powerpoint/2010/main" val="3605739332"/>
              </p:ext>
            </p:extLst>
          </p:nvPr>
        </p:nvGraphicFramePr>
        <p:xfrm>
          <a:off x="76994" y="707923"/>
          <a:ext cx="8990012" cy="5675250"/>
        </p:xfrm>
        <a:graphic>
          <a:graphicData uri="http://schemas.openxmlformats.org/drawingml/2006/table">
            <a:tbl>
              <a:tblPr firstRow="1" firstCol="1" bandRow="1">
                <a:tableStyleId>{5C22544A-7EE6-4342-B048-85BDC9FD1C3A}</a:tableStyleId>
              </a:tblPr>
              <a:tblGrid>
                <a:gridCol w="607897"/>
                <a:gridCol w="1939273"/>
                <a:gridCol w="3403361"/>
                <a:gridCol w="976059"/>
                <a:gridCol w="2063422"/>
              </a:tblGrid>
              <a:tr h="523010">
                <a:tc>
                  <a:txBody>
                    <a:bodyPr/>
                    <a:lstStyle/>
                    <a:p>
                      <a:pPr algn="ctr">
                        <a:lnSpc>
                          <a:spcPct val="130000"/>
                        </a:lnSpc>
                        <a:spcBef>
                          <a:spcPts val="300"/>
                        </a:spcBef>
                        <a:spcAft>
                          <a:spcPts val="300"/>
                        </a:spcAft>
                      </a:pPr>
                      <a:r>
                        <a:rPr lang="en-US" sz="1400">
                          <a:effectLst/>
                        </a:rPr>
                        <a:t>TT</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Ký hiệu</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Tên quy chuẩn</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Đơn vị</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Giới hạn hàm lượng As</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534">
                <a:tc>
                  <a:txBody>
                    <a:bodyPr/>
                    <a:lstStyle/>
                    <a:p>
                      <a:pPr marL="342900" lvl="0" indent="-342900">
                        <a:lnSpc>
                          <a:spcPct val="130000"/>
                        </a:lnSpc>
                        <a:spcBef>
                          <a:spcPts val="300"/>
                        </a:spcBef>
                        <a:spcAft>
                          <a:spcPts val="300"/>
                        </a:spcAft>
                        <a:buFont typeface="+mj-lt"/>
                        <a:buAutoNum type="arabicPeriod"/>
                      </a:pPr>
                      <a:r>
                        <a:rPr lang="en-US" sz="1400">
                          <a:effectLst/>
                        </a:rPr>
                        <a:t> </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a:effectLst/>
                        </a:rPr>
                        <a:t>QCVN 01-1:2018/BYT</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a:effectLst/>
                        </a:rPr>
                        <a:t>Quy chuẩn kỹ thuật quốc gia về chất lượng nước sạch sử dụng cho mục đích sinh hoạt</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mg/l</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0,01</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309">
                <a:tc>
                  <a:txBody>
                    <a:bodyPr/>
                    <a:lstStyle/>
                    <a:p>
                      <a:pPr marL="0" lvl="0" indent="0">
                        <a:lnSpc>
                          <a:spcPct val="130000"/>
                        </a:lnSpc>
                        <a:spcBef>
                          <a:spcPts val="300"/>
                        </a:spcBef>
                        <a:spcAft>
                          <a:spcPts val="300"/>
                        </a:spcAft>
                        <a:buFont typeface="+mj-lt"/>
                        <a:buNone/>
                      </a:pPr>
                      <a:r>
                        <a:rPr lang="en-US" sz="1400" smtClean="0">
                          <a:effectLst/>
                        </a:rPr>
                        <a:t>2.</a:t>
                      </a:r>
                      <a:r>
                        <a:rPr lang="en-US" sz="1400">
                          <a:effectLst/>
                        </a:rPr>
                        <a:t> </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a:effectLst/>
                        </a:rPr>
                        <a:t>QCVN 08-MT:2015/BTNMT</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a:effectLst/>
                        </a:rPr>
                        <a:t>Quy chuẩn kỹ thuật quốc gia về chất lượng nước mặt</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mg/l</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a:effectLst/>
                        </a:rPr>
                        <a:t>A1</a:t>
                      </a:r>
                      <a:r>
                        <a:rPr lang="en-US" sz="1400">
                          <a:effectLst/>
                        </a:rPr>
                        <a:t>: </a:t>
                      </a:r>
                      <a:r>
                        <a:rPr lang="en-US" sz="1400" smtClean="0">
                          <a:effectLst/>
                        </a:rPr>
                        <a:t>0,01; </a:t>
                      </a:r>
                      <a:r>
                        <a:rPr lang="en-US" sz="1400">
                          <a:effectLst/>
                        </a:rPr>
                        <a:t>A2: 0,02</a:t>
                      </a:r>
                    </a:p>
                    <a:p>
                      <a:pPr algn="just">
                        <a:lnSpc>
                          <a:spcPct val="130000"/>
                        </a:lnSpc>
                        <a:spcBef>
                          <a:spcPts val="300"/>
                        </a:spcBef>
                        <a:spcAft>
                          <a:spcPts val="300"/>
                        </a:spcAft>
                      </a:pPr>
                      <a:r>
                        <a:rPr lang="en-US" sz="1400">
                          <a:effectLst/>
                        </a:rPr>
                        <a:t>B1</a:t>
                      </a:r>
                      <a:r>
                        <a:rPr lang="en-US" sz="1400">
                          <a:effectLst/>
                        </a:rPr>
                        <a:t>: </a:t>
                      </a:r>
                      <a:r>
                        <a:rPr lang="en-US" sz="1400" smtClean="0">
                          <a:effectLst/>
                        </a:rPr>
                        <a:t>0,05; </a:t>
                      </a:r>
                      <a:r>
                        <a:rPr lang="en-US" sz="1400">
                          <a:effectLst/>
                        </a:rPr>
                        <a:t>B2: 0,1</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3010">
                <a:tc>
                  <a:txBody>
                    <a:bodyPr/>
                    <a:lstStyle/>
                    <a:p>
                      <a:pPr marL="0" lvl="0" indent="0">
                        <a:lnSpc>
                          <a:spcPct val="130000"/>
                        </a:lnSpc>
                        <a:spcBef>
                          <a:spcPts val="300"/>
                        </a:spcBef>
                        <a:spcAft>
                          <a:spcPts val="300"/>
                        </a:spcAft>
                        <a:buFont typeface="+mj-lt"/>
                        <a:buNone/>
                      </a:pPr>
                      <a:r>
                        <a:rPr lang="en-US" sz="1400" smtClean="0">
                          <a:effectLst/>
                          <a:latin typeface="+mn-lt"/>
                          <a:ea typeface="+mn-ea"/>
                          <a:cs typeface="+mn-cs"/>
                        </a:rPr>
                        <a:t>3.</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a:effectLst/>
                        </a:rPr>
                        <a:t>QCVN 09-MT:2015/BTNMT</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a:effectLst/>
                        </a:rPr>
                        <a:t>Quy chuẩn kỹ thuật quốc gia về chất lượng nước dưới đất</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mg/l</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0,05</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481">
                <a:tc>
                  <a:txBody>
                    <a:bodyPr/>
                    <a:lstStyle/>
                    <a:p>
                      <a:pPr marL="0" lvl="0" indent="0">
                        <a:lnSpc>
                          <a:spcPct val="130000"/>
                        </a:lnSpc>
                        <a:spcBef>
                          <a:spcPts val="300"/>
                        </a:spcBef>
                        <a:spcAft>
                          <a:spcPts val="300"/>
                        </a:spcAft>
                        <a:buFont typeface="+mj-lt"/>
                        <a:buNone/>
                      </a:pPr>
                      <a:r>
                        <a:rPr lang="en-US" sz="1400" smtClean="0">
                          <a:effectLst/>
                          <a:latin typeface="+mn-lt"/>
                          <a:ea typeface="+mn-ea"/>
                          <a:cs typeface="+mn-cs"/>
                        </a:rPr>
                        <a:t>4.</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a:effectLst/>
                        </a:rPr>
                        <a:t>QCVN 06 : 2009/BTNMT</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a:effectLst/>
                        </a:rPr>
                        <a:t>Quy chuẩn kỹ thuật quốc gia về một số chất độc hại trong không khí xung quanh</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μg/m</a:t>
                      </a:r>
                      <a:r>
                        <a:rPr lang="en-US" sz="1400" baseline="30000">
                          <a:effectLst/>
                        </a:rPr>
                        <a:t>3</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Bef>
                          <a:spcPts val="300"/>
                        </a:spcBef>
                        <a:spcAft>
                          <a:spcPts val="300"/>
                        </a:spcAft>
                      </a:pPr>
                      <a:r>
                        <a:rPr lang="en-US" sz="1400">
                          <a:effectLst/>
                        </a:rPr>
                        <a:t>- As: 1h</a:t>
                      </a:r>
                      <a:r>
                        <a:rPr lang="en-US" sz="1400">
                          <a:effectLst/>
                        </a:rPr>
                        <a:t>: </a:t>
                      </a:r>
                      <a:r>
                        <a:rPr lang="en-US" sz="1400" smtClean="0">
                          <a:effectLst/>
                        </a:rPr>
                        <a:t>0,03; Năm</a:t>
                      </a:r>
                      <a:r>
                        <a:rPr lang="en-US" sz="1400">
                          <a:effectLst/>
                        </a:rPr>
                        <a:t>: 0,005</a:t>
                      </a:r>
                    </a:p>
                    <a:p>
                      <a:pPr>
                        <a:lnSpc>
                          <a:spcPct val="130000"/>
                        </a:lnSpc>
                        <a:spcBef>
                          <a:spcPts val="300"/>
                        </a:spcBef>
                        <a:spcAft>
                          <a:spcPts val="300"/>
                        </a:spcAft>
                      </a:pPr>
                      <a:r>
                        <a:rPr lang="en-US" sz="1400">
                          <a:effectLst/>
                        </a:rPr>
                        <a:t>- Asin: 1h</a:t>
                      </a:r>
                      <a:r>
                        <a:rPr lang="en-US" sz="1400">
                          <a:effectLst/>
                        </a:rPr>
                        <a:t>: </a:t>
                      </a:r>
                      <a:r>
                        <a:rPr lang="en-US" sz="1400" smtClean="0">
                          <a:effectLst/>
                        </a:rPr>
                        <a:t>0,3;  Năm</a:t>
                      </a:r>
                      <a:r>
                        <a:rPr lang="en-US" sz="1400">
                          <a:effectLst/>
                        </a:rPr>
                        <a:t>: 0,05</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3309">
                <a:tc>
                  <a:txBody>
                    <a:bodyPr/>
                    <a:lstStyle/>
                    <a:p>
                      <a:pPr marL="0" lvl="0" indent="0">
                        <a:lnSpc>
                          <a:spcPct val="130000"/>
                        </a:lnSpc>
                        <a:spcBef>
                          <a:spcPts val="300"/>
                        </a:spcBef>
                        <a:spcAft>
                          <a:spcPts val="300"/>
                        </a:spcAft>
                        <a:buFont typeface="+mj-lt"/>
                        <a:buNone/>
                      </a:pPr>
                      <a:r>
                        <a:rPr lang="en-US" sz="1400" smtClean="0">
                          <a:effectLst/>
                          <a:latin typeface="+mn-lt"/>
                          <a:ea typeface="+mn-ea"/>
                          <a:cs typeface="+mn-cs"/>
                        </a:rPr>
                        <a:t>5.</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a:effectLst/>
                        </a:rPr>
                        <a:t>QCVN 19 : 2009/BTNMT</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a:effectLst/>
                        </a:rPr>
                        <a:t>QC KTQG về khí thải công nghiệp đối với bụi và các chất vô cơ</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mg/Nm</a:t>
                      </a:r>
                      <a:r>
                        <a:rPr lang="en-US" sz="1400" baseline="30000">
                          <a:effectLst/>
                        </a:rPr>
                        <a:t>3</a:t>
                      </a:r>
                      <a:endParaRPr lang="en-US" sz="1400">
                        <a:effectLst/>
                      </a:endParaRPr>
                    </a:p>
                    <a:p>
                      <a:pPr algn="ctr">
                        <a:lnSpc>
                          <a:spcPct val="130000"/>
                        </a:lnSpc>
                        <a:spcBef>
                          <a:spcPts val="300"/>
                        </a:spcBef>
                        <a:spcAft>
                          <a:spcPts val="300"/>
                        </a:spcAft>
                      </a:pPr>
                      <a:r>
                        <a:rPr lang="en-US" sz="1400" baseline="30000">
                          <a:effectLst/>
                        </a:rPr>
                        <a:t> </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30000"/>
                        </a:lnSpc>
                        <a:spcBef>
                          <a:spcPts val="300"/>
                        </a:spcBef>
                        <a:spcAft>
                          <a:spcPts val="300"/>
                        </a:spcAft>
                      </a:pPr>
                      <a:r>
                        <a:rPr lang="en-US" sz="1400">
                          <a:effectLst/>
                        </a:rPr>
                        <a:t>Nồng độ C: </a:t>
                      </a:r>
                    </a:p>
                    <a:p>
                      <a:pPr>
                        <a:lnSpc>
                          <a:spcPct val="130000"/>
                        </a:lnSpc>
                        <a:spcBef>
                          <a:spcPts val="300"/>
                        </a:spcBef>
                        <a:spcAft>
                          <a:spcPts val="300"/>
                        </a:spcAft>
                      </a:pPr>
                      <a:r>
                        <a:rPr lang="en-US" sz="1400">
                          <a:effectLst/>
                        </a:rPr>
                        <a:t>A: 20; B: 10</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7524">
                <a:tc>
                  <a:txBody>
                    <a:bodyPr/>
                    <a:lstStyle/>
                    <a:p>
                      <a:pPr marL="0" lvl="0" indent="0">
                        <a:lnSpc>
                          <a:spcPct val="130000"/>
                        </a:lnSpc>
                        <a:spcBef>
                          <a:spcPts val="300"/>
                        </a:spcBef>
                        <a:spcAft>
                          <a:spcPts val="300"/>
                        </a:spcAft>
                        <a:buFont typeface="+mj-lt"/>
                        <a:buNone/>
                      </a:pPr>
                      <a:r>
                        <a:rPr lang="en-US" sz="1400" smtClean="0">
                          <a:effectLst/>
                          <a:latin typeface="+mn-lt"/>
                          <a:ea typeface="+mn-ea"/>
                          <a:cs typeface="+mn-cs"/>
                        </a:rPr>
                        <a:t>6.</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vi-VN" sz="1400">
                          <a:effectLst/>
                        </a:rPr>
                        <a:t>QCVN 01 - 183:2016/BNNPTNT</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a:effectLst/>
                        </a:rPr>
                        <a:t>QC KTQG: Thức ăn chăn nuôi - Quy định giới hạn tối đa cho phép hàm lượng độc tố nấm mốc, kim loại nặng và vi sinh vật trong thức ăn hỗn hợp cho gia súc, gia cầm.</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mg/kg</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2</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5720">
                <a:tc>
                  <a:txBody>
                    <a:bodyPr/>
                    <a:lstStyle/>
                    <a:p>
                      <a:pPr marL="0" lvl="0" indent="0">
                        <a:lnSpc>
                          <a:spcPct val="130000"/>
                        </a:lnSpc>
                        <a:spcBef>
                          <a:spcPts val="300"/>
                        </a:spcBef>
                        <a:spcAft>
                          <a:spcPts val="300"/>
                        </a:spcAft>
                        <a:buFont typeface="+mj-lt"/>
                        <a:buNone/>
                      </a:pPr>
                      <a:r>
                        <a:rPr lang="en-US" sz="1400" smtClean="0">
                          <a:effectLst/>
                        </a:rPr>
                        <a:t>7. </a:t>
                      </a:r>
                      <a:r>
                        <a:rPr lang="en-US" sz="1400">
                          <a:effectLst/>
                        </a:rPr>
                        <a:t> </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a:effectLst/>
                        </a:rPr>
                        <a:t>QCVN 02 - 31 - 1 : 2019/BNNPTNT</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spcBef>
                          <a:spcPts val="300"/>
                        </a:spcBef>
                        <a:spcAft>
                          <a:spcPts val="300"/>
                        </a:spcAft>
                      </a:pPr>
                      <a:r>
                        <a:rPr lang="en-US" sz="1400">
                          <a:effectLst/>
                        </a:rPr>
                        <a:t>Quy chuẩn kỹ thuật quốc gia: Thức ăn thủy sản</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mg/kg</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Bef>
                          <a:spcPts val="300"/>
                        </a:spcBef>
                        <a:spcAft>
                          <a:spcPts val="300"/>
                        </a:spcAft>
                      </a:pPr>
                      <a:r>
                        <a:rPr lang="en-US" sz="1400">
                          <a:effectLst/>
                        </a:rPr>
                        <a:t>2</a:t>
                      </a:r>
                      <a:endParaRPr lang="en-US" sz="1400">
                        <a:effectLst/>
                        <a:latin typeface=".VnTime"/>
                        <a:ea typeface="Times New Roman"/>
                        <a:cs typeface="Times New Roman"/>
                      </a:endParaRPr>
                    </a:p>
                  </a:txBody>
                  <a:tcPr marL="47128" marR="4712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72295716"/>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smtClean="0"/>
              <a:t>- Đối với thực phẩm: </a:t>
            </a:r>
            <a:endParaRPr lang="en-US" sz="2800" b="1"/>
          </a:p>
        </p:txBody>
      </p:sp>
      <p:sp>
        <p:nvSpPr>
          <p:cNvPr id="8" name="Content Placeholder 2"/>
          <p:cNvSpPr>
            <a:spLocks noGrp="1"/>
          </p:cNvSpPr>
          <p:nvPr>
            <p:ph idx="1"/>
          </p:nvPr>
        </p:nvSpPr>
        <p:spPr>
          <a:xfrm>
            <a:off x="0" y="609601"/>
            <a:ext cx="9144000" cy="6172200"/>
          </a:xfrm>
        </p:spPr>
        <p:txBody>
          <a:bodyPr/>
          <a:lstStyle/>
          <a:p>
            <a:pPr algn="just"/>
            <a:r>
              <a:rPr lang="en-US" sz="2800" smtClean="0"/>
              <a:t>FDA </a:t>
            </a:r>
            <a:r>
              <a:rPr lang="en-US" sz="2800"/>
              <a:t>khuyến cáo hàm </a:t>
            </a:r>
            <a:r>
              <a:rPr lang="en-US" sz="2800"/>
              <a:t>lượng </a:t>
            </a:r>
            <a:r>
              <a:rPr lang="en-US" sz="2800" smtClean="0"/>
              <a:t>As </a:t>
            </a:r>
            <a:r>
              <a:rPr lang="en-US" sz="2800"/>
              <a:t>cho phép có trong gạo là </a:t>
            </a:r>
            <a:r>
              <a:rPr lang="en-US" sz="2800"/>
              <a:t>dưới </a:t>
            </a:r>
            <a:r>
              <a:rPr lang="en-US" sz="2800" smtClean="0"/>
              <a:t>0,1mg/kg. </a:t>
            </a:r>
          </a:p>
          <a:p>
            <a:pPr algn="just"/>
            <a:r>
              <a:rPr lang="en-US" sz="2800" smtClean="0"/>
              <a:t>FAO </a:t>
            </a:r>
            <a:r>
              <a:rPr lang="en-US" sz="2800"/>
              <a:t>quy định tổng </a:t>
            </a:r>
            <a:r>
              <a:rPr lang="en-US" sz="2800"/>
              <a:t>lượng </a:t>
            </a:r>
            <a:r>
              <a:rPr lang="en-US" sz="2800" smtClean="0"/>
              <a:t>As </a:t>
            </a:r>
            <a:r>
              <a:rPr lang="en-US" sz="2800"/>
              <a:t>trong gạo không được vượt quá </a:t>
            </a:r>
            <a:r>
              <a:rPr lang="en-US" sz="2800"/>
              <a:t>0,2mg/kg</a:t>
            </a:r>
            <a:r>
              <a:rPr lang="en-US" sz="2800" smtClean="0"/>
              <a:t>.</a:t>
            </a:r>
          </a:p>
          <a:p>
            <a:pPr algn="just"/>
            <a:r>
              <a:rPr lang="en-US" sz="2800" smtClean="0"/>
              <a:t>Châu Âu quy định lượng As vô cơ trong gạo trắng là 0,2mg/kg và </a:t>
            </a:r>
            <a:r>
              <a:rPr lang="en-US" sz="2800"/>
              <a:t>không quá 0,1mg/kg cho các sản phẩm chế biến từ gạo cho trẻ sơ sinh và </a:t>
            </a:r>
            <a:r>
              <a:rPr lang="en-US" sz="2800"/>
              <a:t>trẻ </a:t>
            </a:r>
            <a:r>
              <a:rPr lang="en-US" sz="2800" smtClean="0"/>
              <a:t>nhỏ.</a:t>
            </a:r>
          </a:p>
          <a:p>
            <a:pPr algn="just"/>
            <a:r>
              <a:rPr lang="en-US" sz="2800"/>
              <a:t>Ủy ban An toàn Thực phẩm châu Âu công bố lượng Asen vô cơ có trong cá là </a:t>
            </a:r>
            <a:r>
              <a:rPr lang="en-US" sz="2800"/>
              <a:t>0,03 </a:t>
            </a:r>
            <a:r>
              <a:rPr lang="en-US" sz="2800" smtClean="0"/>
              <a:t>mg/kg.</a:t>
            </a:r>
          </a:p>
          <a:p>
            <a:endParaRPr lang="en-US" sz="2800" smtClean="0"/>
          </a:p>
          <a:p>
            <a:endParaRPr lang="en-US" sz="2800" smtClean="0"/>
          </a:p>
        </p:txBody>
      </p:sp>
    </p:spTree>
    <p:extLst>
      <p:ext uri="{BB962C8B-B14F-4D97-AF65-F5344CB8AC3E}">
        <p14:creationId xmlns:p14="http://schemas.microsoft.com/office/powerpoint/2010/main" val="883815946"/>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a:t>Việt Nam quy </a:t>
            </a:r>
            <a:r>
              <a:rPr lang="en-US" sz="2800"/>
              <a:t>định </a:t>
            </a:r>
            <a:r>
              <a:rPr lang="en-US" sz="2800" smtClean="0"/>
              <a:t>giới hạn </a:t>
            </a:r>
            <a:r>
              <a:rPr lang="en-US" sz="2800"/>
              <a:t>As trong các loại thực phẩm:</a:t>
            </a:r>
            <a:endParaRPr lang="en-US" sz="2800" b="1"/>
          </a:p>
        </p:txBody>
      </p:sp>
      <p:sp>
        <p:nvSpPr>
          <p:cNvPr id="8" name="Content Placeholder 2"/>
          <p:cNvSpPr>
            <a:spLocks noGrp="1"/>
          </p:cNvSpPr>
          <p:nvPr>
            <p:ph idx="1"/>
          </p:nvPr>
        </p:nvSpPr>
        <p:spPr>
          <a:xfrm>
            <a:off x="0" y="609601"/>
            <a:ext cx="9144000" cy="6172200"/>
          </a:xfrm>
        </p:spPr>
        <p:txBody>
          <a:bodyPr/>
          <a:lstStyle/>
          <a:p>
            <a:endParaRPr lang="en-US" sz="2800" smtClean="0"/>
          </a:p>
          <a:p>
            <a:endParaRPr lang="en-US" sz="2800" smtClean="0"/>
          </a:p>
        </p:txBody>
      </p:sp>
      <p:graphicFrame>
        <p:nvGraphicFramePr>
          <p:cNvPr id="3" name="Table 2"/>
          <p:cNvGraphicFramePr>
            <a:graphicFrameLocks noGrp="1"/>
          </p:cNvGraphicFramePr>
          <p:nvPr>
            <p:extLst>
              <p:ext uri="{D42A27DB-BD31-4B8C-83A1-F6EECF244321}">
                <p14:modId xmlns:p14="http://schemas.microsoft.com/office/powerpoint/2010/main" val="3792213762"/>
              </p:ext>
            </p:extLst>
          </p:nvPr>
        </p:nvGraphicFramePr>
        <p:xfrm>
          <a:off x="228600" y="612047"/>
          <a:ext cx="7772400" cy="6407860"/>
        </p:xfrm>
        <a:graphic>
          <a:graphicData uri="http://schemas.openxmlformats.org/drawingml/2006/table">
            <a:tbl>
              <a:tblPr/>
              <a:tblGrid>
                <a:gridCol w="853440"/>
                <a:gridCol w="4114799"/>
                <a:gridCol w="2804161"/>
              </a:tblGrid>
              <a:tr h="655365">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TT</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Tên thực phẩm</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ML (mức tối đa)</a:t>
                      </a:r>
                      <a:endParaRPr lang="en-US" sz="1600">
                        <a:effectLst/>
                        <a:latin typeface="+mj-lt"/>
                        <a:ea typeface="Times New Roman"/>
                        <a:cs typeface="Times New Roman"/>
                      </a:endParaRPr>
                    </a:p>
                    <a:p>
                      <a:pPr algn="ctr">
                        <a:lnSpc>
                          <a:spcPct val="130000"/>
                        </a:lnSpc>
                        <a:spcBef>
                          <a:spcPts val="300"/>
                        </a:spcBef>
                        <a:spcAft>
                          <a:spcPts val="300"/>
                        </a:spcAft>
                      </a:pPr>
                      <a:r>
                        <a:rPr lang="en-US" sz="1600">
                          <a:solidFill>
                            <a:srgbClr val="000000"/>
                          </a:solidFill>
                          <a:effectLst/>
                          <a:latin typeface="+mj-lt"/>
                          <a:ea typeface="Times New Roman"/>
                          <a:cs typeface="Times New Roman"/>
                        </a:rPr>
                        <a:t>mg/kg hoặc mg/l</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Các sản phẩm sữa dạng bột</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0,5</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2</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Các sản phẩm sữa dạng lỏng</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0,5</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288">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3</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Các sản phẩm phomat</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0,5</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4</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Các sản phẩm chất béo từ sữa</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0,5</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5</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Các sản phẩm sữa lên men</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0,5</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6</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Dầu và mỡ động vật</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0,1</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7</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Bơ thực vật, dầu thực vật</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0,1</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8</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Rau khô, quả khô</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1,0</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9</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Chè và sản phẩm chè</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1,0</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10</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Cà phê</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1,0</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11</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Cacao và sản phẩm cacao (bao gồm sôcôla)</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1,0</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12</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Gia vị (không bao gồm bột cà ri)</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5,0</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13</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Bột cà ri</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1,0</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14</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Muối ăn</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0,5</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15</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Đường</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1,0</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16</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Mật ong</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1,0</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17</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Nước khoáng thiên nhiên</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0,01</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18</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Nước uống đóng chai</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0,01</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19</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Nước chấm</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1,0</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450">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20</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30000"/>
                        </a:lnSpc>
                        <a:spcBef>
                          <a:spcPts val="300"/>
                        </a:spcBef>
                        <a:spcAft>
                          <a:spcPts val="300"/>
                        </a:spcAft>
                      </a:pPr>
                      <a:r>
                        <a:rPr lang="en-US" sz="1600">
                          <a:solidFill>
                            <a:srgbClr val="000000"/>
                          </a:solidFill>
                          <a:effectLst/>
                          <a:latin typeface="+mj-lt"/>
                          <a:ea typeface="Times New Roman"/>
                          <a:cs typeface="Times New Roman"/>
                        </a:rPr>
                        <a:t>Dấm</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Bef>
                          <a:spcPts val="300"/>
                        </a:spcBef>
                        <a:spcAft>
                          <a:spcPts val="300"/>
                        </a:spcAft>
                      </a:pPr>
                      <a:r>
                        <a:rPr lang="en-US" sz="1600">
                          <a:solidFill>
                            <a:srgbClr val="000000"/>
                          </a:solidFill>
                          <a:effectLst/>
                          <a:latin typeface="+mj-lt"/>
                          <a:ea typeface="Times New Roman"/>
                          <a:cs typeface="Times New Roman"/>
                        </a:rPr>
                        <a:t>0,2</a:t>
                      </a:r>
                      <a:endParaRPr lang="en-US" sz="1600">
                        <a:effectLst/>
                        <a:latin typeface="+mj-lt"/>
                        <a:ea typeface="Times New Roman"/>
                        <a:cs typeface="Times New Roman"/>
                      </a:endParaRPr>
                    </a:p>
                  </a:txBody>
                  <a:tcPr marL="49142" marR="49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5880154"/>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a:t>6. XỬ  LÝ NHIỄM ĐỘC ASEN</a:t>
            </a:r>
            <a:endParaRPr lang="en-US" sz="2800"/>
          </a:p>
        </p:txBody>
      </p:sp>
      <p:sp>
        <p:nvSpPr>
          <p:cNvPr id="8" name="Content Placeholder 2"/>
          <p:cNvSpPr>
            <a:spLocks noGrp="1"/>
          </p:cNvSpPr>
          <p:nvPr>
            <p:ph idx="1"/>
          </p:nvPr>
        </p:nvSpPr>
        <p:spPr>
          <a:xfrm>
            <a:off x="0" y="609601"/>
            <a:ext cx="9144000" cy="6172200"/>
          </a:xfrm>
        </p:spPr>
        <p:txBody>
          <a:bodyPr/>
          <a:lstStyle/>
          <a:p>
            <a:pPr marL="0" indent="0">
              <a:buNone/>
            </a:pPr>
            <a:r>
              <a:rPr lang="en-US" sz="2800" b="1" smtClean="0"/>
              <a:t>6.1</a:t>
            </a:r>
            <a:r>
              <a:rPr lang="en-US" sz="2800" b="1"/>
              <a:t>. Điều trị nhiễm độc As </a:t>
            </a:r>
            <a:r>
              <a:rPr lang="en-US" sz="2800" b="1"/>
              <a:t>ở </a:t>
            </a:r>
            <a:r>
              <a:rPr lang="en-US" sz="2800" b="1" smtClean="0"/>
              <a:t>người</a:t>
            </a:r>
          </a:p>
          <a:p>
            <a:r>
              <a:rPr lang="en-US" sz="2800" smtClean="0"/>
              <a:t>Chưa có thuốc đặc trị</a:t>
            </a:r>
          </a:p>
          <a:p>
            <a:r>
              <a:rPr lang="en-US" sz="2800" smtClean="0"/>
              <a:t>Ngừng tiếp xúc với nguồn gây nhiễm, điều trị triệu chứng</a:t>
            </a:r>
          </a:p>
          <a:p>
            <a:r>
              <a:rPr lang="en-US" sz="2800" smtClean="0"/>
              <a:t>Cung cấp chế độ dinh dưỡng giàu đạm, giàu vitamin</a:t>
            </a:r>
          </a:p>
          <a:p>
            <a:r>
              <a:rPr lang="en-US" sz="2800" smtClean="0"/>
              <a:t>Sử dụng chất </a:t>
            </a:r>
            <a:r>
              <a:rPr lang="en-US" sz="2800"/>
              <a:t>giải độc </a:t>
            </a:r>
            <a:r>
              <a:rPr lang="en-US" sz="2800"/>
              <a:t>như </a:t>
            </a:r>
            <a:r>
              <a:rPr lang="en-US" sz="2800" smtClean="0"/>
              <a:t>DMPS </a:t>
            </a:r>
            <a:r>
              <a:rPr lang="en-US" sz="2800"/>
              <a:t>và </a:t>
            </a:r>
            <a:r>
              <a:rPr lang="en-US" sz="2800" smtClean="0"/>
              <a:t>DMSA.</a:t>
            </a:r>
          </a:p>
          <a:p>
            <a:r>
              <a:rPr lang="en-US" sz="2800"/>
              <a:t>S</a:t>
            </a:r>
            <a:r>
              <a:rPr lang="en-US" sz="2800" smtClean="0"/>
              <a:t>ử </a:t>
            </a:r>
            <a:r>
              <a:rPr lang="en-US" sz="2800"/>
              <a:t>dụng dầu bôi chứa salicylic </a:t>
            </a:r>
            <a:r>
              <a:rPr lang="en-US" sz="2800"/>
              <a:t>acid </a:t>
            </a:r>
            <a:r>
              <a:rPr lang="en-US" sz="2800" smtClean="0"/>
              <a:t>cho vùng da sừng hóa.</a:t>
            </a:r>
          </a:p>
          <a:p>
            <a:pPr marL="0" indent="0">
              <a:buNone/>
            </a:pPr>
            <a:r>
              <a:rPr lang="en-US" sz="2800" b="1"/>
              <a:t>6.2. Một số nghề nghiệp có nguy cơ nhiễm </a:t>
            </a:r>
            <a:r>
              <a:rPr lang="en-US" sz="2800" b="1"/>
              <a:t>độc </a:t>
            </a:r>
            <a:r>
              <a:rPr lang="en-US" sz="2800" b="1" smtClean="0"/>
              <a:t>As</a:t>
            </a:r>
          </a:p>
          <a:p>
            <a:r>
              <a:rPr lang="en-US" sz="2800"/>
              <a:t>- Công nghiệp khai thác mỏ và luyện kim</a:t>
            </a:r>
            <a:endParaRPr lang="en-US" sz="2800" smtClean="0"/>
          </a:p>
          <a:p>
            <a:r>
              <a:rPr lang="en-US" sz="2800" smtClean="0"/>
              <a:t>- </a:t>
            </a:r>
            <a:r>
              <a:rPr lang="en-US" sz="2800"/>
              <a:t>Sản </a:t>
            </a:r>
            <a:r>
              <a:rPr lang="en-US" sz="2800" smtClean="0"/>
              <a:t>xuất, </a:t>
            </a:r>
            <a:r>
              <a:rPr lang="en-US" sz="2800"/>
              <a:t>sử dụng hoá chất trừ sâu có asen.</a:t>
            </a:r>
          </a:p>
          <a:p>
            <a:r>
              <a:rPr lang="en-US" sz="2800"/>
              <a:t>- Sản xuất các hợp chất asen</a:t>
            </a:r>
          </a:p>
          <a:p>
            <a:r>
              <a:rPr lang="en-US" sz="2800"/>
              <a:t>- Sử dụng các hợp chất asen và chất vô cơ trong xử lý da, sản xuất thuỷ tinh màu, điện tử...</a:t>
            </a:r>
          </a:p>
          <a:p>
            <a:endParaRPr lang="en-US" sz="2800"/>
          </a:p>
          <a:p>
            <a:endParaRPr lang="en-US" sz="2800" smtClean="0"/>
          </a:p>
          <a:p>
            <a:endParaRPr lang="en-US" sz="2800" smtClean="0"/>
          </a:p>
        </p:txBody>
      </p:sp>
    </p:spTree>
    <p:extLst>
      <p:ext uri="{BB962C8B-B14F-4D97-AF65-F5344CB8AC3E}">
        <p14:creationId xmlns:p14="http://schemas.microsoft.com/office/powerpoint/2010/main" val="3596993046"/>
      </p:ext>
    </p:extLst>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a:t>6.3. Dự phòng</a:t>
            </a:r>
            <a:endParaRPr lang="en-US" sz="2800">
              <a:solidFill>
                <a:srgbClr val="003300"/>
              </a:solidFill>
            </a:endParaRPr>
          </a:p>
        </p:txBody>
      </p:sp>
      <p:sp>
        <p:nvSpPr>
          <p:cNvPr id="8" name="Content Placeholder 2"/>
          <p:cNvSpPr>
            <a:spLocks noGrp="1"/>
          </p:cNvSpPr>
          <p:nvPr>
            <p:ph idx="1"/>
          </p:nvPr>
        </p:nvSpPr>
        <p:spPr>
          <a:xfrm>
            <a:off x="0" y="609601"/>
            <a:ext cx="9144000" cy="6172200"/>
          </a:xfrm>
        </p:spPr>
        <p:txBody>
          <a:bodyPr/>
          <a:lstStyle/>
          <a:p>
            <a:pPr marL="0" indent="0">
              <a:buNone/>
            </a:pPr>
            <a:r>
              <a:rPr lang="en-US" sz="2800"/>
              <a:t>1. Biện pháp kỹ thuật</a:t>
            </a:r>
          </a:p>
          <a:p>
            <a:r>
              <a:rPr lang="en-US" sz="2800" smtClean="0"/>
              <a:t>Tổ </a:t>
            </a:r>
            <a:r>
              <a:rPr lang="en-US" sz="2800"/>
              <a:t>chức thông hút gió và hút bụi, hơi asen tại chỗ.</a:t>
            </a:r>
          </a:p>
          <a:p>
            <a:r>
              <a:rPr lang="en-US" sz="2800" smtClean="0"/>
              <a:t>Xây </a:t>
            </a:r>
            <a:r>
              <a:rPr lang="en-US" sz="2800"/>
              <a:t>tường nhẵn, nền phân xưởng và lối đi chung phải không thấm nước, được cọ rửa hàng ngày.</a:t>
            </a:r>
          </a:p>
          <a:p>
            <a:r>
              <a:rPr lang="en-US" sz="2800" smtClean="0"/>
              <a:t>Thay </a:t>
            </a:r>
            <a:r>
              <a:rPr lang="en-US" sz="2800"/>
              <a:t>thế các hợp chất asen tan trong nước bằng hợp chất không </a:t>
            </a:r>
            <a:r>
              <a:rPr lang="en-US" sz="2800"/>
              <a:t>tan</a:t>
            </a:r>
            <a:r>
              <a:rPr lang="en-US" sz="2800" smtClean="0"/>
              <a:t>.</a:t>
            </a:r>
          </a:p>
          <a:p>
            <a:pPr marL="0" indent="0">
              <a:buNone/>
            </a:pPr>
            <a:r>
              <a:rPr lang="en-US" sz="2800" smtClean="0"/>
              <a:t>2. Biện pháp y tế</a:t>
            </a:r>
          </a:p>
          <a:p>
            <a:r>
              <a:rPr lang="en-US" sz="2800"/>
              <a:t>Công nhân khám định kỳ đầy đủ 6 tháng/lần</a:t>
            </a:r>
          </a:p>
          <a:p>
            <a:r>
              <a:rPr lang="en-US" sz="2800"/>
              <a:t>Khi khám tuyển </a:t>
            </a:r>
            <a:r>
              <a:rPr lang="en-US" sz="2800"/>
              <a:t>không </a:t>
            </a:r>
            <a:r>
              <a:rPr lang="en-US" sz="2800" smtClean="0"/>
              <a:t>tuyển </a:t>
            </a:r>
            <a:r>
              <a:rPr lang="en-US" sz="2800"/>
              <a:t>những người có tổn thương thực thể hệ thần kinh, gan</a:t>
            </a:r>
            <a:r>
              <a:rPr lang="en-US" sz="2800"/>
              <a:t>, </a:t>
            </a:r>
            <a:r>
              <a:rPr lang="en-US" sz="2800" smtClean="0"/>
              <a:t>thận. Người có </a:t>
            </a:r>
            <a:r>
              <a:rPr lang="en-US" sz="2800"/>
              <a:t>vết thương hay loét bàn tay, hoặc bệnh ngoài da phải hoãn tuyển.</a:t>
            </a:r>
          </a:p>
          <a:p>
            <a:r>
              <a:rPr lang="en-US" sz="2800" smtClean="0"/>
              <a:t>Giám </a:t>
            </a:r>
            <a:r>
              <a:rPr lang="en-US" sz="2800"/>
              <a:t>sát môi trường lao động định kỳ ít nhất 1 năm 1 lần.</a:t>
            </a:r>
          </a:p>
          <a:p>
            <a:endParaRPr lang="en-US" sz="2800" smtClean="0"/>
          </a:p>
        </p:txBody>
      </p:sp>
    </p:spTree>
    <p:extLst>
      <p:ext uri="{BB962C8B-B14F-4D97-AF65-F5344CB8AC3E}">
        <p14:creationId xmlns:p14="http://schemas.microsoft.com/office/powerpoint/2010/main" val="2040726496"/>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a:t>6.3. Dự phòng</a:t>
            </a:r>
            <a:endParaRPr lang="en-US" sz="2800">
              <a:solidFill>
                <a:srgbClr val="003300"/>
              </a:solidFill>
            </a:endParaRPr>
          </a:p>
        </p:txBody>
      </p:sp>
      <p:sp>
        <p:nvSpPr>
          <p:cNvPr id="8" name="Content Placeholder 2"/>
          <p:cNvSpPr>
            <a:spLocks noGrp="1"/>
          </p:cNvSpPr>
          <p:nvPr>
            <p:ph idx="1"/>
          </p:nvPr>
        </p:nvSpPr>
        <p:spPr>
          <a:xfrm>
            <a:off x="0" y="609601"/>
            <a:ext cx="9144000" cy="6172200"/>
          </a:xfrm>
        </p:spPr>
        <p:txBody>
          <a:bodyPr/>
          <a:lstStyle/>
          <a:p>
            <a:pPr marL="0" indent="0">
              <a:buNone/>
            </a:pPr>
            <a:r>
              <a:rPr lang="en-US" sz="2800" smtClean="0"/>
              <a:t>3</a:t>
            </a:r>
            <a:r>
              <a:rPr lang="en-US" sz="2800"/>
              <a:t>. Biện pháp của cá nhân</a:t>
            </a:r>
          </a:p>
          <a:p>
            <a:r>
              <a:rPr lang="en-US" sz="2800" smtClean="0"/>
              <a:t>Mặc </a:t>
            </a:r>
            <a:r>
              <a:rPr lang="en-US" sz="2800"/>
              <a:t>quần áo bảo hộ lao động đầy đủ, thích hợp.</a:t>
            </a:r>
          </a:p>
          <a:p>
            <a:r>
              <a:rPr lang="en-US" sz="2800" smtClean="0"/>
              <a:t>Cấm </a:t>
            </a:r>
            <a:r>
              <a:rPr lang="en-US" sz="2800"/>
              <a:t>ăn uống, hút thuốc tại nơi làm việc.</a:t>
            </a:r>
          </a:p>
          <a:p>
            <a:r>
              <a:rPr lang="en-US" sz="2800" smtClean="0"/>
              <a:t>Tắm </a:t>
            </a:r>
            <a:r>
              <a:rPr lang="en-US" sz="2800"/>
              <a:t>rửa, thay quần áo sau ca lao động.</a:t>
            </a:r>
          </a:p>
          <a:p>
            <a:r>
              <a:rPr lang="en-US" sz="2800"/>
              <a:t>Tại hộ gia đình có dùng nước giếng khoan</a:t>
            </a:r>
            <a:r>
              <a:rPr lang="en-US" sz="2800"/>
              <a:t>, </a:t>
            </a:r>
            <a:r>
              <a:rPr lang="en-US" sz="2800" smtClean="0"/>
              <a:t>cần dùng </a:t>
            </a:r>
            <a:r>
              <a:rPr lang="en-US" sz="2800"/>
              <a:t>các thiết bị lọc </a:t>
            </a:r>
            <a:r>
              <a:rPr lang="en-US" sz="2800"/>
              <a:t>asen</a:t>
            </a:r>
            <a:r>
              <a:rPr lang="en-US" sz="2800" smtClean="0"/>
              <a:t>.</a:t>
            </a:r>
          </a:p>
          <a:p>
            <a:r>
              <a:rPr lang="en-US" sz="2800" smtClean="0"/>
              <a:t>Cẩn </a:t>
            </a:r>
            <a:r>
              <a:rPr lang="en-US" sz="2800"/>
              <a:t>thận khi lưu trữ </a:t>
            </a:r>
            <a:r>
              <a:rPr lang="en-US" sz="2800"/>
              <a:t>nước </a:t>
            </a:r>
            <a:r>
              <a:rPr lang="en-US" sz="2800" smtClean="0"/>
              <a:t>mưa.</a:t>
            </a:r>
            <a:endParaRPr lang="en-US" sz="2800"/>
          </a:p>
          <a:p>
            <a:r>
              <a:rPr lang="en-US" sz="2800" smtClean="0"/>
              <a:t>Khoan </a:t>
            </a:r>
            <a:r>
              <a:rPr lang="en-US" sz="2800"/>
              <a:t>giếng sâu để lấy </a:t>
            </a:r>
            <a:r>
              <a:rPr lang="en-US" sz="2800"/>
              <a:t>nước </a:t>
            </a:r>
            <a:endParaRPr lang="en-US" sz="2800" smtClean="0"/>
          </a:p>
          <a:p>
            <a:r>
              <a:rPr lang="en-US" sz="2800" smtClean="0"/>
              <a:t>Trong </a:t>
            </a:r>
            <a:r>
              <a:rPr lang="en-US" sz="2800"/>
              <a:t>trường hợp người dân mắc các bệnh lý mạn tính như vảy nến, hen phế quản</a:t>
            </a:r>
            <a:r>
              <a:rPr lang="en-US" sz="2800"/>
              <a:t>… </a:t>
            </a:r>
            <a:r>
              <a:rPr lang="en-US" sz="2800" smtClean="0"/>
              <a:t>tuyệt </a:t>
            </a:r>
            <a:r>
              <a:rPr lang="en-US" sz="2800"/>
              <a:t>đối  không tự ý dùng các loại thuốc không rõ </a:t>
            </a:r>
            <a:r>
              <a:rPr lang="en-US" sz="2800"/>
              <a:t>nguồn </a:t>
            </a:r>
            <a:r>
              <a:rPr lang="en-US" sz="2800" smtClean="0"/>
              <a:t>gốc.</a:t>
            </a:r>
            <a:endParaRPr lang="es-MX" sz="2800" smtClean="0">
              <a:solidFill>
                <a:srgbClr val="003300"/>
              </a:solidFill>
            </a:endParaRPr>
          </a:p>
        </p:txBody>
      </p:sp>
    </p:spTree>
    <p:extLst>
      <p:ext uri="{BB962C8B-B14F-4D97-AF65-F5344CB8AC3E}">
        <p14:creationId xmlns:p14="http://schemas.microsoft.com/office/powerpoint/2010/main" val="2050259558"/>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endParaRPr lang="en-US" sz="2800">
              <a:solidFill>
                <a:srgbClr val="003300"/>
              </a:solidFill>
            </a:endParaRPr>
          </a:p>
        </p:txBody>
      </p:sp>
      <p:sp>
        <p:nvSpPr>
          <p:cNvPr id="8" name="Content Placeholder 2"/>
          <p:cNvSpPr>
            <a:spLocks noGrp="1"/>
          </p:cNvSpPr>
          <p:nvPr>
            <p:ph idx="1"/>
          </p:nvPr>
        </p:nvSpPr>
        <p:spPr>
          <a:xfrm>
            <a:off x="0" y="609601"/>
            <a:ext cx="9144000" cy="6172200"/>
          </a:xfrm>
        </p:spPr>
        <p:txBody>
          <a:bodyPr/>
          <a:lstStyle/>
          <a:p>
            <a:endParaRPr lang="en-US" sz="2800" smtClean="0"/>
          </a:p>
          <a:p>
            <a:endParaRPr lang="en-US" sz="2800"/>
          </a:p>
          <a:p>
            <a:endParaRPr lang="en-US" sz="2800" smtClean="0"/>
          </a:p>
          <a:p>
            <a:pPr marL="0" indent="0" algn="ctr">
              <a:buNone/>
            </a:pPr>
            <a:r>
              <a:rPr lang="en-US" sz="4000" smtClean="0"/>
              <a:t>Xin cảm ơn các thầy, cô đã lắng nghe!</a:t>
            </a:r>
          </a:p>
        </p:txBody>
      </p:sp>
    </p:spTree>
    <p:extLst>
      <p:ext uri="{BB962C8B-B14F-4D97-AF65-F5344CB8AC3E}">
        <p14:creationId xmlns:p14="http://schemas.microsoft.com/office/powerpoint/2010/main" val="1641475474"/>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endParaRPr lang="en-US" sz="3200">
              <a:solidFill>
                <a:srgbClr val="003300"/>
              </a:solidFill>
            </a:endParaRPr>
          </a:p>
        </p:txBody>
      </p:sp>
      <p:sp>
        <p:nvSpPr>
          <p:cNvPr id="8" name="Content Placeholder 2"/>
          <p:cNvSpPr>
            <a:spLocks noGrp="1"/>
          </p:cNvSpPr>
          <p:nvPr>
            <p:ph idx="1"/>
          </p:nvPr>
        </p:nvSpPr>
        <p:spPr>
          <a:xfrm>
            <a:off x="0" y="609601"/>
            <a:ext cx="9144000" cy="6172200"/>
          </a:xfrm>
        </p:spPr>
        <p:txBody>
          <a:bodyPr/>
          <a:lstStyle/>
          <a:p>
            <a:pPr marL="0" indent="0" algn="ctr">
              <a:buNone/>
            </a:pPr>
            <a:r>
              <a:rPr lang="en-US" sz="2800" smtClean="0">
                <a:solidFill>
                  <a:srgbClr val="003300"/>
                </a:solidFill>
              </a:rPr>
              <a:t>CÁC NỘI DUNG </a:t>
            </a:r>
            <a:r>
              <a:rPr lang="en-US" sz="2800" smtClean="0">
                <a:solidFill>
                  <a:srgbClr val="003300"/>
                </a:solidFill>
              </a:rPr>
              <a:t>CHÍNH</a:t>
            </a:r>
          </a:p>
          <a:p>
            <a:pPr marL="0" indent="0" algn="ctr">
              <a:buNone/>
            </a:pPr>
            <a:endParaRPr lang="en-US" sz="2800" smtClean="0">
              <a:solidFill>
                <a:srgbClr val="003300"/>
              </a:solidFill>
            </a:endParaRPr>
          </a:p>
          <a:p>
            <a:r>
              <a:rPr lang="en-US" sz="2800"/>
              <a:t>1. </a:t>
            </a:r>
            <a:r>
              <a:rPr lang="en-US" sz="2800"/>
              <a:t>Khái </a:t>
            </a:r>
            <a:r>
              <a:rPr lang="en-US" sz="2800" smtClean="0"/>
              <a:t>quát, nguồn </a:t>
            </a:r>
            <a:r>
              <a:rPr lang="en-US" sz="2800"/>
              <a:t>gốc và đặc tính của Asen</a:t>
            </a:r>
          </a:p>
          <a:p>
            <a:r>
              <a:rPr lang="en-US" sz="2800" smtClean="0"/>
              <a:t>2. </a:t>
            </a:r>
            <a:r>
              <a:rPr lang="en-US" sz="2800"/>
              <a:t>Lan truyền Asen trong môi trường </a:t>
            </a:r>
            <a:endParaRPr lang="en-US" sz="2800" smtClean="0"/>
          </a:p>
          <a:p>
            <a:r>
              <a:rPr lang="en-US" sz="2800" smtClean="0"/>
              <a:t>3</a:t>
            </a:r>
            <a:r>
              <a:rPr lang="en-US" sz="2800"/>
              <a:t>. </a:t>
            </a:r>
            <a:r>
              <a:rPr lang="en-US" sz="2800"/>
              <a:t>Phương thức Asen đi vào cơ thể</a:t>
            </a:r>
          </a:p>
          <a:p>
            <a:r>
              <a:rPr lang="en-US" sz="2800" smtClean="0"/>
              <a:t>4</a:t>
            </a:r>
            <a:r>
              <a:rPr lang="en-US" sz="2800"/>
              <a:t>. </a:t>
            </a:r>
            <a:r>
              <a:rPr lang="en-US" sz="2800"/>
              <a:t>Tác động của Asen đối với cơ thể</a:t>
            </a:r>
          </a:p>
          <a:p>
            <a:r>
              <a:rPr lang="en-US" sz="2800" smtClean="0"/>
              <a:t>5</a:t>
            </a:r>
            <a:r>
              <a:rPr lang="en-US" sz="2800"/>
              <a:t>. </a:t>
            </a:r>
            <a:r>
              <a:rPr lang="en-US" sz="2800"/>
              <a:t>Quy định về nồng độ giới hạn cho phép của Asen</a:t>
            </a:r>
          </a:p>
          <a:p>
            <a:r>
              <a:rPr lang="en-US" sz="2800" smtClean="0"/>
              <a:t>6</a:t>
            </a:r>
            <a:r>
              <a:rPr lang="en-US" sz="2800"/>
              <a:t>. </a:t>
            </a:r>
            <a:r>
              <a:rPr lang="en-US" sz="2800"/>
              <a:t>Xử lý nhiễm độc </a:t>
            </a:r>
            <a:r>
              <a:rPr lang="en-US" sz="2800"/>
              <a:t>Asen </a:t>
            </a:r>
            <a:endParaRPr lang="en-US" sz="2800" smtClean="0"/>
          </a:p>
          <a:p>
            <a:pPr marL="0" indent="0">
              <a:buNone/>
            </a:pPr>
            <a:endParaRPr lang="es-MX" sz="2800" smtClean="0">
              <a:solidFill>
                <a:srgbClr val="003300"/>
              </a:solidFill>
            </a:endParaRPr>
          </a:p>
        </p:txBody>
      </p:sp>
    </p:spTree>
    <p:extLst>
      <p:ext uri="{BB962C8B-B14F-4D97-AF65-F5344CB8AC3E}">
        <p14:creationId xmlns:p14="http://schemas.microsoft.com/office/powerpoint/2010/main" val="708389739"/>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3200" smtClean="0">
                <a:solidFill>
                  <a:srgbClr val="003300"/>
                </a:solidFill>
              </a:rPr>
              <a:t>1. KHÁI QUÁT, NGUỒN GỐC, ĐẶC TÍNH ASEN</a:t>
            </a:r>
            <a:endParaRPr lang="en-US" sz="3200">
              <a:solidFill>
                <a:srgbClr val="003300"/>
              </a:solidFill>
            </a:endParaRPr>
          </a:p>
        </p:txBody>
      </p:sp>
      <p:sp>
        <p:nvSpPr>
          <p:cNvPr id="8" name="Content Placeholder 2"/>
          <p:cNvSpPr>
            <a:spLocks noGrp="1"/>
          </p:cNvSpPr>
          <p:nvPr>
            <p:ph idx="1"/>
          </p:nvPr>
        </p:nvSpPr>
        <p:spPr>
          <a:xfrm>
            <a:off x="0" y="609601"/>
            <a:ext cx="9144000" cy="6172200"/>
          </a:xfrm>
        </p:spPr>
        <p:txBody>
          <a:bodyPr/>
          <a:lstStyle/>
          <a:p>
            <a:r>
              <a:rPr lang="en-US" sz="2600"/>
              <a:t>As nguyên chất là kim loại </a:t>
            </a:r>
            <a:r>
              <a:rPr lang="en-US" sz="2600"/>
              <a:t>màu </a:t>
            </a:r>
            <a:r>
              <a:rPr lang="en-US" sz="2600" smtClean="0"/>
              <a:t>xám, ít </a:t>
            </a:r>
            <a:r>
              <a:rPr lang="en-US" sz="2600"/>
              <a:t>tồn </a:t>
            </a:r>
            <a:r>
              <a:rPr lang="en-US" sz="2600"/>
              <a:t>tại </a:t>
            </a:r>
            <a:r>
              <a:rPr lang="en-US" sz="2600" smtClean="0"/>
              <a:t>trong thiên nhiên</a:t>
            </a:r>
            <a:r>
              <a:rPr lang="en-US" sz="2800"/>
              <a:t>. </a:t>
            </a:r>
          </a:p>
          <a:p>
            <a:r>
              <a:rPr lang="en-US" sz="2600" smtClean="0"/>
              <a:t>As </a:t>
            </a:r>
            <a:r>
              <a:rPr lang="en-US" sz="2600"/>
              <a:t>tồn tại dưới dạng </a:t>
            </a:r>
            <a:r>
              <a:rPr lang="en-US" sz="2600"/>
              <a:t>hợp </a:t>
            </a:r>
            <a:r>
              <a:rPr lang="en-US" sz="2600" smtClean="0"/>
              <a:t>chất vô cơ trong các khoáng vật.</a:t>
            </a:r>
            <a:endParaRPr lang="es-MX" sz="2600" smtClean="0">
              <a:solidFill>
                <a:srgbClr val="0033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8839200" cy="56595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3516868"/>
            <a:ext cx="8763000" cy="400110"/>
          </a:xfrm>
          <a:prstGeom prst="rect">
            <a:avLst/>
          </a:prstGeom>
        </p:spPr>
        <p:txBody>
          <a:bodyPr wrap="square">
            <a:spAutoFit/>
          </a:bodyPr>
          <a:lstStyle/>
          <a:p>
            <a:r>
              <a:rPr lang="en-US" smtClean="0"/>
              <a:t>      </a:t>
            </a:r>
            <a:r>
              <a:rPr lang="en-US" sz="2000" smtClean="0"/>
              <a:t>Chalcopyrit                  </a:t>
            </a:r>
            <a:r>
              <a:rPr lang="en-US" sz="2000"/>
              <a:t>Asenopyrite                 </a:t>
            </a:r>
            <a:r>
              <a:rPr lang="en-US" sz="2000" smtClean="0"/>
              <a:t> </a:t>
            </a:r>
            <a:r>
              <a:rPr lang="en-US" sz="2000"/>
              <a:t>Gallery                       </a:t>
            </a:r>
            <a:r>
              <a:rPr lang="en-US" sz="2000" smtClean="0"/>
              <a:t>   </a:t>
            </a:r>
            <a:r>
              <a:rPr lang="en-US" sz="2000"/>
              <a:t>Sunfite</a:t>
            </a:r>
            <a:endParaRPr lang="en-US" sz="2000"/>
          </a:p>
        </p:txBody>
      </p:sp>
      <p:sp>
        <p:nvSpPr>
          <p:cNvPr id="4" name="Rectangle 3"/>
          <p:cNvSpPr/>
          <p:nvPr/>
        </p:nvSpPr>
        <p:spPr>
          <a:xfrm>
            <a:off x="154858" y="6233504"/>
            <a:ext cx="8760542" cy="400110"/>
          </a:xfrm>
          <a:prstGeom prst="rect">
            <a:avLst/>
          </a:prstGeom>
        </p:spPr>
        <p:txBody>
          <a:bodyPr wrap="square">
            <a:spAutoFit/>
          </a:bodyPr>
          <a:lstStyle/>
          <a:p>
            <a:r>
              <a:rPr lang="en-US" smtClean="0"/>
              <a:t>         </a:t>
            </a:r>
            <a:r>
              <a:rPr lang="en-US" sz="2000" smtClean="0"/>
              <a:t>Orpiment                        </a:t>
            </a:r>
            <a:r>
              <a:rPr lang="en-US" sz="2000"/>
              <a:t>Realar                    </a:t>
            </a:r>
            <a:r>
              <a:rPr lang="en-US" sz="2000" smtClean="0"/>
              <a:t>  </a:t>
            </a:r>
            <a:r>
              <a:rPr lang="en-US" sz="2000"/>
              <a:t>Fluoresc                   </a:t>
            </a:r>
            <a:r>
              <a:rPr lang="en-US" sz="2000" smtClean="0"/>
              <a:t> </a:t>
            </a:r>
            <a:r>
              <a:rPr lang="en-US" sz="2000"/>
              <a:t>Lolligite</a:t>
            </a:r>
          </a:p>
        </p:txBody>
      </p:sp>
    </p:spTree>
    <p:extLst>
      <p:ext uri="{BB962C8B-B14F-4D97-AF65-F5344CB8AC3E}">
        <p14:creationId xmlns:p14="http://schemas.microsoft.com/office/powerpoint/2010/main" val="2050259558"/>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endParaRPr lang="en-US" sz="3200">
              <a:solidFill>
                <a:srgbClr val="003300"/>
              </a:solidFill>
            </a:endParaRPr>
          </a:p>
        </p:txBody>
      </p:sp>
      <p:sp>
        <p:nvSpPr>
          <p:cNvPr id="8" name="Content Placeholder 2"/>
          <p:cNvSpPr>
            <a:spLocks noGrp="1"/>
          </p:cNvSpPr>
          <p:nvPr>
            <p:ph idx="1"/>
          </p:nvPr>
        </p:nvSpPr>
        <p:spPr>
          <a:xfrm>
            <a:off x="0" y="609601"/>
            <a:ext cx="9144000" cy="6172200"/>
          </a:xfrm>
        </p:spPr>
        <p:txBody>
          <a:bodyPr/>
          <a:lstStyle/>
          <a:p>
            <a:r>
              <a:rPr lang="en-US" sz="2800" smtClean="0"/>
              <a:t>Nguồn gốc tự nhiên: </a:t>
            </a:r>
            <a:r>
              <a:rPr lang="en-US" sz="2800"/>
              <a:t>As có trong đá và quặng; </a:t>
            </a:r>
            <a:r>
              <a:rPr lang="en-US" sz="2800"/>
              <a:t>trong đất và vỏ phong </a:t>
            </a:r>
            <a:r>
              <a:rPr lang="en-US" sz="2800"/>
              <a:t>hoá; </a:t>
            </a:r>
            <a:r>
              <a:rPr lang="en-US" sz="2800"/>
              <a:t>trong </a:t>
            </a:r>
            <a:r>
              <a:rPr lang="en-US" sz="2800"/>
              <a:t>nước; </a:t>
            </a:r>
            <a:r>
              <a:rPr lang="en-US" sz="2800"/>
              <a:t>trong </a:t>
            </a:r>
            <a:r>
              <a:rPr lang="en-US" sz="2800"/>
              <a:t>sinh </a:t>
            </a:r>
            <a:r>
              <a:rPr lang="en-US" sz="2800" smtClean="0"/>
              <a:t>vật.</a:t>
            </a:r>
          </a:p>
          <a:p>
            <a:r>
              <a:rPr lang="en-US" sz="2800" smtClean="0"/>
              <a:t>Nguồn gốc nhân tạo: </a:t>
            </a:r>
            <a:r>
              <a:rPr lang="en-US" sz="2800"/>
              <a:t>Công nghiệp khai thác mỏ và </a:t>
            </a:r>
            <a:r>
              <a:rPr lang="en-US" sz="2800"/>
              <a:t>luyện </a:t>
            </a:r>
            <a:r>
              <a:rPr lang="en-US" sz="2800" smtClean="0"/>
              <a:t>kim, điện tử; </a:t>
            </a:r>
            <a:r>
              <a:rPr lang="en-US" sz="2800"/>
              <a:t>thuốc trừ sâu, </a:t>
            </a:r>
            <a:r>
              <a:rPr lang="en-US" sz="2800"/>
              <a:t>diệt </a:t>
            </a:r>
            <a:r>
              <a:rPr lang="en-US" sz="2800" smtClean="0"/>
              <a:t>cỏ, bảo quản gỗ; </a:t>
            </a:r>
            <a:r>
              <a:rPr lang="en-US" sz="2800"/>
              <a:t>các hoá chất </a:t>
            </a:r>
            <a:r>
              <a:rPr lang="en-US" sz="2800"/>
              <a:t>công </a:t>
            </a:r>
            <a:r>
              <a:rPr lang="en-US" sz="2800" smtClean="0"/>
              <a:t>nghiệp; chất </a:t>
            </a:r>
            <a:r>
              <a:rPr lang="en-US" sz="2800"/>
              <a:t>thải công nghiệp, </a:t>
            </a:r>
            <a:r>
              <a:rPr lang="en-US" sz="2800"/>
              <a:t>nông </a:t>
            </a:r>
            <a:r>
              <a:rPr lang="en-US" sz="2800" smtClean="0"/>
              <a:t>nghiệp; </a:t>
            </a:r>
            <a:r>
              <a:rPr lang="en-US" sz="2800"/>
              <a:t>do khai thác nước ngầm </a:t>
            </a:r>
            <a:r>
              <a:rPr lang="en-US" sz="2800"/>
              <a:t>quá </a:t>
            </a:r>
            <a:r>
              <a:rPr lang="en-US" sz="2800" smtClean="0"/>
              <a:t>mức; </a:t>
            </a:r>
            <a:r>
              <a:rPr lang="en-US" sz="2800"/>
              <a:t>do đốt than chứa nhiều </a:t>
            </a:r>
            <a:r>
              <a:rPr lang="en-US" sz="2800"/>
              <a:t>As</a:t>
            </a:r>
            <a:r>
              <a:rPr lang="en-US" sz="2800" smtClean="0"/>
              <a:t>.</a:t>
            </a:r>
          </a:p>
          <a:p>
            <a:r>
              <a:rPr lang="en-US" sz="2800" smtClean="0"/>
              <a:t>Tính độc: các </a:t>
            </a:r>
            <a:r>
              <a:rPr lang="en-US" sz="2800"/>
              <a:t>hợp chất của asen </a:t>
            </a:r>
            <a:r>
              <a:rPr lang="en-US" sz="2800"/>
              <a:t>rất </a:t>
            </a:r>
            <a:r>
              <a:rPr lang="en-US" sz="2800" smtClean="0"/>
              <a:t>độc, As </a:t>
            </a:r>
            <a:r>
              <a:rPr lang="en-US" sz="2800"/>
              <a:t>hoá trị III độc hơn asen hoá </a:t>
            </a:r>
            <a:r>
              <a:rPr lang="en-US" sz="2800"/>
              <a:t>trị </a:t>
            </a:r>
            <a:r>
              <a:rPr lang="en-US" sz="2800" smtClean="0"/>
              <a:t>V; As </a:t>
            </a:r>
            <a:r>
              <a:rPr lang="en-US" sz="2800"/>
              <a:t>ở dạng dung dịch </a:t>
            </a:r>
            <a:r>
              <a:rPr lang="en-US" sz="2800"/>
              <a:t>độc </a:t>
            </a:r>
            <a:r>
              <a:rPr lang="en-US" sz="2800" smtClean="0"/>
              <a:t>hơn </a:t>
            </a:r>
            <a:r>
              <a:rPr lang="en-US" sz="2800"/>
              <a:t>so với asen không </a:t>
            </a:r>
            <a:r>
              <a:rPr lang="en-US" sz="2800"/>
              <a:t>hoà </a:t>
            </a:r>
            <a:r>
              <a:rPr lang="en-US" sz="2800" smtClean="0"/>
              <a:t>tan; As vô cơ độc hơn As hữu cơ.</a:t>
            </a:r>
          </a:p>
          <a:p>
            <a:r>
              <a:rPr lang="en-US" sz="2800" smtClean="0"/>
              <a:t>Ứng dụng của As: trong nông nghiệp, mỹ phẩm, </a:t>
            </a:r>
            <a:r>
              <a:rPr lang="en-US" sz="2800"/>
              <a:t>trong công nghiệp luyện kim</a:t>
            </a:r>
            <a:r>
              <a:rPr lang="en-US" sz="2800"/>
              <a:t>, </a:t>
            </a:r>
            <a:r>
              <a:rPr lang="en-US" sz="2800" smtClean="0"/>
              <a:t>thuộc </a:t>
            </a:r>
            <a:r>
              <a:rPr lang="en-US" sz="2800"/>
              <a:t>da, sản xuất gốm và thuỷ tinh, bán dẫn, điện tử, hoá chất, </a:t>
            </a:r>
            <a:r>
              <a:rPr lang="en-US" sz="2800"/>
              <a:t>thuốc </a:t>
            </a:r>
            <a:r>
              <a:rPr lang="en-US" sz="2800" smtClean="0"/>
              <a:t>nhuộm, trong </a:t>
            </a:r>
            <a:r>
              <a:rPr lang="en-US" sz="2800"/>
              <a:t>y </a:t>
            </a:r>
            <a:r>
              <a:rPr lang="en-US" sz="2800" smtClean="0"/>
              <a:t>học, làm thuốc nổ, chiến tranh hóa học...</a:t>
            </a:r>
            <a:endParaRPr lang="en-US" sz="2800"/>
          </a:p>
          <a:p>
            <a:pPr marL="0" indent="0">
              <a:buNone/>
            </a:pPr>
            <a:endParaRPr lang="es-MX" sz="2800" smtClean="0">
              <a:solidFill>
                <a:srgbClr val="003300"/>
              </a:solidFill>
            </a:endParaRPr>
          </a:p>
        </p:txBody>
      </p:sp>
    </p:spTree>
    <p:extLst>
      <p:ext uri="{BB962C8B-B14F-4D97-AF65-F5344CB8AC3E}">
        <p14:creationId xmlns:p14="http://schemas.microsoft.com/office/powerpoint/2010/main" val="2050259558"/>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3200" smtClean="0">
                <a:solidFill>
                  <a:srgbClr val="003300"/>
                </a:solidFill>
              </a:rPr>
              <a:t>2. LAN TRUYỀN ASEN TRONG MÔI TRƯỜNG</a:t>
            </a:r>
            <a:endParaRPr lang="en-US" sz="3200">
              <a:solidFill>
                <a:srgbClr val="003300"/>
              </a:solidFill>
            </a:endParaRPr>
          </a:p>
        </p:txBody>
      </p:sp>
      <p:sp>
        <p:nvSpPr>
          <p:cNvPr id="8" name="Content Placeholder 2"/>
          <p:cNvSpPr>
            <a:spLocks noGrp="1"/>
          </p:cNvSpPr>
          <p:nvPr>
            <p:ph idx="1"/>
          </p:nvPr>
        </p:nvSpPr>
        <p:spPr>
          <a:xfrm>
            <a:off x="0" y="609601"/>
            <a:ext cx="9144000" cy="6172200"/>
          </a:xfrm>
        </p:spPr>
        <p:txBody>
          <a:bodyPr/>
          <a:lstStyle/>
          <a:p>
            <a:r>
              <a:rPr lang="en-US" sz="2600" smtClean="0"/>
              <a:t>2.1. As trong môi trường nước</a:t>
            </a:r>
            <a:r>
              <a:rPr lang="en-US" sz="2800" smtClean="0"/>
              <a:t> </a:t>
            </a:r>
            <a:endParaRPr lang="en-US" sz="2800"/>
          </a:p>
          <a:p>
            <a:r>
              <a:rPr lang="es-MX" sz="2600" smtClean="0">
                <a:solidFill>
                  <a:srgbClr val="003300"/>
                </a:solidFill>
              </a:rPr>
              <a:t>Nước ngầm: </a:t>
            </a:r>
            <a:r>
              <a:rPr lang="en-US" sz="2800"/>
              <a:t>As tồn </a:t>
            </a:r>
            <a:r>
              <a:rPr lang="en-US" sz="2800"/>
              <a:t>tại </a:t>
            </a:r>
            <a:r>
              <a:rPr lang="en-US" sz="2800" smtClean="0"/>
              <a:t>ở </a:t>
            </a:r>
            <a:r>
              <a:rPr lang="en-US" sz="2800"/>
              <a:t>dạng H</a:t>
            </a:r>
            <a:r>
              <a:rPr lang="en-US" sz="2800" baseline="-25000"/>
              <a:t>2</a:t>
            </a:r>
            <a:r>
              <a:rPr lang="en-US" sz="2800"/>
              <a:t>AsO</a:t>
            </a:r>
            <a:r>
              <a:rPr lang="en-US" sz="2800" baseline="-25000"/>
              <a:t>4</a:t>
            </a:r>
            <a:r>
              <a:rPr lang="en-US" sz="2800" baseline="30000"/>
              <a:t>-</a:t>
            </a:r>
            <a:r>
              <a:rPr lang="en-US" sz="2800"/>
              <a:t> (</a:t>
            </a:r>
            <a:r>
              <a:rPr lang="en-US" sz="2800"/>
              <a:t>trong </a:t>
            </a:r>
            <a:r>
              <a:rPr lang="en-US" sz="2800" smtClean="0"/>
              <a:t>môi trường </a:t>
            </a:r>
            <a:r>
              <a:rPr lang="en-US" sz="2800"/>
              <a:t>pH axit đến gần trung tính), dạng </a:t>
            </a:r>
            <a:r>
              <a:rPr lang="en-US" sz="2800"/>
              <a:t>H</a:t>
            </a:r>
            <a:r>
              <a:rPr lang="en-US" sz="2800" baseline="-25000"/>
              <a:t>2</a:t>
            </a:r>
            <a:r>
              <a:rPr lang="en-US" sz="2800"/>
              <a:t>AsO</a:t>
            </a:r>
            <a:r>
              <a:rPr lang="en-US" sz="2800" baseline="-25000"/>
              <a:t>4</a:t>
            </a:r>
            <a:r>
              <a:rPr lang="en-US" sz="2800" baseline="30000"/>
              <a:t>2-</a:t>
            </a:r>
            <a:r>
              <a:rPr lang="en-US" sz="2800"/>
              <a:t> </a:t>
            </a:r>
            <a:r>
              <a:rPr lang="en-US" sz="2800" smtClean="0"/>
              <a:t>(MT </a:t>
            </a:r>
            <a:r>
              <a:rPr lang="en-US" sz="2800"/>
              <a:t>kiềm)</a:t>
            </a:r>
            <a:endParaRPr lang="es-MX" sz="2600" smtClean="0">
              <a:solidFill>
                <a:srgbClr val="003300"/>
              </a:solidFill>
            </a:endParaRPr>
          </a:p>
          <a:p>
            <a:pPr marL="0" indent="0">
              <a:buNone/>
            </a:pPr>
            <a:r>
              <a:rPr lang="es-MX" sz="2600">
                <a:solidFill>
                  <a:srgbClr val="003300"/>
                </a:solidFill>
              </a:rPr>
              <a:t>	</a:t>
            </a:r>
            <a:r>
              <a:rPr lang="es-MX" sz="2600" smtClean="0">
                <a:solidFill>
                  <a:srgbClr val="003300"/>
                </a:solidFill>
              </a:rPr>
              <a:t>- </a:t>
            </a:r>
            <a:r>
              <a:rPr lang="en-US" sz="2800"/>
              <a:t>Do sự oxi hoá pyrit sắt bởi ôxi </a:t>
            </a:r>
            <a:r>
              <a:rPr lang="en-US" sz="2800"/>
              <a:t>không </a:t>
            </a:r>
            <a:r>
              <a:rPr lang="en-US" sz="2800" smtClean="0"/>
              <a:t>khí</a:t>
            </a:r>
          </a:p>
          <a:p>
            <a:pPr marL="0" indent="0">
              <a:buNone/>
            </a:pPr>
            <a:r>
              <a:rPr lang="en-US" sz="2800">
                <a:solidFill>
                  <a:srgbClr val="003300"/>
                </a:solidFill>
              </a:rPr>
              <a:t>	</a:t>
            </a:r>
            <a:r>
              <a:rPr lang="en-US" sz="2800" smtClean="0">
                <a:solidFill>
                  <a:srgbClr val="003300"/>
                </a:solidFill>
              </a:rPr>
              <a:t>- </a:t>
            </a:r>
            <a:r>
              <a:rPr lang="en-US" sz="2800"/>
              <a:t>Phản ứng khử các khoáng oxi hidroxit </a:t>
            </a:r>
            <a:r>
              <a:rPr lang="en-US" sz="2800"/>
              <a:t>giàu </a:t>
            </a:r>
            <a:r>
              <a:rPr lang="en-US" sz="2800" smtClean="0"/>
              <a:t>Asen</a:t>
            </a:r>
          </a:p>
          <a:p>
            <a:pPr marL="0" indent="0">
              <a:buNone/>
            </a:pPr>
            <a:r>
              <a:rPr lang="en-US" sz="2800">
                <a:solidFill>
                  <a:srgbClr val="003300"/>
                </a:solidFill>
              </a:rPr>
              <a:t>	</a:t>
            </a:r>
            <a:r>
              <a:rPr lang="en-US" sz="2800" smtClean="0">
                <a:solidFill>
                  <a:srgbClr val="003300"/>
                </a:solidFill>
              </a:rPr>
              <a:t>- </a:t>
            </a:r>
            <a:r>
              <a:rPr lang="en-US" sz="2800"/>
              <a:t>Do hoạt động đào và lấp giếng không đúng tiêu chuẩn </a:t>
            </a:r>
            <a:r>
              <a:rPr lang="en-US" sz="2800"/>
              <a:t>kỹ </a:t>
            </a:r>
            <a:r>
              <a:rPr lang="en-US" sz="2800" smtClean="0"/>
              <a:t>thuật.</a:t>
            </a:r>
            <a:endParaRPr lang="es-MX" sz="2600" smtClean="0">
              <a:solidFill>
                <a:srgbClr val="003300"/>
              </a:solidFill>
            </a:endParaRPr>
          </a:p>
          <a:p>
            <a:r>
              <a:rPr lang="es-MX" sz="2600" smtClean="0">
                <a:solidFill>
                  <a:srgbClr val="003300"/>
                </a:solidFill>
              </a:rPr>
              <a:t>Nước mặt: </a:t>
            </a:r>
            <a:r>
              <a:rPr lang="en-US" sz="2800"/>
              <a:t>As gắn vào các hạt huyền phù hay </a:t>
            </a:r>
            <a:r>
              <a:rPr lang="en-US" sz="2800"/>
              <a:t>trầm </a:t>
            </a:r>
            <a:r>
              <a:rPr lang="en-US" sz="2800" smtClean="0"/>
              <a:t>tích, cũng </a:t>
            </a:r>
            <a:r>
              <a:rPr lang="en-US" sz="2800"/>
              <a:t>có thể tích tụ trong các sinh vật thủy </a:t>
            </a:r>
            <a:r>
              <a:rPr lang="en-US" sz="2800"/>
              <a:t>sinh</a:t>
            </a:r>
            <a:r>
              <a:rPr lang="en-US" sz="2800" smtClean="0"/>
              <a:t>.</a:t>
            </a:r>
          </a:p>
          <a:p>
            <a:pPr marL="0" indent="0">
              <a:buNone/>
            </a:pPr>
            <a:r>
              <a:rPr lang="en-US" sz="2800">
                <a:solidFill>
                  <a:srgbClr val="003300"/>
                </a:solidFill>
              </a:rPr>
              <a:t>	</a:t>
            </a:r>
            <a:r>
              <a:rPr lang="en-US" sz="2800" smtClean="0">
                <a:solidFill>
                  <a:srgbClr val="003300"/>
                </a:solidFill>
              </a:rPr>
              <a:t>- Do chất thải chứa As</a:t>
            </a:r>
          </a:p>
          <a:p>
            <a:pPr marL="0" indent="0">
              <a:buNone/>
            </a:pPr>
            <a:r>
              <a:rPr lang="en-US" sz="2800">
                <a:solidFill>
                  <a:srgbClr val="003300"/>
                </a:solidFill>
              </a:rPr>
              <a:t>	</a:t>
            </a:r>
            <a:r>
              <a:rPr lang="en-US" sz="2800" smtClean="0">
                <a:solidFill>
                  <a:srgbClr val="003300"/>
                </a:solidFill>
              </a:rPr>
              <a:t>- Do sa lắng As từ không khí</a:t>
            </a:r>
          </a:p>
          <a:p>
            <a:pPr marL="0" indent="0">
              <a:buNone/>
            </a:pPr>
            <a:r>
              <a:rPr lang="en-US" sz="2800">
                <a:solidFill>
                  <a:srgbClr val="003300"/>
                </a:solidFill>
              </a:rPr>
              <a:t>	</a:t>
            </a:r>
            <a:r>
              <a:rPr lang="en-US" sz="2800" smtClean="0">
                <a:solidFill>
                  <a:srgbClr val="003300"/>
                </a:solidFill>
              </a:rPr>
              <a:t>- Do vi sinh vật.</a:t>
            </a:r>
            <a:endParaRPr lang="es-MX" sz="2600" smtClean="0">
              <a:solidFill>
                <a:srgbClr val="003300"/>
              </a:solidFill>
            </a:endParaRPr>
          </a:p>
        </p:txBody>
      </p:sp>
    </p:spTree>
    <p:extLst>
      <p:ext uri="{BB962C8B-B14F-4D97-AF65-F5344CB8AC3E}">
        <p14:creationId xmlns:p14="http://schemas.microsoft.com/office/powerpoint/2010/main" val="541612867"/>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smtClean="0"/>
              <a:t>2.2. </a:t>
            </a:r>
            <a:r>
              <a:rPr lang="en-US" sz="2800"/>
              <a:t>As trong môi </a:t>
            </a:r>
            <a:r>
              <a:rPr lang="en-US" sz="2800"/>
              <a:t>trường </a:t>
            </a:r>
            <a:r>
              <a:rPr lang="en-US" sz="2800" smtClean="0"/>
              <a:t>không khí</a:t>
            </a:r>
            <a:endParaRPr lang="en-US" sz="2800"/>
          </a:p>
        </p:txBody>
      </p:sp>
      <p:sp>
        <p:nvSpPr>
          <p:cNvPr id="8" name="Content Placeholder 2"/>
          <p:cNvSpPr>
            <a:spLocks noGrp="1"/>
          </p:cNvSpPr>
          <p:nvPr>
            <p:ph idx="1"/>
          </p:nvPr>
        </p:nvSpPr>
        <p:spPr>
          <a:xfrm>
            <a:off x="0" y="609601"/>
            <a:ext cx="9144000" cy="6172200"/>
          </a:xfrm>
        </p:spPr>
        <p:txBody>
          <a:bodyPr/>
          <a:lstStyle/>
          <a:p>
            <a:r>
              <a:rPr lang="en-US" sz="2800" smtClean="0"/>
              <a:t>As tồn </a:t>
            </a:r>
            <a:r>
              <a:rPr lang="en-US" sz="2800"/>
              <a:t>tại ở dạng hạt hấp phụ lên bề mặt của các </a:t>
            </a:r>
            <a:r>
              <a:rPr lang="en-US" sz="2800"/>
              <a:t>hạt </a:t>
            </a:r>
            <a:r>
              <a:rPr lang="en-US" sz="2800" smtClean="0"/>
              <a:t>mịn, </a:t>
            </a:r>
            <a:r>
              <a:rPr lang="en-US" sz="2800"/>
              <a:t>và </a:t>
            </a:r>
            <a:r>
              <a:rPr lang="en-US" sz="2800"/>
              <a:t>dạng </a:t>
            </a:r>
            <a:r>
              <a:rPr lang="en-US" sz="2800" smtClean="0"/>
              <a:t>hơi.</a:t>
            </a:r>
          </a:p>
          <a:p>
            <a:r>
              <a:rPr lang="en-US" sz="2800"/>
              <a:t>Dạng </a:t>
            </a:r>
            <a:r>
              <a:rPr lang="en-US" sz="2800" smtClean="0"/>
              <a:t>hạt: những </a:t>
            </a:r>
            <a:r>
              <a:rPr lang="en-US" sz="2800"/>
              <a:t>hạt này có thể được vận chuyển bằng gió và không khí cho đến khi được đưa trở lại trái đất bằng cách lắng đọng ướt </a:t>
            </a:r>
            <a:r>
              <a:rPr lang="en-US" sz="2800"/>
              <a:t>hoặc </a:t>
            </a:r>
            <a:r>
              <a:rPr lang="en-US" sz="2800" smtClean="0"/>
              <a:t>khô.</a:t>
            </a:r>
          </a:p>
          <a:p>
            <a:r>
              <a:rPr lang="en-US" sz="2800" smtClean="0">
                <a:solidFill>
                  <a:srgbClr val="003300"/>
                </a:solidFill>
              </a:rPr>
              <a:t>Dạng hơi: </a:t>
            </a:r>
            <a:r>
              <a:rPr lang="en-US" sz="2800" smtClean="0"/>
              <a:t>AsH</a:t>
            </a:r>
            <a:r>
              <a:rPr lang="en-US" sz="2800" baseline="-25000" smtClean="0"/>
              <a:t>3, </a:t>
            </a:r>
            <a:r>
              <a:rPr lang="en-US" sz="2800" smtClean="0"/>
              <a:t>As</a:t>
            </a:r>
            <a:r>
              <a:rPr lang="en-US" sz="2800" baseline="-25000" smtClean="0"/>
              <a:t>2</a:t>
            </a:r>
            <a:r>
              <a:rPr lang="en-US" sz="2800" smtClean="0"/>
              <a:t>O3 phát </a:t>
            </a:r>
            <a:r>
              <a:rPr lang="en-US" sz="2800"/>
              <a:t>sinh ở nhiệt độ cao hấp thụ lên các hạt ở dạng hơi </a:t>
            </a:r>
            <a:r>
              <a:rPr lang="en-US" sz="2800"/>
              <a:t>khí</a:t>
            </a:r>
            <a:r>
              <a:rPr lang="en-US" sz="2800" smtClean="0"/>
              <a:t>.</a:t>
            </a:r>
          </a:p>
          <a:p>
            <a:endParaRPr lang="en-US" sz="2800">
              <a:solidFill>
                <a:srgbClr val="003300"/>
              </a:solidFill>
            </a:endParaRPr>
          </a:p>
        </p:txBody>
      </p:sp>
    </p:spTree>
    <p:extLst>
      <p:ext uri="{BB962C8B-B14F-4D97-AF65-F5344CB8AC3E}">
        <p14:creationId xmlns:p14="http://schemas.microsoft.com/office/powerpoint/2010/main" val="1566333822"/>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smtClean="0"/>
              <a:t>2.3. </a:t>
            </a:r>
            <a:r>
              <a:rPr lang="en-US" sz="2800" b="1"/>
              <a:t>As trong môi </a:t>
            </a:r>
            <a:r>
              <a:rPr lang="en-US" sz="2800" b="1"/>
              <a:t>trường </a:t>
            </a:r>
            <a:r>
              <a:rPr lang="en-US" sz="2800" smtClean="0"/>
              <a:t>đất</a:t>
            </a:r>
            <a:endParaRPr lang="en-US" sz="2800"/>
          </a:p>
        </p:txBody>
      </p:sp>
      <p:sp>
        <p:nvSpPr>
          <p:cNvPr id="8" name="Content Placeholder 2"/>
          <p:cNvSpPr>
            <a:spLocks noGrp="1"/>
          </p:cNvSpPr>
          <p:nvPr>
            <p:ph idx="1"/>
          </p:nvPr>
        </p:nvSpPr>
        <p:spPr>
          <a:xfrm>
            <a:off x="0" y="609601"/>
            <a:ext cx="9144000" cy="6172200"/>
          </a:xfrm>
        </p:spPr>
        <p:txBody>
          <a:bodyPr/>
          <a:lstStyle/>
          <a:p>
            <a:r>
              <a:rPr lang="en-US" sz="2800" smtClean="0">
                <a:solidFill>
                  <a:srgbClr val="003300"/>
                </a:solidFill>
              </a:rPr>
              <a:t> Đất nhiễm As do sa lắng từ không khí, tiếp xúc chất thải, nước thải, nước tưới tiêu, thuốc trừ sâu, diệt cỏ, thuốc bảo vệ thực vật chứa As.</a:t>
            </a:r>
          </a:p>
          <a:p>
            <a:r>
              <a:rPr lang="en-US" sz="2800"/>
              <a:t>Trên đất nông nghiệp As có xu hướng tập trung trong lớp đất trên là không thời hạn</a:t>
            </a:r>
            <a:r>
              <a:rPr lang="en-US" sz="2800"/>
              <a:t>. </a:t>
            </a:r>
            <a:endParaRPr lang="en-US" sz="2800" smtClean="0"/>
          </a:p>
          <a:p>
            <a:r>
              <a:rPr lang="en-US" sz="2800" smtClean="0"/>
              <a:t>Sự </a:t>
            </a:r>
            <a:r>
              <a:rPr lang="en-US" sz="2800"/>
              <a:t>di chuyển của As trong đất cát lớn hơn trong đất mùn và </a:t>
            </a:r>
            <a:r>
              <a:rPr lang="en-US" sz="2800"/>
              <a:t>đất </a:t>
            </a:r>
            <a:r>
              <a:rPr lang="en-US" sz="2800" smtClean="0"/>
              <a:t>sét.</a:t>
            </a:r>
            <a:endParaRPr lang="en-US" sz="2800">
              <a:solidFill>
                <a:srgbClr val="003300"/>
              </a:solidFill>
            </a:endParaRPr>
          </a:p>
        </p:txBody>
      </p:sp>
    </p:spTree>
    <p:extLst>
      <p:ext uri="{BB962C8B-B14F-4D97-AF65-F5344CB8AC3E}">
        <p14:creationId xmlns:p14="http://schemas.microsoft.com/office/powerpoint/2010/main" val="3349659077"/>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smtClean="0"/>
              <a:t>3. PHƯƠNG </a:t>
            </a:r>
            <a:r>
              <a:rPr lang="en-US" sz="2800" b="1"/>
              <a:t>THỨC ASEN ĐI VÀO CƠ THỂ </a:t>
            </a:r>
            <a:endParaRPr lang="en-US" sz="2800"/>
          </a:p>
        </p:txBody>
      </p:sp>
      <p:sp>
        <p:nvSpPr>
          <p:cNvPr id="8" name="Content Placeholder 2"/>
          <p:cNvSpPr>
            <a:spLocks noGrp="1"/>
          </p:cNvSpPr>
          <p:nvPr>
            <p:ph idx="1"/>
          </p:nvPr>
        </p:nvSpPr>
        <p:spPr>
          <a:xfrm>
            <a:off x="0" y="609601"/>
            <a:ext cx="9144000" cy="6172200"/>
          </a:xfrm>
        </p:spPr>
        <p:txBody>
          <a:bodyPr/>
          <a:lstStyle/>
          <a:p>
            <a:pPr marL="0" indent="0">
              <a:buNone/>
            </a:pPr>
            <a:r>
              <a:rPr lang="en-US" sz="2800" b="1" smtClean="0"/>
              <a:t>3.1. Hấp thụ: </a:t>
            </a:r>
            <a:r>
              <a:rPr lang="en-US" sz="2800" smtClean="0"/>
              <a:t>As được hấp thụ qua đường tiêu hóa và qua đường hô hấp</a:t>
            </a:r>
          </a:p>
          <a:p>
            <a:pPr marL="0" indent="0">
              <a:buNone/>
            </a:pPr>
            <a:r>
              <a:rPr lang="en-US" sz="2800" b="1" smtClean="0"/>
              <a:t>3.2. Phân bố</a:t>
            </a:r>
            <a:r>
              <a:rPr lang="en-US" sz="2800" smtClean="0"/>
              <a:t>: </a:t>
            </a:r>
            <a:r>
              <a:rPr lang="en-US" sz="2800"/>
              <a:t>As tập trung trong gan, thận, hồng cầu, đặc biệt tập trung trong não, xương, da, phổi, tóc, </a:t>
            </a:r>
            <a:r>
              <a:rPr lang="en-US" sz="2800"/>
              <a:t>móng</a:t>
            </a:r>
            <a:r>
              <a:rPr lang="en-US" sz="2800" smtClean="0"/>
              <a:t>.</a:t>
            </a:r>
          </a:p>
          <a:p>
            <a:pPr marL="0" indent="0">
              <a:buNone/>
            </a:pPr>
            <a:r>
              <a:rPr lang="en-US" sz="2800" b="1" smtClean="0"/>
              <a:t>3.3. Chuyển hóa</a:t>
            </a:r>
          </a:p>
          <a:p>
            <a:r>
              <a:rPr lang="en-US" sz="2800"/>
              <a:t>Asen </a:t>
            </a:r>
            <a:r>
              <a:rPr lang="en-US" sz="2800" smtClean="0"/>
              <a:t>được </a:t>
            </a:r>
            <a:r>
              <a:rPr lang="en-US" sz="2800"/>
              <a:t>chuyển hóa thông qua các phản ứng methyl hóa </a:t>
            </a:r>
            <a:r>
              <a:rPr lang="en-US" sz="2800"/>
              <a:t>và </a:t>
            </a:r>
            <a:r>
              <a:rPr lang="en-US" sz="2800" smtClean="0"/>
              <a:t>khử tại gan. </a:t>
            </a:r>
          </a:p>
          <a:p>
            <a:pPr marL="0" indent="0">
              <a:buNone/>
            </a:pPr>
            <a:r>
              <a:rPr lang="en-US" sz="2800" b="1" smtClean="0"/>
              <a:t>3.4. Đào thải</a:t>
            </a:r>
          </a:p>
          <a:p>
            <a:r>
              <a:rPr lang="en-US" sz="2800" smtClean="0"/>
              <a:t>As </a:t>
            </a:r>
            <a:r>
              <a:rPr lang="en-US" sz="2800"/>
              <a:t>(V) và As hữu cơ được đào thải qua thận rất nhanh và hầu như toàn </a:t>
            </a:r>
            <a:r>
              <a:rPr lang="en-US" sz="2800"/>
              <a:t>bộ</a:t>
            </a:r>
            <a:r>
              <a:rPr lang="en-US" sz="2800" smtClean="0"/>
              <a:t>.</a:t>
            </a:r>
          </a:p>
          <a:p>
            <a:r>
              <a:rPr lang="en-US" sz="2800" smtClean="0"/>
              <a:t>As(III) được methyl hóa và đào thải qua đường nước tiểu.</a:t>
            </a:r>
          </a:p>
          <a:p>
            <a:r>
              <a:rPr lang="en-US" sz="2800" smtClean="0"/>
              <a:t>Khả năng methyl hóa này không phải là vô hạn.</a:t>
            </a:r>
            <a:endParaRPr lang="en-US" sz="2800"/>
          </a:p>
        </p:txBody>
      </p:sp>
    </p:spTree>
    <p:extLst>
      <p:ext uri="{BB962C8B-B14F-4D97-AF65-F5344CB8AC3E}">
        <p14:creationId xmlns:p14="http://schemas.microsoft.com/office/powerpoint/2010/main" val="2930487772"/>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543800" y="0"/>
            <a:ext cx="1598613" cy="1219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solidFill>
                  <a:schemeClr val="bg1"/>
                </a:solidFill>
              </a:ln>
              <a:solidFill>
                <a:schemeClr val="bg1"/>
              </a:solidFill>
              <a:effectLst/>
              <a:latin typeface="Arial" charset="0"/>
            </a:endParaRPr>
          </a:p>
        </p:txBody>
      </p:sp>
      <p:sp>
        <p:nvSpPr>
          <p:cNvPr id="6" name="Title 1"/>
          <p:cNvSpPr txBox="1">
            <a:spLocks/>
          </p:cNvSpPr>
          <p:nvPr/>
        </p:nvSpPr>
        <p:spPr bwMode="auto">
          <a:xfrm>
            <a:off x="0" y="0"/>
            <a:ext cx="9144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b="1"/>
              <a:t>4</a:t>
            </a:r>
            <a:r>
              <a:rPr lang="en-US" sz="2800" b="1" smtClean="0"/>
              <a:t>. TÁC </a:t>
            </a:r>
            <a:r>
              <a:rPr lang="en-US" sz="2800" b="1"/>
              <a:t>ĐỘNG CỦA ASEN ĐỐI VỚI </a:t>
            </a:r>
            <a:r>
              <a:rPr lang="en-US" sz="2800" b="1"/>
              <a:t>CƠ </a:t>
            </a:r>
            <a:r>
              <a:rPr lang="en-US" sz="2800" b="1" smtClean="0"/>
              <a:t>THỂ</a:t>
            </a:r>
            <a:endParaRPr lang="en-US" sz="2800"/>
          </a:p>
        </p:txBody>
      </p:sp>
      <p:sp>
        <p:nvSpPr>
          <p:cNvPr id="8" name="Content Placeholder 2"/>
          <p:cNvSpPr>
            <a:spLocks noGrp="1"/>
          </p:cNvSpPr>
          <p:nvPr>
            <p:ph idx="1"/>
          </p:nvPr>
        </p:nvSpPr>
        <p:spPr>
          <a:xfrm>
            <a:off x="0" y="609601"/>
            <a:ext cx="9144000" cy="6172200"/>
          </a:xfrm>
        </p:spPr>
        <p:txBody>
          <a:bodyPr/>
          <a:lstStyle/>
          <a:p>
            <a:r>
              <a:rPr lang="en-US" sz="2800"/>
              <a:t>As là chất độc có thể gây 19 bệnh khác nhau</a:t>
            </a:r>
            <a:r>
              <a:rPr lang="en-US" sz="2800" smtClean="0"/>
              <a:t>. </a:t>
            </a:r>
          </a:p>
          <a:p>
            <a:r>
              <a:rPr lang="en-US" sz="2800" smtClean="0"/>
              <a:t>Nhiễm </a:t>
            </a:r>
            <a:r>
              <a:rPr lang="en-US" sz="2800"/>
              <a:t>độc </a:t>
            </a:r>
            <a:r>
              <a:rPr lang="en-US" sz="2800"/>
              <a:t>cấp </a:t>
            </a:r>
            <a:r>
              <a:rPr lang="en-US" sz="2800" smtClean="0"/>
              <a:t>tính: </a:t>
            </a:r>
            <a:r>
              <a:rPr lang="en-US" sz="2800"/>
              <a:t>đau bụng dữ dội, nôn mửa, ỉa </a:t>
            </a:r>
            <a:r>
              <a:rPr lang="en-US" sz="2800"/>
              <a:t>chảy </a:t>
            </a:r>
            <a:r>
              <a:rPr lang="en-US" sz="2800" smtClean="0"/>
              <a:t>cấp, ho, khó thở, phù nề da, liệt tứ chi..., co </a:t>
            </a:r>
            <a:r>
              <a:rPr lang="en-US" sz="2800"/>
              <a:t>giật, động kinh, mất ý thức, hôn mê, truỵ tim mạch và tử vong trong vòng vài tiếng </a:t>
            </a:r>
            <a:r>
              <a:rPr lang="en-US" sz="2800"/>
              <a:t>đồng </a:t>
            </a:r>
            <a:r>
              <a:rPr lang="en-US" sz="2800" smtClean="0"/>
              <a:t>hồ. Liều </a:t>
            </a:r>
            <a:r>
              <a:rPr lang="en-US" sz="2800"/>
              <a:t>gây tử </a:t>
            </a:r>
            <a:r>
              <a:rPr lang="en-US" sz="2800"/>
              <a:t>vong </a:t>
            </a:r>
            <a:r>
              <a:rPr lang="en-US" sz="2800" smtClean="0"/>
              <a:t>từ </a:t>
            </a:r>
            <a:r>
              <a:rPr lang="en-US" sz="2800"/>
              <a:t>100 - 300 </a:t>
            </a:r>
            <a:r>
              <a:rPr lang="en-US" sz="2800"/>
              <a:t>mg</a:t>
            </a:r>
            <a:r>
              <a:rPr lang="en-US" sz="2800" smtClean="0"/>
              <a:t>.</a:t>
            </a:r>
          </a:p>
          <a:p>
            <a:r>
              <a:rPr lang="en-US" sz="2800" smtClean="0"/>
              <a:t>Nhiễm độc mạn tính: thường xảy ra sau 5-10 năm, gây các bệnh như tổn thương da; tổn thương các niêm mạc; rối loạn dạ dày, ruột; rối loạn thần kinh; hoại tử chi; xơ gan; cơ tim; tổn thương phổi; loét da, thiếu máu, đái tháo đường, dị tật bẩm sinh...</a:t>
            </a:r>
          </a:p>
          <a:p>
            <a:r>
              <a:rPr lang="en-US" sz="2800"/>
              <a:t>Gây ung thư: da, phổi, gan, bàng quang</a:t>
            </a:r>
          </a:p>
          <a:p>
            <a:pPr marL="0" indent="0">
              <a:buNone/>
            </a:pPr>
            <a:endParaRPr lang="en-US" sz="2800" smtClean="0"/>
          </a:p>
          <a:p>
            <a:endParaRPr lang="en-US" sz="2800" smtClean="0"/>
          </a:p>
          <a:p>
            <a:endParaRPr lang="en-US" sz="2800" smtClean="0"/>
          </a:p>
        </p:txBody>
      </p:sp>
    </p:spTree>
    <p:extLst>
      <p:ext uri="{BB962C8B-B14F-4D97-AF65-F5344CB8AC3E}">
        <p14:creationId xmlns:p14="http://schemas.microsoft.com/office/powerpoint/2010/main" val="2863407537"/>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HD">
  <a:themeElements>
    <a:clrScheme name="DH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H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H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H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H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H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H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H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H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5485</TotalTime>
  <Words>1810</Words>
  <Application>Microsoft Office PowerPoint</Application>
  <PresentationFormat>On-screen Show (4:3)</PresentationFormat>
  <Paragraphs>234</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1_DHD</vt:lpstr>
      <vt:lpstr>KHOA MÔI TRƯỜNG BỘ MÔN ĐỊA SINH THÁI VÀ CÔNG NGHỆ MÔI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mmmmmmmmmmmmmm</dc:title>
  <dc:creator>Admin</dc:creator>
  <cp:lastModifiedBy>Nguyen </cp:lastModifiedBy>
  <cp:revision>130</cp:revision>
  <dcterms:created xsi:type="dcterms:W3CDTF">2012-12-25T08:32:00Z</dcterms:created>
  <dcterms:modified xsi:type="dcterms:W3CDTF">2021-10-23T16:20:35Z</dcterms:modified>
</cp:coreProperties>
</file>