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sldIdLst>
    <p:sldId id="256" r:id="rId5"/>
    <p:sldId id="260" r:id="rId6"/>
    <p:sldId id="257" r:id="rId7"/>
    <p:sldId id="261" r:id="rId8"/>
    <p:sldId id="259" r:id="rId9"/>
    <p:sldId id="258" r:id="rId10"/>
    <p:sldId id="266" r:id="rId11"/>
    <p:sldId id="263" r:id="rId12"/>
    <p:sldId id="267" r:id="rId13"/>
    <p:sldId id="264" r:id="rId14"/>
    <p:sldId id="265" r:id="rId15"/>
    <p:sldId id="269" r:id="rId16"/>
    <p:sldId id="262" r:id="rId17"/>
    <p:sldId id="268" r:id="rId18"/>
    <p:sldId id="275" r:id="rId19"/>
    <p:sldId id="271" r:id="rId20"/>
    <p:sldId id="270" r:id="rId21"/>
    <p:sldId id="274" r:id="rId22"/>
    <p:sldId id="272" r:id="rId23"/>
    <p:sldId id="276" r:id="rId24"/>
    <p:sldId id="273" r:id="rId25"/>
    <p:sldId id="279" r:id="rId26"/>
    <p:sldId id="278" r:id="rId27"/>
    <p:sldId id="283" r:id="rId28"/>
    <p:sldId id="281" r:id="rId29"/>
    <p:sldId id="282" r:id="rId30"/>
    <p:sldId id="280" r:id="rId31"/>
    <p:sldId id="286" r:id="rId32"/>
    <p:sldId id="287" r:id="rId33"/>
    <p:sldId id="288" r:id="rId34"/>
    <p:sldId id="289" r:id="rId35"/>
    <p:sldId id="290" r:id="rId36"/>
    <p:sldId id="28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16" autoAdjust="0"/>
  </p:normalViewPr>
  <p:slideViewPr>
    <p:cSldViewPr snapToGrid="0">
      <p:cViewPr>
        <p:scale>
          <a:sx n="66" d="100"/>
          <a:sy n="66" d="100"/>
        </p:scale>
        <p:origin x="142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EACC590-26BD-4321-8539-CD52283DFD12}" type="datetimeFigureOut">
              <a:rPr lang="en-US" smtClean="0"/>
              <a:t>12/19/2021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348631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ACC590-26BD-4321-8539-CD52283DFD12}" type="datetimeFigureOut">
              <a:rPr lang="en-US" smtClean="0"/>
              <a:t>12/19/2021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2040110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ACC590-26BD-4321-8539-CD52283DFD12}" type="datetimeFigureOut">
              <a:rPr lang="en-US" smtClean="0"/>
              <a:t>12/19/2021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111524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EACC590-26BD-4321-8539-CD52283DFD12}" type="datetimeFigureOut">
              <a:rPr lang="en-US" smtClean="0"/>
              <a:t>12/19/2021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370074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EACC590-26BD-4321-8539-CD52283DFD12}" type="datetimeFigureOut">
              <a:rPr lang="en-US" smtClean="0"/>
              <a:t>12/19/2021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1623121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EACC590-26BD-4321-8539-CD52283DFD12}" type="datetimeFigureOut">
              <a:rPr lang="en-US" smtClean="0"/>
              <a:t>12/19/2021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628427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CC590-26BD-4321-8539-CD52283DFD12}" type="datetimeFigureOut">
              <a:rPr lang="en-US" smtClean="0"/>
              <a:t>12/19/2021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3256050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ACC590-26BD-4321-8539-CD52283DFD12}" type="datetimeFigureOut">
              <a:rPr lang="en-US" smtClean="0"/>
              <a:t>12/19/2021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68758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ACC590-26BD-4321-8539-CD52283DFD12}" type="datetimeFigureOut">
              <a:rPr lang="en-US" smtClean="0"/>
              <a:t>12/19/2021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2813950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ACC590-26BD-4321-8539-CD52283DFD12}" type="datetimeFigureOut">
              <a:rPr lang="en-US" smtClean="0"/>
              <a:t>12/19/2021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182797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ACC590-26BD-4321-8539-CD52283DFD12}" type="datetimeFigureOut">
              <a:rPr lang="en-US" smtClean="0"/>
              <a:t>12/19/2021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2EAC1-F2CF-499B-A607-BF4750FC9FCD}" type="slidenum">
              <a:rPr lang="en-US" smtClean="0"/>
              <a:t>‹#›</a:t>
            </a:fld>
            <a:endParaRPr lang="en-US"/>
          </a:p>
        </p:txBody>
      </p:sp>
    </p:spTree>
    <p:extLst>
      <p:ext uri="{BB962C8B-B14F-4D97-AF65-F5344CB8AC3E}">
        <p14:creationId xmlns:p14="http://schemas.microsoft.com/office/powerpoint/2010/main" val="3578770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B395087-EDC9-40A2-B85D-24C8229CAC9F}" type="datetimeFigureOut">
              <a:rPr lang="en-US" smtClean="0">
                <a:solidFill>
                  <a:srgbClr val="DBF5F9">
                    <a:shade val="90000"/>
                  </a:srgbClr>
                </a:solidFill>
              </a:rPr>
              <a:pPr/>
              <a:t>12/19/2021</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3F4B029D-A759-4570-A5F1-87F0A8CF80B1}"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385820243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333804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DBF5F9">
                    <a:shade val="90000"/>
                  </a:srgbClr>
                </a:solidFill>
              </a:rPr>
              <a:pPr/>
              <a:t>12/19/2021</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327394609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811623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553509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915251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75825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210848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216002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022604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3213382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B395087-EDC9-40A2-B85D-24C8229CAC9F}" type="datetimeFigureOut">
              <a:rPr lang="en-US" smtClean="0">
                <a:solidFill>
                  <a:srgbClr val="DBF5F9">
                    <a:shade val="90000"/>
                  </a:srgbClr>
                </a:solidFill>
              </a:rPr>
              <a:pPr/>
              <a:t>12/20/2021</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3F4B029D-A759-4570-A5F1-87F0A8CF80B1}"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56210392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5189530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DBF5F9">
                    <a:shade val="90000"/>
                  </a:srgbClr>
                </a:solidFill>
              </a:rPr>
              <a:pPr/>
              <a:t>12/20/2021</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94309169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857495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7984056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992025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13029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6107413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0974054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5424235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5446026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B395087-EDC9-40A2-B85D-24C8229CAC9F}" type="datetimeFigureOut">
              <a:rPr lang="en-US" smtClean="0">
                <a:solidFill>
                  <a:srgbClr val="DBF5F9">
                    <a:shade val="90000"/>
                  </a:srgbClr>
                </a:solidFill>
              </a:rPr>
              <a:pPr/>
              <a:t>12/20/2021</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3F4B029D-A759-4570-A5F1-87F0A8CF80B1}"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471268886"/>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75635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DBF5F9">
                    <a:shade val="90000"/>
                  </a:srgbClr>
                </a:solidFill>
              </a:rPr>
              <a:pPr/>
              <a:t>12/20/2021</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07031194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8450763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15604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7472288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230035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887038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1988187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4837899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459066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CC590-26BD-4321-8539-CD52283DFD12}" type="datetimeFigureOut">
              <a:rPr lang="en-US" smtClean="0"/>
              <a:t>12/19/2021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C2EAC1-F2CF-499B-A607-BF4750FC9FCD}" type="slidenum">
              <a:rPr lang="en-US" smtClean="0"/>
              <a:t>‹#›</a:t>
            </a:fld>
            <a:endParaRPr lang="en-US"/>
          </a:p>
        </p:txBody>
      </p:sp>
    </p:spTree>
    <p:extLst>
      <p:ext uri="{BB962C8B-B14F-4D97-AF65-F5344CB8AC3E}">
        <p14:creationId xmlns:p14="http://schemas.microsoft.com/office/powerpoint/2010/main" val="1451200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395087-EDC9-40A2-B85D-24C8229CAC9F}" type="datetimeFigureOut">
              <a:rPr lang="en-US" smtClean="0">
                <a:solidFill>
                  <a:srgbClr val="04617B">
                    <a:shade val="90000"/>
                  </a:srgbClr>
                </a:solidFill>
              </a:rPr>
              <a:pPr/>
              <a:t>12/19/2021</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17355091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24804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395087-EDC9-40A2-B85D-24C8229CAC9F}" type="datetimeFigureOut">
              <a:rPr lang="en-US" smtClean="0">
                <a:solidFill>
                  <a:srgbClr val="04617B">
                    <a:shade val="90000"/>
                  </a:srgbClr>
                </a:solidFill>
              </a:rPr>
              <a:pPr/>
              <a:t>12/20/2021</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F4B029D-A759-4570-A5F1-87F0A8CF80B1}" type="slidenum">
              <a:rPr lang="en-US" smtClean="0">
                <a:solidFill>
                  <a:srgbClr val="04617B">
                    <a:shade val="90000"/>
                  </a:srgbClr>
                </a:solidFill>
              </a: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5150294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827" y="3059650"/>
            <a:ext cx="7873998" cy="757130"/>
          </a:xfrm>
          <a:prstGeom prst="rect">
            <a:avLst/>
          </a:prstGeom>
        </p:spPr>
        <p:txBody>
          <a:bodyPr wrap="square">
            <a:spAutoFit/>
          </a:bodyPr>
          <a:lstStyle/>
          <a:p>
            <a:pPr algn="ctr">
              <a:lnSpc>
                <a:spcPct val="120000"/>
              </a:lnSpc>
              <a:spcAft>
                <a:spcPts val="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GIỚI THIỆU CHUNG VỀ CHẤT THẢI NGUY HẠI </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VÀ</a:t>
            </a:r>
          </a:p>
          <a:p>
            <a:pPr algn="ctr">
              <a:lnSpc>
                <a:spcPct val="120000"/>
              </a:lnSpc>
              <a:spcAft>
                <a:spcPts val="0"/>
              </a:spcAft>
            </a:pP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ĐỘC TÍNH CỦA MỘT SỐ CHẤT NGUY HẠI TỚI CƠ THỂ CON NGƯỜI</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2365826" y="1888030"/>
            <a:ext cx="4572000" cy="609398"/>
          </a:xfrm>
          <a:prstGeom prst="rect">
            <a:avLst/>
          </a:prstGeom>
        </p:spPr>
        <p:txBody>
          <a:bodyPr>
            <a:spAutoFit/>
          </a:bodyPr>
          <a:lstStyle/>
          <a:p>
            <a:pPr algn="ctr">
              <a:lnSpc>
                <a:spcPct val="120000"/>
              </a:lnSpc>
              <a:spcAft>
                <a:spcPts val="0"/>
              </a:spcAft>
            </a:pPr>
            <a:r>
              <a:rPr lang="en-US" sz="2800" b="1" dirty="0" smtClean="0">
                <a:latin typeface="Times New Roman" panose="02020603050405020304" pitchFamily="18" charset="0"/>
                <a:ea typeface="Times New Roman" panose="02020603050405020304" pitchFamily="18" charset="0"/>
                <a:cs typeface="Times New Roman" panose="02020603050405020304" pitchFamily="18" charset="0"/>
              </a:rPr>
              <a:t>BÁO CÁO HỌC THUẬT</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1081313" y="4379002"/>
            <a:ext cx="7141029" cy="941796"/>
          </a:xfrm>
          <a:prstGeom prst="rect">
            <a:avLst/>
          </a:prstGeom>
        </p:spPr>
        <p:txBody>
          <a:bodyPr wrap="square">
            <a:spAutoFit/>
          </a:bodyPr>
          <a:lstStyle/>
          <a:p>
            <a:pPr algn="ctr">
              <a:lnSpc>
                <a:spcPct val="120000"/>
              </a:lnSpc>
              <a:spcAft>
                <a:spcPts val="0"/>
              </a:spcAft>
            </a:pPr>
            <a:r>
              <a:rPr lang="vi-VN" b="1" dirty="0" smtClean="0">
                <a:latin typeface="Times New Roman" panose="02020603050405020304" pitchFamily="18" charset="0"/>
                <a:ea typeface="Times New Roman" panose="02020603050405020304" pitchFamily="18" charset="0"/>
                <a:cs typeface="Times New Roman" panose="02020603050405020304" pitchFamily="18" charset="0"/>
              </a:rPr>
              <a:t>Ngườ</a:t>
            </a:r>
            <a:r>
              <a:rPr lang="en-US" b="1" dirty="0" err="1" smtClean="0">
                <a:latin typeface="Times New Roman" panose="02020603050405020304" pitchFamily="18" charset="0"/>
                <a:ea typeface="Times New Roman" panose="02020603050405020304" pitchFamily="18" charset="0"/>
                <a:cs typeface="Times New Roman" panose="02020603050405020304" pitchFamily="18" charset="0"/>
              </a:rPr>
              <a:t>i</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cs typeface="Times New Roman" panose="02020603050405020304" pitchFamily="18" charset="0"/>
              </a:rPr>
              <a:t>trình</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cs typeface="Times New Roman" panose="02020603050405020304" pitchFamily="18" charset="0"/>
              </a:rPr>
              <a:t>bày</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cs typeface="Times New Roman" panose="02020603050405020304" pitchFamily="18" charset="0"/>
              </a:rPr>
              <a:t>Phạm</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ea typeface="Times New Roman" panose="02020603050405020304" pitchFamily="18" charset="0"/>
                <a:cs typeface="Times New Roman" panose="02020603050405020304" pitchFamily="18" charset="0"/>
              </a:rPr>
              <a:t>Khánh</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Huy</a:t>
            </a:r>
          </a:p>
          <a:p>
            <a:pPr algn="ctr">
              <a:lnSpc>
                <a:spcPct val="120000"/>
              </a:lnSpc>
              <a:spcAft>
                <a:spcPts val="0"/>
              </a:spcAft>
            </a:pPr>
            <a:r>
              <a:rPr lang="en-US" sz="14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môn</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Địa</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sinh</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thái</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và</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Công</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nghệ</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môi</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latin typeface="Times New Roman" panose="02020603050405020304" pitchFamily="18" charset="0"/>
                <a:ea typeface="Times New Roman" panose="02020603050405020304" pitchFamily="18" charset="0"/>
                <a:cs typeface="Times New Roman" panose="02020603050405020304" pitchFamily="18" charset="0"/>
              </a:rPr>
              <a:t>trường</a:t>
            </a:r>
            <a:endParaRPr lang="en-US" sz="14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US" sz="14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Khoa</a:t>
            </a:r>
            <a:r>
              <a:rPr lang="en-US"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Môi</a:t>
            </a:r>
            <a:r>
              <a:rPr lang="en-US"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smtClean="0">
                <a:effectLst/>
                <a:latin typeface="Times New Roman" panose="02020603050405020304" pitchFamily="18" charset="0"/>
                <a:ea typeface="Times New Roman" panose="02020603050405020304" pitchFamily="18" charset="0"/>
                <a:cs typeface="Times New Roman" panose="02020603050405020304" pitchFamily="18" charset="0"/>
              </a:rPr>
              <a:t>trường</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448886" y="416160"/>
            <a:ext cx="6405881" cy="1300188"/>
          </a:xfrm>
          <a:prstGeom prst="rect">
            <a:avLst/>
          </a:prstGeom>
        </p:spPr>
      </p:pic>
    </p:spTree>
    <p:extLst>
      <p:ext uri="{BB962C8B-B14F-4D97-AF65-F5344CB8AC3E}">
        <p14:creationId xmlns:p14="http://schemas.microsoft.com/office/powerpoint/2010/main" val="66641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vov.vn/Uploaded/nthanhha/2013_01_30/tran-da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065" y="3740737"/>
            <a:ext cx="3559222" cy="26622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a9.vietbao.vn/images/vn901/the-gioi/1124041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013" y="3752790"/>
            <a:ext cx="3559222" cy="2650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i.baoxaydung.com.vn/stores/news_dataimages/nga/102011/20/09/medium/d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3827" y="973648"/>
            <a:ext cx="3594408" cy="23050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75770" y="329113"/>
            <a:ext cx="3347391" cy="461665"/>
          </a:xfrm>
          <a:prstGeom prst="rect">
            <a:avLst/>
          </a:prstGeom>
        </p:spPr>
        <p:txBody>
          <a:bodyPr wrap="none">
            <a:spAutoFit/>
          </a:bodyPr>
          <a:lstStyle/>
          <a:p>
            <a:pPr algn="ctr"/>
            <a:r>
              <a:rPr lang="en-US" sz="2400" b="1" dirty="0" smtClean="0">
                <a:solidFill>
                  <a:srgbClr val="FF0000"/>
                </a:solidFill>
                <a:latin typeface="Arial" panose="020B0604020202020204" pitchFamily="34" charset="0"/>
                <a:cs typeface="Arial" panose="020B0604020202020204" pitchFamily="34" charset="0"/>
              </a:rPr>
              <a:t>1. THẾ NÀO LÀ CTNH</a:t>
            </a:r>
            <a:endParaRPr lang="en-US" sz="2400" b="1" dirty="0">
              <a:solidFill>
                <a:srgbClr val="FF0000"/>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5"/>
          <a:stretch>
            <a:fillRect/>
          </a:stretch>
        </p:blipFill>
        <p:spPr>
          <a:xfrm>
            <a:off x="1433479" y="1069947"/>
            <a:ext cx="1631973" cy="2112452"/>
          </a:xfrm>
          <a:prstGeom prst="rect">
            <a:avLst/>
          </a:prstGeom>
        </p:spPr>
      </p:pic>
    </p:spTree>
    <p:extLst>
      <p:ext uri="{BB962C8B-B14F-4D97-AF65-F5344CB8AC3E}">
        <p14:creationId xmlns:p14="http://schemas.microsoft.com/office/powerpoint/2010/main" val="1952294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1125" y="2300288"/>
            <a:ext cx="8357099" cy="16716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0000"/>
              </a:lnSpc>
            </a:pPr>
            <a:r>
              <a:rPr lang="en-US" b="1" u="sng" dirty="0" smtClean="0">
                <a:solidFill>
                  <a:prstClr val="white"/>
                </a:solidFill>
                <a:latin typeface="Arial" panose="020B0604020202020204" pitchFamily="34" charset="0"/>
                <a:cs typeface="Arial" panose="020B0604020202020204" pitchFamily="34" charset="0"/>
              </a:rPr>
              <a:t>* THEO HỘI MÔI TRƯỜNG MỸ (USEPA):</a:t>
            </a:r>
          </a:p>
          <a:p>
            <a:pPr algn="just">
              <a:lnSpc>
                <a:spcPct val="110000"/>
              </a:lnSpc>
            </a:pPr>
            <a:r>
              <a:rPr lang="en-US" b="1" dirty="0" smtClean="0">
                <a:solidFill>
                  <a:prstClr val="white"/>
                </a:solidFill>
                <a:latin typeface="Arial" panose="020B0604020202020204" pitchFamily="34" charset="0"/>
                <a:cs typeface="Arial" panose="020B0604020202020204" pitchFamily="34" charset="0"/>
              </a:rPr>
              <a:t>CTNH </a:t>
            </a:r>
            <a:r>
              <a:rPr lang="en-US" b="1" dirty="0" err="1">
                <a:solidFill>
                  <a:prstClr val="white"/>
                </a:solidFill>
                <a:latin typeface="Arial" panose="020B0604020202020204" pitchFamily="34" charset="0"/>
                <a:cs typeface="Arial" panose="020B0604020202020204" pitchFamily="34" charset="0"/>
              </a:rPr>
              <a:t>là</a:t>
            </a:r>
            <a:r>
              <a:rPr lang="en-US" b="1" dirty="0">
                <a:solidFill>
                  <a:prstClr val="white"/>
                </a:solidFill>
                <a:latin typeface="Arial" panose="020B0604020202020204" pitchFamily="34" charset="0"/>
                <a:cs typeface="Arial" panose="020B0604020202020204" pitchFamily="34" charset="0"/>
              </a:rPr>
              <a:t> c</a:t>
            </a:r>
            <a:r>
              <a:rPr lang="vi-VN" b="1" dirty="0">
                <a:solidFill>
                  <a:prstClr val="white"/>
                </a:solidFill>
                <a:latin typeface="Arial" panose="020B0604020202020204" pitchFamily="34" charset="0"/>
                <a:cs typeface="Arial" panose="020B0604020202020204" pitchFamily="34" charset="0"/>
              </a:rPr>
              <a:t>hất thải hay hỗn hợp các chất thải do việc bảo quản, vận chuyển, xử lý, đổ thải không thích hợp nên hàm lượng, nồng độ và tính chất hoá học của chúng đã gây ra những tác động độc hại, làm giảm sức khỏe, gây nguy hại đến tính mạng con người.</a:t>
            </a:r>
          </a:p>
        </p:txBody>
      </p:sp>
      <p:sp>
        <p:nvSpPr>
          <p:cNvPr id="3" name="Rounded Rectangle 2"/>
          <p:cNvSpPr/>
          <p:nvPr/>
        </p:nvSpPr>
        <p:spPr>
          <a:xfrm>
            <a:off x="301125" y="4171950"/>
            <a:ext cx="8357099" cy="2486025"/>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u="sng" dirty="0" smtClean="0">
                <a:solidFill>
                  <a:srgbClr val="FF0000"/>
                </a:solidFill>
                <a:effectLst/>
                <a:latin typeface="Arial" panose="020B0604020202020204" pitchFamily="34" charset="0"/>
                <a:cs typeface="Arial" panose="020B0604020202020204" pitchFamily="34" charset="0"/>
              </a:rPr>
              <a:t>* THEO LUẬT BẢO VỆ MÔI TRƯỜNG NĂM 2014, SỐ 55/2014/QH </a:t>
            </a:r>
            <a:r>
              <a:rPr lang="en-US" b="1" dirty="0" smtClean="0">
                <a:solidFill>
                  <a:srgbClr val="FF0000"/>
                </a:solidFill>
                <a:effectLst/>
                <a:latin typeface="Arial" panose="020B0604020202020204" pitchFamily="34" charset="0"/>
                <a:cs typeface="Arial" panose="020B0604020202020204" pitchFamily="34" charset="0"/>
              </a:rPr>
              <a:t>13 </a:t>
            </a:r>
            <a:r>
              <a:rPr lang="en-US" b="1" dirty="0" err="1">
                <a:solidFill>
                  <a:srgbClr val="FF0000"/>
                </a:solidFill>
                <a:effectLst/>
                <a:latin typeface="Arial" panose="020B0604020202020204" pitchFamily="34" charset="0"/>
                <a:cs typeface="Arial" panose="020B0604020202020204" pitchFamily="34" charset="0"/>
              </a:rPr>
              <a:t>ngày</a:t>
            </a:r>
            <a:r>
              <a:rPr lang="en-US" b="1" dirty="0">
                <a:solidFill>
                  <a:srgbClr val="FF0000"/>
                </a:solidFill>
                <a:effectLst/>
                <a:latin typeface="Arial" panose="020B0604020202020204" pitchFamily="34" charset="0"/>
                <a:cs typeface="Arial" panose="020B0604020202020204" pitchFamily="34" charset="0"/>
              </a:rPr>
              <a:t> 23 </a:t>
            </a:r>
            <a:r>
              <a:rPr lang="en-US" b="1" dirty="0" err="1">
                <a:solidFill>
                  <a:srgbClr val="FF0000"/>
                </a:solidFill>
                <a:effectLst/>
                <a:latin typeface="Arial" panose="020B0604020202020204" pitchFamily="34" charset="0"/>
                <a:cs typeface="Arial" panose="020B0604020202020204" pitchFamily="34" charset="0"/>
              </a:rPr>
              <a:t>tháng</a:t>
            </a:r>
            <a:r>
              <a:rPr lang="en-US" b="1" dirty="0">
                <a:solidFill>
                  <a:srgbClr val="FF0000"/>
                </a:solidFill>
                <a:effectLst/>
                <a:latin typeface="Arial" panose="020B0604020202020204" pitchFamily="34" charset="0"/>
                <a:cs typeface="Arial" panose="020B0604020202020204" pitchFamily="34" charset="0"/>
              </a:rPr>
              <a:t> 6 </a:t>
            </a:r>
            <a:r>
              <a:rPr lang="en-US" b="1" dirty="0" err="1">
                <a:solidFill>
                  <a:srgbClr val="FF0000"/>
                </a:solidFill>
                <a:effectLst/>
                <a:latin typeface="Arial" panose="020B0604020202020204" pitchFamily="34" charset="0"/>
                <a:cs typeface="Arial" panose="020B0604020202020204" pitchFamily="34" charset="0"/>
              </a:rPr>
              <a:t>năm</a:t>
            </a:r>
            <a:r>
              <a:rPr lang="en-US" b="1" dirty="0">
                <a:solidFill>
                  <a:srgbClr val="FF0000"/>
                </a:solidFill>
                <a:effectLst/>
                <a:latin typeface="Arial" panose="020B0604020202020204" pitchFamily="34" charset="0"/>
                <a:cs typeface="Arial" panose="020B0604020202020204" pitchFamily="34" charset="0"/>
              </a:rPr>
              <a:t> 2014 </a:t>
            </a:r>
            <a:r>
              <a:rPr lang="vi-VN" b="1" dirty="0">
                <a:solidFill>
                  <a:srgbClr val="FF0000"/>
                </a:solidFill>
                <a:effectLst/>
                <a:latin typeface="Arial" panose="020B0604020202020204" pitchFamily="34" charset="0"/>
                <a:cs typeface="Arial" panose="020B0604020202020204" pitchFamily="34" charset="0"/>
              </a:rPr>
              <a:t>định nghĩa chất thải nguy hại như sau</a:t>
            </a:r>
            <a:r>
              <a:rPr lang="en-US" b="1" dirty="0">
                <a:solidFill>
                  <a:srgbClr val="FF0000"/>
                </a:solidFill>
                <a:effectLst/>
                <a:latin typeface="Arial" panose="020B0604020202020204" pitchFamily="34" charset="0"/>
                <a:cs typeface="Arial" panose="020B0604020202020204" pitchFamily="34" charset="0"/>
              </a:rPr>
              <a:t>:</a:t>
            </a:r>
          </a:p>
          <a:p>
            <a:pPr marL="285750" indent="-285750" algn="just">
              <a:buFontTx/>
              <a:buChar char="-"/>
            </a:pPr>
            <a:r>
              <a:rPr lang="en-US" b="1" dirty="0" err="1" smtClean="0">
                <a:solidFill>
                  <a:srgbClr val="FF0000"/>
                </a:solidFill>
                <a:latin typeface="Arial" panose="020B0604020202020204" pitchFamily="34" charset="0"/>
                <a:cs typeface="Arial" panose="020B0604020202020204" pitchFamily="34" charset="0"/>
              </a:rPr>
              <a:t>Chất</a:t>
            </a:r>
            <a:r>
              <a:rPr lang="en-US" b="1" dirty="0" smtClean="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thải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là</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vật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chất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thải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ra</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từ</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sản</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xuất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kinh</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doanh</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dịch</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vụ</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sinh</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hoạt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hoặc</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hoạt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động</a:t>
            </a:r>
            <a:r>
              <a:rPr lang="en-US" b="1" dirty="0">
                <a:solidFill>
                  <a:srgbClr val="FF0000"/>
                </a:solidFill>
                <a:latin typeface="Arial" panose="020B0604020202020204" pitchFamily="34" charset="0"/>
                <a:cs typeface="Arial" panose="020B0604020202020204" pitchFamily="34" charset="0"/>
              </a:rPr>
              <a:t> </a:t>
            </a:r>
            <a:r>
              <a:rPr lang="en-US" b="1" dirty="0" err="1" smtClean="0">
                <a:solidFill>
                  <a:srgbClr val="FF0000"/>
                </a:solidFill>
                <a:latin typeface="Arial" panose="020B0604020202020204" pitchFamily="34" charset="0"/>
                <a:cs typeface="Arial" panose="020B0604020202020204" pitchFamily="34" charset="0"/>
              </a:rPr>
              <a:t>khác</a:t>
            </a:r>
            <a:r>
              <a:rPr lang="en-US" b="1" dirty="0" smtClean="0">
                <a:solidFill>
                  <a:srgbClr val="FF0000"/>
                </a:solidFill>
                <a:latin typeface="Arial" panose="020B0604020202020204" pitchFamily="34" charset="0"/>
                <a:cs typeface="Arial" panose="020B0604020202020204" pitchFamily="34" charset="0"/>
              </a:rPr>
              <a:t>.</a:t>
            </a:r>
            <a:endParaRPr lang="en-US" b="1" dirty="0">
              <a:solidFill>
                <a:srgbClr val="FF0000"/>
              </a:solidFill>
              <a:latin typeface="Arial" panose="020B0604020202020204" pitchFamily="34" charset="0"/>
              <a:cs typeface="Arial" panose="020B0604020202020204" pitchFamily="34" charset="0"/>
            </a:endParaRPr>
          </a:p>
          <a:p>
            <a:pPr marL="285750" indent="-285750" algn="just">
              <a:buFontTx/>
              <a:buChar char="-"/>
            </a:pPr>
            <a:r>
              <a:rPr lang="en-US" b="1" dirty="0" smtClean="0">
                <a:solidFill>
                  <a:srgbClr val="FF0000"/>
                </a:solidFill>
                <a:effectLst/>
                <a:latin typeface="Arial" panose="020B0604020202020204" pitchFamily="34" charset="0"/>
                <a:cs typeface="Arial" panose="020B0604020202020204" pitchFamily="34" charset="0"/>
              </a:rPr>
              <a:t>CTNH </a:t>
            </a:r>
            <a:r>
              <a:rPr lang="vi-VN" b="1" dirty="0">
                <a:solidFill>
                  <a:srgbClr val="FF0000"/>
                </a:solidFill>
                <a:effectLst/>
                <a:latin typeface="Arial" panose="020B0604020202020204" pitchFamily="34" charset="0"/>
                <a:cs typeface="Arial" panose="020B0604020202020204" pitchFamily="34" charset="0"/>
              </a:rPr>
              <a:t>là chất thải có chứa </a:t>
            </a:r>
            <a:r>
              <a:rPr lang="en-US" b="1" dirty="0" err="1">
                <a:solidFill>
                  <a:srgbClr val="FF0000"/>
                </a:solidFill>
                <a:effectLst/>
                <a:latin typeface="Arial" panose="020B0604020202020204" pitchFamily="34" charset="0"/>
                <a:cs typeface="Arial" panose="020B0604020202020204" pitchFamily="34" charset="0"/>
              </a:rPr>
              <a:t>yếu</a:t>
            </a:r>
            <a:r>
              <a:rPr lang="en-US" b="1" dirty="0">
                <a:solidFill>
                  <a:srgbClr val="FF0000"/>
                </a:solidFill>
                <a:effectLst/>
                <a:latin typeface="Arial" panose="020B0604020202020204" pitchFamily="34" charset="0"/>
                <a:cs typeface="Arial" panose="020B0604020202020204" pitchFamily="34" charset="0"/>
              </a:rPr>
              <a:t> </a:t>
            </a:r>
            <a:r>
              <a:rPr lang="en-US" b="1" dirty="0" err="1">
                <a:solidFill>
                  <a:srgbClr val="FF0000"/>
                </a:solidFill>
                <a:effectLst/>
                <a:latin typeface="Arial" panose="020B0604020202020204" pitchFamily="34" charset="0"/>
                <a:cs typeface="Arial" panose="020B0604020202020204" pitchFamily="34" charset="0"/>
              </a:rPr>
              <a:t>tố</a:t>
            </a:r>
            <a:r>
              <a:rPr lang="en-US" b="1" dirty="0">
                <a:solidFill>
                  <a:srgbClr val="FF0000"/>
                </a:solidFill>
                <a:effectLst/>
                <a:latin typeface="Arial" panose="020B0604020202020204" pitchFamily="34" charset="0"/>
                <a:cs typeface="Arial" panose="020B0604020202020204" pitchFamily="34" charset="0"/>
              </a:rPr>
              <a:t> </a:t>
            </a:r>
            <a:r>
              <a:rPr lang="en-US" b="1" dirty="0" err="1">
                <a:solidFill>
                  <a:srgbClr val="FF0000"/>
                </a:solidFill>
                <a:effectLst/>
                <a:latin typeface="Arial" panose="020B0604020202020204" pitchFamily="34" charset="0"/>
                <a:cs typeface="Arial" panose="020B0604020202020204" pitchFamily="34" charset="0"/>
              </a:rPr>
              <a:t>độc</a:t>
            </a:r>
            <a:r>
              <a:rPr lang="en-US" b="1" dirty="0">
                <a:solidFill>
                  <a:srgbClr val="FF0000"/>
                </a:solidFill>
                <a:effectLst/>
                <a:latin typeface="Arial" panose="020B0604020202020204" pitchFamily="34" charset="0"/>
                <a:cs typeface="Arial" panose="020B0604020202020204" pitchFamily="34" charset="0"/>
              </a:rPr>
              <a:t> </a:t>
            </a:r>
            <a:r>
              <a:rPr lang="en-US" b="1" dirty="0" err="1">
                <a:solidFill>
                  <a:srgbClr val="FF0000"/>
                </a:solidFill>
                <a:effectLst/>
                <a:latin typeface="Arial" panose="020B0604020202020204" pitchFamily="34" charset="0"/>
                <a:cs typeface="Arial" panose="020B0604020202020204" pitchFamily="34" charset="0"/>
              </a:rPr>
              <a:t>hại</a:t>
            </a:r>
            <a:r>
              <a:rPr lang="en-US" b="1" dirty="0">
                <a:solidFill>
                  <a:srgbClr val="FF0000"/>
                </a:solidFill>
                <a:effectLst/>
                <a:latin typeface="Arial" panose="020B0604020202020204" pitchFamily="34" charset="0"/>
                <a:cs typeface="Arial" panose="020B0604020202020204" pitchFamily="34" charset="0"/>
              </a:rPr>
              <a:t>, </a:t>
            </a:r>
            <a:r>
              <a:rPr lang="en-US" b="1" dirty="0" err="1">
                <a:solidFill>
                  <a:srgbClr val="FF0000"/>
                </a:solidFill>
                <a:effectLst/>
                <a:latin typeface="Arial" panose="020B0604020202020204" pitchFamily="34" charset="0"/>
                <a:cs typeface="Arial" panose="020B0604020202020204" pitchFamily="34" charset="0"/>
              </a:rPr>
              <a:t>phóng</a:t>
            </a:r>
            <a:r>
              <a:rPr lang="en-US" b="1" dirty="0">
                <a:solidFill>
                  <a:srgbClr val="FF0000"/>
                </a:solidFill>
                <a:effectLst/>
                <a:latin typeface="Arial" panose="020B0604020202020204" pitchFamily="34" charset="0"/>
                <a:cs typeface="Arial" panose="020B0604020202020204" pitchFamily="34" charset="0"/>
              </a:rPr>
              <a:t> </a:t>
            </a:r>
            <a:r>
              <a:rPr lang="en-US" b="1" dirty="0" err="1">
                <a:solidFill>
                  <a:srgbClr val="FF0000"/>
                </a:solidFill>
                <a:effectLst/>
                <a:latin typeface="Arial" panose="020B0604020202020204" pitchFamily="34" charset="0"/>
                <a:cs typeface="Arial" panose="020B0604020202020204" pitchFamily="34" charset="0"/>
              </a:rPr>
              <a:t>xạ</a:t>
            </a:r>
            <a:r>
              <a:rPr lang="en-US" b="1" dirty="0">
                <a:solidFill>
                  <a:srgbClr val="FF0000"/>
                </a:solidFill>
                <a:effectLst/>
                <a:latin typeface="Arial" panose="020B0604020202020204" pitchFamily="34" charset="0"/>
                <a:cs typeface="Arial" panose="020B0604020202020204" pitchFamily="34" charset="0"/>
              </a:rPr>
              <a:t>, </a:t>
            </a:r>
            <a:r>
              <a:rPr lang="vi-VN" b="1" dirty="0">
                <a:solidFill>
                  <a:srgbClr val="FF0000"/>
                </a:solidFill>
                <a:latin typeface="Arial" panose="020B0604020202020204" pitchFamily="34" charset="0"/>
                <a:cs typeface="Arial" panose="020B0604020202020204" pitchFamily="34" charset="0"/>
              </a:rPr>
              <a:t>lây nhiễm</a:t>
            </a:r>
            <a:r>
              <a:rPr lang="en-US" b="1" dirty="0">
                <a:solidFill>
                  <a:srgbClr val="FF0000"/>
                </a:solidFill>
                <a:latin typeface="Arial" panose="020B0604020202020204" pitchFamily="34" charset="0"/>
                <a:cs typeface="Arial" panose="020B0604020202020204" pitchFamily="34" charset="0"/>
              </a:rPr>
              <a:t>,</a:t>
            </a:r>
            <a:r>
              <a:rPr lang="en-US" b="1" dirty="0">
                <a:solidFill>
                  <a:srgbClr val="FF0000"/>
                </a:solidFill>
                <a:effectLst/>
                <a:latin typeface="Arial" panose="020B0604020202020204" pitchFamily="34" charset="0"/>
                <a:cs typeface="Arial" panose="020B0604020202020204" pitchFamily="34" charset="0"/>
              </a:rPr>
              <a:t> </a:t>
            </a:r>
            <a:r>
              <a:rPr lang="vi-VN" b="1" dirty="0">
                <a:solidFill>
                  <a:srgbClr val="FF0000"/>
                </a:solidFill>
                <a:effectLst/>
                <a:latin typeface="Arial" panose="020B0604020202020204" pitchFamily="34" charset="0"/>
                <a:cs typeface="Arial" panose="020B0604020202020204" pitchFamily="34" charset="0"/>
              </a:rPr>
              <a:t>dễ cháy, dễ nổ, </a:t>
            </a:r>
            <a:r>
              <a:rPr lang="en-US" b="1" dirty="0" err="1">
                <a:solidFill>
                  <a:srgbClr val="FF0000"/>
                </a:solidFill>
                <a:effectLst/>
                <a:latin typeface="Arial" panose="020B0604020202020204" pitchFamily="34" charset="0"/>
                <a:cs typeface="Arial" panose="020B0604020202020204" pitchFamily="34" charset="0"/>
              </a:rPr>
              <a:t>gây</a:t>
            </a:r>
            <a:r>
              <a:rPr lang="en-US" b="1" dirty="0">
                <a:solidFill>
                  <a:srgbClr val="FF0000"/>
                </a:solidFill>
                <a:effectLst/>
                <a:latin typeface="Arial" panose="020B0604020202020204" pitchFamily="34" charset="0"/>
                <a:cs typeface="Arial" panose="020B0604020202020204" pitchFamily="34" charset="0"/>
              </a:rPr>
              <a:t> </a:t>
            </a:r>
            <a:r>
              <a:rPr lang="vi-VN" b="1" dirty="0">
                <a:solidFill>
                  <a:srgbClr val="FF0000"/>
                </a:solidFill>
                <a:effectLst/>
                <a:latin typeface="Arial" panose="020B0604020202020204" pitchFamily="34" charset="0"/>
                <a:cs typeface="Arial" panose="020B0604020202020204" pitchFamily="34" charset="0"/>
              </a:rPr>
              <a:t>ngộ độc, </a:t>
            </a:r>
            <a:r>
              <a:rPr lang="en-US" b="1" dirty="0" err="1">
                <a:solidFill>
                  <a:srgbClr val="FF0000"/>
                </a:solidFill>
                <a:latin typeface="Arial" panose="020B0604020202020204" pitchFamily="34" charset="0"/>
                <a:cs typeface="Arial" panose="020B0604020202020204" pitchFamily="34" charset="0"/>
              </a:rPr>
              <a:t>gây</a:t>
            </a:r>
            <a:r>
              <a:rPr lang="vi-VN" b="1" dirty="0">
                <a:solidFill>
                  <a:srgbClr val="FF0000"/>
                </a:solidFill>
                <a:effectLst/>
                <a:latin typeface="Arial" panose="020B0604020202020204" pitchFamily="34" charset="0"/>
                <a:cs typeface="Arial" panose="020B0604020202020204" pitchFamily="34" charset="0"/>
              </a:rPr>
              <a:t> ăn mòn và </a:t>
            </a:r>
            <a:r>
              <a:rPr lang="en-US" b="1" dirty="0" err="1">
                <a:solidFill>
                  <a:srgbClr val="FF0000"/>
                </a:solidFill>
                <a:effectLst/>
                <a:latin typeface="Arial" panose="020B0604020202020204" pitchFamily="34" charset="0"/>
                <a:cs typeface="Arial" panose="020B0604020202020204" pitchFamily="34" charset="0"/>
              </a:rPr>
              <a:t>có</a:t>
            </a:r>
            <a:r>
              <a:rPr lang="en-US" b="1" dirty="0">
                <a:solidFill>
                  <a:srgbClr val="FF0000"/>
                </a:solidFill>
                <a:effectLst/>
                <a:latin typeface="Arial" panose="020B0604020202020204" pitchFamily="34" charset="0"/>
                <a:cs typeface="Arial" panose="020B0604020202020204" pitchFamily="34" charset="0"/>
              </a:rPr>
              <a:t> </a:t>
            </a:r>
            <a:r>
              <a:rPr lang="vi-VN" b="1" dirty="0">
                <a:solidFill>
                  <a:srgbClr val="FF0000"/>
                </a:solidFill>
                <a:effectLst/>
                <a:latin typeface="Arial" panose="020B0604020202020204" pitchFamily="34" charset="0"/>
                <a:cs typeface="Arial" panose="020B0604020202020204" pitchFamily="34" charset="0"/>
              </a:rPr>
              <a:t>đặc tính nguy hại khác.</a:t>
            </a:r>
            <a:endParaRPr lang="en-US" b="1" dirty="0">
              <a:solidFill>
                <a:srgbClr val="FF0000"/>
              </a:solidFill>
              <a:effectLst/>
              <a:latin typeface="Arial" panose="020B0604020202020204" pitchFamily="34" charset="0"/>
              <a:cs typeface="Arial" panose="020B0604020202020204" pitchFamily="34" charset="0"/>
            </a:endParaRPr>
          </a:p>
          <a:p>
            <a:pPr marL="342900" indent="-342900" algn="just">
              <a:buFontTx/>
              <a:buChar char="-"/>
            </a:pPr>
            <a:r>
              <a:rPr lang="en-US" b="1" dirty="0" err="1">
                <a:solidFill>
                  <a:srgbClr val="FF0000"/>
                </a:solidFill>
                <a:latin typeface="Arial" panose="020B0604020202020204" pitchFamily="34" charset="0"/>
                <a:cs typeface="Arial" panose="020B0604020202020204" pitchFamily="34" charset="0"/>
              </a:rPr>
              <a:t>Quản</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lý</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chất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thải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là</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phòng</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ngừa</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giảm</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thiểu</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giám</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sát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phân</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loại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thu</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gom</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vận</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chuyển</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tái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sử</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dụng</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tái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chế</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và</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xử</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lý</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chất</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thải</a:t>
            </a:r>
            <a:r>
              <a:rPr lang="en-US" b="1" dirty="0">
                <a:solidFill>
                  <a:srgbClr val="FF0000"/>
                </a:solidFill>
                <a:latin typeface="Arial" panose="020B0604020202020204" pitchFamily="34" charset="0"/>
                <a:cs typeface="Arial" panose="020B0604020202020204" pitchFamily="34" charset="0"/>
              </a:rPr>
              <a:t>.</a:t>
            </a:r>
            <a:endParaRPr lang="en-US" b="1" dirty="0">
              <a:solidFill>
                <a:srgbClr val="FF0000"/>
              </a:solidFill>
              <a:effectLst/>
              <a:latin typeface="Arial" panose="020B0604020202020204" pitchFamily="34" charset="0"/>
              <a:cs typeface="Arial" panose="020B0604020202020204" pitchFamily="34" charset="0"/>
            </a:endParaRPr>
          </a:p>
        </p:txBody>
      </p:sp>
      <p:sp>
        <p:nvSpPr>
          <p:cNvPr id="4" name="Rounded Rectangle 3"/>
          <p:cNvSpPr/>
          <p:nvPr/>
        </p:nvSpPr>
        <p:spPr>
          <a:xfrm>
            <a:off x="301125" y="371477"/>
            <a:ext cx="8357099" cy="17573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0000"/>
              </a:lnSpc>
            </a:pPr>
            <a:r>
              <a:rPr lang="en-US" b="1" u="sng" dirty="0" smtClean="0">
                <a:solidFill>
                  <a:prstClr val="white"/>
                </a:solidFill>
                <a:latin typeface="Arial" panose="020B0604020202020204" pitchFamily="34" charset="0"/>
                <a:cs typeface="Arial" panose="020B0604020202020204" pitchFamily="34" charset="0"/>
              </a:rPr>
              <a:t>* THEO TỔ CHỨC MÔI TRƯỜNG LIÊN HỢP QUỐC (UNEP):</a:t>
            </a:r>
          </a:p>
          <a:p>
            <a:pPr algn="just">
              <a:lnSpc>
                <a:spcPct val="110000"/>
              </a:lnSpc>
            </a:pPr>
            <a:r>
              <a:rPr lang="vi-VN" b="1" dirty="0" smtClean="0">
                <a:solidFill>
                  <a:prstClr val="white"/>
                </a:solidFill>
                <a:latin typeface="Arial" panose="020B0604020202020204" pitchFamily="34" charset="0"/>
                <a:cs typeface="Arial" panose="020B0604020202020204" pitchFamily="34" charset="0"/>
              </a:rPr>
              <a:t>CTNH </a:t>
            </a:r>
            <a:r>
              <a:rPr lang="vi-VN" b="1" dirty="0">
                <a:solidFill>
                  <a:prstClr val="white"/>
                </a:solidFill>
                <a:latin typeface="Arial" panose="020B0604020202020204" pitchFamily="34" charset="0"/>
                <a:cs typeface="Arial" panose="020B0604020202020204" pitchFamily="34" charset="0"/>
              </a:rPr>
              <a:t>là các chất thải ở dạng khí, lỏng, rắn, có tính chất độc hại đối với con người, gây ngộ độc, chết người, bệnh viêm nhiễm, bệnh ung thư, gây quái thai… và gây tác hại đến môi trường như gây cháy nổ, ô nhiễm phóng xạ, các chất thải bệnh viện</a:t>
            </a:r>
            <a:r>
              <a:rPr lang="vi-VN" b="1" dirty="0" smtClean="0">
                <a:solidFill>
                  <a:prstClr val="white"/>
                </a:solidFill>
                <a:latin typeface="Arial" panose="020B0604020202020204" pitchFamily="34" charset="0"/>
                <a:cs typeface="Arial" panose="020B0604020202020204" pitchFamily="34" charset="0"/>
              </a:rPr>
              <a:t>.</a:t>
            </a:r>
            <a:endParaRPr lang="en-US" b="1" dirty="0" smtClean="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0501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0037" y="429696"/>
            <a:ext cx="6279283" cy="461665"/>
          </a:xfrm>
          <a:prstGeom prst="rect">
            <a:avLst/>
          </a:prstGeom>
        </p:spPr>
        <p:txBody>
          <a:bodyPr wrap="none">
            <a:spAutoFit/>
          </a:bodyPr>
          <a:lstStyle/>
          <a:p>
            <a:pPr fontAlgn="base"/>
            <a:r>
              <a:rPr lang="en-US" sz="2400" b="1" dirty="0" smtClean="0">
                <a:solidFill>
                  <a:srgbClr val="FF0000"/>
                </a:solidFill>
                <a:latin typeface="Arial" panose="020B0604020202020204" pitchFamily="34" charset="0"/>
                <a:cs typeface="Arial" panose="020B0604020202020204" pitchFamily="34" charset="0"/>
              </a:rPr>
              <a:t>2. </a:t>
            </a:r>
            <a:r>
              <a:rPr lang="en-US" sz="2400" b="1" dirty="0" err="1" smtClean="0">
                <a:solidFill>
                  <a:srgbClr val="FF0000"/>
                </a:solidFill>
                <a:latin typeface="Arial" panose="020B0604020202020204" pitchFamily="34" charset="0"/>
                <a:cs typeface="Arial" panose="020B0604020202020204" pitchFamily="34" charset="0"/>
              </a:rPr>
              <a:t>Nguồn</a:t>
            </a:r>
            <a:r>
              <a:rPr lang="en-US" sz="2400" b="1" dirty="0" smtClean="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gốc</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phát</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sinh</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chất</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thải</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nguy</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hại</a:t>
            </a:r>
            <a:endParaRPr lang="en-US" sz="2400" b="1" dirty="0">
              <a:solidFill>
                <a:srgbClr val="FF0000"/>
              </a:solidFill>
              <a:latin typeface="Arial" panose="020B0604020202020204" pitchFamily="34" charset="0"/>
              <a:cs typeface="Arial" panose="020B0604020202020204" pitchFamily="34" charset="0"/>
            </a:endParaRPr>
          </a:p>
        </p:txBody>
      </p:sp>
      <p:sp>
        <p:nvSpPr>
          <p:cNvPr id="4" name="Rectangle 3"/>
          <p:cNvSpPr/>
          <p:nvPr/>
        </p:nvSpPr>
        <p:spPr>
          <a:xfrm>
            <a:off x="300038" y="1166301"/>
            <a:ext cx="8201026" cy="646331"/>
          </a:xfrm>
          <a:prstGeom prst="rect">
            <a:avLst/>
          </a:prstGeom>
        </p:spPr>
        <p:txBody>
          <a:bodyPr wrap="square">
            <a:spAutoFit/>
          </a:bodyPr>
          <a:lstStyle/>
          <a:p>
            <a:pPr fontAlgn="base"/>
            <a:r>
              <a:rPr lang="en-US" b="1" i="1" dirty="0" smtClean="0">
                <a:solidFill>
                  <a:srgbClr val="111111"/>
                </a:solidFill>
                <a:effectLst/>
                <a:latin typeface="Arial" panose="020B0604020202020204" pitchFamily="34" charset="0"/>
                <a:cs typeface="Arial" panose="020B0604020202020204" pitchFamily="34" charset="0"/>
              </a:rPr>
              <a:t>S</a:t>
            </a:r>
            <a:r>
              <a:rPr lang="vi-VN" b="1" i="1" dirty="0" smtClean="0">
                <a:solidFill>
                  <a:srgbClr val="111111"/>
                </a:solidFill>
                <a:effectLst/>
                <a:latin typeface="Arial" panose="020B0604020202020204" pitchFamily="34" charset="0"/>
                <a:cs typeface="Arial" panose="020B0604020202020204" pitchFamily="34" charset="0"/>
              </a:rPr>
              <a:t>ản xuất công nghiệp:</a:t>
            </a:r>
            <a:r>
              <a:rPr lang="vi-VN" b="0" i="0" dirty="0" smtClean="0">
                <a:solidFill>
                  <a:srgbClr val="111111"/>
                </a:solidFill>
                <a:effectLst/>
                <a:latin typeface="Arial" panose="020B0604020202020204" pitchFamily="34" charset="0"/>
                <a:cs typeface="Arial" panose="020B0604020202020204" pitchFamily="34" charset="0"/>
              </a:rPr>
              <a:t> phát sinh trong quá trình sản xuất (chất tẩy, phẩm màu, xút, dầu mỡ, kim loại) </a:t>
            </a:r>
            <a:endParaRPr lang="en-US" b="0" i="0" dirty="0" smtClean="0">
              <a:solidFill>
                <a:srgbClr val="111111"/>
              </a:solidFill>
              <a:effectLst/>
              <a:latin typeface="Arial" panose="020B0604020202020204" pitchFamily="34" charset="0"/>
              <a:cs typeface="Arial" panose="020B0604020202020204" pitchFamily="34" charset="0"/>
            </a:endParaRPr>
          </a:p>
        </p:txBody>
      </p:sp>
      <p:sp>
        <p:nvSpPr>
          <p:cNvPr id="6" name="Rectangle 5"/>
          <p:cNvSpPr/>
          <p:nvPr/>
        </p:nvSpPr>
        <p:spPr>
          <a:xfrm>
            <a:off x="300038" y="3812987"/>
            <a:ext cx="8201026" cy="646331"/>
          </a:xfrm>
          <a:prstGeom prst="rect">
            <a:avLst/>
          </a:prstGeom>
        </p:spPr>
        <p:txBody>
          <a:bodyPr wrap="square">
            <a:spAutoFit/>
          </a:bodyPr>
          <a:lstStyle/>
          <a:p>
            <a:pPr fontAlgn="base"/>
            <a:r>
              <a:rPr lang="en-US" b="1" i="1" dirty="0" err="1" smtClean="0">
                <a:solidFill>
                  <a:srgbClr val="111111"/>
                </a:solidFill>
                <a:effectLst/>
                <a:latin typeface="Arial" panose="020B0604020202020204" pitchFamily="34" charset="0"/>
                <a:cs typeface="Arial" panose="020B0604020202020204" pitchFamily="34" charset="0"/>
              </a:rPr>
              <a:t>Hoạt</a:t>
            </a:r>
            <a:r>
              <a:rPr lang="en-US" b="1" i="1" dirty="0" smtClean="0">
                <a:solidFill>
                  <a:srgbClr val="111111"/>
                </a:solidFill>
                <a:effectLst/>
                <a:latin typeface="Arial" panose="020B0604020202020204" pitchFamily="34" charset="0"/>
                <a:cs typeface="Arial" panose="020B0604020202020204" pitchFamily="34" charset="0"/>
              </a:rPr>
              <a:t> </a:t>
            </a:r>
            <a:r>
              <a:rPr lang="en-US" b="1" i="1" dirty="0" err="1" smtClean="0">
                <a:solidFill>
                  <a:srgbClr val="111111"/>
                </a:solidFill>
                <a:effectLst/>
                <a:latin typeface="Arial" panose="020B0604020202020204" pitchFamily="34" charset="0"/>
                <a:cs typeface="Arial" panose="020B0604020202020204" pitchFamily="34" charset="0"/>
              </a:rPr>
              <a:t>động</a:t>
            </a:r>
            <a:r>
              <a:rPr lang="en-US" b="1" i="1" dirty="0" smtClean="0">
                <a:solidFill>
                  <a:srgbClr val="111111"/>
                </a:solidFill>
                <a:effectLst/>
                <a:latin typeface="Arial" panose="020B0604020202020204" pitchFamily="34" charset="0"/>
                <a:cs typeface="Arial" panose="020B0604020202020204" pitchFamily="34" charset="0"/>
              </a:rPr>
              <a:t> </a:t>
            </a:r>
            <a:r>
              <a:rPr lang="vi-VN" b="1" i="1" dirty="0" smtClean="0">
                <a:solidFill>
                  <a:srgbClr val="111111"/>
                </a:solidFill>
                <a:effectLst/>
                <a:latin typeface="Arial" panose="020B0604020202020204" pitchFamily="34" charset="0"/>
                <a:cs typeface="Arial" panose="020B0604020202020204" pitchFamily="34" charset="0"/>
              </a:rPr>
              <a:t>nông nghiệp:</a:t>
            </a:r>
            <a:r>
              <a:rPr lang="vi-VN"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quá</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trình</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sử</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dụng</a:t>
            </a:r>
            <a:r>
              <a:rPr lang="en-US" b="0" i="0" dirty="0" smtClean="0">
                <a:solidFill>
                  <a:srgbClr val="111111"/>
                </a:solidFill>
                <a:effectLst/>
                <a:latin typeface="Arial" panose="020B0604020202020204" pitchFamily="34" charset="0"/>
                <a:cs typeface="Arial" panose="020B0604020202020204" pitchFamily="34" charset="0"/>
              </a:rPr>
              <a:t> </a:t>
            </a:r>
            <a:r>
              <a:rPr lang="vi-VN" b="0" i="0" dirty="0" smtClean="0">
                <a:solidFill>
                  <a:srgbClr val="111111"/>
                </a:solidFill>
                <a:effectLst/>
                <a:latin typeface="Arial" panose="020B0604020202020204" pitchFamily="34" charset="0"/>
                <a:cs typeface="Arial" panose="020B0604020202020204" pitchFamily="34" charset="0"/>
              </a:rPr>
              <a:t>thuốc trừ sâu, thuốc bảo vệ thực vật, chất bảo quản,… </a:t>
            </a:r>
            <a:endParaRPr lang="en-US" b="0" i="0" dirty="0" smtClean="0">
              <a:solidFill>
                <a:srgbClr val="111111"/>
              </a:solidFill>
              <a:effectLst/>
              <a:latin typeface="Arial" panose="020B0604020202020204" pitchFamily="34" charset="0"/>
              <a:cs typeface="Arial" panose="020B0604020202020204" pitchFamily="34" charset="0"/>
            </a:endParaRPr>
          </a:p>
        </p:txBody>
      </p:sp>
      <p:pic>
        <p:nvPicPr>
          <p:cNvPr id="8" name="Picture 8" descr="http://t1.gstatic.com/images?q=tbn:ANd9GcTMf-EN_-L_D9xJHGAGSA_ZBTlfHEe7ksAgyIoxTVYGeGq92K1C"/>
          <p:cNvPicPr>
            <a:picLocks noChangeAspect="1" noChangeArrowheads="1"/>
          </p:cNvPicPr>
          <p:nvPr/>
        </p:nvPicPr>
        <p:blipFill rotWithShape="1">
          <a:blip r:embed="rId2">
            <a:extLst>
              <a:ext uri="{28A0092B-C50C-407E-A947-70E740481C1C}">
                <a14:useLocalDpi xmlns:a14="http://schemas.microsoft.com/office/drawing/2010/main" val="0"/>
              </a:ext>
            </a:extLst>
          </a:blip>
          <a:srcRect r="11575"/>
          <a:stretch/>
        </p:blipFill>
        <p:spPr bwMode="auto">
          <a:xfrm>
            <a:off x="269074" y="1812632"/>
            <a:ext cx="2588422" cy="19495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0720" y="1812633"/>
            <a:ext cx="2915740" cy="1943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http://pops.org.vn/Portals/0/users/vanphongPCB/052012/120523-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378" y="4512762"/>
            <a:ext cx="1390650" cy="19469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www.khoahoc.com.vn/photos/image/032012/02/phunthuo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7132" y="4515778"/>
            <a:ext cx="2332675" cy="19438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cháº¥t tháº£i nguy háº¡i trong ngÃ nh luyá»n kim cÆ¡ khÃ­">
            <a:extLst>
              <a:ext uri="{FF2B5EF4-FFF2-40B4-BE49-F238E27FC236}">
                <a16:creationId xmlns:a16="http://schemas.microsoft.com/office/drawing/2014/main" xmlns="" id="{2B2BA2DE-11CE-4DF0-9498-8716AD3D25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3235" y="1812632"/>
            <a:ext cx="2771209" cy="19438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ÁO SÀI GÒN GIẢI PHÓ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0570" y="4510135"/>
            <a:ext cx="3481316" cy="194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393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0037" y="429696"/>
            <a:ext cx="6279283" cy="461665"/>
          </a:xfrm>
          <a:prstGeom prst="rect">
            <a:avLst/>
          </a:prstGeom>
        </p:spPr>
        <p:txBody>
          <a:bodyPr wrap="none">
            <a:spAutoFit/>
          </a:bodyPr>
          <a:lstStyle/>
          <a:p>
            <a:pPr fontAlgn="base"/>
            <a:r>
              <a:rPr lang="en-US" sz="2400" b="1" dirty="0" smtClean="0">
                <a:solidFill>
                  <a:srgbClr val="FF0000"/>
                </a:solidFill>
                <a:latin typeface="Arial" panose="020B0604020202020204" pitchFamily="34" charset="0"/>
                <a:cs typeface="Arial" panose="020B0604020202020204" pitchFamily="34" charset="0"/>
              </a:rPr>
              <a:t>2. </a:t>
            </a:r>
            <a:r>
              <a:rPr lang="en-US" sz="2400" b="1" dirty="0" err="1" smtClean="0">
                <a:solidFill>
                  <a:srgbClr val="FF0000"/>
                </a:solidFill>
                <a:latin typeface="Arial" panose="020B0604020202020204" pitchFamily="34" charset="0"/>
                <a:cs typeface="Arial" panose="020B0604020202020204" pitchFamily="34" charset="0"/>
              </a:rPr>
              <a:t>Nguồn</a:t>
            </a:r>
            <a:r>
              <a:rPr lang="en-US" sz="2400" b="1" dirty="0" smtClean="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gốc</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phát</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sinh</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chất</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thải</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nguy</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hại</a:t>
            </a:r>
            <a:endParaRPr lang="en-US" sz="2400" b="1" dirty="0">
              <a:solidFill>
                <a:srgbClr val="FF0000"/>
              </a:solidFill>
              <a:latin typeface="Arial" panose="020B0604020202020204" pitchFamily="34" charset="0"/>
              <a:cs typeface="Arial" panose="020B0604020202020204" pitchFamily="34" charset="0"/>
            </a:endParaRPr>
          </a:p>
        </p:txBody>
      </p:sp>
      <p:sp>
        <p:nvSpPr>
          <p:cNvPr id="5" name="Rectangle 4"/>
          <p:cNvSpPr/>
          <p:nvPr/>
        </p:nvSpPr>
        <p:spPr>
          <a:xfrm>
            <a:off x="300037" y="1032618"/>
            <a:ext cx="8201026" cy="646331"/>
          </a:xfrm>
          <a:prstGeom prst="rect">
            <a:avLst/>
          </a:prstGeom>
        </p:spPr>
        <p:txBody>
          <a:bodyPr wrap="square">
            <a:spAutoFit/>
          </a:bodyPr>
          <a:lstStyle/>
          <a:p>
            <a:pPr fontAlgn="base"/>
            <a:r>
              <a:rPr lang="vi-VN" b="1" i="1" dirty="0" smtClean="0">
                <a:solidFill>
                  <a:srgbClr val="111111"/>
                </a:solidFill>
                <a:effectLst/>
                <a:latin typeface="Arial" panose="020B0604020202020204" pitchFamily="34" charset="0"/>
                <a:cs typeface="Arial" panose="020B0604020202020204" pitchFamily="34" charset="0"/>
              </a:rPr>
              <a:t>Dịch vụ </a:t>
            </a:r>
            <a:r>
              <a:rPr lang="en-US" b="1" i="1" dirty="0" smtClean="0">
                <a:solidFill>
                  <a:srgbClr val="111111"/>
                </a:solidFill>
                <a:effectLst/>
                <a:latin typeface="Arial" panose="020B0604020202020204" pitchFamily="34" charset="0"/>
                <a:cs typeface="Arial" panose="020B0604020202020204" pitchFamily="34" charset="0"/>
              </a:rPr>
              <a:t>y </a:t>
            </a:r>
            <a:r>
              <a:rPr lang="en-US" b="1" i="1" dirty="0" err="1" smtClean="0">
                <a:solidFill>
                  <a:srgbClr val="111111"/>
                </a:solidFill>
                <a:effectLst/>
                <a:latin typeface="Arial" panose="020B0604020202020204" pitchFamily="34" charset="0"/>
                <a:cs typeface="Arial" panose="020B0604020202020204" pitchFamily="34" charset="0"/>
              </a:rPr>
              <a:t>tế</a:t>
            </a:r>
            <a:r>
              <a:rPr lang="vi-VN" b="1" i="1" dirty="0" smtClean="0">
                <a:solidFill>
                  <a:srgbClr val="111111"/>
                </a:solidFill>
                <a:effectLst/>
                <a:latin typeface="Arial" panose="020B0604020202020204" pitchFamily="34" charset="0"/>
                <a:cs typeface="Arial" panose="020B0604020202020204" pitchFamily="34" charset="0"/>
              </a:rPr>
              <a:t>:</a:t>
            </a:r>
            <a:r>
              <a:rPr lang="vi-VN" b="1" i="0" dirty="0" smtClean="0">
                <a:solidFill>
                  <a:srgbClr val="111111"/>
                </a:solidFill>
                <a:effectLst/>
                <a:latin typeface="Arial" panose="020B0604020202020204" pitchFamily="34" charset="0"/>
                <a:cs typeface="Arial" panose="020B0604020202020204" pitchFamily="34" charset="0"/>
              </a:rPr>
              <a:t> </a:t>
            </a:r>
            <a:r>
              <a:rPr lang="vi-VN" b="0" i="0" dirty="0" smtClean="0">
                <a:solidFill>
                  <a:srgbClr val="111111"/>
                </a:solidFill>
                <a:effectLst/>
                <a:latin typeface="Arial" panose="020B0604020202020204" pitchFamily="34" charset="0"/>
                <a:cs typeface="Arial" panose="020B0604020202020204" pitchFamily="34" charset="0"/>
              </a:rPr>
              <a:t>chất thải </a:t>
            </a:r>
            <a:r>
              <a:rPr lang="en-US" b="0" i="0" dirty="0" err="1" smtClean="0">
                <a:solidFill>
                  <a:srgbClr val="111111"/>
                </a:solidFill>
                <a:effectLst/>
                <a:latin typeface="Arial" panose="020B0604020202020204" pitchFamily="34" charset="0"/>
                <a:cs typeface="Arial" panose="020B0604020202020204" pitchFamily="34" charset="0"/>
              </a:rPr>
              <a:t>phát</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sinh</a:t>
            </a:r>
            <a:r>
              <a:rPr lang="en-US" b="0" i="0" dirty="0" smtClean="0">
                <a:solidFill>
                  <a:srgbClr val="111111"/>
                </a:solidFill>
                <a:effectLst/>
                <a:latin typeface="Arial" panose="020B0604020202020204" pitchFamily="34" charset="0"/>
                <a:cs typeface="Arial" panose="020B0604020202020204" pitchFamily="34" charset="0"/>
              </a:rPr>
              <a:t> </a:t>
            </a:r>
            <a:r>
              <a:rPr lang="vi-VN" b="0" i="0" dirty="0" smtClean="0">
                <a:solidFill>
                  <a:srgbClr val="111111"/>
                </a:solidFill>
                <a:effectLst/>
                <a:latin typeface="Arial" panose="020B0604020202020204" pitchFamily="34" charset="0"/>
                <a:cs typeface="Arial" panose="020B0604020202020204" pitchFamily="34" charset="0"/>
              </a:rPr>
              <a:t>từ phòng thí nghiệm, kim tiêm, thiết bị phòng mổ,</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hóa</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chất</a:t>
            </a:r>
            <a:r>
              <a:rPr lang="en-US" dirty="0" smtClean="0">
                <a:solidFill>
                  <a:srgbClr val="111111"/>
                </a:solidFill>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bệnh</a:t>
            </a:r>
            <a:r>
              <a:rPr lang="en-US" b="0" i="0" dirty="0" smtClean="0">
                <a:solidFill>
                  <a:srgbClr val="111111"/>
                </a:solidFill>
                <a:effectLst/>
                <a:latin typeface="Arial" panose="020B0604020202020204" pitchFamily="34" charset="0"/>
                <a:cs typeface="Arial" panose="020B0604020202020204" pitchFamily="34" charset="0"/>
              </a:rPr>
              <a:t> </a:t>
            </a:r>
            <a:r>
              <a:rPr lang="en-US" b="0" i="0" dirty="0" err="1" smtClean="0">
                <a:solidFill>
                  <a:srgbClr val="111111"/>
                </a:solidFill>
                <a:effectLst/>
                <a:latin typeface="Arial" panose="020B0604020202020204" pitchFamily="34" charset="0"/>
                <a:cs typeface="Arial" panose="020B0604020202020204" pitchFamily="34" charset="0"/>
              </a:rPr>
              <a:t>phẩm</a:t>
            </a:r>
            <a:r>
              <a:rPr lang="vi-VN" b="0" i="0" dirty="0" smtClean="0">
                <a:solidFill>
                  <a:srgbClr val="111111"/>
                </a:solidFill>
                <a:effectLst/>
                <a:latin typeface="Arial" panose="020B0604020202020204" pitchFamily="34" charset="0"/>
                <a:cs typeface="Arial" panose="020B0604020202020204" pitchFamily="34" charset="0"/>
              </a:rPr>
              <a:t> …</a:t>
            </a:r>
            <a:endParaRPr lang="en-US" b="0" i="0" dirty="0" smtClean="0">
              <a:solidFill>
                <a:srgbClr val="111111"/>
              </a:solidFill>
              <a:effectLst/>
              <a:latin typeface="Arial" panose="020B0604020202020204" pitchFamily="34" charset="0"/>
              <a:cs typeface="Arial" panose="020B0604020202020204" pitchFamily="34" charset="0"/>
            </a:endParaRPr>
          </a:p>
        </p:txBody>
      </p:sp>
      <p:sp>
        <p:nvSpPr>
          <p:cNvPr id="7" name="Rectangle 6"/>
          <p:cNvSpPr/>
          <p:nvPr/>
        </p:nvSpPr>
        <p:spPr>
          <a:xfrm>
            <a:off x="300037" y="3838072"/>
            <a:ext cx="8201026" cy="646331"/>
          </a:xfrm>
          <a:prstGeom prst="rect">
            <a:avLst/>
          </a:prstGeom>
        </p:spPr>
        <p:txBody>
          <a:bodyPr wrap="square">
            <a:spAutoFit/>
          </a:bodyPr>
          <a:lstStyle/>
          <a:p>
            <a:pPr fontAlgn="base"/>
            <a:r>
              <a:rPr lang="en-US" b="1" i="1" dirty="0" err="1" smtClean="0">
                <a:solidFill>
                  <a:srgbClr val="111111"/>
                </a:solidFill>
                <a:effectLst/>
                <a:latin typeface="Arial" panose="020B0604020202020204" pitchFamily="34" charset="0"/>
                <a:cs typeface="Arial" panose="020B0604020202020204" pitchFamily="34" charset="0"/>
              </a:rPr>
              <a:t>Sinh</a:t>
            </a:r>
            <a:r>
              <a:rPr lang="en-US" b="1" i="1" dirty="0" smtClean="0">
                <a:solidFill>
                  <a:srgbClr val="111111"/>
                </a:solidFill>
                <a:effectLst/>
                <a:latin typeface="Arial" panose="020B0604020202020204" pitchFamily="34" charset="0"/>
                <a:cs typeface="Arial" panose="020B0604020202020204" pitchFamily="34" charset="0"/>
              </a:rPr>
              <a:t> </a:t>
            </a:r>
            <a:r>
              <a:rPr lang="en-US" b="1" i="1" dirty="0" err="1" smtClean="0">
                <a:solidFill>
                  <a:srgbClr val="111111"/>
                </a:solidFill>
                <a:effectLst/>
                <a:latin typeface="Arial" panose="020B0604020202020204" pitchFamily="34" charset="0"/>
                <a:cs typeface="Arial" panose="020B0604020202020204" pitchFamily="34" charset="0"/>
              </a:rPr>
              <a:t>hoạt</a:t>
            </a:r>
            <a:r>
              <a:rPr lang="vi-VN" b="1" i="1" dirty="0" smtClean="0">
                <a:solidFill>
                  <a:srgbClr val="111111"/>
                </a:solidFill>
                <a:effectLst/>
                <a:latin typeface="Arial" panose="020B0604020202020204" pitchFamily="34" charset="0"/>
                <a:cs typeface="Arial" panose="020B0604020202020204" pitchFamily="34" charset="0"/>
              </a:rPr>
              <a:t>:</a:t>
            </a:r>
            <a:r>
              <a:rPr lang="vi-VN" b="0" i="0" dirty="0" smtClean="0">
                <a:solidFill>
                  <a:srgbClr val="111111"/>
                </a:solidFill>
                <a:effectLst/>
                <a:latin typeface="Arial" panose="020B0604020202020204" pitchFamily="34" charset="0"/>
                <a:cs typeface="Arial" panose="020B0604020202020204" pitchFamily="34" charset="0"/>
              </a:rPr>
              <a:t> Các sản phẩm thường ngày như pin, túi nilon, mỹ phẩm, sơn, bình xịt … đều có chứa những chất độc hại (chì, thuỷ ngân, Cađimi, …).</a:t>
            </a:r>
            <a:endParaRPr lang="vi-VN" b="0" i="0" dirty="0">
              <a:solidFill>
                <a:srgbClr val="111111"/>
              </a:solidFill>
              <a:effectLst/>
              <a:latin typeface="Arial" panose="020B0604020202020204" pitchFamily="34" charset="0"/>
              <a:cs typeface="Arial" panose="020B0604020202020204" pitchFamily="34" charset="0"/>
            </a:endParaRPr>
          </a:p>
        </p:txBody>
      </p:sp>
      <p:pic>
        <p:nvPicPr>
          <p:cNvPr id="8" name="Picture 28" descr="chemical_hazard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49215" y="1820206"/>
            <a:ext cx="2026863" cy="19202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vietan-enviro.com/home/wp-content/uploads/2012/07/t4634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4" y="1820206"/>
            <a:ext cx="2468877" cy="192024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ăng cường quản lý, xử lý chất thải y tế để phòng, chống dịch Covid-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9251" y="1820206"/>
            <a:ext cx="2763445" cy="19202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n chết, vứt ở đâ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162" y="4599306"/>
            <a:ext cx="3417569" cy="19202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6"/>
          <a:stretch>
            <a:fillRect/>
          </a:stretch>
        </p:blipFill>
        <p:spPr>
          <a:xfrm>
            <a:off x="4139971" y="4599306"/>
            <a:ext cx="2885607" cy="1920240"/>
          </a:xfrm>
          <a:prstGeom prst="rect">
            <a:avLst/>
          </a:prstGeom>
        </p:spPr>
      </p:pic>
    </p:spTree>
    <p:extLst>
      <p:ext uri="{BB962C8B-B14F-4D97-AF65-F5344CB8AC3E}">
        <p14:creationId xmlns:p14="http://schemas.microsoft.com/office/powerpoint/2010/main" val="381632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4B2108F-EFD3-4A3F-BB8F-A4C6325C94BA}"/>
              </a:ext>
            </a:extLst>
          </p:cNvPr>
          <p:cNvPicPr>
            <a:picLocks noChangeAspect="1"/>
          </p:cNvPicPr>
          <p:nvPr/>
        </p:nvPicPr>
        <p:blipFill>
          <a:blip r:embed="rId2"/>
          <a:stretch>
            <a:fillRect/>
          </a:stretch>
        </p:blipFill>
        <p:spPr>
          <a:xfrm>
            <a:off x="351084" y="527370"/>
            <a:ext cx="8441832" cy="6067408"/>
          </a:xfrm>
          <a:prstGeom prst="rect">
            <a:avLst/>
          </a:prstGeom>
        </p:spPr>
      </p:pic>
    </p:spTree>
    <p:extLst>
      <p:ext uri="{BB962C8B-B14F-4D97-AF65-F5344CB8AC3E}">
        <p14:creationId xmlns:p14="http://schemas.microsoft.com/office/powerpoint/2010/main" val="313845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28612" y="222248"/>
            <a:ext cx="5942012" cy="495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2400" b="1" dirty="0" smtClean="0">
                <a:solidFill>
                  <a:srgbClr val="FF0000"/>
                </a:solidFill>
                <a:latin typeface="Arial" panose="020B0604020202020204" pitchFamily="34" charset="0"/>
                <a:cs typeface="Arial" panose="020B0604020202020204" pitchFamily="34" charset="0"/>
              </a:rPr>
              <a:t>3. </a:t>
            </a:r>
            <a:r>
              <a:rPr lang="en-US" sz="2400" b="1" dirty="0">
                <a:solidFill>
                  <a:srgbClr val="FF0000"/>
                </a:solidFill>
                <a:latin typeface="Arial" panose="020B0604020202020204" pitchFamily="34" charset="0"/>
                <a:cs typeface="Arial" panose="020B0604020202020204" pitchFamily="34" charset="0"/>
              </a:rPr>
              <a:t>PHÂN LOẠI CHẤT THẢI NGUY HẠI</a:t>
            </a:r>
          </a:p>
        </p:txBody>
      </p:sp>
      <p:grpSp>
        <p:nvGrpSpPr>
          <p:cNvPr id="9" name="Group 13"/>
          <p:cNvGrpSpPr>
            <a:grpSpLocks/>
          </p:cNvGrpSpPr>
          <p:nvPr/>
        </p:nvGrpSpPr>
        <p:grpSpPr bwMode="auto">
          <a:xfrm>
            <a:off x="481012" y="1447800"/>
            <a:ext cx="7443788" cy="1066800"/>
            <a:chOff x="624" y="1152"/>
            <a:chExt cx="4080" cy="720"/>
          </a:xfrm>
        </p:grpSpPr>
        <p:sp>
          <p:nvSpPr>
            <p:cNvPr id="10" name="Rectangle 14"/>
            <p:cNvSpPr>
              <a:spLocks noChangeArrowheads="1"/>
            </p:cNvSpPr>
            <p:nvPr/>
          </p:nvSpPr>
          <p:spPr bwMode="gray">
            <a:xfrm rot="3419336">
              <a:off x="624" y="1200"/>
              <a:ext cx="672" cy="672"/>
            </a:xfrm>
            <a:prstGeom prst="rect">
              <a:avLst/>
            </a:prstGeom>
            <a:solidFill>
              <a:srgbClr val="FFFF99"/>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p:spPr>
          <p:txBody>
            <a:bodyPr rot="10800000" vert="eaVert" wrap="none" anchor="ctr">
              <a:flatTx/>
            </a:bodyPr>
            <a:lstStyle/>
            <a:p>
              <a:pPr algn="ctr">
                <a:defRPr/>
              </a:pPr>
              <a:endParaRPr lang="en-US" sz="3200" b="1">
                <a:solidFill>
                  <a:prstClr val="white"/>
                </a:solidFill>
                <a:latin typeface="Arial" pitchFamily="34" charset="0"/>
              </a:endParaRPr>
            </a:p>
          </p:txBody>
        </p:sp>
        <p:grpSp>
          <p:nvGrpSpPr>
            <p:cNvPr id="11" name="Group 15"/>
            <p:cNvGrpSpPr>
              <a:grpSpLocks/>
            </p:cNvGrpSpPr>
            <p:nvPr/>
          </p:nvGrpSpPr>
          <p:grpSpPr bwMode="auto">
            <a:xfrm>
              <a:off x="1290" y="1295"/>
              <a:ext cx="624" cy="104"/>
              <a:chOff x="2003" y="3418"/>
              <a:chExt cx="469" cy="263"/>
            </a:xfrm>
          </p:grpSpPr>
          <p:sp>
            <p:nvSpPr>
              <p:cNvPr id="26" name="Oval 16"/>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solidFill>
                    <a:prstClr val="white"/>
                  </a:solidFill>
                </a:endParaRPr>
              </a:p>
            </p:txBody>
          </p:sp>
          <p:sp>
            <p:nvSpPr>
              <p:cNvPr id="27" name="Rectangle 17"/>
              <p:cNvSpPr>
                <a:spLocks noChangeArrowheads="1"/>
              </p:cNvSpPr>
              <p:nvPr/>
            </p:nvSpPr>
            <p:spPr bwMode="gray">
              <a:xfrm>
                <a:off x="2049" y="3418"/>
                <a:ext cx="423" cy="250"/>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prstClr val="white"/>
                  </a:solidFill>
                </a:endParaRPr>
              </a:p>
            </p:txBody>
          </p:sp>
          <p:sp>
            <p:nvSpPr>
              <p:cNvPr id="28"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a:defRPr/>
                </a:pPr>
                <a:endParaRPr lang="en-US">
                  <a:solidFill>
                    <a:prstClr val="white"/>
                  </a:solidFill>
                </a:endParaRPr>
              </a:p>
            </p:txBody>
          </p:sp>
          <p:sp>
            <p:nvSpPr>
              <p:cNvPr id="29" name="Oval 19"/>
              <p:cNvSpPr>
                <a:spLocks noChangeArrowheads="1"/>
              </p:cNvSpPr>
              <p:nvPr/>
            </p:nvSpPr>
            <p:spPr bwMode="gray">
              <a:xfrm>
                <a:off x="2438" y="3520"/>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a:defRPr/>
                </a:pPr>
                <a:endParaRPr lang="en-US">
                  <a:solidFill>
                    <a:prstClr val="white"/>
                  </a:solidFill>
                </a:endParaRPr>
              </a:p>
            </p:txBody>
          </p:sp>
        </p:grpSp>
        <p:sp>
          <p:nvSpPr>
            <p:cNvPr id="13" name="Rectangle 20"/>
            <p:cNvSpPr>
              <a:spLocks noChangeArrowheads="1"/>
            </p:cNvSpPr>
            <p:nvPr/>
          </p:nvSpPr>
          <p:spPr bwMode="gray">
            <a:xfrm rot="3419336">
              <a:off x="1750" y="1152"/>
              <a:ext cx="672" cy="672"/>
            </a:xfrm>
            <a:prstGeom prst="rect">
              <a:avLst/>
            </a:prstGeom>
            <a:solidFill>
              <a:schemeClr val="accent1"/>
            </a:soli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sp3d>
          </p:spPr>
          <p:txBody>
            <a:bodyPr wrap="none" anchor="ctr">
              <a:flatTx/>
            </a:bodyPr>
            <a:lstStyle/>
            <a:p>
              <a:endParaRPr lang="en-US">
                <a:solidFill>
                  <a:prstClr val="white"/>
                </a:solidFill>
              </a:endParaRPr>
            </a:p>
          </p:txBody>
        </p:sp>
        <p:grpSp>
          <p:nvGrpSpPr>
            <p:cNvPr id="14" name="Group 21"/>
            <p:cNvGrpSpPr>
              <a:grpSpLocks/>
            </p:cNvGrpSpPr>
            <p:nvPr/>
          </p:nvGrpSpPr>
          <p:grpSpPr bwMode="auto">
            <a:xfrm>
              <a:off x="2444" y="1296"/>
              <a:ext cx="623" cy="96"/>
              <a:chOff x="2003" y="3439"/>
              <a:chExt cx="468" cy="244"/>
            </a:xfrm>
          </p:grpSpPr>
          <p:sp>
            <p:nvSpPr>
              <p:cNvPr id="22" name="Oval 22"/>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solidFill>
                    <a:prstClr val="white"/>
                  </a:solidFill>
                </a:endParaRPr>
              </a:p>
            </p:txBody>
          </p:sp>
          <p:sp>
            <p:nvSpPr>
              <p:cNvPr id="23" name="Rectangle 23"/>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prstClr val="white"/>
                  </a:solidFill>
                </a:endParaRPr>
              </a:p>
            </p:txBody>
          </p:sp>
          <p:sp>
            <p:nvSpPr>
              <p:cNvPr id="24"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a:defRPr/>
                </a:pPr>
                <a:endParaRPr lang="en-US">
                  <a:solidFill>
                    <a:prstClr val="white"/>
                  </a:solidFill>
                </a:endParaRPr>
              </a:p>
            </p:txBody>
          </p:sp>
          <p:sp>
            <p:nvSpPr>
              <p:cNvPr id="25" name="Oval 25"/>
              <p:cNvSpPr>
                <a:spLocks noChangeArrowheads="1"/>
              </p:cNvSpPr>
              <p:nvPr/>
            </p:nvSpPr>
            <p:spPr bwMode="gray">
              <a:xfrm>
                <a:off x="2438" y="3520"/>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a:defRPr/>
                </a:pPr>
                <a:endParaRPr lang="en-US">
                  <a:solidFill>
                    <a:prstClr val="white"/>
                  </a:solidFill>
                </a:endParaRPr>
              </a:p>
            </p:txBody>
          </p:sp>
        </p:grpSp>
        <p:sp>
          <p:nvSpPr>
            <p:cNvPr id="15" name="Rectangle 26"/>
            <p:cNvSpPr>
              <a:spLocks noChangeArrowheads="1"/>
            </p:cNvSpPr>
            <p:nvPr/>
          </p:nvSpPr>
          <p:spPr bwMode="gray">
            <a:xfrm rot="3419336">
              <a:off x="2880" y="1152"/>
              <a:ext cx="672" cy="672"/>
            </a:xfrm>
            <a:prstGeom prst="rect">
              <a:avLst/>
            </a:prstGeom>
            <a:solidFill>
              <a:srgbClr val="FFFF99"/>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p:spPr>
          <p:txBody>
            <a:bodyPr wrap="none" anchor="ctr">
              <a:flatTx/>
            </a:bodyPr>
            <a:lstStyle/>
            <a:p>
              <a:pPr>
                <a:defRPr/>
              </a:pPr>
              <a:endParaRPr lang="en-US">
                <a:solidFill>
                  <a:prstClr val="white"/>
                </a:solidFill>
              </a:endParaRPr>
            </a:p>
          </p:txBody>
        </p:sp>
        <p:grpSp>
          <p:nvGrpSpPr>
            <p:cNvPr id="16" name="Group 27"/>
            <p:cNvGrpSpPr>
              <a:grpSpLocks/>
            </p:cNvGrpSpPr>
            <p:nvPr/>
          </p:nvGrpSpPr>
          <p:grpSpPr bwMode="auto">
            <a:xfrm>
              <a:off x="3605" y="1296"/>
              <a:ext cx="817" cy="96"/>
              <a:chOff x="2003" y="3439"/>
              <a:chExt cx="468" cy="244"/>
            </a:xfrm>
          </p:grpSpPr>
          <p:sp>
            <p:nvSpPr>
              <p:cNvPr id="18" name="Oval 28"/>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solidFill>
                    <a:prstClr val="white"/>
                  </a:solidFill>
                </a:endParaRPr>
              </a:p>
            </p:txBody>
          </p:sp>
          <p:sp>
            <p:nvSpPr>
              <p:cNvPr id="19" name="Rectangle 29"/>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prstClr val="white"/>
                  </a:solidFill>
                </a:endParaRPr>
              </a:p>
            </p:txBody>
          </p:sp>
          <p:sp>
            <p:nvSpPr>
              <p:cNvPr id="20" name="Oval 30"/>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a:defRPr/>
                </a:pPr>
                <a:endParaRPr lang="en-US">
                  <a:solidFill>
                    <a:prstClr val="white"/>
                  </a:solidFill>
                </a:endParaRPr>
              </a:p>
            </p:txBody>
          </p:sp>
          <p:sp>
            <p:nvSpPr>
              <p:cNvPr id="21" name="Oval 31"/>
              <p:cNvSpPr>
                <a:spLocks noChangeArrowheads="1"/>
              </p:cNvSpPr>
              <p:nvPr/>
            </p:nvSpPr>
            <p:spPr bwMode="gray">
              <a:xfrm>
                <a:off x="2438" y="3520"/>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a:defRPr/>
                </a:pPr>
                <a:endParaRPr lang="en-US">
                  <a:solidFill>
                    <a:prstClr val="white"/>
                  </a:solidFill>
                </a:endParaRPr>
              </a:p>
            </p:txBody>
          </p:sp>
        </p:grpSp>
        <p:sp>
          <p:nvSpPr>
            <p:cNvPr id="17" name="Rectangle 32"/>
            <p:cNvSpPr>
              <a:spLocks noChangeArrowheads="1"/>
            </p:cNvSpPr>
            <p:nvPr/>
          </p:nvSpPr>
          <p:spPr bwMode="gray">
            <a:xfrm rot="3419336">
              <a:off x="4032" y="1152"/>
              <a:ext cx="672" cy="672"/>
            </a:xfrm>
            <a:prstGeom prst="rect">
              <a:avLst/>
            </a:prstGeom>
            <a:solidFill>
              <a:schemeClr val="accent1"/>
            </a:soli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sp3d>
          </p:spPr>
          <p:txBody>
            <a:bodyPr wrap="none" anchor="ctr">
              <a:flatTx/>
            </a:bodyPr>
            <a:lstStyle/>
            <a:p>
              <a:endParaRPr lang="en-US">
                <a:solidFill>
                  <a:prstClr val="white"/>
                </a:solidFill>
              </a:endParaRPr>
            </a:p>
          </p:txBody>
        </p:sp>
      </p:grpSp>
      <p:sp>
        <p:nvSpPr>
          <p:cNvPr id="30" name="Rectangle 33"/>
          <p:cNvSpPr>
            <a:spLocks noChangeArrowheads="1"/>
          </p:cNvSpPr>
          <p:nvPr/>
        </p:nvSpPr>
        <p:spPr bwMode="gray">
          <a:xfrm>
            <a:off x="989012" y="1676400"/>
            <a:ext cx="3825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prstClr val="black"/>
                </a:solidFill>
              </a:rPr>
              <a:t>1</a:t>
            </a:r>
          </a:p>
        </p:txBody>
      </p:sp>
      <p:sp>
        <p:nvSpPr>
          <p:cNvPr id="31" name="Rectangle 33"/>
          <p:cNvSpPr>
            <a:spLocks noChangeArrowheads="1"/>
          </p:cNvSpPr>
          <p:nvPr/>
        </p:nvSpPr>
        <p:spPr bwMode="gray">
          <a:xfrm>
            <a:off x="3042370" y="1676400"/>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prstClr val="black"/>
                </a:solidFill>
              </a:rPr>
              <a:t>2</a:t>
            </a:r>
          </a:p>
        </p:txBody>
      </p:sp>
      <p:sp>
        <p:nvSpPr>
          <p:cNvPr id="32" name="Rectangle 33"/>
          <p:cNvSpPr>
            <a:spLocks noChangeArrowheads="1"/>
          </p:cNvSpPr>
          <p:nvPr/>
        </p:nvSpPr>
        <p:spPr bwMode="gray">
          <a:xfrm>
            <a:off x="5023570" y="1657096"/>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prstClr val="black"/>
                </a:solidFill>
              </a:rPr>
              <a:t>3</a:t>
            </a:r>
          </a:p>
        </p:txBody>
      </p:sp>
      <p:sp>
        <p:nvSpPr>
          <p:cNvPr id="33" name="Rectangle 33"/>
          <p:cNvSpPr>
            <a:spLocks noChangeArrowheads="1"/>
          </p:cNvSpPr>
          <p:nvPr/>
        </p:nvSpPr>
        <p:spPr bwMode="gray">
          <a:xfrm>
            <a:off x="7157170" y="1552310"/>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solidFill>
                  <a:prstClr val="black"/>
                </a:solidFill>
              </a:rPr>
              <a:t>4</a:t>
            </a:r>
          </a:p>
        </p:txBody>
      </p:sp>
      <p:sp>
        <p:nvSpPr>
          <p:cNvPr id="2" name="Rounded Rectangle 1"/>
          <p:cNvSpPr/>
          <p:nvPr/>
        </p:nvSpPr>
        <p:spPr>
          <a:xfrm>
            <a:off x="60071" y="3124200"/>
            <a:ext cx="2011680" cy="2725057"/>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u="sng" dirty="0">
                <a:solidFill>
                  <a:srgbClr val="FFFFCC"/>
                </a:solidFill>
                <a:latin typeface="Arial" panose="020B0604020202020204" pitchFamily="34" charset="0"/>
                <a:cs typeface="Arial" panose="020B0604020202020204" pitchFamily="34" charset="0"/>
              </a:rPr>
              <a:t>T</a:t>
            </a:r>
            <a:r>
              <a:rPr lang="en-US" b="1" u="sng" dirty="0" smtClean="0">
                <a:solidFill>
                  <a:srgbClr val="FFFFCC"/>
                </a:solidFill>
                <a:latin typeface="Arial" panose="020B0604020202020204" pitchFamily="34" charset="0"/>
                <a:cs typeface="Arial" panose="020B0604020202020204" pitchFamily="34" charset="0"/>
              </a:rPr>
              <a:t>heo </a:t>
            </a:r>
            <a:r>
              <a:rPr lang="en-US" b="1" u="sng" dirty="0" err="1">
                <a:solidFill>
                  <a:srgbClr val="FFFFCC"/>
                </a:solidFill>
                <a:latin typeface="Arial" panose="020B0604020202020204" pitchFamily="34" charset="0"/>
                <a:cs typeface="Arial" panose="020B0604020202020204" pitchFamily="34" charset="0"/>
              </a:rPr>
              <a:t>tính</a:t>
            </a:r>
            <a:r>
              <a:rPr lang="en-US" b="1" u="sng" dirty="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chất</a:t>
            </a:r>
            <a:r>
              <a:rPr lang="en-US" b="1" u="sng" dirty="0">
                <a:solidFill>
                  <a:srgbClr val="FFFFCC"/>
                </a:solidFill>
                <a:latin typeface="Arial" panose="020B0604020202020204" pitchFamily="34" charset="0"/>
                <a:cs typeface="Arial" panose="020B0604020202020204" pitchFamily="34" charset="0"/>
              </a:rPr>
              <a:t>:</a:t>
            </a:r>
          </a:p>
          <a:p>
            <a:pPr algn="ctr"/>
            <a:r>
              <a:rPr lang="en-US" dirty="0" err="1">
                <a:solidFill>
                  <a:srgbClr val="FFFFCC"/>
                </a:solidFill>
                <a:latin typeface="Arial" panose="020B0604020202020204" pitchFamily="34" charset="0"/>
                <a:cs typeface="Arial" panose="020B0604020202020204" pitchFamily="34" charset="0"/>
              </a:rPr>
              <a:t>Nhóm</a:t>
            </a:r>
            <a:r>
              <a:rPr lang="en-US" dirty="0">
                <a:solidFill>
                  <a:srgbClr val="FFFFCC"/>
                </a:solidFill>
                <a:latin typeface="Arial" panose="020B0604020202020204" pitchFamily="34" charset="0"/>
                <a:cs typeface="Arial" panose="020B0604020202020204" pitchFamily="34" charset="0"/>
              </a:rPr>
              <a:t> CT </a:t>
            </a:r>
            <a:r>
              <a:rPr lang="en-US" dirty="0" err="1">
                <a:solidFill>
                  <a:srgbClr val="FFFFCC"/>
                </a:solidFill>
                <a:latin typeface="Arial" panose="020B0604020202020204" pitchFamily="34" charset="0"/>
                <a:cs typeface="Arial" panose="020B0604020202020204" pitchFamily="34" charset="0"/>
              </a:rPr>
              <a:t>dễ</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cháy</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dễ</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nổ</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dễ</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ăn</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mòn</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dễ</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lây</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nhiễm</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chất</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thải</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độc</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và</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chất</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thải</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phóng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xạ</a:t>
            </a:r>
            <a:endParaRPr lang="en-US" dirty="0">
              <a:solidFill>
                <a:srgbClr val="FFFFCC"/>
              </a:solidFill>
              <a:latin typeface="Arial" panose="020B0604020202020204" pitchFamily="34" charset="0"/>
              <a:cs typeface="Arial" panose="020B0604020202020204" pitchFamily="34" charset="0"/>
            </a:endParaRPr>
          </a:p>
        </p:txBody>
      </p:sp>
      <p:sp>
        <p:nvSpPr>
          <p:cNvPr id="34" name="Rounded Rectangle 33"/>
          <p:cNvSpPr/>
          <p:nvPr/>
        </p:nvSpPr>
        <p:spPr>
          <a:xfrm>
            <a:off x="2243138" y="3124200"/>
            <a:ext cx="2011680" cy="2725057"/>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u="sng" dirty="0" err="1" smtClean="0">
                <a:solidFill>
                  <a:srgbClr val="FFFFCC"/>
                </a:solidFill>
                <a:latin typeface="Arial" panose="020B0604020202020204" pitchFamily="34" charset="0"/>
                <a:cs typeface="Arial" panose="020B0604020202020204" pitchFamily="34" charset="0"/>
              </a:rPr>
              <a:t>Trạng</a:t>
            </a:r>
            <a:r>
              <a:rPr lang="en-US" b="1" u="sng" dirty="0" smtClean="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thái</a:t>
            </a:r>
            <a:r>
              <a:rPr lang="en-US" b="1" u="sng" dirty="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tồn</a:t>
            </a:r>
            <a:r>
              <a:rPr lang="en-US" b="1" u="sng" dirty="0">
                <a:solidFill>
                  <a:srgbClr val="FFFFCC"/>
                </a:solidFill>
                <a:latin typeface="Arial" panose="020B0604020202020204" pitchFamily="34" charset="0"/>
                <a:cs typeface="Arial" panose="020B0604020202020204" pitchFamily="34" charset="0"/>
              </a:rPr>
              <a:t> </a:t>
            </a:r>
            <a:r>
              <a:rPr lang="en-US" b="1" u="sng" dirty="0" err="1" smtClean="0">
                <a:solidFill>
                  <a:srgbClr val="FFFFCC"/>
                </a:solidFill>
                <a:latin typeface="Arial" panose="020B0604020202020204" pitchFamily="34" charset="0"/>
                <a:cs typeface="Arial" panose="020B0604020202020204" pitchFamily="34" charset="0"/>
              </a:rPr>
              <a:t>tại</a:t>
            </a:r>
            <a:r>
              <a:rPr lang="en-US" b="1" u="sng" dirty="0" smtClean="0">
                <a:solidFill>
                  <a:srgbClr val="FFFFCC"/>
                </a:solidFill>
                <a:latin typeface="Arial" panose="020B0604020202020204" pitchFamily="34" charset="0"/>
                <a:cs typeface="Arial" panose="020B0604020202020204" pitchFamily="34" charset="0"/>
              </a:rPr>
              <a:t>:</a:t>
            </a:r>
          </a:p>
          <a:p>
            <a:pPr algn="ctr"/>
            <a:r>
              <a:rPr lang="en-US" dirty="0" err="1" smtClean="0">
                <a:solidFill>
                  <a:srgbClr val="FFFFCC"/>
                </a:solidFill>
                <a:latin typeface="Arial" panose="020B0604020202020204" pitchFamily="34" charset="0"/>
                <a:cs typeface="Arial" panose="020B0604020202020204" pitchFamily="34" charset="0"/>
              </a:rPr>
              <a:t>chất</a:t>
            </a:r>
            <a:r>
              <a:rPr lang="en-US" dirty="0" smtClean="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thải</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dạng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rắn</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dạng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lỏng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và</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dạng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khí</a:t>
            </a:r>
            <a:endParaRPr lang="en-US" dirty="0">
              <a:solidFill>
                <a:srgbClr val="FFFFCC"/>
              </a:solidFill>
              <a:latin typeface="Arial" panose="020B0604020202020204" pitchFamily="34" charset="0"/>
              <a:cs typeface="Arial" panose="020B0604020202020204" pitchFamily="34" charset="0"/>
            </a:endParaRPr>
          </a:p>
        </p:txBody>
      </p:sp>
      <p:sp>
        <p:nvSpPr>
          <p:cNvPr id="35" name="Rounded Rectangle 34"/>
          <p:cNvSpPr/>
          <p:nvPr/>
        </p:nvSpPr>
        <p:spPr>
          <a:xfrm>
            <a:off x="4572000" y="3124200"/>
            <a:ext cx="2011680" cy="2725057"/>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u="sng" dirty="0" err="1">
                <a:solidFill>
                  <a:srgbClr val="FFFFCC"/>
                </a:solidFill>
                <a:latin typeface="Arial" panose="020B0604020202020204" pitchFamily="34" charset="0"/>
                <a:cs typeface="Arial" panose="020B0604020202020204" pitchFamily="34" charset="0"/>
              </a:rPr>
              <a:t>Đ</a:t>
            </a:r>
            <a:r>
              <a:rPr lang="en-US" b="1" u="sng" dirty="0" err="1" smtClean="0">
                <a:solidFill>
                  <a:srgbClr val="FFFFCC"/>
                </a:solidFill>
                <a:latin typeface="Arial" panose="020B0604020202020204" pitchFamily="34" charset="0"/>
                <a:cs typeface="Arial" panose="020B0604020202020204" pitchFamily="34" charset="0"/>
              </a:rPr>
              <a:t>ộ</a:t>
            </a:r>
            <a:r>
              <a:rPr lang="en-US" b="1" u="sng" dirty="0" smtClean="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bền</a:t>
            </a:r>
            <a:r>
              <a:rPr lang="en-US" b="1" u="sng" dirty="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vững</a:t>
            </a:r>
            <a:r>
              <a:rPr lang="en-US" b="1" u="sng" dirty="0" smtClean="0">
                <a:solidFill>
                  <a:srgbClr val="FFFFCC"/>
                </a:solidFill>
                <a:latin typeface="Arial" panose="020B0604020202020204" pitchFamily="34" charset="0"/>
                <a:cs typeface="Arial" panose="020B0604020202020204" pitchFamily="34" charset="0"/>
              </a:rPr>
              <a:t>:</a:t>
            </a:r>
          </a:p>
          <a:p>
            <a:pPr algn="ctr"/>
            <a:r>
              <a:rPr lang="en-US" dirty="0" err="1" smtClean="0">
                <a:solidFill>
                  <a:srgbClr val="FFFFCC"/>
                </a:solidFill>
                <a:latin typeface="Arial" panose="020B0604020202020204" pitchFamily="34" charset="0"/>
                <a:cs typeface="Arial" panose="020B0604020202020204" pitchFamily="34" charset="0"/>
              </a:rPr>
              <a:t>chất</a:t>
            </a:r>
            <a:r>
              <a:rPr lang="en-US" dirty="0" smtClean="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thải</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không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bền</a:t>
            </a:r>
            <a:r>
              <a:rPr lang="en-US" dirty="0">
                <a:solidFill>
                  <a:srgbClr val="FFFFCC"/>
                </a:solidFill>
                <a:latin typeface="Arial" panose="020B0604020202020204" pitchFamily="34" charset="0"/>
                <a:cs typeface="Arial" panose="020B0604020202020204" pitchFamily="34" charset="0"/>
              </a:rPr>
              <a:t> (&lt; 2 </a:t>
            </a:r>
            <a:r>
              <a:rPr lang="en-US" dirty="0" err="1">
                <a:solidFill>
                  <a:srgbClr val="FFFFCC"/>
                </a:solidFill>
                <a:latin typeface="Arial" panose="020B0604020202020204" pitchFamily="34" charset="0"/>
                <a:cs typeface="Arial" panose="020B0604020202020204" pitchFamily="34" charset="0"/>
              </a:rPr>
              <a:t>tuần</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ít</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bền</a:t>
            </a:r>
            <a:r>
              <a:rPr lang="en-US" dirty="0">
                <a:solidFill>
                  <a:srgbClr val="FFFFCC"/>
                </a:solidFill>
                <a:latin typeface="Arial" panose="020B0604020202020204" pitchFamily="34" charset="0"/>
                <a:cs typeface="Arial" panose="020B0604020202020204" pitchFamily="34" charset="0"/>
              </a:rPr>
              <a:t> (2 </a:t>
            </a:r>
            <a:r>
              <a:rPr lang="en-US" dirty="0" err="1">
                <a:solidFill>
                  <a:srgbClr val="FFFFCC"/>
                </a:solidFill>
                <a:latin typeface="Arial" panose="020B0604020202020204" pitchFamily="34" charset="0"/>
                <a:cs typeface="Arial" panose="020B0604020202020204" pitchFamily="34" charset="0"/>
              </a:rPr>
              <a:t>tuần</a:t>
            </a:r>
            <a:r>
              <a:rPr lang="en-US" dirty="0">
                <a:solidFill>
                  <a:srgbClr val="FFFFCC"/>
                </a:solidFill>
                <a:latin typeface="Arial" panose="020B0604020202020204" pitchFamily="34" charset="0"/>
                <a:cs typeface="Arial" panose="020B0604020202020204" pitchFamily="34" charset="0"/>
              </a:rPr>
              <a:t> – 1 </a:t>
            </a:r>
            <a:r>
              <a:rPr lang="en-US" dirty="0" err="1">
                <a:solidFill>
                  <a:srgbClr val="FFFFCC"/>
                </a:solidFill>
                <a:latin typeface="Arial" panose="020B0604020202020204" pitchFamily="34" charset="0"/>
                <a:cs typeface="Arial" panose="020B0604020202020204" pitchFamily="34" charset="0"/>
              </a:rPr>
              <a:t>năm</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bền</a:t>
            </a:r>
            <a:r>
              <a:rPr lang="en-US" dirty="0">
                <a:solidFill>
                  <a:srgbClr val="FFFFCC"/>
                </a:solidFill>
                <a:latin typeface="Arial" panose="020B0604020202020204" pitchFamily="34" charset="0"/>
                <a:cs typeface="Arial" panose="020B0604020202020204" pitchFamily="34" charset="0"/>
              </a:rPr>
              <a:t> (1 – 5 </a:t>
            </a:r>
            <a:r>
              <a:rPr lang="en-US" dirty="0" err="1">
                <a:solidFill>
                  <a:srgbClr val="FFFFCC"/>
                </a:solidFill>
                <a:latin typeface="Arial" panose="020B0604020202020204" pitchFamily="34" charset="0"/>
                <a:cs typeface="Arial" panose="020B0604020202020204" pitchFamily="34" charset="0"/>
              </a:rPr>
              <a:t>năm</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và</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rất</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bền</a:t>
            </a:r>
            <a:r>
              <a:rPr lang="en-US" dirty="0">
                <a:solidFill>
                  <a:srgbClr val="FFFFCC"/>
                </a:solidFill>
                <a:latin typeface="Arial" panose="020B0604020202020204" pitchFamily="34" charset="0"/>
                <a:cs typeface="Arial" panose="020B0604020202020204" pitchFamily="34" charset="0"/>
              </a:rPr>
              <a:t> (&gt; 5 </a:t>
            </a:r>
            <a:r>
              <a:rPr lang="en-US" dirty="0" err="1">
                <a:solidFill>
                  <a:srgbClr val="FFFFCC"/>
                </a:solidFill>
                <a:latin typeface="Arial" panose="020B0604020202020204" pitchFamily="34" charset="0"/>
                <a:cs typeface="Arial" panose="020B0604020202020204" pitchFamily="34" charset="0"/>
              </a:rPr>
              <a:t>năm</a:t>
            </a:r>
            <a:r>
              <a:rPr lang="en-US" dirty="0">
                <a:solidFill>
                  <a:srgbClr val="FFFFCC"/>
                </a:solidFill>
                <a:latin typeface="Arial" panose="020B0604020202020204" pitchFamily="34" charset="0"/>
                <a:cs typeface="Arial" panose="020B0604020202020204" pitchFamily="34" charset="0"/>
              </a:rPr>
              <a:t>)</a:t>
            </a:r>
          </a:p>
        </p:txBody>
      </p:sp>
      <p:sp>
        <p:nvSpPr>
          <p:cNvPr id="36" name="Rounded Rectangle 35"/>
          <p:cNvSpPr/>
          <p:nvPr/>
        </p:nvSpPr>
        <p:spPr>
          <a:xfrm>
            <a:off x="6858000" y="3124200"/>
            <a:ext cx="2011680" cy="272505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u="sng" dirty="0" err="1" smtClean="0">
                <a:solidFill>
                  <a:srgbClr val="FFFFCC"/>
                </a:solidFill>
                <a:latin typeface="Arial" panose="020B0604020202020204" pitchFamily="34" charset="0"/>
                <a:cs typeface="Arial" panose="020B0604020202020204" pitchFamily="34" charset="0"/>
              </a:rPr>
              <a:t>Danh</a:t>
            </a:r>
            <a:r>
              <a:rPr lang="en-US" b="1" u="sng" dirty="0" smtClean="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mục</a:t>
            </a:r>
            <a:r>
              <a:rPr lang="en-US" b="1" u="sng" dirty="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quản</a:t>
            </a:r>
            <a:r>
              <a:rPr lang="en-US" b="1" u="sng" dirty="0">
                <a:solidFill>
                  <a:srgbClr val="FFFFCC"/>
                </a:solidFill>
                <a:latin typeface="Arial" panose="020B0604020202020204" pitchFamily="34" charset="0"/>
                <a:cs typeface="Arial" panose="020B0604020202020204" pitchFamily="34" charset="0"/>
              </a:rPr>
              <a:t> </a:t>
            </a:r>
            <a:r>
              <a:rPr lang="en-US" b="1" u="sng" dirty="0" err="1">
                <a:solidFill>
                  <a:srgbClr val="FFFFCC"/>
                </a:solidFill>
                <a:latin typeface="Arial" panose="020B0604020202020204" pitchFamily="34" charset="0"/>
                <a:cs typeface="Arial" panose="020B0604020202020204" pitchFamily="34" charset="0"/>
              </a:rPr>
              <a:t>lý</a:t>
            </a:r>
            <a:r>
              <a:rPr lang="en-US" b="1" u="sng" dirty="0" smtClean="0">
                <a:solidFill>
                  <a:srgbClr val="FFFFCC"/>
                </a:solidFill>
                <a:latin typeface="Arial" panose="020B0604020202020204" pitchFamily="34" charset="0"/>
                <a:cs typeface="Arial" panose="020B0604020202020204" pitchFamily="34" charset="0"/>
              </a:rPr>
              <a:t>:</a:t>
            </a:r>
          </a:p>
          <a:p>
            <a:pPr algn="ctr"/>
            <a:r>
              <a:rPr lang="en-US" dirty="0" smtClean="0">
                <a:solidFill>
                  <a:srgbClr val="FFFFCC"/>
                </a:solidFill>
                <a:latin typeface="Arial" panose="020B0604020202020204" pitchFamily="34" charset="0"/>
                <a:cs typeface="Arial" panose="020B0604020202020204" pitchFamily="34" charset="0"/>
              </a:rPr>
              <a:t>Theo </a:t>
            </a:r>
            <a:r>
              <a:rPr lang="en-US" dirty="0" err="1">
                <a:solidFill>
                  <a:srgbClr val="FFFFCC"/>
                </a:solidFill>
                <a:latin typeface="Arial" panose="020B0604020202020204" pitchFamily="34" charset="0"/>
                <a:cs typeface="Arial" panose="020B0604020202020204" pitchFamily="34" charset="0"/>
              </a:rPr>
              <a:t>Công</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ước</a:t>
            </a:r>
            <a:r>
              <a:rPr lang="en-US" dirty="0">
                <a:solidFill>
                  <a:srgbClr val="FFFFCC"/>
                </a:solidFill>
                <a:latin typeface="Arial" panose="020B0604020202020204" pitchFamily="34" charset="0"/>
                <a:cs typeface="Arial" panose="020B0604020202020204" pitchFamily="34" charset="0"/>
              </a:rPr>
              <a:t> Basel (</a:t>
            </a:r>
            <a:r>
              <a:rPr lang="en-US" dirty="0" err="1">
                <a:solidFill>
                  <a:srgbClr val="FFFFCC"/>
                </a:solidFill>
                <a:latin typeface="Arial" panose="020B0604020202020204" pitchFamily="34" charset="0"/>
                <a:cs typeface="Arial" panose="020B0604020202020204" pitchFamily="34" charset="0"/>
              </a:rPr>
              <a:t>phụ</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lục</a:t>
            </a:r>
            <a:r>
              <a:rPr lang="en-US" dirty="0">
                <a:solidFill>
                  <a:srgbClr val="FFFFCC"/>
                </a:solidFill>
                <a:latin typeface="Arial" panose="020B0604020202020204" pitchFamily="34" charset="0"/>
                <a:cs typeface="Arial" panose="020B0604020202020204" pitchFamily="34" charset="0"/>
              </a:rPr>
              <a:t> I, III) </a:t>
            </a:r>
            <a:r>
              <a:rPr lang="en-US" dirty="0" err="1">
                <a:solidFill>
                  <a:srgbClr val="FFFFCC"/>
                </a:solidFill>
                <a:latin typeface="Arial" panose="020B0604020202020204" pitchFamily="34" charset="0"/>
                <a:cs typeface="Arial" panose="020B0604020202020204" pitchFamily="34" charset="0"/>
              </a:rPr>
              <a:t>và</a:t>
            </a:r>
            <a:r>
              <a:rPr lang="en-US" dirty="0">
                <a:solidFill>
                  <a:srgbClr val="FFFFCC"/>
                </a:solidFill>
                <a:latin typeface="Arial" panose="020B0604020202020204" pitchFamily="34" charset="0"/>
                <a:cs typeface="Arial" panose="020B0604020202020204" pitchFamily="34" charset="0"/>
              </a:rPr>
              <a:t> </a:t>
            </a:r>
            <a:r>
              <a:rPr lang="en-US" dirty="0" err="1">
                <a:solidFill>
                  <a:srgbClr val="FFFFCC"/>
                </a:solidFill>
                <a:latin typeface="Arial" panose="020B0604020202020204" pitchFamily="34" charset="0"/>
                <a:cs typeface="Arial" panose="020B0604020202020204" pitchFamily="34" charset="0"/>
              </a:rPr>
              <a:t>theo</a:t>
            </a:r>
            <a:r>
              <a:rPr lang="en-US" dirty="0">
                <a:solidFill>
                  <a:srgbClr val="FFFFCC"/>
                </a:solidFill>
                <a:latin typeface="Arial" panose="020B0604020202020204" pitchFamily="34" charset="0"/>
                <a:cs typeface="Arial" panose="020B0604020202020204" pitchFamily="34" charset="0"/>
              </a:rPr>
              <a:t> TCVN 6706 - 2009</a:t>
            </a:r>
          </a:p>
        </p:txBody>
      </p:sp>
    </p:spTree>
    <p:extLst>
      <p:ext uri="{BB962C8B-B14F-4D97-AF65-F5344CB8AC3E}">
        <p14:creationId xmlns:p14="http://schemas.microsoft.com/office/powerpoint/2010/main" val="2395660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 31"/>
          <p:cNvGraphicFramePr>
            <a:graphicFrameLocks noGrp="1"/>
          </p:cNvGraphicFramePr>
          <p:nvPr>
            <p:extLst>
              <p:ext uri="{D42A27DB-BD31-4B8C-83A1-F6EECF244321}">
                <p14:modId xmlns:p14="http://schemas.microsoft.com/office/powerpoint/2010/main" val="1280311996"/>
              </p:ext>
            </p:extLst>
          </p:nvPr>
        </p:nvGraphicFramePr>
        <p:xfrm>
          <a:off x="794657" y="1563914"/>
          <a:ext cx="8102600" cy="3886197"/>
        </p:xfrm>
        <a:graphic>
          <a:graphicData uri="http://schemas.openxmlformats.org/drawingml/2006/table">
            <a:tbl>
              <a:tblPr firstRow="1" bandRow="1">
                <a:tableStyleId>{5C22544A-7EE6-4342-B048-85BDC9FD1C3A}</a:tableStyleId>
              </a:tblPr>
              <a:tblGrid>
                <a:gridCol w="671286">
                  <a:extLst>
                    <a:ext uri="{9D8B030D-6E8A-4147-A177-3AD203B41FA5}">
                      <a16:colId xmlns="" xmlns:a16="http://schemas.microsoft.com/office/drawing/2014/main" val="20000"/>
                    </a:ext>
                  </a:extLst>
                </a:gridCol>
                <a:gridCol w="1727200">
                  <a:extLst>
                    <a:ext uri="{9D8B030D-6E8A-4147-A177-3AD203B41FA5}">
                      <a16:colId xmlns="" xmlns:a16="http://schemas.microsoft.com/office/drawing/2014/main" val="20001"/>
                    </a:ext>
                  </a:extLst>
                </a:gridCol>
                <a:gridCol w="1320800">
                  <a:extLst>
                    <a:ext uri="{9D8B030D-6E8A-4147-A177-3AD203B41FA5}">
                      <a16:colId xmlns="" xmlns:a16="http://schemas.microsoft.com/office/drawing/2014/main" val="20002"/>
                    </a:ext>
                  </a:extLst>
                </a:gridCol>
                <a:gridCol w="1596571">
                  <a:extLst>
                    <a:ext uri="{9D8B030D-6E8A-4147-A177-3AD203B41FA5}">
                      <a16:colId xmlns="" xmlns:a16="http://schemas.microsoft.com/office/drawing/2014/main" val="20003"/>
                    </a:ext>
                  </a:extLst>
                </a:gridCol>
                <a:gridCol w="1349829">
                  <a:extLst>
                    <a:ext uri="{9D8B030D-6E8A-4147-A177-3AD203B41FA5}">
                      <a16:colId xmlns="" xmlns:a16="http://schemas.microsoft.com/office/drawing/2014/main" val="20004"/>
                    </a:ext>
                  </a:extLst>
                </a:gridCol>
                <a:gridCol w="1436914">
                  <a:extLst>
                    <a:ext uri="{9D8B030D-6E8A-4147-A177-3AD203B41FA5}">
                      <a16:colId xmlns="" xmlns:a16="http://schemas.microsoft.com/office/drawing/2014/main" val="20005"/>
                    </a:ext>
                  </a:extLst>
                </a:gridCol>
              </a:tblGrid>
              <a:tr h="555171">
                <a:tc rowSpan="2">
                  <a:txBody>
                    <a:bodyPr/>
                    <a:lstStyle/>
                    <a:p>
                      <a:pPr algn="ctr"/>
                      <a:r>
                        <a:rPr lang="en-US" dirty="0" err="1"/>
                        <a:t>Ký</a:t>
                      </a:r>
                      <a:r>
                        <a:rPr lang="en-US" baseline="0" dirty="0"/>
                        <a:t> </a:t>
                      </a:r>
                      <a:r>
                        <a:rPr lang="en-US" baseline="0" dirty="0" err="1"/>
                        <a:t>hiệu</a:t>
                      </a:r>
                      <a:endParaRPr lang="en-US" dirty="0"/>
                    </a:p>
                  </a:txBody>
                  <a:tcPr/>
                </a:tc>
                <a:tc rowSpan="2">
                  <a:txBody>
                    <a:bodyPr/>
                    <a:lstStyle/>
                    <a:p>
                      <a:pPr algn="ctr"/>
                      <a:r>
                        <a:rPr lang="en-US"/>
                        <a:t>Phân</a:t>
                      </a:r>
                      <a:r>
                        <a:rPr lang="en-US" baseline="0"/>
                        <a:t> nhóm độc</a:t>
                      </a:r>
                      <a:endParaRPr lang="en-US"/>
                    </a:p>
                  </a:txBody>
                  <a:tcPr/>
                </a:tc>
                <a:tc gridSpan="2">
                  <a:txBody>
                    <a:bodyPr/>
                    <a:lstStyle/>
                    <a:p>
                      <a:pPr algn="ctr"/>
                      <a:r>
                        <a:rPr lang="en-US" dirty="0"/>
                        <a:t>Qua </a:t>
                      </a:r>
                      <a:r>
                        <a:rPr lang="en-US" dirty="0" err="1"/>
                        <a:t>miệng</a:t>
                      </a:r>
                      <a:endParaRPr lang="en-US" dirty="0"/>
                    </a:p>
                  </a:txBody>
                  <a:tcPr/>
                </a:tc>
                <a:tc hMerge="1">
                  <a:txBody>
                    <a:bodyPr/>
                    <a:lstStyle/>
                    <a:p>
                      <a:endParaRPr lang="en-US"/>
                    </a:p>
                  </a:txBody>
                  <a:tcPr/>
                </a:tc>
                <a:tc gridSpan="2">
                  <a:txBody>
                    <a:bodyPr/>
                    <a:lstStyle/>
                    <a:p>
                      <a:pPr algn="ctr"/>
                      <a:r>
                        <a:rPr lang="en-US"/>
                        <a:t>Qua da</a:t>
                      </a:r>
                    </a:p>
                  </a:txBody>
                  <a:tcPr/>
                </a:tc>
                <a:tc hMerge="1">
                  <a:txBody>
                    <a:bodyPr/>
                    <a:lstStyle/>
                    <a:p>
                      <a:endParaRPr lang="en-US"/>
                    </a:p>
                  </a:txBody>
                  <a:tcPr/>
                </a:tc>
                <a:extLst>
                  <a:ext uri="{0D108BD9-81ED-4DB2-BD59-A6C34878D82A}">
                    <a16:rowId xmlns="" xmlns:a16="http://schemas.microsoft.com/office/drawing/2014/main" val="10000"/>
                  </a:ext>
                </a:extLst>
              </a:tr>
              <a:tr h="555171">
                <a:tc vMerge="1">
                  <a:txBody>
                    <a:bodyPr/>
                    <a:lstStyle/>
                    <a:p>
                      <a:endParaRPr lang="en-US"/>
                    </a:p>
                  </a:txBody>
                  <a:tcPr/>
                </a:tc>
                <a:tc vMerge="1">
                  <a:txBody>
                    <a:bodyPr/>
                    <a:lstStyle/>
                    <a:p>
                      <a:endParaRPr lang="en-US"/>
                    </a:p>
                  </a:txBody>
                  <a:tcPr/>
                </a:tc>
                <a:tc>
                  <a:txBody>
                    <a:bodyPr/>
                    <a:lstStyle/>
                    <a:p>
                      <a:pPr algn="ctr"/>
                      <a:r>
                        <a:rPr lang="en-US"/>
                        <a:t>Thể</a:t>
                      </a:r>
                      <a:r>
                        <a:rPr lang="en-US" baseline="0"/>
                        <a:t> rắn</a:t>
                      </a:r>
                      <a:endParaRPr lang="en-US"/>
                    </a:p>
                  </a:txBody>
                  <a:tcPr/>
                </a:tc>
                <a:tc>
                  <a:txBody>
                    <a:bodyPr/>
                    <a:lstStyle/>
                    <a:p>
                      <a:pPr algn="ctr"/>
                      <a:r>
                        <a:rPr lang="en-US"/>
                        <a:t>Thể</a:t>
                      </a:r>
                      <a:r>
                        <a:rPr lang="en-US" baseline="0"/>
                        <a:t> lỏng</a:t>
                      </a:r>
                      <a:endParaRPr lang="en-US"/>
                    </a:p>
                  </a:txBody>
                  <a:tcPr/>
                </a:tc>
                <a:tc>
                  <a:txBody>
                    <a:bodyPr/>
                    <a:lstStyle/>
                    <a:p>
                      <a:pPr algn="ctr"/>
                      <a:r>
                        <a:rPr lang="en-US"/>
                        <a:t>Thể</a:t>
                      </a:r>
                      <a:r>
                        <a:rPr lang="en-US" baseline="0"/>
                        <a:t> rắn</a:t>
                      </a:r>
                      <a:endParaRPr lang="en-US"/>
                    </a:p>
                  </a:txBody>
                  <a:tcPr/>
                </a:tc>
                <a:tc>
                  <a:txBody>
                    <a:bodyPr/>
                    <a:lstStyle/>
                    <a:p>
                      <a:pPr algn="ctr"/>
                      <a:r>
                        <a:rPr lang="en-US"/>
                        <a:t>Thể</a:t>
                      </a:r>
                      <a:r>
                        <a:rPr lang="en-US" baseline="0"/>
                        <a:t> lỏng</a:t>
                      </a:r>
                      <a:endParaRPr lang="en-US"/>
                    </a:p>
                  </a:txBody>
                  <a:tcPr/>
                </a:tc>
                <a:extLst>
                  <a:ext uri="{0D108BD9-81ED-4DB2-BD59-A6C34878D82A}">
                    <a16:rowId xmlns="" xmlns:a16="http://schemas.microsoft.com/office/drawing/2014/main" val="10001"/>
                  </a:ext>
                </a:extLst>
              </a:tr>
              <a:tr h="555171">
                <a:tc>
                  <a:txBody>
                    <a:bodyPr/>
                    <a:lstStyle/>
                    <a:p>
                      <a:pPr algn="ctr"/>
                      <a:r>
                        <a:rPr lang="en-US"/>
                        <a:t>Ia</a:t>
                      </a:r>
                    </a:p>
                  </a:txBody>
                  <a:tcPr/>
                </a:tc>
                <a:tc>
                  <a:txBody>
                    <a:bodyPr/>
                    <a:lstStyle/>
                    <a:p>
                      <a:r>
                        <a:rPr lang="en-US" dirty="0" err="1"/>
                        <a:t>Độc</a:t>
                      </a:r>
                      <a:r>
                        <a:rPr lang="en-US" baseline="0" dirty="0"/>
                        <a:t> </a:t>
                      </a:r>
                      <a:r>
                        <a:rPr lang="en-US" baseline="0" dirty="0" err="1"/>
                        <a:t>mạnh</a:t>
                      </a:r>
                      <a:endParaRPr lang="en-US" dirty="0"/>
                    </a:p>
                  </a:txBody>
                  <a:tcPr/>
                </a:tc>
                <a:tc>
                  <a:txBody>
                    <a:bodyPr/>
                    <a:lstStyle/>
                    <a:p>
                      <a:pPr algn="ctr"/>
                      <a:r>
                        <a:rPr lang="en-US"/>
                        <a:t>5</a:t>
                      </a:r>
                    </a:p>
                  </a:txBody>
                  <a:tcPr/>
                </a:tc>
                <a:tc>
                  <a:txBody>
                    <a:bodyPr/>
                    <a:lstStyle/>
                    <a:p>
                      <a:pPr algn="ctr"/>
                      <a:r>
                        <a:rPr lang="en-US"/>
                        <a:t>20</a:t>
                      </a:r>
                    </a:p>
                  </a:txBody>
                  <a:tcPr/>
                </a:tc>
                <a:tc>
                  <a:txBody>
                    <a:bodyPr/>
                    <a:lstStyle/>
                    <a:p>
                      <a:pPr algn="ctr"/>
                      <a:r>
                        <a:rPr lang="en-US"/>
                        <a:t>10</a:t>
                      </a:r>
                    </a:p>
                  </a:txBody>
                  <a:tcPr/>
                </a:tc>
                <a:tc>
                  <a:txBody>
                    <a:bodyPr/>
                    <a:lstStyle/>
                    <a:p>
                      <a:pPr algn="ctr"/>
                      <a:r>
                        <a:rPr lang="en-US"/>
                        <a:t>40</a:t>
                      </a:r>
                    </a:p>
                  </a:txBody>
                  <a:tcPr/>
                </a:tc>
                <a:extLst>
                  <a:ext uri="{0D108BD9-81ED-4DB2-BD59-A6C34878D82A}">
                    <a16:rowId xmlns="" xmlns:a16="http://schemas.microsoft.com/office/drawing/2014/main" val="10002"/>
                  </a:ext>
                </a:extLst>
              </a:tr>
              <a:tr h="555171">
                <a:tc>
                  <a:txBody>
                    <a:bodyPr/>
                    <a:lstStyle/>
                    <a:p>
                      <a:pPr algn="ctr"/>
                      <a:r>
                        <a:rPr lang="en-US"/>
                        <a:t>Ib</a:t>
                      </a:r>
                    </a:p>
                  </a:txBody>
                  <a:tcPr/>
                </a:tc>
                <a:tc>
                  <a:txBody>
                    <a:bodyPr/>
                    <a:lstStyle/>
                    <a:p>
                      <a:r>
                        <a:rPr lang="en-US"/>
                        <a:t>Độc</a:t>
                      </a:r>
                    </a:p>
                  </a:txBody>
                  <a:tcPr/>
                </a:tc>
                <a:tc>
                  <a:txBody>
                    <a:bodyPr/>
                    <a:lstStyle/>
                    <a:p>
                      <a:pPr algn="ctr"/>
                      <a:r>
                        <a:rPr lang="en-US"/>
                        <a:t>5 – 50</a:t>
                      </a:r>
                    </a:p>
                  </a:txBody>
                  <a:tcPr/>
                </a:tc>
                <a:tc>
                  <a:txBody>
                    <a:bodyPr/>
                    <a:lstStyle/>
                    <a:p>
                      <a:pPr algn="ctr"/>
                      <a:r>
                        <a:rPr lang="en-US"/>
                        <a:t>20 – 200</a:t>
                      </a:r>
                    </a:p>
                  </a:txBody>
                  <a:tcPr/>
                </a:tc>
                <a:tc>
                  <a:txBody>
                    <a:bodyPr/>
                    <a:lstStyle/>
                    <a:p>
                      <a:pPr algn="ctr"/>
                      <a:r>
                        <a:rPr lang="en-US"/>
                        <a:t>10 – 100</a:t>
                      </a:r>
                    </a:p>
                  </a:txBody>
                  <a:tcPr/>
                </a:tc>
                <a:tc>
                  <a:txBody>
                    <a:bodyPr/>
                    <a:lstStyle/>
                    <a:p>
                      <a:pPr algn="ctr"/>
                      <a:r>
                        <a:rPr lang="en-US"/>
                        <a:t>40 - 400</a:t>
                      </a:r>
                    </a:p>
                  </a:txBody>
                  <a:tcPr/>
                </a:tc>
                <a:extLst>
                  <a:ext uri="{0D108BD9-81ED-4DB2-BD59-A6C34878D82A}">
                    <a16:rowId xmlns="" xmlns:a16="http://schemas.microsoft.com/office/drawing/2014/main" val="10003"/>
                  </a:ext>
                </a:extLst>
              </a:tr>
              <a:tr h="555171">
                <a:tc>
                  <a:txBody>
                    <a:bodyPr/>
                    <a:lstStyle/>
                    <a:p>
                      <a:pPr algn="ctr"/>
                      <a:r>
                        <a:rPr lang="en-US"/>
                        <a:t>II</a:t>
                      </a:r>
                    </a:p>
                  </a:txBody>
                  <a:tcPr/>
                </a:tc>
                <a:tc>
                  <a:txBody>
                    <a:bodyPr/>
                    <a:lstStyle/>
                    <a:p>
                      <a:r>
                        <a:rPr lang="en-US"/>
                        <a:t>Độc</a:t>
                      </a:r>
                      <a:r>
                        <a:rPr lang="en-US" baseline="0"/>
                        <a:t> trung bình</a:t>
                      </a:r>
                      <a:endParaRPr lang="en-US"/>
                    </a:p>
                  </a:txBody>
                  <a:tcPr/>
                </a:tc>
                <a:tc>
                  <a:txBody>
                    <a:bodyPr/>
                    <a:lstStyle/>
                    <a:p>
                      <a:pPr algn="ctr"/>
                      <a:r>
                        <a:rPr lang="en-US"/>
                        <a:t>50 – 500</a:t>
                      </a:r>
                    </a:p>
                  </a:txBody>
                  <a:tcPr/>
                </a:tc>
                <a:tc>
                  <a:txBody>
                    <a:bodyPr/>
                    <a:lstStyle/>
                    <a:p>
                      <a:pPr algn="ctr"/>
                      <a:r>
                        <a:rPr lang="en-US"/>
                        <a:t>200 – 2.000</a:t>
                      </a:r>
                    </a:p>
                  </a:txBody>
                  <a:tcPr/>
                </a:tc>
                <a:tc>
                  <a:txBody>
                    <a:bodyPr/>
                    <a:lstStyle/>
                    <a:p>
                      <a:pPr algn="ctr"/>
                      <a:r>
                        <a:rPr lang="en-US"/>
                        <a:t>100 – 1.000</a:t>
                      </a:r>
                    </a:p>
                  </a:txBody>
                  <a:tcPr/>
                </a:tc>
                <a:tc>
                  <a:txBody>
                    <a:bodyPr/>
                    <a:lstStyle/>
                    <a:p>
                      <a:pPr algn="ctr"/>
                      <a:r>
                        <a:rPr lang="en-US"/>
                        <a:t>400 – 4.000</a:t>
                      </a:r>
                    </a:p>
                  </a:txBody>
                  <a:tcPr/>
                </a:tc>
                <a:extLst>
                  <a:ext uri="{0D108BD9-81ED-4DB2-BD59-A6C34878D82A}">
                    <a16:rowId xmlns="" xmlns:a16="http://schemas.microsoft.com/office/drawing/2014/main" val="10004"/>
                  </a:ext>
                </a:extLst>
              </a:tr>
              <a:tr h="555171">
                <a:tc>
                  <a:txBody>
                    <a:bodyPr/>
                    <a:lstStyle/>
                    <a:p>
                      <a:pPr algn="ctr"/>
                      <a:r>
                        <a:rPr lang="en-US"/>
                        <a:t>III</a:t>
                      </a:r>
                    </a:p>
                  </a:txBody>
                  <a:tcPr/>
                </a:tc>
                <a:tc>
                  <a:txBody>
                    <a:bodyPr/>
                    <a:lstStyle/>
                    <a:p>
                      <a:r>
                        <a:rPr lang="en-US"/>
                        <a:t>Độc</a:t>
                      </a:r>
                      <a:r>
                        <a:rPr lang="en-US" baseline="0"/>
                        <a:t> ít</a:t>
                      </a:r>
                      <a:endParaRPr lang="en-US"/>
                    </a:p>
                  </a:txBody>
                  <a:tcPr/>
                </a:tc>
                <a:tc>
                  <a:txBody>
                    <a:bodyPr/>
                    <a:lstStyle/>
                    <a:p>
                      <a:pPr algn="ctr"/>
                      <a:r>
                        <a:rPr lang="en-US"/>
                        <a:t>500 – 2.000</a:t>
                      </a:r>
                    </a:p>
                  </a:txBody>
                  <a:tcPr/>
                </a:tc>
                <a:tc>
                  <a:txBody>
                    <a:bodyPr/>
                    <a:lstStyle/>
                    <a:p>
                      <a:pPr algn="ctr"/>
                      <a:r>
                        <a:rPr lang="en-US"/>
                        <a:t>2.000 – 3.000</a:t>
                      </a:r>
                    </a:p>
                  </a:txBody>
                  <a:tcPr/>
                </a:tc>
                <a:tc>
                  <a:txBody>
                    <a:bodyPr/>
                    <a:lstStyle/>
                    <a:p>
                      <a:pPr algn="ctr"/>
                      <a:r>
                        <a:rPr lang="en-US"/>
                        <a:t>1.000</a:t>
                      </a:r>
                    </a:p>
                  </a:txBody>
                  <a:tcPr/>
                </a:tc>
                <a:tc>
                  <a:txBody>
                    <a:bodyPr/>
                    <a:lstStyle/>
                    <a:p>
                      <a:pPr algn="ctr"/>
                      <a:r>
                        <a:rPr lang="en-US"/>
                        <a:t>4.000</a:t>
                      </a:r>
                    </a:p>
                  </a:txBody>
                  <a:tcPr/>
                </a:tc>
                <a:extLst>
                  <a:ext uri="{0D108BD9-81ED-4DB2-BD59-A6C34878D82A}">
                    <a16:rowId xmlns="" xmlns:a16="http://schemas.microsoft.com/office/drawing/2014/main" val="10005"/>
                  </a:ext>
                </a:extLst>
              </a:tr>
              <a:tr h="555171">
                <a:tc>
                  <a:txBody>
                    <a:bodyPr/>
                    <a:lstStyle/>
                    <a:p>
                      <a:pPr algn="ctr"/>
                      <a:r>
                        <a:rPr lang="en-US"/>
                        <a:t>IV</a:t>
                      </a:r>
                    </a:p>
                  </a:txBody>
                  <a:tcPr/>
                </a:tc>
                <a:tc>
                  <a:txBody>
                    <a:bodyPr/>
                    <a:lstStyle/>
                    <a:p>
                      <a:r>
                        <a:rPr lang="en-US"/>
                        <a:t>Không</a:t>
                      </a:r>
                      <a:r>
                        <a:rPr lang="en-US" baseline="0"/>
                        <a:t> độc</a:t>
                      </a:r>
                      <a:endParaRPr lang="en-US"/>
                    </a:p>
                  </a:txBody>
                  <a:tcPr/>
                </a:tc>
                <a:tc>
                  <a:txBody>
                    <a:bodyPr/>
                    <a:lstStyle/>
                    <a:p>
                      <a:pPr algn="ctr"/>
                      <a:r>
                        <a:rPr lang="en-US"/>
                        <a:t>&gt; 2.000</a:t>
                      </a:r>
                    </a:p>
                  </a:txBody>
                  <a:tcPr/>
                </a:tc>
                <a:tc>
                  <a:txBody>
                    <a:bodyPr/>
                    <a:lstStyle/>
                    <a:p>
                      <a:pPr algn="ctr"/>
                      <a:r>
                        <a:rPr lang="en-US"/>
                        <a:t>&gt; 3.000</a:t>
                      </a:r>
                    </a:p>
                  </a:txBody>
                  <a:tcPr/>
                </a:tc>
                <a:tc>
                  <a:txBody>
                    <a:bodyPr/>
                    <a:lstStyle/>
                    <a:p>
                      <a:pPr algn="ctr"/>
                      <a:endParaRPr lang="en-US"/>
                    </a:p>
                  </a:txBody>
                  <a:tcPr/>
                </a:tc>
                <a:tc>
                  <a:txBody>
                    <a:bodyPr/>
                    <a:lstStyle/>
                    <a:p>
                      <a:pPr algn="ctr"/>
                      <a:endParaRPr lang="en-US" dirty="0"/>
                    </a:p>
                  </a:txBody>
                  <a:tcPr/>
                </a:tc>
                <a:extLst>
                  <a:ext uri="{0D108BD9-81ED-4DB2-BD59-A6C34878D82A}">
                    <a16:rowId xmlns="" xmlns:a16="http://schemas.microsoft.com/office/drawing/2014/main" val="10006"/>
                  </a:ext>
                </a:extLst>
              </a:tr>
            </a:tbl>
          </a:graphicData>
        </a:graphic>
      </p:graphicFrame>
      <p:sp>
        <p:nvSpPr>
          <p:cNvPr id="33" name="Rectangle 32"/>
          <p:cNvSpPr/>
          <p:nvPr/>
        </p:nvSpPr>
        <p:spPr>
          <a:xfrm>
            <a:off x="2213428" y="449720"/>
            <a:ext cx="4572000" cy="646331"/>
          </a:xfrm>
          <a:prstGeom prst="rect">
            <a:avLst/>
          </a:prstGeom>
        </p:spPr>
        <p:txBody>
          <a:bodyPr>
            <a:spAutoFit/>
          </a:bodyPr>
          <a:lstStyle/>
          <a:p>
            <a:pPr algn="ctr"/>
            <a:r>
              <a:rPr lang="en-US" dirty="0" err="1"/>
              <a:t>Phân</a:t>
            </a:r>
            <a:r>
              <a:rPr lang="en-US" dirty="0"/>
              <a:t> </a:t>
            </a:r>
            <a:r>
              <a:rPr lang="en-US" dirty="0" err="1"/>
              <a:t>loại</a:t>
            </a:r>
            <a:r>
              <a:rPr lang="en-US" dirty="0"/>
              <a:t> </a:t>
            </a:r>
            <a:r>
              <a:rPr lang="en-US" dirty="0" err="1"/>
              <a:t>nhóm</a:t>
            </a:r>
            <a:r>
              <a:rPr lang="en-US" dirty="0"/>
              <a:t> </a:t>
            </a:r>
            <a:r>
              <a:rPr lang="en-US" dirty="0" err="1"/>
              <a:t>độc</a:t>
            </a:r>
            <a:r>
              <a:rPr lang="en-US" dirty="0"/>
              <a:t> </a:t>
            </a:r>
            <a:r>
              <a:rPr lang="en-US" dirty="0" err="1"/>
              <a:t>theo</a:t>
            </a:r>
            <a:r>
              <a:rPr lang="en-US" dirty="0"/>
              <a:t> </a:t>
            </a:r>
            <a:r>
              <a:rPr lang="en-US" dirty="0" err="1"/>
              <a:t>Tổ</a:t>
            </a:r>
            <a:r>
              <a:rPr lang="en-US" dirty="0"/>
              <a:t> </a:t>
            </a:r>
            <a:r>
              <a:rPr lang="en-US" dirty="0" err="1"/>
              <a:t>chức</a:t>
            </a:r>
            <a:r>
              <a:rPr lang="en-US" dirty="0"/>
              <a:t> Y </a:t>
            </a:r>
            <a:r>
              <a:rPr lang="en-US" dirty="0" err="1"/>
              <a:t>tế</a:t>
            </a:r>
            <a:r>
              <a:rPr lang="en-US" dirty="0"/>
              <a:t> </a:t>
            </a:r>
            <a:r>
              <a:rPr lang="en-US" dirty="0" err="1"/>
              <a:t>Thế</a:t>
            </a:r>
            <a:r>
              <a:rPr lang="en-US" dirty="0"/>
              <a:t> </a:t>
            </a:r>
            <a:r>
              <a:rPr lang="en-US" dirty="0" err="1"/>
              <a:t>giới</a:t>
            </a:r>
            <a:r>
              <a:rPr lang="en-US" dirty="0"/>
              <a:t> (LD50 mg/kg </a:t>
            </a:r>
            <a:r>
              <a:rPr lang="en-US" dirty="0" err="1"/>
              <a:t>chuột</a:t>
            </a:r>
            <a:r>
              <a:rPr lang="en-US" dirty="0"/>
              <a:t> </a:t>
            </a:r>
            <a:r>
              <a:rPr lang="en-US" dirty="0" err="1"/>
              <a:t>nhà</a:t>
            </a:r>
            <a:r>
              <a:rPr lang="en-US" dirty="0"/>
              <a:t>)</a:t>
            </a:r>
            <a:endParaRPr lang="en-US" dirty="0"/>
          </a:p>
        </p:txBody>
      </p:sp>
    </p:spTree>
    <p:extLst>
      <p:ext uri="{BB962C8B-B14F-4D97-AF65-F5344CB8AC3E}">
        <p14:creationId xmlns:p14="http://schemas.microsoft.com/office/powerpoint/2010/main" val="1021644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96537" y="-95250"/>
            <a:ext cx="6217921" cy="76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smtClean="0">
                <a:solidFill>
                  <a:srgbClr val="FF0000"/>
                </a:solidFill>
                <a:latin typeface="Arial" panose="020B0604020202020204" pitchFamily="34" charset="0"/>
                <a:cs typeface="Arial" panose="020B0604020202020204" pitchFamily="34" charset="0"/>
              </a:rPr>
              <a:t>4. </a:t>
            </a:r>
            <a:r>
              <a:rPr lang="en-US" sz="2400" b="1" dirty="0" err="1" smtClean="0">
                <a:solidFill>
                  <a:srgbClr val="FF0000"/>
                </a:solidFill>
                <a:latin typeface="Arial" panose="020B0604020202020204" pitchFamily="34" charset="0"/>
                <a:cs typeface="Arial" panose="020B0604020202020204" pitchFamily="34" charset="0"/>
              </a:rPr>
              <a:t>Quy</a:t>
            </a:r>
            <a:r>
              <a:rPr lang="en-US" sz="2400" b="1" dirty="0" smtClean="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trình</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xác</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định</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Chất</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thải</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nguy</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hại</a:t>
            </a:r>
            <a:endParaRPr lang="en-US" sz="2400" b="1" dirty="0">
              <a:solidFill>
                <a:srgbClr val="FF0000"/>
              </a:solidFill>
              <a:latin typeface="Arial" panose="020B0604020202020204" pitchFamily="34" charset="0"/>
              <a:cs typeface="Arial" panose="020B0604020202020204" pitchFamily="34" charset="0"/>
            </a:endParaRPr>
          </a:p>
        </p:txBody>
      </p:sp>
      <p:grpSp>
        <p:nvGrpSpPr>
          <p:cNvPr id="2" name="Group 1"/>
          <p:cNvGrpSpPr>
            <a:grpSpLocks noChangeAspect="1"/>
          </p:cNvGrpSpPr>
          <p:nvPr/>
        </p:nvGrpSpPr>
        <p:grpSpPr bwMode="auto">
          <a:xfrm>
            <a:off x="-43542" y="631368"/>
            <a:ext cx="9144000" cy="5943600"/>
            <a:chOff x="1134" y="2121"/>
            <a:chExt cx="14400" cy="9360"/>
          </a:xfrm>
        </p:grpSpPr>
        <p:sp>
          <p:nvSpPr>
            <p:cNvPr id="3" name="AutoShape 86"/>
            <p:cNvSpPr>
              <a:spLocks noChangeAspect="1" noChangeArrowheads="1" noTextEdit="1"/>
            </p:cNvSpPr>
            <p:nvPr/>
          </p:nvSpPr>
          <p:spPr bwMode="auto">
            <a:xfrm>
              <a:off x="1134" y="2121"/>
              <a:ext cx="14400" cy="93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4" name="Text Box 85"/>
            <p:cNvSpPr txBox="1">
              <a:spLocks noChangeArrowheads="1"/>
            </p:cNvSpPr>
            <p:nvPr/>
          </p:nvSpPr>
          <p:spPr bwMode="auto">
            <a:xfrm>
              <a:off x="1314" y="2301"/>
              <a:ext cx="702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trong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danh</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môc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theo</a:t>
              </a:r>
              <a:r>
                <a:rPr lang="en-US" altLang="en-US" sz="1200" dirty="0">
                  <a:solidFill>
                    <a:srgbClr val="FF0000"/>
                  </a:solidFill>
                  <a:latin typeface=".VnTime" pitchFamily="34" charset="0"/>
                  <a:ea typeface="Times New Roman" pitchFamily="18" charset="0"/>
                  <a:cs typeface="Arial" pitchFamily="34" charset="0"/>
                </a:rPr>
                <a:t> </a:t>
              </a:r>
              <a:r>
                <a:rPr lang="en-US" altLang="en-US" sz="1200">
                  <a:solidFill>
                    <a:srgbClr val="FF0000"/>
                  </a:solidFill>
                  <a:latin typeface=".VnTime" pitchFamily="34" charset="0"/>
                  <a:ea typeface="Times New Roman" pitchFamily="18" charset="0"/>
                  <a:cs typeface="Arial" pitchFamily="34" charset="0"/>
                </a:rPr>
                <a:t>TT 36/2015/TT </a:t>
              </a:r>
              <a:r>
                <a:rPr lang="en-US" altLang="en-US" sz="1200" dirty="0">
                  <a:solidFill>
                    <a:srgbClr val="FF0000"/>
                  </a:solidFill>
                  <a:latin typeface=".VnTime" pitchFamily="34" charset="0"/>
                  <a:ea typeface="Times New Roman" pitchFamily="18" charset="0"/>
                  <a:cs typeface="Arial" pitchFamily="34" charset="0"/>
                </a:rPr>
                <a:t>- BTNMT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prstClr val="white"/>
                  </a:solidFill>
                  <a:latin typeface=".VnTime" pitchFamily="34" charset="0"/>
                  <a:ea typeface="Times New Roman" pitchFamily="18" charset="0"/>
                  <a:cs typeface="Arial" pitchFamily="34" charset="0"/>
                </a:rPr>
                <a:t>?</a:t>
              </a:r>
              <a:endParaRPr lang="en-US" altLang="en-US" dirty="0">
                <a:solidFill>
                  <a:prstClr val="white"/>
                </a:solidFill>
                <a:latin typeface="Arial" pitchFamily="34" charset="0"/>
                <a:cs typeface="Arial" pitchFamily="34" charset="0"/>
              </a:endParaRPr>
            </a:p>
          </p:txBody>
        </p:sp>
        <p:sp>
          <p:nvSpPr>
            <p:cNvPr id="5" name="Text Box 84"/>
            <p:cNvSpPr txBox="1">
              <a:spLocks noChangeArrowheads="1"/>
            </p:cNvSpPr>
            <p:nvPr/>
          </p:nvSpPr>
          <p:spPr bwMode="auto">
            <a:xfrm>
              <a:off x="2034" y="3381"/>
              <a:ext cx="414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phÇn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tö</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thuéc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Phô</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lôc</a:t>
              </a:r>
              <a:r>
                <a:rPr lang="en-US" altLang="en-US" sz="1200" dirty="0">
                  <a:solidFill>
                    <a:srgbClr val="FF0000"/>
                  </a:solidFill>
                  <a:latin typeface=".VnTime" pitchFamily="34" charset="0"/>
                  <a:ea typeface="Times New Roman" pitchFamily="18" charset="0"/>
                  <a:cs typeface="Arial" pitchFamily="34" charset="0"/>
                </a:rPr>
                <a:t> I – </a:t>
              </a:r>
              <a:r>
                <a:rPr lang="en-US" altLang="en-US" sz="1200" dirty="0" err="1">
                  <a:solidFill>
                    <a:srgbClr val="FF0000"/>
                  </a:solidFill>
                  <a:latin typeface=".VnTime" pitchFamily="34" charset="0"/>
                  <a:ea typeface="Times New Roman" pitchFamily="18" charset="0"/>
                  <a:cs typeface="Arial" pitchFamily="34" charset="0"/>
                </a:rPr>
                <a:t>C«ng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ư­íc</a:t>
              </a:r>
              <a:r>
                <a:rPr lang="en-US" altLang="en-US" sz="1200" dirty="0">
                  <a:solidFill>
                    <a:srgbClr val="FF0000"/>
                  </a:solidFill>
                  <a:latin typeface=".VnTime" pitchFamily="34" charset="0"/>
                  <a:ea typeface="Times New Roman" pitchFamily="18" charset="0"/>
                  <a:cs typeface="Arial" pitchFamily="34" charset="0"/>
                </a:rPr>
                <a:t> Basel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7" name="Text Box 83"/>
            <p:cNvSpPr txBox="1">
              <a:spLocks noChangeArrowheads="1"/>
            </p:cNvSpPr>
            <p:nvPr/>
          </p:nvSpPr>
          <p:spPr bwMode="auto">
            <a:xfrm>
              <a:off x="1674" y="4641"/>
              <a:ext cx="558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phÇn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tö</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nµo</a:t>
              </a:r>
              <a:r>
                <a:rPr lang="en-US" altLang="en-US" sz="1200" dirty="0">
                  <a:solidFill>
                    <a:srgbClr val="FF0000"/>
                  </a:solidFill>
                  <a:latin typeface=".VnTime" pitchFamily="34" charset="0"/>
                  <a:ea typeface="Times New Roman" pitchFamily="18" charset="0"/>
                  <a:cs typeface="Arial" pitchFamily="34" charset="0"/>
                </a:rPr>
                <a:t> lµ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ch¸y</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næ</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8" name="Text Box 82"/>
            <p:cNvSpPr txBox="1">
              <a:spLocks noChangeArrowheads="1"/>
            </p:cNvSpPr>
            <p:nvPr/>
          </p:nvSpPr>
          <p:spPr bwMode="auto">
            <a:xfrm>
              <a:off x="2034" y="5541"/>
              <a:ext cx="414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phÇn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tö</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nµo</a:t>
              </a:r>
              <a:r>
                <a:rPr lang="en-US" altLang="en-US" sz="1200" dirty="0">
                  <a:solidFill>
                    <a:srgbClr val="FF0000"/>
                  </a:solidFill>
                  <a:latin typeface=".VnTime" pitchFamily="34" charset="0"/>
                  <a:ea typeface="Times New Roman" pitchFamily="18" charset="0"/>
                  <a:cs typeface="Arial" pitchFamily="34" charset="0"/>
                </a:rPr>
                <a:t> lµ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dÔ</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ch¸y</a:t>
              </a:r>
              <a:r>
                <a:rPr lang="en-US" altLang="en-US" sz="1200" dirty="0">
                  <a:solidFill>
                    <a:srgbClr val="FF0000"/>
                  </a:solidFill>
                  <a:latin typeface=".VnTime" pitchFamily="34" charset="0"/>
                  <a:ea typeface="Times New Roman" pitchFamily="18" charset="0"/>
                  <a:cs typeface="Arial" pitchFamily="34" charset="0"/>
                </a:rPr>
                <a:t> hay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thÓ</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tù</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bèc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ch¸y</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9" name="Text Box 81"/>
            <p:cNvSpPr txBox="1">
              <a:spLocks noChangeArrowheads="1"/>
            </p:cNvSpPr>
            <p:nvPr/>
          </p:nvSpPr>
          <p:spPr bwMode="auto">
            <a:xfrm>
              <a:off x="1674" y="6801"/>
              <a:ext cx="522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thuèc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nhuém</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hữu</a:t>
              </a:r>
              <a:r>
                <a:rPr lang="en-US" altLang="en-US" sz="1200" dirty="0">
                  <a:solidFill>
                    <a:srgbClr val="FF0000"/>
                  </a:solidFill>
                  <a:latin typeface=".VnTime" pitchFamily="34" charset="0"/>
                  <a:ea typeface="Times New Roman" pitchFamily="18" charset="0"/>
                  <a:cs typeface="Arial" pitchFamily="34" charset="0"/>
                </a:rPr>
                <a:t> c¬ </a:t>
              </a:r>
              <a:r>
                <a:rPr lang="en-US" altLang="en-US" sz="1200" dirty="0" err="1">
                  <a:solidFill>
                    <a:srgbClr val="FF0000"/>
                  </a:solidFill>
                  <a:latin typeface=".VnTime" pitchFamily="34" charset="0"/>
                  <a:ea typeface="Times New Roman" pitchFamily="18" charset="0"/>
                  <a:cs typeface="Arial" pitchFamily="34" charset="0"/>
                </a:rPr>
                <a:t>nµo</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10" name="Text Box 80"/>
            <p:cNvSpPr txBox="1">
              <a:spLocks noChangeArrowheads="1"/>
            </p:cNvSpPr>
            <p:nvPr/>
          </p:nvSpPr>
          <p:spPr bwMode="auto">
            <a:xfrm>
              <a:off x="1854" y="7701"/>
              <a:ext cx="522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hîp</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g©y</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bÖnh</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nµo</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11" name="Text Box 79"/>
            <p:cNvSpPr txBox="1">
              <a:spLocks noChangeArrowheads="1"/>
            </p:cNvSpPr>
            <p:nvPr/>
          </p:nvSpPr>
          <p:spPr bwMode="auto">
            <a:xfrm>
              <a:off x="2034" y="8601"/>
              <a:ext cx="414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hîp</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phÇn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nµo</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gi¶i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phãng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khÝ</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dÔ</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ch¸y</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12" name="Text Box 78"/>
            <p:cNvSpPr txBox="1">
              <a:spLocks noChangeArrowheads="1"/>
            </p:cNvSpPr>
            <p:nvPr/>
          </p:nvSpPr>
          <p:spPr bwMode="auto">
            <a:xfrm>
              <a:off x="1854" y="9861"/>
              <a:ext cx="450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phÇn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tö</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nµo</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øng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víi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n­íc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gi¶i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phãng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khÝ</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éc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13" name="Line 77"/>
            <p:cNvSpPr>
              <a:spLocks noChangeShapeType="1"/>
            </p:cNvSpPr>
            <p:nvPr/>
          </p:nvSpPr>
          <p:spPr bwMode="auto">
            <a:xfrm>
              <a:off x="3474" y="2841"/>
              <a:ext cx="2"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4" name="Text Box 76"/>
            <p:cNvSpPr txBox="1">
              <a:spLocks noChangeArrowheads="1"/>
            </p:cNvSpPr>
            <p:nvPr/>
          </p:nvSpPr>
          <p:spPr bwMode="auto">
            <a:xfrm>
              <a:off x="3414" y="28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15" name="Line 75"/>
            <p:cNvSpPr>
              <a:spLocks noChangeShapeType="1"/>
            </p:cNvSpPr>
            <p:nvPr/>
          </p:nvSpPr>
          <p:spPr bwMode="auto">
            <a:xfrm>
              <a:off x="3474" y="428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6" name="Text Box 74"/>
            <p:cNvSpPr txBox="1">
              <a:spLocks noChangeArrowheads="1"/>
            </p:cNvSpPr>
            <p:nvPr/>
          </p:nvSpPr>
          <p:spPr bwMode="auto">
            <a:xfrm>
              <a:off x="3429" y="428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17" name="Line 73"/>
            <p:cNvSpPr>
              <a:spLocks noChangeShapeType="1"/>
            </p:cNvSpPr>
            <p:nvPr/>
          </p:nvSpPr>
          <p:spPr bwMode="auto">
            <a:xfrm>
              <a:off x="3474" y="5181"/>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8" name="Text Box 72"/>
            <p:cNvSpPr txBox="1">
              <a:spLocks noChangeArrowheads="1"/>
            </p:cNvSpPr>
            <p:nvPr/>
          </p:nvSpPr>
          <p:spPr bwMode="auto">
            <a:xfrm>
              <a:off x="3414" y="518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19" name="Line 71"/>
            <p:cNvSpPr>
              <a:spLocks noChangeShapeType="1"/>
            </p:cNvSpPr>
            <p:nvPr/>
          </p:nvSpPr>
          <p:spPr bwMode="auto">
            <a:xfrm>
              <a:off x="3474" y="6441"/>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0" name="Text Box 70"/>
            <p:cNvSpPr txBox="1">
              <a:spLocks noChangeArrowheads="1"/>
            </p:cNvSpPr>
            <p:nvPr/>
          </p:nvSpPr>
          <p:spPr bwMode="auto">
            <a:xfrm>
              <a:off x="3654" y="64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21" name="Line 69"/>
            <p:cNvSpPr>
              <a:spLocks noChangeShapeType="1"/>
            </p:cNvSpPr>
            <p:nvPr/>
          </p:nvSpPr>
          <p:spPr bwMode="auto">
            <a:xfrm>
              <a:off x="3474" y="7341"/>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2" name="Text Box 68"/>
            <p:cNvSpPr txBox="1">
              <a:spLocks noChangeArrowheads="1"/>
            </p:cNvSpPr>
            <p:nvPr/>
          </p:nvSpPr>
          <p:spPr bwMode="auto">
            <a:xfrm>
              <a:off x="3654" y="73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23" name="Line 67"/>
            <p:cNvSpPr>
              <a:spLocks noChangeShapeType="1"/>
            </p:cNvSpPr>
            <p:nvPr/>
          </p:nvSpPr>
          <p:spPr bwMode="auto">
            <a:xfrm>
              <a:off x="3474" y="8241"/>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4" name="Text Box 66"/>
            <p:cNvSpPr txBox="1">
              <a:spLocks noChangeArrowheads="1"/>
            </p:cNvSpPr>
            <p:nvPr/>
          </p:nvSpPr>
          <p:spPr bwMode="auto">
            <a:xfrm>
              <a:off x="3654" y="82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25" name="Line 65"/>
            <p:cNvSpPr>
              <a:spLocks noChangeShapeType="1"/>
            </p:cNvSpPr>
            <p:nvPr/>
          </p:nvSpPr>
          <p:spPr bwMode="auto">
            <a:xfrm>
              <a:off x="3474" y="950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6" name="Text Box 64"/>
            <p:cNvSpPr txBox="1">
              <a:spLocks noChangeArrowheads="1"/>
            </p:cNvSpPr>
            <p:nvPr/>
          </p:nvSpPr>
          <p:spPr bwMode="auto">
            <a:xfrm>
              <a:off x="3474" y="95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27" name="Line 63"/>
            <p:cNvSpPr>
              <a:spLocks noChangeShapeType="1"/>
            </p:cNvSpPr>
            <p:nvPr/>
          </p:nvSpPr>
          <p:spPr bwMode="auto">
            <a:xfrm>
              <a:off x="6174" y="3741"/>
              <a:ext cx="234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8" name="Line 62"/>
            <p:cNvSpPr>
              <a:spLocks noChangeShapeType="1"/>
            </p:cNvSpPr>
            <p:nvPr/>
          </p:nvSpPr>
          <p:spPr bwMode="auto">
            <a:xfrm>
              <a:off x="6354" y="10401"/>
              <a:ext cx="216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29" name="Line 61"/>
            <p:cNvSpPr>
              <a:spLocks noChangeShapeType="1"/>
            </p:cNvSpPr>
            <p:nvPr/>
          </p:nvSpPr>
          <p:spPr bwMode="auto">
            <a:xfrm flipV="1">
              <a:off x="8514" y="2481"/>
              <a:ext cx="1" cy="79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0" name="Line 60"/>
            <p:cNvSpPr>
              <a:spLocks noChangeShapeType="1"/>
            </p:cNvSpPr>
            <p:nvPr/>
          </p:nvSpPr>
          <p:spPr bwMode="auto">
            <a:xfrm>
              <a:off x="8334" y="2481"/>
              <a:ext cx="594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1" name="Text Box 59"/>
            <p:cNvSpPr txBox="1">
              <a:spLocks noChangeArrowheads="1"/>
            </p:cNvSpPr>
            <p:nvPr/>
          </p:nvSpPr>
          <p:spPr bwMode="auto">
            <a:xfrm>
              <a:off x="14274" y="2301"/>
              <a:ext cx="126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a:solidFill>
                    <a:srgbClr val="FF0000"/>
                  </a:solidFill>
                  <a:latin typeface=".VnTime" pitchFamily="34" charset="0"/>
                  <a:ea typeface="Times New Roman" pitchFamily="18" charset="0"/>
                  <a:cs typeface="Arial" pitchFamily="34" charset="0"/>
                </a:rPr>
                <a:t>CTNH</a:t>
              </a:r>
              <a:endParaRPr lang="en-US" altLang="en-US" dirty="0">
                <a:solidFill>
                  <a:srgbClr val="FF0000"/>
                </a:solidFill>
                <a:latin typeface="Arial" pitchFamily="34" charset="0"/>
                <a:cs typeface="Arial" pitchFamily="34" charset="0"/>
              </a:endParaRPr>
            </a:p>
          </p:txBody>
        </p:sp>
        <p:sp>
          <p:nvSpPr>
            <p:cNvPr id="32" name="Line 58"/>
            <p:cNvSpPr>
              <a:spLocks noChangeShapeType="1"/>
            </p:cNvSpPr>
            <p:nvPr/>
          </p:nvSpPr>
          <p:spPr bwMode="auto">
            <a:xfrm>
              <a:off x="7254" y="4821"/>
              <a:ext cx="126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3" name="Line 57"/>
            <p:cNvSpPr>
              <a:spLocks noChangeShapeType="1"/>
            </p:cNvSpPr>
            <p:nvPr/>
          </p:nvSpPr>
          <p:spPr bwMode="auto">
            <a:xfrm>
              <a:off x="6174" y="5901"/>
              <a:ext cx="234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4" name="Line 56"/>
            <p:cNvSpPr>
              <a:spLocks noChangeShapeType="1"/>
            </p:cNvSpPr>
            <p:nvPr/>
          </p:nvSpPr>
          <p:spPr bwMode="auto">
            <a:xfrm>
              <a:off x="6894" y="6981"/>
              <a:ext cx="162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5" name="Line 55"/>
            <p:cNvSpPr>
              <a:spLocks noChangeShapeType="1"/>
            </p:cNvSpPr>
            <p:nvPr/>
          </p:nvSpPr>
          <p:spPr bwMode="auto">
            <a:xfrm>
              <a:off x="7074" y="7881"/>
              <a:ext cx="14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6" name="Line 54"/>
            <p:cNvSpPr>
              <a:spLocks noChangeShapeType="1"/>
            </p:cNvSpPr>
            <p:nvPr/>
          </p:nvSpPr>
          <p:spPr bwMode="auto">
            <a:xfrm>
              <a:off x="6174" y="8961"/>
              <a:ext cx="23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7" name="Line 53"/>
            <p:cNvSpPr>
              <a:spLocks noChangeShapeType="1"/>
            </p:cNvSpPr>
            <p:nvPr/>
          </p:nvSpPr>
          <p:spPr bwMode="auto">
            <a:xfrm>
              <a:off x="3474" y="10761"/>
              <a:ext cx="1"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8" name="Line 52"/>
            <p:cNvSpPr>
              <a:spLocks noChangeShapeType="1"/>
            </p:cNvSpPr>
            <p:nvPr/>
          </p:nvSpPr>
          <p:spPr bwMode="auto">
            <a:xfrm>
              <a:off x="3474" y="11121"/>
              <a:ext cx="540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39" name="Line 51"/>
            <p:cNvSpPr>
              <a:spLocks noChangeShapeType="1"/>
            </p:cNvSpPr>
            <p:nvPr/>
          </p:nvSpPr>
          <p:spPr bwMode="auto">
            <a:xfrm flipV="1">
              <a:off x="8874" y="3021"/>
              <a:ext cx="1" cy="81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40" name="Line 50"/>
            <p:cNvSpPr>
              <a:spLocks noChangeShapeType="1"/>
            </p:cNvSpPr>
            <p:nvPr/>
          </p:nvSpPr>
          <p:spPr bwMode="auto">
            <a:xfrm>
              <a:off x="8874" y="3021"/>
              <a:ext cx="7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41" name="Text Box 49"/>
            <p:cNvSpPr txBox="1">
              <a:spLocks noChangeArrowheads="1"/>
            </p:cNvSpPr>
            <p:nvPr/>
          </p:nvSpPr>
          <p:spPr bwMode="auto">
            <a:xfrm>
              <a:off x="6894" y="338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2" name="Text Box 48"/>
            <p:cNvSpPr txBox="1">
              <a:spLocks noChangeArrowheads="1"/>
            </p:cNvSpPr>
            <p:nvPr/>
          </p:nvSpPr>
          <p:spPr bwMode="auto">
            <a:xfrm>
              <a:off x="7254" y="446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3" name="Text Box 47"/>
            <p:cNvSpPr txBox="1">
              <a:spLocks noChangeArrowheads="1"/>
            </p:cNvSpPr>
            <p:nvPr/>
          </p:nvSpPr>
          <p:spPr bwMode="auto">
            <a:xfrm>
              <a:off x="6894" y="55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4" name="Text Box 46"/>
            <p:cNvSpPr txBox="1">
              <a:spLocks noChangeArrowheads="1"/>
            </p:cNvSpPr>
            <p:nvPr/>
          </p:nvSpPr>
          <p:spPr bwMode="auto">
            <a:xfrm>
              <a:off x="7254" y="662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5" name="Text Box 45"/>
            <p:cNvSpPr txBox="1">
              <a:spLocks noChangeArrowheads="1"/>
            </p:cNvSpPr>
            <p:nvPr/>
          </p:nvSpPr>
          <p:spPr bwMode="auto">
            <a:xfrm>
              <a:off x="7254" y="752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6" name="Text Box 44"/>
            <p:cNvSpPr txBox="1">
              <a:spLocks noChangeArrowheads="1"/>
            </p:cNvSpPr>
            <p:nvPr/>
          </p:nvSpPr>
          <p:spPr bwMode="auto">
            <a:xfrm>
              <a:off x="6894" y="86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7" name="Text Box 43"/>
            <p:cNvSpPr txBox="1">
              <a:spLocks noChangeArrowheads="1"/>
            </p:cNvSpPr>
            <p:nvPr/>
          </p:nvSpPr>
          <p:spPr bwMode="auto">
            <a:xfrm>
              <a:off x="6894" y="100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48" name="Text Box 42"/>
            <p:cNvSpPr txBox="1">
              <a:spLocks noChangeArrowheads="1"/>
            </p:cNvSpPr>
            <p:nvPr/>
          </p:nvSpPr>
          <p:spPr bwMode="auto">
            <a:xfrm>
              <a:off x="6714" y="1076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49" name="Text Box 41"/>
            <p:cNvSpPr txBox="1">
              <a:spLocks noChangeArrowheads="1"/>
            </p:cNvSpPr>
            <p:nvPr/>
          </p:nvSpPr>
          <p:spPr bwMode="auto">
            <a:xfrm>
              <a:off x="9234" y="3381"/>
              <a:ext cx="450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pH &lt;2 </a:t>
              </a:r>
              <a:r>
                <a:rPr lang="en-US" altLang="en-US" sz="1200" dirty="0" err="1">
                  <a:solidFill>
                    <a:srgbClr val="FF0000"/>
                  </a:solidFill>
                  <a:latin typeface=".VnTime" pitchFamily="34" charset="0"/>
                  <a:ea typeface="Times New Roman" pitchFamily="18" charset="0"/>
                  <a:cs typeface="Arial" pitchFamily="34" charset="0"/>
                </a:rPr>
                <a:t>hoÆc</a:t>
              </a:r>
              <a:r>
                <a:rPr lang="en-US" altLang="en-US" sz="1200" dirty="0">
                  <a:solidFill>
                    <a:srgbClr val="FF0000"/>
                  </a:solidFill>
                  <a:latin typeface=".VnTime" pitchFamily="34" charset="0"/>
                  <a:ea typeface="Times New Roman" pitchFamily="18" charset="0"/>
                  <a:cs typeface="Arial" pitchFamily="34" charset="0"/>
                </a:rPr>
                <a:t> pH &gt;12,5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0" name="Line 40"/>
            <p:cNvSpPr>
              <a:spLocks noChangeShapeType="1"/>
            </p:cNvSpPr>
            <p:nvPr/>
          </p:nvSpPr>
          <p:spPr bwMode="auto">
            <a:xfrm>
              <a:off x="9594" y="302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51" name="Text Box 39"/>
            <p:cNvSpPr txBox="1">
              <a:spLocks noChangeArrowheads="1"/>
            </p:cNvSpPr>
            <p:nvPr/>
          </p:nvSpPr>
          <p:spPr bwMode="auto">
            <a:xfrm>
              <a:off x="9234" y="4281"/>
              <a:ext cx="450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1%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oxy ho¸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2" name="Text Box 38"/>
            <p:cNvSpPr txBox="1">
              <a:spLocks noChangeArrowheads="1"/>
            </p:cNvSpPr>
            <p:nvPr/>
          </p:nvSpPr>
          <p:spPr bwMode="auto">
            <a:xfrm>
              <a:off x="9054" y="5181"/>
              <a:ext cx="540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&gt; 0,1% </a:t>
              </a:r>
              <a:r>
                <a:rPr lang="en-US" altLang="en-US" sz="1200" dirty="0" err="1">
                  <a:solidFill>
                    <a:srgbClr val="FF0000"/>
                  </a:solidFill>
                  <a:latin typeface=".VnTime" pitchFamily="34" charset="0"/>
                  <a:ea typeface="Times New Roman" pitchFamily="18" charset="0"/>
                  <a:cs typeface="Arial" pitchFamily="34" charset="0"/>
                </a:rPr>
                <a:t>hîp</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lµ ®</a:t>
              </a:r>
              <a:r>
                <a:rPr lang="en-US" altLang="en-US" sz="1200" dirty="0" err="1">
                  <a:solidFill>
                    <a:srgbClr val="FF0000"/>
                  </a:solidFill>
                  <a:latin typeface=".VnTime" pitchFamily="34" charset="0"/>
                  <a:ea typeface="Times New Roman" pitchFamily="18" charset="0"/>
                  <a:cs typeface="Arial" pitchFamily="34" charset="0"/>
                </a:rPr>
                <a:t>éc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tè</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3" name="Text Box 37"/>
            <p:cNvSpPr txBox="1">
              <a:spLocks noChangeArrowheads="1"/>
            </p:cNvSpPr>
            <p:nvPr/>
          </p:nvSpPr>
          <p:spPr bwMode="auto">
            <a:xfrm>
              <a:off x="9234" y="6081"/>
              <a:ext cx="432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&gt; 0,1% </a:t>
              </a:r>
              <a:r>
                <a:rPr lang="en-US" altLang="en-US" sz="1200" dirty="0" err="1">
                  <a:solidFill>
                    <a:srgbClr val="FF0000"/>
                  </a:solidFill>
                  <a:latin typeface=".VnTime" pitchFamily="34" charset="0"/>
                  <a:ea typeface="Times New Roman" pitchFamily="18" charset="0"/>
                  <a:cs typeface="Arial" pitchFamily="34" charset="0"/>
                </a:rPr>
                <a:t>hîp</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g©y</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ung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thư</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g©y</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qu¸i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thai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ét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biÕn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4" name="Text Box 36"/>
            <p:cNvSpPr txBox="1">
              <a:spLocks noChangeArrowheads="1"/>
            </p:cNvSpPr>
            <p:nvPr/>
          </p:nvSpPr>
          <p:spPr bwMode="auto">
            <a:xfrm>
              <a:off x="9234" y="7341"/>
              <a:ext cx="432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&gt; 1% </a:t>
              </a:r>
              <a:r>
                <a:rPr lang="en-US" altLang="en-US" sz="1200" dirty="0" err="1">
                  <a:solidFill>
                    <a:srgbClr val="FF0000"/>
                  </a:solidFill>
                  <a:latin typeface=".VnTime" pitchFamily="34" charset="0"/>
                  <a:ea typeface="Times New Roman" pitchFamily="18" charset="0"/>
                  <a:cs typeface="Arial" pitchFamily="34" charset="0"/>
                </a:rPr>
                <a:t>hîp</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éc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sinh</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5" name="Text Box 35"/>
            <p:cNvSpPr txBox="1">
              <a:spLocks noChangeArrowheads="1"/>
            </p:cNvSpPr>
            <p:nvPr/>
          </p:nvSpPr>
          <p:spPr bwMode="auto">
            <a:xfrm>
              <a:off x="9234" y="8601"/>
              <a:ext cx="432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chøa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nång</a:t>
              </a:r>
              <a:r>
                <a:rPr lang="en-US" altLang="en-US" sz="1200" dirty="0">
                  <a:solidFill>
                    <a:srgbClr val="FF0000"/>
                  </a:solidFill>
                  <a:latin typeface=".VnTime" pitchFamily="34" charset="0"/>
                  <a:ea typeface="Times New Roman" pitchFamily="18" charset="0"/>
                  <a:cs typeface="Arial" pitchFamily="34" charset="0"/>
                </a:rPr>
                <a:t> ®é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éc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cao</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h¬n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nång</a:t>
              </a:r>
              <a:r>
                <a:rPr lang="en-US" altLang="en-US" sz="1200" dirty="0">
                  <a:solidFill>
                    <a:srgbClr val="FF0000"/>
                  </a:solidFill>
                  <a:latin typeface=".VnTime" pitchFamily="34" charset="0"/>
                  <a:ea typeface="Times New Roman" pitchFamily="18" charset="0"/>
                  <a:cs typeface="Arial" pitchFamily="34" charset="0"/>
                </a:rPr>
                <a:t> ®é </a:t>
              </a:r>
              <a:r>
                <a:rPr lang="en-US" altLang="en-US" sz="1200" dirty="0" err="1">
                  <a:solidFill>
                    <a:srgbClr val="FF0000"/>
                  </a:solidFill>
                  <a:latin typeface=".VnTime" pitchFamily="34" charset="0"/>
                  <a:ea typeface="Times New Roman" pitchFamily="18" charset="0"/>
                  <a:cs typeface="Arial" pitchFamily="34" charset="0"/>
                </a:rPr>
                <a:t>giíi</a:t>
              </a:r>
              <a:r>
                <a:rPr lang="en-US" altLang="en-US" sz="1200" dirty="0">
                  <a:solidFill>
                    <a:srgbClr val="FF0000"/>
                  </a:solidFill>
                  <a:latin typeface=".VnTime" pitchFamily="34" charset="0"/>
                  <a:ea typeface="Times New Roman" pitchFamily="18" charset="0"/>
                  <a:cs typeface="Arial" pitchFamily="34" charset="0"/>
                </a:rPr>
                <a:t> h¹n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6" name="Text Box 34"/>
            <p:cNvSpPr txBox="1">
              <a:spLocks noChangeArrowheads="1"/>
            </p:cNvSpPr>
            <p:nvPr/>
          </p:nvSpPr>
          <p:spPr bwMode="auto">
            <a:xfrm>
              <a:off x="9234" y="9861"/>
              <a:ext cx="432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thÓ</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s¶n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sinh</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ra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hîp</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cã</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c¸c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thuéc</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tÝnh</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võa</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kÓ</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trªn</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a:t>
              </a:r>
              <a:endParaRPr lang="en-US" altLang="en-US" dirty="0">
                <a:solidFill>
                  <a:srgbClr val="FF0000"/>
                </a:solidFill>
                <a:latin typeface="Arial" pitchFamily="34" charset="0"/>
                <a:cs typeface="Arial" pitchFamily="34" charset="0"/>
              </a:endParaRPr>
            </a:p>
          </p:txBody>
        </p:sp>
        <p:sp>
          <p:nvSpPr>
            <p:cNvPr id="57" name="Line 33"/>
            <p:cNvSpPr>
              <a:spLocks noChangeShapeType="1"/>
            </p:cNvSpPr>
            <p:nvPr/>
          </p:nvSpPr>
          <p:spPr bwMode="auto">
            <a:xfrm>
              <a:off x="10494" y="392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58" name="Line 32"/>
            <p:cNvSpPr>
              <a:spLocks noChangeShapeType="1"/>
            </p:cNvSpPr>
            <p:nvPr/>
          </p:nvSpPr>
          <p:spPr bwMode="auto">
            <a:xfrm>
              <a:off x="10494" y="482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59" name="Line 31"/>
            <p:cNvSpPr>
              <a:spLocks noChangeShapeType="1"/>
            </p:cNvSpPr>
            <p:nvPr/>
          </p:nvSpPr>
          <p:spPr bwMode="auto">
            <a:xfrm>
              <a:off x="10494" y="572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0" name="Line 30"/>
            <p:cNvSpPr>
              <a:spLocks noChangeShapeType="1"/>
            </p:cNvSpPr>
            <p:nvPr/>
          </p:nvSpPr>
          <p:spPr bwMode="auto">
            <a:xfrm>
              <a:off x="10494" y="698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1" name="Line 29"/>
            <p:cNvSpPr>
              <a:spLocks noChangeShapeType="1"/>
            </p:cNvSpPr>
            <p:nvPr/>
          </p:nvSpPr>
          <p:spPr bwMode="auto">
            <a:xfrm>
              <a:off x="10494" y="824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2" name="Line 28"/>
            <p:cNvSpPr>
              <a:spLocks noChangeShapeType="1"/>
            </p:cNvSpPr>
            <p:nvPr/>
          </p:nvSpPr>
          <p:spPr bwMode="auto">
            <a:xfrm>
              <a:off x="10494" y="9501"/>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3" name="Line 27"/>
            <p:cNvSpPr>
              <a:spLocks noChangeShapeType="1"/>
            </p:cNvSpPr>
            <p:nvPr/>
          </p:nvSpPr>
          <p:spPr bwMode="auto">
            <a:xfrm>
              <a:off x="13554" y="10401"/>
              <a:ext cx="18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4" name="Line 26"/>
            <p:cNvSpPr>
              <a:spLocks noChangeShapeType="1"/>
            </p:cNvSpPr>
            <p:nvPr/>
          </p:nvSpPr>
          <p:spPr bwMode="auto">
            <a:xfrm flipV="1">
              <a:off x="15354" y="2841"/>
              <a:ext cx="0" cy="75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5" name="Text Box 25"/>
            <p:cNvSpPr txBox="1">
              <a:spLocks noChangeArrowheads="1"/>
            </p:cNvSpPr>
            <p:nvPr/>
          </p:nvSpPr>
          <p:spPr bwMode="auto">
            <a:xfrm>
              <a:off x="12474" y="10941"/>
              <a:ext cx="288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dirty="0" err="1">
                  <a:solidFill>
                    <a:srgbClr val="FF0000"/>
                  </a:solidFill>
                  <a:latin typeface=".VnTime" pitchFamily="34" charset="0"/>
                  <a:ea typeface="Times New Roman" pitchFamily="18" charset="0"/>
                  <a:cs typeface="Arial" pitchFamily="34" charset="0"/>
                </a:rPr>
                <a:t>ChÊt</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th¶i</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kh«ng</a:t>
              </a:r>
              <a:r>
                <a:rPr lang="en-US" altLang="en-US" sz="1200" dirty="0">
                  <a:solidFill>
                    <a:srgbClr val="FF0000"/>
                  </a:solidFill>
                  <a:latin typeface=".VnTime" pitchFamily="34" charset="0"/>
                  <a:ea typeface="Times New Roman" pitchFamily="18" charset="0"/>
                  <a:cs typeface="Arial" pitchFamily="34" charset="0"/>
                </a:rPr>
                <a:t> </a:t>
              </a:r>
              <a:r>
                <a:rPr lang="en-US" altLang="en-US" sz="1200" dirty="0" err="1">
                  <a:solidFill>
                    <a:srgbClr val="FF0000"/>
                  </a:solidFill>
                  <a:latin typeface=".VnTime" pitchFamily="34" charset="0"/>
                  <a:ea typeface="Times New Roman" pitchFamily="18" charset="0"/>
                  <a:cs typeface="Arial" pitchFamily="34" charset="0"/>
                </a:rPr>
                <a:t>nguy</a:t>
              </a:r>
              <a:r>
                <a:rPr lang="en-US" altLang="en-US" sz="1200" dirty="0">
                  <a:solidFill>
                    <a:srgbClr val="FF0000"/>
                  </a:solidFill>
                  <a:latin typeface=".VnTime" pitchFamily="34" charset="0"/>
                  <a:ea typeface="Times New Roman" pitchFamily="18" charset="0"/>
                  <a:cs typeface="Arial" pitchFamily="34" charset="0"/>
                </a:rPr>
                <a:t> h¹i</a:t>
              </a:r>
              <a:endParaRPr lang="en-US" altLang="en-US" dirty="0">
                <a:solidFill>
                  <a:srgbClr val="FF0000"/>
                </a:solidFill>
                <a:latin typeface="Arial" pitchFamily="34" charset="0"/>
                <a:cs typeface="Arial" pitchFamily="34" charset="0"/>
              </a:endParaRPr>
            </a:p>
          </p:txBody>
        </p:sp>
        <p:sp>
          <p:nvSpPr>
            <p:cNvPr id="66" name="Line 24"/>
            <p:cNvSpPr>
              <a:spLocks noChangeShapeType="1"/>
            </p:cNvSpPr>
            <p:nvPr/>
          </p:nvSpPr>
          <p:spPr bwMode="auto">
            <a:xfrm>
              <a:off x="10494" y="10761"/>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7" name="Line 23"/>
            <p:cNvSpPr>
              <a:spLocks noChangeShapeType="1"/>
            </p:cNvSpPr>
            <p:nvPr/>
          </p:nvSpPr>
          <p:spPr bwMode="auto">
            <a:xfrm>
              <a:off x="10494" y="11121"/>
              <a:ext cx="19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68" name="Text Box 22"/>
            <p:cNvSpPr txBox="1">
              <a:spLocks noChangeArrowheads="1"/>
            </p:cNvSpPr>
            <p:nvPr/>
          </p:nvSpPr>
          <p:spPr bwMode="auto">
            <a:xfrm>
              <a:off x="10854" y="1076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69" name="Line 21"/>
            <p:cNvSpPr>
              <a:spLocks noChangeShapeType="1"/>
            </p:cNvSpPr>
            <p:nvPr/>
          </p:nvSpPr>
          <p:spPr bwMode="auto">
            <a:xfrm>
              <a:off x="13734" y="3561"/>
              <a:ext cx="16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0" name="Line 20"/>
            <p:cNvSpPr>
              <a:spLocks noChangeShapeType="1"/>
            </p:cNvSpPr>
            <p:nvPr/>
          </p:nvSpPr>
          <p:spPr bwMode="auto">
            <a:xfrm>
              <a:off x="13734" y="4461"/>
              <a:ext cx="16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1" name="Line 19"/>
            <p:cNvSpPr>
              <a:spLocks noChangeShapeType="1"/>
            </p:cNvSpPr>
            <p:nvPr/>
          </p:nvSpPr>
          <p:spPr bwMode="auto">
            <a:xfrm>
              <a:off x="14454" y="5361"/>
              <a:ext cx="9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2" name="Line 18"/>
            <p:cNvSpPr>
              <a:spLocks noChangeShapeType="1"/>
            </p:cNvSpPr>
            <p:nvPr/>
          </p:nvSpPr>
          <p:spPr bwMode="auto">
            <a:xfrm>
              <a:off x="13554" y="6441"/>
              <a:ext cx="18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3" name="Line 17"/>
            <p:cNvSpPr>
              <a:spLocks noChangeShapeType="1"/>
            </p:cNvSpPr>
            <p:nvPr/>
          </p:nvSpPr>
          <p:spPr bwMode="auto">
            <a:xfrm>
              <a:off x="13554" y="7701"/>
              <a:ext cx="18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4" name="Line 16"/>
            <p:cNvSpPr>
              <a:spLocks noChangeShapeType="1"/>
            </p:cNvSpPr>
            <p:nvPr/>
          </p:nvSpPr>
          <p:spPr bwMode="auto">
            <a:xfrm>
              <a:off x="13554" y="8961"/>
              <a:ext cx="18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5" name="Text Box 15"/>
            <p:cNvSpPr txBox="1">
              <a:spLocks noChangeArrowheads="1"/>
            </p:cNvSpPr>
            <p:nvPr/>
          </p:nvSpPr>
          <p:spPr bwMode="auto">
            <a:xfrm>
              <a:off x="13914" y="32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76" name="Text Box 14"/>
            <p:cNvSpPr txBox="1">
              <a:spLocks noChangeArrowheads="1"/>
            </p:cNvSpPr>
            <p:nvPr/>
          </p:nvSpPr>
          <p:spPr bwMode="auto">
            <a:xfrm>
              <a:off x="13914" y="41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77" name="Text Box 13"/>
            <p:cNvSpPr txBox="1">
              <a:spLocks noChangeArrowheads="1"/>
            </p:cNvSpPr>
            <p:nvPr/>
          </p:nvSpPr>
          <p:spPr bwMode="auto">
            <a:xfrm>
              <a:off x="14274" y="50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78" name="Text Box 12"/>
            <p:cNvSpPr txBox="1">
              <a:spLocks noChangeArrowheads="1"/>
            </p:cNvSpPr>
            <p:nvPr/>
          </p:nvSpPr>
          <p:spPr bwMode="auto">
            <a:xfrm>
              <a:off x="13914" y="608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79" name="Text Box 11"/>
            <p:cNvSpPr txBox="1">
              <a:spLocks noChangeArrowheads="1"/>
            </p:cNvSpPr>
            <p:nvPr/>
          </p:nvSpPr>
          <p:spPr bwMode="auto">
            <a:xfrm>
              <a:off x="13734" y="73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80" name="Text Box 10"/>
            <p:cNvSpPr txBox="1">
              <a:spLocks noChangeArrowheads="1"/>
            </p:cNvSpPr>
            <p:nvPr/>
          </p:nvSpPr>
          <p:spPr bwMode="auto">
            <a:xfrm>
              <a:off x="13914" y="86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81" name="Text Box 9"/>
            <p:cNvSpPr txBox="1">
              <a:spLocks noChangeArrowheads="1"/>
            </p:cNvSpPr>
            <p:nvPr/>
          </p:nvSpPr>
          <p:spPr bwMode="auto">
            <a:xfrm>
              <a:off x="13914" y="100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82" name="Text Box 8"/>
            <p:cNvSpPr txBox="1">
              <a:spLocks noChangeArrowheads="1"/>
            </p:cNvSpPr>
            <p:nvPr/>
          </p:nvSpPr>
          <p:spPr bwMode="auto">
            <a:xfrm>
              <a:off x="10674" y="392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83" name="Text Box 7"/>
            <p:cNvSpPr txBox="1">
              <a:spLocks noChangeArrowheads="1"/>
            </p:cNvSpPr>
            <p:nvPr/>
          </p:nvSpPr>
          <p:spPr bwMode="auto">
            <a:xfrm>
              <a:off x="10674" y="482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84" name="Text Box 6"/>
            <p:cNvSpPr txBox="1">
              <a:spLocks noChangeArrowheads="1"/>
            </p:cNvSpPr>
            <p:nvPr/>
          </p:nvSpPr>
          <p:spPr bwMode="auto">
            <a:xfrm>
              <a:off x="10674" y="572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85" name="Text Box 5"/>
            <p:cNvSpPr txBox="1">
              <a:spLocks noChangeArrowheads="1"/>
            </p:cNvSpPr>
            <p:nvPr/>
          </p:nvSpPr>
          <p:spPr bwMode="auto">
            <a:xfrm>
              <a:off x="10674" y="698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86" name="Text Box 4"/>
            <p:cNvSpPr txBox="1">
              <a:spLocks noChangeArrowheads="1"/>
            </p:cNvSpPr>
            <p:nvPr/>
          </p:nvSpPr>
          <p:spPr bwMode="auto">
            <a:xfrm>
              <a:off x="10674" y="824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87" name="Text Box 3"/>
            <p:cNvSpPr txBox="1">
              <a:spLocks noChangeArrowheads="1"/>
            </p:cNvSpPr>
            <p:nvPr/>
          </p:nvSpPr>
          <p:spPr bwMode="auto">
            <a:xfrm>
              <a:off x="10674" y="950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sp>
          <p:nvSpPr>
            <p:cNvPr id="88" name="Text Box 2"/>
            <p:cNvSpPr txBox="1">
              <a:spLocks noChangeArrowheads="1"/>
            </p:cNvSpPr>
            <p:nvPr/>
          </p:nvSpPr>
          <p:spPr bwMode="auto">
            <a:xfrm>
              <a:off x="8694" y="2661"/>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Kh«ng</a:t>
              </a:r>
              <a:endParaRPr lang="en-US" altLang="en-US">
                <a:solidFill>
                  <a:prstClr val="white"/>
                </a:solidFill>
                <a:latin typeface="Arial" pitchFamily="34" charset="0"/>
                <a:cs typeface="Arial" pitchFamily="34" charset="0"/>
              </a:endParaRPr>
            </a:p>
          </p:txBody>
        </p:sp>
      </p:grpSp>
      <p:sp>
        <p:nvSpPr>
          <p:cNvPr id="89" name="Text Box 87"/>
          <p:cNvSpPr txBox="1">
            <a:spLocks noChangeArrowheads="1"/>
          </p:cNvSpPr>
          <p:nvPr/>
        </p:nvSpPr>
        <p:spPr bwMode="auto">
          <a:xfrm>
            <a:off x="6286500" y="495300"/>
            <a:ext cx="685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pPr>
            <a:r>
              <a:rPr lang="en-US" altLang="en-US" sz="1200">
                <a:solidFill>
                  <a:prstClr val="white"/>
                </a:solidFill>
                <a:latin typeface=".VnTime" pitchFamily="34" charset="0"/>
                <a:ea typeface="Times New Roman" pitchFamily="18" charset="0"/>
                <a:cs typeface="Arial" pitchFamily="34" charset="0"/>
              </a:rPr>
              <a:t>Cã</a:t>
            </a:r>
            <a:endParaRPr lang="en-US" altLang="en-US">
              <a:solidFill>
                <a:prstClr val="white"/>
              </a:solidFill>
              <a:latin typeface="Arial" pitchFamily="34" charset="0"/>
              <a:cs typeface="Arial" pitchFamily="34" charset="0"/>
            </a:endParaRPr>
          </a:p>
        </p:txBody>
      </p:sp>
      <p:sp>
        <p:nvSpPr>
          <p:cNvPr id="90" name="Rectangle 8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white"/>
              </a:solidFill>
            </a:endParaRPr>
          </a:p>
        </p:txBody>
      </p:sp>
      <p:sp>
        <p:nvSpPr>
          <p:cNvPr id="91" name="Rectangle 89"/>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white"/>
              </a:solidFill>
            </a:endParaRPr>
          </a:p>
        </p:txBody>
      </p:sp>
      <p:sp>
        <p:nvSpPr>
          <p:cNvPr id="92" name="Rectangle 137"/>
          <p:cNvSpPr>
            <a:spLocks noChangeArrowheads="1"/>
          </p:cNvSpPr>
          <p:nvPr/>
        </p:nvSpPr>
        <p:spPr bwMode="auto">
          <a:xfrm>
            <a:off x="0" y="6400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658797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75569" y="538984"/>
            <a:ext cx="4648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smtClean="0">
                <a:solidFill>
                  <a:srgbClr val="FF0000"/>
                </a:solidFill>
                <a:latin typeface="Arial" panose="020B0604020202020204" pitchFamily="34" charset="0"/>
                <a:cs typeface="Arial" panose="020B0604020202020204" pitchFamily="34" charset="0"/>
              </a:rPr>
              <a:t>5. </a:t>
            </a:r>
            <a:r>
              <a:rPr lang="en-US" sz="2400" b="1" dirty="0" err="1">
                <a:solidFill>
                  <a:srgbClr val="FF0000"/>
                </a:solidFill>
                <a:latin typeface="Arial" panose="020B0604020202020204" pitchFamily="34" charset="0"/>
                <a:cs typeface="Arial" panose="020B0604020202020204" pitchFamily="34" charset="0"/>
              </a:rPr>
              <a:t>Ảnh</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hưởng</a:t>
            </a:r>
            <a:r>
              <a:rPr lang="en-US" sz="2400" b="1" dirty="0">
                <a:solidFill>
                  <a:srgbClr val="FF0000"/>
                </a:solidFill>
                <a:latin typeface="Arial" panose="020B0604020202020204" pitchFamily="34" charset="0"/>
                <a:cs typeface="Arial" panose="020B0604020202020204" pitchFamily="34" charset="0"/>
              </a:rPr>
              <a:t> </a:t>
            </a:r>
            <a:r>
              <a:rPr lang="en-US" sz="2400" b="1" dirty="0" err="1">
                <a:solidFill>
                  <a:srgbClr val="FF0000"/>
                </a:solidFill>
                <a:latin typeface="Arial" panose="020B0604020202020204" pitchFamily="34" charset="0"/>
                <a:cs typeface="Arial" panose="020B0604020202020204" pitchFamily="34" charset="0"/>
              </a:rPr>
              <a:t>của</a:t>
            </a:r>
            <a:r>
              <a:rPr lang="en-US" sz="2400" b="1" dirty="0">
                <a:solidFill>
                  <a:srgbClr val="FF0000"/>
                </a:solidFill>
                <a:latin typeface="Arial" panose="020B0604020202020204" pitchFamily="34" charset="0"/>
                <a:cs typeface="Arial" panose="020B0604020202020204" pitchFamily="34" charset="0"/>
              </a:rPr>
              <a:t> CTNH</a:t>
            </a:r>
          </a:p>
        </p:txBody>
      </p:sp>
      <p:sp>
        <p:nvSpPr>
          <p:cNvPr id="3" name="Text Box 5"/>
          <p:cNvSpPr txBox="1">
            <a:spLocks noChangeArrowheads="1"/>
          </p:cNvSpPr>
          <p:nvPr/>
        </p:nvSpPr>
        <p:spPr bwMode="auto">
          <a:xfrm>
            <a:off x="2594428" y="1854204"/>
            <a:ext cx="3276600" cy="650875"/>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vi-VN"/>
              <a:t>Gây ô nhiễm MT khí: bụi, SO</a:t>
            </a:r>
            <a:r>
              <a:rPr lang="vi-VN" baseline="-25000"/>
              <a:t>2</a:t>
            </a:r>
            <a:r>
              <a:rPr lang="vi-VN"/>
              <a:t>, NO</a:t>
            </a:r>
            <a:r>
              <a:rPr lang="vi-VN" baseline="-25000"/>
              <a:t>x</a:t>
            </a:r>
            <a:r>
              <a:rPr lang="vi-VN"/>
              <a:t>, CO, H</a:t>
            </a:r>
            <a:r>
              <a:rPr lang="vi-VN" baseline="-25000"/>
              <a:t>2</a:t>
            </a:r>
            <a:r>
              <a:rPr lang="vi-VN"/>
              <a:t>S, hơi khí độc</a:t>
            </a:r>
          </a:p>
        </p:txBody>
      </p:sp>
      <p:sp>
        <p:nvSpPr>
          <p:cNvPr id="4" name="Text Box 6"/>
          <p:cNvSpPr txBox="1">
            <a:spLocks noChangeArrowheads="1"/>
          </p:cNvSpPr>
          <p:nvPr/>
        </p:nvSpPr>
        <p:spPr bwMode="auto">
          <a:xfrm>
            <a:off x="2474686" y="2925540"/>
            <a:ext cx="3581400" cy="1200150"/>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vi-VN" dirty="0"/>
              <a:t>Gây ô nhiễm MT nước mặt, nước ngầm: </a:t>
            </a:r>
            <a:r>
              <a:rPr lang="en-US" dirty="0"/>
              <a:t>p</a:t>
            </a:r>
            <a:r>
              <a:rPr lang="vi-VN" dirty="0"/>
              <a:t>H, COD, BOD</a:t>
            </a:r>
            <a:r>
              <a:rPr lang="vi-VN" baseline="-25000" dirty="0"/>
              <a:t>5</a:t>
            </a:r>
            <a:r>
              <a:rPr lang="vi-VN" dirty="0"/>
              <a:t>, KL nặng như H</a:t>
            </a:r>
            <a:r>
              <a:rPr lang="en-US" dirty="0"/>
              <a:t>g</a:t>
            </a:r>
            <a:r>
              <a:rPr lang="vi-VN" dirty="0"/>
              <a:t>, Cr, Ni, Cu, Pb, Cd, dầu mỡ, thuốc bảo vệ thực vật</a:t>
            </a:r>
          </a:p>
        </p:txBody>
      </p:sp>
      <p:sp>
        <p:nvSpPr>
          <p:cNvPr id="5" name="Text Box 7"/>
          <p:cNvSpPr txBox="1">
            <a:spLocks noChangeArrowheads="1"/>
          </p:cNvSpPr>
          <p:nvPr/>
        </p:nvSpPr>
        <p:spPr bwMode="auto">
          <a:xfrm>
            <a:off x="2576284" y="4597404"/>
            <a:ext cx="3429000" cy="650875"/>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vi-VN"/>
              <a:t>Gây ô nhiễm đất. Tích tụ qua chuỗi thực phẩm</a:t>
            </a:r>
          </a:p>
        </p:txBody>
      </p:sp>
      <p:sp>
        <p:nvSpPr>
          <p:cNvPr id="6" name="Text Box 4"/>
          <p:cNvSpPr txBox="1">
            <a:spLocks noChangeArrowheads="1"/>
          </p:cNvSpPr>
          <p:nvPr/>
        </p:nvSpPr>
        <p:spPr bwMode="auto">
          <a:xfrm>
            <a:off x="156028" y="2942778"/>
            <a:ext cx="1752600" cy="1200329"/>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smtClean="0"/>
              <a:t>CTNN</a:t>
            </a:r>
            <a:endParaRPr lang="en-US" dirty="0"/>
          </a:p>
          <a:p>
            <a:r>
              <a:rPr lang="en-US" dirty="0"/>
              <a:t>CT </a:t>
            </a:r>
            <a:r>
              <a:rPr lang="en-US" dirty="0" err="1"/>
              <a:t>công</a:t>
            </a:r>
            <a:r>
              <a:rPr lang="en-US" dirty="0"/>
              <a:t> </a:t>
            </a:r>
            <a:r>
              <a:rPr lang="en-US" dirty="0" err="1"/>
              <a:t>nghiệp</a:t>
            </a:r>
            <a:endParaRPr lang="en-US" dirty="0"/>
          </a:p>
          <a:p>
            <a:r>
              <a:rPr lang="en-US" dirty="0"/>
              <a:t>CT y </a:t>
            </a:r>
            <a:r>
              <a:rPr lang="en-US" dirty="0" err="1" smtClean="0"/>
              <a:t>tế</a:t>
            </a:r>
            <a:endParaRPr lang="en-US" dirty="0" smtClean="0"/>
          </a:p>
          <a:p>
            <a:r>
              <a:rPr lang="en-US" dirty="0" smtClean="0"/>
              <a:t>CT </a:t>
            </a:r>
            <a:r>
              <a:rPr lang="en-US" dirty="0" err="1" smtClean="0"/>
              <a:t>sinh</a:t>
            </a:r>
            <a:r>
              <a:rPr lang="en-US" dirty="0" smtClean="0"/>
              <a:t> </a:t>
            </a:r>
            <a:r>
              <a:rPr lang="en-US" dirty="0" err="1" smtClean="0"/>
              <a:t>hoạt</a:t>
            </a:r>
            <a:endParaRPr lang="en-US" dirty="0"/>
          </a:p>
        </p:txBody>
      </p:sp>
      <p:sp>
        <p:nvSpPr>
          <p:cNvPr id="7" name="Text Box 8"/>
          <p:cNvSpPr txBox="1">
            <a:spLocks noChangeArrowheads="1"/>
          </p:cNvSpPr>
          <p:nvPr/>
        </p:nvSpPr>
        <p:spPr bwMode="auto">
          <a:xfrm>
            <a:off x="6785428" y="3073404"/>
            <a:ext cx="1752600" cy="925513"/>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vi-VN"/>
              <a:t>Con người hít thở, ăn uống, tiếp xúc qua da</a:t>
            </a:r>
            <a:endParaRPr lang="en-US" sz="1800"/>
          </a:p>
        </p:txBody>
      </p:sp>
      <p:sp>
        <p:nvSpPr>
          <p:cNvPr id="8" name="Text Box 9"/>
          <p:cNvSpPr txBox="1">
            <a:spLocks noChangeArrowheads="1"/>
          </p:cNvSpPr>
          <p:nvPr/>
        </p:nvSpPr>
        <p:spPr bwMode="auto">
          <a:xfrm>
            <a:off x="6785428" y="4870454"/>
            <a:ext cx="1905000" cy="641350"/>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dirty="0" err="1" smtClean="0"/>
              <a:t>Gây</a:t>
            </a:r>
            <a:r>
              <a:rPr lang="en-US" dirty="0" smtClean="0"/>
              <a:t> </a:t>
            </a:r>
            <a:r>
              <a:rPr lang="en-US" dirty="0" err="1" smtClean="0"/>
              <a:t>bệnh</a:t>
            </a:r>
            <a:r>
              <a:rPr lang="en-US" dirty="0" smtClean="0"/>
              <a:t> </a:t>
            </a:r>
            <a:r>
              <a:rPr lang="en-US" dirty="0" err="1"/>
              <a:t>cấp</a:t>
            </a:r>
            <a:r>
              <a:rPr lang="en-US" dirty="0"/>
              <a:t> </a:t>
            </a:r>
            <a:r>
              <a:rPr lang="en-US" dirty="0" err="1"/>
              <a:t>tính</a:t>
            </a:r>
            <a:r>
              <a:rPr lang="en-US" dirty="0"/>
              <a:t> </a:t>
            </a:r>
            <a:r>
              <a:rPr lang="en-US" dirty="0" err="1"/>
              <a:t>và</a:t>
            </a:r>
            <a:r>
              <a:rPr lang="en-US" dirty="0"/>
              <a:t> </a:t>
            </a:r>
            <a:r>
              <a:rPr lang="en-US" dirty="0" err="1"/>
              <a:t>mãn</a:t>
            </a:r>
            <a:r>
              <a:rPr lang="en-US" dirty="0"/>
              <a:t> </a:t>
            </a:r>
            <a:r>
              <a:rPr lang="en-US" dirty="0" err="1"/>
              <a:t>tính</a:t>
            </a:r>
            <a:endParaRPr lang="en-US" dirty="0"/>
          </a:p>
        </p:txBody>
      </p:sp>
      <p:cxnSp>
        <p:nvCxnSpPr>
          <p:cNvPr id="9" name="Straight Arrow Connector 8"/>
          <p:cNvCxnSpPr>
            <a:stCxn id="6" idx="3"/>
            <a:endCxn id="4" idx="1"/>
          </p:cNvCxnSpPr>
          <p:nvPr/>
        </p:nvCxnSpPr>
        <p:spPr>
          <a:xfrm flipV="1">
            <a:off x="1908628" y="3525615"/>
            <a:ext cx="566058" cy="17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908628" y="2505079"/>
            <a:ext cx="685800" cy="568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908628" y="3996734"/>
            <a:ext cx="667656" cy="6006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871028" y="2505079"/>
            <a:ext cx="914400" cy="568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3"/>
            <a:endCxn id="7" idx="1"/>
          </p:cNvCxnSpPr>
          <p:nvPr/>
        </p:nvCxnSpPr>
        <p:spPr>
          <a:xfrm>
            <a:off x="6056086" y="3525615"/>
            <a:ext cx="729342" cy="10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6005284" y="3998918"/>
            <a:ext cx="780144" cy="5984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2"/>
          </p:cNvCxnSpPr>
          <p:nvPr/>
        </p:nvCxnSpPr>
        <p:spPr>
          <a:xfrm>
            <a:off x="7661728" y="3998917"/>
            <a:ext cx="0" cy="8715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134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4-Point Star 87"/>
          <p:cNvSpPr/>
          <p:nvPr/>
        </p:nvSpPr>
        <p:spPr>
          <a:xfrm>
            <a:off x="1799772" y="1527628"/>
            <a:ext cx="5638799" cy="41148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Các con đường tiếp xúc độc</a:t>
            </a:r>
          </a:p>
        </p:txBody>
      </p:sp>
      <p:sp>
        <p:nvSpPr>
          <p:cNvPr id="89" name="Hexagon 88"/>
          <p:cNvSpPr/>
          <p:nvPr/>
        </p:nvSpPr>
        <p:spPr>
          <a:xfrm>
            <a:off x="1571172" y="4068354"/>
            <a:ext cx="2438400" cy="1524000"/>
          </a:xfrm>
          <a:prstGeom prst="hexagon">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Con đường CTNH xâm nhập vào cơ thể</a:t>
            </a:r>
          </a:p>
        </p:txBody>
      </p:sp>
      <p:sp>
        <p:nvSpPr>
          <p:cNvPr id="90" name="Hexagon 89"/>
          <p:cNvSpPr/>
          <p:nvPr/>
        </p:nvSpPr>
        <p:spPr>
          <a:xfrm>
            <a:off x="1647372" y="1390468"/>
            <a:ext cx="2286000" cy="1524000"/>
          </a:xfrm>
          <a:prstGeom prst="hexagon">
            <a:avLst/>
          </a:prstGeom>
          <a:solidFill>
            <a:schemeClr val="accent5">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70C0"/>
                </a:solidFill>
              </a:rPr>
              <a:t>Tình huống tiếp xúc với CTNH</a:t>
            </a:r>
          </a:p>
        </p:txBody>
      </p:sp>
      <p:sp>
        <p:nvSpPr>
          <p:cNvPr id="91" name="Hexagon 90"/>
          <p:cNvSpPr/>
          <p:nvPr/>
        </p:nvSpPr>
        <p:spPr>
          <a:xfrm>
            <a:off x="5304972" y="1501502"/>
            <a:ext cx="2286000" cy="1524000"/>
          </a:xfrm>
          <a:prstGeom prst="hexagon">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70C0"/>
                </a:solidFill>
              </a:rPr>
              <a:t>Ngưỡng gây độc</a:t>
            </a:r>
          </a:p>
        </p:txBody>
      </p:sp>
      <p:sp>
        <p:nvSpPr>
          <p:cNvPr id="92" name="Hexagon 91"/>
          <p:cNvSpPr/>
          <p:nvPr/>
        </p:nvSpPr>
        <p:spPr>
          <a:xfrm>
            <a:off x="5492206" y="4068354"/>
            <a:ext cx="2479766" cy="1524000"/>
          </a:xfrm>
          <a:prstGeom prst="hexagon">
            <a:avLst/>
          </a:prstGeom>
          <a:solidFill>
            <a:srgbClr val="99FF66"/>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70C0"/>
                </a:solidFill>
              </a:rPr>
              <a:t>Quá trình tích lũy và phóng đại sinh học của các chất độc trong CTNH</a:t>
            </a:r>
          </a:p>
        </p:txBody>
      </p:sp>
    </p:spTree>
    <p:extLst>
      <p:ext uri="{BB962C8B-B14F-4D97-AF65-F5344CB8AC3E}">
        <p14:creationId xmlns:p14="http://schemas.microsoft.com/office/powerpoint/2010/main" val="2488582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2931886" y="2267857"/>
            <a:ext cx="3276600" cy="20574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Tác động đến sức khỏe con người khi thải bỏ CTNH không qua xử lý vào môi trường</a:t>
            </a:r>
          </a:p>
        </p:txBody>
      </p:sp>
      <p:sp>
        <p:nvSpPr>
          <p:cNvPr id="3" name="Oval Callout 2"/>
          <p:cNvSpPr/>
          <p:nvPr/>
        </p:nvSpPr>
        <p:spPr>
          <a:xfrm>
            <a:off x="6056086" y="1048657"/>
            <a:ext cx="2286000" cy="1295400"/>
          </a:xfrm>
          <a:prstGeom prst="wedgeEllipseCallout">
            <a:avLst>
              <a:gd name="adj1" fmla="val -46811"/>
              <a:gd name="adj2" fmla="val 787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Gây ngộ độc, ảnh hưởng đến tiêu hóa</a:t>
            </a:r>
          </a:p>
        </p:txBody>
      </p:sp>
      <p:sp>
        <p:nvSpPr>
          <p:cNvPr id="4" name="Oval Callout 3"/>
          <p:cNvSpPr/>
          <p:nvPr/>
        </p:nvSpPr>
        <p:spPr>
          <a:xfrm>
            <a:off x="606697" y="1020354"/>
            <a:ext cx="2286000" cy="1447800"/>
          </a:xfrm>
          <a:prstGeom prst="wedgeEllipseCallout">
            <a:avLst>
              <a:gd name="adj1" fmla="val 63167"/>
              <a:gd name="adj2" fmla="val 706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Gây các bệnh về đường tiêu hóa, viêm da</a:t>
            </a:r>
          </a:p>
        </p:txBody>
      </p:sp>
      <p:sp>
        <p:nvSpPr>
          <p:cNvPr id="5" name="Oval Callout 4"/>
          <p:cNvSpPr/>
          <p:nvPr/>
        </p:nvSpPr>
        <p:spPr>
          <a:xfrm>
            <a:off x="1026886" y="4477657"/>
            <a:ext cx="2286000" cy="1143000"/>
          </a:xfrm>
          <a:prstGeom prst="wedgeEllipseCallout">
            <a:avLst>
              <a:gd name="adj1" fmla="val 59738"/>
              <a:gd name="adj2" fmla="val -81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Gây các bệnh về tim mạch, thần kinh</a:t>
            </a:r>
          </a:p>
        </p:txBody>
      </p:sp>
      <p:sp>
        <p:nvSpPr>
          <p:cNvPr id="6" name="Oval Callout 5"/>
          <p:cNvSpPr/>
          <p:nvPr/>
        </p:nvSpPr>
        <p:spPr>
          <a:xfrm>
            <a:off x="5522686" y="4477657"/>
            <a:ext cx="2590800" cy="1371600"/>
          </a:xfrm>
          <a:prstGeom prst="wedgeEllipseCallout">
            <a:avLst>
              <a:gd name="adj1" fmla="val -57135"/>
              <a:gd name="adj2" fmla="val -727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Gây ung thư, đột biến gen và hàm lượng lớn có thể tử vong</a:t>
            </a:r>
          </a:p>
        </p:txBody>
      </p:sp>
    </p:spTree>
    <p:extLst>
      <p:ext uri="{BB962C8B-B14F-4D97-AF65-F5344CB8AC3E}">
        <p14:creationId xmlns:p14="http://schemas.microsoft.com/office/powerpoint/2010/main" val="3729818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62654" y="538983"/>
            <a:ext cx="737666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a:solidFill>
                  <a:srgbClr val="FF0000"/>
                </a:solidFill>
                <a:latin typeface="Arial" panose="020B0604020202020204" pitchFamily="34" charset="0"/>
                <a:cs typeface="Arial" panose="020B0604020202020204" pitchFamily="34" charset="0"/>
              </a:rPr>
              <a:t>6</a:t>
            </a:r>
            <a:r>
              <a:rPr lang="en-US" sz="2400" b="1" dirty="0">
                <a:solidFill>
                  <a:srgbClr val="FF0000"/>
                </a:solidFill>
                <a:latin typeface="Arial" panose="020B0604020202020204" pitchFamily="34" charset="0"/>
                <a:cs typeface="Arial" panose="020B0604020202020204" pitchFamily="34" charset="0"/>
              </a:rPr>
              <a:t>. </a:t>
            </a:r>
            <a:r>
              <a:rPr lang="en-US" sz="2400" b="1" dirty="0">
                <a:solidFill>
                  <a:srgbClr val="FF0000"/>
                </a:solidFill>
                <a:latin typeface="Arial" panose="020B0604020202020204" pitchFamily="34" charset="0"/>
                <a:cs typeface="Arial" panose="020B0604020202020204" pitchFamily="34" charset="0"/>
              </a:rPr>
              <a:t>ĐỘC TÍNH CỦA MỘT SỐ CHẤT NGUY </a:t>
            </a:r>
            <a:r>
              <a:rPr lang="en-US" sz="2400" b="1" dirty="0" smtClean="0">
                <a:solidFill>
                  <a:srgbClr val="FF0000"/>
                </a:solidFill>
                <a:latin typeface="Arial" panose="020B0604020202020204" pitchFamily="34" charset="0"/>
                <a:cs typeface="Arial" panose="020B0604020202020204" pitchFamily="34" charset="0"/>
              </a:rPr>
              <a:t>HẠI</a:t>
            </a:r>
            <a:endParaRPr lang="en-US" sz="2400" b="1" dirty="0">
              <a:solidFill>
                <a:srgbClr val="FF0000"/>
              </a:solidFill>
              <a:latin typeface="Arial" panose="020B0604020202020204" pitchFamily="34" charset="0"/>
              <a:cs typeface="Arial" panose="020B0604020202020204" pitchFamily="34" charset="0"/>
            </a:endParaRPr>
          </a:p>
        </p:txBody>
      </p:sp>
      <p:sp>
        <p:nvSpPr>
          <p:cNvPr id="4" name="Rectangle 3"/>
          <p:cNvSpPr/>
          <p:nvPr/>
        </p:nvSpPr>
        <p:spPr>
          <a:xfrm>
            <a:off x="562653" y="1287916"/>
            <a:ext cx="2238603" cy="369332"/>
          </a:xfrm>
          <a:prstGeom prst="rect">
            <a:avLst/>
          </a:prstGeom>
        </p:spPr>
        <p:txBody>
          <a:bodyPr wrap="square">
            <a:spAutoFit/>
          </a:bodyPr>
          <a:lstStyle/>
          <a:p>
            <a:r>
              <a:rPr lang="nl-NL" b="1" dirty="0">
                <a:latin typeface="Arial" panose="020B0604020202020204" pitchFamily="34" charset="0"/>
                <a:ea typeface="Times New Roman" panose="02020603050405020304" pitchFamily="18" charset="0"/>
                <a:cs typeface="Arial" panose="020B0604020202020204" pitchFamily="34" charset="0"/>
              </a:rPr>
              <a:t>3.1. Asen </a:t>
            </a:r>
            <a:r>
              <a:rPr lang="nl-NL" b="1" dirty="0" smtClean="0">
                <a:latin typeface="Arial" panose="020B0604020202020204" pitchFamily="34" charset="0"/>
                <a:ea typeface="Times New Roman" panose="02020603050405020304" pitchFamily="18" charset="0"/>
                <a:cs typeface="Arial" panose="020B0604020202020204" pitchFamily="34" charset="0"/>
              </a:rPr>
              <a:t>- As </a:t>
            </a:r>
            <a:endParaRPr lang="en-US" b="1" dirty="0">
              <a:latin typeface="Arial" panose="020B0604020202020204" pitchFamily="34" charset="0"/>
              <a:cs typeface="Arial" panose="020B0604020202020204" pitchFamily="34" charset="0"/>
            </a:endParaRPr>
          </a:p>
        </p:txBody>
      </p:sp>
      <p:pic>
        <p:nvPicPr>
          <p:cNvPr id="5" name="Picture 4" descr="Asen là gì? Asen có ở đâu? Tác hại của nước nhiễm as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5497" y="1378494"/>
            <a:ext cx="2510973" cy="1397227"/>
          </a:xfrm>
          <a:prstGeom prst="rect">
            <a:avLst/>
          </a:prstGeom>
          <a:noFill/>
          <a:ln>
            <a:noFill/>
          </a:ln>
        </p:spPr>
      </p:pic>
      <p:sp>
        <p:nvSpPr>
          <p:cNvPr id="6" name="Rectangle 5"/>
          <p:cNvSpPr/>
          <p:nvPr/>
        </p:nvSpPr>
        <p:spPr>
          <a:xfrm>
            <a:off x="805542" y="3005632"/>
            <a:ext cx="7496629" cy="1200329"/>
          </a:xfrm>
          <a:prstGeom prst="rect">
            <a:avLst/>
          </a:prstGeom>
        </p:spPr>
        <p:txBody>
          <a:bodyPr wrap="square">
            <a:spAutoFit/>
          </a:bodyPr>
          <a:lstStyle/>
          <a:p>
            <a:pPr algn="just"/>
            <a:r>
              <a:rPr lang="nl-NL" b="1" dirty="0">
                <a:latin typeface="Arial" panose="020B0604020202020204" pitchFamily="34" charset="0"/>
                <a:ea typeface="Times New Roman" panose="02020603050405020304" pitchFamily="18" charset="0"/>
                <a:cs typeface="Arial" panose="020B0604020202020204" pitchFamily="34" charset="0"/>
              </a:rPr>
              <a:t>Asen là một á kim rất độc, được biết đến là chất kịch độc, </a:t>
            </a:r>
            <a:r>
              <a:rPr lang="nl-NL" b="1" dirty="0" smtClean="0">
                <a:latin typeface="Arial" panose="020B0604020202020204" pitchFamily="34" charset="0"/>
                <a:ea typeface="Times New Roman" panose="02020603050405020304" pitchFamily="18" charset="0"/>
                <a:cs typeface="Arial" panose="020B0604020202020204" pitchFamily="34" charset="0"/>
              </a:rPr>
              <a:t>có </a:t>
            </a:r>
            <a:r>
              <a:rPr lang="nl-NL" b="1" dirty="0">
                <a:latin typeface="Arial" panose="020B0604020202020204" pitchFamily="34" charset="0"/>
                <a:ea typeface="Times New Roman" panose="02020603050405020304" pitchFamily="18" charset="0"/>
                <a:cs typeface="Arial" panose="020B0604020202020204" pitchFamily="34" charset="0"/>
              </a:rPr>
              <a:t>độc tính gấp 4 lần thủy </a:t>
            </a:r>
            <a:r>
              <a:rPr lang="nl-NL" b="1" dirty="0" smtClean="0">
                <a:latin typeface="Arial" panose="020B0604020202020204" pitchFamily="34" charset="0"/>
                <a:ea typeface="Times New Roman" panose="02020603050405020304" pitchFamily="18" charset="0"/>
                <a:cs typeface="Arial" panose="020B0604020202020204" pitchFamily="34" charset="0"/>
              </a:rPr>
              <a:t>ngân. </a:t>
            </a:r>
            <a:endParaRPr lang="nl-NL" b="1" dirty="0">
              <a:latin typeface="Arial" panose="020B0604020202020204" pitchFamily="34" charset="0"/>
              <a:ea typeface="Times New Roman" panose="02020603050405020304" pitchFamily="18" charset="0"/>
              <a:cs typeface="Arial" panose="020B0604020202020204" pitchFamily="34" charset="0"/>
            </a:endParaRPr>
          </a:p>
          <a:p>
            <a:pPr algn="just"/>
            <a:r>
              <a:rPr lang="nl-NL" b="1" dirty="0" smtClean="0">
                <a:latin typeface="Arial" panose="020B0604020202020204" pitchFamily="34" charset="0"/>
                <a:ea typeface="Times New Roman" panose="02020603050405020304" pitchFamily="18" charset="0"/>
                <a:cs typeface="Arial" panose="020B0604020202020204" pitchFamily="34" charset="0"/>
              </a:rPr>
              <a:t>Theo </a:t>
            </a:r>
            <a:r>
              <a:rPr lang="nl-NL" b="1" dirty="0">
                <a:latin typeface="Arial" panose="020B0604020202020204" pitchFamily="34" charset="0"/>
                <a:ea typeface="Times New Roman" panose="02020603050405020304" pitchFamily="18" charset="0"/>
                <a:cs typeface="Arial" panose="020B0604020202020204" pitchFamily="34" charset="0"/>
              </a:rPr>
              <a:t>cơ quan nghiên cứu ung thư quốc tế (IARC) và Liên minh châu âu (EU) thì đây là chất gây ung thư nhóm I</a:t>
            </a:r>
            <a:endParaRPr lang="en-US" b="1" dirty="0">
              <a:latin typeface="Arial" panose="020B0604020202020204" pitchFamily="34" charset="0"/>
              <a:cs typeface="Arial" panose="020B0604020202020204" pitchFamily="34" charset="0"/>
            </a:endParaRPr>
          </a:p>
        </p:txBody>
      </p:sp>
      <p:sp>
        <p:nvSpPr>
          <p:cNvPr id="7" name="Rectangle 6"/>
          <p:cNvSpPr/>
          <p:nvPr/>
        </p:nvSpPr>
        <p:spPr>
          <a:xfrm>
            <a:off x="1175658" y="4706704"/>
            <a:ext cx="7126513" cy="646331"/>
          </a:xfrm>
          <a:prstGeom prst="rect">
            <a:avLst/>
          </a:prstGeom>
        </p:spPr>
        <p:txBody>
          <a:bodyPr wrap="square">
            <a:spAutoFit/>
          </a:bodyPr>
          <a:lstStyle/>
          <a:p>
            <a:pPr algn="just">
              <a:spcAft>
                <a:spcPts val="0"/>
              </a:spcAft>
            </a:pPr>
            <a:r>
              <a:rPr lang="en-US" b="1" dirty="0" err="1">
                <a:latin typeface="Arial" panose="020B0604020202020204" pitchFamily="34" charset="0"/>
                <a:ea typeface="Times New Roman"/>
                <a:cs typeface="Arial" panose="020B0604020202020204" pitchFamily="34" charset="0"/>
              </a:rPr>
              <a:t>Làm</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phụ</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gia</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cho</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các</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kim</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loại</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Pb</a:t>
            </a:r>
            <a:r>
              <a:rPr lang="en-US" b="1" dirty="0">
                <a:latin typeface="Arial" panose="020B0604020202020204" pitchFamily="34" charset="0"/>
                <a:ea typeface="Times New Roman"/>
                <a:cs typeface="Arial" panose="020B0604020202020204" pitchFamily="34" charset="0"/>
              </a:rPr>
              <a:t>, Cu,... </a:t>
            </a:r>
            <a:r>
              <a:rPr lang="en-US" b="1" dirty="0" err="1">
                <a:latin typeface="Arial" panose="020B0604020202020204" pitchFamily="34" charset="0"/>
                <a:ea typeface="Times New Roman"/>
                <a:cs typeface="Arial" panose="020B0604020202020204" pitchFamily="34" charset="0"/>
              </a:rPr>
              <a:t>để</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làm</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cực</a:t>
            </a:r>
            <a:r>
              <a:rPr lang="en-US" b="1" dirty="0">
                <a:latin typeface="Arial" panose="020B0604020202020204" pitchFamily="34" charset="0"/>
                <a:ea typeface="Times New Roman"/>
                <a:cs typeface="Arial" panose="020B0604020202020204" pitchFamily="34" charset="0"/>
              </a:rPr>
              <a:t> </a:t>
            </a:r>
            <a:r>
              <a:rPr lang="en-US" b="1" dirty="0" err="1" smtClean="0">
                <a:latin typeface="Arial" panose="020B0604020202020204" pitchFamily="34" charset="0"/>
                <a:ea typeface="Times New Roman"/>
                <a:cs typeface="Arial" panose="020B0604020202020204" pitchFamily="34" charset="0"/>
              </a:rPr>
              <a:t>acqui</a:t>
            </a:r>
            <a:r>
              <a:rPr lang="en-US" b="1" dirty="0" smtClean="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dây</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cáp</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điện</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ống</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nồi</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hơi</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sản</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xuất</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thuốc</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trừ</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sâu</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diệt</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cỏ</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chất</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màu</a:t>
            </a:r>
            <a:endParaRPr lang="en-US" b="1" dirty="0">
              <a:latin typeface="Arial" panose="020B0604020202020204" pitchFamily="34" charset="0"/>
              <a:ea typeface="Times New Roman"/>
              <a:cs typeface="Arial" panose="020B0604020202020204" pitchFamily="34" charset="0"/>
            </a:endParaRPr>
          </a:p>
        </p:txBody>
      </p:sp>
      <p:sp>
        <p:nvSpPr>
          <p:cNvPr id="8" name="Rectangle 7"/>
          <p:cNvSpPr/>
          <p:nvPr/>
        </p:nvSpPr>
        <p:spPr>
          <a:xfrm>
            <a:off x="562653" y="4306724"/>
            <a:ext cx="2238603"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Ứng dụng</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47583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5886" y="682454"/>
            <a:ext cx="7685314" cy="1200329"/>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Asen </a:t>
            </a:r>
            <a:r>
              <a:rPr lang="nl-NL" b="1" dirty="0">
                <a:latin typeface="Arial" panose="020B0604020202020204" pitchFamily="34" charset="0"/>
                <a:ea typeface="Times New Roman" panose="02020603050405020304" pitchFamily="18" charset="0"/>
                <a:cs typeface="Arial" panose="020B0604020202020204" pitchFamily="34" charset="0"/>
              </a:rPr>
              <a:t>có thể gây đầu độc nguồn nước, khiến nguồn nước bị ô nhiễm và không thể được sử dụng. </a:t>
            </a:r>
            <a:endParaRPr lang="nl-NL" b="1" dirty="0" smtClean="0">
              <a:latin typeface="Arial" panose="020B0604020202020204" pitchFamily="34" charset="0"/>
              <a:ea typeface="Times New Roman" panose="02020603050405020304" pitchFamily="18" charset="0"/>
              <a:cs typeface="Arial" panose="020B0604020202020204" pitchFamily="34" charset="0"/>
            </a:endParaRPr>
          </a:p>
          <a:p>
            <a:r>
              <a:rPr lang="en-US" b="1" dirty="0" err="1" smtClean="0">
                <a:latin typeface="Arial" panose="020B0604020202020204" pitchFamily="34" charset="0"/>
                <a:ea typeface="Times New Roman"/>
                <a:cs typeface="Arial" panose="020B0604020202020204" pitchFamily="34" charset="0"/>
              </a:rPr>
              <a:t>Ảnh</a:t>
            </a:r>
            <a:r>
              <a:rPr lang="en-US" b="1" dirty="0" smtClean="0">
                <a:latin typeface="Arial" panose="020B0604020202020204" pitchFamily="34" charset="0"/>
                <a:ea typeface="Times New Roman"/>
                <a:cs typeface="Arial" panose="020B0604020202020204" pitchFamily="34" charset="0"/>
              </a:rPr>
              <a:t> </a:t>
            </a:r>
            <a:r>
              <a:rPr lang="en-US" b="1" dirty="0" err="1" smtClean="0">
                <a:latin typeface="Arial" panose="020B0604020202020204" pitchFamily="34" charset="0"/>
                <a:ea typeface="Times New Roman"/>
                <a:cs typeface="Arial" panose="020B0604020202020204" pitchFamily="34" charset="0"/>
              </a:rPr>
              <a:t>hưởng</a:t>
            </a:r>
            <a:r>
              <a:rPr lang="en-US" b="1" dirty="0" smtClean="0">
                <a:latin typeface="Arial" panose="020B0604020202020204" pitchFamily="34" charset="0"/>
                <a:ea typeface="Times New Roman"/>
                <a:cs typeface="Arial" panose="020B0604020202020204" pitchFamily="34" charset="0"/>
              </a:rPr>
              <a:t> </a:t>
            </a:r>
            <a:r>
              <a:rPr lang="en-US" b="1" dirty="0" err="1" smtClean="0">
                <a:latin typeface="Arial" panose="020B0604020202020204" pitchFamily="34" charset="0"/>
                <a:ea typeface="Times New Roman"/>
                <a:cs typeface="Arial" panose="020B0604020202020204" pitchFamily="34" charset="0"/>
              </a:rPr>
              <a:t>đến</a:t>
            </a:r>
            <a:r>
              <a:rPr lang="en-US" b="1" dirty="0" smtClean="0">
                <a:latin typeface="Arial" panose="020B0604020202020204" pitchFamily="34" charset="0"/>
                <a:ea typeface="Times New Roman"/>
                <a:cs typeface="Arial" panose="020B0604020202020204" pitchFamily="34" charset="0"/>
              </a:rPr>
              <a:t> con </a:t>
            </a:r>
            <a:r>
              <a:rPr lang="en-US" b="1" dirty="0" err="1" smtClean="0">
                <a:latin typeface="Arial" panose="020B0604020202020204" pitchFamily="34" charset="0"/>
                <a:ea typeface="Times New Roman"/>
                <a:cs typeface="Arial" panose="020B0604020202020204" pitchFamily="34" charset="0"/>
              </a:rPr>
              <a:t>người</a:t>
            </a:r>
            <a:r>
              <a:rPr lang="en-US" b="1" dirty="0" smtClean="0">
                <a:latin typeface="Arial" panose="020B0604020202020204" pitchFamily="34" charset="0"/>
                <a:ea typeface="Times New Roman"/>
                <a:cs typeface="Arial" panose="020B0604020202020204" pitchFamily="34" charset="0"/>
              </a:rPr>
              <a:t> </a:t>
            </a:r>
            <a:r>
              <a:rPr lang="en-US" b="1" dirty="0" err="1" smtClean="0">
                <a:latin typeface="Arial" panose="020B0604020202020204" pitchFamily="34" charset="0"/>
                <a:ea typeface="Times New Roman"/>
                <a:cs typeface="Arial" panose="020B0604020202020204" pitchFamily="34" charset="0"/>
              </a:rPr>
              <a:t>đó</a:t>
            </a:r>
            <a:r>
              <a:rPr lang="en-US" b="1" dirty="0" smtClean="0">
                <a:latin typeface="Arial" panose="020B0604020202020204" pitchFamily="34" charset="0"/>
                <a:ea typeface="Times New Roman"/>
                <a:cs typeface="Arial" panose="020B0604020202020204" pitchFamily="34" charset="0"/>
              </a:rPr>
              <a:t> </a:t>
            </a:r>
            <a:r>
              <a:rPr lang="en-US" b="1" dirty="0" err="1" smtClean="0">
                <a:latin typeface="Arial" panose="020B0604020202020204" pitchFamily="34" charset="0"/>
                <a:ea typeface="Times New Roman"/>
                <a:cs typeface="Arial" panose="020B0604020202020204" pitchFamily="34" charset="0"/>
              </a:rPr>
              <a:t>là</a:t>
            </a:r>
            <a:r>
              <a:rPr lang="en-US" b="1" dirty="0" smtClean="0">
                <a:latin typeface="Arial" panose="020B0604020202020204" pitchFamily="34" charset="0"/>
                <a:ea typeface="Times New Roman"/>
                <a:cs typeface="Arial" panose="020B0604020202020204" pitchFamily="34" charset="0"/>
              </a:rPr>
              <a:t> </a:t>
            </a:r>
            <a:r>
              <a:rPr lang="en-US" b="1" dirty="0" err="1" smtClean="0">
                <a:latin typeface="Arial" panose="020B0604020202020204" pitchFamily="34" charset="0"/>
                <a:ea typeface="Times New Roman"/>
                <a:cs typeface="Arial" panose="020B0604020202020204" pitchFamily="34" charset="0"/>
              </a:rPr>
              <a:t>Gây</a:t>
            </a:r>
            <a:r>
              <a:rPr lang="en-US" b="1" dirty="0" smtClean="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ung</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thư</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mệt</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mỏi</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suy</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nhược</a:t>
            </a:r>
            <a:r>
              <a:rPr lang="en-US" b="1" dirty="0">
                <a:latin typeface="Arial" panose="020B0604020202020204" pitchFamily="34" charset="0"/>
                <a:ea typeface="Times New Roman"/>
                <a:cs typeface="Arial" panose="020B0604020202020204" pitchFamily="34" charset="0"/>
              </a:rPr>
              <a:t>, </a:t>
            </a:r>
            <a:r>
              <a:rPr lang="en-US" b="1" dirty="0" err="1">
                <a:latin typeface="Arial" panose="020B0604020202020204" pitchFamily="34" charset="0"/>
                <a:ea typeface="Times New Roman"/>
                <a:cs typeface="Arial" panose="020B0604020202020204" pitchFamily="34" charset="0"/>
              </a:rPr>
              <a:t>viêm</a:t>
            </a:r>
            <a:r>
              <a:rPr lang="en-US" b="1" dirty="0">
                <a:latin typeface="Arial" panose="020B0604020202020204" pitchFamily="34" charset="0"/>
                <a:ea typeface="Times New Roman"/>
                <a:cs typeface="Arial" panose="020B0604020202020204" pitchFamily="34" charset="0"/>
              </a:rPr>
              <a:t> </a:t>
            </a:r>
            <a:r>
              <a:rPr lang="en-US" b="1" dirty="0" smtClean="0">
                <a:latin typeface="Arial" panose="020B0604020202020204" pitchFamily="34" charset="0"/>
                <a:ea typeface="Times New Roman"/>
                <a:cs typeface="Arial" panose="020B0604020202020204" pitchFamily="34" charset="0"/>
              </a:rPr>
              <a:t>da</a:t>
            </a:r>
            <a:endParaRPr lang="en-US" b="1" dirty="0">
              <a:latin typeface="Arial" panose="020B0604020202020204" pitchFamily="34" charset="0"/>
              <a:ea typeface="Times New Roman"/>
              <a:cs typeface="Arial" panose="020B0604020202020204" pitchFamily="34" charset="0"/>
            </a:endParaRPr>
          </a:p>
        </p:txBody>
      </p:sp>
      <p:pic>
        <p:nvPicPr>
          <p:cNvPr id="4" name="Picture 3" descr="Tác hại không lường của nước sinh hoạt nhiễm Asen – Nước sinh hoạt gia đình"/>
          <p:cNvPicPr/>
          <p:nvPr/>
        </p:nvPicPr>
        <p:blipFill>
          <a:blip r:embed="rId2">
            <a:extLst>
              <a:ext uri="{28A0092B-C50C-407E-A947-70E740481C1C}">
                <a14:useLocalDpi xmlns:a14="http://schemas.microsoft.com/office/drawing/2010/main" val="0"/>
              </a:ext>
            </a:extLst>
          </a:blip>
          <a:srcRect/>
          <a:stretch>
            <a:fillRect/>
          </a:stretch>
        </p:blipFill>
        <p:spPr bwMode="auto">
          <a:xfrm>
            <a:off x="487931" y="2334622"/>
            <a:ext cx="3604871" cy="2991488"/>
          </a:xfrm>
          <a:prstGeom prst="rect">
            <a:avLst/>
          </a:prstGeom>
          <a:noFill/>
          <a:ln>
            <a:noFill/>
          </a:ln>
        </p:spPr>
      </p:pic>
      <p:pic>
        <p:nvPicPr>
          <p:cNvPr id="5" name="Picture 4" descr="Nguồn nước nhiễm Asen là như thế nào? Tác hại? - Điện Máy Ababa - Bán  online điện tử , điện lạnh, gia dụng giá tốt nhất"/>
          <p:cNvPicPr/>
          <p:nvPr/>
        </p:nvPicPr>
        <p:blipFill rotWithShape="1">
          <a:blip r:embed="rId3" cstate="print">
            <a:extLst>
              <a:ext uri="{28A0092B-C50C-407E-A947-70E740481C1C}">
                <a14:useLocalDpi xmlns:a14="http://schemas.microsoft.com/office/drawing/2010/main" val="0"/>
              </a:ext>
            </a:extLst>
          </a:blip>
          <a:srcRect l="2883" t="3972" r="3219" b="4293"/>
          <a:stretch/>
        </p:blipFill>
        <p:spPr bwMode="auto">
          <a:xfrm>
            <a:off x="4368573" y="2919913"/>
            <a:ext cx="3715884" cy="240619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77632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hương pháp xử lý nước nhiễm A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117" y="913946"/>
            <a:ext cx="7969369" cy="487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159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9110" y="562201"/>
            <a:ext cx="2819176"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3.2. </a:t>
            </a:r>
            <a:r>
              <a:rPr lang="nl-NL" b="1" dirty="0">
                <a:latin typeface="Arial" panose="020B0604020202020204" pitchFamily="34" charset="0"/>
                <a:ea typeface="Times New Roman" panose="02020603050405020304" pitchFamily="18" charset="0"/>
                <a:cs typeface="Arial" panose="020B0604020202020204" pitchFamily="34" charset="0"/>
              </a:rPr>
              <a:t>Thủy ngân - Hg</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pic>
        <p:nvPicPr>
          <p:cNvPr id="3074" name="Picture 2" descr="Thủy Ngân Là Gì? Tìm Hiểu Về Thủy Ngân Là G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8286" y="277587"/>
            <a:ext cx="1832882" cy="18328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49084" y="2395083"/>
            <a:ext cx="7496629" cy="1477328"/>
          </a:xfrm>
          <a:prstGeom prst="rect">
            <a:avLst/>
          </a:prstGeom>
        </p:spPr>
        <p:txBody>
          <a:bodyPr wrap="square">
            <a:spAutoFit/>
          </a:bodyPr>
          <a:lstStyle/>
          <a:p>
            <a:pPr algn="just"/>
            <a:r>
              <a:rPr lang="nl-NL" b="1" dirty="0">
                <a:latin typeface="Arial" panose="020B0604020202020204" pitchFamily="34" charset="0"/>
                <a:ea typeface="Times New Roman" panose="02020603050405020304" pitchFamily="18" charset="0"/>
                <a:cs typeface="Arial" panose="020B0604020202020204" pitchFamily="34" charset="0"/>
              </a:rPr>
              <a:t>Thủy ngân là một kim loại rất độc, có thể gây tổn thương não và gan nếu tiếp xúc hít thở hay ăn phải. </a:t>
            </a:r>
            <a:endParaRPr lang="nl-NL" b="1" dirty="0" smtClean="0">
              <a:latin typeface="Arial" panose="020B0604020202020204" pitchFamily="34" charset="0"/>
              <a:ea typeface="Times New Roman" panose="02020603050405020304" pitchFamily="18" charset="0"/>
              <a:cs typeface="Arial" panose="020B0604020202020204" pitchFamily="34" charset="0"/>
            </a:endParaRPr>
          </a:p>
          <a:p>
            <a:r>
              <a:rPr lang="nl-NL" b="1" dirty="0" smtClean="0">
                <a:latin typeface="Arial" panose="020B0604020202020204" pitchFamily="34" charset="0"/>
                <a:ea typeface="Times New Roman" panose="02020603050405020304" pitchFamily="18" charset="0"/>
                <a:cs typeface="Arial" panose="020B0604020202020204" pitchFamily="34" charset="0"/>
              </a:rPr>
              <a:t>Độc </a:t>
            </a:r>
            <a:r>
              <a:rPr lang="nl-NL" b="1" dirty="0">
                <a:latin typeface="Arial" panose="020B0604020202020204" pitchFamily="34" charset="0"/>
                <a:ea typeface="Times New Roman" panose="02020603050405020304" pitchFamily="18" charset="0"/>
                <a:cs typeface="Arial" panose="020B0604020202020204" pitchFamily="34" charset="0"/>
              </a:rPr>
              <a:t>tính của thủy ngân phụ phục thuộc dạng thủy ngân trong từng trường hợp. Thủy ngân ở dạng lỏng thường ít độc hơn so với dạng các dạng khác. </a:t>
            </a:r>
            <a:endParaRPr lang="en-US" b="1" dirty="0">
              <a:latin typeface="Arial" panose="020B0604020202020204" pitchFamily="34" charset="0"/>
              <a:cs typeface="Arial" panose="020B0604020202020204" pitchFamily="34" charset="0"/>
            </a:endParaRPr>
          </a:p>
        </p:txBody>
      </p:sp>
      <p:sp>
        <p:nvSpPr>
          <p:cNvPr id="6" name="Rectangle 5"/>
          <p:cNvSpPr/>
          <p:nvPr/>
        </p:nvSpPr>
        <p:spPr>
          <a:xfrm>
            <a:off x="519110" y="4157025"/>
            <a:ext cx="2238603"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Ứng dụng</a:t>
            </a:r>
            <a:endParaRPr lang="en-US" b="1" dirty="0">
              <a:latin typeface="Arial" panose="020B0604020202020204" pitchFamily="34" charset="0"/>
              <a:cs typeface="Arial" panose="020B0604020202020204" pitchFamily="34" charset="0"/>
            </a:endParaRPr>
          </a:p>
        </p:txBody>
      </p:sp>
      <p:sp>
        <p:nvSpPr>
          <p:cNvPr id="5" name="Rectangle 4"/>
          <p:cNvSpPr/>
          <p:nvPr/>
        </p:nvSpPr>
        <p:spPr>
          <a:xfrm>
            <a:off x="1052285" y="4571819"/>
            <a:ext cx="7293427" cy="2031325"/>
          </a:xfrm>
          <a:prstGeom prst="rect">
            <a:avLst/>
          </a:prstGeom>
        </p:spPr>
        <p:txBody>
          <a:bodyPr wrap="square">
            <a:spAutoFit/>
          </a:bodyPr>
          <a:lstStyle/>
          <a:p>
            <a:pPr algn="just"/>
            <a:r>
              <a:rPr lang="nl-NL" b="1" dirty="0" smtClean="0">
                <a:latin typeface="Arial" panose="020B0604020202020204" pitchFamily="34" charset="0"/>
                <a:ea typeface="Times New Roman" panose="02020603050405020304" pitchFamily="18" charset="0"/>
                <a:cs typeface="Arial" panose="020B0604020202020204" pitchFamily="34" charset="0"/>
              </a:rPr>
              <a:t>Trong sản xuất hóa chất, trong kỹ </a:t>
            </a:r>
            <a:r>
              <a:rPr lang="nl-NL" b="1" dirty="0">
                <a:latin typeface="Arial" panose="020B0604020202020204" pitchFamily="34" charset="0"/>
                <a:ea typeface="Times New Roman" panose="02020603050405020304" pitchFamily="18" charset="0"/>
                <a:cs typeface="Arial" panose="020B0604020202020204" pitchFamily="34" charset="0"/>
              </a:rPr>
              <a:t>thuật điện và điện tử... </a:t>
            </a:r>
            <a:endParaRPr lang="nl-NL" b="1" dirty="0" smtClean="0">
              <a:latin typeface="Arial" panose="020B0604020202020204" pitchFamily="34" charset="0"/>
              <a:ea typeface="Times New Roman" panose="02020603050405020304" pitchFamily="18" charset="0"/>
              <a:cs typeface="Arial" panose="020B0604020202020204" pitchFamily="34" charset="0"/>
            </a:endParaRPr>
          </a:p>
          <a:p>
            <a:pPr algn="just"/>
            <a:r>
              <a:rPr lang="nl-NL" b="1" dirty="0" smtClean="0">
                <a:latin typeface="Arial" panose="020B0604020202020204" pitchFamily="34" charset="0"/>
                <a:ea typeface="Times New Roman" panose="02020603050405020304" pitchFamily="18" charset="0"/>
                <a:cs typeface="Arial" panose="020B0604020202020204" pitchFamily="34" charset="0"/>
              </a:rPr>
              <a:t>Như sản xuất các</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hỗn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hợp</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muối</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với</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đồng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bạc</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vàng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thiếc</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điện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cực</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nhiệt</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kế</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đèn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thuỷ</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ngân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tráng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gương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chất</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xúc</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tác</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a:latin typeface="Arial" panose="020B0604020202020204" pitchFamily="34" charset="0"/>
                <a:ea typeface="Times New Roman" panose="02020603050405020304" pitchFamily="18" charset="0"/>
                <a:cs typeface="Arial" panose="020B0604020202020204" pitchFamily="34" charset="0"/>
              </a:rPr>
              <a:t>HgNO3 </a:t>
            </a:r>
            <a:r>
              <a:rPr lang="en-US" b="1" dirty="0" err="1">
                <a:latin typeface="Arial" panose="020B0604020202020204" pitchFamily="34" charset="0"/>
                <a:ea typeface="Times New Roman" panose="02020603050405020304" pitchFamily="18" charset="0"/>
                <a:cs typeface="Arial" panose="020B0604020202020204" pitchFamily="34" charset="0"/>
              </a:rPr>
              <a:t>dùng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trong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thuộc</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smtClean="0">
                <a:latin typeface="Arial" panose="020B0604020202020204" pitchFamily="34" charset="0"/>
                <a:ea typeface="Times New Roman" panose="02020603050405020304" pitchFamily="18" charset="0"/>
                <a:cs typeface="Arial" panose="020B0604020202020204" pitchFamily="34" charset="0"/>
              </a:rPr>
              <a:t>da, </a:t>
            </a:r>
          </a:p>
          <a:p>
            <a:pPr algn="just"/>
            <a:r>
              <a:rPr lang="en-US" b="1" dirty="0" err="1" smtClean="0">
                <a:latin typeface="Arial" panose="020B0604020202020204" pitchFamily="34" charset="0"/>
                <a:ea typeface="Times New Roman" panose="02020603050405020304" pitchFamily="18" charset="0"/>
                <a:cs typeface="Arial" panose="020B0604020202020204" pitchFamily="34" charset="0"/>
              </a:rPr>
              <a:t>HgS</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sử</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làm</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chất</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màu</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đỏ</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sản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xuất</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sơn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đáy</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tàu</a:t>
            </a:r>
            <a:r>
              <a:rPr lang="en-US" b="1" dirty="0">
                <a:latin typeface="Arial" panose="020B0604020202020204" pitchFamily="34" charset="0"/>
                <a:ea typeface="Times New Roman" panose="02020603050405020304" pitchFamily="18" charset="0"/>
                <a:cs typeface="Arial" panose="020B0604020202020204" pitchFamily="34" charset="0"/>
              </a:rPr>
              <a:t>. </a:t>
            </a:r>
            <a:endParaRPr lang="en-US" b="1" dirty="0" smtClean="0">
              <a:latin typeface="Arial" panose="020B0604020202020204" pitchFamily="34" charset="0"/>
              <a:ea typeface="Times New Roman" panose="02020603050405020304" pitchFamily="18" charset="0"/>
              <a:cs typeface="Arial" panose="020B0604020202020204" pitchFamily="34" charset="0"/>
            </a:endParaRPr>
          </a:p>
          <a:p>
            <a:pPr algn="just"/>
            <a:r>
              <a:rPr lang="en-US" b="1" dirty="0" err="1" smtClean="0">
                <a:latin typeface="Arial" panose="020B0604020202020204" pitchFamily="34" charset="0"/>
                <a:ea typeface="Times New Roman" panose="02020603050405020304" pitchFamily="18" charset="0"/>
                <a:cs typeface="Arial" panose="020B0604020202020204" pitchFamily="34" charset="0"/>
              </a:rPr>
              <a:t>Thuỷ</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ngân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hữu</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cơ</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metyl</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etyl</a:t>
            </a:r>
            <a:r>
              <a:rPr lang="en-US" b="1" dirty="0">
                <a:latin typeface="Arial" panose="020B0604020202020204" pitchFamily="34" charset="0"/>
                <a:ea typeface="Times New Roman" panose="02020603050405020304" pitchFamily="18" charset="0"/>
                <a:cs typeface="Arial" panose="020B0604020202020204" pitchFamily="34" charset="0"/>
              </a:rPr>
              <a:t>, phenyl, </a:t>
            </a:r>
            <a:r>
              <a:rPr lang="en-US" b="1" dirty="0" err="1">
                <a:latin typeface="Arial" panose="020B0604020202020204" pitchFamily="34" charset="0"/>
                <a:ea typeface="Times New Roman" panose="02020603050405020304" pitchFamily="18" charset="0"/>
                <a:cs typeface="Arial" panose="020B0604020202020204" pitchFamily="34" charset="0"/>
              </a:rPr>
              <a:t>tolyl</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thuỷ</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ngân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dùng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để</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sản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xuất</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chất</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trừ</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nấm</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40109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6856" y="387981"/>
            <a:ext cx="7830457" cy="1754326"/>
          </a:xfrm>
          <a:prstGeom prst="rect">
            <a:avLst/>
          </a:prstGeom>
        </p:spPr>
        <p:txBody>
          <a:bodyPr wrap="square">
            <a:spAutoFit/>
          </a:bodyPr>
          <a:lstStyle/>
          <a:p>
            <a:pPr algn="just"/>
            <a:r>
              <a:rPr lang="nl-NL" b="1" dirty="0">
                <a:latin typeface="Arial" panose="020B0604020202020204" pitchFamily="34" charset="0"/>
                <a:ea typeface="Times New Roman" panose="02020603050405020304" pitchFamily="18" charset="0"/>
                <a:cs typeface="Arial" panose="020B0604020202020204" pitchFamily="34" charset="0"/>
              </a:rPr>
              <a:t>Khi bị thải bỏ vào môi trường nước, các vi sinh vật sẽ hấp thụ và chuyển hóa thành metyl thủy ngân trong cơ thể vi sinh vật, cuối cùng trải qua quá trình đồng phân sinh học gây ra những xáo trộn với cho hệ thủy sinh. Là nguyên nhân phổ biến gây ra ngộ độc kim loại nặng cấp tính, phá hủy vi ống, tổn thương ty thể, peroxy hóa lipid và tích tụ các phân tử độc hại thần kinh</a:t>
            </a:r>
            <a:endParaRPr lang="en-US" b="1" dirty="0">
              <a:latin typeface="Arial" panose="020B0604020202020204" pitchFamily="34" charset="0"/>
              <a:cs typeface="Arial" panose="020B0604020202020204" pitchFamily="34" charset="0"/>
            </a:endParaRPr>
          </a:p>
        </p:txBody>
      </p:sp>
      <p:pic>
        <p:nvPicPr>
          <p:cNvPr id="4" name="Picture 3" descr="Minamata - Căn bệnh từ thảm họa ngộ độc thủy ngân vô tiền khoáng hậu trên  thế giới - Tạp chí điện tử Môi trường và Cuộc số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3680" y="3413261"/>
            <a:ext cx="2830245" cy="2203768"/>
          </a:xfrm>
          <a:prstGeom prst="rect">
            <a:avLst/>
          </a:prstGeom>
          <a:noFill/>
          <a:ln>
            <a:noFill/>
          </a:ln>
        </p:spPr>
      </p:pic>
      <p:pic>
        <p:nvPicPr>
          <p:cNvPr id="5" name="Picture 4" descr="82 người nhiễm thủy ngân ở ngưỡng cho phép sau vụ cháy Công ty Rạng Đô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7975" y="2513376"/>
            <a:ext cx="4329338" cy="2203768"/>
          </a:xfrm>
          <a:prstGeom prst="rect">
            <a:avLst/>
          </a:prstGeom>
          <a:noFill/>
          <a:ln>
            <a:noFill/>
          </a:ln>
        </p:spPr>
      </p:pic>
      <p:sp>
        <p:nvSpPr>
          <p:cNvPr id="6" name="Rectangle 5"/>
          <p:cNvSpPr/>
          <p:nvPr/>
        </p:nvSpPr>
        <p:spPr>
          <a:xfrm>
            <a:off x="384627" y="5814062"/>
            <a:ext cx="4463143" cy="923330"/>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Chứng</a:t>
            </a:r>
            <a:r>
              <a:rPr lang="nl-NL" b="1" dirty="0">
                <a:latin typeface="Arial" panose="020B0604020202020204" pitchFamily="34" charset="0"/>
                <a:ea typeface="Times New Roman" panose="02020603050405020304" pitchFamily="18" charset="0"/>
                <a:cs typeface="Arial" panose="020B0604020202020204" pitchFamily="34" charset="0"/>
              </a:rPr>
              <a:t> bệnh Minamata được phát </a:t>
            </a:r>
            <a:r>
              <a:rPr lang="nl-NL" b="1" dirty="0" smtClean="0">
                <a:latin typeface="Arial" panose="020B0604020202020204" pitchFamily="34" charset="0"/>
                <a:ea typeface="Times New Roman" panose="02020603050405020304" pitchFamily="18" charset="0"/>
                <a:cs typeface="Arial" panose="020B0604020202020204" pitchFamily="34" charset="0"/>
              </a:rPr>
              <a:t>hiện </a:t>
            </a:r>
            <a:r>
              <a:rPr lang="nl-NL" b="1" dirty="0">
                <a:latin typeface="Arial" panose="020B0604020202020204" pitchFamily="34" charset="0"/>
                <a:ea typeface="Times New Roman" panose="02020603050405020304" pitchFamily="18" charset="0"/>
                <a:cs typeface="Arial" panose="020B0604020202020204" pitchFamily="34" charset="0"/>
              </a:rPr>
              <a:t>tại thành phố </a:t>
            </a:r>
            <a:r>
              <a:rPr lang="nl-NL" b="1" dirty="0" smtClean="0">
                <a:latin typeface="Arial" panose="020B0604020202020204" pitchFamily="34" charset="0"/>
                <a:ea typeface="Times New Roman" panose="02020603050405020304" pitchFamily="18" charset="0"/>
                <a:cs typeface="Arial" panose="020B0604020202020204" pitchFamily="34" charset="0"/>
              </a:rPr>
              <a:t>minamata</a:t>
            </a:r>
            <a:r>
              <a:rPr lang="nl-NL" b="1" dirty="0">
                <a:latin typeface="Arial" panose="020B0604020202020204" pitchFamily="34" charset="0"/>
                <a:ea typeface="Times New Roman" panose="02020603050405020304" pitchFamily="18" charset="0"/>
                <a:cs typeface="Arial" panose="020B0604020202020204" pitchFamily="34" charset="0"/>
              </a:rPr>
              <a:t>, </a:t>
            </a:r>
            <a:r>
              <a:rPr lang="nl-NL" b="1" dirty="0" smtClean="0">
                <a:latin typeface="Arial" panose="020B0604020202020204" pitchFamily="34" charset="0"/>
                <a:ea typeface="Times New Roman" panose="02020603050405020304" pitchFamily="18" charset="0"/>
                <a:cs typeface="Arial" panose="020B0604020202020204" pitchFamily="34" charset="0"/>
              </a:rPr>
              <a:t>Kumamoto,</a:t>
            </a:r>
          </a:p>
          <a:p>
            <a:r>
              <a:rPr lang="nl-NL" b="1" dirty="0">
                <a:latin typeface="Arial" panose="020B0604020202020204" pitchFamily="34" charset="0"/>
                <a:ea typeface="Times New Roman" panose="02020603050405020304" pitchFamily="18" charset="0"/>
                <a:cs typeface="Arial" panose="020B0604020202020204" pitchFamily="34" charset="0"/>
              </a:rPr>
              <a:t> Nhật Bản vào năm 1956.</a:t>
            </a:r>
            <a:endParaRPr lang="en-US" b="1" dirty="0">
              <a:latin typeface="Arial" panose="020B0604020202020204" pitchFamily="34" charset="0"/>
              <a:cs typeface="Arial" panose="020B0604020202020204" pitchFamily="34" charset="0"/>
            </a:endParaRPr>
          </a:p>
        </p:txBody>
      </p:sp>
      <p:sp>
        <p:nvSpPr>
          <p:cNvPr id="7" name="Rectangle 6"/>
          <p:cNvSpPr/>
          <p:nvPr/>
        </p:nvSpPr>
        <p:spPr>
          <a:xfrm>
            <a:off x="4051072" y="4803938"/>
            <a:ext cx="4463143" cy="646331"/>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Xử lý thủy ngân tại vụ cháy nhà mày bóng dèn phích nước rạng đông</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9240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hiễm độc thủy ngân và cách xử tr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71" y="195942"/>
            <a:ext cx="3253083" cy="420914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n-ca-nhiem-thuy-ngan-co-sao-khong-giadinhmoivn-2-17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368" y="3372754"/>
            <a:ext cx="5455489" cy="305507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Nhiễm độc thần kinh có thể gây tổn thương não, gan, tê liệt thần kinh: Cảnh  báo những nguồn lây nhiễm thủy ngân trong cuộc sống và cách phòng tránh |  Mẹ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790" y="486227"/>
            <a:ext cx="4058643" cy="2576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752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9110" y="562201"/>
            <a:ext cx="2819176"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3.3. </a:t>
            </a:r>
            <a:r>
              <a:rPr lang="nl-NL" b="1" dirty="0">
                <a:latin typeface="Arial" panose="020B0604020202020204" pitchFamily="34" charset="0"/>
                <a:ea typeface="Times New Roman" panose="02020603050405020304" pitchFamily="18" charset="0"/>
                <a:cs typeface="Arial" panose="020B0604020202020204" pitchFamily="34" charset="0"/>
              </a:rPr>
              <a:t>Chì -Pb</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descr="Tác hại của Cadimi (Cd) và Chì (Pb)"/>
          <p:cNvPicPr/>
          <p:nvPr/>
        </p:nvPicPr>
        <p:blipFill>
          <a:blip r:embed="rId2">
            <a:extLst>
              <a:ext uri="{28A0092B-C50C-407E-A947-70E740481C1C}">
                <a14:useLocalDpi xmlns:a14="http://schemas.microsoft.com/office/drawing/2010/main" val="0"/>
              </a:ext>
            </a:extLst>
          </a:blip>
          <a:srcRect/>
          <a:stretch>
            <a:fillRect/>
          </a:stretch>
        </p:blipFill>
        <p:spPr bwMode="auto">
          <a:xfrm>
            <a:off x="2106340" y="152083"/>
            <a:ext cx="2083435" cy="2083435"/>
          </a:xfrm>
          <a:prstGeom prst="rect">
            <a:avLst/>
          </a:prstGeom>
          <a:noFill/>
          <a:ln>
            <a:noFill/>
          </a:ln>
        </p:spPr>
      </p:pic>
      <p:pic>
        <p:nvPicPr>
          <p:cNvPr id="4" name="Picture 3" descr="BẠN CÓ BIẾT: KIM LOẠI NÀO DẪN ĐIỆN TỐT NHẤT HIỆN NAY? - THÔNG TIN GIẢI TRÍ"/>
          <p:cNvPicPr/>
          <p:nvPr/>
        </p:nvPicPr>
        <p:blipFill>
          <a:blip r:embed="rId3">
            <a:extLst>
              <a:ext uri="{28A0092B-C50C-407E-A947-70E740481C1C}">
                <a14:useLocalDpi xmlns:a14="http://schemas.microsoft.com/office/drawing/2010/main" val="0"/>
              </a:ext>
            </a:extLst>
          </a:blip>
          <a:srcRect/>
          <a:stretch>
            <a:fillRect/>
          </a:stretch>
        </p:blipFill>
        <p:spPr bwMode="auto">
          <a:xfrm>
            <a:off x="4245020" y="549593"/>
            <a:ext cx="2473325" cy="1550035"/>
          </a:xfrm>
          <a:prstGeom prst="rect">
            <a:avLst/>
          </a:prstGeom>
          <a:noFill/>
          <a:ln>
            <a:noFill/>
          </a:ln>
        </p:spPr>
      </p:pic>
      <p:sp>
        <p:nvSpPr>
          <p:cNvPr id="5" name="Rectangle 4"/>
          <p:cNvSpPr/>
          <p:nvPr/>
        </p:nvSpPr>
        <p:spPr>
          <a:xfrm>
            <a:off x="653144" y="2645636"/>
            <a:ext cx="7576456" cy="646331"/>
          </a:xfrm>
          <a:prstGeom prst="rect">
            <a:avLst/>
          </a:prstGeom>
        </p:spPr>
        <p:txBody>
          <a:bodyPr wrap="square">
            <a:spAutoFit/>
          </a:bodyPr>
          <a:lstStyle/>
          <a:p>
            <a:r>
              <a:rPr lang="nl-NL" b="1" dirty="0">
                <a:latin typeface="Arial" panose="020B0604020202020204" pitchFamily="34" charset="0"/>
                <a:ea typeface="Times New Roman" panose="02020603050405020304" pitchFamily="18" charset="0"/>
                <a:cs typeface="Arial" panose="020B0604020202020204" pitchFamily="34" charset="0"/>
              </a:rPr>
              <a:t>Chì là một kim loại mềm, khối lượng nặng và rất độc hại. Chì có số nguyên tố cao nhất trong các nguyên tố bền</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sp>
        <p:nvSpPr>
          <p:cNvPr id="6" name="Rectangle 5"/>
          <p:cNvSpPr/>
          <p:nvPr/>
        </p:nvSpPr>
        <p:spPr>
          <a:xfrm>
            <a:off x="519110" y="3468643"/>
            <a:ext cx="2238603"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Ứng dụng</a:t>
            </a:r>
            <a:endParaRPr lang="en-US" b="1" dirty="0">
              <a:latin typeface="Arial" panose="020B0604020202020204" pitchFamily="34" charset="0"/>
              <a:cs typeface="Arial" panose="020B0604020202020204" pitchFamily="34" charset="0"/>
            </a:endParaRPr>
          </a:p>
        </p:txBody>
      </p:sp>
      <p:sp>
        <p:nvSpPr>
          <p:cNvPr id="7" name="Rectangle 6"/>
          <p:cNvSpPr/>
          <p:nvPr/>
        </p:nvSpPr>
        <p:spPr>
          <a:xfrm>
            <a:off x="1052286" y="3949621"/>
            <a:ext cx="7569200" cy="923330"/>
          </a:xfrm>
          <a:prstGeom prst="rect">
            <a:avLst/>
          </a:prstGeom>
        </p:spPr>
        <p:txBody>
          <a:bodyPr wrap="square">
            <a:spAutoFit/>
          </a:bodyPr>
          <a:lstStyle/>
          <a:p>
            <a:pPr algn="just"/>
            <a:r>
              <a:rPr lang="nl-NL" b="1" dirty="0">
                <a:latin typeface="Arial" panose="020B0604020202020204" pitchFamily="34" charset="0"/>
                <a:ea typeface="Times New Roman" panose="02020603050405020304" pitchFamily="18" charset="0"/>
                <a:cs typeface="Arial" panose="020B0604020202020204" pitchFamily="34" charset="0"/>
              </a:rPr>
              <a:t>Chì được dùng nhiêu trong xây dựng, chế tạo pin, ắc quy và là thành phần của nhiều loại hợp </a:t>
            </a:r>
            <a:r>
              <a:rPr lang="nl-NL" b="1" dirty="0">
                <a:latin typeface="Arial" panose="020B0604020202020204" pitchFamily="34" charset="0"/>
                <a:ea typeface="Times New Roman" panose="02020603050405020304" pitchFamily="18" charset="0"/>
                <a:cs typeface="Arial" panose="020B0604020202020204" pitchFamily="34" charset="0"/>
              </a:rPr>
              <a:t>kim, </a:t>
            </a:r>
            <a:r>
              <a:rPr lang="en-US" b="1" dirty="0" err="1">
                <a:latin typeface="Arial" panose="020B0604020202020204" pitchFamily="34" charset="0"/>
                <a:ea typeface="Times New Roman" panose="02020603050405020304" pitchFamily="18" charset="0"/>
                <a:cs typeface="Arial" panose="020B0604020202020204" pitchFamily="34" charset="0"/>
              </a:rPr>
              <a:t>chất</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màu</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dùng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trong</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sơn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trong</a:t>
            </a:r>
            <a:r>
              <a:rPr lang="en-US" b="1" dirty="0">
                <a:latin typeface="Arial" panose="020B0604020202020204" pitchFamily="34" charset="0"/>
                <a:ea typeface="Times New Roman" panose="02020603050405020304" pitchFamily="18" charset="0"/>
                <a:cs typeface="Arial" panose="020B0604020202020204" pitchFamily="34" charset="0"/>
              </a:rPr>
              <a:t> men </a:t>
            </a:r>
            <a:r>
              <a:rPr lang="en-US" b="1" dirty="0" err="1">
                <a:latin typeface="Arial" panose="020B0604020202020204" pitchFamily="34" charset="0"/>
                <a:ea typeface="Times New Roman" panose="02020603050405020304" pitchFamily="18" charset="0"/>
                <a:cs typeface="Arial" panose="020B0604020202020204" pitchFamily="34" charset="0"/>
              </a:rPr>
              <a:t>sứ</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đạn</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bọc</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dây</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cáp</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xăng</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pha</a:t>
            </a:r>
            <a:r>
              <a:rPr lang="en-US" b="1" dirty="0">
                <a:latin typeface="Arial" panose="020B0604020202020204" pitchFamily="34" charset="0"/>
                <a:ea typeface="Times New Roman" panose="02020603050405020304" pitchFamily="18" charset="0"/>
                <a:cs typeface="Arial" panose="020B0604020202020204" pitchFamily="34" charset="0"/>
              </a:rPr>
              <a:t> </a:t>
            </a:r>
            <a:r>
              <a:rPr lang="en-US" b="1" dirty="0" err="1">
                <a:latin typeface="Arial" panose="020B0604020202020204" pitchFamily="34" charset="0"/>
                <a:ea typeface="Times New Roman" panose="02020603050405020304" pitchFamily="18" charset="0"/>
                <a:cs typeface="Arial" panose="020B0604020202020204" pitchFamily="34" charset="0"/>
              </a:rPr>
              <a:t>chì</a:t>
            </a:r>
            <a:r>
              <a:rPr lang="nl-NL" b="1" dirty="0">
                <a:latin typeface="Arial" panose="020B0604020202020204" pitchFamily="34" charset="0"/>
                <a:ea typeface="Times New Roman" panose="02020603050405020304" pitchFamily="18" charset="0"/>
                <a:cs typeface="Arial" panose="020B0604020202020204" pitchFamily="34" charset="0"/>
              </a:rPr>
              <a:t> </a:t>
            </a:r>
            <a:r>
              <a:rPr lang="nl-NL" b="1" dirty="0" smtClean="0">
                <a:latin typeface="Arial" panose="020B0604020202020204" pitchFamily="34" charset="0"/>
                <a:ea typeface="Times New Roman" panose="02020603050405020304" pitchFamily="18" charset="0"/>
                <a:cs typeface="Arial" panose="020B0604020202020204" pitchFamily="34" charset="0"/>
              </a:rPr>
              <a:t>....</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71569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s://static.tuoitre.vn/tto/i/s626/2016/07/30/hinh-2-14698638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745" y="742043"/>
            <a:ext cx="8158130" cy="5484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744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9110" y="562201"/>
            <a:ext cx="2819176"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3.4. </a:t>
            </a:r>
            <a:r>
              <a:rPr lang="nl-NL" b="1" dirty="0">
                <a:latin typeface="Arial" panose="020B0604020202020204" pitchFamily="34" charset="0"/>
                <a:ea typeface="Times New Roman" panose="02020603050405020304" pitchFamily="18" charset="0"/>
                <a:cs typeface="Arial" panose="020B0604020202020204" pitchFamily="34" charset="0"/>
              </a:rPr>
              <a:t>Cyanua</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pic>
        <p:nvPicPr>
          <p:cNvPr id="4" name="Picture 3" descr="Ngộ độc Cyanua: Cứu chữa sớm, phục hồi cao | Báo Dân trí"/>
          <p:cNvPicPr/>
          <p:nvPr/>
        </p:nvPicPr>
        <p:blipFill rotWithShape="1">
          <a:blip r:embed="rId2" cstate="print">
            <a:extLst>
              <a:ext uri="{28A0092B-C50C-407E-A947-70E740481C1C}">
                <a14:useLocalDpi xmlns:a14="http://schemas.microsoft.com/office/drawing/2010/main" val="0"/>
              </a:ext>
            </a:extLst>
          </a:blip>
          <a:srcRect l="9338" t="5801" b="4980"/>
          <a:stretch/>
        </p:blipFill>
        <p:spPr bwMode="auto">
          <a:xfrm>
            <a:off x="1351053" y="1049746"/>
            <a:ext cx="2857500" cy="1477645"/>
          </a:xfrm>
          <a:prstGeom prst="rect">
            <a:avLst/>
          </a:prstGeom>
          <a:noFill/>
          <a:ln>
            <a:noFill/>
          </a:ln>
          <a:extLst>
            <a:ext uri="{53640926-AAD7-44D8-BBD7-CCE9431645EC}">
              <a14:shadowObscured xmlns:a14="http://schemas.microsoft.com/office/drawing/2010/main"/>
            </a:ext>
          </a:extLst>
        </p:spPr>
      </p:pic>
      <p:pic>
        <p:nvPicPr>
          <p:cNvPr id="5" name="Picture 4" descr="Chất độc cyanua ảnh hưởng tới sức khỏe thế nào?"/>
          <p:cNvPicPr/>
          <p:nvPr/>
        </p:nvPicPr>
        <p:blipFill>
          <a:blip r:embed="rId3">
            <a:extLst>
              <a:ext uri="{28A0092B-C50C-407E-A947-70E740481C1C}">
                <a14:useLocalDpi xmlns:a14="http://schemas.microsoft.com/office/drawing/2010/main" val="0"/>
              </a:ext>
            </a:extLst>
          </a:blip>
          <a:srcRect/>
          <a:stretch>
            <a:fillRect/>
          </a:stretch>
        </p:blipFill>
        <p:spPr bwMode="auto">
          <a:xfrm>
            <a:off x="4803185" y="561566"/>
            <a:ext cx="3498986" cy="1965825"/>
          </a:xfrm>
          <a:prstGeom prst="rect">
            <a:avLst/>
          </a:prstGeom>
          <a:noFill/>
          <a:ln>
            <a:noFill/>
          </a:ln>
        </p:spPr>
      </p:pic>
      <p:sp>
        <p:nvSpPr>
          <p:cNvPr id="6" name="Rectangle 5"/>
          <p:cNvSpPr/>
          <p:nvPr/>
        </p:nvSpPr>
        <p:spPr>
          <a:xfrm>
            <a:off x="805543" y="2856637"/>
            <a:ext cx="7656286" cy="1200329"/>
          </a:xfrm>
          <a:prstGeom prst="rect">
            <a:avLst/>
          </a:prstGeom>
        </p:spPr>
        <p:txBody>
          <a:bodyPr wrap="square">
            <a:spAutoFit/>
          </a:bodyPr>
          <a:lstStyle/>
          <a:p>
            <a:r>
              <a:rPr lang="nl-NL" b="1" dirty="0">
                <a:latin typeface="Arial" panose="020B0604020202020204" pitchFamily="34" charset="0"/>
                <a:ea typeface="Times New Roman" panose="02020603050405020304" pitchFamily="18" charset="0"/>
                <a:cs typeface="Arial" panose="020B0604020202020204" pitchFamily="34" charset="0"/>
              </a:rPr>
              <a:t>Cynaua -Xyanua là một chất hóa học cực độc có thể tồn tại dưới nhiều trang thái khác nhau như ở thể rắn, lỏng hay khí. Cyanua là một hợp chất hoá học có chứa nhóm xyano (C≡N), bao gồm một nguyên tử các-bon liên kết ba với một nguyên tử ni-tơ</a:t>
            </a:r>
            <a:endParaRPr lang="en-US" b="1" dirty="0">
              <a:latin typeface="Arial" panose="020B0604020202020204" pitchFamily="34" charset="0"/>
              <a:cs typeface="Arial" panose="020B0604020202020204" pitchFamily="34" charset="0"/>
            </a:endParaRPr>
          </a:p>
        </p:txBody>
      </p:sp>
      <p:sp>
        <p:nvSpPr>
          <p:cNvPr id="7" name="Rectangle 6"/>
          <p:cNvSpPr/>
          <p:nvPr/>
        </p:nvSpPr>
        <p:spPr>
          <a:xfrm>
            <a:off x="1219199" y="4621745"/>
            <a:ext cx="7358744" cy="923330"/>
          </a:xfrm>
          <a:prstGeom prst="rect">
            <a:avLst/>
          </a:prstGeom>
        </p:spPr>
        <p:txBody>
          <a:bodyPr wrap="square">
            <a:spAutoFit/>
          </a:bodyPr>
          <a:lstStyle/>
          <a:p>
            <a:r>
              <a:rPr lang="en-US" b="1" dirty="0" smtClean="0">
                <a:latin typeface="Arial" panose="020B0604020202020204" pitchFamily="34" charset="0"/>
                <a:ea typeface="Times New Roman" panose="02020603050405020304" pitchFamily="18" charset="0"/>
                <a:cs typeface="Arial" panose="020B0604020202020204" pitchFamily="34" charset="0"/>
              </a:rPr>
              <a:t>H</a:t>
            </a:r>
            <a:r>
              <a:rPr lang="vi-VN" b="1" dirty="0" smtClean="0">
                <a:latin typeface="Arial" panose="020B0604020202020204" pitchFamily="34" charset="0"/>
                <a:ea typeface="Times New Roman" panose="02020603050405020304" pitchFamily="18" charset="0"/>
                <a:cs typeface="Arial" panose="020B0604020202020204" pitchFamily="34" charset="0"/>
              </a:rPr>
              <a:t>ợp </a:t>
            </a:r>
            <a:r>
              <a:rPr lang="vi-VN" b="1" dirty="0">
                <a:latin typeface="Arial" panose="020B0604020202020204" pitchFamily="34" charset="0"/>
                <a:ea typeface="Times New Roman" panose="02020603050405020304" pitchFamily="18" charset="0"/>
                <a:cs typeface="Arial" panose="020B0604020202020204" pitchFamily="34" charset="0"/>
              </a:rPr>
              <a:t>chất hóa học </a:t>
            </a:r>
            <a:r>
              <a:rPr lang="en-US" b="1" dirty="0" err="1" smtClean="0">
                <a:latin typeface="Arial" panose="020B0604020202020204" pitchFamily="34" charset="0"/>
                <a:ea typeface="Times New Roman" panose="02020603050405020304" pitchFamily="18" charset="0"/>
                <a:cs typeface="Arial" panose="020B0604020202020204" pitchFamily="34" charset="0"/>
              </a:rPr>
              <a:t>của</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cyanua</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vi-VN" b="1" dirty="0" smtClean="0">
                <a:latin typeface="Arial" panose="020B0604020202020204" pitchFamily="34" charset="0"/>
                <a:ea typeface="Times New Roman" panose="02020603050405020304" pitchFamily="18" charset="0"/>
                <a:cs typeface="Arial" panose="020B0604020202020204" pitchFamily="34" charset="0"/>
              </a:rPr>
              <a:t>được </a:t>
            </a:r>
            <a:r>
              <a:rPr lang="vi-VN" b="1" dirty="0">
                <a:latin typeface="Arial" panose="020B0604020202020204" pitchFamily="34" charset="0"/>
                <a:ea typeface="Times New Roman" panose="02020603050405020304" pitchFamily="18" charset="0"/>
                <a:cs typeface="Arial" panose="020B0604020202020204" pitchFamily="34" charset="0"/>
              </a:rPr>
              <a:t>sử dụng trong nhiều ngành công </a:t>
            </a:r>
            <a:r>
              <a:rPr lang="vi-VN" b="1" dirty="0" smtClean="0">
                <a:latin typeface="Arial" panose="020B0604020202020204" pitchFamily="34" charset="0"/>
                <a:ea typeface="Times New Roman" panose="02020603050405020304" pitchFamily="18" charset="0"/>
                <a:cs typeface="Arial" panose="020B0604020202020204" pitchFamily="34" charset="0"/>
              </a:rPr>
              <a:t>nghiệp</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như</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vi-VN" b="1" dirty="0" smtClean="0">
                <a:latin typeface="Arial" panose="020B0604020202020204" pitchFamily="34" charset="0"/>
                <a:ea typeface="Times New Roman" panose="02020603050405020304" pitchFamily="18" charset="0"/>
                <a:cs typeface="Arial" panose="020B0604020202020204" pitchFamily="34" charset="0"/>
              </a:rPr>
              <a:t>chiết vàng</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vi-VN" b="1" dirty="0" smtClean="0">
                <a:latin typeface="Arial" panose="020B0604020202020204" pitchFamily="34" charset="0"/>
                <a:ea typeface="Times New Roman" panose="02020603050405020304" pitchFamily="18" charset="0"/>
                <a:cs typeface="Arial" panose="020B0604020202020204" pitchFamily="34" charset="0"/>
              </a:rPr>
              <a:t>kim </a:t>
            </a:r>
            <a:r>
              <a:rPr lang="vi-VN" b="1" dirty="0">
                <a:latin typeface="Arial" panose="020B0604020202020204" pitchFamily="34" charset="0"/>
                <a:ea typeface="Times New Roman" panose="02020603050405020304" pitchFamily="18" charset="0"/>
                <a:cs typeface="Arial" panose="020B0604020202020204" pitchFamily="34" charset="0"/>
              </a:rPr>
              <a:t>loại </a:t>
            </a:r>
            <a:r>
              <a:rPr lang="en-US" b="1" dirty="0" err="1" smtClean="0">
                <a:latin typeface="Arial" panose="020B0604020202020204" pitchFamily="34" charset="0"/>
                <a:ea typeface="Times New Roman" panose="02020603050405020304" pitchFamily="18" charset="0"/>
                <a:cs typeface="Arial" panose="020B0604020202020204" pitchFamily="34" charset="0"/>
              </a:rPr>
              <a:t>trong</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khai</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thác</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khoáng</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sản</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sử</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en-US" b="1" dirty="0" err="1" smtClean="0">
                <a:latin typeface="Arial" panose="020B0604020202020204" pitchFamily="34" charset="0"/>
                <a:ea typeface="Times New Roman" panose="02020603050405020304" pitchFamily="18" charset="0"/>
                <a:cs typeface="Arial" panose="020B0604020202020204" pitchFamily="34" charset="0"/>
              </a:rPr>
              <a:t>dụng</a:t>
            </a:r>
            <a:r>
              <a:rPr lang="en-US" b="1" dirty="0" smtClean="0">
                <a:latin typeface="Arial" panose="020B0604020202020204" pitchFamily="34" charset="0"/>
                <a:ea typeface="Times New Roman" panose="02020603050405020304" pitchFamily="18" charset="0"/>
                <a:cs typeface="Arial" panose="020B0604020202020204" pitchFamily="34" charset="0"/>
              </a:rPr>
              <a:t> </a:t>
            </a:r>
            <a:r>
              <a:rPr lang="vi-VN" b="1" dirty="0" smtClean="0">
                <a:latin typeface="Arial" panose="020B0604020202020204" pitchFamily="34" charset="0"/>
                <a:ea typeface="Times New Roman" panose="02020603050405020304" pitchFamily="18" charset="0"/>
                <a:cs typeface="Arial" panose="020B0604020202020204" pitchFamily="34" charset="0"/>
              </a:rPr>
              <a:t>trong </a:t>
            </a:r>
            <a:r>
              <a:rPr lang="vi-VN" b="1" dirty="0">
                <a:latin typeface="Arial" panose="020B0604020202020204" pitchFamily="34" charset="0"/>
                <a:ea typeface="Times New Roman" panose="02020603050405020304" pitchFamily="18" charset="0"/>
                <a:cs typeface="Arial" panose="020B0604020202020204" pitchFamily="34" charset="0"/>
              </a:rPr>
              <a:t>lĩnh vực xi mạ.</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sp>
        <p:nvSpPr>
          <p:cNvPr id="8" name="Rectangle 7"/>
          <p:cNvSpPr/>
          <p:nvPr/>
        </p:nvSpPr>
        <p:spPr>
          <a:xfrm>
            <a:off x="519110" y="4252413"/>
            <a:ext cx="2238603" cy="369332"/>
          </a:xfrm>
          <a:prstGeom prst="rect">
            <a:avLst/>
          </a:prstGeom>
        </p:spPr>
        <p:txBody>
          <a:bodyPr wrap="square">
            <a:spAutoFit/>
          </a:bodyPr>
          <a:lstStyle/>
          <a:p>
            <a:r>
              <a:rPr lang="nl-NL" b="1" dirty="0" smtClean="0">
                <a:latin typeface="Arial" panose="020B0604020202020204" pitchFamily="34" charset="0"/>
                <a:ea typeface="Times New Roman" panose="02020603050405020304" pitchFamily="18" charset="0"/>
                <a:cs typeface="Arial" panose="020B0604020202020204" pitchFamily="34" charset="0"/>
              </a:rPr>
              <a:t>Ứng dụng</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7152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113" y="627033"/>
            <a:ext cx="7453085" cy="1366528"/>
          </a:xfrm>
          <a:prstGeom prst="rect">
            <a:avLst/>
          </a:prstGeom>
        </p:spPr>
        <p:txBody>
          <a:bodyPr wrap="square">
            <a:spAutoFit/>
          </a:bodyPr>
          <a:lstStyle/>
          <a:p>
            <a:pPr algn="just">
              <a:lnSpc>
                <a:spcPct val="115000"/>
              </a:lnSpc>
              <a:spcAft>
                <a:spcPts val="1000"/>
              </a:spcAft>
            </a:pPr>
            <a:r>
              <a:rPr lang="nl-NL" b="1" dirty="0">
                <a:latin typeface="Arial" panose="020B0604020202020204" pitchFamily="34" charset="0"/>
                <a:ea typeface="Times New Roman" panose="02020603050405020304" pitchFamily="18" charset="0"/>
                <a:cs typeface="Arial" panose="020B0604020202020204" pitchFamily="34" charset="0"/>
              </a:rPr>
              <a:t>Tiếp xúc với một lượng lớn cyanide có thể gây tổn thương cho não và tim mạch, nếu tiếp xúc ở liều lượng thấp có thể gây những hậu quả như khó thở, đau tim, nôn mửa, thay đổi máu, đau đầu, làm rộng tuyến giáp</a:t>
            </a:r>
            <a:endParaRPr lang="en-US" sz="1400"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232228" y="2224734"/>
            <a:ext cx="5690017" cy="2506924"/>
          </a:xfrm>
          <a:prstGeom prst="rect">
            <a:avLst/>
          </a:prstGeom>
        </p:spPr>
      </p:pic>
      <p:pic>
        <p:nvPicPr>
          <p:cNvPr id="5" name="Picture 4"/>
          <p:cNvPicPr>
            <a:picLocks noChangeAspect="1"/>
          </p:cNvPicPr>
          <p:nvPr/>
        </p:nvPicPr>
        <p:blipFill>
          <a:blip r:embed="rId3"/>
          <a:stretch>
            <a:fillRect/>
          </a:stretch>
        </p:blipFill>
        <p:spPr>
          <a:xfrm>
            <a:off x="3848926" y="3414154"/>
            <a:ext cx="4146637" cy="3097353"/>
          </a:xfrm>
          <a:prstGeom prst="rect">
            <a:avLst/>
          </a:prstGeom>
        </p:spPr>
      </p:pic>
    </p:spTree>
    <p:extLst>
      <p:ext uri="{BB962C8B-B14F-4D97-AF65-F5344CB8AC3E}">
        <p14:creationId xmlns:p14="http://schemas.microsoft.com/office/powerpoint/2010/main" val="3190948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9110" y="562201"/>
            <a:ext cx="2819176" cy="369332"/>
          </a:xfrm>
          <a:prstGeom prst="rect">
            <a:avLst/>
          </a:prstGeom>
        </p:spPr>
        <p:txBody>
          <a:bodyPr wrap="square">
            <a:spAutoFit/>
          </a:bodyPr>
          <a:lstStyle/>
          <a:p>
            <a:r>
              <a:rPr lang="nl-NL" b="1" dirty="0">
                <a:latin typeface="Arial" panose="020B0604020202020204" pitchFamily="34" charset="0"/>
                <a:ea typeface="Times New Roman" panose="02020603050405020304" pitchFamily="18" charset="0"/>
                <a:cs typeface="Arial" panose="020B0604020202020204" pitchFamily="34" charset="0"/>
              </a:rPr>
              <a:t>3.5. </a:t>
            </a:r>
            <a:r>
              <a:rPr lang="nl-NL" b="1" dirty="0">
                <a:latin typeface="Arial" panose="020B0604020202020204" pitchFamily="34" charset="0"/>
                <a:ea typeface="Times New Roman" panose="02020603050405020304" pitchFamily="18" charset="0"/>
                <a:cs typeface="Arial" panose="020B0604020202020204" pitchFamily="34" charset="0"/>
              </a:rPr>
              <a:t>Chất phóng xạ</a:t>
            </a:r>
            <a:endParaRPr lang="en-US" b="1" dirty="0">
              <a:latin typeface="Arial" panose="020B0604020202020204" pitchFamily="34" charset="0"/>
              <a:ea typeface="Times New Roman" panose="02020603050405020304" pitchFamily="18" charset="0"/>
              <a:cs typeface="Arial" panose="020B0604020202020204" pitchFamily="34" charset="0"/>
            </a:endParaRPr>
          </a:p>
        </p:txBody>
      </p:sp>
      <p:sp>
        <p:nvSpPr>
          <p:cNvPr id="3" name="Rectangle 2"/>
          <p:cNvSpPr/>
          <p:nvPr/>
        </p:nvSpPr>
        <p:spPr>
          <a:xfrm>
            <a:off x="820057" y="1055595"/>
            <a:ext cx="7641772" cy="1200329"/>
          </a:xfrm>
          <a:prstGeom prst="rect">
            <a:avLst/>
          </a:prstGeom>
        </p:spPr>
        <p:txBody>
          <a:bodyPr wrap="square">
            <a:spAutoFit/>
          </a:bodyPr>
          <a:lstStyle/>
          <a:p>
            <a:pPr algn="just"/>
            <a:r>
              <a:rPr lang="nl-NL" b="1" dirty="0">
                <a:latin typeface="Arial" panose="020B0604020202020204" pitchFamily="34" charset="0"/>
                <a:ea typeface="Times New Roman" panose="02020603050405020304" pitchFamily="18" charset="0"/>
                <a:cs typeface="Arial" panose="020B0604020202020204" pitchFamily="34" charset="0"/>
              </a:rPr>
              <a:t>Chất phóng xạ, chất thải phóng xạ là những chất chứa vật liệu phóng xạ. Chất thải phóng xạ thường là sản phẩm phụ của việc sản xuất năng lượng hạt nhân, hoặc sử dụng phản ứng phân hạch hay công nghệ hạt nhân trong những ngành khác như y dược.</a:t>
            </a:r>
            <a:endParaRPr lang="en-US" b="1" dirty="0">
              <a:latin typeface="Arial" panose="020B0604020202020204" pitchFamily="34" charset="0"/>
              <a:cs typeface="Arial" panose="020B0604020202020204" pitchFamily="34" charset="0"/>
            </a:endParaRPr>
          </a:p>
        </p:txBody>
      </p:sp>
      <p:pic>
        <p:nvPicPr>
          <p:cNvPr id="4" name="Picture 3" descr="https://upload.wikimedia.org/wikipedia/commons/thumb/9/93/TINT_Radioactive_wastes%27_barrel.jpg/220px-TINT_Radioactive_wastes%27_barrel.jpg"/>
          <p:cNvPicPr/>
          <p:nvPr/>
        </p:nvPicPr>
        <p:blipFill>
          <a:blip r:embed="rId2">
            <a:extLst>
              <a:ext uri="{28A0092B-C50C-407E-A947-70E740481C1C}">
                <a14:useLocalDpi xmlns:a14="http://schemas.microsoft.com/office/drawing/2010/main" val="0"/>
              </a:ext>
            </a:extLst>
          </a:blip>
          <a:srcRect/>
          <a:stretch>
            <a:fillRect/>
          </a:stretch>
        </p:blipFill>
        <p:spPr bwMode="auto">
          <a:xfrm>
            <a:off x="254001" y="2482856"/>
            <a:ext cx="1730421" cy="2116903"/>
          </a:xfrm>
          <a:prstGeom prst="rect">
            <a:avLst/>
          </a:prstGeom>
          <a:noFill/>
          <a:ln>
            <a:noFill/>
          </a:ln>
        </p:spPr>
      </p:pic>
      <p:pic>
        <p:nvPicPr>
          <p:cNvPr id="5" name="Picture 4" descr="Bài 54 – Ô nhiễm môi trường | Website Sinh học"/>
          <p:cNvPicPr/>
          <p:nvPr/>
        </p:nvPicPr>
        <p:blipFill rotWithShape="1">
          <a:blip r:embed="rId3">
            <a:extLst>
              <a:ext uri="{28A0092B-C50C-407E-A947-70E740481C1C}">
                <a14:useLocalDpi xmlns:a14="http://schemas.microsoft.com/office/drawing/2010/main" val="0"/>
              </a:ext>
            </a:extLst>
          </a:blip>
          <a:srcRect r="49699"/>
          <a:stretch/>
        </p:blipFill>
        <p:spPr bwMode="auto">
          <a:xfrm>
            <a:off x="2297342" y="2420825"/>
            <a:ext cx="2942318" cy="2178934"/>
          </a:xfrm>
          <a:prstGeom prst="rect">
            <a:avLst/>
          </a:prstGeom>
          <a:noFill/>
          <a:ln>
            <a:noFill/>
          </a:ln>
          <a:extLst>
            <a:ext uri="{53640926-AAD7-44D8-BBD7-CCE9431645EC}">
              <a14:shadowObscured xmlns:a14="http://schemas.microsoft.com/office/drawing/2010/main"/>
            </a:ext>
          </a:extLst>
        </p:spPr>
      </p:pic>
      <p:pic>
        <p:nvPicPr>
          <p:cNvPr id="8194" name="Picture 2" descr="Đồng vị phóng xạ là gì và ứng dụng trong y học | Vinme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2580" y="2420825"/>
            <a:ext cx="3262030" cy="21789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1004657" y="4723821"/>
            <a:ext cx="2658967" cy="1923722"/>
          </a:xfrm>
          <a:prstGeom prst="rect">
            <a:avLst/>
          </a:prstGeom>
        </p:spPr>
      </p:pic>
      <p:pic>
        <p:nvPicPr>
          <p:cNvPr id="9" name="Picture 8"/>
          <p:cNvPicPr>
            <a:picLocks noChangeAspect="1"/>
          </p:cNvPicPr>
          <p:nvPr/>
        </p:nvPicPr>
        <p:blipFill>
          <a:blip r:embed="rId6"/>
          <a:stretch>
            <a:fillRect/>
          </a:stretch>
        </p:blipFill>
        <p:spPr>
          <a:xfrm>
            <a:off x="4193037" y="4723821"/>
            <a:ext cx="3423767" cy="1923722"/>
          </a:xfrm>
          <a:prstGeom prst="rect">
            <a:avLst/>
          </a:prstGeom>
        </p:spPr>
      </p:pic>
    </p:spTree>
    <p:extLst>
      <p:ext uri="{BB962C8B-B14F-4D97-AF65-F5344CB8AC3E}">
        <p14:creationId xmlns:p14="http://schemas.microsoft.com/office/powerpoint/2010/main" val="76955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4572" y="256740"/>
            <a:ext cx="7772400" cy="646331"/>
          </a:xfrm>
          <a:prstGeom prst="rect">
            <a:avLst/>
          </a:prstGeom>
        </p:spPr>
        <p:txBody>
          <a:bodyPr wrap="square">
            <a:spAutoFit/>
          </a:bodyPr>
          <a:lstStyle/>
          <a:p>
            <a:r>
              <a:rPr lang="nl-NL" b="1" dirty="0">
                <a:latin typeface="Arial" panose="020B0604020202020204" pitchFamily="34" charset="0"/>
                <a:ea typeface="Times New Roman" panose="02020603050405020304" pitchFamily="18" charset="0"/>
                <a:cs typeface="Arial" panose="020B0604020202020204" pitchFamily="34" charset="0"/>
              </a:rPr>
              <a:t>Môi trường nước: </a:t>
            </a:r>
            <a:r>
              <a:rPr lang="nl-NL" b="1" dirty="0" smtClean="0">
                <a:latin typeface="Arial" panose="020B0604020202020204" pitchFamily="34" charset="0"/>
                <a:ea typeface="Times New Roman" panose="02020603050405020304" pitchFamily="18" charset="0"/>
                <a:cs typeface="Arial" panose="020B0604020202020204" pitchFamily="34" charset="0"/>
              </a:rPr>
              <a:t>gây </a:t>
            </a:r>
            <a:r>
              <a:rPr lang="nl-NL" b="1" dirty="0">
                <a:latin typeface="Arial" panose="020B0604020202020204" pitchFamily="34" charset="0"/>
                <a:ea typeface="Times New Roman" panose="02020603050405020304" pitchFamily="18" charset="0"/>
                <a:cs typeface="Arial" panose="020B0604020202020204" pitchFamily="34" charset="0"/>
              </a:rPr>
              <a:t>ảnh hưởng đến sức khỏe con người khi tiếp xúc với các nguồn nước bị nhiễm chất phóng xạ. </a:t>
            </a:r>
            <a:endParaRPr lang="en-US" b="1" dirty="0">
              <a:latin typeface="Arial" panose="020B0604020202020204" pitchFamily="34" charset="0"/>
              <a:cs typeface="Arial" panose="020B0604020202020204" pitchFamily="34" charset="0"/>
            </a:endParaRPr>
          </a:p>
        </p:txBody>
      </p:sp>
      <p:sp>
        <p:nvSpPr>
          <p:cNvPr id="3" name="Rectangle 2"/>
          <p:cNvSpPr/>
          <p:nvPr/>
        </p:nvSpPr>
        <p:spPr>
          <a:xfrm>
            <a:off x="834572" y="3422071"/>
            <a:ext cx="7772400" cy="923330"/>
          </a:xfrm>
          <a:prstGeom prst="rect">
            <a:avLst/>
          </a:prstGeom>
        </p:spPr>
        <p:txBody>
          <a:bodyPr wrap="square">
            <a:spAutoFit/>
          </a:bodyPr>
          <a:lstStyle/>
          <a:p>
            <a:r>
              <a:rPr lang="nl-NL" b="1" dirty="0">
                <a:latin typeface="Arial" panose="020B0604020202020204" pitchFamily="34" charset="0"/>
                <a:ea typeface="Times New Roman" panose="02020603050405020304" pitchFamily="18" charset="0"/>
                <a:cs typeface="Arial" panose="020B0604020202020204" pitchFamily="34" charset="0"/>
              </a:rPr>
              <a:t>Môi trường đất</a:t>
            </a:r>
            <a:r>
              <a:rPr lang="nl-NL" b="1" dirty="0" smtClean="0">
                <a:latin typeface="Arial" panose="020B0604020202020204" pitchFamily="34" charset="0"/>
                <a:ea typeface="Times New Roman" panose="02020603050405020304" pitchFamily="18" charset="0"/>
                <a:cs typeface="Arial" panose="020B0604020202020204" pitchFamily="34" charset="0"/>
              </a:rPr>
              <a:t>: Gây </a:t>
            </a:r>
            <a:r>
              <a:rPr lang="nl-NL" b="1" dirty="0">
                <a:latin typeface="Arial" panose="020B0604020202020204" pitchFamily="34" charset="0"/>
                <a:ea typeface="Times New Roman" panose="02020603050405020304" pitchFamily="18" charset="0"/>
                <a:cs typeface="Arial" panose="020B0604020202020204" pitchFamily="34" charset="0"/>
              </a:rPr>
              <a:t>giảm chất lượng </a:t>
            </a:r>
            <a:r>
              <a:rPr lang="nl-NL" b="1" dirty="0" smtClean="0">
                <a:latin typeface="Arial" panose="020B0604020202020204" pitchFamily="34" charset="0"/>
                <a:ea typeface="Times New Roman" panose="02020603050405020304" pitchFamily="18" charset="0"/>
                <a:cs typeface="Arial" panose="020B0604020202020204" pitchFamily="34" charset="0"/>
              </a:rPr>
              <a:t>đất, ngấm </a:t>
            </a:r>
            <a:r>
              <a:rPr lang="nl-NL" b="1" dirty="0">
                <a:latin typeface="Arial" panose="020B0604020202020204" pitchFamily="34" charset="0"/>
                <a:ea typeface="Times New Roman" panose="02020603050405020304" pitchFamily="18" charset="0"/>
                <a:cs typeface="Arial" panose="020B0604020202020204" pitchFamily="34" charset="0"/>
              </a:rPr>
              <a:t>vào đất canh tác </a:t>
            </a:r>
            <a:r>
              <a:rPr lang="nl-NL" b="1" dirty="0" smtClean="0">
                <a:latin typeface="Arial" panose="020B0604020202020204" pitchFamily="34" charset="0"/>
                <a:ea typeface="Times New Roman" panose="02020603050405020304" pitchFamily="18" charset="0"/>
                <a:cs typeface="Arial" panose="020B0604020202020204" pitchFamily="34" charset="0"/>
              </a:rPr>
              <a:t>sau đó được gia </a:t>
            </a:r>
            <a:r>
              <a:rPr lang="nl-NL" b="1" dirty="0">
                <a:latin typeface="Arial" panose="020B0604020202020204" pitchFamily="34" charset="0"/>
                <a:ea typeface="Times New Roman" panose="02020603050405020304" pitchFamily="18" charset="0"/>
                <a:cs typeface="Arial" panose="020B0604020202020204" pitchFamily="34" charset="0"/>
              </a:rPr>
              <a:t>súc ăn </a:t>
            </a:r>
            <a:r>
              <a:rPr lang="nl-NL" b="1" dirty="0" smtClean="0">
                <a:latin typeface="Arial" panose="020B0604020202020204" pitchFamily="34" charset="0"/>
                <a:ea typeface="Times New Roman" panose="02020603050405020304" pitchFamily="18" charset="0"/>
                <a:cs typeface="Arial" panose="020B0604020202020204" pitchFamily="34" charset="0"/>
              </a:rPr>
              <a:t>phải và mang theo </a:t>
            </a:r>
            <a:r>
              <a:rPr lang="nl-NL" b="1" dirty="0">
                <a:latin typeface="Arial" panose="020B0604020202020204" pitchFamily="34" charset="0"/>
                <a:ea typeface="Times New Roman" panose="02020603050405020304" pitchFamily="18" charset="0"/>
                <a:cs typeface="Arial" panose="020B0604020202020204" pitchFamily="34" charset="0"/>
              </a:rPr>
              <a:t>các chất phóng xạ đi vào cơ thể con người. </a:t>
            </a:r>
            <a:endParaRPr lang="en-US" b="1" dirty="0">
              <a:latin typeface="Arial" panose="020B0604020202020204" pitchFamily="34" charset="0"/>
              <a:cs typeface="Arial" panose="020B0604020202020204" pitchFamily="34" charset="0"/>
            </a:endParaRPr>
          </a:p>
        </p:txBody>
      </p:sp>
      <p:sp>
        <p:nvSpPr>
          <p:cNvPr id="4" name="Rectangle 3"/>
          <p:cNvSpPr/>
          <p:nvPr/>
        </p:nvSpPr>
        <p:spPr>
          <a:xfrm>
            <a:off x="834572" y="4345401"/>
            <a:ext cx="7772400" cy="729430"/>
          </a:xfrm>
          <a:prstGeom prst="rect">
            <a:avLst/>
          </a:prstGeom>
        </p:spPr>
        <p:txBody>
          <a:bodyPr wrap="square">
            <a:spAutoFit/>
          </a:bodyPr>
          <a:lstStyle/>
          <a:p>
            <a:pPr algn="just">
              <a:lnSpc>
                <a:spcPct val="115000"/>
              </a:lnSpc>
              <a:spcAft>
                <a:spcPts val="1000"/>
              </a:spcAft>
            </a:pPr>
            <a:r>
              <a:rPr lang="nl-NL" b="1" dirty="0">
                <a:latin typeface="Arial" panose="020B0604020202020204" pitchFamily="34" charset="0"/>
                <a:ea typeface="Times New Roman" panose="02020603050405020304" pitchFamily="18" charset="0"/>
                <a:cs typeface="Arial" panose="020B0604020202020204" pitchFamily="34" charset="0"/>
              </a:rPr>
              <a:t>Ảnh hưởng đến không khí: </a:t>
            </a:r>
            <a:r>
              <a:rPr lang="nl-NL" b="1" dirty="0" smtClean="0">
                <a:latin typeface="Arial" panose="020B0604020202020204" pitchFamily="34" charset="0"/>
                <a:ea typeface="Times New Roman" panose="02020603050405020304" pitchFamily="18" charset="0"/>
                <a:cs typeface="Arial" panose="020B0604020202020204" pitchFamily="34" charset="0"/>
              </a:rPr>
              <a:t>do </a:t>
            </a:r>
            <a:r>
              <a:rPr lang="nl-NL" b="1" dirty="0">
                <a:latin typeface="Arial" panose="020B0604020202020204" pitchFamily="34" charset="0"/>
                <a:ea typeface="Times New Roman" panose="02020603050405020304" pitchFamily="18" charset="0"/>
                <a:cs typeface="Arial" panose="020B0604020202020204" pitchFamily="34" charset="0"/>
              </a:rPr>
              <a:t>các vụ nổ thử vũ khí hạt nhân. </a:t>
            </a:r>
            <a:r>
              <a:rPr lang="nl-NL" b="1" dirty="0" smtClean="0">
                <a:latin typeface="Arial" panose="020B0604020202020204" pitchFamily="34" charset="0"/>
                <a:ea typeface="Times New Roman" panose="02020603050405020304" pitchFamily="18" charset="0"/>
                <a:cs typeface="Arial" panose="020B0604020202020204" pitchFamily="34" charset="0"/>
              </a:rPr>
              <a:t>làm </a:t>
            </a:r>
            <a:r>
              <a:rPr lang="nl-NL" b="1" dirty="0">
                <a:latin typeface="Arial" panose="020B0604020202020204" pitchFamily="34" charset="0"/>
                <a:ea typeface="Times New Roman" panose="02020603050405020304" pitchFamily="18" charset="0"/>
                <a:cs typeface="Arial" panose="020B0604020202020204" pitchFamily="34" charset="0"/>
              </a:rPr>
              <a:t>ô nhiễm không </a:t>
            </a:r>
            <a:r>
              <a:rPr lang="nl-NL" b="1" dirty="0" smtClean="0">
                <a:latin typeface="Arial" panose="020B0604020202020204" pitchFamily="34" charset="0"/>
                <a:ea typeface="Times New Roman" panose="02020603050405020304" pitchFamily="18" charset="0"/>
                <a:cs typeface="Arial" panose="020B0604020202020204" pitchFamily="34" charset="0"/>
              </a:rPr>
              <a:t>khí và </a:t>
            </a:r>
            <a:r>
              <a:rPr lang="nl-NL" b="1" dirty="0">
                <a:latin typeface="Arial" panose="020B0604020202020204" pitchFamily="34" charset="0"/>
                <a:ea typeface="Times New Roman" panose="02020603050405020304" pitchFamily="18" charset="0"/>
                <a:cs typeface="Arial" panose="020B0604020202020204" pitchFamily="34" charset="0"/>
              </a:rPr>
              <a:t>gây hại trực tiếp cho con người khi hít phải. </a:t>
            </a:r>
            <a:endParaRPr lang="en-US" sz="1400"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AutoShape 2" descr="Hồ tử thần ở Nga, độc đến mức có thể giết người đứng trên bờ"/>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stretch>
            <a:fillRect/>
          </a:stretch>
        </p:blipFill>
        <p:spPr>
          <a:xfrm>
            <a:off x="1247322" y="1090062"/>
            <a:ext cx="2857500" cy="1600200"/>
          </a:xfrm>
          <a:prstGeom prst="rect">
            <a:avLst/>
          </a:prstGeom>
        </p:spPr>
      </p:pic>
      <p:pic>
        <p:nvPicPr>
          <p:cNvPr id="12292" name="Picture 4" descr="Rò rỉ chất phóng xạ luôn là vấn đề gây ô nhiễm môi trườ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0772" y="1017044"/>
            <a:ext cx="3039837" cy="22996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2676072" y="4963614"/>
            <a:ext cx="3100614" cy="1744096"/>
          </a:xfrm>
          <a:prstGeom prst="rect">
            <a:avLst/>
          </a:prstGeom>
        </p:spPr>
      </p:pic>
    </p:spTree>
    <p:extLst>
      <p:ext uri="{BB962C8B-B14F-4D97-AF65-F5344CB8AC3E}">
        <p14:creationId xmlns:p14="http://schemas.microsoft.com/office/powerpoint/2010/main" val="445407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ảm họa hạt nhân Chernobyl đã xảy ra như thế nào? - Hànộimớ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804" y="462190"/>
            <a:ext cx="3708296" cy="251324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332514" y="754521"/>
            <a:ext cx="4572000" cy="646331"/>
          </a:xfrm>
          <a:prstGeom prst="rect">
            <a:avLst/>
          </a:prstGeom>
        </p:spPr>
        <p:txBody>
          <a:bodyPr>
            <a:spAutoFit/>
          </a:bodyPr>
          <a:lstStyle/>
          <a:p>
            <a:r>
              <a:rPr lang="en-US" b="1" dirty="0" err="1">
                <a:solidFill>
                  <a:srgbClr val="111111"/>
                </a:solidFill>
                <a:latin typeface="Arial" panose="020B0604020202020204" pitchFamily="34" charset="0"/>
              </a:rPr>
              <a:t>Thảm</a:t>
            </a:r>
            <a:r>
              <a:rPr lang="en-US" b="1" dirty="0">
                <a:solidFill>
                  <a:srgbClr val="111111"/>
                </a:solidFill>
                <a:latin typeface="Arial" panose="020B0604020202020204" pitchFamily="34" charset="0"/>
              </a:rPr>
              <a:t> </a:t>
            </a:r>
            <a:r>
              <a:rPr lang="en-US" b="1" dirty="0" err="1">
                <a:solidFill>
                  <a:srgbClr val="111111"/>
                </a:solidFill>
                <a:latin typeface="Arial" panose="020B0604020202020204" pitchFamily="34" charset="0"/>
              </a:rPr>
              <a:t>họa</a:t>
            </a:r>
            <a:r>
              <a:rPr lang="en-US" b="1" dirty="0">
                <a:solidFill>
                  <a:srgbClr val="111111"/>
                </a:solidFill>
                <a:latin typeface="Arial" panose="020B0604020202020204" pitchFamily="34" charset="0"/>
              </a:rPr>
              <a:t> Chernobyl, Ukraine </a:t>
            </a:r>
            <a:r>
              <a:rPr lang="en-US" b="1" dirty="0" err="1">
                <a:solidFill>
                  <a:srgbClr val="111111"/>
                </a:solidFill>
                <a:latin typeface="Arial" panose="020B0604020202020204" pitchFamily="34" charset="0"/>
              </a:rPr>
              <a:t>năm</a:t>
            </a:r>
            <a:r>
              <a:rPr lang="en-US" b="1" dirty="0">
                <a:solidFill>
                  <a:srgbClr val="111111"/>
                </a:solidFill>
                <a:latin typeface="Arial" panose="020B0604020202020204" pitchFamily="34" charset="0"/>
              </a:rPr>
              <a:t> 1986 – </a:t>
            </a:r>
            <a:r>
              <a:rPr lang="en-US" b="1" dirty="0" err="1">
                <a:solidFill>
                  <a:srgbClr val="111111"/>
                </a:solidFill>
                <a:latin typeface="Arial" panose="020B0604020202020204" pitchFamily="34" charset="0"/>
              </a:rPr>
              <a:t>Cấp</a:t>
            </a:r>
            <a:r>
              <a:rPr lang="en-US" b="1" dirty="0">
                <a:solidFill>
                  <a:srgbClr val="111111"/>
                </a:solidFill>
                <a:latin typeface="Arial" panose="020B0604020202020204" pitchFamily="34" charset="0"/>
              </a:rPr>
              <a:t> </a:t>
            </a:r>
            <a:r>
              <a:rPr lang="en-US" b="1" dirty="0" err="1">
                <a:solidFill>
                  <a:srgbClr val="111111"/>
                </a:solidFill>
                <a:latin typeface="Arial" panose="020B0604020202020204" pitchFamily="34" charset="0"/>
              </a:rPr>
              <a:t>độ</a:t>
            </a:r>
            <a:r>
              <a:rPr lang="en-US" b="1" dirty="0">
                <a:solidFill>
                  <a:srgbClr val="111111"/>
                </a:solidFill>
                <a:latin typeface="Arial" panose="020B0604020202020204" pitchFamily="34" charset="0"/>
              </a:rPr>
              <a:t> 7</a:t>
            </a:r>
            <a:endParaRPr lang="en-US" dirty="0"/>
          </a:p>
        </p:txBody>
      </p:sp>
      <p:pic>
        <p:nvPicPr>
          <p:cNvPr id="11268" name="Picture 4" descr="https://cand.com.vn/Files/Image/minhtuyen/2017/02/09/thumb_660_67d32494-652e-4ad6-b439-35db6a6d89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445" y="1535114"/>
            <a:ext cx="3909602" cy="16290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73315" y="3613835"/>
            <a:ext cx="5551714" cy="369332"/>
          </a:xfrm>
          <a:prstGeom prst="rect">
            <a:avLst/>
          </a:prstGeom>
        </p:spPr>
        <p:txBody>
          <a:bodyPr wrap="square">
            <a:spAutoFit/>
          </a:bodyPr>
          <a:lstStyle/>
          <a:p>
            <a:r>
              <a:rPr lang="en-US" b="1" dirty="0">
                <a:solidFill>
                  <a:srgbClr val="111111"/>
                </a:solidFill>
                <a:latin typeface="Arial" panose="020B0604020202020204" pitchFamily="34" charset="0"/>
              </a:rPr>
              <a:t>Fukushima, </a:t>
            </a:r>
            <a:r>
              <a:rPr lang="en-US" b="1" dirty="0" err="1">
                <a:solidFill>
                  <a:srgbClr val="111111"/>
                </a:solidFill>
                <a:latin typeface="Arial" panose="020B0604020202020204" pitchFamily="34" charset="0"/>
              </a:rPr>
              <a:t>Nhật</a:t>
            </a:r>
            <a:r>
              <a:rPr lang="en-US" b="1" dirty="0">
                <a:solidFill>
                  <a:srgbClr val="111111"/>
                </a:solidFill>
                <a:latin typeface="Arial" panose="020B0604020202020204" pitchFamily="34" charset="0"/>
              </a:rPr>
              <a:t> </a:t>
            </a:r>
            <a:r>
              <a:rPr lang="en-US" b="1" dirty="0" err="1">
                <a:solidFill>
                  <a:srgbClr val="111111"/>
                </a:solidFill>
                <a:latin typeface="Arial" panose="020B0604020202020204" pitchFamily="34" charset="0"/>
              </a:rPr>
              <a:t>Bản</a:t>
            </a:r>
            <a:r>
              <a:rPr lang="en-US" b="1" dirty="0">
                <a:solidFill>
                  <a:srgbClr val="111111"/>
                </a:solidFill>
                <a:latin typeface="Arial" panose="020B0604020202020204" pitchFamily="34" charset="0"/>
              </a:rPr>
              <a:t> </a:t>
            </a:r>
            <a:r>
              <a:rPr lang="en-US" b="1" dirty="0" err="1">
                <a:solidFill>
                  <a:srgbClr val="111111"/>
                </a:solidFill>
                <a:latin typeface="Arial" panose="020B0604020202020204" pitchFamily="34" charset="0"/>
              </a:rPr>
              <a:t>năm</a:t>
            </a:r>
            <a:r>
              <a:rPr lang="en-US" b="1" dirty="0">
                <a:solidFill>
                  <a:srgbClr val="111111"/>
                </a:solidFill>
                <a:latin typeface="Arial" panose="020B0604020202020204" pitchFamily="34" charset="0"/>
              </a:rPr>
              <a:t> 2011 – </a:t>
            </a:r>
            <a:r>
              <a:rPr lang="en-US" b="1" dirty="0" err="1">
                <a:solidFill>
                  <a:srgbClr val="111111"/>
                </a:solidFill>
                <a:latin typeface="Arial" panose="020B0604020202020204" pitchFamily="34" charset="0"/>
              </a:rPr>
              <a:t>Cấp</a:t>
            </a:r>
            <a:r>
              <a:rPr lang="en-US" b="1" dirty="0">
                <a:solidFill>
                  <a:srgbClr val="111111"/>
                </a:solidFill>
                <a:latin typeface="Arial" panose="020B0604020202020204" pitchFamily="34" charset="0"/>
              </a:rPr>
              <a:t> </a:t>
            </a:r>
            <a:r>
              <a:rPr lang="en-US" b="1" dirty="0" err="1">
                <a:solidFill>
                  <a:srgbClr val="111111"/>
                </a:solidFill>
                <a:latin typeface="Arial" panose="020B0604020202020204" pitchFamily="34" charset="0"/>
              </a:rPr>
              <a:t>độ</a:t>
            </a:r>
            <a:r>
              <a:rPr lang="en-US" b="1" dirty="0">
                <a:solidFill>
                  <a:srgbClr val="111111"/>
                </a:solidFill>
                <a:latin typeface="Arial" panose="020B0604020202020204" pitchFamily="34" charset="0"/>
              </a:rPr>
              <a:t> 7</a:t>
            </a:r>
            <a:endParaRPr lang="en-US" dirty="0"/>
          </a:p>
        </p:txBody>
      </p:sp>
      <p:pic>
        <p:nvPicPr>
          <p:cNvPr id="11270" name="Picture 6" descr="https://cand.com.vn/Files/Image/minhtuyen/2017/02/09/thumb_660_271003b1-99c2-408f-b824-13ca5d0ed4d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1087" y="4140673"/>
            <a:ext cx="4010025" cy="2472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367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hóng xạ hạt nhân có thể gây bệnh gì? | Dinh dưỡng | P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6228" y="381734"/>
            <a:ext cx="5529943" cy="6193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919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9753" y="700767"/>
            <a:ext cx="3327624" cy="2593975"/>
          </a:xfrm>
          <a:prstGeom prst="rect">
            <a:avLst/>
          </a:prstGeom>
        </p:spPr>
      </p:pic>
      <p:pic>
        <p:nvPicPr>
          <p:cNvPr id="3" name="Picture 2"/>
          <p:cNvPicPr>
            <a:picLocks noChangeAspect="1"/>
          </p:cNvPicPr>
          <p:nvPr/>
        </p:nvPicPr>
        <p:blipFill>
          <a:blip r:embed="rId3"/>
          <a:stretch>
            <a:fillRect/>
          </a:stretch>
        </p:blipFill>
        <p:spPr>
          <a:xfrm>
            <a:off x="4833937" y="1038225"/>
            <a:ext cx="3450903" cy="2474232"/>
          </a:xfrm>
          <a:prstGeom prst="rect">
            <a:avLst/>
          </a:prstGeom>
        </p:spPr>
      </p:pic>
      <p:pic>
        <p:nvPicPr>
          <p:cNvPr id="4" name="Picture 3"/>
          <p:cNvPicPr>
            <a:picLocks noChangeAspect="1"/>
          </p:cNvPicPr>
          <p:nvPr/>
        </p:nvPicPr>
        <p:blipFill>
          <a:blip r:embed="rId4"/>
          <a:stretch>
            <a:fillRect/>
          </a:stretch>
        </p:blipFill>
        <p:spPr>
          <a:xfrm>
            <a:off x="2624363" y="3776662"/>
            <a:ext cx="3457123" cy="2300558"/>
          </a:xfrm>
          <a:prstGeom prst="rect">
            <a:avLst/>
          </a:prstGeom>
        </p:spPr>
      </p:pic>
    </p:spTree>
    <p:extLst>
      <p:ext uri="{BB962C8B-B14F-4D97-AF65-F5344CB8AC3E}">
        <p14:creationId xmlns:p14="http://schemas.microsoft.com/office/powerpoint/2010/main" val="2065256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388113964"/>
              </p:ext>
            </p:extLst>
          </p:nvPr>
        </p:nvGraphicFramePr>
        <p:xfrm>
          <a:off x="309154" y="711202"/>
          <a:ext cx="8628380" cy="5551713"/>
        </p:xfrm>
        <a:graphic>
          <a:graphicData uri="http://schemas.openxmlformats.org/drawingml/2006/table">
            <a:tbl>
              <a:tblPr firstRow="1" bandRow="1">
                <a:tableStyleId>{5C22544A-7EE6-4342-B048-85BDC9FD1C3A}</a:tableStyleId>
              </a:tblPr>
              <a:tblGrid>
                <a:gridCol w="984070">
                  <a:extLst>
                    <a:ext uri="{9D8B030D-6E8A-4147-A177-3AD203B41FA5}">
                      <a16:colId xmlns:a16="http://schemas.microsoft.com/office/drawing/2014/main" xmlns="" val="20000"/>
                    </a:ext>
                  </a:extLst>
                </a:gridCol>
                <a:gridCol w="311330">
                  <a:extLst>
                    <a:ext uri="{9D8B030D-6E8A-4147-A177-3AD203B41FA5}">
                      <a16:colId xmlns:a16="http://schemas.microsoft.com/office/drawing/2014/main" xmlns="" val="20001"/>
                    </a:ext>
                  </a:extLst>
                </a:gridCol>
                <a:gridCol w="3790769">
                  <a:extLst>
                    <a:ext uri="{9D8B030D-6E8A-4147-A177-3AD203B41FA5}">
                      <a16:colId xmlns:a16="http://schemas.microsoft.com/office/drawing/2014/main" xmlns="" val="20002"/>
                    </a:ext>
                  </a:extLst>
                </a:gridCol>
                <a:gridCol w="3542211">
                  <a:extLst>
                    <a:ext uri="{9D8B030D-6E8A-4147-A177-3AD203B41FA5}">
                      <a16:colId xmlns:a16="http://schemas.microsoft.com/office/drawing/2014/main" xmlns="" val="20003"/>
                    </a:ext>
                  </a:extLst>
                </a:gridCol>
              </a:tblGrid>
              <a:tr h="543898">
                <a:tc gridSpan="2">
                  <a:txBody>
                    <a:bodyPr/>
                    <a:lstStyle/>
                    <a:p>
                      <a:pPr algn="ctr"/>
                      <a:r>
                        <a:rPr lang="en-US" sz="1700" dirty="0" err="1">
                          <a:latin typeface="Times New Roman" pitchFamily="18" charset="0"/>
                          <a:cs typeface="Times New Roman" pitchFamily="18" charset="0"/>
                        </a:rPr>
                        <a:t>Tên</a:t>
                      </a:r>
                      <a:r>
                        <a:rPr lang="en-US" sz="1700" baseline="0" dirty="0">
                          <a:latin typeface="Times New Roman" pitchFamily="18" charset="0"/>
                          <a:cs typeface="Times New Roman" pitchFamily="18" charset="0"/>
                        </a:rPr>
                        <a:t> </a:t>
                      </a:r>
                      <a:r>
                        <a:rPr lang="en-US" sz="1700" baseline="0" dirty="0" err="1">
                          <a:latin typeface="Times New Roman" pitchFamily="18" charset="0"/>
                          <a:cs typeface="Times New Roman" pitchFamily="18" charset="0"/>
                        </a:rPr>
                        <a:t>chất</a:t>
                      </a:r>
                      <a:endParaRPr lang="en-US" sz="1700" dirty="0">
                        <a:latin typeface="Times New Roman" pitchFamily="18" charset="0"/>
                        <a:cs typeface="Times New Roman" pitchFamily="18" charset="0"/>
                      </a:endParaRPr>
                    </a:p>
                  </a:txBody>
                  <a:tcPr/>
                </a:tc>
                <a:tc hMerge="1">
                  <a:txBody>
                    <a:bodyPr/>
                    <a:lstStyle/>
                    <a:p>
                      <a:pPr algn="ctr">
                        <a:spcAft>
                          <a:spcPts val="0"/>
                        </a:spcAft>
                      </a:pPr>
                      <a:endParaRPr lang="en-US" sz="170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700" b="1">
                          <a:effectLst/>
                          <a:latin typeface="Times New Roman" pitchFamily="18" charset="0"/>
                          <a:ea typeface="Times New Roman"/>
                          <a:cs typeface="Times New Roman" pitchFamily="18" charset="0"/>
                        </a:rPr>
                        <a:t>Lĩnh</a:t>
                      </a:r>
                      <a:r>
                        <a:rPr lang="en-US" sz="1700" b="1" baseline="0">
                          <a:effectLst/>
                          <a:latin typeface="Times New Roman" pitchFamily="18" charset="0"/>
                          <a:ea typeface="Times New Roman"/>
                          <a:cs typeface="Times New Roman" pitchFamily="18" charset="0"/>
                        </a:rPr>
                        <a:t> vực sử dụng</a:t>
                      </a:r>
                      <a:endParaRPr lang="en-US" sz="170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700" b="1">
                          <a:effectLst/>
                          <a:latin typeface="Times New Roman" pitchFamily="18" charset="0"/>
                          <a:ea typeface="Times New Roman"/>
                          <a:cs typeface="Times New Roman" pitchFamily="18" charset="0"/>
                        </a:rPr>
                        <a:t>Tác</a:t>
                      </a:r>
                      <a:r>
                        <a:rPr lang="en-US" sz="1700" b="1" baseline="0">
                          <a:effectLst/>
                          <a:latin typeface="Times New Roman" pitchFamily="18" charset="0"/>
                          <a:ea typeface="Times New Roman"/>
                          <a:cs typeface="Times New Roman" pitchFamily="18" charset="0"/>
                        </a:rPr>
                        <a:t> hại</a:t>
                      </a:r>
                      <a:endParaRPr lang="en-US" sz="17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384716">
                <a:tc gridSpan="4">
                  <a:txBody>
                    <a:bodyPr/>
                    <a:lstStyle/>
                    <a:p>
                      <a:pPr algn="ctr"/>
                      <a:r>
                        <a:rPr lang="en-US" sz="1500" b="1">
                          <a:latin typeface="Times New Roman" pitchFamily="18" charset="0"/>
                          <a:cs typeface="Times New Roman" pitchFamily="18" charset="0"/>
                        </a:rPr>
                        <a:t>Kim loại</a:t>
                      </a:r>
                      <a:r>
                        <a:rPr lang="en-US" sz="1500" b="1" baseline="0">
                          <a:latin typeface="Times New Roman" pitchFamily="18" charset="0"/>
                          <a:cs typeface="Times New Roman" pitchFamily="18" charset="0"/>
                        </a:rPr>
                        <a:t> và các hợp chất chứa kim loại</a:t>
                      </a:r>
                      <a:endParaRPr lang="en-US" sz="1500" b="1">
                        <a:latin typeface="Times New Roman" pitchFamily="18" charset="0"/>
                        <a:cs typeface="Times New Roman" pitchFamily="18" charset="0"/>
                      </a:endParaRPr>
                    </a:p>
                  </a:txBody>
                  <a:tcPr/>
                </a:tc>
                <a:tc hMerge="1">
                  <a:txBody>
                    <a:bodyPr/>
                    <a:lstStyle/>
                    <a:p>
                      <a:pPr algn="just">
                        <a:spcAft>
                          <a:spcPts val="0"/>
                        </a:spcAft>
                      </a:pPr>
                      <a:endParaRPr lang="en-US" sz="1500">
                        <a:effectLst/>
                        <a:latin typeface="Times New Roman" pitchFamily="18" charset="0"/>
                        <a:ea typeface="Times New Roman"/>
                        <a:cs typeface="Times New Roman"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815841">
                <a:tc>
                  <a:txBody>
                    <a:bodyPr/>
                    <a:lstStyle/>
                    <a:p>
                      <a:pPr>
                        <a:spcAft>
                          <a:spcPts val="0"/>
                        </a:spcAft>
                      </a:pPr>
                      <a:r>
                        <a:rPr lang="en-US" sz="1500" dirty="0" err="1">
                          <a:effectLst/>
                          <a:latin typeface="Times New Roman"/>
                          <a:ea typeface="Times New Roman"/>
                        </a:rPr>
                        <a:t>Arsen</a:t>
                      </a:r>
                      <a:r>
                        <a:rPr lang="en-US" sz="1500" dirty="0">
                          <a:effectLst/>
                          <a:latin typeface="Times New Roman"/>
                          <a:ea typeface="Times New Roman"/>
                        </a:rPr>
                        <a:t>  </a:t>
                      </a:r>
                    </a:p>
                    <a:p>
                      <a:pPr>
                        <a:spcAft>
                          <a:spcPts val="0"/>
                        </a:spcAft>
                      </a:pPr>
                      <a:r>
                        <a:rPr lang="en-US" sz="1500" dirty="0">
                          <a:effectLst/>
                          <a:latin typeface="Times New Roman"/>
                          <a:ea typeface="Times New Roman"/>
                        </a:rPr>
                        <a:t>(As)</a:t>
                      </a:r>
                    </a:p>
                  </a:txBody>
                  <a:tcPr marL="68580" marR="68580" marT="0" marB="0"/>
                </a:tc>
                <a:tc gridSpan="2">
                  <a:txBody>
                    <a:bodyPr/>
                    <a:lstStyle/>
                    <a:p>
                      <a:pPr algn="just">
                        <a:spcAft>
                          <a:spcPts val="0"/>
                        </a:spcAft>
                      </a:pPr>
                      <a:r>
                        <a:rPr lang="en-US" sz="1500" dirty="0" err="1">
                          <a:effectLst/>
                          <a:latin typeface="Times New Roman"/>
                          <a:ea typeface="Times New Roman"/>
                        </a:rPr>
                        <a:t>Làm</a:t>
                      </a:r>
                      <a:r>
                        <a:rPr lang="en-US" sz="1500" dirty="0">
                          <a:effectLst/>
                          <a:latin typeface="Times New Roman"/>
                          <a:ea typeface="Times New Roman"/>
                        </a:rPr>
                        <a:t>  </a:t>
                      </a:r>
                      <a:r>
                        <a:rPr lang="en-US" sz="1500" dirty="0" err="1">
                          <a:effectLst/>
                          <a:latin typeface="Times New Roman"/>
                          <a:ea typeface="Times New Roman"/>
                        </a:rPr>
                        <a:t>phụ</a:t>
                      </a:r>
                      <a:r>
                        <a:rPr lang="en-US" sz="1500" dirty="0">
                          <a:effectLst/>
                          <a:latin typeface="Times New Roman"/>
                          <a:ea typeface="Times New Roman"/>
                        </a:rPr>
                        <a:t> </a:t>
                      </a:r>
                      <a:r>
                        <a:rPr lang="en-US" sz="1500" dirty="0" err="1">
                          <a:effectLst/>
                          <a:latin typeface="Times New Roman"/>
                          <a:ea typeface="Times New Roman"/>
                        </a:rPr>
                        <a:t>gia</a:t>
                      </a:r>
                      <a:r>
                        <a:rPr lang="en-US" sz="1500" dirty="0">
                          <a:effectLst/>
                          <a:latin typeface="Times New Roman"/>
                          <a:ea typeface="Times New Roman"/>
                        </a:rPr>
                        <a:t> </a:t>
                      </a:r>
                      <a:r>
                        <a:rPr lang="en-US" sz="1500" dirty="0" err="1">
                          <a:effectLst/>
                          <a:latin typeface="Times New Roman"/>
                          <a:ea typeface="Times New Roman"/>
                        </a:rPr>
                        <a:t>cho</a:t>
                      </a:r>
                      <a:r>
                        <a:rPr lang="en-US" sz="1500" dirty="0">
                          <a:effectLst/>
                          <a:latin typeface="Times New Roman"/>
                          <a:ea typeface="Times New Roman"/>
                        </a:rPr>
                        <a:t> </a:t>
                      </a:r>
                      <a:r>
                        <a:rPr lang="en-US" sz="1500" dirty="0" err="1">
                          <a:effectLst/>
                          <a:latin typeface="Times New Roman"/>
                          <a:ea typeface="Times New Roman"/>
                        </a:rPr>
                        <a:t>các</a:t>
                      </a:r>
                      <a:r>
                        <a:rPr lang="en-US" sz="1500" dirty="0">
                          <a:effectLst/>
                          <a:latin typeface="Times New Roman"/>
                          <a:ea typeface="Times New Roman"/>
                        </a:rPr>
                        <a:t> </a:t>
                      </a:r>
                      <a:r>
                        <a:rPr lang="en-US" sz="1500" dirty="0" err="1">
                          <a:effectLst/>
                          <a:latin typeface="Times New Roman"/>
                          <a:ea typeface="Times New Roman"/>
                        </a:rPr>
                        <a:t>kim</a:t>
                      </a:r>
                      <a:r>
                        <a:rPr lang="en-US" sz="1500" dirty="0">
                          <a:effectLst/>
                          <a:latin typeface="Times New Roman"/>
                          <a:ea typeface="Times New Roman"/>
                        </a:rPr>
                        <a:t> </a:t>
                      </a:r>
                      <a:r>
                        <a:rPr lang="en-US" sz="1500" dirty="0" err="1">
                          <a:effectLst/>
                          <a:latin typeface="Times New Roman"/>
                          <a:ea typeface="Times New Roman"/>
                        </a:rPr>
                        <a:t>loại</a:t>
                      </a:r>
                      <a:r>
                        <a:rPr lang="en-US" sz="1500" dirty="0">
                          <a:effectLst/>
                          <a:latin typeface="Times New Roman"/>
                          <a:ea typeface="Times New Roman"/>
                        </a:rPr>
                        <a:t> </a:t>
                      </a:r>
                      <a:r>
                        <a:rPr lang="en-US" sz="1500" dirty="0" err="1">
                          <a:effectLst/>
                          <a:latin typeface="Times New Roman"/>
                          <a:ea typeface="Times New Roman"/>
                        </a:rPr>
                        <a:t>Pb</a:t>
                      </a:r>
                      <a:r>
                        <a:rPr lang="en-US" sz="1500" dirty="0">
                          <a:effectLst/>
                          <a:latin typeface="Times New Roman"/>
                          <a:ea typeface="Times New Roman"/>
                        </a:rPr>
                        <a:t>, Cu,... </a:t>
                      </a:r>
                      <a:r>
                        <a:rPr lang="en-US" sz="1500" dirty="0" err="1">
                          <a:effectLst/>
                          <a:latin typeface="Times New Roman"/>
                          <a:ea typeface="Times New Roman"/>
                        </a:rPr>
                        <a:t>để</a:t>
                      </a:r>
                      <a:r>
                        <a:rPr lang="en-US" sz="1500" dirty="0">
                          <a:effectLst/>
                          <a:latin typeface="Times New Roman"/>
                          <a:ea typeface="Times New Roman"/>
                        </a:rPr>
                        <a:t> </a:t>
                      </a:r>
                      <a:r>
                        <a:rPr lang="en-US" sz="1500" dirty="0" err="1">
                          <a:effectLst/>
                          <a:latin typeface="Times New Roman"/>
                          <a:ea typeface="Times New Roman"/>
                        </a:rPr>
                        <a:t>làm</a:t>
                      </a:r>
                      <a:r>
                        <a:rPr lang="en-US" sz="1500" dirty="0">
                          <a:effectLst/>
                          <a:latin typeface="Times New Roman"/>
                          <a:ea typeface="Times New Roman"/>
                        </a:rPr>
                        <a:t> </a:t>
                      </a:r>
                      <a:r>
                        <a:rPr lang="en-US" sz="1500" dirty="0" err="1">
                          <a:effectLst/>
                          <a:latin typeface="Times New Roman"/>
                          <a:ea typeface="Times New Roman"/>
                        </a:rPr>
                        <a:t>cực</a:t>
                      </a:r>
                      <a:r>
                        <a:rPr lang="en-US" sz="1500" dirty="0">
                          <a:effectLst/>
                          <a:latin typeface="Times New Roman"/>
                          <a:ea typeface="Times New Roman"/>
                        </a:rPr>
                        <a:t> </a:t>
                      </a:r>
                      <a:r>
                        <a:rPr lang="en-US" sz="1500" dirty="0" err="1">
                          <a:effectLst/>
                          <a:latin typeface="Times New Roman"/>
                          <a:ea typeface="Times New Roman"/>
                        </a:rPr>
                        <a:t>acqui</a:t>
                      </a:r>
                      <a:r>
                        <a:rPr lang="en-US" sz="1500" dirty="0">
                          <a:effectLst/>
                          <a:latin typeface="Times New Roman"/>
                          <a:ea typeface="Times New Roman"/>
                        </a:rPr>
                        <a:t> , </a:t>
                      </a:r>
                      <a:r>
                        <a:rPr lang="en-US" sz="1500" dirty="0" err="1">
                          <a:effectLst/>
                          <a:latin typeface="Times New Roman"/>
                          <a:ea typeface="Times New Roman"/>
                        </a:rPr>
                        <a:t>dây</a:t>
                      </a:r>
                      <a:r>
                        <a:rPr lang="en-US" sz="1500" dirty="0">
                          <a:effectLst/>
                          <a:latin typeface="Times New Roman"/>
                          <a:ea typeface="Times New Roman"/>
                        </a:rPr>
                        <a:t> </a:t>
                      </a:r>
                      <a:r>
                        <a:rPr lang="en-US" sz="1500" dirty="0" err="1">
                          <a:effectLst/>
                          <a:latin typeface="Times New Roman"/>
                          <a:ea typeface="Times New Roman"/>
                        </a:rPr>
                        <a:t>cáp</a:t>
                      </a:r>
                      <a:r>
                        <a:rPr lang="en-US" sz="1500" dirty="0">
                          <a:effectLst/>
                          <a:latin typeface="Times New Roman"/>
                          <a:ea typeface="Times New Roman"/>
                        </a:rPr>
                        <a:t> </a:t>
                      </a:r>
                      <a:r>
                        <a:rPr lang="en-US" sz="1500" dirty="0" err="1">
                          <a:effectLst/>
                          <a:latin typeface="Times New Roman"/>
                          <a:ea typeface="Times New Roman"/>
                        </a:rPr>
                        <a:t>điện</a:t>
                      </a:r>
                      <a:r>
                        <a:rPr lang="en-US" sz="1500" dirty="0">
                          <a:effectLst/>
                          <a:latin typeface="Times New Roman"/>
                          <a:ea typeface="Times New Roman"/>
                        </a:rPr>
                        <a:t>, </a:t>
                      </a:r>
                      <a:r>
                        <a:rPr lang="en-US" sz="1500" dirty="0" err="1">
                          <a:effectLst/>
                          <a:latin typeface="Times New Roman"/>
                          <a:ea typeface="Times New Roman"/>
                        </a:rPr>
                        <a:t>ống</a:t>
                      </a:r>
                      <a:r>
                        <a:rPr lang="en-US" sz="1500" dirty="0">
                          <a:effectLst/>
                          <a:latin typeface="Times New Roman"/>
                          <a:ea typeface="Times New Roman"/>
                        </a:rPr>
                        <a:t> </a:t>
                      </a:r>
                      <a:r>
                        <a:rPr lang="en-US" sz="1500" dirty="0" err="1">
                          <a:effectLst/>
                          <a:latin typeface="Times New Roman"/>
                          <a:ea typeface="Times New Roman"/>
                        </a:rPr>
                        <a:t>nồi</a:t>
                      </a:r>
                      <a:r>
                        <a:rPr lang="en-US" sz="1500" dirty="0">
                          <a:effectLst/>
                          <a:latin typeface="Times New Roman"/>
                          <a:ea typeface="Times New Roman"/>
                        </a:rPr>
                        <a:t> </a:t>
                      </a:r>
                      <a:r>
                        <a:rPr lang="en-US" sz="1500" dirty="0" err="1">
                          <a:effectLst/>
                          <a:latin typeface="Times New Roman"/>
                          <a:ea typeface="Times New Roman"/>
                        </a:rPr>
                        <a:t>hơi</a:t>
                      </a:r>
                      <a:r>
                        <a:rPr lang="en-US" sz="1500" dirty="0">
                          <a:effectLst/>
                          <a:latin typeface="Times New Roman"/>
                          <a:ea typeface="Times New Roman"/>
                        </a:rPr>
                        <a:t>, </a:t>
                      </a:r>
                      <a:r>
                        <a:rPr lang="en-US" sz="1500" dirty="0" err="1">
                          <a:effectLst/>
                          <a:latin typeface="Times New Roman"/>
                          <a:ea typeface="Times New Roman"/>
                        </a:rPr>
                        <a:t>sản</a:t>
                      </a:r>
                      <a:r>
                        <a:rPr lang="en-US" sz="1500" dirty="0">
                          <a:effectLst/>
                          <a:latin typeface="Times New Roman"/>
                          <a:ea typeface="Times New Roman"/>
                        </a:rPr>
                        <a:t> </a:t>
                      </a:r>
                      <a:r>
                        <a:rPr lang="en-US" sz="1500" dirty="0" err="1">
                          <a:effectLst/>
                          <a:latin typeface="Times New Roman"/>
                          <a:ea typeface="Times New Roman"/>
                        </a:rPr>
                        <a:t>xuất</a:t>
                      </a:r>
                      <a:r>
                        <a:rPr lang="en-US" sz="1500" dirty="0">
                          <a:effectLst/>
                          <a:latin typeface="Times New Roman"/>
                          <a:ea typeface="Times New Roman"/>
                        </a:rPr>
                        <a:t> </a:t>
                      </a:r>
                      <a:r>
                        <a:rPr lang="en-US" sz="1500" dirty="0" err="1">
                          <a:effectLst/>
                          <a:latin typeface="Times New Roman"/>
                          <a:ea typeface="Times New Roman"/>
                        </a:rPr>
                        <a:t>thuốc</a:t>
                      </a:r>
                      <a:r>
                        <a:rPr lang="en-US" sz="1500" dirty="0">
                          <a:effectLst/>
                          <a:latin typeface="Times New Roman"/>
                          <a:ea typeface="Times New Roman"/>
                        </a:rPr>
                        <a:t> </a:t>
                      </a:r>
                      <a:r>
                        <a:rPr lang="en-US" sz="1500" dirty="0" err="1">
                          <a:effectLst/>
                          <a:latin typeface="Times New Roman"/>
                          <a:ea typeface="Times New Roman"/>
                        </a:rPr>
                        <a:t>trừ</a:t>
                      </a:r>
                      <a:r>
                        <a:rPr lang="en-US" sz="1500" dirty="0">
                          <a:effectLst/>
                          <a:latin typeface="Times New Roman"/>
                          <a:ea typeface="Times New Roman"/>
                        </a:rPr>
                        <a:t> </a:t>
                      </a:r>
                      <a:r>
                        <a:rPr lang="en-US" sz="1500" dirty="0" err="1">
                          <a:effectLst/>
                          <a:latin typeface="Times New Roman"/>
                          <a:ea typeface="Times New Roman"/>
                        </a:rPr>
                        <a:t>sâu</a:t>
                      </a:r>
                      <a:r>
                        <a:rPr lang="en-US" sz="1500" dirty="0">
                          <a:effectLst/>
                          <a:latin typeface="Times New Roman"/>
                          <a:ea typeface="Times New Roman"/>
                        </a:rPr>
                        <a:t>, </a:t>
                      </a:r>
                      <a:r>
                        <a:rPr lang="en-US" sz="1500" dirty="0" err="1">
                          <a:effectLst/>
                          <a:latin typeface="Times New Roman"/>
                          <a:ea typeface="Times New Roman"/>
                        </a:rPr>
                        <a:t>diệt</a:t>
                      </a:r>
                      <a:r>
                        <a:rPr lang="en-US" sz="1500" dirty="0">
                          <a:effectLst/>
                          <a:latin typeface="Times New Roman"/>
                          <a:ea typeface="Times New Roman"/>
                        </a:rPr>
                        <a:t> </a:t>
                      </a:r>
                      <a:r>
                        <a:rPr lang="en-US" sz="1500" dirty="0" err="1">
                          <a:effectLst/>
                          <a:latin typeface="Times New Roman"/>
                          <a:ea typeface="Times New Roman"/>
                        </a:rPr>
                        <a:t>cỏ</a:t>
                      </a:r>
                      <a:r>
                        <a:rPr lang="en-US" sz="1500" dirty="0">
                          <a:effectLst/>
                          <a:latin typeface="Times New Roman"/>
                          <a:ea typeface="Times New Roman"/>
                        </a:rPr>
                        <a:t>, </a:t>
                      </a:r>
                      <a:r>
                        <a:rPr lang="en-US" sz="1500" dirty="0" err="1">
                          <a:effectLst/>
                          <a:latin typeface="Times New Roman"/>
                          <a:ea typeface="Times New Roman"/>
                        </a:rPr>
                        <a:t>chất</a:t>
                      </a:r>
                      <a:r>
                        <a:rPr lang="en-US" sz="1500" dirty="0">
                          <a:effectLst/>
                          <a:latin typeface="Times New Roman"/>
                          <a:ea typeface="Times New Roman"/>
                        </a:rPr>
                        <a:t> </a:t>
                      </a:r>
                      <a:r>
                        <a:rPr lang="en-US" sz="1500" dirty="0" err="1">
                          <a:effectLst/>
                          <a:latin typeface="Times New Roman"/>
                          <a:ea typeface="Times New Roman"/>
                        </a:rPr>
                        <a:t>màu</a:t>
                      </a:r>
                      <a:endParaRPr lang="en-US" sz="1500" dirty="0">
                        <a:effectLst/>
                        <a:latin typeface="Times New Roman"/>
                        <a:ea typeface="Times New Roman"/>
                      </a:endParaRPr>
                    </a:p>
                  </a:txBody>
                  <a:tcPr marL="68580" marR="68580" marT="0" marB="0"/>
                </a:tc>
                <a:tc hMerge="1">
                  <a:txBody>
                    <a:bodyPr/>
                    <a:lstStyle/>
                    <a:p>
                      <a:endParaRPr lang="en-US"/>
                    </a:p>
                  </a:txBody>
                  <a:tcPr/>
                </a:tc>
                <a:tc>
                  <a:txBody>
                    <a:bodyPr/>
                    <a:lstStyle/>
                    <a:p>
                      <a:pPr>
                        <a:spcAft>
                          <a:spcPts val="0"/>
                        </a:spcAft>
                      </a:pPr>
                      <a:r>
                        <a:rPr lang="en-US" sz="1500" dirty="0" err="1">
                          <a:effectLst/>
                          <a:latin typeface="Times New Roman"/>
                          <a:ea typeface="Times New Roman"/>
                        </a:rPr>
                        <a:t>Bền</a:t>
                      </a:r>
                      <a:endParaRPr lang="en-US" sz="1500" dirty="0">
                        <a:effectLst/>
                        <a:latin typeface="Times New Roman"/>
                        <a:ea typeface="Times New Roman"/>
                      </a:endParaRPr>
                    </a:p>
                    <a:p>
                      <a:pPr>
                        <a:spcAft>
                          <a:spcPts val="0"/>
                        </a:spcAft>
                      </a:pPr>
                      <a:r>
                        <a:rPr lang="en-US" sz="1500" dirty="0" err="1">
                          <a:effectLst/>
                          <a:latin typeface="Times New Roman"/>
                          <a:ea typeface="Times New Roman"/>
                        </a:rPr>
                        <a:t>Gây</a:t>
                      </a:r>
                      <a:r>
                        <a:rPr lang="en-US" sz="1500" dirty="0">
                          <a:effectLst/>
                          <a:latin typeface="Times New Roman"/>
                          <a:ea typeface="Times New Roman"/>
                        </a:rPr>
                        <a:t> </a:t>
                      </a:r>
                      <a:r>
                        <a:rPr lang="en-US" sz="1500" dirty="0" err="1">
                          <a:effectLst/>
                          <a:latin typeface="Times New Roman"/>
                          <a:ea typeface="Times New Roman"/>
                        </a:rPr>
                        <a:t>ung</a:t>
                      </a:r>
                      <a:r>
                        <a:rPr lang="en-US" sz="1500" dirty="0">
                          <a:effectLst/>
                          <a:latin typeface="Times New Roman"/>
                          <a:ea typeface="Times New Roman"/>
                        </a:rPr>
                        <a:t> </a:t>
                      </a:r>
                      <a:r>
                        <a:rPr lang="en-US" sz="1500" dirty="0" err="1">
                          <a:effectLst/>
                          <a:latin typeface="Times New Roman"/>
                          <a:ea typeface="Times New Roman"/>
                        </a:rPr>
                        <a:t>thư</a:t>
                      </a:r>
                      <a:r>
                        <a:rPr lang="en-US" sz="1500" dirty="0">
                          <a:effectLst/>
                          <a:latin typeface="Times New Roman"/>
                          <a:ea typeface="Times New Roman"/>
                        </a:rPr>
                        <a:t>, </a:t>
                      </a:r>
                      <a:r>
                        <a:rPr lang="en-US" sz="1500" dirty="0" err="1">
                          <a:effectLst/>
                          <a:latin typeface="Times New Roman"/>
                          <a:ea typeface="Times New Roman"/>
                        </a:rPr>
                        <a:t>mệt</a:t>
                      </a:r>
                      <a:r>
                        <a:rPr lang="en-US" sz="1500" dirty="0">
                          <a:effectLst/>
                          <a:latin typeface="Times New Roman"/>
                          <a:ea typeface="Times New Roman"/>
                        </a:rPr>
                        <a:t> </a:t>
                      </a:r>
                      <a:r>
                        <a:rPr lang="en-US" sz="1500" dirty="0" err="1">
                          <a:effectLst/>
                          <a:latin typeface="Times New Roman"/>
                          <a:ea typeface="Times New Roman"/>
                        </a:rPr>
                        <a:t>mỏi</a:t>
                      </a:r>
                      <a:r>
                        <a:rPr lang="en-US" sz="1500" dirty="0">
                          <a:effectLst/>
                          <a:latin typeface="Times New Roman"/>
                          <a:ea typeface="Times New Roman"/>
                        </a:rPr>
                        <a:t>, </a:t>
                      </a:r>
                      <a:r>
                        <a:rPr lang="en-US" sz="1500" dirty="0" err="1">
                          <a:effectLst/>
                          <a:latin typeface="Times New Roman"/>
                          <a:ea typeface="Times New Roman"/>
                        </a:rPr>
                        <a:t>suy</a:t>
                      </a:r>
                      <a:r>
                        <a:rPr lang="en-US" sz="1500" dirty="0">
                          <a:effectLst/>
                          <a:latin typeface="Times New Roman"/>
                          <a:ea typeface="Times New Roman"/>
                        </a:rPr>
                        <a:t> </a:t>
                      </a:r>
                      <a:r>
                        <a:rPr lang="en-US" sz="1500" dirty="0" err="1">
                          <a:effectLst/>
                          <a:latin typeface="Times New Roman"/>
                          <a:ea typeface="Times New Roman"/>
                        </a:rPr>
                        <a:t>nhược</a:t>
                      </a:r>
                      <a:r>
                        <a:rPr lang="en-US" sz="1500" dirty="0">
                          <a:effectLst/>
                          <a:latin typeface="Times New Roman"/>
                          <a:ea typeface="Times New Roman"/>
                        </a:rPr>
                        <a:t>, </a:t>
                      </a:r>
                      <a:r>
                        <a:rPr lang="en-US" sz="1500" dirty="0" err="1">
                          <a:effectLst/>
                          <a:latin typeface="Times New Roman"/>
                          <a:ea typeface="Times New Roman"/>
                        </a:rPr>
                        <a:t>viêm</a:t>
                      </a:r>
                      <a:r>
                        <a:rPr lang="en-US" sz="1500" dirty="0">
                          <a:effectLst/>
                          <a:latin typeface="Times New Roman"/>
                          <a:ea typeface="Times New Roman"/>
                        </a:rPr>
                        <a:t> da</a:t>
                      </a:r>
                    </a:p>
                  </a:txBody>
                  <a:tcPr marL="68580" marR="68580" marT="0" marB="0"/>
                </a:tc>
                <a:extLst>
                  <a:ext uri="{0D108BD9-81ED-4DB2-BD59-A6C34878D82A}">
                    <a16:rowId xmlns:a16="http://schemas.microsoft.com/office/drawing/2014/main" xmlns="" val="10002"/>
                  </a:ext>
                </a:extLst>
              </a:tr>
              <a:tr h="1359735">
                <a:tc>
                  <a:txBody>
                    <a:bodyPr/>
                    <a:lstStyle/>
                    <a:p>
                      <a:pPr>
                        <a:spcAft>
                          <a:spcPts val="0"/>
                        </a:spcAft>
                      </a:pPr>
                      <a:r>
                        <a:rPr lang="en-US" sz="1500">
                          <a:effectLst/>
                          <a:latin typeface="Times New Roman"/>
                          <a:ea typeface="Times New Roman"/>
                        </a:rPr>
                        <a:t>Selen  </a:t>
                      </a:r>
                    </a:p>
                    <a:p>
                      <a:pPr>
                        <a:spcAft>
                          <a:spcPts val="0"/>
                        </a:spcAft>
                      </a:pPr>
                      <a:r>
                        <a:rPr lang="en-US" sz="1500">
                          <a:effectLst/>
                          <a:latin typeface="Times New Roman"/>
                          <a:ea typeface="Times New Roman"/>
                        </a:rPr>
                        <a:t>( Se)</a:t>
                      </a:r>
                    </a:p>
                  </a:txBody>
                  <a:tcPr marL="68580" marR="68580" marT="0" marB="0"/>
                </a:tc>
                <a:tc gridSpan="2">
                  <a:txBody>
                    <a:bodyPr/>
                    <a:lstStyle/>
                    <a:p>
                      <a:pPr algn="just">
                        <a:spcAft>
                          <a:spcPts val="0"/>
                        </a:spcAft>
                      </a:pPr>
                      <a:r>
                        <a:rPr lang="en-US" sz="1500">
                          <a:effectLst/>
                          <a:latin typeface="Times New Roman"/>
                          <a:ea typeface="Times New Roman"/>
                        </a:rPr>
                        <a:t>Dùng để chế tạo linh kiện điện tử, đĩa từ, camera, tế bào quang điện, chi tiết máy tính, pin mặt trời, màu cho thuỷ tinh sành sứ, phụ gia cho thép, đồng, tác nhân lưu hoá, xúc tác, nguyên tố vết trong thức ăn gia súc.</a:t>
                      </a:r>
                    </a:p>
                  </a:txBody>
                  <a:tcPr marL="68580" marR="68580" marT="0" marB="0"/>
                </a:tc>
                <a:tc hMerge="1">
                  <a:txBody>
                    <a:bodyPr/>
                    <a:lstStyle/>
                    <a:p>
                      <a:endParaRPr lang="en-US"/>
                    </a:p>
                  </a:txBody>
                  <a:tcPr/>
                </a:tc>
                <a:tc>
                  <a:txBody>
                    <a:bodyPr/>
                    <a:lstStyle/>
                    <a:p>
                      <a:pPr>
                        <a:spcAft>
                          <a:spcPts val="0"/>
                        </a:spcAft>
                      </a:pPr>
                      <a:r>
                        <a:rPr lang="en-US" sz="1500">
                          <a:effectLst/>
                          <a:latin typeface="Times New Roman"/>
                          <a:ea typeface="Times New Roman"/>
                        </a:rPr>
                        <a:t>Bền</a:t>
                      </a:r>
                    </a:p>
                    <a:p>
                      <a:pPr>
                        <a:spcAft>
                          <a:spcPts val="0"/>
                        </a:spcAft>
                      </a:pPr>
                      <a:r>
                        <a:rPr lang="en-US" sz="1500">
                          <a:effectLst/>
                          <a:latin typeface="Times New Roman"/>
                          <a:ea typeface="Times New Roman"/>
                        </a:rPr>
                        <a:t>Mất màu ngón tay, răng, tóc</a:t>
                      </a:r>
                    </a:p>
                    <a:p>
                      <a:pPr>
                        <a:spcAft>
                          <a:spcPts val="0"/>
                        </a:spcAft>
                      </a:pPr>
                      <a:r>
                        <a:rPr lang="en-US" sz="1500">
                          <a:effectLst/>
                          <a:latin typeface="Times New Roman"/>
                          <a:ea typeface="Times New Roman"/>
                        </a:rPr>
                        <a:t>Gây viêm mũi họng, suy nhược cơ thể</a:t>
                      </a:r>
                    </a:p>
                  </a:txBody>
                  <a:tcPr marL="68580" marR="68580" marT="0" marB="0"/>
                </a:tc>
                <a:extLst>
                  <a:ext uri="{0D108BD9-81ED-4DB2-BD59-A6C34878D82A}">
                    <a16:rowId xmlns:a16="http://schemas.microsoft.com/office/drawing/2014/main" xmlns="" val="10003"/>
                  </a:ext>
                </a:extLst>
              </a:tr>
              <a:tr h="815841">
                <a:tc>
                  <a:txBody>
                    <a:bodyPr/>
                    <a:lstStyle/>
                    <a:p>
                      <a:pPr>
                        <a:spcAft>
                          <a:spcPts val="0"/>
                        </a:spcAft>
                      </a:pPr>
                      <a:r>
                        <a:rPr lang="en-US" sz="1500">
                          <a:effectLst/>
                          <a:latin typeface="Times New Roman"/>
                          <a:ea typeface="Times New Roman"/>
                        </a:rPr>
                        <a:t>Bari  </a:t>
                      </a:r>
                    </a:p>
                    <a:p>
                      <a:pPr>
                        <a:spcAft>
                          <a:spcPts val="0"/>
                        </a:spcAft>
                      </a:pPr>
                      <a:r>
                        <a:rPr lang="en-US" sz="1500">
                          <a:effectLst/>
                          <a:latin typeface="Times New Roman"/>
                          <a:ea typeface="Times New Roman"/>
                        </a:rPr>
                        <a:t>( Ba)</a:t>
                      </a:r>
                    </a:p>
                  </a:txBody>
                  <a:tcPr marL="68580" marR="68580" marT="0" marB="0"/>
                </a:tc>
                <a:tc gridSpan="2">
                  <a:txBody>
                    <a:bodyPr/>
                    <a:lstStyle/>
                    <a:p>
                      <a:pPr algn="just">
                        <a:spcAft>
                          <a:spcPts val="0"/>
                        </a:spcAft>
                      </a:pPr>
                      <a:r>
                        <a:rPr lang="en-US" sz="1500">
                          <a:effectLst/>
                          <a:latin typeface="Times New Roman"/>
                          <a:ea typeface="Times New Roman"/>
                        </a:rPr>
                        <a:t>Làm phụ gia sản xuất hợp kim làm ống chân không, làm chất khử đồng và các kim loại, sản xuất dầu bôi trơn rôto dương cực, sản xuất hợp kim</a:t>
                      </a:r>
                    </a:p>
                  </a:txBody>
                  <a:tcPr marL="68580" marR="68580" marT="0" marB="0"/>
                </a:tc>
                <a:tc hMerge="1">
                  <a:txBody>
                    <a:bodyPr/>
                    <a:lstStyle/>
                    <a:p>
                      <a:endParaRPr lang="en-US"/>
                    </a:p>
                  </a:txBody>
                  <a:tcPr/>
                </a:tc>
                <a:tc>
                  <a:txBody>
                    <a:bodyPr/>
                    <a:lstStyle/>
                    <a:p>
                      <a:pPr>
                        <a:spcAft>
                          <a:spcPts val="0"/>
                        </a:spcAft>
                      </a:pPr>
                      <a:r>
                        <a:rPr lang="en-US" sz="1500">
                          <a:effectLst/>
                          <a:latin typeface="Times New Roman"/>
                          <a:ea typeface="Times New Roman"/>
                        </a:rPr>
                        <a:t>Dạng bột tự cháy ở nhiệt độ phòng</a:t>
                      </a:r>
                    </a:p>
                  </a:txBody>
                  <a:tcPr marL="68580" marR="68580" marT="0" marB="0"/>
                </a:tc>
                <a:extLst>
                  <a:ext uri="{0D108BD9-81ED-4DB2-BD59-A6C34878D82A}">
                    <a16:rowId xmlns:a16="http://schemas.microsoft.com/office/drawing/2014/main" xmlns="" val="10004"/>
                  </a:ext>
                </a:extLst>
              </a:tr>
              <a:tr h="1631682">
                <a:tc>
                  <a:txBody>
                    <a:bodyPr/>
                    <a:lstStyle/>
                    <a:p>
                      <a:pPr>
                        <a:spcAft>
                          <a:spcPts val="0"/>
                        </a:spcAft>
                      </a:pPr>
                      <a:r>
                        <a:rPr lang="en-US" sz="1500">
                          <a:effectLst/>
                          <a:latin typeface="Times New Roman"/>
                          <a:ea typeface="Times New Roman"/>
                        </a:rPr>
                        <a:t>Cadimi</a:t>
                      </a:r>
                    </a:p>
                    <a:p>
                      <a:pPr>
                        <a:spcAft>
                          <a:spcPts val="0"/>
                        </a:spcAft>
                      </a:pPr>
                      <a:r>
                        <a:rPr lang="en-US" sz="1500">
                          <a:effectLst/>
                          <a:latin typeface="Times New Roman"/>
                          <a:ea typeface="Times New Roman"/>
                        </a:rPr>
                        <a:t>(Cd)</a:t>
                      </a:r>
                    </a:p>
                  </a:txBody>
                  <a:tcPr marL="68580" marR="68580" marT="0" marB="0"/>
                </a:tc>
                <a:tc gridSpan="2">
                  <a:txBody>
                    <a:bodyPr/>
                    <a:lstStyle/>
                    <a:p>
                      <a:pPr algn="just">
                        <a:spcAft>
                          <a:spcPts val="0"/>
                        </a:spcAft>
                      </a:pPr>
                      <a:r>
                        <a:rPr lang="en-US" sz="1500">
                          <a:effectLst/>
                          <a:latin typeface="Times New Roman"/>
                          <a:ea typeface="Times New Roman"/>
                        </a:rPr>
                        <a:t>Phủ bề mặt kim loại, chế tạo hợp kim có nhiệt độ nóng chảy thấp, hợp kim đồng, chất chống cháy, pin Ni-Cd, dây bán dẫn, linh kiện vô tuyến, chất màu cho sành sứ, thuỷ tinh, tráng men, làm phim ảnh màu, điện cực, tế bào quang điện, chất diệt nấm</a:t>
                      </a:r>
                    </a:p>
                  </a:txBody>
                  <a:tcPr marL="68580" marR="68580" marT="0" marB="0"/>
                </a:tc>
                <a:tc hMerge="1">
                  <a:txBody>
                    <a:bodyPr/>
                    <a:lstStyle/>
                    <a:p>
                      <a:endParaRPr lang="en-US"/>
                    </a:p>
                  </a:txBody>
                  <a:tcPr/>
                </a:tc>
                <a:tc>
                  <a:txBody>
                    <a:bodyPr/>
                    <a:lstStyle/>
                    <a:p>
                      <a:pPr>
                        <a:spcAft>
                          <a:spcPts val="0"/>
                        </a:spcAft>
                      </a:pPr>
                      <a:r>
                        <a:rPr lang="en-US" sz="1500" dirty="0" err="1">
                          <a:effectLst/>
                          <a:latin typeface="Times New Roman"/>
                          <a:ea typeface="Times New Roman"/>
                        </a:rPr>
                        <a:t>Bền</a:t>
                      </a:r>
                      <a:endParaRPr lang="en-US" sz="1500" dirty="0">
                        <a:effectLst/>
                        <a:latin typeface="Times New Roman"/>
                        <a:ea typeface="Times New Roman"/>
                      </a:endParaRPr>
                    </a:p>
                    <a:p>
                      <a:pPr>
                        <a:spcAft>
                          <a:spcPts val="0"/>
                        </a:spcAft>
                      </a:pPr>
                      <a:r>
                        <a:rPr lang="en-US" sz="1500" dirty="0" err="1">
                          <a:effectLst/>
                          <a:latin typeface="Times New Roman"/>
                          <a:ea typeface="Times New Roman"/>
                        </a:rPr>
                        <a:t>Dạng</a:t>
                      </a:r>
                      <a:r>
                        <a:rPr lang="en-US" sz="1500" dirty="0">
                          <a:effectLst/>
                          <a:latin typeface="Times New Roman"/>
                          <a:ea typeface="Times New Roman"/>
                        </a:rPr>
                        <a:t> </a:t>
                      </a:r>
                      <a:r>
                        <a:rPr lang="en-US" sz="1500" dirty="0" err="1">
                          <a:effectLst/>
                          <a:latin typeface="Times New Roman"/>
                          <a:ea typeface="Times New Roman"/>
                        </a:rPr>
                        <a:t>bột</a:t>
                      </a:r>
                      <a:r>
                        <a:rPr lang="en-US" sz="1500" dirty="0">
                          <a:effectLst/>
                          <a:latin typeface="Times New Roman"/>
                          <a:ea typeface="Times New Roman"/>
                        </a:rPr>
                        <a:t> </a:t>
                      </a:r>
                      <a:r>
                        <a:rPr lang="en-US" sz="1500" dirty="0" err="1">
                          <a:effectLst/>
                          <a:latin typeface="Times New Roman"/>
                          <a:ea typeface="Times New Roman"/>
                        </a:rPr>
                        <a:t>tự</a:t>
                      </a:r>
                      <a:r>
                        <a:rPr lang="en-US" sz="1500" dirty="0">
                          <a:effectLst/>
                          <a:latin typeface="Times New Roman"/>
                          <a:ea typeface="Times New Roman"/>
                        </a:rPr>
                        <a:t> </a:t>
                      </a:r>
                      <a:r>
                        <a:rPr lang="en-US" sz="1500" dirty="0" err="1">
                          <a:effectLst/>
                          <a:latin typeface="Times New Roman"/>
                          <a:ea typeface="Times New Roman"/>
                        </a:rPr>
                        <a:t>bốc</a:t>
                      </a:r>
                      <a:r>
                        <a:rPr lang="en-US" sz="1500" dirty="0">
                          <a:effectLst/>
                          <a:latin typeface="Times New Roman"/>
                          <a:ea typeface="Times New Roman"/>
                        </a:rPr>
                        <a:t> </a:t>
                      </a:r>
                      <a:r>
                        <a:rPr lang="en-US" sz="1500" dirty="0" err="1">
                          <a:effectLst/>
                          <a:latin typeface="Times New Roman"/>
                          <a:ea typeface="Times New Roman"/>
                        </a:rPr>
                        <a:t>cháy</a:t>
                      </a:r>
                      <a:r>
                        <a:rPr lang="en-US" sz="1500" dirty="0">
                          <a:effectLst/>
                          <a:latin typeface="Times New Roman"/>
                          <a:ea typeface="Times New Roman"/>
                        </a:rPr>
                        <a:t> ở </a:t>
                      </a:r>
                      <a:r>
                        <a:rPr lang="en-US" sz="1500" dirty="0" err="1">
                          <a:effectLst/>
                          <a:latin typeface="Times New Roman"/>
                          <a:ea typeface="Times New Roman"/>
                        </a:rPr>
                        <a:t>nhiệt</a:t>
                      </a:r>
                      <a:r>
                        <a:rPr lang="en-US" sz="1500" dirty="0">
                          <a:effectLst/>
                          <a:latin typeface="Times New Roman"/>
                          <a:ea typeface="Times New Roman"/>
                        </a:rPr>
                        <a:t> </a:t>
                      </a:r>
                      <a:r>
                        <a:rPr lang="en-US" sz="1500" dirty="0" err="1">
                          <a:effectLst/>
                          <a:latin typeface="Times New Roman"/>
                          <a:ea typeface="Times New Roman"/>
                        </a:rPr>
                        <a:t>độ</a:t>
                      </a:r>
                      <a:r>
                        <a:rPr lang="en-US" sz="1500" dirty="0">
                          <a:effectLst/>
                          <a:latin typeface="Times New Roman"/>
                          <a:ea typeface="Times New Roman"/>
                        </a:rPr>
                        <a:t> </a:t>
                      </a:r>
                      <a:r>
                        <a:rPr lang="en-US" sz="1500" dirty="0" err="1">
                          <a:effectLst/>
                          <a:latin typeface="Times New Roman"/>
                          <a:ea typeface="Times New Roman"/>
                        </a:rPr>
                        <a:t>phòng</a:t>
                      </a:r>
                      <a:endParaRPr lang="en-US" sz="1500" dirty="0">
                        <a:effectLst/>
                        <a:latin typeface="Times New Roman"/>
                        <a:ea typeface="Times New Roman"/>
                      </a:endParaRPr>
                    </a:p>
                    <a:p>
                      <a:pPr algn="just">
                        <a:spcAft>
                          <a:spcPts val="0"/>
                        </a:spcAft>
                      </a:pPr>
                      <a:r>
                        <a:rPr lang="en-US" sz="1500" dirty="0" err="1">
                          <a:effectLst/>
                          <a:latin typeface="Times New Roman"/>
                          <a:ea typeface="Times New Roman"/>
                        </a:rPr>
                        <a:t>Gây</a:t>
                      </a:r>
                      <a:r>
                        <a:rPr lang="en-US" sz="1500" dirty="0">
                          <a:effectLst/>
                          <a:latin typeface="Times New Roman"/>
                          <a:ea typeface="Times New Roman"/>
                        </a:rPr>
                        <a:t> </a:t>
                      </a:r>
                      <a:r>
                        <a:rPr lang="en-US" sz="1500" dirty="0" err="1">
                          <a:effectLst/>
                          <a:latin typeface="Times New Roman"/>
                          <a:ea typeface="Times New Roman"/>
                        </a:rPr>
                        <a:t>ung</a:t>
                      </a:r>
                      <a:r>
                        <a:rPr lang="en-US" sz="1500" dirty="0">
                          <a:effectLst/>
                          <a:latin typeface="Times New Roman"/>
                          <a:ea typeface="Times New Roman"/>
                        </a:rPr>
                        <a:t> </a:t>
                      </a:r>
                      <a:r>
                        <a:rPr lang="en-US" sz="1500" dirty="0" err="1">
                          <a:effectLst/>
                          <a:latin typeface="Times New Roman"/>
                          <a:ea typeface="Times New Roman"/>
                        </a:rPr>
                        <a:t>thư</a:t>
                      </a:r>
                      <a:r>
                        <a:rPr lang="en-US" sz="1500" dirty="0">
                          <a:effectLst/>
                          <a:latin typeface="Times New Roman"/>
                          <a:ea typeface="Times New Roman"/>
                        </a:rPr>
                        <a:t>, </a:t>
                      </a:r>
                      <a:r>
                        <a:rPr lang="en-US" sz="1500" dirty="0" err="1">
                          <a:effectLst/>
                          <a:latin typeface="Times New Roman"/>
                          <a:ea typeface="Times New Roman"/>
                        </a:rPr>
                        <a:t>gây</a:t>
                      </a:r>
                      <a:r>
                        <a:rPr lang="en-US" sz="1500" dirty="0">
                          <a:effectLst/>
                          <a:latin typeface="Times New Roman"/>
                          <a:ea typeface="Times New Roman"/>
                        </a:rPr>
                        <a:t> </a:t>
                      </a:r>
                      <a:r>
                        <a:rPr lang="en-US" sz="1500" dirty="0" err="1">
                          <a:effectLst/>
                          <a:latin typeface="Times New Roman"/>
                          <a:ea typeface="Times New Roman"/>
                        </a:rPr>
                        <a:t>độc</a:t>
                      </a:r>
                      <a:r>
                        <a:rPr lang="en-US" sz="1500" dirty="0">
                          <a:effectLst/>
                          <a:latin typeface="Times New Roman"/>
                          <a:ea typeface="Times New Roman"/>
                        </a:rPr>
                        <a:t> </a:t>
                      </a:r>
                      <a:r>
                        <a:rPr lang="en-US" sz="1500" dirty="0" err="1">
                          <a:effectLst/>
                          <a:latin typeface="Times New Roman"/>
                          <a:ea typeface="Times New Roman"/>
                        </a:rPr>
                        <a:t>khi</a:t>
                      </a:r>
                      <a:r>
                        <a:rPr lang="en-US" sz="1500" dirty="0">
                          <a:effectLst/>
                          <a:latin typeface="Times New Roman"/>
                          <a:ea typeface="Times New Roman"/>
                        </a:rPr>
                        <a:t> </a:t>
                      </a:r>
                      <a:r>
                        <a:rPr lang="en-US" sz="1500" dirty="0" err="1">
                          <a:effectLst/>
                          <a:latin typeface="Times New Roman"/>
                          <a:ea typeface="Times New Roman"/>
                        </a:rPr>
                        <a:t>hít</a:t>
                      </a:r>
                      <a:r>
                        <a:rPr lang="en-US" sz="1500" dirty="0">
                          <a:effectLst/>
                          <a:latin typeface="Times New Roman"/>
                          <a:ea typeface="Times New Roman"/>
                        </a:rPr>
                        <a:t> </a:t>
                      </a:r>
                      <a:r>
                        <a:rPr lang="en-US" sz="1500" dirty="0" err="1">
                          <a:effectLst/>
                          <a:latin typeface="Times New Roman"/>
                          <a:ea typeface="Times New Roman"/>
                        </a:rPr>
                        <a:t>thở</a:t>
                      </a:r>
                      <a:r>
                        <a:rPr lang="en-US" sz="1500" dirty="0">
                          <a:effectLst/>
                          <a:latin typeface="Times New Roman"/>
                          <a:ea typeface="Times New Roman"/>
                        </a:rPr>
                        <a:t> </a:t>
                      </a:r>
                      <a:r>
                        <a:rPr lang="en-US" sz="1500" dirty="0" err="1">
                          <a:effectLst/>
                          <a:latin typeface="Times New Roman"/>
                          <a:ea typeface="Times New Roman"/>
                        </a:rPr>
                        <a:t>bụi</a:t>
                      </a:r>
                      <a:r>
                        <a:rPr lang="en-US" sz="1500" dirty="0">
                          <a:effectLst/>
                          <a:latin typeface="Times New Roman"/>
                          <a:ea typeface="Times New Roman"/>
                        </a:rPr>
                        <a:t> </a:t>
                      </a:r>
                      <a:r>
                        <a:rPr lang="en-US" sz="1500" dirty="0" err="1">
                          <a:effectLst/>
                          <a:latin typeface="Times New Roman"/>
                          <a:ea typeface="Times New Roman"/>
                        </a:rPr>
                        <a:t>và</a:t>
                      </a:r>
                      <a:r>
                        <a:rPr lang="en-US" sz="1500" dirty="0">
                          <a:effectLst/>
                          <a:latin typeface="Times New Roman"/>
                          <a:ea typeface="Times New Roman"/>
                        </a:rPr>
                        <a:t> </a:t>
                      </a:r>
                      <a:r>
                        <a:rPr lang="en-US" sz="1500" dirty="0" err="1">
                          <a:effectLst/>
                          <a:latin typeface="Times New Roman"/>
                          <a:ea typeface="Times New Roman"/>
                        </a:rPr>
                        <a:t>hơi</a:t>
                      </a:r>
                      <a:r>
                        <a:rPr lang="en-US" sz="1500" dirty="0">
                          <a:effectLst/>
                          <a:latin typeface="Times New Roman"/>
                          <a:ea typeface="Times New Roman"/>
                        </a:rPr>
                        <a:t>, </a:t>
                      </a:r>
                      <a:r>
                        <a:rPr lang="en-US" sz="1500" dirty="0" err="1">
                          <a:effectLst/>
                          <a:latin typeface="Times New Roman"/>
                          <a:ea typeface="Times New Roman"/>
                        </a:rPr>
                        <a:t>khi</a:t>
                      </a:r>
                      <a:r>
                        <a:rPr lang="en-US" sz="1500" dirty="0">
                          <a:effectLst/>
                          <a:latin typeface="Times New Roman"/>
                          <a:ea typeface="Times New Roman"/>
                        </a:rPr>
                        <a:t> </a:t>
                      </a:r>
                      <a:r>
                        <a:rPr lang="en-US" sz="1500" dirty="0" err="1">
                          <a:effectLst/>
                          <a:latin typeface="Times New Roman"/>
                          <a:ea typeface="Times New Roman"/>
                        </a:rPr>
                        <a:t>ăn</a:t>
                      </a:r>
                      <a:r>
                        <a:rPr lang="en-US" sz="1500" dirty="0">
                          <a:effectLst/>
                          <a:latin typeface="Times New Roman"/>
                          <a:ea typeface="Times New Roman"/>
                        </a:rPr>
                        <a:t> </a:t>
                      </a:r>
                      <a:r>
                        <a:rPr lang="en-US" sz="1500" dirty="0" err="1">
                          <a:effectLst/>
                          <a:latin typeface="Times New Roman"/>
                          <a:ea typeface="Times New Roman"/>
                        </a:rPr>
                        <a:t>uống</a:t>
                      </a:r>
                      <a:r>
                        <a:rPr lang="en-US" sz="1500" dirty="0">
                          <a:effectLst/>
                          <a:latin typeface="Times New Roman"/>
                          <a:ea typeface="Times New Roman"/>
                        </a:rPr>
                        <a:t> </a:t>
                      </a:r>
                      <a:r>
                        <a:rPr lang="en-US" sz="1500" dirty="0" err="1">
                          <a:effectLst/>
                          <a:latin typeface="Times New Roman"/>
                          <a:ea typeface="Times New Roman"/>
                        </a:rPr>
                        <a:t>chất</a:t>
                      </a:r>
                      <a:r>
                        <a:rPr lang="en-US" sz="1500" dirty="0">
                          <a:effectLst/>
                          <a:latin typeface="Times New Roman"/>
                          <a:ea typeface="Times New Roman"/>
                        </a:rPr>
                        <a:t> </a:t>
                      </a:r>
                      <a:r>
                        <a:rPr lang="en-US" sz="1500" dirty="0" err="1">
                          <a:effectLst/>
                          <a:latin typeface="Times New Roman"/>
                          <a:ea typeface="Times New Roman"/>
                        </a:rPr>
                        <a:t>chứa</a:t>
                      </a:r>
                      <a:r>
                        <a:rPr lang="en-US" sz="1500" dirty="0">
                          <a:effectLst/>
                          <a:latin typeface="Times New Roman"/>
                          <a:ea typeface="Times New Roman"/>
                        </a:rPr>
                        <a:t> Cd. </a:t>
                      </a:r>
                      <a:r>
                        <a:rPr lang="en-US" sz="1500" dirty="0" err="1">
                          <a:effectLst/>
                          <a:latin typeface="Times New Roman"/>
                          <a:ea typeface="Times New Roman"/>
                        </a:rPr>
                        <a:t>Gây</a:t>
                      </a:r>
                      <a:r>
                        <a:rPr lang="en-US" sz="1500" dirty="0">
                          <a:effectLst/>
                          <a:latin typeface="Times New Roman"/>
                          <a:ea typeface="Times New Roman"/>
                        </a:rPr>
                        <a:t> </a:t>
                      </a:r>
                      <a:r>
                        <a:rPr lang="en-US" sz="1500" dirty="0" err="1">
                          <a:effectLst/>
                          <a:latin typeface="Times New Roman"/>
                          <a:ea typeface="Times New Roman"/>
                        </a:rPr>
                        <a:t>bệnh</a:t>
                      </a:r>
                      <a:r>
                        <a:rPr lang="en-US" sz="1500" dirty="0">
                          <a:effectLst/>
                          <a:latin typeface="Times New Roman"/>
                          <a:ea typeface="Times New Roman"/>
                        </a:rPr>
                        <a:t> </a:t>
                      </a:r>
                      <a:r>
                        <a:rPr lang="en-US" sz="1500" dirty="0" err="1">
                          <a:effectLst/>
                          <a:latin typeface="Times New Roman"/>
                          <a:ea typeface="Times New Roman"/>
                        </a:rPr>
                        <a:t>nhuyễn</a:t>
                      </a:r>
                      <a:r>
                        <a:rPr lang="en-US" sz="1500" dirty="0">
                          <a:effectLst/>
                          <a:latin typeface="Times New Roman"/>
                          <a:ea typeface="Times New Roman"/>
                        </a:rPr>
                        <a:t> </a:t>
                      </a:r>
                      <a:r>
                        <a:rPr lang="en-US" sz="1500" dirty="0" err="1">
                          <a:effectLst/>
                          <a:latin typeface="Times New Roman"/>
                          <a:ea typeface="Times New Roman"/>
                        </a:rPr>
                        <a:t>xương</a:t>
                      </a:r>
                      <a:r>
                        <a:rPr lang="en-US" sz="1500" dirty="0">
                          <a:effectLst/>
                          <a:latin typeface="Times New Roman"/>
                          <a:ea typeface="Times New Roman"/>
                        </a:rPr>
                        <a:t>, </a:t>
                      </a:r>
                      <a:r>
                        <a:rPr lang="en-US" sz="1500" dirty="0" err="1">
                          <a:effectLst/>
                          <a:latin typeface="Times New Roman"/>
                          <a:ea typeface="Times New Roman"/>
                        </a:rPr>
                        <a:t>suy</a:t>
                      </a:r>
                      <a:r>
                        <a:rPr lang="en-US" sz="1500" dirty="0">
                          <a:effectLst/>
                          <a:latin typeface="Times New Roman"/>
                          <a:ea typeface="Times New Roman"/>
                        </a:rPr>
                        <a:t> </a:t>
                      </a:r>
                      <a:r>
                        <a:rPr lang="en-US" sz="1500" dirty="0" err="1">
                          <a:effectLst/>
                          <a:latin typeface="Times New Roman"/>
                          <a:ea typeface="Times New Roman"/>
                        </a:rPr>
                        <a:t>thận</a:t>
                      </a:r>
                      <a:r>
                        <a:rPr lang="en-US" sz="1500" dirty="0">
                          <a:effectLst/>
                          <a:latin typeface="Times New Roman"/>
                          <a:ea typeface="Times New Roman"/>
                        </a:rPr>
                        <a:t>. </a:t>
                      </a:r>
                      <a:r>
                        <a:rPr lang="en-US" sz="1500" dirty="0" err="1">
                          <a:effectLst/>
                          <a:latin typeface="Times New Roman"/>
                          <a:ea typeface="Times New Roman"/>
                        </a:rPr>
                        <a:t>Tích</a:t>
                      </a:r>
                      <a:r>
                        <a:rPr lang="en-US" sz="1500" dirty="0">
                          <a:effectLst/>
                          <a:latin typeface="Times New Roman"/>
                          <a:ea typeface="Times New Roman"/>
                        </a:rPr>
                        <a:t> </a:t>
                      </a:r>
                      <a:r>
                        <a:rPr lang="en-US" sz="1500" dirty="0" err="1">
                          <a:effectLst/>
                          <a:latin typeface="Times New Roman"/>
                          <a:ea typeface="Times New Roman"/>
                        </a:rPr>
                        <a:t>tụ</a:t>
                      </a:r>
                      <a:r>
                        <a:rPr lang="en-US" sz="1500" dirty="0">
                          <a:effectLst/>
                          <a:latin typeface="Times New Roman"/>
                          <a:ea typeface="Times New Roman"/>
                        </a:rPr>
                        <a:t> </a:t>
                      </a:r>
                      <a:r>
                        <a:rPr lang="en-US" sz="1500" dirty="0" err="1">
                          <a:effectLst/>
                          <a:latin typeface="Times New Roman"/>
                          <a:ea typeface="Times New Roman"/>
                        </a:rPr>
                        <a:t>trong</a:t>
                      </a:r>
                      <a:r>
                        <a:rPr lang="en-US" sz="1500" dirty="0">
                          <a:effectLst/>
                          <a:latin typeface="Times New Roman"/>
                          <a:ea typeface="Times New Roman"/>
                        </a:rPr>
                        <a:t> </a:t>
                      </a:r>
                      <a:r>
                        <a:rPr lang="en-US" sz="1500" dirty="0" err="1">
                          <a:effectLst/>
                          <a:latin typeface="Times New Roman"/>
                          <a:ea typeface="Times New Roman"/>
                        </a:rPr>
                        <a:t>gan</a:t>
                      </a:r>
                      <a:r>
                        <a:rPr lang="en-US" sz="1500" dirty="0">
                          <a:effectLst/>
                          <a:latin typeface="Times New Roman"/>
                          <a:ea typeface="Times New Roman"/>
                        </a:rPr>
                        <a:t> </a:t>
                      </a:r>
                      <a:r>
                        <a:rPr lang="en-US" sz="1500" dirty="0" err="1">
                          <a:effectLst/>
                          <a:latin typeface="Times New Roman"/>
                          <a:ea typeface="Times New Roman"/>
                        </a:rPr>
                        <a:t>thận</a:t>
                      </a:r>
                      <a:r>
                        <a:rPr lang="en-US" sz="1500" dirty="0">
                          <a:effectLst/>
                          <a:latin typeface="Times New Roman"/>
                          <a:ea typeface="Times New Roman"/>
                        </a:rPr>
                        <a:t> </a:t>
                      </a:r>
                      <a:r>
                        <a:rPr lang="en-US" sz="1500" dirty="0" err="1">
                          <a:effectLst/>
                          <a:latin typeface="Times New Roman"/>
                          <a:ea typeface="Times New Roman"/>
                        </a:rPr>
                        <a:t>và</a:t>
                      </a:r>
                      <a:r>
                        <a:rPr lang="en-US" sz="1500" dirty="0">
                          <a:effectLst/>
                          <a:latin typeface="Times New Roman"/>
                          <a:ea typeface="Times New Roman"/>
                        </a:rPr>
                        <a:t> </a:t>
                      </a:r>
                      <a:r>
                        <a:rPr lang="en-US" sz="1500" dirty="0" err="1">
                          <a:effectLst/>
                          <a:latin typeface="Times New Roman"/>
                          <a:ea typeface="Times New Roman"/>
                        </a:rPr>
                        <a:t>tuyến</a:t>
                      </a:r>
                      <a:r>
                        <a:rPr lang="en-US" sz="1500" dirty="0">
                          <a:effectLst/>
                          <a:latin typeface="Times New Roman"/>
                          <a:ea typeface="Times New Roman"/>
                        </a:rPr>
                        <a:t> </a:t>
                      </a:r>
                      <a:r>
                        <a:rPr lang="en-US" sz="1500" dirty="0" err="1">
                          <a:effectLst/>
                          <a:latin typeface="Times New Roman"/>
                          <a:ea typeface="Times New Roman"/>
                        </a:rPr>
                        <a:t>giáp</a:t>
                      </a:r>
                      <a:endParaRPr lang="en-US" sz="1500" dirty="0">
                        <a:effectLst/>
                        <a:latin typeface="Times New Roman"/>
                        <a:ea typeface="Times New Roman"/>
                      </a:endParaRPr>
                    </a:p>
                  </a:txBody>
                  <a:tcPr marL="68580" marR="6858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221041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205726793"/>
              </p:ext>
            </p:extLst>
          </p:nvPr>
        </p:nvGraphicFramePr>
        <p:xfrm>
          <a:off x="304800" y="653144"/>
          <a:ext cx="8610600" cy="5595253"/>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xmlns="" val="20000"/>
                    </a:ext>
                  </a:extLst>
                </a:gridCol>
                <a:gridCol w="3810000">
                  <a:extLst>
                    <a:ext uri="{9D8B030D-6E8A-4147-A177-3AD203B41FA5}">
                      <a16:colId xmlns:a16="http://schemas.microsoft.com/office/drawing/2014/main" xmlns="" val="20001"/>
                    </a:ext>
                  </a:extLst>
                </a:gridCol>
                <a:gridCol w="4038600">
                  <a:extLst>
                    <a:ext uri="{9D8B030D-6E8A-4147-A177-3AD203B41FA5}">
                      <a16:colId xmlns:a16="http://schemas.microsoft.com/office/drawing/2014/main" xmlns="" val="20002"/>
                    </a:ext>
                  </a:extLst>
                </a:gridCol>
              </a:tblGrid>
              <a:tr h="743012">
                <a:tc>
                  <a:txBody>
                    <a:bodyPr/>
                    <a:lstStyle/>
                    <a:p>
                      <a:pPr algn="ctr"/>
                      <a:r>
                        <a:rPr lang="en-US" sz="1700" dirty="0" err="1">
                          <a:latin typeface="Times New Roman" pitchFamily="18" charset="0"/>
                          <a:cs typeface="Times New Roman" pitchFamily="18" charset="0"/>
                        </a:rPr>
                        <a:t>Tên</a:t>
                      </a:r>
                      <a:r>
                        <a:rPr lang="en-US" sz="1700" baseline="0" dirty="0">
                          <a:latin typeface="Times New Roman" pitchFamily="18" charset="0"/>
                          <a:cs typeface="Times New Roman" pitchFamily="18" charset="0"/>
                        </a:rPr>
                        <a:t> </a:t>
                      </a:r>
                      <a:r>
                        <a:rPr lang="en-US" sz="1700" baseline="0" dirty="0" err="1">
                          <a:latin typeface="Times New Roman" pitchFamily="18" charset="0"/>
                          <a:cs typeface="Times New Roman" pitchFamily="18" charset="0"/>
                        </a:rPr>
                        <a:t>chất</a:t>
                      </a:r>
                      <a:endParaRPr lang="en-US" sz="1700" dirty="0">
                        <a:latin typeface="Times New Roman" pitchFamily="18" charset="0"/>
                        <a:cs typeface="Times New Roman" pitchFamily="18" charset="0"/>
                      </a:endParaRPr>
                    </a:p>
                  </a:txBody>
                  <a:tcPr/>
                </a:tc>
                <a:tc>
                  <a:txBody>
                    <a:bodyPr/>
                    <a:lstStyle/>
                    <a:p>
                      <a:pPr algn="ctr">
                        <a:spcAft>
                          <a:spcPts val="0"/>
                        </a:spcAft>
                      </a:pPr>
                      <a:r>
                        <a:rPr lang="en-US" sz="1700" b="1" dirty="0" err="1">
                          <a:effectLst/>
                          <a:latin typeface="Times New Roman" pitchFamily="18" charset="0"/>
                          <a:ea typeface="Times New Roman"/>
                          <a:cs typeface="Times New Roman" pitchFamily="18" charset="0"/>
                        </a:rPr>
                        <a:t>Lĩnh</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vực</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sử</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dụng</a:t>
                      </a:r>
                      <a:endParaRPr lang="en-US" sz="17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700" b="1">
                          <a:effectLst/>
                          <a:latin typeface="Times New Roman" pitchFamily="18" charset="0"/>
                          <a:ea typeface="Times New Roman"/>
                          <a:cs typeface="Times New Roman" pitchFamily="18" charset="0"/>
                        </a:rPr>
                        <a:t>Tác</a:t>
                      </a:r>
                      <a:r>
                        <a:rPr lang="en-US" sz="1700" b="1" baseline="0">
                          <a:effectLst/>
                          <a:latin typeface="Times New Roman" pitchFamily="18" charset="0"/>
                          <a:ea typeface="Times New Roman"/>
                          <a:cs typeface="Times New Roman" pitchFamily="18" charset="0"/>
                        </a:rPr>
                        <a:t> hại</a:t>
                      </a:r>
                      <a:endParaRPr lang="en-US" sz="17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394169">
                <a:tc gridSpan="3">
                  <a:txBody>
                    <a:bodyPr/>
                    <a:lstStyle/>
                    <a:p>
                      <a:pPr algn="ctr"/>
                      <a:r>
                        <a:rPr lang="en-US" sz="1500" b="1">
                          <a:latin typeface="Times New Roman" pitchFamily="18" charset="0"/>
                          <a:cs typeface="Times New Roman" pitchFamily="18" charset="0"/>
                        </a:rPr>
                        <a:t>Kim loại</a:t>
                      </a:r>
                      <a:r>
                        <a:rPr lang="en-US" sz="1500" b="1" baseline="0">
                          <a:latin typeface="Times New Roman" pitchFamily="18" charset="0"/>
                          <a:cs typeface="Times New Roman" pitchFamily="18" charset="0"/>
                        </a:rPr>
                        <a:t> và các hợp chất chứa kim loại</a:t>
                      </a:r>
                      <a:endParaRPr lang="en-US" sz="1500" b="1">
                        <a:latin typeface="Times New Roman" pitchFamily="18" charset="0"/>
                        <a:cs typeface="Times New Roman" pitchFamily="18" charset="0"/>
                      </a:endParaRPr>
                    </a:p>
                  </a:txBody>
                  <a:tcPr/>
                </a:tc>
                <a:tc hMerge="1">
                  <a:txBody>
                    <a:bodyPr/>
                    <a:lstStyle/>
                    <a:p>
                      <a:pPr algn="just">
                        <a:spcAft>
                          <a:spcPts val="0"/>
                        </a:spcAft>
                      </a:pPr>
                      <a:endParaRPr lang="en-US" sz="1500">
                        <a:effectLst/>
                        <a:latin typeface="Times New Roman" pitchFamily="18" charset="0"/>
                        <a:ea typeface="Times New Roman"/>
                        <a:cs typeface="Times New Roman"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xmlns="" val="10001"/>
                  </a:ext>
                </a:extLst>
              </a:tr>
              <a:tr h="1114518">
                <a:tc>
                  <a:txBody>
                    <a:bodyPr/>
                    <a:lstStyle/>
                    <a:p>
                      <a:pPr>
                        <a:spcAft>
                          <a:spcPts val="0"/>
                        </a:spcAft>
                      </a:pPr>
                      <a:r>
                        <a:rPr lang="en-US" sz="1500">
                          <a:effectLst/>
                          <a:latin typeface="Times New Roman"/>
                          <a:ea typeface="Times New Roman"/>
                        </a:rPr>
                        <a:t>Crom</a:t>
                      </a:r>
                    </a:p>
                    <a:p>
                      <a:pPr>
                        <a:spcAft>
                          <a:spcPts val="0"/>
                        </a:spcAft>
                      </a:pPr>
                      <a:r>
                        <a:rPr lang="en-US" sz="1500">
                          <a:effectLst/>
                          <a:latin typeface="Times New Roman"/>
                          <a:ea typeface="Times New Roman"/>
                        </a:rPr>
                        <a:t>(Cr)</a:t>
                      </a:r>
                    </a:p>
                  </a:txBody>
                  <a:tcPr marL="68580" marR="68580" marT="0" marB="0"/>
                </a:tc>
                <a:tc>
                  <a:txBody>
                    <a:bodyPr/>
                    <a:lstStyle/>
                    <a:p>
                      <a:pPr algn="just">
                        <a:spcAft>
                          <a:spcPts val="0"/>
                        </a:spcAft>
                      </a:pPr>
                      <a:r>
                        <a:rPr lang="en-US" sz="1500">
                          <a:effectLst/>
                          <a:latin typeface="Times New Roman"/>
                          <a:ea typeface="Times New Roman"/>
                        </a:rPr>
                        <a:t>Mạ kim loại, chế tạo hợp kim và thép chứa Cr, nhuộm nhựa, sơn phủ ô tô, thiết bị , chế tạo màu vô cơ và màu hữu cơ, thuộc da</a:t>
                      </a:r>
                    </a:p>
                  </a:txBody>
                  <a:tcPr marL="68580" marR="68580" marT="0" marB="0"/>
                </a:tc>
                <a:tc>
                  <a:txBody>
                    <a:bodyPr/>
                    <a:lstStyle/>
                    <a:p>
                      <a:pPr>
                        <a:spcAft>
                          <a:spcPts val="0"/>
                        </a:spcAft>
                      </a:pPr>
                      <a:r>
                        <a:rPr lang="en-US" sz="1500">
                          <a:effectLst/>
                          <a:latin typeface="Times New Roman"/>
                          <a:ea typeface="Times New Roman"/>
                        </a:rPr>
                        <a:t>Bền</a:t>
                      </a:r>
                    </a:p>
                    <a:p>
                      <a:pPr algn="just">
                        <a:spcAft>
                          <a:spcPts val="0"/>
                        </a:spcAft>
                      </a:pPr>
                      <a:r>
                        <a:rPr lang="en-US" sz="1500">
                          <a:effectLst/>
                          <a:latin typeface="Times New Roman"/>
                          <a:ea typeface="Times New Roman"/>
                        </a:rPr>
                        <a:t>Cr</a:t>
                      </a:r>
                      <a:r>
                        <a:rPr lang="en-US" sz="1500" baseline="30000">
                          <a:effectLst/>
                          <a:latin typeface="Times New Roman"/>
                          <a:ea typeface="Times New Roman"/>
                        </a:rPr>
                        <a:t> +6 </a:t>
                      </a:r>
                      <a:r>
                        <a:rPr lang="en-US" sz="1500">
                          <a:effectLst/>
                          <a:latin typeface="Times New Roman"/>
                          <a:ea typeface="Times New Roman"/>
                        </a:rPr>
                        <a:t> gây ung thư , viêm da, phá huỷ thận</a:t>
                      </a:r>
                    </a:p>
                    <a:p>
                      <a:pPr algn="just">
                        <a:spcAft>
                          <a:spcPts val="0"/>
                        </a:spcAft>
                      </a:pPr>
                      <a:r>
                        <a:rPr lang="en-US" sz="1500">
                          <a:effectLst/>
                          <a:latin typeface="Times New Roman"/>
                          <a:ea typeface="Times New Roman"/>
                        </a:rPr>
                        <a:t>Khả năng hấp thụ qua đường ruột Cr</a:t>
                      </a:r>
                      <a:r>
                        <a:rPr lang="en-US" sz="1500" baseline="30000">
                          <a:effectLst/>
                          <a:latin typeface="Times New Roman"/>
                          <a:ea typeface="Times New Roman"/>
                        </a:rPr>
                        <a:t>+6</a:t>
                      </a:r>
                      <a:r>
                        <a:rPr lang="en-US" sz="1500">
                          <a:effectLst/>
                          <a:latin typeface="Times New Roman"/>
                          <a:ea typeface="Times New Roman"/>
                        </a:rPr>
                        <a:t> là 50% lớn hơn Cr</a:t>
                      </a:r>
                      <a:r>
                        <a:rPr lang="en-US" sz="1500" baseline="30000">
                          <a:effectLst/>
                          <a:latin typeface="Times New Roman"/>
                          <a:ea typeface="Times New Roman"/>
                        </a:rPr>
                        <a:t>+3</a:t>
                      </a:r>
                      <a:r>
                        <a:rPr lang="en-US" sz="1500">
                          <a:effectLst/>
                          <a:latin typeface="Times New Roman"/>
                          <a:ea typeface="Times New Roman"/>
                        </a:rPr>
                        <a:t> là 1%</a:t>
                      </a:r>
                    </a:p>
                  </a:txBody>
                  <a:tcPr marL="68580" marR="68580" marT="0" marB="0"/>
                </a:tc>
                <a:extLst>
                  <a:ext uri="{0D108BD9-81ED-4DB2-BD59-A6C34878D82A}">
                    <a16:rowId xmlns:a16="http://schemas.microsoft.com/office/drawing/2014/main" xmlns="" val="10002"/>
                  </a:ext>
                </a:extLst>
              </a:tr>
              <a:tr h="2229036">
                <a:tc>
                  <a:txBody>
                    <a:bodyPr/>
                    <a:lstStyle/>
                    <a:p>
                      <a:pPr>
                        <a:spcAft>
                          <a:spcPts val="0"/>
                        </a:spcAft>
                      </a:pPr>
                      <a:r>
                        <a:rPr lang="en-US" sz="1500">
                          <a:effectLst/>
                          <a:latin typeface="Times New Roman"/>
                          <a:ea typeface="Times New Roman"/>
                        </a:rPr>
                        <a:t>Chì</a:t>
                      </a:r>
                    </a:p>
                    <a:p>
                      <a:pPr>
                        <a:spcAft>
                          <a:spcPts val="0"/>
                        </a:spcAft>
                      </a:pPr>
                      <a:r>
                        <a:rPr lang="en-US" sz="1500">
                          <a:effectLst/>
                          <a:latin typeface="Times New Roman"/>
                          <a:ea typeface="Times New Roman"/>
                        </a:rPr>
                        <a:t>(Pb)</a:t>
                      </a:r>
                    </a:p>
                  </a:txBody>
                  <a:tcPr marL="68580" marR="68580" marT="0" marB="0"/>
                </a:tc>
                <a:tc>
                  <a:txBody>
                    <a:bodyPr/>
                    <a:lstStyle/>
                    <a:p>
                      <a:pPr algn="just">
                        <a:spcAft>
                          <a:spcPts val="0"/>
                        </a:spcAft>
                      </a:pPr>
                      <a:r>
                        <a:rPr lang="en-US" sz="1500" dirty="0" err="1">
                          <a:effectLst/>
                          <a:latin typeface="Times New Roman"/>
                          <a:ea typeface="Times New Roman"/>
                        </a:rPr>
                        <a:t>Chế</a:t>
                      </a:r>
                      <a:r>
                        <a:rPr lang="en-US" sz="1500" dirty="0">
                          <a:effectLst/>
                          <a:latin typeface="Times New Roman"/>
                          <a:ea typeface="Times New Roman"/>
                        </a:rPr>
                        <a:t> </a:t>
                      </a:r>
                      <a:r>
                        <a:rPr lang="en-US" sz="1500" dirty="0" err="1">
                          <a:effectLst/>
                          <a:latin typeface="Times New Roman"/>
                          <a:ea typeface="Times New Roman"/>
                        </a:rPr>
                        <a:t>tạo</a:t>
                      </a:r>
                      <a:r>
                        <a:rPr lang="en-US" sz="1500" dirty="0">
                          <a:effectLst/>
                          <a:latin typeface="Times New Roman"/>
                          <a:ea typeface="Times New Roman"/>
                        </a:rPr>
                        <a:t> </a:t>
                      </a:r>
                      <a:r>
                        <a:rPr lang="en-US" sz="1500" dirty="0" err="1">
                          <a:effectLst/>
                          <a:latin typeface="Times New Roman"/>
                          <a:ea typeface="Times New Roman"/>
                        </a:rPr>
                        <a:t>cực</a:t>
                      </a:r>
                      <a:r>
                        <a:rPr lang="en-US" sz="1500" dirty="0">
                          <a:effectLst/>
                          <a:latin typeface="Times New Roman"/>
                          <a:ea typeface="Times New Roman"/>
                        </a:rPr>
                        <a:t> </a:t>
                      </a:r>
                      <a:r>
                        <a:rPr lang="en-US" sz="1500" dirty="0" err="1">
                          <a:effectLst/>
                          <a:latin typeface="Times New Roman"/>
                          <a:ea typeface="Times New Roman"/>
                        </a:rPr>
                        <a:t>acqui</a:t>
                      </a:r>
                      <a:r>
                        <a:rPr lang="en-US" sz="1500" dirty="0">
                          <a:effectLst/>
                          <a:latin typeface="Times New Roman"/>
                          <a:ea typeface="Times New Roman"/>
                        </a:rPr>
                        <a:t>, </a:t>
                      </a:r>
                      <a:r>
                        <a:rPr lang="en-US" sz="1500" dirty="0" err="1">
                          <a:effectLst/>
                          <a:latin typeface="Times New Roman"/>
                          <a:ea typeface="Times New Roman"/>
                        </a:rPr>
                        <a:t>chế</a:t>
                      </a:r>
                      <a:r>
                        <a:rPr lang="en-US" sz="1500" dirty="0">
                          <a:effectLst/>
                          <a:latin typeface="Times New Roman"/>
                          <a:ea typeface="Times New Roman"/>
                        </a:rPr>
                        <a:t> </a:t>
                      </a:r>
                      <a:r>
                        <a:rPr lang="en-US" sz="1500" dirty="0" err="1">
                          <a:effectLst/>
                          <a:latin typeface="Times New Roman"/>
                          <a:ea typeface="Times New Roman"/>
                        </a:rPr>
                        <a:t>tạo</a:t>
                      </a:r>
                      <a:r>
                        <a:rPr lang="en-US" sz="1500" dirty="0">
                          <a:effectLst/>
                          <a:latin typeface="Times New Roman"/>
                          <a:ea typeface="Times New Roman"/>
                        </a:rPr>
                        <a:t> </a:t>
                      </a:r>
                      <a:r>
                        <a:rPr lang="en-US" sz="1500" dirty="0" err="1">
                          <a:effectLst/>
                          <a:latin typeface="Times New Roman"/>
                          <a:ea typeface="Times New Roman"/>
                        </a:rPr>
                        <a:t>hợp</a:t>
                      </a:r>
                      <a:r>
                        <a:rPr lang="en-US" sz="1500" dirty="0">
                          <a:effectLst/>
                          <a:latin typeface="Times New Roman"/>
                          <a:ea typeface="Times New Roman"/>
                        </a:rPr>
                        <a:t> </a:t>
                      </a:r>
                      <a:r>
                        <a:rPr lang="en-US" sz="1500" dirty="0" err="1">
                          <a:effectLst/>
                          <a:latin typeface="Times New Roman"/>
                          <a:ea typeface="Times New Roman"/>
                        </a:rPr>
                        <a:t>kim</a:t>
                      </a:r>
                      <a:r>
                        <a:rPr lang="en-US" sz="1500" dirty="0">
                          <a:effectLst/>
                          <a:latin typeface="Times New Roman"/>
                          <a:ea typeface="Times New Roman"/>
                        </a:rPr>
                        <a:t>, </a:t>
                      </a:r>
                      <a:r>
                        <a:rPr lang="en-US" sz="1500" dirty="0" err="1">
                          <a:effectLst/>
                          <a:latin typeface="Times New Roman"/>
                          <a:ea typeface="Times New Roman"/>
                        </a:rPr>
                        <a:t>chất</a:t>
                      </a:r>
                      <a:r>
                        <a:rPr lang="en-US" sz="1500" dirty="0">
                          <a:effectLst/>
                          <a:latin typeface="Times New Roman"/>
                          <a:ea typeface="Times New Roman"/>
                        </a:rPr>
                        <a:t> </a:t>
                      </a:r>
                      <a:r>
                        <a:rPr lang="en-US" sz="1500" dirty="0" err="1">
                          <a:effectLst/>
                          <a:latin typeface="Times New Roman"/>
                          <a:ea typeface="Times New Roman"/>
                        </a:rPr>
                        <a:t>màu</a:t>
                      </a:r>
                      <a:r>
                        <a:rPr lang="en-US" sz="1500" dirty="0">
                          <a:effectLst/>
                          <a:latin typeface="Times New Roman"/>
                          <a:ea typeface="Times New Roman"/>
                        </a:rPr>
                        <a:t> </a:t>
                      </a:r>
                      <a:r>
                        <a:rPr lang="en-US" sz="1500" dirty="0" err="1">
                          <a:effectLst/>
                          <a:latin typeface="Times New Roman"/>
                          <a:ea typeface="Times New Roman"/>
                        </a:rPr>
                        <a:t>dùng</a:t>
                      </a:r>
                      <a:r>
                        <a:rPr lang="en-US" sz="1500" dirty="0">
                          <a:effectLst/>
                          <a:latin typeface="Times New Roman"/>
                          <a:ea typeface="Times New Roman"/>
                        </a:rPr>
                        <a:t> </a:t>
                      </a:r>
                      <a:r>
                        <a:rPr lang="en-US" sz="1500" dirty="0" err="1">
                          <a:effectLst/>
                          <a:latin typeface="Times New Roman"/>
                          <a:ea typeface="Times New Roman"/>
                        </a:rPr>
                        <a:t>trong</a:t>
                      </a:r>
                      <a:r>
                        <a:rPr lang="en-US" sz="1500" dirty="0">
                          <a:effectLst/>
                          <a:latin typeface="Times New Roman"/>
                          <a:ea typeface="Times New Roman"/>
                        </a:rPr>
                        <a:t> </a:t>
                      </a:r>
                      <a:r>
                        <a:rPr lang="en-US" sz="1500" dirty="0" err="1">
                          <a:effectLst/>
                          <a:latin typeface="Times New Roman"/>
                          <a:ea typeface="Times New Roman"/>
                        </a:rPr>
                        <a:t>sơn</a:t>
                      </a:r>
                      <a:r>
                        <a:rPr lang="en-US" sz="1500" dirty="0">
                          <a:effectLst/>
                          <a:latin typeface="Times New Roman"/>
                          <a:ea typeface="Times New Roman"/>
                        </a:rPr>
                        <a:t>, </a:t>
                      </a:r>
                      <a:r>
                        <a:rPr lang="en-US" sz="1500" dirty="0" err="1">
                          <a:effectLst/>
                          <a:latin typeface="Times New Roman"/>
                          <a:ea typeface="Times New Roman"/>
                        </a:rPr>
                        <a:t>trong</a:t>
                      </a:r>
                      <a:r>
                        <a:rPr lang="en-US" sz="1500" dirty="0">
                          <a:effectLst/>
                          <a:latin typeface="Times New Roman"/>
                          <a:ea typeface="Times New Roman"/>
                        </a:rPr>
                        <a:t> men </a:t>
                      </a:r>
                      <a:r>
                        <a:rPr lang="en-US" sz="1500" dirty="0" err="1">
                          <a:effectLst/>
                          <a:latin typeface="Times New Roman"/>
                          <a:ea typeface="Times New Roman"/>
                        </a:rPr>
                        <a:t>sứ</a:t>
                      </a:r>
                      <a:r>
                        <a:rPr lang="en-US" sz="1500" dirty="0">
                          <a:effectLst/>
                          <a:latin typeface="Times New Roman"/>
                          <a:ea typeface="Times New Roman"/>
                        </a:rPr>
                        <a:t>, </a:t>
                      </a:r>
                      <a:r>
                        <a:rPr lang="en-US" sz="1500" dirty="0" err="1">
                          <a:effectLst/>
                          <a:latin typeface="Times New Roman"/>
                          <a:ea typeface="Times New Roman"/>
                        </a:rPr>
                        <a:t>đạn</a:t>
                      </a:r>
                      <a:r>
                        <a:rPr lang="en-US" sz="1500" dirty="0">
                          <a:effectLst/>
                          <a:latin typeface="Times New Roman"/>
                          <a:ea typeface="Times New Roman"/>
                        </a:rPr>
                        <a:t>, </a:t>
                      </a:r>
                      <a:r>
                        <a:rPr lang="en-US" sz="1500" dirty="0" err="1">
                          <a:effectLst/>
                          <a:latin typeface="Times New Roman"/>
                          <a:ea typeface="Times New Roman"/>
                        </a:rPr>
                        <a:t>bọc</a:t>
                      </a:r>
                      <a:r>
                        <a:rPr lang="en-US" sz="1500" dirty="0">
                          <a:effectLst/>
                          <a:latin typeface="Times New Roman"/>
                          <a:ea typeface="Times New Roman"/>
                        </a:rPr>
                        <a:t> </a:t>
                      </a:r>
                      <a:r>
                        <a:rPr lang="en-US" sz="1500" dirty="0" err="1">
                          <a:effectLst/>
                          <a:latin typeface="Times New Roman"/>
                          <a:ea typeface="Times New Roman"/>
                        </a:rPr>
                        <a:t>dây</a:t>
                      </a:r>
                      <a:r>
                        <a:rPr lang="en-US" sz="1500" dirty="0">
                          <a:effectLst/>
                          <a:latin typeface="Times New Roman"/>
                          <a:ea typeface="Times New Roman"/>
                        </a:rPr>
                        <a:t> </a:t>
                      </a:r>
                      <a:r>
                        <a:rPr lang="en-US" sz="1500" dirty="0" err="1">
                          <a:effectLst/>
                          <a:latin typeface="Times New Roman"/>
                          <a:ea typeface="Times New Roman"/>
                        </a:rPr>
                        <a:t>cáp</a:t>
                      </a:r>
                      <a:r>
                        <a:rPr lang="en-US" sz="1500" dirty="0">
                          <a:effectLst/>
                          <a:latin typeface="Times New Roman"/>
                          <a:ea typeface="Times New Roman"/>
                        </a:rPr>
                        <a:t>, (CH</a:t>
                      </a:r>
                      <a:r>
                        <a:rPr lang="en-US" sz="1500" baseline="-25000" dirty="0">
                          <a:effectLst/>
                          <a:latin typeface="Times New Roman"/>
                          <a:ea typeface="Times New Roman"/>
                        </a:rPr>
                        <a:t>3</a:t>
                      </a:r>
                      <a:r>
                        <a:rPr lang="en-US" sz="1500" dirty="0">
                          <a:effectLst/>
                          <a:latin typeface="Times New Roman"/>
                          <a:ea typeface="Times New Roman"/>
                        </a:rPr>
                        <a:t>)</a:t>
                      </a:r>
                      <a:r>
                        <a:rPr lang="en-US" sz="1500" baseline="-25000" dirty="0">
                          <a:effectLst/>
                          <a:latin typeface="Times New Roman"/>
                          <a:ea typeface="Times New Roman"/>
                        </a:rPr>
                        <a:t>4</a:t>
                      </a:r>
                      <a:r>
                        <a:rPr lang="en-US" sz="1500" dirty="0">
                          <a:effectLst/>
                          <a:latin typeface="Times New Roman"/>
                          <a:ea typeface="Times New Roman"/>
                        </a:rPr>
                        <a:t>Pb </a:t>
                      </a:r>
                      <a:r>
                        <a:rPr lang="en-US" sz="1500" dirty="0" err="1">
                          <a:effectLst/>
                          <a:latin typeface="Times New Roman"/>
                          <a:ea typeface="Times New Roman"/>
                        </a:rPr>
                        <a:t>có</a:t>
                      </a:r>
                      <a:r>
                        <a:rPr lang="en-US" sz="1500" dirty="0">
                          <a:effectLst/>
                          <a:latin typeface="Times New Roman"/>
                          <a:ea typeface="Times New Roman"/>
                        </a:rPr>
                        <a:t> </a:t>
                      </a:r>
                      <a:r>
                        <a:rPr lang="en-US" sz="1500" dirty="0" err="1">
                          <a:effectLst/>
                          <a:latin typeface="Times New Roman"/>
                          <a:ea typeface="Times New Roman"/>
                        </a:rPr>
                        <a:t>từ</a:t>
                      </a:r>
                      <a:r>
                        <a:rPr lang="en-US" sz="1500" dirty="0">
                          <a:effectLst/>
                          <a:latin typeface="Times New Roman"/>
                          <a:ea typeface="Times New Roman"/>
                        </a:rPr>
                        <a:t> 2-4 g/</a:t>
                      </a:r>
                      <a:r>
                        <a:rPr lang="en-US" sz="1500" dirty="0" err="1">
                          <a:effectLst/>
                          <a:latin typeface="Times New Roman"/>
                          <a:ea typeface="Times New Roman"/>
                        </a:rPr>
                        <a:t>galon</a:t>
                      </a:r>
                      <a:r>
                        <a:rPr lang="en-US" sz="1500" dirty="0">
                          <a:effectLst/>
                          <a:latin typeface="Times New Roman"/>
                          <a:ea typeface="Times New Roman"/>
                        </a:rPr>
                        <a:t> </a:t>
                      </a:r>
                      <a:r>
                        <a:rPr lang="en-US" sz="1500" dirty="0" err="1">
                          <a:effectLst/>
                          <a:latin typeface="Times New Roman"/>
                          <a:ea typeface="Times New Roman"/>
                        </a:rPr>
                        <a:t>xăng</a:t>
                      </a:r>
                      <a:r>
                        <a:rPr lang="en-US" sz="1500" dirty="0">
                          <a:effectLst/>
                          <a:latin typeface="Times New Roman"/>
                          <a:ea typeface="Times New Roman"/>
                        </a:rPr>
                        <a:t> </a:t>
                      </a:r>
                      <a:r>
                        <a:rPr lang="en-US" sz="1500" dirty="0" err="1">
                          <a:effectLst/>
                          <a:latin typeface="Times New Roman"/>
                          <a:ea typeface="Times New Roman"/>
                        </a:rPr>
                        <a:t>pha</a:t>
                      </a:r>
                      <a:r>
                        <a:rPr lang="en-US" sz="1500" dirty="0">
                          <a:effectLst/>
                          <a:latin typeface="Times New Roman"/>
                          <a:ea typeface="Times New Roman"/>
                        </a:rPr>
                        <a:t> </a:t>
                      </a:r>
                      <a:r>
                        <a:rPr lang="en-US" sz="1500" dirty="0" err="1">
                          <a:effectLst/>
                          <a:latin typeface="Times New Roman"/>
                          <a:ea typeface="Times New Roman"/>
                        </a:rPr>
                        <a:t>chì</a:t>
                      </a:r>
                      <a:r>
                        <a:rPr lang="en-US" sz="1500" dirty="0">
                          <a:effectLst/>
                          <a:latin typeface="Times New Roman"/>
                          <a:ea typeface="Times New Roman"/>
                        </a:rPr>
                        <a:t>.</a:t>
                      </a:r>
                    </a:p>
                  </a:txBody>
                  <a:tcPr marL="68580" marR="68580" marT="0" marB="0"/>
                </a:tc>
                <a:tc>
                  <a:txBody>
                    <a:bodyPr/>
                    <a:lstStyle/>
                    <a:p>
                      <a:pPr algn="just">
                        <a:spcAft>
                          <a:spcPts val="0"/>
                        </a:spcAft>
                      </a:pPr>
                      <a:r>
                        <a:rPr lang="en-US" sz="1500">
                          <a:effectLst/>
                          <a:latin typeface="Times New Roman"/>
                          <a:ea typeface="Times New Roman"/>
                        </a:rPr>
                        <a:t>Bền</a:t>
                      </a:r>
                    </a:p>
                    <a:p>
                      <a:pPr algn="just">
                        <a:spcAft>
                          <a:spcPts val="0"/>
                        </a:spcAft>
                      </a:pPr>
                      <a:r>
                        <a:rPr lang="en-US" sz="1500">
                          <a:effectLst/>
                          <a:latin typeface="Times New Roman"/>
                          <a:ea typeface="Times New Roman"/>
                        </a:rPr>
                        <a:t>Độc, khoảng 10% lượng Pb vào cơ thể qua đường ăn uống bị hấp phụ, 40% lượng Pb qua phổi  khi hít thở khói, bụi Pb bị hấp phụ. Các hợp chất hữu cơ của Pb có thể vào cơ thể bằng ngấm qua da Pb gây bệnh thiếu máu, gây quái thai, phá huỷ thận và thần kinh trung ương. 80-90% Pb đi vào cơ thể bị tích tụ trong xương và răng</a:t>
                      </a:r>
                    </a:p>
                  </a:txBody>
                  <a:tcPr marL="68580" marR="68580" marT="0" marB="0"/>
                </a:tc>
                <a:extLst>
                  <a:ext uri="{0D108BD9-81ED-4DB2-BD59-A6C34878D82A}">
                    <a16:rowId xmlns:a16="http://schemas.microsoft.com/office/drawing/2014/main" xmlns="" val="10003"/>
                  </a:ext>
                </a:extLst>
              </a:tr>
              <a:tr h="1114518">
                <a:tc>
                  <a:txBody>
                    <a:bodyPr/>
                    <a:lstStyle/>
                    <a:p>
                      <a:pPr>
                        <a:spcAft>
                          <a:spcPts val="0"/>
                        </a:spcAft>
                      </a:pPr>
                      <a:r>
                        <a:rPr lang="en-US" sz="1500">
                          <a:effectLst/>
                          <a:latin typeface="Times New Roman"/>
                          <a:ea typeface="Times New Roman"/>
                        </a:rPr>
                        <a:t>Bạc</a:t>
                      </a:r>
                    </a:p>
                    <a:p>
                      <a:pPr>
                        <a:spcAft>
                          <a:spcPts val="0"/>
                        </a:spcAft>
                      </a:pPr>
                      <a:r>
                        <a:rPr lang="en-US" sz="1500">
                          <a:effectLst/>
                          <a:latin typeface="Times New Roman"/>
                          <a:ea typeface="Times New Roman"/>
                        </a:rPr>
                        <a:t>(Ag)</a:t>
                      </a:r>
                    </a:p>
                  </a:txBody>
                  <a:tcPr marL="68580" marR="68580" marT="0" marB="0"/>
                </a:tc>
                <a:tc>
                  <a:txBody>
                    <a:bodyPr/>
                    <a:lstStyle/>
                    <a:p>
                      <a:pPr algn="just">
                        <a:spcAft>
                          <a:spcPts val="0"/>
                        </a:spcAft>
                      </a:pPr>
                      <a:r>
                        <a:rPr lang="en-US" sz="1500" dirty="0" err="1">
                          <a:effectLst/>
                          <a:latin typeface="Times New Roman"/>
                          <a:ea typeface="Times New Roman"/>
                        </a:rPr>
                        <a:t>Chế</a:t>
                      </a:r>
                      <a:r>
                        <a:rPr lang="en-US" sz="1500" dirty="0">
                          <a:effectLst/>
                          <a:latin typeface="Times New Roman"/>
                          <a:ea typeface="Times New Roman"/>
                        </a:rPr>
                        <a:t> </a:t>
                      </a:r>
                      <a:r>
                        <a:rPr lang="en-US" sz="1500" dirty="0" err="1">
                          <a:effectLst/>
                          <a:latin typeface="Times New Roman"/>
                          <a:ea typeface="Times New Roman"/>
                        </a:rPr>
                        <a:t>tạo</a:t>
                      </a:r>
                      <a:r>
                        <a:rPr lang="en-US" sz="1500" dirty="0">
                          <a:effectLst/>
                          <a:latin typeface="Times New Roman"/>
                          <a:ea typeface="Times New Roman"/>
                        </a:rPr>
                        <a:t> </a:t>
                      </a:r>
                      <a:r>
                        <a:rPr lang="en-US" sz="1500" dirty="0" err="1">
                          <a:effectLst/>
                          <a:latin typeface="Times New Roman"/>
                          <a:ea typeface="Times New Roman"/>
                        </a:rPr>
                        <a:t>dây</a:t>
                      </a:r>
                      <a:r>
                        <a:rPr lang="en-US" sz="1500" dirty="0">
                          <a:effectLst/>
                          <a:latin typeface="Times New Roman"/>
                          <a:ea typeface="Times New Roman"/>
                        </a:rPr>
                        <a:t> </a:t>
                      </a:r>
                      <a:r>
                        <a:rPr lang="en-US" sz="1500" dirty="0" err="1">
                          <a:effectLst/>
                          <a:latin typeface="Times New Roman"/>
                          <a:ea typeface="Times New Roman"/>
                        </a:rPr>
                        <a:t>dẫn</a:t>
                      </a:r>
                      <a:r>
                        <a:rPr lang="en-US" sz="1500" dirty="0">
                          <a:effectLst/>
                          <a:latin typeface="Times New Roman"/>
                          <a:ea typeface="Times New Roman"/>
                        </a:rPr>
                        <a:t>, </a:t>
                      </a:r>
                      <a:r>
                        <a:rPr lang="en-US" sz="1500" dirty="0" err="1">
                          <a:effectLst/>
                          <a:latin typeface="Times New Roman"/>
                          <a:ea typeface="Times New Roman"/>
                        </a:rPr>
                        <a:t>đồ</a:t>
                      </a:r>
                      <a:r>
                        <a:rPr lang="en-US" sz="1500" dirty="0">
                          <a:effectLst/>
                          <a:latin typeface="Times New Roman"/>
                          <a:ea typeface="Times New Roman"/>
                        </a:rPr>
                        <a:t> </a:t>
                      </a:r>
                      <a:r>
                        <a:rPr lang="en-US" sz="1500" dirty="0" err="1">
                          <a:effectLst/>
                          <a:latin typeface="Times New Roman"/>
                          <a:ea typeface="Times New Roman"/>
                        </a:rPr>
                        <a:t>trang</a:t>
                      </a:r>
                      <a:r>
                        <a:rPr lang="en-US" sz="1500" dirty="0">
                          <a:effectLst/>
                          <a:latin typeface="Times New Roman"/>
                          <a:ea typeface="Times New Roman"/>
                        </a:rPr>
                        <a:t> </a:t>
                      </a:r>
                      <a:r>
                        <a:rPr lang="en-US" sz="1500" dirty="0" err="1">
                          <a:effectLst/>
                          <a:latin typeface="Times New Roman"/>
                          <a:ea typeface="Times New Roman"/>
                        </a:rPr>
                        <a:t>sức</a:t>
                      </a:r>
                      <a:r>
                        <a:rPr lang="en-US" sz="1500" dirty="0">
                          <a:effectLst/>
                          <a:latin typeface="Times New Roman"/>
                          <a:ea typeface="Times New Roman"/>
                        </a:rPr>
                        <a:t>, </a:t>
                      </a:r>
                      <a:r>
                        <a:rPr lang="en-US" sz="1500" dirty="0" err="1">
                          <a:effectLst/>
                          <a:latin typeface="Times New Roman"/>
                          <a:ea typeface="Times New Roman"/>
                        </a:rPr>
                        <a:t>thìa</a:t>
                      </a:r>
                      <a:r>
                        <a:rPr lang="en-US" sz="1500" dirty="0">
                          <a:effectLst/>
                          <a:latin typeface="Times New Roman"/>
                          <a:ea typeface="Times New Roman"/>
                        </a:rPr>
                        <a:t> </a:t>
                      </a:r>
                      <a:r>
                        <a:rPr lang="en-US" sz="1500" dirty="0" err="1">
                          <a:effectLst/>
                          <a:latin typeface="Times New Roman"/>
                          <a:ea typeface="Times New Roman"/>
                        </a:rPr>
                        <a:t>dĩa</a:t>
                      </a:r>
                      <a:r>
                        <a:rPr lang="en-US" sz="1500" dirty="0">
                          <a:effectLst/>
                          <a:latin typeface="Times New Roman"/>
                          <a:ea typeface="Times New Roman"/>
                        </a:rPr>
                        <a:t>, </a:t>
                      </a:r>
                      <a:r>
                        <a:rPr lang="en-US" sz="1500" dirty="0" err="1">
                          <a:effectLst/>
                          <a:latin typeface="Times New Roman"/>
                          <a:ea typeface="Times New Roman"/>
                        </a:rPr>
                        <a:t>thiết</a:t>
                      </a:r>
                      <a:r>
                        <a:rPr lang="en-US" sz="1500" dirty="0">
                          <a:effectLst/>
                          <a:latin typeface="Times New Roman"/>
                          <a:ea typeface="Times New Roman"/>
                        </a:rPr>
                        <a:t> </a:t>
                      </a:r>
                      <a:r>
                        <a:rPr lang="en-US" sz="1500" dirty="0" err="1">
                          <a:effectLst/>
                          <a:latin typeface="Times New Roman"/>
                          <a:ea typeface="Times New Roman"/>
                        </a:rPr>
                        <a:t>bị</a:t>
                      </a:r>
                      <a:r>
                        <a:rPr lang="en-US" sz="1500" dirty="0">
                          <a:effectLst/>
                          <a:latin typeface="Times New Roman"/>
                          <a:ea typeface="Times New Roman"/>
                        </a:rPr>
                        <a:t> y </a:t>
                      </a:r>
                      <a:r>
                        <a:rPr lang="en-US" sz="1500" dirty="0" err="1">
                          <a:effectLst/>
                          <a:latin typeface="Times New Roman"/>
                          <a:ea typeface="Times New Roman"/>
                        </a:rPr>
                        <a:t>tế</a:t>
                      </a:r>
                      <a:r>
                        <a:rPr lang="en-US" sz="1500" dirty="0">
                          <a:effectLst/>
                          <a:latin typeface="Times New Roman"/>
                          <a:ea typeface="Times New Roman"/>
                        </a:rPr>
                        <a:t>, </a:t>
                      </a:r>
                      <a:r>
                        <a:rPr lang="en-US" sz="1500" dirty="0" err="1">
                          <a:effectLst/>
                          <a:latin typeface="Times New Roman"/>
                          <a:ea typeface="Times New Roman"/>
                        </a:rPr>
                        <a:t>linh</a:t>
                      </a:r>
                      <a:r>
                        <a:rPr lang="en-US" sz="1500" dirty="0">
                          <a:effectLst/>
                          <a:latin typeface="Times New Roman"/>
                          <a:ea typeface="Times New Roman"/>
                        </a:rPr>
                        <a:t> </a:t>
                      </a:r>
                      <a:r>
                        <a:rPr lang="en-US" sz="1500" dirty="0" err="1">
                          <a:effectLst/>
                          <a:latin typeface="Times New Roman"/>
                          <a:ea typeface="Times New Roman"/>
                        </a:rPr>
                        <a:t>kiện</a:t>
                      </a:r>
                      <a:r>
                        <a:rPr lang="en-US" sz="1500" dirty="0">
                          <a:effectLst/>
                          <a:latin typeface="Times New Roman"/>
                          <a:ea typeface="Times New Roman"/>
                        </a:rPr>
                        <a:t> </a:t>
                      </a:r>
                      <a:r>
                        <a:rPr lang="en-US" sz="1500" dirty="0" err="1">
                          <a:effectLst/>
                          <a:latin typeface="Times New Roman"/>
                          <a:ea typeface="Times New Roman"/>
                        </a:rPr>
                        <a:t>điện</a:t>
                      </a:r>
                      <a:r>
                        <a:rPr lang="en-US" sz="1500" dirty="0">
                          <a:effectLst/>
                          <a:latin typeface="Times New Roman"/>
                          <a:ea typeface="Times New Roman"/>
                        </a:rPr>
                        <a:t> </a:t>
                      </a:r>
                      <a:r>
                        <a:rPr lang="en-US" sz="1500" dirty="0" err="1">
                          <a:effectLst/>
                          <a:latin typeface="Times New Roman"/>
                          <a:ea typeface="Times New Roman"/>
                        </a:rPr>
                        <a:t>tử</a:t>
                      </a:r>
                      <a:r>
                        <a:rPr lang="en-US" sz="1500" dirty="0">
                          <a:effectLst/>
                          <a:latin typeface="Times New Roman"/>
                          <a:ea typeface="Times New Roman"/>
                        </a:rPr>
                        <a:t>, </a:t>
                      </a:r>
                      <a:r>
                        <a:rPr lang="en-US" sz="1500" dirty="0" err="1">
                          <a:effectLst/>
                          <a:latin typeface="Times New Roman"/>
                          <a:ea typeface="Times New Roman"/>
                        </a:rPr>
                        <a:t>điện</a:t>
                      </a:r>
                      <a:r>
                        <a:rPr lang="en-US" sz="1500" dirty="0">
                          <a:effectLst/>
                          <a:latin typeface="Times New Roman"/>
                          <a:ea typeface="Times New Roman"/>
                        </a:rPr>
                        <a:t> </a:t>
                      </a:r>
                      <a:r>
                        <a:rPr lang="en-US" sz="1500" dirty="0" err="1">
                          <a:effectLst/>
                          <a:latin typeface="Times New Roman"/>
                          <a:ea typeface="Times New Roman"/>
                        </a:rPr>
                        <a:t>cực</a:t>
                      </a:r>
                      <a:r>
                        <a:rPr lang="en-US" sz="1500" dirty="0">
                          <a:effectLst/>
                          <a:latin typeface="Times New Roman"/>
                          <a:ea typeface="Times New Roman"/>
                        </a:rPr>
                        <a:t>, </a:t>
                      </a:r>
                      <a:r>
                        <a:rPr lang="en-US" sz="1500" dirty="0" err="1">
                          <a:effectLst/>
                          <a:latin typeface="Times New Roman"/>
                          <a:ea typeface="Times New Roman"/>
                        </a:rPr>
                        <a:t>hỗn</a:t>
                      </a:r>
                      <a:r>
                        <a:rPr lang="en-US" sz="1500" dirty="0">
                          <a:effectLst/>
                          <a:latin typeface="Times New Roman"/>
                          <a:ea typeface="Times New Roman"/>
                        </a:rPr>
                        <a:t> </a:t>
                      </a:r>
                      <a:r>
                        <a:rPr lang="en-US" sz="1500" dirty="0" err="1">
                          <a:effectLst/>
                          <a:latin typeface="Times New Roman"/>
                          <a:ea typeface="Times New Roman"/>
                        </a:rPr>
                        <a:t>hống</a:t>
                      </a:r>
                      <a:r>
                        <a:rPr lang="en-US" sz="1500" dirty="0">
                          <a:effectLst/>
                          <a:latin typeface="Times New Roman"/>
                          <a:ea typeface="Times New Roman"/>
                        </a:rPr>
                        <a:t>, </a:t>
                      </a:r>
                      <a:r>
                        <a:rPr lang="en-US" sz="1500" dirty="0" err="1">
                          <a:effectLst/>
                          <a:latin typeface="Times New Roman"/>
                          <a:ea typeface="Times New Roman"/>
                        </a:rPr>
                        <a:t>chữa</a:t>
                      </a:r>
                      <a:r>
                        <a:rPr lang="en-US" sz="1500" dirty="0">
                          <a:effectLst/>
                          <a:latin typeface="Times New Roman"/>
                          <a:ea typeface="Times New Roman"/>
                        </a:rPr>
                        <a:t> </a:t>
                      </a:r>
                      <a:r>
                        <a:rPr lang="en-US" sz="1500" dirty="0" err="1">
                          <a:effectLst/>
                          <a:latin typeface="Times New Roman"/>
                          <a:ea typeface="Times New Roman"/>
                        </a:rPr>
                        <a:t>răng</a:t>
                      </a:r>
                      <a:r>
                        <a:rPr lang="en-US" sz="1500" dirty="0">
                          <a:effectLst/>
                          <a:latin typeface="Times New Roman"/>
                          <a:ea typeface="Times New Roman"/>
                        </a:rPr>
                        <a:t>, </a:t>
                      </a:r>
                      <a:r>
                        <a:rPr lang="en-US" sz="1500" dirty="0" err="1">
                          <a:effectLst/>
                          <a:latin typeface="Times New Roman"/>
                          <a:ea typeface="Times New Roman"/>
                        </a:rPr>
                        <a:t>tráng</a:t>
                      </a:r>
                      <a:r>
                        <a:rPr lang="en-US" sz="1500" dirty="0">
                          <a:effectLst/>
                          <a:latin typeface="Times New Roman"/>
                          <a:ea typeface="Times New Roman"/>
                        </a:rPr>
                        <a:t> </a:t>
                      </a:r>
                      <a:r>
                        <a:rPr lang="en-US" sz="1500" dirty="0" err="1">
                          <a:effectLst/>
                          <a:latin typeface="Times New Roman"/>
                          <a:ea typeface="Times New Roman"/>
                        </a:rPr>
                        <a:t>gương</a:t>
                      </a:r>
                      <a:r>
                        <a:rPr lang="en-US" sz="1500" dirty="0">
                          <a:effectLst/>
                          <a:latin typeface="Times New Roman"/>
                          <a:ea typeface="Times New Roman"/>
                        </a:rPr>
                        <a:t>, </a:t>
                      </a:r>
                      <a:r>
                        <a:rPr lang="en-US" sz="1500" dirty="0" err="1">
                          <a:effectLst/>
                          <a:latin typeface="Times New Roman"/>
                          <a:ea typeface="Times New Roman"/>
                        </a:rPr>
                        <a:t>xúc</a:t>
                      </a:r>
                      <a:r>
                        <a:rPr lang="en-US" sz="1500" dirty="0">
                          <a:effectLst/>
                          <a:latin typeface="Times New Roman"/>
                          <a:ea typeface="Times New Roman"/>
                        </a:rPr>
                        <a:t> </a:t>
                      </a:r>
                      <a:r>
                        <a:rPr lang="en-US" sz="1500" dirty="0" err="1">
                          <a:effectLst/>
                          <a:latin typeface="Times New Roman"/>
                          <a:ea typeface="Times New Roman"/>
                        </a:rPr>
                        <a:t>tác</a:t>
                      </a:r>
                      <a:r>
                        <a:rPr lang="en-US" sz="1500" dirty="0">
                          <a:effectLst/>
                          <a:latin typeface="Times New Roman"/>
                          <a:ea typeface="Times New Roman"/>
                        </a:rPr>
                        <a:t>, </a:t>
                      </a:r>
                      <a:r>
                        <a:rPr lang="en-US" sz="1500" dirty="0" err="1">
                          <a:effectLst/>
                          <a:latin typeface="Times New Roman"/>
                          <a:ea typeface="Times New Roman"/>
                        </a:rPr>
                        <a:t>các</a:t>
                      </a:r>
                      <a:r>
                        <a:rPr lang="en-US" sz="1500" dirty="0">
                          <a:effectLst/>
                          <a:latin typeface="Times New Roman"/>
                          <a:ea typeface="Times New Roman"/>
                        </a:rPr>
                        <a:t> </a:t>
                      </a:r>
                      <a:r>
                        <a:rPr lang="en-US" sz="1500" dirty="0" err="1">
                          <a:effectLst/>
                          <a:latin typeface="Times New Roman"/>
                          <a:ea typeface="Times New Roman"/>
                        </a:rPr>
                        <a:t>chất</a:t>
                      </a:r>
                      <a:r>
                        <a:rPr lang="en-US" sz="1500" dirty="0">
                          <a:effectLst/>
                          <a:latin typeface="Times New Roman"/>
                          <a:ea typeface="Times New Roman"/>
                        </a:rPr>
                        <a:t> </a:t>
                      </a:r>
                      <a:r>
                        <a:rPr lang="en-US" sz="1500" dirty="0" err="1">
                          <a:effectLst/>
                          <a:latin typeface="Times New Roman"/>
                          <a:ea typeface="Times New Roman"/>
                        </a:rPr>
                        <a:t>hoá</a:t>
                      </a:r>
                      <a:r>
                        <a:rPr lang="en-US" sz="1500" dirty="0">
                          <a:effectLst/>
                          <a:latin typeface="Times New Roman"/>
                          <a:ea typeface="Times New Roman"/>
                        </a:rPr>
                        <a:t> </a:t>
                      </a:r>
                      <a:r>
                        <a:rPr lang="en-US" sz="1500" dirty="0" err="1">
                          <a:effectLst/>
                          <a:latin typeface="Times New Roman"/>
                          <a:ea typeface="Times New Roman"/>
                        </a:rPr>
                        <a:t>ảnh</a:t>
                      </a:r>
                      <a:r>
                        <a:rPr lang="en-US" sz="1500" dirty="0">
                          <a:effectLst/>
                          <a:latin typeface="Times New Roman"/>
                          <a:ea typeface="Times New Roman"/>
                        </a:rPr>
                        <a:t>, AgNO</a:t>
                      </a:r>
                      <a:r>
                        <a:rPr lang="en-US" sz="1500" baseline="-25000" dirty="0">
                          <a:effectLst/>
                          <a:latin typeface="Times New Roman"/>
                          <a:ea typeface="Times New Roman"/>
                        </a:rPr>
                        <a:t>3</a:t>
                      </a:r>
                      <a:r>
                        <a:rPr lang="en-US" sz="1500" dirty="0">
                          <a:effectLst/>
                          <a:latin typeface="Times New Roman"/>
                          <a:ea typeface="Times New Roman"/>
                        </a:rPr>
                        <a:t>, </a:t>
                      </a:r>
                      <a:r>
                        <a:rPr lang="en-US" sz="1500" dirty="0" err="1">
                          <a:effectLst/>
                          <a:latin typeface="Times New Roman"/>
                          <a:ea typeface="Times New Roman"/>
                        </a:rPr>
                        <a:t>AgBr</a:t>
                      </a:r>
                      <a:endParaRPr lang="en-US" sz="1500" dirty="0">
                        <a:effectLst/>
                        <a:latin typeface="Times New Roman"/>
                        <a:ea typeface="Times New Roman"/>
                      </a:endParaRPr>
                    </a:p>
                  </a:txBody>
                  <a:tcPr marL="68580" marR="68580" marT="0" marB="0"/>
                </a:tc>
                <a:tc>
                  <a:txBody>
                    <a:bodyPr/>
                    <a:lstStyle/>
                    <a:p>
                      <a:pPr>
                        <a:spcAft>
                          <a:spcPts val="0"/>
                        </a:spcAft>
                      </a:pPr>
                      <a:r>
                        <a:rPr lang="en-US" sz="1500" dirty="0" err="1">
                          <a:effectLst/>
                          <a:latin typeface="Times New Roman"/>
                          <a:ea typeface="Times New Roman"/>
                        </a:rPr>
                        <a:t>Bền</a:t>
                      </a:r>
                      <a:endParaRPr lang="en-US" sz="1500" dirty="0">
                        <a:effectLst/>
                        <a:latin typeface="Times New Roman"/>
                        <a:ea typeface="Times New Roman"/>
                      </a:endParaRPr>
                    </a:p>
                    <a:p>
                      <a:pPr algn="just">
                        <a:spcAft>
                          <a:spcPts val="0"/>
                        </a:spcAft>
                      </a:pPr>
                      <a:r>
                        <a:rPr lang="en-US" sz="1500" dirty="0" err="1">
                          <a:effectLst/>
                          <a:latin typeface="Times New Roman"/>
                          <a:ea typeface="Times New Roman"/>
                        </a:rPr>
                        <a:t>Độc</a:t>
                      </a:r>
                      <a:r>
                        <a:rPr lang="en-US" sz="1500" dirty="0">
                          <a:effectLst/>
                          <a:latin typeface="Times New Roman"/>
                          <a:ea typeface="Times New Roman"/>
                        </a:rPr>
                        <a:t> </a:t>
                      </a:r>
                      <a:r>
                        <a:rPr lang="en-US" sz="1500" dirty="0" err="1">
                          <a:effectLst/>
                          <a:latin typeface="Times New Roman"/>
                          <a:ea typeface="Times New Roman"/>
                        </a:rPr>
                        <a:t>phá</a:t>
                      </a:r>
                      <a:r>
                        <a:rPr lang="en-US" sz="1500" dirty="0">
                          <a:effectLst/>
                          <a:latin typeface="Times New Roman"/>
                          <a:ea typeface="Times New Roman"/>
                        </a:rPr>
                        <a:t> </a:t>
                      </a:r>
                      <a:r>
                        <a:rPr lang="en-US" sz="1500" dirty="0" err="1">
                          <a:effectLst/>
                          <a:latin typeface="Times New Roman"/>
                          <a:ea typeface="Times New Roman"/>
                        </a:rPr>
                        <a:t>huỷ</a:t>
                      </a:r>
                      <a:r>
                        <a:rPr lang="en-US" sz="1500" dirty="0">
                          <a:effectLst/>
                          <a:latin typeface="Times New Roman"/>
                          <a:ea typeface="Times New Roman"/>
                        </a:rPr>
                        <a:t> </a:t>
                      </a:r>
                      <a:r>
                        <a:rPr lang="en-US" sz="1500" dirty="0" err="1">
                          <a:effectLst/>
                          <a:latin typeface="Times New Roman"/>
                          <a:ea typeface="Times New Roman"/>
                        </a:rPr>
                        <a:t>cơ</a:t>
                      </a:r>
                      <a:r>
                        <a:rPr lang="en-US" sz="1500" dirty="0">
                          <a:effectLst/>
                          <a:latin typeface="Times New Roman"/>
                          <a:ea typeface="Times New Roman"/>
                        </a:rPr>
                        <a:t> </a:t>
                      </a:r>
                      <a:r>
                        <a:rPr lang="en-US" sz="1500" dirty="0" err="1">
                          <a:effectLst/>
                          <a:latin typeface="Times New Roman"/>
                          <a:ea typeface="Times New Roman"/>
                        </a:rPr>
                        <a:t>bắp</a:t>
                      </a:r>
                      <a:r>
                        <a:rPr lang="en-US" sz="1500" dirty="0">
                          <a:effectLst/>
                          <a:latin typeface="Times New Roman"/>
                          <a:ea typeface="Times New Roman"/>
                        </a:rPr>
                        <a:t>, </a:t>
                      </a:r>
                      <a:r>
                        <a:rPr lang="en-US" sz="1500" dirty="0" err="1">
                          <a:effectLst/>
                          <a:latin typeface="Times New Roman"/>
                          <a:ea typeface="Times New Roman"/>
                        </a:rPr>
                        <a:t>làm</a:t>
                      </a:r>
                      <a:r>
                        <a:rPr lang="en-US" sz="1500" dirty="0">
                          <a:effectLst/>
                          <a:latin typeface="Times New Roman"/>
                          <a:ea typeface="Times New Roman"/>
                        </a:rPr>
                        <a:t> </a:t>
                      </a:r>
                      <a:r>
                        <a:rPr lang="en-US" sz="1500" dirty="0" err="1">
                          <a:effectLst/>
                          <a:latin typeface="Times New Roman"/>
                          <a:ea typeface="Times New Roman"/>
                        </a:rPr>
                        <a:t>mất</a:t>
                      </a:r>
                      <a:r>
                        <a:rPr lang="en-US" sz="1500" dirty="0">
                          <a:effectLst/>
                          <a:latin typeface="Times New Roman"/>
                          <a:ea typeface="Times New Roman"/>
                        </a:rPr>
                        <a:t> </a:t>
                      </a:r>
                      <a:r>
                        <a:rPr lang="en-US" sz="1500" dirty="0" err="1">
                          <a:effectLst/>
                          <a:latin typeface="Times New Roman"/>
                          <a:ea typeface="Times New Roman"/>
                        </a:rPr>
                        <a:t>màu</a:t>
                      </a:r>
                      <a:r>
                        <a:rPr lang="en-US" sz="1500" dirty="0">
                          <a:effectLst/>
                          <a:latin typeface="Times New Roman"/>
                          <a:ea typeface="Times New Roman"/>
                        </a:rPr>
                        <a:t> da, </a:t>
                      </a:r>
                      <a:r>
                        <a:rPr lang="en-US" sz="1500" dirty="0" err="1">
                          <a:effectLst/>
                          <a:latin typeface="Times New Roman"/>
                          <a:ea typeface="Times New Roman"/>
                        </a:rPr>
                        <a:t>màu</a:t>
                      </a:r>
                      <a:r>
                        <a:rPr lang="en-US" sz="1500" dirty="0">
                          <a:effectLst/>
                          <a:latin typeface="Times New Roman"/>
                          <a:ea typeface="Times New Roman"/>
                        </a:rPr>
                        <a:t> </a:t>
                      </a:r>
                      <a:r>
                        <a:rPr lang="en-US" sz="1500" dirty="0" err="1">
                          <a:effectLst/>
                          <a:latin typeface="Times New Roman"/>
                          <a:ea typeface="Times New Roman"/>
                        </a:rPr>
                        <a:t>mắt</a:t>
                      </a:r>
                      <a:endParaRPr lang="en-US" sz="1500" dirty="0">
                        <a:effectLst/>
                        <a:latin typeface="Times New Roman"/>
                        <a:ea typeface="Times New Roman"/>
                      </a:endParaRPr>
                    </a:p>
                  </a:txBody>
                  <a:tcPr marL="68580" marR="6858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095416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231318482"/>
              </p:ext>
            </p:extLst>
          </p:nvPr>
        </p:nvGraphicFramePr>
        <p:xfrm>
          <a:off x="319315" y="682170"/>
          <a:ext cx="8610600" cy="5540830"/>
        </p:xfrm>
        <a:graphic>
          <a:graphicData uri="http://schemas.openxmlformats.org/drawingml/2006/table">
            <a:tbl>
              <a:tblPr firstRow="1" bandRow="1">
                <a:tableStyleId>{5C22544A-7EE6-4342-B048-85BDC9FD1C3A}</a:tableStyleId>
              </a:tblPr>
              <a:tblGrid>
                <a:gridCol w="984070">
                  <a:extLst>
                    <a:ext uri="{9D8B030D-6E8A-4147-A177-3AD203B41FA5}">
                      <a16:colId xmlns:a16="http://schemas.microsoft.com/office/drawing/2014/main" xmlns="" val="20000"/>
                    </a:ext>
                  </a:extLst>
                </a:gridCol>
                <a:gridCol w="3854267">
                  <a:extLst>
                    <a:ext uri="{9D8B030D-6E8A-4147-A177-3AD203B41FA5}">
                      <a16:colId xmlns:a16="http://schemas.microsoft.com/office/drawing/2014/main" xmlns="" val="20001"/>
                    </a:ext>
                  </a:extLst>
                </a:gridCol>
                <a:gridCol w="3772263">
                  <a:extLst>
                    <a:ext uri="{9D8B030D-6E8A-4147-A177-3AD203B41FA5}">
                      <a16:colId xmlns:a16="http://schemas.microsoft.com/office/drawing/2014/main" xmlns="" val="20002"/>
                    </a:ext>
                  </a:extLst>
                </a:gridCol>
              </a:tblGrid>
              <a:tr h="798850">
                <a:tc>
                  <a:txBody>
                    <a:bodyPr/>
                    <a:lstStyle/>
                    <a:p>
                      <a:pPr algn="ctr"/>
                      <a:r>
                        <a:rPr lang="en-US" sz="1700" dirty="0" err="1">
                          <a:latin typeface="Times New Roman" pitchFamily="18" charset="0"/>
                          <a:cs typeface="Times New Roman" pitchFamily="18" charset="0"/>
                        </a:rPr>
                        <a:t>Tên</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chất</a:t>
                      </a:r>
                      <a:endParaRPr lang="en-US" sz="1700" dirty="0">
                        <a:latin typeface="Times New Roman" pitchFamily="18" charset="0"/>
                        <a:cs typeface="Times New Roman" pitchFamily="18" charset="0"/>
                      </a:endParaRPr>
                    </a:p>
                  </a:txBody>
                  <a:tcPr/>
                </a:tc>
                <a:tc>
                  <a:txBody>
                    <a:bodyPr/>
                    <a:lstStyle/>
                    <a:p>
                      <a:pPr algn="ctr">
                        <a:spcAft>
                          <a:spcPts val="0"/>
                        </a:spcAft>
                      </a:pPr>
                      <a:r>
                        <a:rPr lang="en-US" sz="1700" b="1">
                          <a:effectLst/>
                          <a:latin typeface="Times New Roman" pitchFamily="18" charset="0"/>
                          <a:ea typeface="Times New Roman"/>
                          <a:cs typeface="Times New Roman" pitchFamily="18" charset="0"/>
                        </a:rPr>
                        <a:t>Lĩnh</a:t>
                      </a:r>
                      <a:r>
                        <a:rPr lang="en-US" sz="1700" b="1" baseline="0">
                          <a:effectLst/>
                          <a:latin typeface="Times New Roman" pitchFamily="18" charset="0"/>
                          <a:ea typeface="Times New Roman"/>
                          <a:cs typeface="Times New Roman" pitchFamily="18" charset="0"/>
                        </a:rPr>
                        <a:t> vực sử dụng</a:t>
                      </a:r>
                      <a:endParaRPr lang="en-US" sz="170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700" b="1">
                          <a:effectLst/>
                          <a:latin typeface="Times New Roman" pitchFamily="18" charset="0"/>
                          <a:ea typeface="Times New Roman"/>
                          <a:cs typeface="Times New Roman" pitchFamily="18" charset="0"/>
                        </a:rPr>
                        <a:t>Tác</a:t>
                      </a:r>
                      <a:r>
                        <a:rPr lang="en-US" sz="1700" b="1" baseline="0">
                          <a:effectLst/>
                          <a:latin typeface="Times New Roman" pitchFamily="18" charset="0"/>
                          <a:ea typeface="Times New Roman"/>
                          <a:cs typeface="Times New Roman" pitchFamily="18" charset="0"/>
                        </a:rPr>
                        <a:t> hại</a:t>
                      </a:r>
                      <a:endParaRPr lang="en-US" sz="17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423792">
                <a:tc gridSpan="3">
                  <a:txBody>
                    <a:bodyPr/>
                    <a:lstStyle/>
                    <a:p>
                      <a:pPr algn="ctr"/>
                      <a:r>
                        <a:rPr lang="en-US" sz="1500" b="1">
                          <a:latin typeface="Times New Roman" pitchFamily="18" charset="0"/>
                          <a:cs typeface="Times New Roman" pitchFamily="18" charset="0"/>
                        </a:rPr>
                        <a:t>Kim loại</a:t>
                      </a:r>
                      <a:r>
                        <a:rPr lang="en-US" sz="1500" b="1" baseline="0">
                          <a:latin typeface="Times New Roman" pitchFamily="18" charset="0"/>
                          <a:cs typeface="Times New Roman" pitchFamily="18" charset="0"/>
                        </a:rPr>
                        <a:t> và các hợp chất chứa kim loại</a:t>
                      </a:r>
                      <a:endParaRPr lang="en-US" sz="1500" b="1">
                        <a:latin typeface="Times New Roman" pitchFamily="18" charset="0"/>
                        <a:cs typeface="Times New Roman" pitchFamily="18" charset="0"/>
                      </a:endParaRPr>
                    </a:p>
                  </a:txBody>
                  <a:tcPr/>
                </a:tc>
                <a:tc hMerge="1">
                  <a:txBody>
                    <a:bodyPr/>
                    <a:lstStyle/>
                    <a:p>
                      <a:pPr algn="just">
                        <a:spcAft>
                          <a:spcPts val="0"/>
                        </a:spcAft>
                      </a:pPr>
                      <a:endParaRPr lang="en-US" sz="1500">
                        <a:effectLst/>
                        <a:latin typeface="Times New Roman" pitchFamily="18" charset="0"/>
                        <a:ea typeface="Times New Roman"/>
                        <a:cs typeface="Times New Roman" pitchFamily="18" charset="0"/>
                      </a:endParaRPr>
                    </a:p>
                  </a:txBody>
                  <a:tcPr marL="68580" marR="68580" marT="0" marB="0"/>
                </a:tc>
                <a:tc hMerge="1">
                  <a:txBody>
                    <a:bodyPr/>
                    <a:lstStyle/>
                    <a:p>
                      <a:pPr algn="just">
                        <a:spcAft>
                          <a:spcPts val="0"/>
                        </a:spcAft>
                      </a:pPr>
                      <a:endParaRPr lang="en-US" sz="15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1"/>
                  </a:ext>
                </a:extLst>
              </a:tr>
              <a:tr h="1797413">
                <a:tc>
                  <a:txBody>
                    <a:bodyPr/>
                    <a:lstStyle/>
                    <a:p>
                      <a:pPr>
                        <a:spcAft>
                          <a:spcPts val="0"/>
                        </a:spcAft>
                      </a:pPr>
                      <a:r>
                        <a:rPr lang="en-US" sz="1500">
                          <a:effectLst/>
                          <a:latin typeface="Times New Roman"/>
                          <a:ea typeface="Times New Roman"/>
                        </a:rPr>
                        <a:t>Thuỷ ngân</a:t>
                      </a:r>
                    </a:p>
                    <a:p>
                      <a:pPr>
                        <a:spcAft>
                          <a:spcPts val="0"/>
                        </a:spcAft>
                      </a:pPr>
                      <a:r>
                        <a:rPr lang="en-US" sz="1500">
                          <a:effectLst/>
                          <a:latin typeface="Times New Roman"/>
                          <a:ea typeface="Times New Roman"/>
                        </a:rPr>
                        <a:t>(Hg)</a:t>
                      </a:r>
                    </a:p>
                  </a:txBody>
                  <a:tcPr marL="68580" marR="68580" marT="0" marB="0"/>
                </a:tc>
                <a:tc>
                  <a:txBody>
                    <a:bodyPr/>
                    <a:lstStyle/>
                    <a:p>
                      <a:pPr algn="just">
                        <a:spcAft>
                          <a:spcPts val="0"/>
                        </a:spcAft>
                      </a:pPr>
                      <a:r>
                        <a:rPr lang="en-US" sz="1500" dirty="0" err="1">
                          <a:effectLst/>
                          <a:latin typeface="Times New Roman"/>
                          <a:ea typeface="Times New Roman"/>
                        </a:rPr>
                        <a:t>Chế</a:t>
                      </a:r>
                      <a:r>
                        <a:rPr lang="en-US" sz="1500" dirty="0">
                          <a:effectLst/>
                          <a:latin typeface="Times New Roman"/>
                          <a:ea typeface="Times New Roman"/>
                        </a:rPr>
                        <a:t> </a:t>
                      </a:r>
                      <a:r>
                        <a:rPr lang="en-US" sz="1500" dirty="0" err="1">
                          <a:effectLst/>
                          <a:latin typeface="Times New Roman"/>
                          <a:ea typeface="Times New Roman"/>
                        </a:rPr>
                        <a:t>tạo</a:t>
                      </a:r>
                      <a:r>
                        <a:rPr lang="en-US" sz="1500" dirty="0">
                          <a:effectLst/>
                          <a:latin typeface="Times New Roman"/>
                          <a:ea typeface="Times New Roman"/>
                        </a:rPr>
                        <a:t> </a:t>
                      </a:r>
                      <a:r>
                        <a:rPr lang="en-US" sz="1500" dirty="0" err="1">
                          <a:effectLst/>
                          <a:latin typeface="Times New Roman"/>
                          <a:ea typeface="Times New Roman"/>
                        </a:rPr>
                        <a:t>hỗn</a:t>
                      </a:r>
                      <a:r>
                        <a:rPr lang="en-US" sz="1500" dirty="0">
                          <a:effectLst/>
                          <a:latin typeface="Times New Roman"/>
                          <a:ea typeface="Times New Roman"/>
                        </a:rPr>
                        <a:t> </a:t>
                      </a:r>
                      <a:r>
                        <a:rPr lang="en-US" sz="1500" dirty="0" err="1">
                          <a:effectLst/>
                          <a:latin typeface="Times New Roman"/>
                          <a:ea typeface="Times New Roman"/>
                        </a:rPr>
                        <a:t>hống</a:t>
                      </a:r>
                      <a:r>
                        <a:rPr lang="en-US" sz="1500" dirty="0">
                          <a:effectLst/>
                          <a:latin typeface="Times New Roman"/>
                          <a:ea typeface="Times New Roman"/>
                        </a:rPr>
                        <a:t> </a:t>
                      </a:r>
                      <a:r>
                        <a:rPr lang="en-US" sz="1500" dirty="0" err="1">
                          <a:effectLst/>
                          <a:latin typeface="Times New Roman"/>
                          <a:ea typeface="Times New Roman"/>
                        </a:rPr>
                        <a:t>với</a:t>
                      </a:r>
                      <a:r>
                        <a:rPr lang="en-US" sz="1500" dirty="0">
                          <a:effectLst/>
                          <a:latin typeface="Times New Roman"/>
                          <a:ea typeface="Times New Roman"/>
                        </a:rPr>
                        <a:t> </a:t>
                      </a:r>
                      <a:r>
                        <a:rPr lang="en-US" sz="1500" dirty="0" err="1">
                          <a:effectLst/>
                          <a:latin typeface="Times New Roman"/>
                          <a:ea typeface="Times New Roman"/>
                        </a:rPr>
                        <a:t>đồng</a:t>
                      </a:r>
                      <a:r>
                        <a:rPr lang="en-US" sz="1500" dirty="0">
                          <a:effectLst/>
                          <a:latin typeface="Times New Roman"/>
                          <a:ea typeface="Times New Roman"/>
                        </a:rPr>
                        <a:t>, </a:t>
                      </a:r>
                      <a:r>
                        <a:rPr lang="en-US" sz="1500" dirty="0" err="1">
                          <a:effectLst/>
                          <a:latin typeface="Times New Roman"/>
                          <a:ea typeface="Times New Roman"/>
                        </a:rPr>
                        <a:t>bạc</a:t>
                      </a:r>
                      <a:r>
                        <a:rPr lang="en-US" sz="1500" dirty="0">
                          <a:effectLst/>
                          <a:latin typeface="Times New Roman"/>
                          <a:ea typeface="Times New Roman"/>
                        </a:rPr>
                        <a:t>, </a:t>
                      </a:r>
                      <a:r>
                        <a:rPr lang="en-US" sz="1500" dirty="0" err="1">
                          <a:effectLst/>
                          <a:latin typeface="Times New Roman"/>
                          <a:ea typeface="Times New Roman"/>
                        </a:rPr>
                        <a:t>vàng</a:t>
                      </a:r>
                      <a:r>
                        <a:rPr lang="en-US" sz="1500" dirty="0">
                          <a:effectLst/>
                          <a:latin typeface="Times New Roman"/>
                          <a:ea typeface="Times New Roman"/>
                        </a:rPr>
                        <a:t>, </a:t>
                      </a:r>
                      <a:r>
                        <a:rPr lang="en-US" sz="1500" dirty="0" err="1">
                          <a:effectLst/>
                          <a:latin typeface="Times New Roman"/>
                          <a:ea typeface="Times New Roman"/>
                        </a:rPr>
                        <a:t>thiếc</a:t>
                      </a:r>
                      <a:r>
                        <a:rPr lang="en-US" sz="1500" dirty="0">
                          <a:effectLst/>
                          <a:latin typeface="Times New Roman"/>
                          <a:ea typeface="Times New Roman"/>
                        </a:rPr>
                        <a:t>, </a:t>
                      </a:r>
                      <a:r>
                        <a:rPr lang="en-US" sz="1500" dirty="0" err="1">
                          <a:effectLst/>
                          <a:latin typeface="Times New Roman"/>
                          <a:ea typeface="Times New Roman"/>
                        </a:rPr>
                        <a:t>điện</a:t>
                      </a:r>
                      <a:r>
                        <a:rPr lang="en-US" sz="1500" dirty="0">
                          <a:effectLst/>
                          <a:latin typeface="Times New Roman"/>
                          <a:ea typeface="Times New Roman"/>
                        </a:rPr>
                        <a:t> </a:t>
                      </a:r>
                      <a:r>
                        <a:rPr lang="en-US" sz="1500" dirty="0" err="1">
                          <a:effectLst/>
                          <a:latin typeface="Times New Roman"/>
                          <a:ea typeface="Times New Roman"/>
                        </a:rPr>
                        <a:t>cực</a:t>
                      </a:r>
                      <a:r>
                        <a:rPr lang="en-US" sz="1500" dirty="0">
                          <a:effectLst/>
                          <a:latin typeface="Times New Roman"/>
                          <a:ea typeface="Times New Roman"/>
                        </a:rPr>
                        <a:t>, </a:t>
                      </a:r>
                      <a:r>
                        <a:rPr lang="en-US" sz="1500" dirty="0" err="1">
                          <a:effectLst/>
                          <a:latin typeface="Times New Roman"/>
                          <a:ea typeface="Times New Roman"/>
                        </a:rPr>
                        <a:t>nhiệt</a:t>
                      </a:r>
                      <a:r>
                        <a:rPr lang="en-US" sz="1500" dirty="0">
                          <a:effectLst/>
                          <a:latin typeface="Times New Roman"/>
                          <a:ea typeface="Times New Roman"/>
                        </a:rPr>
                        <a:t> </a:t>
                      </a:r>
                      <a:r>
                        <a:rPr lang="en-US" sz="1500" dirty="0" err="1">
                          <a:effectLst/>
                          <a:latin typeface="Times New Roman"/>
                          <a:ea typeface="Times New Roman"/>
                        </a:rPr>
                        <a:t>kế</a:t>
                      </a:r>
                      <a:r>
                        <a:rPr lang="en-US" sz="1500" dirty="0">
                          <a:effectLst/>
                          <a:latin typeface="Times New Roman"/>
                          <a:ea typeface="Times New Roman"/>
                        </a:rPr>
                        <a:t>, </a:t>
                      </a:r>
                      <a:r>
                        <a:rPr lang="en-US" sz="1500" dirty="0" err="1">
                          <a:effectLst/>
                          <a:latin typeface="Times New Roman"/>
                          <a:ea typeface="Times New Roman"/>
                        </a:rPr>
                        <a:t>đèn</a:t>
                      </a:r>
                      <a:r>
                        <a:rPr lang="en-US" sz="1500" dirty="0">
                          <a:effectLst/>
                          <a:latin typeface="Times New Roman"/>
                          <a:ea typeface="Times New Roman"/>
                        </a:rPr>
                        <a:t> </a:t>
                      </a:r>
                      <a:r>
                        <a:rPr lang="en-US" sz="1500" dirty="0" err="1">
                          <a:effectLst/>
                          <a:latin typeface="Times New Roman"/>
                          <a:ea typeface="Times New Roman"/>
                        </a:rPr>
                        <a:t>thuỷ</a:t>
                      </a:r>
                      <a:r>
                        <a:rPr lang="en-US" sz="1500" dirty="0">
                          <a:effectLst/>
                          <a:latin typeface="Times New Roman"/>
                          <a:ea typeface="Times New Roman"/>
                        </a:rPr>
                        <a:t> </a:t>
                      </a:r>
                      <a:r>
                        <a:rPr lang="en-US" sz="1500" dirty="0" err="1">
                          <a:effectLst/>
                          <a:latin typeface="Times New Roman"/>
                          <a:ea typeface="Times New Roman"/>
                        </a:rPr>
                        <a:t>ngân</a:t>
                      </a:r>
                      <a:r>
                        <a:rPr lang="en-US" sz="1500" dirty="0">
                          <a:effectLst/>
                          <a:latin typeface="Times New Roman"/>
                          <a:ea typeface="Times New Roman"/>
                        </a:rPr>
                        <a:t>, </a:t>
                      </a:r>
                      <a:r>
                        <a:rPr lang="en-US" sz="1500" dirty="0" err="1">
                          <a:effectLst/>
                          <a:latin typeface="Times New Roman"/>
                          <a:ea typeface="Times New Roman"/>
                        </a:rPr>
                        <a:t>tráng</a:t>
                      </a:r>
                      <a:r>
                        <a:rPr lang="en-US" sz="1500" dirty="0">
                          <a:effectLst/>
                          <a:latin typeface="Times New Roman"/>
                          <a:ea typeface="Times New Roman"/>
                        </a:rPr>
                        <a:t> </a:t>
                      </a:r>
                      <a:r>
                        <a:rPr lang="en-US" sz="1500" dirty="0" err="1">
                          <a:effectLst/>
                          <a:latin typeface="Times New Roman"/>
                          <a:ea typeface="Times New Roman"/>
                        </a:rPr>
                        <a:t>gương</a:t>
                      </a:r>
                      <a:r>
                        <a:rPr lang="en-US" sz="1500" dirty="0">
                          <a:effectLst/>
                          <a:latin typeface="Times New Roman"/>
                          <a:ea typeface="Times New Roman"/>
                        </a:rPr>
                        <a:t>, </a:t>
                      </a:r>
                      <a:r>
                        <a:rPr lang="en-US" sz="1500" dirty="0" err="1">
                          <a:effectLst/>
                          <a:latin typeface="Times New Roman"/>
                          <a:ea typeface="Times New Roman"/>
                        </a:rPr>
                        <a:t>xúc</a:t>
                      </a:r>
                      <a:r>
                        <a:rPr lang="en-US" sz="1500" dirty="0">
                          <a:effectLst/>
                          <a:latin typeface="Times New Roman"/>
                          <a:ea typeface="Times New Roman"/>
                        </a:rPr>
                        <a:t> </a:t>
                      </a:r>
                      <a:r>
                        <a:rPr lang="en-US" sz="1500" dirty="0" err="1">
                          <a:effectLst/>
                          <a:latin typeface="Times New Roman"/>
                          <a:ea typeface="Times New Roman"/>
                        </a:rPr>
                        <a:t>tác</a:t>
                      </a:r>
                      <a:r>
                        <a:rPr lang="en-US" sz="1500" dirty="0">
                          <a:effectLst/>
                          <a:latin typeface="Times New Roman"/>
                          <a:ea typeface="Times New Roman"/>
                        </a:rPr>
                        <a:t>. HgNO</a:t>
                      </a:r>
                      <a:r>
                        <a:rPr lang="en-US" sz="1500" baseline="-25000" dirty="0">
                          <a:effectLst/>
                          <a:latin typeface="Times New Roman"/>
                          <a:ea typeface="Times New Roman"/>
                        </a:rPr>
                        <a:t>3</a:t>
                      </a:r>
                      <a:r>
                        <a:rPr lang="en-US" sz="1500" dirty="0">
                          <a:effectLst/>
                          <a:latin typeface="Times New Roman"/>
                          <a:ea typeface="Times New Roman"/>
                        </a:rPr>
                        <a:t> </a:t>
                      </a:r>
                      <a:r>
                        <a:rPr lang="en-US" sz="1500" dirty="0" err="1">
                          <a:effectLst/>
                          <a:latin typeface="Times New Roman"/>
                          <a:ea typeface="Times New Roman"/>
                        </a:rPr>
                        <a:t>dùng</a:t>
                      </a:r>
                      <a:r>
                        <a:rPr lang="en-US" sz="1500" dirty="0">
                          <a:effectLst/>
                          <a:latin typeface="Times New Roman"/>
                          <a:ea typeface="Times New Roman"/>
                        </a:rPr>
                        <a:t> </a:t>
                      </a:r>
                      <a:r>
                        <a:rPr lang="en-US" sz="1500" dirty="0" err="1">
                          <a:effectLst/>
                          <a:latin typeface="Times New Roman"/>
                          <a:ea typeface="Times New Roman"/>
                        </a:rPr>
                        <a:t>trong</a:t>
                      </a:r>
                      <a:r>
                        <a:rPr lang="en-US" sz="1500" dirty="0">
                          <a:effectLst/>
                          <a:latin typeface="Times New Roman"/>
                          <a:ea typeface="Times New Roman"/>
                        </a:rPr>
                        <a:t> </a:t>
                      </a:r>
                      <a:r>
                        <a:rPr lang="en-US" sz="1500" dirty="0" err="1">
                          <a:effectLst/>
                          <a:latin typeface="Times New Roman"/>
                          <a:ea typeface="Times New Roman"/>
                        </a:rPr>
                        <a:t>thuộc</a:t>
                      </a:r>
                      <a:r>
                        <a:rPr lang="en-US" sz="1500" dirty="0">
                          <a:effectLst/>
                          <a:latin typeface="Times New Roman"/>
                          <a:ea typeface="Times New Roman"/>
                        </a:rPr>
                        <a:t> </a:t>
                      </a:r>
                      <a:r>
                        <a:rPr lang="en-US" sz="1500" dirty="0" err="1">
                          <a:effectLst/>
                          <a:latin typeface="Times New Roman"/>
                          <a:ea typeface="Times New Roman"/>
                        </a:rPr>
                        <a:t>lông</a:t>
                      </a:r>
                      <a:r>
                        <a:rPr lang="en-US" sz="1500" dirty="0">
                          <a:effectLst/>
                          <a:latin typeface="Times New Roman"/>
                          <a:ea typeface="Times New Roman"/>
                        </a:rPr>
                        <a:t> </a:t>
                      </a:r>
                      <a:r>
                        <a:rPr lang="en-US" sz="1500" dirty="0" err="1">
                          <a:effectLst/>
                          <a:latin typeface="Times New Roman"/>
                          <a:ea typeface="Times New Roman"/>
                        </a:rPr>
                        <a:t>thỏ</a:t>
                      </a:r>
                      <a:r>
                        <a:rPr lang="en-US" sz="1500" dirty="0">
                          <a:effectLst/>
                          <a:latin typeface="Times New Roman"/>
                          <a:ea typeface="Times New Roman"/>
                        </a:rPr>
                        <a:t>, </a:t>
                      </a:r>
                      <a:r>
                        <a:rPr lang="en-US" sz="1500" dirty="0" err="1">
                          <a:effectLst/>
                          <a:latin typeface="Times New Roman"/>
                          <a:ea typeface="Times New Roman"/>
                        </a:rPr>
                        <a:t>làm</a:t>
                      </a:r>
                      <a:r>
                        <a:rPr lang="en-US" sz="1500" dirty="0">
                          <a:effectLst/>
                          <a:latin typeface="Times New Roman"/>
                          <a:ea typeface="Times New Roman"/>
                        </a:rPr>
                        <a:t> </a:t>
                      </a:r>
                      <a:r>
                        <a:rPr lang="en-US" sz="1500" dirty="0" err="1">
                          <a:effectLst/>
                          <a:latin typeface="Times New Roman"/>
                          <a:ea typeface="Times New Roman"/>
                        </a:rPr>
                        <a:t>phớt</a:t>
                      </a:r>
                      <a:r>
                        <a:rPr lang="en-US" sz="1500" dirty="0">
                          <a:effectLst/>
                          <a:latin typeface="Times New Roman"/>
                          <a:ea typeface="Times New Roman"/>
                        </a:rPr>
                        <a:t> </a:t>
                      </a:r>
                      <a:r>
                        <a:rPr lang="en-US" sz="1500" dirty="0" err="1">
                          <a:effectLst/>
                          <a:latin typeface="Times New Roman"/>
                          <a:ea typeface="Times New Roman"/>
                        </a:rPr>
                        <a:t>mũ</a:t>
                      </a:r>
                      <a:r>
                        <a:rPr lang="en-US" sz="1500" dirty="0">
                          <a:effectLst/>
                          <a:latin typeface="Times New Roman"/>
                          <a:ea typeface="Times New Roman"/>
                        </a:rPr>
                        <a:t>, </a:t>
                      </a:r>
                      <a:r>
                        <a:rPr lang="en-US" sz="1500" dirty="0" err="1">
                          <a:effectLst/>
                          <a:latin typeface="Times New Roman"/>
                          <a:ea typeface="Times New Roman"/>
                        </a:rPr>
                        <a:t>HgS</a:t>
                      </a:r>
                      <a:r>
                        <a:rPr lang="en-US" sz="1500" dirty="0">
                          <a:effectLst/>
                          <a:latin typeface="Times New Roman"/>
                          <a:ea typeface="Times New Roman"/>
                        </a:rPr>
                        <a:t> </a:t>
                      </a:r>
                      <a:r>
                        <a:rPr lang="en-US" sz="1500" dirty="0" err="1">
                          <a:effectLst/>
                          <a:latin typeface="Times New Roman"/>
                          <a:ea typeface="Times New Roman"/>
                        </a:rPr>
                        <a:t>làm</a:t>
                      </a:r>
                      <a:r>
                        <a:rPr lang="en-US" sz="1500" dirty="0">
                          <a:effectLst/>
                          <a:latin typeface="Times New Roman"/>
                          <a:ea typeface="Times New Roman"/>
                        </a:rPr>
                        <a:t> </a:t>
                      </a:r>
                      <a:r>
                        <a:rPr lang="en-US" sz="1500" dirty="0" err="1">
                          <a:effectLst/>
                          <a:latin typeface="Times New Roman"/>
                          <a:ea typeface="Times New Roman"/>
                        </a:rPr>
                        <a:t>chất</a:t>
                      </a:r>
                      <a:r>
                        <a:rPr lang="en-US" sz="1500" dirty="0">
                          <a:effectLst/>
                          <a:latin typeface="Times New Roman"/>
                          <a:ea typeface="Times New Roman"/>
                        </a:rPr>
                        <a:t> </a:t>
                      </a:r>
                      <a:r>
                        <a:rPr lang="en-US" sz="1500" dirty="0" err="1">
                          <a:effectLst/>
                          <a:latin typeface="Times New Roman"/>
                          <a:ea typeface="Times New Roman"/>
                        </a:rPr>
                        <a:t>màu</a:t>
                      </a:r>
                      <a:r>
                        <a:rPr lang="en-US" sz="1500" dirty="0">
                          <a:effectLst/>
                          <a:latin typeface="Times New Roman"/>
                          <a:ea typeface="Times New Roman"/>
                        </a:rPr>
                        <a:t> </a:t>
                      </a:r>
                      <a:r>
                        <a:rPr lang="en-US" sz="1500" dirty="0" err="1">
                          <a:effectLst/>
                          <a:latin typeface="Times New Roman"/>
                          <a:ea typeface="Times New Roman"/>
                        </a:rPr>
                        <a:t>đỏ</a:t>
                      </a:r>
                      <a:r>
                        <a:rPr lang="en-US" sz="1500" dirty="0">
                          <a:effectLst/>
                          <a:latin typeface="Times New Roman"/>
                          <a:ea typeface="Times New Roman"/>
                        </a:rPr>
                        <a:t> </a:t>
                      </a:r>
                      <a:r>
                        <a:rPr lang="en-US" sz="1500" dirty="0" err="1">
                          <a:effectLst/>
                          <a:latin typeface="Times New Roman"/>
                          <a:ea typeface="Times New Roman"/>
                        </a:rPr>
                        <a:t>sản</a:t>
                      </a:r>
                      <a:r>
                        <a:rPr lang="en-US" sz="1500" baseline="0" dirty="0">
                          <a:effectLst/>
                          <a:latin typeface="Times New Roman"/>
                          <a:ea typeface="Times New Roman"/>
                        </a:rPr>
                        <a:t> </a:t>
                      </a:r>
                      <a:r>
                        <a:rPr lang="en-US" sz="1500" baseline="0" dirty="0" err="1">
                          <a:effectLst/>
                          <a:latin typeface="Times New Roman"/>
                          <a:ea typeface="Times New Roman"/>
                        </a:rPr>
                        <a:t>xuất</a:t>
                      </a:r>
                      <a:r>
                        <a:rPr lang="en-US" sz="1500" dirty="0">
                          <a:effectLst/>
                          <a:latin typeface="Times New Roman"/>
                          <a:ea typeface="Times New Roman"/>
                        </a:rPr>
                        <a:t> </a:t>
                      </a:r>
                      <a:r>
                        <a:rPr lang="en-US" sz="1500" dirty="0" err="1">
                          <a:effectLst/>
                          <a:latin typeface="Times New Roman"/>
                          <a:ea typeface="Times New Roman"/>
                        </a:rPr>
                        <a:t>sơn</a:t>
                      </a:r>
                      <a:r>
                        <a:rPr lang="en-US" sz="1500" dirty="0">
                          <a:effectLst/>
                          <a:latin typeface="Times New Roman"/>
                          <a:ea typeface="Times New Roman"/>
                        </a:rPr>
                        <a:t> </a:t>
                      </a:r>
                      <a:r>
                        <a:rPr lang="en-US" sz="1500" dirty="0" err="1">
                          <a:effectLst/>
                          <a:latin typeface="Times New Roman"/>
                          <a:ea typeface="Times New Roman"/>
                        </a:rPr>
                        <a:t>đáy</a:t>
                      </a:r>
                      <a:r>
                        <a:rPr lang="en-US" sz="1500" dirty="0">
                          <a:effectLst/>
                          <a:latin typeface="Times New Roman"/>
                          <a:ea typeface="Times New Roman"/>
                        </a:rPr>
                        <a:t> </a:t>
                      </a:r>
                      <a:r>
                        <a:rPr lang="en-US" sz="1500" dirty="0" err="1">
                          <a:effectLst/>
                          <a:latin typeface="Times New Roman"/>
                          <a:ea typeface="Times New Roman"/>
                        </a:rPr>
                        <a:t>tàu</a:t>
                      </a:r>
                      <a:r>
                        <a:rPr lang="en-US" sz="1500" dirty="0">
                          <a:effectLst/>
                          <a:latin typeface="Times New Roman"/>
                          <a:ea typeface="Times New Roman"/>
                        </a:rPr>
                        <a:t>. </a:t>
                      </a:r>
                      <a:r>
                        <a:rPr lang="en-US" sz="1500" dirty="0" err="1">
                          <a:effectLst/>
                          <a:latin typeface="Times New Roman"/>
                          <a:ea typeface="Times New Roman"/>
                        </a:rPr>
                        <a:t>Thuỷ</a:t>
                      </a:r>
                      <a:r>
                        <a:rPr lang="en-US" sz="1500" dirty="0">
                          <a:effectLst/>
                          <a:latin typeface="Times New Roman"/>
                          <a:ea typeface="Times New Roman"/>
                        </a:rPr>
                        <a:t> </a:t>
                      </a:r>
                      <a:r>
                        <a:rPr lang="en-US" sz="1500" dirty="0" err="1">
                          <a:effectLst/>
                          <a:latin typeface="Times New Roman"/>
                          <a:ea typeface="Times New Roman"/>
                        </a:rPr>
                        <a:t>ngân</a:t>
                      </a:r>
                      <a:r>
                        <a:rPr lang="en-US" sz="1500" dirty="0">
                          <a:effectLst/>
                          <a:latin typeface="Times New Roman"/>
                          <a:ea typeface="Times New Roman"/>
                        </a:rPr>
                        <a:t> </a:t>
                      </a:r>
                      <a:r>
                        <a:rPr lang="en-US" sz="1500" dirty="0" err="1">
                          <a:effectLst/>
                          <a:latin typeface="Times New Roman"/>
                          <a:ea typeface="Times New Roman"/>
                        </a:rPr>
                        <a:t>hữu</a:t>
                      </a:r>
                      <a:r>
                        <a:rPr lang="en-US" sz="1500" dirty="0">
                          <a:effectLst/>
                          <a:latin typeface="Times New Roman"/>
                          <a:ea typeface="Times New Roman"/>
                        </a:rPr>
                        <a:t> </a:t>
                      </a:r>
                      <a:r>
                        <a:rPr lang="en-US" sz="1500" dirty="0" err="1">
                          <a:effectLst/>
                          <a:latin typeface="Times New Roman"/>
                          <a:ea typeface="Times New Roman"/>
                        </a:rPr>
                        <a:t>cơ</a:t>
                      </a:r>
                      <a:r>
                        <a:rPr lang="en-US" sz="1500" dirty="0">
                          <a:effectLst/>
                          <a:latin typeface="Times New Roman"/>
                          <a:ea typeface="Times New Roman"/>
                        </a:rPr>
                        <a:t> (</a:t>
                      </a:r>
                      <a:r>
                        <a:rPr lang="en-US" sz="1500" dirty="0" err="1">
                          <a:effectLst/>
                          <a:latin typeface="Times New Roman"/>
                          <a:ea typeface="Times New Roman"/>
                        </a:rPr>
                        <a:t>metyl</a:t>
                      </a:r>
                      <a:r>
                        <a:rPr lang="en-US" sz="1500" dirty="0">
                          <a:effectLst/>
                          <a:latin typeface="Times New Roman"/>
                          <a:ea typeface="Times New Roman"/>
                        </a:rPr>
                        <a:t>, </a:t>
                      </a:r>
                      <a:r>
                        <a:rPr lang="en-US" sz="1500" dirty="0" err="1">
                          <a:effectLst/>
                          <a:latin typeface="Times New Roman"/>
                          <a:ea typeface="Times New Roman"/>
                        </a:rPr>
                        <a:t>etyl</a:t>
                      </a:r>
                      <a:r>
                        <a:rPr lang="en-US" sz="1500" dirty="0">
                          <a:effectLst/>
                          <a:latin typeface="Times New Roman"/>
                          <a:ea typeface="Times New Roman"/>
                        </a:rPr>
                        <a:t>, phenyl, </a:t>
                      </a:r>
                      <a:r>
                        <a:rPr lang="en-US" sz="1500" dirty="0" err="1">
                          <a:effectLst/>
                          <a:latin typeface="Times New Roman"/>
                          <a:ea typeface="Times New Roman"/>
                        </a:rPr>
                        <a:t>tolyl</a:t>
                      </a:r>
                      <a:r>
                        <a:rPr lang="en-US" sz="1500" dirty="0">
                          <a:effectLst/>
                          <a:latin typeface="Times New Roman"/>
                          <a:ea typeface="Times New Roman"/>
                        </a:rPr>
                        <a:t> </a:t>
                      </a:r>
                      <a:r>
                        <a:rPr lang="en-US" sz="1500" dirty="0" err="1">
                          <a:effectLst/>
                          <a:latin typeface="Times New Roman"/>
                          <a:ea typeface="Times New Roman"/>
                        </a:rPr>
                        <a:t>thuỷ</a:t>
                      </a:r>
                      <a:r>
                        <a:rPr lang="en-US" sz="1500" dirty="0">
                          <a:effectLst/>
                          <a:latin typeface="Times New Roman"/>
                          <a:ea typeface="Times New Roman"/>
                        </a:rPr>
                        <a:t> </a:t>
                      </a:r>
                      <a:r>
                        <a:rPr lang="en-US" sz="1500" dirty="0" err="1">
                          <a:effectLst/>
                          <a:latin typeface="Times New Roman"/>
                          <a:ea typeface="Times New Roman"/>
                        </a:rPr>
                        <a:t>ngân</a:t>
                      </a:r>
                      <a:r>
                        <a:rPr lang="en-US" sz="1500" dirty="0">
                          <a:effectLst/>
                          <a:latin typeface="Times New Roman"/>
                          <a:ea typeface="Times New Roman"/>
                        </a:rPr>
                        <a:t>) </a:t>
                      </a:r>
                      <a:r>
                        <a:rPr lang="en-US" sz="1500" dirty="0" err="1">
                          <a:effectLst/>
                          <a:latin typeface="Times New Roman"/>
                          <a:ea typeface="Times New Roman"/>
                        </a:rPr>
                        <a:t>dùng</a:t>
                      </a:r>
                      <a:r>
                        <a:rPr lang="en-US" sz="1500" dirty="0">
                          <a:effectLst/>
                          <a:latin typeface="Times New Roman"/>
                          <a:ea typeface="Times New Roman"/>
                        </a:rPr>
                        <a:t> </a:t>
                      </a:r>
                      <a:r>
                        <a:rPr lang="en-US" sz="1500" dirty="0" err="1">
                          <a:effectLst/>
                          <a:latin typeface="Times New Roman"/>
                          <a:ea typeface="Times New Roman"/>
                        </a:rPr>
                        <a:t>để</a:t>
                      </a:r>
                      <a:r>
                        <a:rPr lang="en-US" sz="1500" baseline="0" dirty="0">
                          <a:effectLst/>
                          <a:latin typeface="Times New Roman"/>
                          <a:ea typeface="Times New Roman"/>
                        </a:rPr>
                        <a:t> </a:t>
                      </a:r>
                      <a:r>
                        <a:rPr lang="en-US" sz="1500" baseline="0" dirty="0" err="1">
                          <a:effectLst/>
                          <a:latin typeface="Times New Roman"/>
                          <a:ea typeface="Times New Roman"/>
                        </a:rPr>
                        <a:t>sản</a:t>
                      </a:r>
                      <a:r>
                        <a:rPr lang="en-US" sz="1500" baseline="0" dirty="0">
                          <a:effectLst/>
                          <a:latin typeface="Times New Roman"/>
                          <a:ea typeface="Times New Roman"/>
                        </a:rPr>
                        <a:t> </a:t>
                      </a:r>
                      <a:r>
                        <a:rPr lang="en-US" sz="1500" baseline="0" dirty="0" err="1">
                          <a:effectLst/>
                          <a:latin typeface="Times New Roman"/>
                          <a:ea typeface="Times New Roman"/>
                        </a:rPr>
                        <a:t>xuất</a:t>
                      </a:r>
                      <a:r>
                        <a:rPr lang="en-US" sz="1500" dirty="0">
                          <a:effectLst/>
                          <a:latin typeface="Times New Roman"/>
                          <a:ea typeface="Times New Roman"/>
                        </a:rPr>
                        <a:t> </a:t>
                      </a:r>
                      <a:r>
                        <a:rPr lang="en-US" sz="1500" dirty="0" err="1">
                          <a:effectLst/>
                          <a:latin typeface="Times New Roman"/>
                          <a:ea typeface="Times New Roman"/>
                        </a:rPr>
                        <a:t>chất</a:t>
                      </a:r>
                      <a:r>
                        <a:rPr lang="en-US" sz="1500" dirty="0">
                          <a:effectLst/>
                          <a:latin typeface="Times New Roman"/>
                          <a:ea typeface="Times New Roman"/>
                        </a:rPr>
                        <a:t> </a:t>
                      </a:r>
                      <a:r>
                        <a:rPr lang="en-US" sz="1500" dirty="0" err="1">
                          <a:effectLst/>
                          <a:latin typeface="Times New Roman"/>
                          <a:ea typeface="Times New Roman"/>
                        </a:rPr>
                        <a:t>trừ</a:t>
                      </a:r>
                      <a:r>
                        <a:rPr lang="en-US" sz="1500" dirty="0">
                          <a:effectLst/>
                          <a:latin typeface="Times New Roman"/>
                          <a:ea typeface="Times New Roman"/>
                        </a:rPr>
                        <a:t> </a:t>
                      </a:r>
                      <a:r>
                        <a:rPr lang="en-US" sz="1500" dirty="0" err="1">
                          <a:effectLst/>
                          <a:latin typeface="Times New Roman"/>
                          <a:ea typeface="Times New Roman"/>
                        </a:rPr>
                        <a:t>nấm</a:t>
                      </a:r>
                      <a:endParaRPr lang="en-US" sz="1500" dirty="0">
                        <a:effectLst/>
                        <a:latin typeface="Times New Roman"/>
                        <a:ea typeface="Times New Roman"/>
                      </a:endParaRPr>
                    </a:p>
                  </a:txBody>
                  <a:tcPr marL="68580" marR="68580" marT="0" marB="0"/>
                </a:tc>
                <a:tc>
                  <a:txBody>
                    <a:bodyPr/>
                    <a:lstStyle/>
                    <a:p>
                      <a:pPr>
                        <a:spcAft>
                          <a:spcPts val="0"/>
                        </a:spcAft>
                      </a:pPr>
                      <a:r>
                        <a:rPr lang="en-US" sz="1500" dirty="0" err="1">
                          <a:effectLst/>
                          <a:latin typeface="Times New Roman"/>
                          <a:ea typeface="Times New Roman"/>
                        </a:rPr>
                        <a:t>Bền</a:t>
                      </a:r>
                      <a:endParaRPr lang="en-US" sz="1500" dirty="0">
                        <a:effectLst/>
                        <a:latin typeface="Times New Roman"/>
                        <a:ea typeface="Times New Roman"/>
                      </a:endParaRPr>
                    </a:p>
                    <a:p>
                      <a:pPr algn="just">
                        <a:spcAft>
                          <a:spcPts val="0"/>
                        </a:spcAft>
                      </a:pPr>
                      <a:r>
                        <a:rPr lang="en-US" sz="1500" dirty="0" err="1">
                          <a:effectLst/>
                          <a:latin typeface="Times New Roman"/>
                          <a:ea typeface="Times New Roman"/>
                        </a:rPr>
                        <a:t>Độc</a:t>
                      </a:r>
                      <a:r>
                        <a:rPr lang="en-US" sz="1500" dirty="0">
                          <a:effectLst/>
                          <a:latin typeface="Times New Roman"/>
                          <a:ea typeface="Times New Roman"/>
                        </a:rPr>
                        <a:t>, </a:t>
                      </a:r>
                      <a:r>
                        <a:rPr lang="en-US" sz="1500" dirty="0" err="1">
                          <a:effectLst/>
                          <a:latin typeface="Times New Roman"/>
                          <a:ea typeface="Times New Roman"/>
                        </a:rPr>
                        <a:t>khoảng</a:t>
                      </a:r>
                      <a:r>
                        <a:rPr lang="en-US" sz="1500" dirty="0">
                          <a:effectLst/>
                          <a:latin typeface="Times New Roman"/>
                          <a:ea typeface="Times New Roman"/>
                        </a:rPr>
                        <a:t> 80% </a:t>
                      </a:r>
                      <a:r>
                        <a:rPr lang="en-US" sz="1500" dirty="0" err="1">
                          <a:effectLst/>
                          <a:latin typeface="Times New Roman"/>
                          <a:ea typeface="Times New Roman"/>
                        </a:rPr>
                        <a:t>hít</a:t>
                      </a:r>
                      <a:r>
                        <a:rPr lang="en-US" sz="1500" dirty="0">
                          <a:effectLst/>
                          <a:latin typeface="Times New Roman"/>
                          <a:ea typeface="Times New Roman"/>
                        </a:rPr>
                        <a:t> </a:t>
                      </a:r>
                      <a:r>
                        <a:rPr lang="en-US" sz="1500" dirty="0" err="1">
                          <a:effectLst/>
                          <a:latin typeface="Times New Roman"/>
                          <a:ea typeface="Times New Roman"/>
                        </a:rPr>
                        <a:t>thở</a:t>
                      </a:r>
                      <a:r>
                        <a:rPr lang="en-US" sz="1500" dirty="0">
                          <a:effectLst/>
                          <a:latin typeface="Times New Roman"/>
                          <a:ea typeface="Times New Roman"/>
                        </a:rPr>
                        <a:t> qua </a:t>
                      </a:r>
                      <a:r>
                        <a:rPr lang="en-US" sz="1500" dirty="0" err="1">
                          <a:effectLst/>
                          <a:latin typeface="Times New Roman"/>
                          <a:ea typeface="Times New Roman"/>
                        </a:rPr>
                        <a:t>phổi</a:t>
                      </a:r>
                      <a:r>
                        <a:rPr lang="en-US" sz="1500" dirty="0">
                          <a:effectLst/>
                          <a:latin typeface="Times New Roman"/>
                          <a:ea typeface="Times New Roman"/>
                        </a:rPr>
                        <a:t> </a:t>
                      </a:r>
                      <a:r>
                        <a:rPr lang="en-US" sz="1500" dirty="0" err="1">
                          <a:effectLst/>
                          <a:latin typeface="Times New Roman"/>
                          <a:ea typeface="Times New Roman"/>
                        </a:rPr>
                        <a:t>bị</a:t>
                      </a:r>
                      <a:r>
                        <a:rPr lang="en-US" sz="1500" dirty="0">
                          <a:effectLst/>
                          <a:latin typeface="Times New Roman"/>
                          <a:ea typeface="Times New Roman"/>
                        </a:rPr>
                        <a:t> </a:t>
                      </a:r>
                      <a:r>
                        <a:rPr lang="en-US" sz="1500" dirty="0" err="1">
                          <a:effectLst/>
                          <a:latin typeface="Times New Roman"/>
                          <a:ea typeface="Times New Roman"/>
                        </a:rPr>
                        <a:t>hấp</a:t>
                      </a:r>
                      <a:r>
                        <a:rPr lang="en-US" sz="1500" dirty="0">
                          <a:effectLst/>
                          <a:latin typeface="Times New Roman"/>
                          <a:ea typeface="Times New Roman"/>
                        </a:rPr>
                        <a:t> </a:t>
                      </a:r>
                      <a:r>
                        <a:rPr lang="en-US" sz="1500" dirty="0" err="1">
                          <a:effectLst/>
                          <a:latin typeface="Times New Roman"/>
                          <a:ea typeface="Times New Roman"/>
                        </a:rPr>
                        <a:t>phụ</a:t>
                      </a:r>
                      <a:r>
                        <a:rPr lang="en-US" sz="1500" dirty="0">
                          <a:effectLst/>
                          <a:latin typeface="Times New Roman"/>
                          <a:ea typeface="Times New Roman"/>
                        </a:rPr>
                        <a:t>, </a:t>
                      </a:r>
                      <a:r>
                        <a:rPr lang="en-US" sz="1500" dirty="0" err="1">
                          <a:effectLst/>
                          <a:latin typeface="Times New Roman"/>
                          <a:ea typeface="Times New Roman"/>
                        </a:rPr>
                        <a:t>chỉ</a:t>
                      </a:r>
                      <a:r>
                        <a:rPr lang="en-US" sz="1500" dirty="0">
                          <a:effectLst/>
                          <a:latin typeface="Times New Roman"/>
                          <a:ea typeface="Times New Roman"/>
                        </a:rPr>
                        <a:t> 15% </a:t>
                      </a:r>
                      <a:r>
                        <a:rPr lang="en-US" sz="1500" dirty="0" err="1">
                          <a:effectLst/>
                          <a:latin typeface="Times New Roman"/>
                          <a:ea typeface="Times New Roman"/>
                        </a:rPr>
                        <a:t>thuỷ</a:t>
                      </a:r>
                      <a:r>
                        <a:rPr lang="en-US" sz="1500" dirty="0">
                          <a:effectLst/>
                          <a:latin typeface="Times New Roman"/>
                          <a:ea typeface="Times New Roman"/>
                        </a:rPr>
                        <a:t> </a:t>
                      </a:r>
                      <a:r>
                        <a:rPr lang="en-US" sz="1500" dirty="0" err="1">
                          <a:effectLst/>
                          <a:latin typeface="Times New Roman"/>
                          <a:ea typeface="Times New Roman"/>
                        </a:rPr>
                        <a:t>ngân</a:t>
                      </a:r>
                      <a:r>
                        <a:rPr lang="en-US" sz="1500" dirty="0">
                          <a:effectLst/>
                          <a:latin typeface="Times New Roman"/>
                          <a:ea typeface="Times New Roman"/>
                        </a:rPr>
                        <a:t> </a:t>
                      </a:r>
                      <a:r>
                        <a:rPr lang="en-US" sz="1500" dirty="0" err="1">
                          <a:effectLst/>
                          <a:latin typeface="Times New Roman"/>
                          <a:ea typeface="Times New Roman"/>
                        </a:rPr>
                        <a:t>bị</a:t>
                      </a:r>
                      <a:r>
                        <a:rPr lang="en-US" sz="1500" dirty="0">
                          <a:effectLst/>
                          <a:latin typeface="Times New Roman"/>
                          <a:ea typeface="Times New Roman"/>
                        </a:rPr>
                        <a:t> </a:t>
                      </a:r>
                      <a:r>
                        <a:rPr lang="en-US" sz="1500" dirty="0" err="1">
                          <a:effectLst/>
                          <a:latin typeface="Times New Roman"/>
                          <a:ea typeface="Times New Roman"/>
                        </a:rPr>
                        <a:t>hấp</a:t>
                      </a:r>
                      <a:r>
                        <a:rPr lang="en-US" sz="1500" dirty="0">
                          <a:effectLst/>
                          <a:latin typeface="Times New Roman"/>
                          <a:ea typeface="Times New Roman"/>
                        </a:rPr>
                        <a:t> </a:t>
                      </a:r>
                      <a:r>
                        <a:rPr lang="en-US" sz="1500" dirty="0" err="1">
                          <a:effectLst/>
                          <a:latin typeface="Times New Roman"/>
                          <a:ea typeface="Times New Roman"/>
                        </a:rPr>
                        <a:t>phụ</a:t>
                      </a:r>
                      <a:r>
                        <a:rPr lang="en-US" sz="1500" dirty="0">
                          <a:effectLst/>
                          <a:latin typeface="Times New Roman"/>
                          <a:ea typeface="Times New Roman"/>
                        </a:rPr>
                        <a:t> qua </a:t>
                      </a:r>
                      <a:r>
                        <a:rPr lang="en-US" sz="1500" dirty="0" err="1">
                          <a:effectLst/>
                          <a:latin typeface="Times New Roman"/>
                          <a:ea typeface="Times New Roman"/>
                        </a:rPr>
                        <a:t>đường</a:t>
                      </a:r>
                      <a:r>
                        <a:rPr lang="en-US" sz="1500" dirty="0">
                          <a:effectLst/>
                          <a:latin typeface="Times New Roman"/>
                          <a:ea typeface="Times New Roman"/>
                        </a:rPr>
                        <a:t> </a:t>
                      </a:r>
                      <a:r>
                        <a:rPr lang="en-US" sz="1500" dirty="0" err="1">
                          <a:effectLst/>
                          <a:latin typeface="Times New Roman"/>
                          <a:ea typeface="Times New Roman"/>
                        </a:rPr>
                        <a:t>ăn</a:t>
                      </a:r>
                      <a:r>
                        <a:rPr lang="en-US" sz="1500" dirty="0">
                          <a:effectLst/>
                          <a:latin typeface="Times New Roman"/>
                          <a:ea typeface="Times New Roman"/>
                        </a:rPr>
                        <a:t> </a:t>
                      </a:r>
                      <a:r>
                        <a:rPr lang="en-US" sz="1500" dirty="0" err="1">
                          <a:effectLst/>
                          <a:latin typeface="Times New Roman"/>
                          <a:ea typeface="Times New Roman"/>
                        </a:rPr>
                        <a:t>uống</a:t>
                      </a:r>
                      <a:r>
                        <a:rPr lang="en-US" sz="1500" dirty="0">
                          <a:effectLst/>
                          <a:latin typeface="Times New Roman"/>
                          <a:ea typeface="Times New Roman"/>
                        </a:rPr>
                        <a:t>, </a:t>
                      </a:r>
                      <a:r>
                        <a:rPr lang="en-US" sz="1500" dirty="0" err="1">
                          <a:effectLst/>
                          <a:latin typeface="Times New Roman"/>
                          <a:ea typeface="Times New Roman"/>
                        </a:rPr>
                        <a:t>khoảng</a:t>
                      </a:r>
                      <a:r>
                        <a:rPr lang="en-US" sz="1500" dirty="0">
                          <a:effectLst/>
                          <a:latin typeface="Times New Roman"/>
                          <a:ea typeface="Times New Roman"/>
                        </a:rPr>
                        <a:t> 50% Hg </a:t>
                      </a:r>
                      <a:r>
                        <a:rPr lang="en-US" sz="1500" dirty="0" err="1">
                          <a:effectLst/>
                          <a:latin typeface="Times New Roman"/>
                          <a:ea typeface="Times New Roman"/>
                        </a:rPr>
                        <a:t>đi</a:t>
                      </a:r>
                      <a:r>
                        <a:rPr lang="en-US" sz="1500" dirty="0">
                          <a:effectLst/>
                          <a:latin typeface="Times New Roman"/>
                          <a:ea typeface="Times New Roman"/>
                        </a:rPr>
                        <a:t> </a:t>
                      </a:r>
                      <a:r>
                        <a:rPr lang="en-US" sz="1500" dirty="0" err="1">
                          <a:effectLst/>
                          <a:latin typeface="Times New Roman"/>
                          <a:ea typeface="Times New Roman"/>
                        </a:rPr>
                        <a:t>vào</a:t>
                      </a:r>
                      <a:r>
                        <a:rPr lang="en-US" sz="1500" dirty="0">
                          <a:effectLst/>
                          <a:latin typeface="Times New Roman"/>
                          <a:ea typeface="Times New Roman"/>
                        </a:rPr>
                        <a:t> </a:t>
                      </a:r>
                      <a:r>
                        <a:rPr lang="en-US" sz="1500" dirty="0" err="1">
                          <a:effectLst/>
                          <a:latin typeface="Times New Roman"/>
                          <a:ea typeface="Times New Roman"/>
                        </a:rPr>
                        <a:t>cơ</a:t>
                      </a:r>
                      <a:r>
                        <a:rPr lang="en-US" sz="1500" dirty="0">
                          <a:effectLst/>
                          <a:latin typeface="Times New Roman"/>
                          <a:ea typeface="Times New Roman"/>
                        </a:rPr>
                        <a:t> </a:t>
                      </a:r>
                      <a:r>
                        <a:rPr lang="en-US" sz="1500" dirty="0" err="1">
                          <a:effectLst/>
                          <a:latin typeface="Times New Roman"/>
                          <a:ea typeface="Times New Roman"/>
                        </a:rPr>
                        <a:t>thể</a:t>
                      </a:r>
                      <a:r>
                        <a:rPr lang="en-US" sz="1500" dirty="0">
                          <a:effectLst/>
                          <a:latin typeface="Times New Roman"/>
                          <a:ea typeface="Times New Roman"/>
                        </a:rPr>
                        <a:t> </a:t>
                      </a:r>
                      <a:r>
                        <a:rPr lang="en-US" sz="1500" dirty="0" err="1">
                          <a:effectLst/>
                          <a:latin typeface="Times New Roman"/>
                          <a:ea typeface="Times New Roman"/>
                        </a:rPr>
                        <a:t>tích</a:t>
                      </a:r>
                      <a:r>
                        <a:rPr lang="en-US" sz="1500" dirty="0">
                          <a:effectLst/>
                          <a:latin typeface="Times New Roman"/>
                          <a:ea typeface="Times New Roman"/>
                        </a:rPr>
                        <a:t> </a:t>
                      </a:r>
                      <a:r>
                        <a:rPr lang="en-US" sz="1500" dirty="0" err="1">
                          <a:effectLst/>
                          <a:latin typeface="Times New Roman"/>
                          <a:ea typeface="Times New Roman"/>
                        </a:rPr>
                        <a:t>tụ</a:t>
                      </a:r>
                      <a:r>
                        <a:rPr lang="en-US" sz="1500" dirty="0">
                          <a:effectLst/>
                          <a:latin typeface="Times New Roman"/>
                          <a:ea typeface="Times New Roman"/>
                        </a:rPr>
                        <a:t> ở </a:t>
                      </a:r>
                      <a:r>
                        <a:rPr lang="en-US" sz="1500" dirty="0" err="1">
                          <a:effectLst/>
                          <a:latin typeface="Times New Roman"/>
                          <a:ea typeface="Times New Roman"/>
                        </a:rPr>
                        <a:t>thận</a:t>
                      </a:r>
                      <a:r>
                        <a:rPr lang="en-US" sz="1500" dirty="0">
                          <a:effectLst/>
                          <a:latin typeface="Times New Roman"/>
                          <a:ea typeface="Times New Roman"/>
                        </a:rPr>
                        <a:t>. Hg </a:t>
                      </a:r>
                      <a:r>
                        <a:rPr lang="en-US" sz="1500" dirty="0" err="1">
                          <a:effectLst/>
                          <a:latin typeface="Times New Roman"/>
                          <a:ea typeface="Times New Roman"/>
                        </a:rPr>
                        <a:t>gây</a:t>
                      </a:r>
                      <a:r>
                        <a:rPr lang="en-US" sz="1500" dirty="0">
                          <a:effectLst/>
                          <a:latin typeface="Times New Roman"/>
                          <a:ea typeface="Times New Roman"/>
                        </a:rPr>
                        <a:t> </a:t>
                      </a:r>
                      <a:r>
                        <a:rPr lang="en-US" sz="1500" dirty="0" err="1">
                          <a:effectLst/>
                          <a:latin typeface="Times New Roman"/>
                          <a:ea typeface="Times New Roman"/>
                        </a:rPr>
                        <a:t>quái</a:t>
                      </a:r>
                      <a:r>
                        <a:rPr lang="en-US" sz="1500" dirty="0">
                          <a:effectLst/>
                          <a:latin typeface="Times New Roman"/>
                          <a:ea typeface="Times New Roman"/>
                        </a:rPr>
                        <a:t> </a:t>
                      </a:r>
                      <a:r>
                        <a:rPr lang="en-US" sz="1500" dirty="0" err="1">
                          <a:effectLst/>
                          <a:latin typeface="Times New Roman"/>
                          <a:ea typeface="Times New Roman"/>
                        </a:rPr>
                        <a:t>thai</a:t>
                      </a:r>
                      <a:r>
                        <a:rPr lang="en-US" sz="1500" dirty="0">
                          <a:effectLst/>
                          <a:latin typeface="Times New Roman"/>
                          <a:ea typeface="Times New Roman"/>
                        </a:rPr>
                        <a:t> </a:t>
                      </a:r>
                      <a:r>
                        <a:rPr lang="en-US" sz="1500" dirty="0" err="1">
                          <a:effectLst/>
                          <a:latin typeface="Times New Roman"/>
                          <a:ea typeface="Times New Roman"/>
                        </a:rPr>
                        <a:t>và</a:t>
                      </a:r>
                      <a:r>
                        <a:rPr lang="en-US" sz="1500" dirty="0">
                          <a:effectLst/>
                          <a:latin typeface="Times New Roman"/>
                          <a:ea typeface="Times New Roman"/>
                        </a:rPr>
                        <a:t> </a:t>
                      </a:r>
                      <a:r>
                        <a:rPr lang="en-US" sz="1500" dirty="0" err="1">
                          <a:effectLst/>
                          <a:latin typeface="Times New Roman"/>
                          <a:ea typeface="Times New Roman"/>
                        </a:rPr>
                        <a:t>phá</a:t>
                      </a:r>
                      <a:r>
                        <a:rPr lang="en-US" sz="1500" dirty="0">
                          <a:effectLst/>
                          <a:latin typeface="Times New Roman"/>
                          <a:ea typeface="Times New Roman"/>
                        </a:rPr>
                        <a:t> </a:t>
                      </a:r>
                      <a:r>
                        <a:rPr lang="en-US" sz="1500" dirty="0" err="1">
                          <a:effectLst/>
                          <a:latin typeface="Times New Roman"/>
                          <a:ea typeface="Times New Roman"/>
                        </a:rPr>
                        <a:t>huỷ</a:t>
                      </a:r>
                      <a:r>
                        <a:rPr lang="en-US" sz="1500" dirty="0">
                          <a:effectLst/>
                          <a:latin typeface="Times New Roman"/>
                          <a:ea typeface="Times New Roman"/>
                        </a:rPr>
                        <a:t> </a:t>
                      </a:r>
                      <a:r>
                        <a:rPr lang="en-US" sz="1500" dirty="0" err="1">
                          <a:effectLst/>
                          <a:latin typeface="Times New Roman"/>
                          <a:ea typeface="Times New Roman"/>
                        </a:rPr>
                        <a:t>thần</a:t>
                      </a:r>
                      <a:r>
                        <a:rPr lang="en-US" sz="1500" dirty="0">
                          <a:effectLst/>
                          <a:latin typeface="Times New Roman"/>
                          <a:ea typeface="Times New Roman"/>
                        </a:rPr>
                        <a:t> </a:t>
                      </a:r>
                      <a:r>
                        <a:rPr lang="en-US" sz="1500" dirty="0" err="1">
                          <a:effectLst/>
                          <a:latin typeface="Times New Roman"/>
                          <a:ea typeface="Times New Roman"/>
                        </a:rPr>
                        <a:t>kinh</a:t>
                      </a:r>
                      <a:r>
                        <a:rPr lang="en-US" sz="1500" dirty="0">
                          <a:effectLst/>
                          <a:latin typeface="Times New Roman"/>
                          <a:ea typeface="Times New Roman"/>
                        </a:rPr>
                        <a:t> </a:t>
                      </a:r>
                      <a:r>
                        <a:rPr lang="en-US" sz="1500" dirty="0" err="1">
                          <a:effectLst/>
                          <a:latin typeface="Times New Roman"/>
                          <a:ea typeface="Times New Roman"/>
                        </a:rPr>
                        <a:t>trung</a:t>
                      </a:r>
                      <a:r>
                        <a:rPr lang="en-US" sz="1500" dirty="0">
                          <a:effectLst/>
                          <a:latin typeface="Times New Roman"/>
                          <a:ea typeface="Times New Roman"/>
                        </a:rPr>
                        <a:t> </a:t>
                      </a:r>
                      <a:r>
                        <a:rPr lang="en-US" sz="1500" dirty="0" err="1">
                          <a:effectLst/>
                          <a:latin typeface="Times New Roman"/>
                          <a:ea typeface="Times New Roman"/>
                        </a:rPr>
                        <a:t>ương</a:t>
                      </a:r>
                      <a:r>
                        <a:rPr lang="en-US" sz="1500" dirty="0">
                          <a:effectLst/>
                          <a:latin typeface="Times New Roman"/>
                          <a:ea typeface="Times New Roman"/>
                        </a:rPr>
                        <a:t>, </a:t>
                      </a:r>
                      <a:r>
                        <a:rPr lang="en-US" sz="1500" dirty="0" err="1">
                          <a:effectLst/>
                          <a:latin typeface="Times New Roman"/>
                          <a:ea typeface="Times New Roman"/>
                        </a:rPr>
                        <a:t>phá</a:t>
                      </a:r>
                      <a:r>
                        <a:rPr lang="en-US" sz="1500" dirty="0">
                          <a:effectLst/>
                          <a:latin typeface="Times New Roman"/>
                          <a:ea typeface="Times New Roman"/>
                        </a:rPr>
                        <a:t> </a:t>
                      </a:r>
                      <a:r>
                        <a:rPr lang="en-US" sz="1500" dirty="0" err="1">
                          <a:effectLst/>
                          <a:latin typeface="Times New Roman"/>
                          <a:ea typeface="Times New Roman"/>
                        </a:rPr>
                        <a:t>huỷ</a:t>
                      </a:r>
                      <a:r>
                        <a:rPr lang="en-US" sz="1500" dirty="0">
                          <a:effectLst/>
                          <a:latin typeface="Times New Roman"/>
                          <a:ea typeface="Times New Roman"/>
                        </a:rPr>
                        <a:t> </a:t>
                      </a:r>
                      <a:r>
                        <a:rPr lang="en-US" sz="1500" dirty="0" err="1">
                          <a:effectLst/>
                          <a:latin typeface="Times New Roman"/>
                          <a:ea typeface="Times New Roman"/>
                        </a:rPr>
                        <a:t>thận</a:t>
                      </a:r>
                      <a:r>
                        <a:rPr lang="en-US" sz="1500" dirty="0">
                          <a:effectLst/>
                          <a:latin typeface="Times New Roman"/>
                          <a:ea typeface="Times New Roman"/>
                        </a:rPr>
                        <a:t>.</a:t>
                      </a:r>
                    </a:p>
                  </a:txBody>
                  <a:tcPr marL="68580" marR="68580" marT="0" marB="0"/>
                </a:tc>
                <a:extLst>
                  <a:ext uri="{0D108BD9-81ED-4DB2-BD59-A6C34878D82A}">
                    <a16:rowId xmlns:a16="http://schemas.microsoft.com/office/drawing/2014/main" xmlns="" val="10002"/>
                  </a:ext>
                </a:extLst>
              </a:tr>
              <a:tr h="42379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a:latin typeface="Times New Roman" pitchFamily="18" charset="0"/>
                          <a:cs typeface="Times New Roman" pitchFamily="18" charset="0"/>
                        </a:rPr>
                        <a:t>Phi kim loại</a:t>
                      </a:r>
                    </a:p>
                  </a:txBody>
                  <a:tcPr marL="68580" marR="68580" marT="0" marB="0"/>
                </a:tc>
                <a:tc hMerge="1">
                  <a:txBody>
                    <a:bodyPr/>
                    <a:lstStyle/>
                    <a:p>
                      <a:pPr>
                        <a:spcAft>
                          <a:spcPts val="0"/>
                        </a:spcAft>
                      </a:pPr>
                      <a:endParaRPr lang="en-US" sz="1200">
                        <a:effectLst/>
                        <a:latin typeface="Times New Roman"/>
                        <a:ea typeface="Times New Roman"/>
                      </a:endParaRPr>
                    </a:p>
                  </a:txBody>
                  <a:tcPr marL="68580" marR="68580" marT="0" marB="0"/>
                </a:tc>
                <a:tc hMerge="1">
                  <a:txBody>
                    <a:bodyPr/>
                    <a:lstStyle/>
                    <a:p>
                      <a:pPr>
                        <a:spcAft>
                          <a:spcPts val="0"/>
                        </a:spcAft>
                      </a:pPr>
                      <a:endParaRPr lang="en-US" sz="1200">
                        <a:effectLst/>
                        <a:latin typeface="Times New Roman"/>
                        <a:ea typeface="Times New Roman"/>
                      </a:endParaRPr>
                    </a:p>
                  </a:txBody>
                  <a:tcPr marL="68580" marR="68580" marT="0" marB="0"/>
                </a:tc>
                <a:extLst>
                  <a:ext uri="{0D108BD9-81ED-4DB2-BD59-A6C34878D82A}">
                    <a16:rowId xmlns:a16="http://schemas.microsoft.com/office/drawing/2014/main" xmlns="" val="10003"/>
                  </a:ext>
                </a:extLst>
              </a:tr>
              <a:tr h="599138">
                <a:tc>
                  <a:txBody>
                    <a:bodyPr/>
                    <a:lstStyle/>
                    <a:p>
                      <a:pPr algn="just">
                        <a:spcAft>
                          <a:spcPts val="0"/>
                        </a:spcAft>
                      </a:pPr>
                      <a:r>
                        <a:rPr lang="en-US" sz="1500">
                          <a:effectLst/>
                          <a:latin typeface="Times New Roman" pitchFamily="18" charset="0"/>
                          <a:ea typeface="Times New Roman"/>
                          <a:cs typeface="Times New Roman" pitchFamily="18" charset="0"/>
                        </a:rPr>
                        <a:t>Berily</a:t>
                      </a:r>
                    </a:p>
                  </a:txBody>
                  <a:tcPr marL="68580" marR="68580" marT="0" marB="0"/>
                </a:tc>
                <a:tc>
                  <a:txBody>
                    <a:bodyPr/>
                    <a:lstStyle/>
                    <a:p>
                      <a:pPr algn="just">
                        <a:spcAft>
                          <a:spcPts val="0"/>
                        </a:spcAft>
                      </a:pPr>
                      <a:r>
                        <a:rPr lang="en-US" sz="1500">
                          <a:effectLst/>
                          <a:latin typeface="Times New Roman" pitchFamily="18" charset="0"/>
                          <a:ea typeface="Times New Roman"/>
                          <a:cs typeface="Times New Roman" pitchFamily="18" charset="0"/>
                        </a:rPr>
                        <a:t>Dùng trong sản</a:t>
                      </a:r>
                      <a:r>
                        <a:rPr lang="en-US" sz="1500" baseline="0">
                          <a:effectLst/>
                          <a:latin typeface="Times New Roman" pitchFamily="18" charset="0"/>
                          <a:ea typeface="Times New Roman"/>
                          <a:cs typeface="Times New Roman" pitchFamily="18" charset="0"/>
                        </a:rPr>
                        <a:t> xuất</a:t>
                      </a:r>
                      <a:r>
                        <a:rPr lang="en-US" sz="1500">
                          <a:effectLst/>
                          <a:latin typeface="Times New Roman" pitchFamily="18" charset="0"/>
                          <a:ea typeface="Times New Roman"/>
                          <a:cs typeface="Times New Roman" pitchFamily="18" charset="0"/>
                        </a:rPr>
                        <a:t> chất phát sáng huỳnh quang, trong luyện kim,…</a:t>
                      </a:r>
                    </a:p>
                  </a:txBody>
                  <a:tcPr marL="68580" marR="68580" marT="0" marB="0"/>
                </a:tc>
                <a:tc>
                  <a:txBody>
                    <a:bodyPr/>
                    <a:lstStyle/>
                    <a:p>
                      <a:pPr algn="just">
                        <a:spcAft>
                          <a:spcPts val="0"/>
                        </a:spcAft>
                      </a:pPr>
                      <a:r>
                        <a:rPr lang="en-US" sz="1500">
                          <a:effectLst/>
                          <a:latin typeface="Times New Roman" pitchFamily="18" charset="0"/>
                          <a:ea typeface="Times New Roman"/>
                          <a:cs typeface="Times New Roman" pitchFamily="18" charset="0"/>
                        </a:rPr>
                        <a:t>Berily tồn tại chủ yếu dưới dạng hơi, gây viêm da và ung thư phổi</a:t>
                      </a:r>
                    </a:p>
                  </a:txBody>
                  <a:tcPr marL="68580" marR="68580" marT="0" marB="0"/>
                </a:tc>
                <a:extLst>
                  <a:ext uri="{0D108BD9-81ED-4DB2-BD59-A6C34878D82A}">
                    <a16:rowId xmlns:a16="http://schemas.microsoft.com/office/drawing/2014/main" xmlns="" val="10004"/>
                  </a:ext>
                </a:extLst>
              </a:tr>
              <a:tr h="898707">
                <a:tc>
                  <a:txBody>
                    <a:bodyPr/>
                    <a:lstStyle/>
                    <a:p>
                      <a:pPr algn="just">
                        <a:spcAft>
                          <a:spcPts val="0"/>
                        </a:spcAft>
                      </a:pPr>
                      <a:r>
                        <a:rPr lang="en-US" sz="1500">
                          <a:effectLst/>
                          <a:latin typeface="Times New Roman" pitchFamily="18" charset="0"/>
                          <a:ea typeface="Times New Roman"/>
                          <a:cs typeface="Times New Roman" pitchFamily="18" charset="0"/>
                        </a:rPr>
                        <a:t>Phospho</a:t>
                      </a:r>
                    </a:p>
                    <a:p>
                      <a:pPr algn="just">
                        <a:spcAft>
                          <a:spcPts val="0"/>
                        </a:spcAft>
                      </a:pPr>
                      <a:r>
                        <a:rPr lang="en-US" sz="1500">
                          <a:effectLst/>
                          <a:latin typeface="Times New Roman" pitchFamily="18" charset="0"/>
                          <a:ea typeface="Times New Roman"/>
                          <a:cs typeface="Times New Roman" pitchFamily="18" charset="0"/>
                        </a:rPr>
                        <a:t>(P)</a:t>
                      </a:r>
                    </a:p>
                  </a:txBody>
                  <a:tcPr marL="68580" marR="68580" marT="0" marB="0"/>
                </a:tc>
                <a:tc>
                  <a:txBody>
                    <a:bodyPr/>
                    <a:lstStyle/>
                    <a:p>
                      <a:pPr algn="just">
                        <a:spcAft>
                          <a:spcPts val="0"/>
                        </a:spcAft>
                      </a:pPr>
                      <a:r>
                        <a:rPr lang="en-US" sz="1500">
                          <a:effectLst/>
                          <a:latin typeface="Times New Roman" pitchFamily="18" charset="0"/>
                          <a:ea typeface="Times New Roman"/>
                          <a:cs typeface="Times New Roman" pitchFamily="18" charset="0"/>
                        </a:rPr>
                        <a:t>Phospho vàng dùng điều chế diêm, pháo, sản</a:t>
                      </a:r>
                      <a:r>
                        <a:rPr lang="en-US" sz="1500" baseline="0">
                          <a:effectLst/>
                          <a:latin typeface="Times New Roman" pitchFamily="18" charset="0"/>
                          <a:ea typeface="Times New Roman"/>
                          <a:cs typeface="Times New Roman" pitchFamily="18" charset="0"/>
                        </a:rPr>
                        <a:t> xuất </a:t>
                      </a:r>
                      <a:r>
                        <a:rPr lang="en-US" sz="1500">
                          <a:effectLst/>
                          <a:latin typeface="Times New Roman" pitchFamily="18" charset="0"/>
                          <a:ea typeface="Times New Roman"/>
                          <a:cs typeface="Times New Roman" pitchFamily="18" charset="0"/>
                        </a:rPr>
                        <a:t>thuốc trừ sâu hữu cơ, thuốc tẩy, thuốc nhuộm,…</a:t>
                      </a:r>
                    </a:p>
                  </a:txBody>
                  <a:tcPr marL="68580" marR="68580" marT="0" marB="0"/>
                </a:tc>
                <a:tc>
                  <a:txBody>
                    <a:bodyPr/>
                    <a:lstStyle/>
                    <a:p>
                      <a:pPr algn="just">
                        <a:spcAft>
                          <a:spcPts val="0"/>
                        </a:spcAft>
                      </a:pPr>
                      <a:r>
                        <a:rPr lang="en-US" sz="1500">
                          <a:effectLst/>
                          <a:latin typeface="Times New Roman" pitchFamily="18" charset="0"/>
                          <a:ea typeface="Times New Roman"/>
                          <a:cs typeface="Times New Roman" pitchFamily="18" charset="0"/>
                        </a:rPr>
                        <a:t>P vàng cháy ở 30</a:t>
                      </a:r>
                      <a:r>
                        <a:rPr lang="en-US" sz="1500" baseline="30000">
                          <a:effectLst/>
                          <a:latin typeface="Times New Roman" pitchFamily="18" charset="0"/>
                          <a:ea typeface="Times New Roman"/>
                          <a:cs typeface="Times New Roman" pitchFamily="18" charset="0"/>
                        </a:rPr>
                        <a:t>o</a:t>
                      </a:r>
                      <a:r>
                        <a:rPr lang="en-US" sz="1500">
                          <a:effectLst/>
                          <a:latin typeface="Times New Roman" pitchFamily="18" charset="0"/>
                          <a:ea typeface="Times New Roman"/>
                          <a:cs typeface="Times New Roman" pitchFamily="18" charset="0"/>
                        </a:rPr>
                        <a:t>C, gây bỏng nặng, viêm lợi</a:t>
                      </a:r>
                    </a:p>
                  </a:txBody>
                  <a:tcPr marL="68580" marR="68580" marT="0" marB="0"/>
                </a:tc>
                <a:extLst>
                  <a:ext uri="{0D108BD9-81ED-4DB2-BD59-A6C34878D82A}">
                    <a16:rowId xmlns:a16="http://schemas.microsoft.com/office/drawing/2014/main" xmlns="" val="10005"/>
                  </a:ext>
                </a:extLst>
              </a:tr>
              <a:tr h="599138">
                <a:tc>
                  <a:txBody>
                    <a:bodyPr/>
                    <a:lstStyle/>
                    <a:p>
                      <a:pPr algn="just">
                        <a:spcAft>
                          <a:spcPts val="0"/>
                        </a:spcAft>
                      </a:pPr>
                      <a:r>
                        <a:rPr lang="en-US" sz="1500">
                          <a:effectLst/>
                          <a:latin typeface="Times New Roman" pitchFamily="18" charset="0"/>
                          <a:ea typeface="Times New Roman"/>
                          <a:cs typeface="Times New Roman" pitchFamily="18" charset="0"/>
                        </a:rPr>
                        <a:t>Lưu huỳnh (S)</a:t>
                      </a:r>
                    </a:p>
                  </a:txBody>
                  <a:tcPr marL="68580" marR="68580" marT="0" marB="0"/>
                </a:tc>
                <a:tc>
                  <a:txBody>
                    <a:bodyPr/>
                    <a:lstStyle/>
                    <a:p>
                      <a:pPr algn="just">
                        <a:spcAft>
                          <a:spcPts val="0"/>
                        </a:spcAft>
                      </a:pPr>
                      <a:r>
                        <a:rPr lang="en-US" sz="1500">
                          <a:effectLst/>
                          <a:latin typeface="Times New Roman" pitchFamily="18" charset="0"/>
                          <a:ea typeface="Times New Roman"/>
                          <a:cs typeface="Times New Roman" pitchFamily="18" charset="0"/>
                        </a:rPr>
                        <a:t>Dùng trong công nghiệo cao su, SX axit H</a:t>
                      </a:r>
                      <a:r>
                        <a:rPr lang="en-US" sz="1500" baseline="-25000">
                          <a:effectLst/>
                          <a:latin typeface="Times New Roman" pitchFamily="18" charset="0"/>
                          <a:ea typeface="Times New Roman"/>
                          <a:cs typeface="Times New Roman" pitchFamily="18" charset="0"/>
                        </a:rPr>
                        <a:t>2</a:t>
                      </a:r>
                      <a:r>
                        <a:rPr lang="en-US" sz="1500">
                          <a:effectLst/>
                          <a:latin typeface="Times New Roman" pitchFamily="18" charset="0"/>
                          <a:ea typeface="Times New Roman"/>
                          <a:cs typeface="Times New Roman" pitchFamily="18" charset="0"/>
                        </a:rPr>
                        <a:t>SO</a:t>
                      </a:r>
                      <a:r>
                        <a:rPr lang="en-US" sz="1500" baseline="-25000">
                          <a:effectLst/>
                          <a:latin typeface="Times New Roman" pitchFamily="18" charset="0"/>
                          <a:ea typeface="Times New Roman"/>
                          <a:cs typeface="Times New Roman" pitchFamily="18" charset="0"/>
                        </a:rPr>
                        <a:t>4</a:t>
                      </a:r>
                      <a:r>
                        <a:rPr lang="en-US" sz="1500">
                          <a:effectLst/>
                          <a:latin typeface="Times New Roman" pitchFamily="18" charset="0"/>
                          <a:ea typeface="Times New Roman"/>
                          <a:cs typeface="Times New Roman" pitchFamily="18" charset="0"/>
                        </a:rPr>
                        <a:t>, diệt nấm, diệt mối bằng xông khói SO</a:t>
                      </a:r>
                      <a:r>
                        <a:rPr lang="en-US" sz="1500" baseline="-25000">
                          <a:effectLst/>
                          <a:latin typeface="Times New Roman" pitchFamily="18" charset="0"/>
                          <a:ea typeface="Times New Roman"/>
                          <a:cs typeface="Times New Roman" pitchFamily="18" charset="0"/>
                        </a:rPr>
                        <a:t>2</a:t>
                      </a:r>
                      <a:endParaRPr lang="en-US" sz="1500">
                        <a:effectLst/>
                        <a:latin typeface="Times New Roman" pitchFamily="18" charset="0"/>
                        <a:ea typeface="Times New Roman"/>
                        <a:cs typeface="Times New Roman" pitchFamily="18" charset="0"/>
                      </a:endParaRPr>
                    </a:p>
                  </a:txBody>
                  <a:tcPr marL="68580" marR="68580" marT="0" marB="0"/>
                </a:tc>
                <a:tc>
                  <a:txBody>
                    <a:bodyPr/>
                    <a:lstStyle/>
                    <a:p>
                      <a:pPr algn="just">
                        <a:spcAft>
                          <a:spcPts val="0"/>
                        </a:spcAft>
                      </a:pPr>
                      <a:r>
                        <a:rPr lang="de-DE" sz="1500" dirty="0">
                          <a:effectLst/>
                          <a:latin typeface="Times New Roman" pitchFamily="18" charset="0"/>
                          <a:ea typeface="Times New Roman"/>
                          <a:cs typeface="Times New Roman" pitchFamily="18" charset="0"/>
                        </a:rPr>
                        <a:t>Gây viêm phế quản, đau mắt</a:t>
                      </a:r>
                      <a:endParaRPr lang="en-US" sz="1500" dirty="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910135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247869730"/>
              </p:ext>
            </p:extLst>
          </p:nvPr>
        </p:nvGraphicFramePr>
        <p:xfrm>
          <a:off x="304800" y="740228"/>
          <a:ext cx="8610600" cy="586540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xmlns="" val="20000"/>
                    </a:ext>
                  </a:extLst>
                </a:gridCol>
                <a:gridCol w="3619137">
                  <a:extLst>
                    <a:ext uri="{9D8B030D-6E8A-4147-A177-3AD203B41FA5}">
                      <a16:colId xmlns:a16="http://schemas.microsoft.com/office/drawing/2014/main" xmlns="" val="20001"/>
                    </a:ext>
                  </a:extLst>
                </a:gridCol>
                <a:gridCol w="3772263">
                  <a:extLst>
                    <a:ext uri="{9D8B030D-6E8A-4147-A177-3AD203B41FA5}">
                      <a16:colId xmlns:a16="http://schemas.microsoft.com/office/drawing/2014/main" xmlns="" val="20002"/>
                    </a:ext>
                  </a:extLst>
                </a:gridCol>
              </a:tblGrid>
              <a:tr h="519924">
                <a:tc>
                  <a:txBody>
                    <a:bodyPr/>
                    <a:lstStyle/>
                    <a:p>
                      <a:pPr algn="ctr"/>
                      <a:r>
                        <a:rPr lang="en-US" sz="1700" dirty="0" err="1">
                          <a:latin typeface="Times New Roman" pitchFamily="18" charset="0"/>
                          <a:cs typeface="Times New Roman" pitchFamily="18" charset="0"/>
                        </a:rPr>
                        <a:t>Tên</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chất</a:t>
                      </a:r>
                      <a:endParaRPr lang="en-US" sz="1700" dirty="0">
                        <a:latin typeface="Times New Roman" pitchFamily="18" charset="0"/>
                        <a:cs typeface="Times New Roman" pitchFamily="18" charset="0"/>
                      </a:endParaRPr>
                    </a:p>
                  </a:txBody>
                  <a:tcPr/>
                </a:tc>
                <a:tc>
                  <a:txBody>
                    <a:bodyPr/>
                    <a:lstStyle/>
                    <a:p>
                      <a:pPr algn="ctr">
                        <a:spcAft>
                          <a:spcPts val="0"/>
                        </a:spcAft>
                      </a:pPr>
                      <a:r>
                        <a:rPr lang="en-US" sz="1700" b="1" dirty="0" err="1">
                          <a:effectLst/>
                          <a:latin typeface="Times New Roman" pitchFamily="18" charset="0"/>
                          <a:ea typeface="Times New Roman"/>
                          <a:cs typeface="Times New Roman" pitchFamily="18" charset="0"/>
                        </a:rPr>
                        <a:t>Lĩnh</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vực</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sử</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dụng</a:t>
                      </a:r>
                      <a:endParaRPr lang="en-US" sz="17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700" b="1">
                          <a:effectLst/>
                          <a:latin typeface="Times New Roman" pitchFamily="18" charset="0"/>
                          <a:ea typeface="Times New Roman"/>
                          <a:cs typeface="Times New Roman" pitchFamily="18" charset="0"/>
                        </a:rPr>
                        <a:t>Tác</a:t>
                      </a:r>
                      <a:r>
                        <a:rPr lang="en-US" sz="1700" b="1" baseline="0">
                          <a:effectLst/>
                          <a:latin typeface="Times New Roman" pitchFamily="18" charset="0"/>
                          <a:ea typeface="Times New Roman"/>
                          <a:cs typeface="Times New Roman" pitchFamily="18" charset="0"/>
                        </a:rPr>
                        <a:t> hại</a:t>
                      </a:r>
                      <a:endParaRPr lang="en-US" sz="17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367758">
                <a:tc gridSpan="3">
                  <a:txBody>
                    <a:bodyPr/>
                    <a:lstStyle/>
                    <a:p>
                      <a:pPr algn="ctr"/>
                      <a:r>
                        <a:rPr lang="en-US" sz="1500" b="1">
                          <a:latin typeface="Times New Roman" pitchFamily="18" charset="0"/>
                          <a:cs typeface="Times New Roman" pitchFamily="18" charset="0"/>
                        </a:rPr>
                        <a:t>Dung môi</a:t>
                      </a:r>
                      <a:r>
                        <a:rPr lang="en-US" sz="1500" b="1" baseline="0">
                          <a:latin typeface="Times New Roman" pitchFamily="18" charset="0"/>
                          <a:cs typeface="Times New Roman" pitchFamily="18" charset="0"/>
                        </a:rPr>
                        <a:t> và chất hữu cơ</a:t>
                      </a:r>
                      <a:endParaRPr lang="en-US" sz="1500" b="1">
                        <a:latin typeface="Times New Roman" pitchFamily="18" charset="0"/>
                        <a:cs typeface="Times New Roman" pitchFamily="18" charset="0"/>
                      </a:endParaRPr>
                    </a:p>
                  </a:txBody>
                  <a:tcPr/>
                </a:tc>
                <a:tc hMerge="1">
                  <a:txBody>
                    <a:bodyPr/>
                    <a:lstStyle/>
                    <a:p>
                      <a:endParaRPr lang="en-US"/>
                    </a:p>
                  </a:txBody>
                  <a:tcPr/>
                </a:tc>
                <a:tc hMerge="1">
                  <a:txBody>
                    <a:bodyPr/>
                    <a:lstStyle/>
                    <a:p>
                      <a:pPr algn="just">
                        <a:spcAft>
                          <a:spcPts val="0"/>
                        </a:spcAft>
                      </a:pPr>
                      <a:endParaRPr lang="en-US" sz="15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1"/>
                  </a:ext>
                </a:extLst>
              </a:tr>
              <a:tr h="970518">
                <a:tc>
                  <a:txBody>
                    <a:bodyPr/>
                    <a:lstStyle/>
                    <a:p>
                      <a:pPr>
                        <a:spcAft>
                          <a:spcPts val="0"/>
                        </a:spcAft>
                      </a:pPr>
                      <a:r>
                        <a:rPr lang="en-US" sz="1400">
                          <a:effectLst/>
                          <a:latin typeface="Times New Roman"/>
                          <a:ea typeface="Times New Roman"/>
                        </a:rPr>
                        <a:t>Benzen</a:t>
                      </a:r>
                    </a:p>
                    <a:p>
                      <a:pPr>
                        <a:spcAft>
                          <a:spcPts val="0"/>
                        </a:spcAft>
                      </a:pPr>
                      <a:r>
                        <a:rPr lang="en-US" sz="1400">
                          <a:effectLst/>
                          <a:latin typeface="Times New Roman"/>
                          <a:ea typeface="Times New Roman"/>
                        </a:rPr>
                        <a:t>(C</a:t>
                      </a:r>
                      <a:r>
                        <a:rPr lang="en-US" sz="1400" baseline="-25000">
                          <a:effectLst/>
                          <a:latin typeface="Times New Roman"/>
                          <a:ea typeface="Times New Roman"/>
                        </a:rPr>
                        <a:t>6</a:t>
                      </a:r>
                      <a:r>
                        <a:rPr lang="en-US" sz="1400">
                          <a:effectLst/>
                          <a:latin typeface="Times New Roman"/>
                          <a:ea typeface="Times New Roman"/>
                        </a:rPr>
                        <a:t>H</a:t>
                      </a:r>
                      <a:r>
                        <a:rPr lang="en-US" sz="1400" baseline="-25000">
                          <a:effectLst/>
                          <a:latin typeface="Times New Roman"/>
                          <a:ea typeface="Times New Roman"/>
                        </a:rPr>
                        <a:t>6</a:t>
                      </a:r>
                      <a:r>
                        <a:rPr lang="en-US" sz="1400">
                          <a:effectLst/>
                          <a:latin typeface="Times New Roman"/>
                          <a:ea typeface="Times New Roman"/>
                        </a:rPr>
                        <a:t>)</a:t>
                      </a:r>
                    </a:p>
                  </a:txBody>
                  <a:tcPr marL="68580" marR="68580" marT="0" marB="0"/>
                </a:tc>
                <a:tc>
                  <a:txBody>
                    <a:bodyPr/>
                    <a:lstStyle/>
                    <a:p>
                      <a:pPr algn="just">
                        <a:spcAft>
                          <a:spcPts val="0"/>
                        </a:spcAft>
                      </a:pPr>
                      <a:r>
                        <a:rPr lang="en-US" sz="1400">
                          <a:effectLst/>
                          <a:latin typeface="Times New Roman"/>
                          <a:ea typeface="Times New Roman"/>
                        </a:rPr>
                        <a:t>Sản xuất các dẫn xuất của Benzen: ethylbenzen, dodecylbenzen, cyclohexane, phenol, nitrobenzene, dùng nhiều trong công nghiệp cao su, nhựa, in ảnh...</a:t>
                      </a:r>
                    </a:p>
                  </a:txBody>
                  <a:tcPr marL="68580" marR="68580" marT="0" marB="0"/>
                </a:tc>
                <a:tc>
                  <a:txBody>
                    <a:bodyPr/>
                    <a:lstStyle/>
                    <a:p>
                      <a:pPr algn="just">
                        <a:spcAft>
                          <a:spcPts val="0"/>
                        </a:spcAft>
                      </a:pPr>
                      <a:r>
                        <a:rPr lang="en-US" sz="1400">
                          <a:effectLst/>
                          <a:latin typeface="Times New Roman"/>
                          <a:ea typeface="Times New Roman"/>
                        </a:rPr>
                        <a:t>Cháy</a:t>
                      </a:r>
                    </a:p>
                    <a:p>
                      <a:pPr algn="just">
                        <a:spcAft>
                          <a:spcPts val="0"/>
                        </a:spcAft>
                      </a:pPr>
                      <a:r>
                        <a:rPr lang="en-US" sz="1400">
                          <a:effectLst/>
                          <a:latin typeface="Times New Roman"/>
                          <a:ea typeface="Times New Roman"/>
                        </a:rPr>
                        <a:t>Thường hấp thụ qua đường hô hấp và qua da. Độc, gây ung thư, ảnh hưởng tới tuỷ xương và ADN</a:t>
                      </a:r>
                    </a:p>
                  </a:txBody>
                  <a:tcPr marL="68580" marR="68580" marT="0" marB="0"/>
                </a:tc>
                <a:extLst>
                  <a:ext uri="{0D108BD9-81ED-4DB2-BD59-A6C34878D82A}">
                    <a16:rowId xmlns:a16="http://schemas.microsoft.com/office/drawing/2014/main" xmlns="" val="10002"/>
                  </a:ext>
                </a:extLst>
              </a:tr>
              <a:tr h="367758">
                <a:tc>
                  <a:txBody>
                    <a:bodyPr/>
                    <a:lstStyle/>
                    <a:p>
                      <a:pPr>
                        <a:spcAft>
                          <a:spcPts val="0"/>
                        </a:spcAft>
                      </a:pPr>
                      <a:r>
                        <a:rPr lang="en-US" sz="1400">
                          <a:effectLst/>
                          <a:latin typeface="Times New Roman"/>
                          <a:ea typeface="Times New Roman"/>
                        </a:rPr>
                        <a:t>Aceton</a:t>
                      </a:r>
                    </a:p>
                  </a:txBody>
                  <a:tcPr marL="68580" marR="68580" marT="0" marB="0"/>
                </a:tc>
                <a:tc>
                  <a:txBody>
                    <a:bodyPr/>
                    <a:lstStyle/>
                    <a:p>
                      <a:pPr algn="just">
                        <a:spcAft>
                          <a:spcPts val="0"/>
                        </a:spcAft>
                      </a:pPr>
                      <a:r>
                        <a:rPr lang="en-US" sz="1400">
                          <a:effectLst/>
                          <a:latin typeface="Times New Roman"/>
                          <a:ea typeface="Times New Roman"/>
                        </a:rPr>
                        <a:t>Dùng nhiều trong mỹ phẩm, pha mực,</a:t>
                      </a:r>
                      <a:r>
                        <a:rPr lang="en-US" sz="1400">
                          <a:effectLst/>
                          <a:latin typeface="Arial"/>
                          <a:ea typeface="Times New Roman"/>
                        </a:rPr>
                        <a:t>…</a:t>
                      </a:r>
                      <a:endParaRPr lang="en-US" sz="1400">
                        <a:effectLst/>
                        <a:latin typeface="Times New Roman"/>
                        <a:ea typeface="Times New Roman"/>
                      </a:endParaRPr>
                    </a:p>
                  </a:txBody>
                  <a:tcPr marL="68580" marR="68580" marT="0" marB="0"/>
                </a:tc>
                <a:tc>
                  <a:txBody>
                    <a:bodyPr/>
                    <a:lstStyle/>
                    <a:p>
                      <a:pPr algn="just">
                        <a:spcAft>
                          <a:spcPts val="0"/>
                        </a:spcAft>
                      </a:pPr>
                      <a:r>
                        <a:rPr lang="en-US" sz="1400">
                          <a:effectLst/>
                          <a:latin typeface="Times New Roman"/>
                          <a:ea typeface="Times New Roman"/>
                        </a:rPr>
                        <a:t>Nồng độ cao gây rối loạn tâm lý</a:t>
                      </a:r>
                    </a:p>
                  </a:txBody>
                  <a:tcPr marL="68580" marR="68580" marT="0" marB="0"/>
                </a:tc>
                <a:extLst>
                  <a:ext uri="{0D108BD9-81ED-4DB2-BD59-A6C34878D82A}">
                    <a16:rowId xmlns:a16="http://schemas.microsoft.com/office/drawing/2014/main" xmlns="" val="10003"/>
                  </a:ext>
                </a:extLst>
              </a:tr>
              <a:tr h="970518">
                <a:tc>
                  <a:txBody>
                    <a:bodyPr/>
                    <a:lstStyle/>
                    <a:p>
                      <a:pPr>
                        <a:spcAft>
                          <a:spcPts val="0"/>
                        </a:spcAft>
                      </a:pPr>
                      <a:r>
                        <a:rPr lang="en-US" sz="1400">
                          <a:effectLst/>
                          <a:latin typeface="Times New Roman"/>
                          <a:ea typeface="Times New Roman"/>
                        </a:rPr>
                        <a:t>Toluen</a:t>
                      </a:r>
                    </a:p>
                    <a:p>
                      <a:pPr>
                        <a:spcAft>
                          <a:spcPts val="0"/>
                        </a:spcAft>
                      </a:pPr>
                      <a:r>
                        <a:rPr lang="en-US" sz="1400">
                          <a:effectLst/>
                          <a:latin typeface="Times New Roman"/>
                          <a:ea typeface="Times New Roman"/>
                        </a:rPr>
                        <a:t>(C</a:t>
                      </a:r>
                      <a:r>
                        <a:rPr lang="en-US" sz="1400" baseline="-25000">
                          <a:effectLst/>
                          <a:latin typeface="Times New Roman"/>
                          <a:ea typeface="Times New Roman"/>
                        </a:rPr>
                        <a:t>6</a:t>
                      </a:r>
                      <a:r>
                        <a:rPr lang="en-US" sz="1400">
                          <a:effectLst/>
                          <a:latin typeface="Times New Roman"/>
                          <a:ea typeface="Times New Roman"/>
                        </a:rPr>
                        <a:t>H</a:t>
                      </a:r>
                      <a:r>
                        <a:rPr lang="en-US" sz="1400" baseline="-25000">
                          <a:effectLst/>
                          <a:latin typeface="Times New Roman"/>
                          <a:ea typeface="Times New Roman"/>
                        </a:rPr>
                        <a:t>5</a:t>
                      </a:r>
                      <a:r>
                        <a:rPr lang="en-US" sz="1400">
                          <a:effectLst/>
                          <a:latin typeface="Times New Roman"/>
                          <a:ea typeface="Times New Roman"/>
                        </a:rPr>
                        <a:t>CH</a:t>
                      </a:r>
                      <a:r>
                        <a:rPr lang="en-US" sz="1400" baseline="-25000">
                          <a:effectLst/>
                          <a:latin typeface="Times New Roman"/>
                          <a:ea typeface="Times New Roman"/>
                        </a:rPr>
                        <a:t>3</a:t>
                      </a:r>
                      <a:r>
                        <a:rPr lang="en-US" sz="1400">
                          <a:effectLst/>
                          <a:latin typeface="Times New Roman"/>
                          <a:ea typeface="Times New Roman"/>
                        </a:rPr>
                        <a:t>)</a:t>
                      </a:r>
                    </a:p>
                  </a:txBody>
                  <a:tcPr marL="68580" marR="68580" marT="0" marB="0"/>
                </a:tc>
                <a:tc>
                  <a:txBody>
                    <a:bodyPr/>
                    <a:lstStyle/>
                    <a:p>
                      <a:pPr algn="just">
                        <a:spcAft>
                          <a:spcPts val="0"/>
                        </a:spcAft>
                      </a:pPr>
                      <a:r>
                        <a:rPr lang="en-US" sz="1400">
                          <a:effectLst/>
                          <a:latin typeface="Times New Roman"/>
                          <a:ea typeface="Times New Roman"/>
                        </a:rPr>
                        <a:t>Sản xuất xăng có chỉ số ôctan cao, các dẫn xuất từ Tôluen: benzen, phênol, dung môi cho sơn, keo, cao su, chất dẻo, thuốc nhuộm, thuốc nổ, chất tẩy rửa...</a:t>
                      </a:r>
                    </a:p>
                  </a:txBody>
                  <a:tcPr marL="68580" marR="68580" marT="0" marB="0"/>
                </a:tc>
                <a:tc>
                  <a:txBody>
                    <a:bodyPr/>
                    <a:lstStyle/>
                    <a:p>
                      <a:pPr algn="just">
                        <a:spcAft>
                          <a:spcPts val="0"/>
                        </a:spcAft>
                      </a:pPr>
                      <a:r>
                        <a:rPr lang="en-US" sz="1400">
                          <a:effectLst/>
                          <a:latin typeface="Times New Roman"/>
                          <a:ea typeface="Times New Roman"/>
                        </a:rPr>
                        <a:t>Cháy</a:t>
                      </a:r>
                    </a:p>
                    <a:p>
                      <a:pPr algn="just">
                        <a:spcAft>
                          <a:spcPts val="0"/>
                        </a:spcAft>
                      </a:pPr>
                      <a:r>
                        <a:rPr lang="en-US" sz="1400">
                          <a:effectLst/>
                          <a:latin typeface="Times New Roman"/>
                          <a:ea typeface="Times New Roman"/>
                        </a:rPr>
                        <a:t>Độc khi ăn uống, hít thở, hấp phụ qua da. Ở nồng độ 1.000 ppm sẽ gây chóng mặt, đau đầu, ở nồng độ cao hơn sẽ bị hôn mê</a:t>
                      </a:r>
                    </a:p>
                  </a:txBody>
                  <a:tcPr marL="68580" marR="68580" marT="0" marB="0"/>
                </a:tc>
                <a:extLst>
                  <a:ext uri="{0D108BD9-81ED-4DB2-BD59-A6C34878D82A}">
                    <a16:rowId xmlns:a16="http://schemas.microsoft.com/office/drawing/2014/main" xmlns="" val="10004"/>
                  </a:ext>
                </a:extLst>
              </a:tr>
              <a:tr h="485259">
                <a:tc>
                  <a:txBody>
                    <a:bodyPr/>
                    <a:lstStyle/>
                    <a:p>
                      <a:pPr>
                        <a:spcAft>
                          <a:spcPts val="0"/>
                        </a:spcAft>
                      </a:pPr>
                      <a:r>
                        <a:rPr lang="en-US" sz="1400">
                          <a:effectLst/>
                          <a:latin typeface="Times New Roman"/>
                          <a:ea typeface="Times New Roman"/>
                        </a:rPr>
                        <a:t>CCl</a:t>
                      </a:r>
                      <a:r>
                        <a:rPr lang="en-US" sz="1400" baseline="-25000">
                          <a:effectLst/>
                          <a:latin typeface="Times New Roman"/>
                          <a:ea typeface="Times New Roman"/>
                        </a:rPr>
                        <a:t>4</a:t>
                      </a:r>
                      <a:endParaRPr lang="en-US" sz="1400">
                        <a:effectLst/>
                        <a:latin typeface="Times New Roman"/>
                        <a:ea typeface="Times New Roman"/>
                      </a:endParaRPr>
                    </a:p>
                  </a:txBody>
                  <a:tcPr marL="68580" marR="68580" marT="0" marB="0"/>
                </a:tc>
                <a:tc>
                  <a:txBody>
                    <a:bodyPr/>
                    <a:lstStyle/>
                    <a:p>
                      <a:pPr algn="just">
                        <a:spcAft>
                          <a:spcPts val="0"/>
                        </a:spcAft>
                      </a:pPr>
                      <a:r>
                        <a:rPr lang="en-US" sz="1400">
                          <a:effectLst/>
                          <a:latin typeface="Times New Roman"/>
                          <a:ea typeface="Times New Roman"/>
                        </a:rPr>
                        <a:t>Dùng trong công nghiệp Sx chất tẩy rửa, hoá chất chữa cháy,</a:t>
                      </a:r>
                      <a:r>
                        <a:rPr lang="en-US" sz="1400">
                          <a:effectLst/>
                          <a:latin typeface="Arial"/>
                          <a:ea typeface="Times New Roman"/>
                        </a:rPr>
                        <a:t>…</a:t>
                      </a:r>
                      <a:endParaRPr lang="en-US" sz="1400">
                        <a:effectLst/>
                        <a:latin typeface="Times New Roman"/>
                        <a:ea typeface="Times New Roman"/>
                      </a:endParaRPr>
                    </a:p>
                  </a:txBody>
                  <a:tcPr marL="68580" marR="68580" marT="0" marB="0"/>
                </a:tc>
                <a:tc>
                  <a:txBody>
                    <a:bodyPr/>
                    <a:lstStyle/>
                    <a:p>
                      <a:pPr algn="just">
                        <a:spcAft>
                          <a:spcPts val="0"/>
                        </a:spcAft>
                      </a:pPr>
                      <a:r>
                        <a:rPr lang="en-US" sz="1400">
                          <a:effectLst/>
                          <a:latin typeface="Times New Roman"/>
                          <a:ea typeface="Times New Roman"/>
                        </a:rPr>
                        <a:t>Gây ung thư</a:t>
                      </a:r>
                    </a:p>
                  </a:txBody>
                  <a:tcPr marL="68580" marR="68580" marT="0" marB="0"/>
                </a:tc>
                <a:extLst>
                  <a:ext uri="{0D108BD9-81ED-4DB2-BD59-A6C34878D82A}">
                    <a16:rowId xmlns:a16="http://schemas.microsoft.com/office/drawing/2014/main" xmlns="" val="10005"/>
                  </a:ext>
                </a:extLst>
              </a:tr>
              <a:tr h="485259">
                <a:tc>
                  <a:txBody>
                    <a:bodyPr/>
                    <a:lstStyle/>
                    <a:p>
                      <a:pPr>
                        <a:spcAft>
                          <a:spcPts val="0"/>
                        </a:spcAft>
                      </a:pPr>
                      <a:r>
                        <a:rPr lang="en-US" sz="1400">
                          <a:effectLst/>
                          <a:latin typeface="Times New Roman"/>
                          <a:ea typeface="Times New Roman"/>
                        </a:rPr>
                        <a:t>Xy len</a:t>
                      </a:r>
                    </a:p>
                  </a:txBody>
                  <a:tcPr marL="68580" marR="68580" marT="0" marB="0"/>
                </a:tc>
                <a:tc>
                  <a:txBody>
                    <a:bodyPr/>
                    <a:lstStyle/>
                    <a:p>
                      <a:pPr algn="just">
                        <a:spcAft>
                          <a:spcPts val="0"/>
                        </a:spcAft>
                      </a:pPr>
                      <a:r>
                        <a:rPr lang="en-US" sz="1400">
                          <a:effectLst/>
                          <a:latin typeface="Times New Roman"/>
                          <a:ea typeface="Times New Roman"/>
                        </a:rPr>
                        <a:t>Dùng nhiều trong công nghiệp sơn, vecni, thuốc trừ sâu,</a:t>
                      </a:r>
                      <a:r>
                        <a:rPr lang="en-US" sz="1400">
                          <a:effectLst/>
                          <a:latin typeface="Arial"/>
                          <a:ea typeface="Times New Roman"/>
                        </a:rPr>
                        <a:t>…</a:t>
                      </a:r>
                      <a:endParaRPr lang="en-US" sz="1400">
                        <a:effectLst/>
                        <a:latin typeface="Times New Roman"/>
                        <a:ea typeface="Times New Roman"/>
                      </a:endParaRPr>
                    </a:p>
                  </a:txBody>
                  <a:tcPr marL="68580" marR="68580" marT="0" marB="0"/>
                </a:tc>
                <a:tc>
                  <a:txBody>
                    <a:bodyPr/>
                    <a:lstStyle/>
                    <a:p>
                      <a:pPr algn="just">
                        <a:spcAft>
                          <a:spcPts val="0"/>
                        </a:spcAft>
                      </a:pPr>
                      <a:r>
                        <a:rPr lang="en-US" sz="1400">
                          <a:effectLst/>
                          <a:latin typeface="Times New Roman"/>
                          <a:ea typeface="Times New Roman"/>
                        </a:rPr>
                        <a:t>Gây bệnh viêm đường hô hấp và viêm mắt</a:t>
                      </a:r>
                    </a:p>
                  </a:txBody>
                  <a:tcPr marL="68580" marR="68580" marT="0" marB="0"/>
                </a:tc>
                <a:extLst>
                  <a:ext uri="{0D108BD9-81ED-4DB2-BD59-A6C34878D82A}">
                    <a16:rowId xmlns:a16="http://schemas.microsoft.com/office/drawing/2014/main" xmlns="" val="10006"/>
                  </a:ext>
                </a:extLst>
              </a:tr>
              <a:tr h="485259">
                <a:tc>
                  <a:txBody>
                    <a:bodyPr/>
                    <a:lstStyle/>
                    <a:p>
                      <a:pPr>
                        <a:spcAft>
                          <a:spcPts val="0"/>
                        </a:spcAft>
                      </a:pPr>
                      <a:r>
                        <a:rPr lang="en-US" sz="1400">
                          <a:effectLst/>
                          <a:latin typeface="Times New Roman"/>
                          <a:ea typeface="Times New Roman"/>
                        </a:rPr>
                        <a:t>Chlorobenzen</a:t>
                      </a:r>
                    </a:p>
                    <a:p>
                      <a:pPr>
                        <a:spcAft>
                          <a:spcPts val="0"/>
                        </a:spcAft>
                      </a:pPr>
                      <a:r>
                        <a:rPr lang="en-US" sz="1400">
                          <a:effectLst/>
                          <a:latin typeface="Times New Roman"/>
                          <a:ea typeface="Times New Roman"/>
                        </a:rPr>
                        <a:t>(C</a:t>
                      </a:r>
                      <a:r>
                        <a:rPr lang="en-US" sz="1400" baseline="-25000">
                          <a:effectLst/>
                          <a:latin typeface="Times New Roman"/>
                          <a:ea typeface="Times New Roman"/>
                        </a:rPr>
                        <a:t>6</a:t>
                      </a:r>
                      <a:r>
                        <a:rPr lang="en-US" sz="1400">
                          <a:effectLst/>
                          <a:latin typeface="Times New Roman"/>
                          <a:ea typeface="Times New Roman"/>
                        </a:rPr>
                        <a:t>H</a:t>
                      </a:r>
                      <a:r>
                        <a:rPr lang="en-US" sz="1400" baseline="-25000">
                          <a:effectLst/>
                          <a:latin typeface="Times New Roman"/>
                          <a:ea typeface="Times New Roman"/>
                        </a:rPr>
                        <a:t>5</a:t>
                      </a:r>
                      <a:r>
                        <a:rPr lang="en-US" sz="1400">
                          <a:effectLst/>
                          <a:latin typeface="Times New Roman"/>
                          <a:ea typeface="Times New Roman"/>
                        </a:rPr>
                        <a:t>Cl)</a:t>
                      </a:r>
                    </a:p>
                  </a:txBody>
                  <a:tcPr marL="68580" marR="68580" marT="0" marB="0"/>
                </a:tc>
                <a:tc>
                  <a:txBody>
                    <a:bodyPr/>
                    <a:lstStyle/>
                    <a:p>
                      <a:pPr algn="just">
                        <a:spcAft>
                          <a:spcPts val="0"/>
                        </a:spcAft>
                      </a:pPr>
                      <a:r>
                        <a:rPr lang="en-US" sz="1400">
                          <a:effectLst/>
                          <a:latin typeface="Times New Roman"/>
                          <a:ea typeface="Times New Roman"/>
                        </a:rPr>
                        <a:t>Sản xuất chất dẫn nhiệt, dung môi, thuốc trừ sâu, phênol, anilin,...</a:t>
                      </a:r>
                    </a:p>
                  </a:txBody>
                  <a:tcPr marL="68580" marR="68580" marT="0" marB="0"/>
                </a:tc>
                <a:tc>
                  <a:txBody>
                    <a:bodyPr/>
                    <a:lstStyle/>
                    <a:p>
                      <a:pPr algn="just">
                        <a:spcAft>
                          <a:spcPts val="0"/>
                        </a:spcAft>
                      </a:pPr>
                      <a:r>
                        <a:rPr lang="en-US" sz="1400">
                          <a:effectLst/>
                          <a:latin typeface="Times New Roman"/>
                          <a:ea typeface="Times New Roman"/>
                        </a:rPr>
                        <a:t>Cháy</a:t>
                      </a:r>
                    </a:p>
                    <a:p>
                      <a:pPr algn="just">
                        <a:spcAft>
                          <a:spcPts val="0"/>
                        </a:spcAft>
                      </a:pPr>
                      <a:r>
                        <a:rPr lang="en-US" sz="1400">
                          <a:effectLst/>
                          <a:latin typeface="Times New Roman"/>
                          <a:ea typeface="Times New Roman"/>
                        </a:rPr>
                        <a:t>Độc khi hít thở, hấp phụ qua da</a:t>
                      </a:r>
                    </a:p>
                  </a:txBody>
                  <a:tcPr marL="68580" marR="68580" marT="0" marB="0"/>
                </a:tc>
                <a:extLst>
                  <a:ext uri="{0D108BD9-81ED-4DB2-BD59-A6C34878D82A}">
                    <a16:rowId xmlns:a16="http://schemas.microsoft.com/office/drawing/2014/main" xmlns="" val="10007"/>
                  </a:ext>
                </a:extLst>
              </a:tr>
              <a:tr h="485259">
                <a:tc>
                  <a:txBody>
                    <a:bodyPr/>
                    <a:lstStyle/>
                    <a:p>
                      <a:pPr>
                        <a:spcAft>
                          <a:spcPts val="0"/>
                        </a:spcAft>
                      </a:pPr>
                      <a:r>
                        <a:rPr lang="en-US" sz="1400">
                          <a:effectLst/>
                          <a:latin typeface="Times New Roman"/>
                          <a:ea typeface="Times New Roman"/>
                        </a:rPr>
                        <a:t>Chloroethen</a:t>
                      </a:r>
                    </a:p>
                    <a:p>
                      <a:pPr>
                        <a:spcAft>
                          <a:spcPts val="0"/>
                        </a:spcAft>
                      </a:pPr>
                      <a:r>
                        <a:rPr lang="en-US" sz="1400">
                          <a:effectLst/>
                          <a:latin typeface="Times New Roman"/>
                          <a:ea typeface="Times New Roman"/>
                        </a:rPr>
                        <a:t>(CH</a:t>
                      </a:r>
                      <a:r>
                        <a:rPr lang="en-US" sz="1400" baseline="-25000">
                          <a:effectLst/>
                          <a:latin typeface="Times New Roman"/>
                          <a:ea typeface="Times New Roman"/>
                        </a:rPr>
                        <a:t>2</a:t>
                      </a:r>
                      <a:r>
                        <a:rPr lang="en-US" sz="1400">
                          <a:effectLst/>
                          <a:latin typeface="Times New Roman"/>
                          <a:ea typeface="Times New Roman"/>
                        </a:rPr>
                        <a:t>CHCl)</a:t>
                      </a:r>
                    </a:p>
                  </a:txBody>
                  <a:tcPr marL="68580" marR="68580" marT="0" marB="0"/>
                </a:tc>
                <a:tc>
                  <a:txBody>
                    <a:bodyPr/>
                    <a:lstStyle/>
                    <a:p>
                      <a:pPr algn="just">
                        <a:spcAft>
                          <a:spcPts val="0"/>
                        </a:spcAft>
                      </a:pPr>
                      <a:r>
                        <a:rPr lang="en-US" sz="1400">
                          <a:effectLst/>
                          <a:latin typeface="Times New Roman"/>
                          <a:ea typeface="Times New Roman"/>
                        </a:rPr>
                        <a:t>Sản xuất nhựa tổng hợp, PVC...</a:t>
                      </a:r>
                    </a:p>
                  </a:txBody>
                  <a:tcPr marL="68580" marR="68580" marT="0" marB="0"/>
                </a:tc>
                <a:tc>
                  <a:txBody>
                    <a:bodyPr/>
                    <a:lstStyle/>
                    <a:p>
                      <a:pPr algn="just">
                        <a:spcAft>
                          <a:spcPts val="0"/>
                        </a:spcAft>
                      </a:pPr>
                      <a:r>
                        <a:rPr lang="en-US" sz="1400">
                          <a:effectLst/>
                          <a:latin typeface="Times New Roman"/>
                          <a:ea typeface="Times New Roman"/>
                        </a:rPr>
                        <a:t>Rất độc, gây ung thư</a:t>
                      </a:r>
                    </a:p>
                  </a:txBody>
                  <a:tcPr marL="68580" marR="68580" marT="0" marB="0"/>
                </a:tc>
                <a:extLst>
                  <a:ext uri="{0D108BD9-81ED-4DB2-BD59-A6C34878D82A}">
                    <a16:rowId xmlns:a16="http://schemas.microsoft.com/office/drawing/2014/main" xmlns="" val="10008"/>
                  </a:ext>
                </a:extLst>
              </a:tr>
              <a:tr h="727888">
                <a:tc>
                  <a:txBody>
                    <a:bodyPr/>
                    <a:lstStyle/>
                    <a:p>
                      <a:pPr>
                        <a:spcAft>
                          <a:spcPts val="0"/>
                        </a:spcAft>
                      </a:pPr>
                      <a:r>
                        <a:rPr lang="en-US" sz="1400">
                          <a:effectLst/>
                          <a:latin typeface="Times New Roman"/>
                          <a:ea typeface="Times New Roman"/>
                        </a:rPr>
                        <a:t>Ethylbenzen</a:t>
                      </a:r>
                    </a:p>
                    <a:p>
                      <a:pPr>
                        <a:spcAft>
                          <a:spcPts val="0"/>
                        </a:spcAft>
                      </a:pPr>
                      <a:r>
                        <a:rPr lang="en-US" sz="1400">
                          <a:effectLst/>
                          <a:latin typeface="Times New Roman"/>
                          <a:ea typeface="Times New Roman"/>
                        </a:rPr>
                        <a:t>(C</a:t>
                      </a:r>
                      <a:r>
                        <a:rPr lang="en-US" sz="1400" baseline="-25000">
                          <a:effectLst/>
                          <a:latin typeface="Times New Roman"/>
                          <a:ea typeface="Times New Roman"/>
                        </a:rPr>
                        <a:t>6</a:t>
                      </a:r>
                      <a:r>
                        <a:rPr lang="en-US" sz="1400">
                          <a:effectLst/>
                          <a:latin typeface="Times New Roman"/>
                          <a:ea typeface="Times New Roman"/>
                        </a:rPr>
                        <a:t>H</a:t>
                      </a:r>
                      <a:r>
                        <a:rPr lang="en-US" sz="1400" baseline="-25000">
                          <a:effectLst/>
                          <a:latin typeface="Times New Roman"/>
                          <a:ea typeface="Times New Roman"/>
                        </a:rPr>
                        <a:t>5</a:t>
                      </a:r>
                      <a:r>
                        <a:rPr lang="en-US" sz="1400">
                          <a:effectLst/>
                          <a:latin typeface="Times New Roman"/>
                          <a:ea typeface="Times New Roman"/>
                        </a:rPr>
                        <a:t>C</a:t>
                      </a:r>
                      <a:r>
                        <a:rPr lang="en-US" sz="1400" baseline="-25000">
                          <a:effectLst/>
                          <a:latin typeface="Times New Roman"/>
                          <a:ea typeface="Times New Roman"/>
                        </a:rPr>
                        <a:t>2</a:t>
                      </a:r>
                      <a:r>
                        <a:rPr lang="en-US" sz="1400">
                          <a:effectLst/>
                          <a:latin typeface="Times New Roman"/>
                          <a:ea typeface="Times New Roman"/>
                        </a:rPr>
                        <a:t>H</a:t>
                      </a:r>
                      <a:r>
                        <a:rPr lang="en-US" sz="1400" baseline="-25000">
                          <a:effectLst/>
                          <a:latin typeface="Times New Roman"/>
                          <a:ea typeface="Times New Roman"/>
                        </a:rPr>
                        <a:t>5</a:t>
                      </a:r>
                      <a:r>
                        <a:rPr lang="en-US" sz="1400">
                          <a:effectLst/>
                          <a:latin typeface="Times New Roman"/>
                          <a:ea typeface="Times New Roman"/>
                        </a:rPr>
                        <a:t>)</a:t>
                      </a:r>
                    </a:p>
                  </a:txBody>
                  <a:tcPr marL="68580" marR="68580" marT="0" marB="0"/>
                </a:tc>
                <a:tc>
                  <a:txBody>
                    <a:bodyPr/>
                    <a:lstStyle/>
                    <a:p>
                      <a:pPr algn="just">
                        <a:spcAft>
                          <a:spcPts val="0"/>
                        </a:spcAft>
                      </a:pPr>
                      <a:r>
                        <a:rPr lang="en-US" sz="1400">
                          <a:effectLst/>
                          <a:latin typeface="Times New Roman"/>
                          <a:ea typeface="Times New Roman"/>
                        </a:rPr>
                        <a:t>Sản xuất Styren, dung môi...</a:t>
                      </a:r>
                    </a:p>
                  </a:txBody>
                  <a:tcPr marL="68580" marR="68580" marT="0" marB="0"/>
                </a:tc>
                <a:tc>
                  <a:txBody>
                    <a:bodyPr/>
                    <a:lstStyle/>
                    <a:p>
                      <a:pPr algn="just">
                        <a:spcAft>
                          <a:spcPts val="0"/>
                        </a:spcAft>
                      </a:pPr>
                      <a:r>
                        <a:rPr lang="en-US" sz="1400" dirty="0" err="1">
                          <a:effectLst/>
                          <a:latin typeface="Times New Roman"/>
                          <a:ea typeface="Times New Roman"/>
                        </a:rPr>
                        <a:t>Cháy</a:t>
                      </a:r>
                      <a:endParaRPr lang="en-US" sz="1400" dirty="0">
                        <a:effectLst/>
                        <a:latin typeface="Times New Roman"/>
                        <a:ea typeface="Times New Roman"/>
                      </a:endParaRPr>
                    </a:p>
                    <a:p>
                      <a:pPr algn="just">
                        <a:spcAft>
                          <a:spcPts val="0"/>
                        </a:spcAft>
                      </a:pPr>
                      <a:r>
                        <a:rPr lang="en-US" sz="1400" dirty="0" err="1">
                          <a:effectLst/>
                          <a:latin typeface="Times New Roman"/>
                          <a:ea typeface="Times New Roman"/>
                        </a:rPr>
                        <a:t>Độc</a:t>
                      </a:r>
                      <a:r>
                        <a:rPr lang="en-US" sz="1400" dirty="0">
                          <a:effectLst/>
                          <a:latin typeface="Times New Roman"/>
                          <a:ea typeface="Times New Roman"/>
                        </a:rPr>
                        <a:t> </a:t>
                      </a:r>
                      <a:r>
                        <a:rPr lang="en-US" sz="1400" dirty="0" err="1">
                          <a:effectLst/>
                          <a:latin typeface="Times New Roman"/>
                          <a:ea typeface="Times New Roman"/>
                        </a:rPr>
                        <a:t>khi</a:t>
                      </a:r>
                      <a:r>
                        <a:rPr lang="en-US" sz="1400" dirty="0">
                          <a:effectLst/>
                          <a:latin typeface="Times New Roman"/>
                          <a:ea typeface="Times New Roman"/>
                        </a:rPr>
                        <a:t> </a:t>
                      </a:r>
                      <a:r>
                        <a:rPr lang="en-US" sz="1400" dirty="0" err="1">
                          <a:effectLst/>
                          <a:latin typeface="Times New Roman"/>
                          <a:ea typeface="Times New Roman"/>
                        </a:rPr>
                        <a:t>ăn</a:t>
                      </a:r>
                      <a:r>
                        <a:rPr lang="en-US" sz="1400" dirty="0">
                          <a:effectLst/>
                          <a:latin typeface="Times New Roman"/>
                          <a:ea typeface="Times New Roman"/>
                        </a:rPr>
                        <a:t> </a:t>
                      </a:r>
                      <a:r>
                        <a:rPr lang="en-US" sz="1400" dirty="0" err="1">
                          <a:effectLst/>
                          <a:latin typeface="Times New Roman"/>
                          <a:ea typeface="Times New Roman"/>
                        </a:rPr>
                        <a:t>uống</a:t>
                      </a:r>
                      <a:r>
                        <a:rPr lang="en-US" sz="1400" dirty="0">
                          <a:effectLst/>
                          <a:latin typeface="Times New Roman"/>
                          <a:ea typeface="Times New Roman"/>
                        </a:rPr>
                        <a:t>, </a:t>
                      </a:r>
                      <a:r>
                        <a:rPr lang="en-US" sz="1400" dirty="0" err="1">
                          <a:effectLst/>
                          <a:latin typeface="Times New Roman"/>
                          <a:ea typeface="Times New Roman"/>
                        </a:rPr>
                        <a:t>hít</a:t>
                      </a:r>
                      <a:r>
                        <a:rPr lang="en-US" sz="1400" dirty="0">
                          <a:effectLst/>
                          <a:latin typeface="Times New Roman"/>
                          <a:ea typeface="Times New Roman"/>
                        </a:rPr>
                        <a:t> </a:t>
                      </a:r>
                      <a:r>
                        <a:rPr lang="en-US" sz="1400" dirty="0" err="1">
                          <a:effectLst/>
                          <a:latin typeface="Times New Roman"/>
                          <a:ea typeface="Times New Roman"/>
                        </a:rPr>
                        <a:t>thở</a:t>
                      </a:r>
                      <a:r>
                        <a:rPr lang="en-US" sz="1400" dirty="0">
                          <a:effectLst/>
                          <a:latin typeface="Times New Roman"/>
                          <a:ea typeface="Times New Roman"/>
                        </a:rPr>
                        <a:t>, </a:t>
                      </a:r>
                      <a:r>
                        <a:rPr lang="en-US" sz="1400" dirty="0" err="1">
                          <a:effectLst/>
                          <a:latin typeface="Times New Roman"/>
                          <a:ea typeface="Times New Roman"/>
                        </a:rPr>
                        <a:t>hấp</a:t>
                      </a:r>
                      <a:r>
                        <a:rPr lang="en-US" sz="1400" dirty="0">
                          <a:effectLst/>
                          <a:latin typeface="Times New Roman"/>
                          <a:ea typeface="Times New Roman"/>
                        </a:rPr>
                        <a:t> </a:t>
                      </a:r>
                      <a:r>
                        <a:rPr lang="en-US" sz="1400" dirty="0" err="1">
                          <a:effectLst/>
                          <a:latin typeface="Times New Roman"/>
                          <a:ea typeface="Times New Roman"/>
                        </a:rPr>
                        <a:t>phụ</a:t>
                      </a:r>
                      <a:r>
                        <a:rPr lang="en-US" sz="1400" dirty="0">
                          <a:effectLst/>
                          <a:latin typeface="Times New Roman"/>
                          <a:ea typeface="Times New Roman"/>
                        </a:rPr>
                        <a:t> qua da, </a:t>
                      </a:r>
                      <a:r>
                        <a:rPr lang="en-US" sz="1400" dirty="0" err="1">
                          <a:effectLst/>
                          <a:latin typeface="Times New Roman"/>
                          <a:ea typeface="Times New Roman"/>
                        </a:rPr>
                        <a:t>gây</a:t>
                      </a:r>
                      <a:r>
                        <a:rPr lang="en-US" sz="1400" dirty="0">
                          <a:effectLst/>
                          <a:latin typeface="Times New Roman"/>
                          <a:ea typeface="Times New Roman"/>
                        </a:rPr>
                        <a:t> </a:t>
                      </a:r>
                      <a:r>
                        <a:rPr lang="en-US" sz="1400" dirty="0" err="1">
                          <a:effectLst/>
                          <a:latin typeface="Times New Roman"/>
                          <a:ea typeface="Times New Roman"/>
                        </a:rPr>
                        <a:t>viêm</a:t>
                      </a:r>
                      <a:r>
                        <a:rPr lang="en-US" sz="1400" dirty="0">
                          <a:effectLst/>
                          <a:latin typeface="Times New Roman"/>
                          <a:ea typeface="Times New Roman"/>
                        </a:rPr>
                        <a:t> da, </a:t>
                      </a:r>
                      <a:r>
                        <a:rPr lang="en-US" sz="1400" dirty="0" err="1">
                          <a:effectLst/>
                          <a:latin typeface="Times New Roman"/>
                          <a:ea typeface="Times New Roman"/>
                        </a:rPr>
                        <a:t>viêm</a:t>
                      </a:r>
                      <a:r>
                        <a:rPr lang="en-US" sz="1400" dirty="0">
                          <a:effectLst/>
                          <a:latin typeface="Times New Roman"/>
                          <a:ea typeface="Times New Roman"/>
                        </a:rPr>
                        <a:t> </a:t>
                      </a:r>
                      <a:r>
                        <a:rPr lang="en-US" sz="1400" dirty="0" err="1">
                          <a:effectLst/>
                          <a:latin typeface="Times New Roman"/>
                          <a:ea typeface="Times New Roman"/>
                        </a:rPr>
                        <a:t>mắt</a:t>
                      </a:r>
                      <a:endParaRPr lang="en-US" sz="1400" dirty="0">
                        <a:effectLst/>
                        <a:latin typeface="Times New Roman"/>
                        <a:ea typeface="Times New Roman"/>
                      </a:endParaRPr>
                    </a:p>
                  </a:txBody>
                  <a:tcPr marL="68580" marR="68580" marT="0" marB="0"/>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4273796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623806120"/>
              </p:ext>
            </p:extLst>
          </p:nvPr>
        </p:nvGraphicFramePr>
        <p:xfrm>
          <a:off x="228600" y="943428"/>
          <a:ext cx="8686800" cy="5355769"/>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xmlns="" val="20000"/>
                    </a:ext>
                  </a:extLst>
                </a:gridCol>
                <a:gridCol w="3505200">
                  <a:extLst>
                    <a:ext uri="{9D8B030D-6E8A-4147-A177-3AD203B41FA5}">
                      <a16:colId xmlns:a16="http://schemas.microsoft.com/office/drawing/2014/main" xmlns="" val="20001"/>
                    </a:ext>
                  </a:extLst>
                </a:gridCol>
                <a:gridCol w="3581400">
                  <a:extLst>
                    <a:ext uri="{9D8B030D-6E8A-4147-A177-3AD203B41FA5}">
                      <a16:colId xmlns:a16="http://schemas.microsoft.com/office/drawing/2014/main" xmlns="" val="20002"/>
                    </a:ext>
                  </a:extLst>
                </a:gridCol>
              </a:tblGrid>
              <a:tr h="549651">
                <a:tc>
                  <a:txBody>
                    <a:bodyPr/>
                    <a:lstStyle/>
                    <a:p>
                      <a:pPr algn="ctr"/>
                      <a:r>
                        <a:rPr lang="en-US" sz="1700" dirty="0" err="1">
                          <a:latin typeface="Times New Roman" pitchFamily="18" charset="0"/>
                          <a:cs typeface="Times New Roman" pitchFamily="18" charset="0"/>
                        </a:rPr>
                        <a:t>Tên</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chất</a:t>
                      </a:r>
                      <a:endParaRPr lang="en-US" sz="1700" dirty="0">
                        <a:latin typeface="Times New Roman" pitchFamily="18" charset="0"/>
                        <a:cs typeface="Times New Roman" pitchFamily="18" charset="0"/>
                      </a:endParaRPr>
                    </a:p>
                  </a:txBody>
                  <a:tcPr/>
                </a:tc>
                <a:tc>
                  <a:txBody>
                    <a:bodyPr/>
                    <a:lstStyle/>
                    <a:p>
                      <a:pPr algn="ctr">
                        <a:spcAft>
                          <a:spcPts val="0"/>
                        </a:spcAft>
                      </a:pPr>
                      <a:r>
                        <a:rPr lang="en-US" sz="1700" b="1" dirty="0" err="1">
                          <a:effectLst/>
                          <a:latin typeface="Times New Roman" pitchFamily="18" charset="0"/>
                          <a:ea typeface="Times New Roman"/>
                          <a:cs typeface="Times New Roman" pitchFamily="18" charset="0"/>
                        </a:rPr>
                        <a:t>Lĩnh</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vực</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sử</a:t>
                      </a:r>
                      <a:r>
                        <a:rPr lang="en-US" sz="1700" b="1" baseline="0" dirty="0">
                          <a:effectLst/>
                          <a:latin typeface="Times New Roman" pitchFamily="18" charset="0"/>
                          <a:ea typeface="Times New Roman"/>
                          <a:cs typeface="Times New Roman" pitchFamily="18" charset="0"/>
                        </a:rPr>
                        <a:t> </a:t>
                      </a:r>
                      <a:r>
                        <a:rPr lang="en-US" sz="1700" b="1" baseline="0" dirty="0" err="1">
                          <a:effectLst/>
                          <a:latin typeface="Times New Roman" pitchFamily="18" charset="0"/>
                          <a:ea typeface="Times New Roman"/>
                          <a:cs typeface="Times New Roman" pitchFamily="18" charset="0"/>
                        </a:rPr>
                        <a:t>dụng</a:t>
                      </a:r>
                      <a:endParaRPr lang="en-US" sz="17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700" b="1">
                          <a:effectLst/>
                          <a:latin typeface="Times New Roman" pitchFamily="18" charset="0"/>
                          <a:ea typeface="Times New Roman"/>
                          <a:cs typeface="Times New Roman" pitchFamily="18" charset="0"/>
                        </a:rPr>
                        <a:t>Tác</a:t>
                      </a:r>
                      <a:r>
                        <a:rPr lang="en-US" sz="1700" b="1" baseline="0">
                          <a:effectLst/>
                          <a:latin typeface="Times New Roman" pitchFamily="18" charset="0"/>
                          <a:ea typeface="Times New Roman"/>
                          <a:cs typeface="Times New Roman" pitchFamily="18" charset="0"/>
                        </a:rPr>
                        <a:t> hại</a:t>
                      </a:r>
                      <a:endParaRPr lang="en-US" sz="1700">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xmlns="" val="10000"/>
                  </a:ext>
                </a:extLst>
              </a:tr>
              <a:tr h="388785">
                <a:tc gridSpan="3">
                  <a:txBody>
                    <a:bodyPr/>
                    <a:lstStyle/>
                    <a:p>
                      <a:pPr algn="ctr"/>
                      <a:r>
                        <a:rPr lang="en-US" sz="1500" b="1">
                          <a:latin typeface="Times New Roman" pitchFamily="18" charset="0"/>
                          <a:cs typeface="Times New Roman" pitchFamily="18" charset="0"/>
                        </a:rPr>
                        <a:t>Dung môi</a:t>
                      </a:r>
                      <a:r>
                        <a:rPr lang="en-US" sz="1500" b="1" baseline="0">
                          <a:latin typeface="Times New Roman" pitchFamily="18" charset="0"/>
                          <a:cs typeface="Times New Roman" pitchFamily="18" charset="0"/>
                        </a:rPr>
                        <a:t> và chất hữu cơ</a:t>
                      </a:r>
                      <a:endParaRPr lang="en-US" sz="1500" b="1">
                        <a:latin typeface="Times New Roman" pitchFamily="18" charset="0"/>
                        <a:cs typeface="Times New Roman" pitchFamily="18" charset="0"/>
                      </a:endParaRP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549646">
                <a:tc>
                  <a:txBody>
                    <a:bodyPr/>
                    <a:lstStyle/>
                    <a:p>
                      <a:pPr algn="just">
                        <a:spcAft>
                          <a:spcPts val="0"/>
                        </a:spcAft>
                      </a:pPr>
                      <a:r>
                        <a:rPr lang="en-US" sz="1500">
                          <a:effectLst/>
                          <a:latin typeface="Times New Roman"/>
                          <a:ea typeface="Times New Roman"/>
                        </a:rPr>
                        <a:t>Dichloromethan</a:t>
                      </a:r>
                    </a:p>
                    <a:p>
                      <a:pPr algn="just">
                        <a:spcAft>
                          <a:spcPts val="0"/>
                        </a:spcAft>
                      </a:pPr>
                      <a:r>
                        <a:rPr lang="en-US" sz="1500">
                          <a:effectLst/>
                          <a:latin typeface="Times New Roman"/>
                          <a:ea typeface="Times New Roman"/>
                        </a:rPr>
                        <a:t>(CH</a:t>
                      </a:r>
                      <a:r>
                        <a:rPr lang="en-US" sz="1500" baseline="-25000">
                          <a:effectLst/>
                          <a:latin typeface="Times New Roman"/>
                          <a:ea typeface="Times New Roman"/>
                        </a:rPr>
                        <a:t>2</a:t>
                      </a:r>
                      <a:r>
                        <a:rPr lang="en-US" sz="1500">
                          <a:effectLst/>
                          <a:latin typeface="Times New Roman"/>
                          <a:ea typeface="Times New Roman"/>
                        </a:rPr>
                        <a:t>Cl</a:t>
                      </a:r>
                      <a:r>
                        <a:rPr lang="en-US" sz="1500" baseline="-25000">
                          <a:effectLst/>
                          <a:latin typeface="Times New Roman"/>
                          <a:ea typeface="Times New Roman"/>
                        </a:rPr>
                        <a:t>2</a:t>
                      </a:r>
                      <a:r>
                        <a:rPr lang="en-US" sz="1500">
                          <a:effectLst/>
                          <a:latin typeface="Times New Roman"/>
                          <a:ea typeface="Times New Roman"/>
                        </a:rPr>
                        <a:t>)</a:t>
                      </a:r>
                    </a:p>
                  </a:txBody>
                  <a:tcPr marL="68580" marR="68580" marT="0" marB="0"/>
                </a:tc>
                <a:tc>
                  <a:txBody>
                    <a:bodyPr/>
                    <a:lstStyle/>
                    <a:p>
                      <a:pPr algn="just">
                        <a:spcAft>
                          <a:spcPts val="0"/>
                        </a:spcAft>
                      </a:pPr>
                      <a:r>
                        <a:rPr lang="en-US" sz="1500">
                          <a:effectLst/>
                          <a:latin typeface="Times New Roman"/>
                          <a:ea typeface="Times New Roman"/>
                        </a:rPr>
                        <a:t>Sản xuất dung môi trích ly, chất tẩy rửa, chất tạo bọt....</a:t>
                      </a:r>
                    </a:p>
                  </a:txBody>
                  <a:tcPr marL="68580" marR="68580" marT="0" marB="0"/>
                </a:tc>
                <a:tc>
                  <a:txBody>
                    <a:bodyPr/>
                    <a:lstStyle/>
                    <a:p>
                      <a:pPr algn="just">
                        <a:spcAft>
                          <a:spcPts val="0"/>
                        </a:spcAft>
                      </a:pPr>
                      <a:r>
                        <a:rPr lang="en-US" sz="1500">
                          <a:effectLst/>
                          <a:latin typeface="Times New Roman"/>
                          <a:ea typeface="Times New Roman"/>
                        </a:rPr>
                        <a:t>Gây mê</a:t>
                      </a:r>
                    </a:p>
                    <a:p>
                      <a:pPr algn="just">
                        <a:spcAft>
                          <a:spcPts val="0"/>
                        </a:spcAft>
                      </a:pPr>
                      <a:r>
                        <a:rPr lang="en-US" sz="1500">
                          <a:effectLst/>
                          <a:latin typeface="Times New Roman"/>
                          <a:ea typeface="Times New Roman"/>
                        </a:rPr>
                        <a:t>Độc , gây ung thư</a:t>
                      </a:r>
                    </a:p>
                  </a:txBody>
                  <a:tcPr marL="68580" marR="68580" marT="0" marB="0"/>
                </a:tc>
                <a:extLst>
                  <a:ext uri="{0D108BD9-81ED-4DB2-BD59-A6C34878D82A}">
                    <a16:rowId xmlns:a16="http://schemas.microsoft.com/office/drawing/2014/main" xmlns="" val="10002"/>
                  </a:ext>
                </a:extLst>
              </a:tr>
              <a:tr h="549646">
                <a:tc>
                  <a:txBody>
                    <a:bodyPr/>
                    <a:lstStyle/>
                    <a:p>
                      <a:pPr algn="just">
                        <a:spcAft>
                          <a:spcPts val="0"/>
                        </a:spcAft>
                      </a:pPr>
                      <a:r>
                        <a:rPr lang="en-US" sz="1500">
                          <a:effectLst/>
                          <a:latin typeface="Times New Roman"/>
                          <a:ea typeface="Times New Roman"/>
                        </a:rPr>
                        <a:t>Tetrachloromethan</a:t>
                      </a:r>
                    </a:p>
                    <a:p>
                      <a:pPr algn="just">
                        <a:spcAft>
                          <a:spcPts val="0"/>
                        </a:spcAft>
                      </a:pPr>
                      <a:r>
                        <a:rPr lang="en-US" sz="1500">
                          <a:effectLst/>
                          <a:latin typeface="Times New Roman"/>
                          <a:ea typeface="Times New Roman"/>
                        </a:rPr>
                        <a:t>(CCl</a:t>
                      </a:r>
                      <a:r>
                        <a:rPr lang="en-US" sz="1500" baseline="-25000">
                          <a:effectLst/>
                          <a:latin typeface="Times New Roman"/>
                          <a:ea typeface="Times New Roman"/>
                        </a:rPr>
                        <a:t>2</a:t>
                      </a:r>
                      <a:r>
                        <a:rPr lang="en-US" sz="1500">
                          <a:effectLst/>
                          <a:latin typeface="Times New Roman"/>
                          <a:ea typeface="Times New Roman"/>
                        </a:rPr>
                        <a:t>CCl</a:t>
                      </a:r>
                      <a:r>
                        <a:rPr lang="en-US" sz="1500" baseline="-25000">
                          <a:effectLst/>
                          <a:latin typeface="Times New Roman"/>
                          <a:ea typeface="Times New Roman"/>
                        </a:rPr>
                        <a:t>2</a:t>
                      </a:r>
                      <a:r>
                        <a:rPr lang="en-US" sz="1500">
                          <a:effectLst/>
                          <a:latin typeface="Times New Roman"/>
                          <a:ea typeface="Times New Roman"/>
                        </a:rPr>
                        <a:t>)</a:t>
                      </a:r>
                    </a:p>
                  </a:txBody>
                  <a:tcPr marL="68580" marR="68580" marT="0" marB="0"/>
                </a:tc>
                <a:tc>
                  <a:txBody>
                    <a:bodyPr/>
                    <a:lstStyle/>
                    <a:p>
                      <a:pPr algn="just">
                        <a:spcAft>
                          <a:spcPts val="0"/>
                        </a:spcAft>
                      </a:pPr>
                      <a:r>
                        <a:rPr lang="en-US" sz="1500">
                          <a:effectLst/>
                          <a:latin typeface="Times New Roman"/>
                          <a:ea typeface="Times New Roman"/>
                        </a:rPr>
                        <a:t>Sản xuất dung môi làm sạch khô, tẩy dầu mỡ, fluorocacbon, chất dẫn nhiệt</a:t>
                      </a:r>
                    </a:p>
                  </a:txBody>
                  <a:tcPr marL="68580" marR="68580" marT="0" marB="0"/>
                </a:tc>
                <a:tc>
                  <a:txBody>
                    <a:bodyPr/>
                    <a:lstStyle/>
                    <a:p>
                      <a:pPr algn="just">
                        <a:spcAft>
                          <a:spcPts val="0"/>
                        </a:spcAft>
                      </a:pPr>
                      <a:r>
                        <a:rPr lang="en-US" sz="1500">
                          <a:effectLst/>
                          <a:latin typeface="Times New Roman"/>
                          <a:ea typeface="Times New Roman"/>
                        </a:rPr>
                        <a:t>Viêm da, viêm mắt</a:t>
                      </a:r>
                    </a:p>
                  </a:txBody>
                  <a:tcPr marL="68580" marR="68580" marT="0" marB="0"/>
                </a:tc>
                <a:extLst>
                  <a:ext uri="{0D108BD9-81ED-4DB2-BD59-A6C34878D82A}">
                    <a16:rowId xmlns:a16="http://schemas.microsoft.com/office/drawing/2014/main" xmlns="" val="10003"/>
                  </a:ext>
                </a:extLst>
              </a:tr>
              <a:tr h="388785">
                <a:tc>
                  <a:txBody>
                    <a:bodyPr/>
                    <a:lstStyle/>
                    <a:p>
                      <a:pPr algn="just">
                        <a:spcAft>
                          <a:spcPts val="0"/>
                        </a:spcAft>
                      </a:pPr>
                      <a:r>
                        <a:rPr lang="en-US" sz="1500">
                          <a:effectLst/>
                          <a:latin typeface="Times New Roman"/>
                          <a:ea typeface="Times New Roman"/>
                        </a:rPr>
                        <a:t>Endrin</a:t>
                      </a:r>
                    </a:p>
                  </a:txBody>
                  <a:tcPr marL="68580" marR="68580" marT="0" marB="0"/>
                </a:tc>
                <a:tc>
                  <a:txBody>
                    <a:bodyPr/>
                    <a:lstStyle/>
                    <a:p>
                      <a:pPr algn="just">
                        <a:spcAft>
                          <a:spcPts val="0"/>
                        </a:spcAft>
                      </a:pPr>
                      <a:r>
                        <a:rPr lang="en-US" sz="1500">
                          <a:effectLst/>
                          <a:latin typeface="Times New Roman"/>
                          <a:ea typeface="Times New Roman"/>
                        </a:rPr>
                        <a:t>Thuốc diệt côn trùng, diệt nấm</a:t>
                      </a:r>
                    </a:p>
                  </a:txBody>
                  <a:tcPr marL="68580" marR="68580" marT="0" marB="0"/>
                </a:tc>
                <a:tc>
                  <a:txBody>
                    <a:bodyPr/>
                    <a:lstStyle/>
                    <a:p>
                      <a:pPr algn="just">
                        <a:spcAft>
                          <a:spcPts val="0"/>
                        </a:spcAft>
                      </a:pPr>
                      <a:r>
                        <a:rPr lang="en-US" sz="1500">
                          <a:effectLst/>
                          <a:latin typeface="Times New Roman"/>
                          <a:ea typeface="Times New Roman"/>
                        </a:rPr>
                        <a:t>Độc khi hít thở, hấp phụ qua da, gây ung thư</a:t>
                      </a:r>
                    </a:p>
                  </a:txBody>
                  <a:tcPr marL="68580" marR="68580" marT="0" marB="0"/>
                </a:tc>
                <a:extLst>
                  <a:ext uri="{0D108BD9-81ED-4DB2-BD59-A6C34878D82A}">
                    <a16:rowId xmlns:a16="http://schemas.microsoft.com/office/drawing/2014/main" xmlns="" val="10004"/>
                  </a:ext>
                </a:extLst>
              </a:tr>
              <a:tr h="388785">
                <a:tc>
                  <a:txBody>
                    <a:bodyPr/>
                    <a:lstStyle/>
                    <a:p>
                      <a:pPr algn="just">
                        <a:spcAft>
                          <a:spcPts val="0"/>
                        </a:spcAft>
                      </a:pPr>
                      <a:r>
                        <a:rPr lang="en-US" sz="1500">
                          <a:effectLst/>
                          <a:latin typeface="Times New Roman"/>
                          <a:ea typeface="Times New Roman"/>
                        </a:rPr>
                        <a:t>Lindan</a:t>
                      </a:r>
                    </a:p>
                  </a:txBody>
                  <a:tcPr marL="68580" marR="68580" marT="0" marB="0"/>
                </a:tc>
                <a:tc>
                  <a:txBody>
                    <a:bodyPr/>
                    <a:lstStyle/>
                    <a:p>
                      <a:pPr algn="just">
                        <a:spcAft>
                          <a:spcPts val="0"/>
                        </a:spcAft>
                      </a:pPr>
                      <a:r>
                        <a:rPr lang="en-US" sz="1500">
                          <a:effectLst/>
                          <a:latin typeface="Times New Roman"/>
                          <a:ea typeface="Times New Roman"/>
                        </a:rPr>
                        <a:t>Thuốc diệt sâu bọ</a:t>
                      </a:r>
                    </a:p>
                  </a:txBody>
                  <a:tcPr marL="68580" marR="68580" marT="0" marB="0"/>
                </a:tc>
                <a:tc>
                  <a:txBody>
                    <a:bodyPr/>
                    <a:lstStyle/>
                    <a:p>
                      <a:pPr algn="just">
                        <a:spcAft>
                          <a:spcPts val="0"/>
                        </a:spcAft>
                      </a:pPr>
                      <a:r>
                        <a:rPr lang="en-US" sz="1500">
                          <a:effectLst/>
                          <a:latin typeface="Times New Roman"/>
                          <a:ea typeface="Times New Roman"/>
                        </a:rPr>
                        <a:t>Độc khi ăn uống, hấp phụ qua da</a:t>
                      </a:r>
                    </a:p>
                  </a:txBody>
                  <a:tcPr marL="68580" marR="68580" marT="0" marB="0"/>
                </a:tc>
                <a:extLst>
                  <a:ext uri="{0D108BD9-81ED-4DB2-BD59-A6C34878D82A}">
                    <a16:rowId xmlns:a16="http://schemas.microsoft.com/office/drawing/2014/main" xmlns="" val="10005"/>
                  </a:ext>
                </a:extLst>
              </a:tr>
              <a:tr h="388785">
                <a:tc>
                  <a:txBody>
                    <a:bodyPr/>
                    <a:lstStyle/>
                    <a:p>
                      <a:pPr algn="just">
                        <a:spcAft>
                          <a:spcPts val="0"/>
                        </a:spcAft>
                      </a:pPr>
                      <a:r>
                        <a:rPr lang="en-US" sz="1500">
                          <a:effectLst/>
                          <a:latin typeface="Times New Roman"/>
                          <a:ea typeface="Times New Roman"/>
                        </a:rPr>
                        <a:t>Methoxychlor</a:t>
                      </a:r>
                    </a:p>
                  </a:txBody>
                  <a:tcPr marL="68580" marR="68580" marT="0" marB="0"/>
                </a:tc>
                <a:tc>
                  <a:txBody>
                    <a:bodyPr/>
                    <a:lstStyle/>
                    <a:p>
                      <a:pPr algn="just">
                        <a:spcAft>
                          <a:spcPts val="0"/>
                        </a:spcAft>
                      </a:pPr>
                      <a:r>
                        <a:rPr lang="en-US" sz="1500">
                          <a:effectLst/>
                          <a:latin typeface="Times New Roman"/>
                          <a:ea typeface="Times New Roman"/>
                        </a:rPr>
                        <a:t>Thuốc diệt côn trùng</a:t>
                      </a:r>
                    </a:p>
                  </a:txBody>
                  <a:tcPr marL="68580" marR="68580" marT="0" marB="0"/>
                </a:tc>
                <a:tc>
                  <a:txBody>
                    <a:bodyPr/>
                    <a:lstStyle/>
                    <a:p>
                      <a:pPr algn="just">
                        <a:spcAft>
                          <a:spcPts val="0"/>
                        </a:spcAft>
                      </a:pPr>
                      <a:r>
                        <a:rPr lang="en-US" sz="1500">
                          <a:effectLst/>
                          <a:latin typeface="Times New Roman"/>
                          <a:ea typeface="Times New Roman"/>
                        </a:rPr>
                        <a:t>Độc</a:t>
                      </a:r>
                    </a:p>
                  </a:txBody>
                  <a:tcPr marL="68580" marR="68580" marT="0" marB="0"/>
                </a:tc>
                <a:extLst>
                  <a:ext uri="{0D108BD9-81ED-4DB2-BD59-A6C34878D82A}">
                    <a16:rowId xmlns:a16="http://schemas.microsoft.com/office/drawing/2014/main" xmlns="" val="10006"/>
                  </a:ext>
                </a:extLst>
              </a:tr>
              <a:tr h="388785">
                <a:tc>
                  <a:txBody>
                    <a:bodyPr/>
                    <a:lstStyle/>
                    <a:p>
                      <a:pPr algn="just">
                        <a:spcAft>
                          <a:spcPts val="0"/>
                        </a:spcAft>
                      </a:pPr>
                      <a:r>
                        <a:rPr lang="en-US" sz="1500">
                          <a:effectLst/>
                          <a:latin typeface="Times New Roman"/>
                          <a:ea typeface="Times New Roman"/>
                        </a:rPr>
                        <a:t>Toxaphen</a:t>
                      </a:r>
                    </a:p>
                  </a:txBody>
                  <a:tcPr marL="68580" marR="68580" marT="0" marB="0"/>
                </a:tc>
                <a:tc>
                  <a:txBody>
                    <a:bodyPr/>
                    <a:lstStyle/>
                    <a:p>
                      <a:pPr algn="just">
                        <a:spcAft>
                          <a:spcPts val="0"/>
                        </a:spcAft>
                      </a:pPr>
                      <a:r>
                        <a:rPr lang="en-US" sz="1500">
                          <a:effectLst/>
                          <a:latin typeface="Times New Roman"/>
                          <a:ea typeface="Times New Roman"/>
                        </a:rPr>
                        <a:t>Thuốc diệt côn trùng, diệt nấm</a:t>
                      </a:r>
                    </a:p>
                  </a:txBody>
                  <a:tcPr marL="68580" marR="68580" marT="0" marB="0"/>
                </a:tc>
                <a:tc>
                  <a:txBody>
                    <a:bodyPr/>
                    <a:lstStyle/>
                    <a:p>
                      <a:pPr algn="just">
                        <a:spcAft>
                          <a:spcPts val="0"/>
                        </a:spcAft>
                      </a:pPr>
                      <a:r>
                        <a:rPr lang="en-US" sz="1500">
                          <a:effectLst/>
                          <a:latin typeface="Times New Roman"/>
                          <a:ea typeface="Times New Roman"/>
                        </a:rPr>
                        <a:t>Độc khi ăn uống, hít thỏ, hấp phụ qua da</a:t>
                      </a:r>
                    </a:p>
                  </a:txBody>
                  <a:tcPr marL="68580" marR="68580" marT="0" marB="0"/>
                </a:tc>
                <a:extLst>
                  <a:ext uri="{0D108BD9-81ED-4DB2-BD59-A6C34878D82A}">
                    <a16:rowId xmlns:a16="http://schemas.microsoft.com/office/drawing/2014/main" xmlns="" val="10007"/>
                  </a:ext>
                </a:extLst>
              </a:tr>
              <a:tr h="388785">
                <a:tc>
                  <a:txBody>
                    <a:bodyPr/>
                    <a:lstStyle/>
                    <a:p>
                      <a:pPr algn="just">
                        <a:spcAft>
                          <a:spcPts val="0"/>
                        </a:spcAft>
                      </a:pPr>
                      <a:r>
                        <a:rPr lang="en-US" sz="1500">
                          <a:effectLst/>
                          <a:latin typeface="Times New Roman"/>
                          <a:ea typeface="Times New Roman"/>
                        </a:rPr>
                        <a:t>Silver</a:t>
                      </a:r>
                    </a:p>
                  </a:txBody>
                  <a:tcPr marL="68580" marR="68580" marT="0" marB="0"/>
                </a:tc>
                <a:tc>
                  <a:txBody>
                    <a:bodyPr/>
                    <a:lstStyle/>
                    <a:p>
                      <a:pPr algn="just">
                        <a:spcAft>
                          <a:spcPts val="0"/>
                        </a:spcAft>
                      </a:pPr>
                      <a:r>
                        <a:rPr lang="en-US" sz="1500">
                          <a:effectLst/>
                          <a:latin typeface="Times New Roman"/>
                          <a:ea typeface="Times New Roman"/>
                        </a:rPr>
                        <a:t>Thuốc diệt cỏ</a:t>
                      </a:r>
                    </a:p>
                  </a:txBody>
                  <a:tcPr marL="68580" marR="68580" marT="0" marB="0"/>
                </a:tc>
                <a:tc>
                  <a:txBody>
                    <a:bodyPr/>
                    <a:lstStyle/>
                    <a:p>
                      <a:pPr algn="just">
                        <a:spcAft>
                          <a:spcPts val="0"/>
                        </a:spcAft>
                      </a:pPr>
                      <a:r>
                        <a:rPr lang="en-US" sz="1500">
                          <a:effectLst/>
                          <a:latin typeface="Times New Roman"/>
                          <a:ea typeface="Times New Roman"/>
                        </a:rPr>
                        <a:t>Rất độc</a:t>
                      </a:r>
                    </a:p>
                  </a:txBody>
                  <a:tcPr marL="68580" marR="68580" marT="0" marB="0"/>
                </a:tc>
                <a:extLst>
                  <a:ext uri="{0D108BD9-81ED-4DB2-BD59-A6C34878D82A}">
                    <a16:rowId xmlns:a16="http://schemas.microsoft.com/office/drawing/2014/main" xmlns="" val="10008"/>
                  </a:ext>
                </a:extLst>
              </a:tr>
              <a:tr h="549646">
                <a:tc>
                  <a:txBody>
                    <a:bodyPr/>
                    <a:lstStyle/>
                    <a:p>
                      <a:pPr algn="just">
                        <a:spcAft>
                          <a:spcPts val="0"/>
                        </a:spcAft>
                      </a:pPr>
                      <a:r>
                        <a:rPr lang="en-US" sz="1500">
                          <a:effectLst/>
                          <a:latin typeface="Times New Roman"/>
                          <a:ea typeface="Times New Roman"/>
                        </a:rPr>
                        <a:t>CS</a:t>
                      </a:r>
                      <a:r>
                        <a:rPr lang="en-US" sz="1500" baseline="-25000">
                          <a:effectLst/>
                          <a:latin typeface="Times New Roman"/>
                          <a:ea typeface="Times New Roman"/>
                        </a:rPr>
                        <a:t>2</a:t>
                      </a:r>
                      <a:endParaRPr lang="en-US" sz="1500">
                        <a:effectLst/>
                        <a:latin typeface="Times New Roman"/>
                        <a:ea typeface="Times New Roman"/>
                      </a:endParaRPr>
                    </a:p>
                  </a:txBody>
                  <a:tcPr marL="68580" marR="68580" marT="0" marB="0"/>
                </a:tc>
                <a:tc>
                  <a:txBody>
                    <a:bodyPr/>
                    <a:lstStyle/>
                    <a:p>
                      <a:pPr algn="just">
                        <a:spcAft>
                          <a:spcPts val="0"/>
                        </a:spcAft>
                      </a:pPr>
                      <a:r>
                        <a:rPr lang="en-US" sz="1500">
                          <a:effectLst/>
                          <a:latin typeface="Times New Roman"/>
                          <a:ea typeface="Times New Roman"/>
                        </a:rPr>
                        <a:t>Dùng nhiều trong công nghiệp cao su, chất dẻo, diêm</a:t>
                      </a:r>
                    </a:p>
                  </a:txBody>
                  <a:tcPr marL="68580" marR="68580" marT="0" marB="0"/>
                </a:tc>
                <a:tc>
                  <a:txBody>
                    <a:bodyPr/>
                    <a:lstStyle/>
                    <a:p>
                      <a:pPr algn="just">
                        <a:spcAft>
                          <a:spcPts val="0"/>
                        </a:spcAft>
                      </a:pPr>
                      <a:r>
                        <a:rPr lang="en-US" sz="1500">
                          <a:effectLst/>
                          <a:latin typeface="Times New Roman"/>
                          <a:ea typeface="Times New Roman"/>
                        </a:rPr>
                        <a:t>Gây bệnh thần kinh</a:t>
                      </a:r>
                    </a:p>
                  </a:txBody>
                  <a:tcPr marL="68580" marR="68580" marT="0" marB="0"/>
                </a:tc>
                <a:extLst>
                  <a:ext uri="{0D108BD9-81ED-4DB2-BD59-A6C34878D82A}">
                    <a16:rowId xmlns:a16="http://schemas.microsoft.com/office/drawing/2014/main" xmlns="" val="10009"/>
                  </a:ext>
                </a:extLst>
              </a:tr>
              <a:tr h="824470">
                <a:tc>
                  <a:txBody>
                    <a:bodyPr/>
                    <a:lstStyle/>
                    <a:p>
                      <a:pPr algn="just">
                        <a:spcAft>
                          <a:spcPts val="0"/>
                        </a:spcAft>
                      </a:pPr>
                      <a:r>
                        <a:rPr lang="en-US" sz="1500">
                          <a:effectLst/>
                          <a:latin typeface="Times New Roman"/>
                          <a:ea typeface="Times New Roman"/>
                        </a:rPr>
                        <a:t>N-hecxan và Butyl ceton</a:t>
                      </a:r>
                    </a:p>
                  </a:txBody>
                  <a:tcPr marL="68580" marR="68580" marT="0" marB="0"/>
                </a:tc>
                <a:tc>
                  <a:txBody>
                    <a:bodyPr/>
                    <a:lstStyle/>
                    <a:p>
                      <a:pPr algn="just">
                        <a:spcAft>
                          <a:spcPts val="0"/>
                        </a:spcAft>
                      </a:pPr>
                      <a:r>
                        <a:rPr lang="en-US" sz="1500">
                          <a:effectLst/>
                          <a:latin typeface="Times New Roman"/>
                          <a:ea typeface="Times New Roman"/>
                        </a:rPr>
                        <a:t>Dùng nhiều trong pha chế keo, hồ dán, băng dính, công nghiệp sơn và thuốc nhuộm</a:t>
                      </a:r>
                    </a:p>
                  </a:txBody>
                  <a:tcPr marL="68580" marR="68580" marT="0" marB="0"/>
                </a:tc>
                <a:tc>
                  <a:txBody>
                    <a:bodyPr/>
                    <a:lstStyle/>
                    <a:p>
                      <a:pPr algn="just">
                        <a:spcAft>
                          <a:spcPts val="0"/>
                        </a:spcAft>
                      </a:pPr>
                      <a:r>
                        <a:rPr lang="en-US" sz="1500" dirty="0" err="1">
                          <a:effectLst/>
                          <a:latin typeface="Times New Roman"/>
                          <a:ea typeface="Times New Roman"/>
                        </a:rPr>
                        <a:t>Hấp</a:t>
                      </a:r>
                      <a:r>
                        <a:rPr lang="en-US" sz="1500" dirty="0">
                          <a:effectLst/>
                          <a:latin typeface="Times New Roman"/>
                          <a:ea typeface="Times New Roman"/>
                        </a:rPr>
                        <a:t> </a:t>
                      </a:r>
                      <a:r>
                        <a:rPr lang="en-US" sz="1500" dirty="0" err="1">
                          <a:effectLst/>
                          <a:latin typeface="Times New Roman"/>
                          <a:ea typeface="Times New Roman"/>
                        </a:rPr>
                        <a:t>thụ</a:t>
                      </a:r>
                      <a:r>
                        <a:rPr lang="en-US" sz="1500" dirty="0">
                          <a:effectLst/>
                          <a:latin typeface="Times New Roman"/>
                          <a:ea typeface="Times New Roman"/>
                        </a:rPr>
                        <a:t> qua </a:t>
                      </a:r>
                      <a:r>
                        <a:rPr lang="en-US" sz="1500" dirty="0" err="1">
                          <a:effectLst/>
                          <a:latin typeface="Times New Roman"/>
                          <a:ea typeface="Times New Roman"/>
                        </a:rPr>
                        <a:t>đường</a:t>
                      </a:r>
                      <a:r>
                        <a:rPr lang="en-US" sz="1500" dirty="0">
                          <a:effectLst/>
                          <a:latin typeface="Times New Roman"/>
                          <a:ea typeface="Times New Roman"/>
                        </a:rPr>
                        <a:t> </a:t>
                      </a:r>
                      <a:r>
                        <a:rPr lang="en-US" sz="1500" dirty="0" err="1">
                          <a:effectLst/>
                          <a:latin typeface="Times New Roman"/>
                          <a:ea typeface="Times New Roman"/>
                        </a:rPr>
                        <a:t>hô</a:t>
                      </a:r>
                      <a:r>
                        <a:rPr lang="en-US" sz="1500" dirty="0">
                          <a:effectLst/>
                          <a:latin typeface="Times New Roman"/>
                          <a:ea typeface="Times New Roman"/>
                        </a:rPr>
                        <a:t> </a:t>
                      </a:r>
                      <a:r>
                        <a:rPr lang="en-US" sz="1500" dirty="0" err="1">
                          <a:effectLst/>
                          <a:latin typeface="Times New Roman"/>
                          <a:ea typeface="Times New Roman"/>
                        </a:rPr>
                        <a:t>hấp</a:t>
                      </a:r>
                      <a:r>
                        <a:rPr lang="en-US" sz="1500" dirty="0">
                          <a:effectLst/>
                          <a:latin typeface="Times New Roman"/>
                          <a:ea typeface="Times New Roman"/>
                        </a:rPr>
                        <a:t> </a:t>
                      </a:r>
                      <a:r>
                        <a:rPr lang="en-US" sz="1500" dirty="0" err="1">
                          <a:effectLst/>
                          <a:latin typeface="Times New Roman"/>
                          <a:ea typeface="Times New Roman"/>
                        </a:rPr>
                        <a:t>và</a:t>
                      </a:r>
                      <a:r>
                        <a:rPr lang="en-US" sz="1500" dirty="0">
                          <a:effectLst/>
                          <a:latin typeface="Times New Roman"/>
                          <a:ea typeface="Times New Roman"/>
                        </a:rPr>
                        <a:t> qua da, </a:t>
                      </a:r>
                      <a:r>
                        <a:rPr lang="en-US" sz="1500" dirty="0" err="1">
                          <a:effectLst/>
                          <a:latin typeface="Times New Roman"/>
                          <a:ea typeface="Times New Roman"/>
                        </a:rPr>
                        <a:t>gây</a:t>
                      </a:r>
                      <a:r>
                        <a:rPr lang="en-US" sz="1500" dirty="0">
                          <a:effectLst/>
                          <a:latin typeface="Times New Roman"/>
                          <a:ea typeface="Times New Roman"/>
                        </a:rPr>
                        <a:t> </a:t>
                      </a:r>
                      <a:r>
                        <a:rPr lang="en-US" sz="1500" dirty="0" err="1">
                          <a:effectLst/>
                          <a:latin typeface="Times New Roman"/>
                          <a:ea typeface="Times New Roman"/>
                        </a:rPr>
                        <a:t>bệnh</a:t>
                      </a:r>
                      <a:r>
                        <a:rPr lang="en-US" sz="1500" dirty="0">
                          <a:effectLst/>
                          <a:latin typeface="Times New Roman"/>
                          <a:ea typeface="Times New Roman"/>
                        </a:rPr>
                        <a:t> </a:t>
                      </a:r>
                      <a:r>
                        <a:rPr lang="en-US" sz="1500" dirty="0" err="1">
                          <a:effectLst/>
                          <a:latin typeface="Times New Roman"/>
                          <a:ea typeface="Times New Roman"/>
                        </a:rPr>
                        <a:t>thần</a:t>
                      </a:r>
                      <a:r>
                        <a:rPr lang="en-US" sz="1500" dirty="0">
                          <a:effectLst/>
                          <a:latin typeface="Times New Roman"/>
                          <a:ea typeface="Times New Roman"/>
                        </a:rPr>
                        <a:t> </a:t>
                      </a:r>
                      <a:r>
                        <a:rPr lang="en-US" sz="1500" dirty="0" err="1">
                          <a:effectLst/>
                          <a:latin typeface="Times New Roman"/>
                          <a:ea typeface="Times New Roman"/>
                        </a:rPr>
                        <a:t>kinh</a:t>
                      </a:r>
                      <a:endParaRPr lang="en-US" sz="1500" dirty="0">
                        <a:effectLst/>
                        <a:latin typeface="Times New Roman"/>
                        <a:ea typeface="Times New Roman"/>
                      </a:endParaRPr>
                    </a:p>
                  </a:txBody>
                  <a:tcPr marL="68580" marR="68580" marT="0" marB="0"/>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193724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To be continued comic book style frame text typography retro comics vector  illustration Stock Vector Image &amp;amp; Art - Alamy"/>
          <p:cNvPicPr>
            <a:picLocks noChangeAspect="1" noChangeArrowheads="1"/>
          </p:cNvPicPr>
          <p:nvPr/>
        </p:nvPicPr>
        <p:blipFill rotWithShape="1">
          <a:blip r:embed="rId2">
            <a:extLst>
              <a:ext uri="{28A0092B-C50C-407E-A947-70E740481C1C}">
                <a14:useLocalDpi xmlns:a14="http://schemas.microsoft.com/office/drawing/2010/main" val="0"/>
              </a:ext>
            </a:extLst>
          </a:blip>
          <a:srcRect b="28427"/>
          <a:stretch/>
        </p:blipFill>
        <p:spPr bwMode="auto">
          <a:xfrm>
            <a:off x="1061811" y="1271227"/>
            <a:ext cx="6900562" cy="272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64624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786</TotalTime>
  <Words>2990</Words>
  <Application>Microsoft Office PowerPoint</Application>
  <PresentationFormat>On-screen Show (4:3)</PresentationFormat>
  <Paragraphs>312</Paragraphs>
  <Slides>33</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33</vt:i4>
      </vt:variant>
    </vt:vector>
  </HeadingPairs>
  <TitlesOfParts>
    <vt:vector size="44" baseType="lpstr">
      <vt:lpstr>.VnTime</vt:lpstr>
      <vt:lpstr>Arial</vt:lpstr>
      <vt:lpstr>Calibri</vt:lpstr>
      <vt:lpstr>Calibri Light</vt:lpstr>
      <vt:lpstr>Constantia</vt:lpstr>
      <vt:lpstr>Times New Roman</vt:lpstr>
      <vt:lpstr>Wingdings 2</vt:lpstr>
      <vt:lpstr>Office Theme</vt:lpstr>
      <vt:lpstr>Flow</vt:lpstr>
      <vt:lpstr>1_Flow</vt:lpstr>
      <vt:lpstr>2_Flow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Pham Khanh Huy</dc:creator>
  <cp:lastModifiedBy>Pham Khanh Huy</cp:lastModifiedBy>
  <cp:revision>29</cp:revision>
  <dcterms:created xsi:type="dcterms:W3CDTF">2021-12-19T09:22:32Z</dcterms:created>
  <dcterms:modified xsi:type="dcterms:W3CDTF">2021-12-20T03:04:37Z</dcterms:modified>
</cp:coreProperties>
</file>