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60" r:id="rId1"/>
  </p:sldMasterIdLst>
  <p:sldIdLst>
    <p:sldId id="256" r:id="rId2"/>
    <p:sldId id="271" r:id="rId3"/>
    <p:sldId id="282" r:id="rId4"/>
    <p:sldId id="283" r:id="rId5"/>
    <p:sldId id="284" r:id="rId6"/>
    <p:sldId id="285" r:id="rId7"/>
    <p:sldId id="286" r:id="rId8"/>
    <p:sldId id="289" r:id="rId9"/>
    <p:sldId id="288" r:id="rId10"/>
    <p:sldId id="290" r:id="rId11"/>
    <p:sldId id="291" r:id="rId12"/>
    <p:sldId id="292" r:id="rId13"/>
    <p:sldId id="293" r:id="rId14"/>
    <p:sldId id="294" r:id="rId15"/>
    <p:sldId id="296" r:id="rId16"/>
    <p:sldId id="297" r:id="rId17"/>
    <p:sldId id="295" r:id="rId18"/>
    <p:sldId id="298" r:id="rId19"/>
    <p:sldId id="299" r:id="rId20"/>
    <p:sldId id="300" r:id="rId21"/>
    <p:sldId id="301" r:id="rId22"/>
    <p:sldId id="302" r:id="rId23"/>
    <p:sldId id="303" r:id="rId24"/>
    <p:sldId id="304" r:id="rId25"/>
    <p:sldId id="305" r:id="rId26"/>
    <p:sldId id="306" r:id="rId27"/>
    <p:sldId id="307" r:id="rId28"/>
    <p:sldId id="308" r:id="rId29"/>
    <p:sldId id="281" r:id="rId30"/>
  </p:sldIdLst>
  <p:sldSz cx="12192000" cy="6858000"/>
  <p:notesSz cx="6858000" cy="9144000"/>
  <p:custDataLst>
    <p:tags r:id="rId3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98C9582-55A2-45DB-AF88-9E5C2578312F}"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FD9AD7-47E3-4766-BE57-05DCE122C11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2969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8C9582-55A2-45DB-AF88-9E5C2578312F}"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FD9AD7-47E3-4766-BE57-05DCE122C118}" type="slidenum">
              <a:rPr lang="en-US" smtClean="0"/>
              <a:t>‹#›</a:t>
            </a:fld>
            <a:endParaRPr lang="en-US"/>
          </a:p>
        </p:txBody>
      </p:sp>
    </p:spTree>
    <p:extLst>
      <p:ext uri="{BB962C8B-B14F-4D97-AF65-F5344CB8AC3E}">
        <p14:creationId xmlns:p14="http://schemas.microsoft.com/office/powerpoint/2010/main" val="1954743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8C9582-55A2-45DB-AF88-9E5C2578312F}"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FD9AD7-47E3-4766-BE57-05DCE122C11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2178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98C9582-55A2-45DB-AF88-9E5C2578312F}" type="datetimeFigureOut">
              <a:rPr lang="en-US" smtClean="0"/>
              <a:t>1/21/2022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FD9AD7-47E3-4766-BE57-05DCE122C118}" type="slidenum">
              <a:rPr lang="en-US" smtClean="0"/>
              <a:t>‹#›</a:t>
            </a:fld>
            <a:endParaRPr lang="en-US"/>
          </a:p>
        </p:txBody>
      </p:sp>
    </p:spTree>
    <p:extLst>
      <p:ext uri="{BB962C8B-B14F-4D97-AF65-F5344CB8AC3E}">
        <p14:creationId xmlns:p14="http://schemas.microsoft.com/office/powerpoint/2010/main" val="1786149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98C9582-55A2-45DB-AF88-9E5C2578312F}" type="datetimeFigureOut">
              <a:rPr lang="en-US" smtClean="0"/>
              <a:t>1/21/2022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FD9AD7-47E3-4766-BE57-05DCE122C118}" type="slidenum">
              <a:rPr lang="en-US" smtClean="0"/>
              <a:t>‹#›</a:t>
            </a:fld>
            <a:endParaRPr lang="en-US"/>
          </a:p>
        </p:txBody>
      </p:sp>
    </p:spTree>
    <p:extLst>
      <p:ext uri="{BB962C8B-B14F-4D97-AF65-F5344CB8AC3E}">
        <p14:creationId xmlns:p14="http://schemas.microsoft.com/office/powerpoint/2010/main" val="2498848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98C9582-55A2-45DB-AF88-9E5C2578312F}" type="datetimeFigureOut">
              <a:rPr lang="en-US" smtClean="0"/>
              <a:t>1/21/2022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FD9AD7-47E3-4766-BE57-05DCE122C118}" type="slidenum">
              <a:rPr lang="en-US" smtClean="0"/>
              <a:t>‹#›</a:t>
            </a:fld>
            <a:endParaRPr lang="en-US"/>
          </a:p>
        </p:txBody>
      </p:sp>
    </p:spTree>
    <p:extLst>
      <p:ext uri="{BB962C8B-B14F-4D97-AF65-F5344CB8AC3E}">
        <p14:creationId xmlns:p14="http://schemas.microsoft.com/office/powerpoint/2010/main" val="1478980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98C9582-55A2-45DB-AF88-9E5C2578312F}" type="datetimeFigureOut">
              <a:rPr lang="en-US" smtClean="0"/>
              <a:t>1/21/2022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1AFD9AD7-47E3-4766-BE57-05DCE122C118}" type="slidenum">
              <a:rPr lang="en-US" smtClean="0"/>
              <a:t>‹#›</a:t>
            </a:fld>
            <a:endParaRPr lang="en-US"/>
          </a:p>
        </p:txBody>
      </p:sp>
    </p:spTree>
    <p:extLst>
      <p:ext uri="{BB962C8B-B14F-4D97-AF65-F5344CB8AC3E}">
        <p14:creationId xmlns:p14="http://schemas.microsoft.com/office/powerpoint/2010/main" val="522969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98C9582-55A2-45DB-AF88-9E5C2578312F}" type="datetimeFigureOut">
              <a:rPr lang="en-US" smtClean="0"/>
              <a:t>1/21/2022</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AFD9AD7-47E3-4766-BE57-05DCE122C118}" type="slidenum">
              <a:rPr lang="en-US" smtClean="0"/>
              <a:t>‹#›</a:t>
            </a:fld>
            <a:endParaRPr lang="en-US"/>
          </a:p>
        </p:txBody>
      </p:sp>
    </p:spTree>
    <p:extLst>
      <p:ext uri="{BB962C8B-B14F-4D97-AF65-F5344CB8AC3E}">
        <p14:creationId xmlns:p14="http://schemas.microsoft.com/office/powerpoint/2010/main" val="2724330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8C9582-55A2-45DB-AF88-9E5C2578312F}" type="datetimeFigureOut">
              <a:rPr lang="en-US" smtClean="0"/>
              <a:t>1/21/2022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FD9AD7-47E3-4766-BE57-05DCE122C118}" type="slidenum">
              <a:rPr lang="en-US" smtClean="0"/>
              <a:t>‹#›</a:t>
            </a:fld>
            <a:endParaRPr lang="en-US"/>
          </a:p>
        </p:txBody>
      </p:sp>
    </p:spTree>
    <p:extLst>
      <p:ext uri="{BB962C8B-B14F-4D97-AF65-F5344CB8AC3E}">
        <p14:creationId xmlns:p14="http://schemas.microsoft.com/office/powerpoint/2010/main" val="3050909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8C9582-55A2-45DB-AF88-9E5C2578312F}"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FD9AD7-47E3-4766-BE57-05DCE122C118}" type="slidenum">
              <a:rPr lang="en-US" smtClean="0"/>
              <a:t>‹#›</a:t>
            </a:fld>
            <a:endParaRPr lang="en-US"/>
          </a:p>
        </p:txBody>
      </p:sp>
    </p:spTree>
    <p:extLst>
      <p:ext uri="{BB962C8B-B14F-4D97-AF65-F5344CB8AC3E}">
        <p14:creationId xmlns:p14="http://schemas.microsoft.com/office/powerpoint/2010/main" val="1637255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8C9582-55A2-45DB-AF88-9E5C2578312F}"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FD9AD7-47E3-4766-BE57-05DCE122C118}" type="slidenum">
              <a:rPr lang="en-US" smtClean="0"/>
              <a:t>‹#›</a:t>
            </a:fld>
            <a:endParaRPr lang="en-US"/>
          </a:p>
        </p:txBody>
      </p:sp>
    </p:spTree>
    <p:extLst>
      <p:ext uri="{BB962C8B-B14F-4D97-AF65-F5344CB8AC3E}">
        <p14:creationId xmlns:p14="http://schemas.microsoft.com/office/powerpoint/2010/main" val="884334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i="0" u="none"/>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98C9582-55A2-45DB-AF88-9E5C2578312F}" type="datetimeFigureOut">
              <a:rPr lang="en-US" smtClean="0"/>
              <a:t>1/21/2022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1AFD9AD7-47E3-4766-BE57-05DCE122C118}"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93143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b="0" i="0" u="none"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C2656-DE85-459C-B4BF-A7F2FF094F99}"/>
              </a:ext>
            </a:extLst>
          </p:cNvPr>
          <p:cNvSpPr>
            <a:spLocks noGrp="1"/>
          </p:cNvSpPr>
          <p:nvPr>
            <p:ph type="ctrTitle"/>
          </p:nvPr>
        </p:nvSpPr>
        <p:spPr>
          <a:xfrm>
            <a:off x="1097280" y="675250"/>
            <a:ext cx="10058400" cy="3643532"/>
          </a:xfrm>
        </p:spPr>
        <p:txBody>
          <a:bodyPr>
            <a:normAutofit fontScale="90000"/>
          </a:bodyPr>
          <a:lstStyle/>
          <a:p>
            <a:pPr algn="ctr">
              <a:lnSpc>
                <a:spcPct val="107000"/>
              </a:lnSpc>
              <a:spcAft>
                <a:spcPts val="800"/>
              </a:spcAft>
            </a:pPr>
            <a:br>
              <a:rPr lang="en-US" sz="3000">
                <a:latin typeface="Times New Roman" panose="02020603050405020304" pitchFamily="18" charset="0"/>
                <a:cs typeface="Times New Roman" panose="02020603050405020304" pitchFamily="18" charset="0"/>
              </a:rPr>
            </a:br>
            <a:br>
              <a:rPr lang="en-US" sz="3000">
                <a:latin typeface="Times New Roman" panose="02020603050405020304" pitchFamily="18" charset="0"/>
                <a:cs typeface="Times New Roman" panose="02020603050405020304" pitchFamily="18" charset="0"/>
              </a:rPr>
            </a:br>
            <a:br>
              <a:rPr lang="en-US" sz="3000">
                <a:latin typeface="Times New Roman" panose="02020603050405020304" pitchFamily="18" charset="0"/>
                <a:cs typeface="Times New Roman" panose="02020603050405020304" pitchFamily="18" charset="0"/>
              </a:rPr>
            </a:br>
            <a:br>
              <a:rPr lang="en-US" sz="3000">
                <a:latin typeface="Times New Roman" panose="02020603050405020304" pitchFamily="18" charset="0"/>
                <a:cs typeface="Times New Roman" panose="02020603050405020304" pitchFamily="18" charset="0"/>
              </a:rPr>
            </a:br>
            <a:br>
              <a:rPr lang="en-US" sz="3000">
                <a:latin typeface="Times New Roman" panose="02020603050405020304" pitchFamily="18" charset="0"/>
                <a:cs typeface="Times New Roman" panose="02020603050405020304" pitchFamily="18" charset="0"/>
              </a:rPr>
            </a:br>
            <a:r>
              <a:rPr lang="en-US" sz="2700">
                <a:latin typeface="Times New Roman" panose="02020603050405020304" pitchFamily="18" charset="0"/>
                <a:cs typeface="Times New Roman" panose="02020603050405020304" pitchFamily="18" charset="0"/>
              </a:rPr>
              <a:t>BÁO CÁO HỌC THUẬT HỌC KỲ 1 NĂM HỌC 2021-2022</a:t>
            </a:r>
            <a:br>
              <a:rPr lang="en-US" sz="3000">
                <a:latin typeface="Times New Roman" panose="02020603050405020304" pitchFamily="18" charset="0"/>
                <a:cs typeface="Times New Roman" panose="02020603050405020304" pitchFamily="18" charset="0"/>
              </a:rPr>
            </a:br>
            <a:r>
              <a:rPr lang="en-US" sz="3000">
                <a:latin typeface="Times New Roman" panose="02020603050405020304" pitchFamily="18" charset="0"/>
                <a:cs typeface="Times New Roman" panose="02020603050405020304" pitchFamily="18" charset="0"/>
              </a:rPr>
              <a:t> </a:t>
            </a:r>
            <a:br>
              <a:rPr lang="en-US" sz="3000">
                <a:latin typeface="Times New Roman" panose="02020603050405020304" pitchFamily="18" charset="0"/>
                <a:cs typeface="Times New Roman" panose="02020603050405020304" pitchFamily="18" charset="0"/>
              </a:rPr>
            </a:br>
            <a:br>
              <a:rPr lang="en-US" sz="3000">
                <a:latin typeface="Times New Roman" panose="02020603050405020304" pitchFamily="18" charset="0"/>
                <a:cs typeface="Times New Roman" panose="02020603050405020304" pitchFamily="18" charset="0"/>
              </a:rPr>
            </a:br>
            <a:r>
              <a:rPr lang="en-US" sz="1800" b="1">
                <a:effectLst/>
                <a:latin typeface="Times New Roman" panose="02020603050405020304" pitchFamily="18" charset="0"/>
                <a:ea typeface="Calibri" panose="020F0502020204030204" pitchFamily="34" charset="0"/>
                <a:cs typeface="Times New Roman" panose="02020603050405020304" pitchFamily="18" charset="0"/>
              </a:rPr>
              <a:t> </a:t>
            </a:r>
            <a:br>
              <a:rPr lang="en-US" sz="1800">
                <a:effectLst/>
                <a:latin typeface="Calibri" panose="020F0502020204030204" pitchFamily="34" charset="0"/>
                <a:ea typeface="Calibri" panose="020F0502020204030204" pitchFamily="34" charset="0"/>
                <a:cs typeface="Times New Roman" panose="02020603050405020304" pitchFamily="18" charset="0"/>
              </a:rPr>
            </a:br>
            <a:r>
              <a:rPr lang="en-US" sz="2700" b="1">
                <a:effectLst/>
                <a:latin typeface="Times New Roman" panose="02020603050405020304" pitchFamily="18" charset="0"/>
                <a:ea typeface="Calibri" panose="020F0502020204030204" pitchFamily="34" charset="0"/>
                <a:cs typeface="Times New Roman" panose="02020603050405020304" pitchFamily="18" charset="0"/>
              </a:rPr>
              <a:t>LÝ THUYẾT TÍCH PHÂN HÀM CHỈNH HÌNH</a:t>
            </a:r>
            <a:br>
              <a:rPr lang="en-US" sz="2700">
                <a:latin typeface="Times New Roman" panose="02020603050405020304" pitchFamily="18" charset="0"/>
                <a:cs typeface="Times New Roman" panose="02020603050405020304" pitchFamily="18" charset="0"/>
              </a:rPr>
            </a:br>
            <a:br>
              <a:rPr lang="en-US" sz="2700">
                <a:latin typeface="Times New Roman" panose="02020603050405020304" pitchFamily="18" charset="0"/>
                <a:cs typeface="Times New Roman" panose="02020603050405020304" pitchFamily="18" charset="0"/>
              </a:rPr>
            </a:br>
            <a:endParaRPr lang="en-US" sz="270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D5234185-78F5-4658-A784-0E446A25E4B4}"/>
              </a:ext>
            </a:extLst>
          </p:cNvPr>
          <p:cNvSpPr>
            <a:spLocks noGrp="1"/>
          </p:cNvSpPr>
          <p:nvPr>
            <p:ph type="subTitle" idx="1"/>
          </p:nvPr>
        </p:nvSpPr>
        <p:spPr>
          <a:xfrm>
            <a:off x="1100051" y="4825218"/>
            <a:ext cx="10058400" cy="773402"/>
          </a:xfrm>
        </p:spPr>
        <p:txBody>
          <a:bodyPr>
            <a:normAutofit/>
          </a:bodyPr>
          <a:lstStyle/>
          <a:p>
            <a:pPr algn="ctr"/>
            <a:r>
              <a:rPr lang="en-US" sz="2800">
                <a:latin typeface="Times New Roman" panose="02020603050405020304" pitchFamily="18" charset="0"/>
                <a:cs typeface="Times New Roman" panose="02020603050405020304" pitchFamily="18" charset="0"/>
              </a:rPr>
              <a:t>GVC. THS NGUYỄN THỊ LAN HƯƠNG - HUMG</a:t>
            </a:r>
          </a:p>
        </p:txBody>
      </p:sp>
    </p:spTree>
    <p:extLst>
      <p:ext uri="{BB962C8B-B14F-4D97-AF65-F5344CB8AC3E}">
        <p14:creationId xmlns:p14="http://schemas.microsoft.com/office/powerpoint/2010/main" val="130233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rmAutofit fontScale="90000"/>
          </a:bodyPr>
          <a:lstStyle/>
          <a:p>
            <a:br>
              <a:rPr lang="en-US" sz="22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I. MỞ ĐẦU</a:t>
            </a:r>
            <a:br>
              <a:rPr lang="en-US" sz="1800">
                <a:effectLst/>
                <a:latin typeface="Calibri" panose="020F0502020204030204" pitchFamily="34" charset="0"/>
                <a:ea typeface="Times New Roman" panose="02020603050405020304" pitchFamily="18" charset="0"/>
                <a:cs typeface="Times New Roman" panose="02020603050405020304" pitchFamily="18" charset="0"/>
              </a:rPr>
            </a:br>
            <a:br>
              <a:rPr lang="en-US" sz="1800">
                <a:effectLst/>
                <a:latin typeface="Calibri" panose="020F0502020204030204" pitchFamily="34" charset="0"/>
                <a:ea typeface="Times New Roman" panose="02020603050405020304" pitchFamily="18" charset="0"/>
                <a:cs typeface="Times New Roman" panose="02020603050405020304" pitchFamily="18" charset="0"/>
              </a:rPr>
            </a:br>
            <a:br>
              <a:rPr lang="en-US" sz="1800">
                <a:effectLst/>
                <a:latin typeface="Calibri" panose="020F0502020204030204" pitchFamily="34" charset="0"/>
                <a:ea typeface="Times New Roman" panose="02020603050405020304" pitchFamily="18" charset="0"/>
                <a:cs typeface="Times New Roman" panose="02020603050405020304" pitchFamily="18" charset="0"/>
              </a:rPr>
            </a:br>
            <a:endParaRPr lang="en-US" sz="22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p:sp>
        <p:nvSpPr>
          <p:cNvPr id="8" name="TextBox 7">
            <a:extLst>
              <a:ext uri="{FF2B5EF4-FFF2-40B4-BE49-F238E27FC236}">
                <a16:creationId xmlns:a16="http://schemas.microsoft.com/office/drawing/2014/main" id="{27659D52-9645-4173-BDC4-D0898C7FE1F0}"/>
              </a:ext>
            </a:extLst>
          </p:cNvPr>
          <p:cNvSpPr txBox="1"/>
          <p:nvPr/>
        </p:nvSpPr>
        <p:spPr>
          <a:xfrm>
            <a:off x="1266092" y="2362788"/>
            <a:ext cx="9889588" cy="2249142"/>
          </a:xfrm>
          <a:prstGeom prst="rect">
            <a:avLst/>
          </a:prstGeom>
          <a:noFill/>
        </p:spPr>
        <p:txBody>
          <a:bodyPr wrap="square">
            <a:spAutoFit/>
          </a:bodyPr>
          <a:lstStyle/>
          <a:p>
            <a:pPr indent="457200" algn="just">
              <a:lnSpc>
                <a:spcPct val="150000"/>
              </a:lnSpc>
              <a:spcAft>
                <a:spcPts val="800"/>
              </a:spcAft>
            </a:pPr>
            <a:r>
              <a:rPr lang="en-US" sz="2400">
                <a:effectLst/>
                <a:latin typeface="Times New Roman" panose="02020603050405020304" pitchFamily="18" charset="0"/>
                <a:ea typeface="Calibri" panose="020F0502020204030204" pitchFamily="34" charset="0"/>
                <a:cs typeface="Times New Roman" panose="02020603050405020304" pitchFamily="18" charset="0"/>
              </a:rPr>
              <a:t>Cơ sở lý thuyết hàm biến phức được đặt nền móng từ giữa thế kỷ 18 bởi các công trình của L.Euler. Với tư cách là một nhánh độc lập, lý thuyết hàm biến phức được hình thành vào giữa thế kỷ 19 nhờ các công trình của O. Cauchy, C. Weierstrass và B. Riemann.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295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rmAutofit fontScale="90000"/>
          </a:bodyPr>
          <a:lstStyle/>
          <a:p>
            <a:br>
              <a:rPr lang="en-US" sz="22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I. MỞ ĐẦU</a:t>
            </a:r>
            <a:br>
              <a:rPr lang="en-US" sz="1800">
                <a:effectLst/>
                <a:latin typeface="Calibri" panose="020F0502020204030204" pitchFamily="34" charset="0"/>
                <a:ea typeface="Times New Roman" panose="02020603050405020304" pitchFamily="18" charset="0"/>
                <a:cs typeface="Times New Roman" panose="02020603050405020304" pitchFamily="18" charset="0"/>
              </a:rPr>
            </a:br>
            <a:br>
              <a:rPr lang="en-US" sz="1800">
                <a:effectLst/>
                <a:latin typeface="Calibri" panose="020F0502020204030204" pitchFamily="34" charset="0"/>
                <a:ea typeface="Times New Roman" panose="02020603050405020304" pitchFamily="18" charset="0"/>
                <a:cs typeface="Times New Roman" panose="02020603050405020304" pitchFamily="18" charset="0"/>
              </a:rPr>
            </a:br>
            <a:br>
              <a:rPr lang="en-US" sz="1800">
                <a:effectLst/>
                <a:latin typeface="Calibri" panose="020F0502020204030204" pitchFamily="34" charset="0"/>
                <a:ea typeface="Times New Roman" panose="02020603050405020304" pitchFamily="18" charset="0"/>
                <a:cs typeface="Times New Roman" panose="02020603050405020304" pitchFamily="18" charset="0"/>
              </a:rPr>
            </a:br>
            <a:endParaRPr lang="en-US" sz="22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p:sp>
        <p:nvSpPr>
          <p:cNvPr id="5" name="TextBox 4">
            <a:extLst>
              <a:ext uri="{FF2B5EF4-FFF2-40B4-BE49-F238E27FC236}">
                <a16:creationId xmlns:a16="http://schemas.microsoft.com/office/drawing/2014/main" id="{3167379D-00BF-4BEB-9F5E-7438753235B3}"/>
              </a:ext>
            </a:extLst>
          </p:cNvPr>
          <p:cNvSpPr txBox="1"/>
          <p:nvPr/>
        </p:nvSpPr>
        <p:spPr>
          <a:xfrm>
            <a:off x="1223889" y="1996027"/>
            <a:ext cx="9931791" cy="3911135"/>
          </a:xfrm>
          <a:prstGeom prst="rect">
            <a:avLst/>
          </a:prstGeom>
          <a:noFill/>
        </p:spPr>
        <p:txBody>
          <a:bodyPr wrap="square">
            <a:spAutoFit/>
          </a:bodyPr>
          <a:lstStyle/>
          <a:p>
            <a:pPr indent="457200" algn="just">
              <a:lnSpc>
                <a:spcPct val="150000"/>
              </a:lnSpc>
              <a:spcAft>
                <a:spcPts val="800"/>
              </a:spcAft>
            </a:pPr>
            <a:r>
              <a:rPr lang="en-US" sz="2400">
                <a:effectLst/>
                <a:latin typeface="Times New Roman" panose="02020603050405020304" pitchFamily="18" charset="0"/>
                <a:ea typeface="Calibri" panose="020F0502020204030204" pitchFamily="34" charset="0"/>
                <a:cs typeface="Times New Roman" panose="02020603050405020304" pitchFamily="18" charset="0"/>
              </a:rPr>
              <a:t>Ngày nay, lý thuyết hàm biến phức là một trong những phần quan trọng nhất của Toán học, Đó là khoa học vừa hiện đại, vừa cổ điển, vừa gắn bó mật thiết với các nhánh hiện đại nhất của Toán học lý thuyết, lại vừa gắn bó với nhiều bài toán vật lý và cơ học cụ thể. Tư tưởng và kết quả của nó đã thâm nhập sâu vào nhiều phần khác nhau của Toán học. Các phương pháp của lý thuyết hàm biến phức đã trở thành quen thuộc cả trong nhiều ngành ứng dụng như thủy động học, khí động học, lý thuyết đàn hồi,…</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9557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rmAutofit fontScale="90000"/>
          </a:bodyPr>
          <a:lstStyle/>
          <a:p>
            <a:br>
              <a:rPr lang="en-US" sz="22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I. MỞ ĐẦU</a:t>
            </a:r>
            <a:br>
              <a:rPr lang="en-US" sz="1800">
                <a:effectLst/>
                <a:latin typeface="Calibri" panose="020F0502020204030204" pitchFamily="34" charset="0"/>
                <a:ea typeface="Times New Roman" panose="02020603050405020304" pitchFamily="18" charset="0"/>
                <a:cs typeface="Times New Roman" panose="02020603050405020304" pitchFamily="18" charset="0"/>
              </a:rPr>
            </a:br>
            <a:br>
              <a:rPr lang="en-US" sz="1800">
                <a:effectLst/>
                <a:latin typeface="Calibri" panose="020F0502020204030204" pitchFamily="34" charset="0"/>
                <a:ea typeface="Times New Roman" panose="02020603050405020304" pitchFamily="18" charset="0"/>
                <a:cs typeface="Times New Roman" panose="02020603050405020304" pitchFamily="18" charset="0"/>
              </a:rPr>
            </a:br>
            <a:br>
              <a:rPr lang="en-US" sz="1800">
                <a:effectLst/>
                <a:latin typeface="Calibri" panose="020F0502020204030204" pitchFamily="34" charset="0"/>
                <a:ea typeface="Times New Roman" panose="02020603050405020304" pitchFamily="18" charset="0"/>
                <a:cs typeface="Times New Roman" panose="02020603050405020304" pitchFamily="18" charset="0"/>
              </a:rPr>
            </a:br>
            <a:endParaRPr lang="en-US" sz="22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p:sp>
        <p:nvSpPr>
          <p:cNvPr id="5" name="TextBox 4">
            <a:extLst>
              <a:ext uri="{FF2B5EF4-FFF2-40B4-BE49-F238E27FC236}">
                <a16:creationId xmlns:a16="http://schemas.microsoft.com/office/drawing/2014/main" id="{84B372DA-7859-4C81-970F-4475E59455B6}"/>
              </a:ext>
            </a:extLst>
          </p:cNvPr>
          <p:cNvSpPr txBox="1"/>
          <p:nvPr/>
        </p:nvSpPr>
        <p:spPr>
          <a:xfrm>
            <a:off x="1280160" y="2778287"/>
            <a:ext cx="9875520" cy="1141146"/>
          </a:xfrm>
          <a:prstGeom prst="rect">
            <a:avLst/>
          </a:prstGeom>
          <a:noFill/>
        </p:spPr>
        <p:txBody>
          <a:bodyPr wrap="square">
            <a:spAutoFit/>
          </a:bodyPr>
          <a:lstStyle/>
          <a:p>
            <a:pPr indent="457200" algn="just">
              <a:lnSpc>
                <a:spcPct val="150000"/>
              </a:lnSpc>
              <a:spcAft>
                <a:spcPts val="800"/>
              </a:spcAft>
            </a:pPr>
            <a:r>
              <a:rPr lang="en-US" sz="2400">
                <a:effectLst/>
                <a:latin typeface="Times New Roman" panose="02020603050405020304" pitchFamily="18" charset="0"/>
                <a:ea typeface="Calibri" panose="020F0502020204030204" pitchFamily="34" charset="0"/>
                <a:cs typeface="Times New Roman" panose="02020603050405020304" pitchFamily="18" charset="0"/>
              </a:rPr>
              <a:t>Báo cáo học thuật này trình bày về Lý thuyết tích phân hàm chỉnh hình, là một phần khá thú vị và khó trong toàn bộ các lý thuyết về hàm biến phức.</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08660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effectLst/>
                <a:latin typeface="Times New Roman" panose="02020603050405020304" pitchFamily="18" charset="0"/>
                <a:ea typeface="Calibri" panose="020F0502020204030204" pitchFamily="34" charset="0"/>
                <a:cs typeface="Times New Roman" panose="02020603050405020304" pitchFamily="18" charset="0"/>
              </a:rPr>
              <a:t>1. Tích phân trong miền phức</a:t>
            </a:r>
            <a:br>
              <a:rPr lang="en-US" sz="2400">
                <a:effectLst/>
                <a:latin typeface="Calibri" panose="020F0502020204030204" pitchFamily="34" charset="0"/>
                <a:ea typeface="Times New Roman" panose="02020603050405020304" pitchFamily="18" charset="0"/>
                <a:cs typeface="Times New Roman" panose="02020603050405020304" pitchFamily="18" charset="0"/>
              </a:rPr>
            </a:br>
            <a:br>
              <a:rPr lang="en-US" sz="2400">
                <a:effectLst/>
                <a:latin typeface="Calibri" panose="020F0502020204030204" pitchFamily="34" charset="0"/>
                <a:ea typeface="Times New Roman" panose="02020603050405020304" pitchFamily="18"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C0B0DE76-3AEB-49F8-8241-D63BB44D2A67}"/>
                  </a:ext>
                </a:extLst>
              </p:cNvPr>
              <p:cNvSpPr txBox="1"/>
              <p:nvPr/>
            </p:nvSpPr>
            <p:spPr>
              <a:xfrm>
                <a:off x="1223889" y="2588491"/>
                <a:ext cx="9931791" cy="1647118"/>
              </a:xfrm>
              <a:prstGeom prst="rect">
                <a:avLst/>
              </a:prstGeom>
              <a:noFill/>
            </p:spPr>
            <p:txBody>
              <a:bodyPr wrap="square">
                <a:spAutoFit/>
              </a:bodyPr>
              <a:lstStyle/>
              <a:p>
                <a:pPr algn="just">
                  <a:lnSpc>
                    <a:spcPct val="150000"/>
                  </a:lnSpc>
                  <a:spcAft>
                    <a:spcPts val="800"/>
                  </a:spcAft>
                </a:pP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Định nghĩa 1.1</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Tích phân </a:t>
                </a:r>
                <a14:m>
                  <m:oMath xmlns:m="http://schemas.openxmlformats.org/officeDocument/2006/math">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𝐽</m:t>
                    </m:r>
                    <m:d>
                      <m:dPr>
                        <m:ctrlPr>
                          <a:rPr lang="en-US" sz="24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𝑓</m:t>
                        </m:r>
                      </m:e>
                    </m:d>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m:t>
                    </m:r>
                    <m:nary>
                      <m:naryPr>
                        <m:limLoc m:val="undOvr"/>
                        <m:ctrlPr>
                          <a:rPr lang="en-US" sz="2400" i="1">
                            <a:effectLst/>
                            <a:latin typeface="Cambria Math" panose="02040503050406030204" pitchFamily="18" charset="0"/>
                            <a:ea typeface="Times New Roman" panose="02020603050405020304" pitchFamily="18" charset="0"/>
                            <a:cs typeface="Times New Roman" panose="02020603050405020304" pitchFamily="18" charset="0"/>
                          </a:rPr>
                        </m:ctrlPr>
                      </m:naryPr>
                      <m:sub>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𝑎</m:t>
                        </m:r>
                      </m:sub>
                      <m:sup>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𝑏</m:t>
                        </m:r>
                      </m:sup>
                      <m:e>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𝑓</m:t>
                        </m:r>
                        <m:d>
                          <m:dPr>
                            <m:begChr m:val="["/>
                            <m:endChr m:val="]"/>
                            <m:ctrlPr>
                              <a:rPr lang="en-US" sz="24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𝛾</m:t>
                            </m:r>
                            <m:d>
                              <m:dPr>
                                <m:ctrlPr>
                                  <a:rPr lang="en-US" sz="24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𝑡</m:t>
                                </m:r>
                              </m:e>
                            </m:d>
                          </m:e>
                        </m:d>
                        <m:sSup>
                          <m:sSupPr>
                            <m:ctrlPr>
                              <a:rPr lang="en-US" sz="2400" i="1">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𝛾</m:t>
                            </m:r>
                          </m:e>
                          <m:sup>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m:t>
                            </m:r>
                          </m:sup>
                        </m:sSup>
                        <m:d>
                          <m:dPr>
                            <m:ctrlPr>
                              <a:rPr lang="en-US" sz="24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𝑡</m:t>
                            </m:r>
                          </m:e>
                        </m:d>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𝑑𝑡</m:t>
                        </m:r>
                      </m:e>
                    </m:nary>
                  </m:oMath>
                </a14:m>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(1.1) được gọi là tích phân của hàm f theo tuyến </a:t>
                </a:r>
                <a:r>
                  <a:rPr lang="en-US" sz="2400">
                    <a:effectLst/>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và được ký hiệu là: </a:t>
                </a:r>
                <a14:m>
                  <m:oMath xmlns:m="http://schemas.openxmlformats.org/officeDocument/2006/math">
                    <m:nary>
                      <m:naryPr>
                        <m:limLoc m:val="undOvr"/>
                        <m:ctrlPr>
                          <a:rPr lang="en-US" sz="2400" i="1">
                            <a:effectLst/>
                            <a:latin typeface="Cambria Math" panose="02040503050406030204" pitchFamily="18" charset="0"/>
                            <a:ea typeface="Times New Roman" panose="02020603050405020304" pitchFamily="18" charset="0"/>
                            <a:cs typeface="Times New Roman" panose="02020603050405020304" pitchFamily="18" charset="0"/>
                          </a:rPr>
                        </m:ctrlPr>
                      </m:naryPr>
                      <m:sub>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𝛾</m:t>
                        </m:r>
                      </m:sub>
                      <m:sup/>
                      <m:e>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en-US" sz="24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𝑧</m:t>
                            </m:r>
                          </m:e>
                        </m:d>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𝑑𝑧</m:t>
                        </m:r>
                      </m:e>
                    </m:nary>
                  </m:oMath>
                </a14:m>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TextBox 4">
                <a:extLst>
                  <a:ext uri="{FF2B5EF4-FFF2-40B4-BE49-F238E27FC236}">
                    <a16:creationId xmlns:a16="http://schemas.microsoft.com/office/drawing/2014/main" id="{C0B0DE76-3AEB-49F8-8241-D63BB44D2A67}"/>
                  </a:ext>
                </a:extLst>
              </p:cNvPr>
              <p:cNvSpPr txBox="1">
                <a:spLocks noRot="1" noChangeAspect="1" noMove="1" noResize="1" noEditPoints="1" noAdjustHandles="1" noChangeArrowheads="1" noChangeShapeType="1" noTextEdit="1"/>
              </p:cNvSpPr>
              <p:nvPr/>
            </p:nvSpPr>
            <p:spPr>
              <a:xfrm>
                <a:off x="1223889" y="2588491"/>
                <a:ext cx="9931791" cy="1647118"/>
              </a:xfrm>
              <a:prstGeom prst="rect">
                <a:avLst/>
              </a:prstGeom>
              <a:blipFill>
                <a:blip r:embed="rId3"/>
                <a:stretch>
                  <a:fillRect l="-982" r="-921" b="-1852"/>
                </a:stretch>
              </a:blipFill>
            </p:spPr>
            <p:txBody>
              <a:bodyPr/>
              <a:lstStyle/>
              <a:p>
                <a:r>
                  <a:rPr lang="en-US">
                    <a:noFill/>
                  </a:rPr>
                  <a:t> </a:t>
                </a:r>
              </a:p>
            </p:txBody>
          </p:sp>
        </mc:Fallback>
      </mc:AlternateContent>
    </p:spTree>
    <p:extLst>
      <p:ext uri="{BB962C8B-B14F-4D97-AF65-F5344CB8AC3E}">
        <p14:creationId xmlns:p14="http://schemas.microsoft.com/office/powerpoint/2010/main" val="1425098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effectLst/>
                <a:latin typeface="Times New Roman" panose="02020603050405020304" pitchFamily="18" charset="0"/>
                <a:ea typeface="Calibri" panose="020F0502020204030204" pitchFamily="34" charset="0"/>
                <a:cs typeface="Times New Roman" panose="02020603050405020304" pitchFamily="18" charset="0"/>
              </a:rPr>
              <a:t>1. Tích phân trong miền phức</a:t>
            </a:r>
            <a:br>
              <a:rPr lang="en-US" sz="2400">
                <a:effectLst/>
                <a:latin typeface="Calibri" panose="020F0502020204030204" pitchFamily="34" charset="0"/>
                <a:ea typeface="Times New Roman" panose="02020603050405020304" pitchFamily="18" charset="0"/>
                <a:cs typeface="Times New Roman" panose="02020603050405020304" pitchFamily="18" charset="0"/>
              </a:rPr>
            </a:br>
            <a:br>
              <a:rPr lang="en-US" sz="2400">
                <a:effectLst/>
                <a:latin typeface="Calibri" panose="020F0502020204030204" pitchFamily="34" charset="0"/>
                <a:ea typeface="Times New Roman" panose="02020603050405020304" pitchFamily="18"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1F13150D-E1DE-417F-88BB-EE6F9ECFFA4C}"/>
                  </a:ext>
                </a:extLst>
              </p:cNvPr>
              <p:cNvSpPr txBox="1"/>
              <p:nvPr/>
            </p:nvSpPr>
            <p:spPr>
              <a:xfrm>
                <a:off x="1209821" y="2546556"/>
                <a:ext cx="10002129" cy="1930337"/>
              </a:xfrm>
              <a:prstGeom prst="rect">
                <a:avLst/>
              </a:prstGeom>
              <a:noFill/>
            </p:spPr>
            <p:txBody>
              <a:bodyPr wrap="square">
                <a:spAutoFit/>
              </a:bodyPr>
              <a:lstStyle/>
              <a:p>
                <a:pPr>
                  <a:lnSpc>
                    <a:spcPct val="150000"/>
                  </a:lnSpc>
                  <a:spcAft>
                    <a:spcPts val="800"/>
                  </a:spcAft>
                  <a:tabLst>
                    <a:tab pos="2870200" algn="ctr"/>
                    <a:tab pos="5727700" algn="r"/>
                  </a:tabLst>
                </a:pPr>
                <a:r>
                  <a:rPr lang="en-US" sz="2400" b="1">
                    <a:effectLst/>
                    <a:latin typeface="Times New Roman" panose="02020603050405020304" pitchFamily="18" charset="0"/>
                    <a:ea typeface="Times New Roman" panose="02020603050405020304" pitchFamily="18" charset="0"/>
                  </a:rPr>
                  <a:t>Tính chất tuyến tính: </a:t>
                </a:r>
                <a:r>
                  <a:rPr lang="en-US" sz="2400">
                    <a:effectLst/>
                    <a:latin typeface="Times New Roman" panose="02020603050405020304" pitchFamily="18" charset="0"/>
                    <a:ea typeface="Times New Roman" panose="02020603050405020304" pitchFamily="18" charset="0"/>
                  </a:rPr>
                  <a:t>Nếu f</a:t>
                </a:r>
                <a:r>
                  <a:rPr lang="en-US" sz="2400" baseline="-25000">
                    <a:effectLst/>
                    <a:latin typeface="Times New Roman" panose="02020603050405020304" pitchFamily="18" charset="0"/>
                    <a:ea typeface="Times New Roman" panose="02020603050405020304" pitchFamily="18" charset="0"/>
                  </a:rPr>
                  <a:t>k</a:t>
                </a:r>
                <a:r>
                  <a:rPr lang="en-US" sz="2400">
                    <a:effectLst/>
                    <a:latin typeface="Times New Roman" panose="02020603050405020304" pitchFamily="18" charset="0"/>
                    <a:ea typeface="Times New Roman" panose="02020603050405020304" pitchFamily="18" charset="0"/>
                  </a:rPr>
                  <a:t>(z), k = 1, 2, …, n) là những hằng số cho trước thì</a:t>
                </a:r>
              </a:p>
              <a:p>
                <a:pPr>
                  <a:lnSpc>
                    <a:spcPct val="107000"/>
                  </a:lnSpc>
                  <a:spcAft>
                    <a:spcPts val="800"/>
                  </a:spcAft>
                </a:pPr>
                <a14:m>
                  <m:oMathPara xmlns:m="http://schemas.openxmlformats.org/officeDocument/2006/math">
                    <m:oMathParaPr>
                      <m:jc m:val="centerGroup"/>
                    </m:oMathParaPr>
                    <m:oMath xmlns:m="http://schemas.openxmlformats.org/officeDocument/2006/math">
                      <m:nary>
                        <m:naryPr>
                          <m:limLoc m:val="subSup"/>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effectLst/>
                              <a:latin typeface="Cambria Math" panose="02040503050406030204" pitchFamily="18" charset="0"/>
                              <a:ea typeface="Calibri" panose="020F0502020204030204" pitchFamily="34" charset="0"/>
                              <a:cs typeface="Times New Roman" panose="02020603050405020304" pitchFamily="18" charset="0"/>
                            </a:rPr>
                            <m:t>𝛾</m:t>
                          </m:r>
                        </m:sub>
                        <m:sup/>
                        <m:e>
                          <m:d>
                            <m:d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nary>
                                <m:naryPr>
                                  <m:chr m:val="∑"/>
                                  <m:limLoc m:val="undOv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effectLst/>
                                      <a:latin typeface="Cambria Math" panose="02040503050406030204" pitchFamily="18" charset="0"/>
                                      <a:ea typeface="Calibri" panose="020F0502020204030204" pitchFamily="34" charset="0"/>
                                      <a:cs typeface="Times New Roman" panose="02020603050405020304" pitchFamily="18" charset="0"/>
                                    </a:rPr>
                                    <m:t>𝑘</m:t>
                                  </m:r>
                                  <m:r>
                                    <a:rPr lang="en-US" sz="24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2400" i="1">
                                      <a:effectLst/>
                                      <a:latin typeface="Cambria Math" panose="02040503050406030204" pitchFamily="18" charset="0"/>
                                      <a:ea typeface="Calibri" panose="020F0502020204030204" pitchFamily="34" charset="0"/>
                                      <a:cs typeface="Times New Roman" panose="02020603050405020304" pitchFamily="18" charset="0"/>
                                    </a:rPr>
                                    <m:t>𝑛</m:t>
                                  </m:r>
                                </m:sup>
                                <m:e>
                                  <m:sSub>
                                    <m:sSub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400" i="1">
                                          <a:effectLst/>
                                          <a:latin typeface="Cambria Math" panose="02040503050406030204" pitchFamily="18" charset="0"/>
                                          <a:ea typeface="Calibri" panose="020F0502020204030204" pitchFamily="34" charset="0"/>
                                          <a:cs typeface="Times New Roman" panose="02020603050405020304" pitchFamily="18" charset="0"/>
                                        </a:rPr>
                                        <m:t>𝑎</m:t>
                                      </m:r>
                                    </m:e>
                                    <m:sub>
                                      <m:r>
                                        <a:rPr lang="en-US" sz="2400" i="1">
                                          <a:effectLst/>
                                          <a:latin typeface="Cambria Math" panose="02040503050406030204" pitchFamily="18" charset="0"/>
                                          <a:ea typeface="Calibri" panose="020F0502020204030204" pitchFamily="34" charset="0"/>
                                          <a:cs typeface="Times New Roman" panose="02020603050405020304" pitchFamily="18" charset="0"/>
                                        </a:rPr>
                                        <m:t>𝑘</m:t>
                                      </m:r>
                                    </m:sub>
                                  </m:sSub>
                                  <m:sSub>
                                    <m:sSub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400" i="1">
                                          <a:effectLst/>
                                          <a:latin typeface="Cambria Math" panose="02040503050406030204" pitchFamily="18" charset="0"/>
                                          <a:ea typeface="Calibri" panose="020F0502020204030204" pitchFamily="34" charset="0"/>
                                          <a:cs typeface="Times New Roman" panose="02020603050405020304" pitchFamily="18" charset="0"/>
                                        </a:rPr>
                                        <m:t>𝑓</m:t>
                                      </m:r>
                                    </m:e>
                                    <m:sub>
                                      <m:r>
                                        <a:rPr lang="en-US" sz="2400" i="1">
                                          <a:effectLst/>
                                          <a:latin typeface="Cambria Math" panose="02040503050406030204" pitchFamily="18" charset="0"/>
                                          <a:ea typeface="Calibri" panose="020F0502020204030204" pitchFamily="34" charset="0"/>
                                          <a:cs typeface="Times New Roman" panose="02020603050405020304" pitchFamily="18" charset="0"/>
                                        </a:rPr>
                                        <m:t>𝑘</m:t>
                                      </m:r>
                                    </m:sub>
                                  </m:sSub>
                                  <m:r>
                                    <a:rPr lang="en-US" sz="2400" i="1">
                                      <a:effectLst/>
                                      <a:latin typeface="Cambria Math" panose="02040503050406030204" pitchFamily="18" charset="0"/>
                                      <a:ea typeface="Calibri" panose="020F0502020204030204" pitchFamily="34" charset="0"/>
                                      <a:cs typeface="Times New Roman" panose="02020603050405020304" pitchFamily="18" charset="0"/>
                                    </a:rPr>
                                    <m:t>(</m:t>
                                  </m:r>
                                  <m:r>
                                    <a:rPr lang="en-US" sz="2400" i="1">
                                      <a:effectLst/>
                                      <a:latin typeface="Cambria Math" panose="02040503050406030204" pitchFamily="18" charset="0"/>
                                      <a:ea typeface="Calibri" panose="020F0502020204030204" pitchFamily="34" charset="0"/>
                                      <a:cs typeface="Times New Roman" panose="02020603050405020304" pitchFamily="18" charset="0"/>
                                    </a:rPr>
                                    <m:t>𝑧</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e>
                              </m:nary>
                            </m:e>
                          </m:d>
                          <m:r>
                            <a:rPr lang="en-US" sz="2400" i="1">
                              <a:effectLst/>
                              <a:latin typeface="Cambria Math" panose="02040503050406030204" pitchFamily="18" charset="0"/>
                              <a:ea typeface="Calibri" panose="020F0502020204030204" pitchFamily="34" charset="0"/>
                              <a:cs typeface="Times New Roman" panose="02020603050405020304" pitchFamily="18" charset="0"/>
                            </a:rPr>
                            <m:t>𝑑𝑧</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nary>
                            <m:naryPr>
                              <m:chr m:val="∑"/>
                              <m:limLoc m:val="undOv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effectLst/>
                                  <a:latin typeface="Cambria Math" panose="02040503050406030204" pitchFamily="18" charset="0"/>
                                  <a:ea typeface="Calibri" panose="020F0502020204030204" pitchFamily="34" charset="0"/>
                                  <a:cs typeface="Times New Roman" panose="02020603050405020304" pitchFamily="18" charset="0"/>
                                </a:rPr>
                                <m:t>𝑘</m:t>
                              </m:r>
                              <m:r>
                                <a:rPr lang="en-US" sz="2400" i="1">
                                  <a:effectLst/>
                                  <a:latin typeface="Cambria Math" panose="02040503050406030204" pitchFamily="18" charset="0"/>
                                  <a:ea typeface="Calibri" panose="020F0502020204030204" pitchFamily="34" charset="0"/>
                                  <a:cs typeface="Times New Roman" panose="02020603050405020304" pitchFamily="18" charset="0"/>
                                </a:rPr>
                                <m:t>=1</m:t>
                              </m:r>
                            </m:sub>
                            <m:sup>
                              <m:r>
                                <a:rPr lang="en-US" sz="2400" i="1">
                                  <a:effectLst/>
                                  <a:latin typeface="Cambria Math" panose="02040503050406030204" pitchFamily="18" charset="0"/>
                                  <a:ea typeface="Calibri" panose="020F0502020204030204" pitchFamily="34" charset="0"/>
                                  <a:cs typeface="Times New Roman" panose="02020603050405020304" pitchFamily="18" charset="0"/>
                                </a:rPr>
                                <m:t>𝑛</m:t>
                              </m:r>
                            </m:sup>
                            <m:e>
                              <m:sSub>
                                <m:sSub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400" i="1">
                                      <a:effectLst/>
                                      <a:latin typeface="Cambria Math" panose="02040503050406030204" pitchFamily="18" charset="0"/>
                                      <a:ea typeface="Calibri" panose="020F0502020204030204" pitchFamily="34" charset="0"/>
                                      <a:cs typeface="Times New Roman" panose="02020603050405020304" pitchFamily="18" charset="0"/>
                                    </a:rPr>
                                    <m:t>𝑎</m:t>
                                  </m:r>
                                </m:e>
                                <m:sub>
                                  <m:r>
                                    <a:rPr lang="en-US" sz="2400" i="1">
                                      <a:effectLst/>
                                      <a:latin typeface="Cambria Math" panose="02040503050406030204" pitchFamily="18" charset="0"/>
                                      <a:ea typeface="Calibri" panose="020F0502020204030204" pitchFamily="34" charset="0"/>
                                      <a:cs typeface="Times New Roman" panose="02020603050405020304" pitchFamily="18" charset="0"/>
                                    </a:rPr>
                                    <m:t>𝑘</m:t>
                                  </m:r>
                                </m:sub>
                              </m:sSub>
                              <m:nary>
                                <m:naryPr>
                                  <m:limLoc m:val="subSup"/>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effectLst/>
                                      <a:latin typeface="Cambria Math" panose="02040503050406030204" pitchFamily="18" charset="0"/>
                                      <a:ea typeface="Calibri" panose="020F0502020204030204" pitchFamily="34" charset="0"/>
                                      <a:cs typeface="Times New Roman" panose="02020603050405020304" pitchFamily="18" charset="0"/>
                                    </a:rPr>
                                    <m:t>𝛾</m:t>
                                  </m:r>
                                </m:sub>
                                <m:sup/>
                                <m:e>
                                  <m:sSub>
                                    <m:sSub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400" i="1">
                                          <a:effectLst/>
                                          <a:latin typeface="Cambria Math" panose="02040503050406030204" pitchFamily="18" charset="0"/>
                                          <a:ea typeface="Calibri" panose="020F0502020204030204" pitchFamily="34" charset="0"/>
                                          <a:cs typeface="Times New Roman" panose="02020603050405020304" pitchFamily="18" charset="0"/>
                                        </a:rPr>
                                        <m:t>𝑓</m:t>
                                      </m:r>
                                    </m:e>
                                    <m:sub>
                                      <m:r>
                                        <a:rPr lang="en-US" sz="2400" i="1">
                                          <a:effectLst/>
                                          <a:latin typeface="Cambria Math" panose="02040503050406030204" pitchFamily="18" charset="0"/>
                                          <a:ea typeface="Calibri" panose="020F0502020204030204" pitchFamily="34" charset="0"/>
                                          <a:cs typeface="Times New Roman" panose="02020603050405020304" pitchFamily="18" charset="0"/>
                                        </a:rPr>
                                        <m:t>𝑘</m:t>
                                      </m:r>
                                    </m:sub>
                                  </m:sSub>
                                  <m:d>
                                    <m:d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effectLst/>
                                          <a:latin typeface="Cambria Math" panose="02040503050406030204" pitchFamily="18" charset="0"/>
                                          <a:ea typeface="Calibri" panose="020F0502020204030204" pitchFamily="34" charset="0"/>
                                          <a:cs typeface="Times New Roman" panose="02020603050405020304" pitchFamily="18" charset="0"/>
                                        </a:rPr>
                                        <m:t>𝑧</m:t>
                                      </m:r>
                                    </m:e>
                                  </m:d>
                                  <m:r>
                                    <a:rPr lang="en-US" sz="2400" i="1">
                                      <a:effectLst/>
                                      <a:latin typeface="Cambria Math" panose="02040503050406030204" pitchFamily="18" charset="0"/>
                                      <a:ea typeface="Calibri" panose="020F0502020204030204" pitchFamily="34" charset="0"/>
                                      <a:cs typeface="Times New Roman" panose="02020603050405020304" pitchFamily="18" charset="0"/>
                                    </a:rPr>
                                    <m:t>𝑑𝑧</m:t>
                                  </m:r>
                                </m:e>
                              </m:nary>
                            </m:e>
                          </m:nary>
                        </m:e>
                      </m:nary>
                    </m:oMath>
                  </m:oMathPara>
                </a14:m>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TextBox 4">
                <a:extLst>
                  <a:ext uri="{FF2B5EF4-FFF2-40B4-BE49-F238E27FC236}">
                    <a16:creationId xmlns:a16="http://schemas.microsoft.com/office/drawing/2014/main" id="{1F13150D-E1DE-417F-88BB-EE6F9ECFFA4C}"/>
                  </a:ext>
                </a:extLst>
              </p:cNvPr>
              <p:cNvSpPr txBox="1">
                <a:spLocks noRot="1" noChangeAspect="1" noMove="1" noResize="1" noEditPoints="1" noAdjustHandles="1" noChangeArrowheads="1" noChangeShapeType="1" noTextEdit="1"/>
              </p:cNvSpPr>
              <p:nvPr/>
            </p:nvSpPr>
            <p:spPr>
              <a:xfrm>
                <a:off x="1209821" y="2546556"/>
                <a:ext cx="10002129" cy="1930337"/>
              </a:xfrm>
              <a:prstGeom prst="rect">
                <a:avLst/>
              </a:prstGeom>
              <a:blipFill>
                <a:blip r:embed="rId3"/>
                <a:stretch>
                  <a:fillRect l="-914"/>
                </a:stretch>
              </a:blipFill>
            </p:spPr>
            <p:txBody>
              <a:bodyPr/>
              <a:lstStyle/>
              <a:p>
                <a:r>
                  <a:rPr lang="en-US">
                    <a:noFill/>
                  </a:rPr>
                  <a:t> </a:t>
                </a:r>
              </a:p>
            </p:txBody>
          </p:sp>
        </mc:Fallback>
      </mc:AlternateContent>
    </p:spTree>
    <p:extLst>
      <p:ext uri="{BB962C8B-B14F-4D97-AF65-F5344CB8AC3E}">
        <p14:creationId xmlns:p14="http://schemas.microsoft.com/office/powerpoint/2010/main" val="4140669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effectLst/>
                <a:latin typeface="Times New Roman" panose="02020603050405020304" pitchFamily="18" charset="0"/>
                <a:ea typeface="Calibri" panose="020F0502020204030204" pitchFamily="34" charset="0"/>
                <a:cs typeface="Times New Roman" panose="02020603050405020304" pitchFamily="18" charset="0"/>
              </a:rPr>
              <a:t>1. Tích phân trong miền phức</a:t>
            </a:r>
            <a:br>
              <a:rPr lang="en-US" sz="2400">
                <a:effectLst/>
                <a:latin typeface="Calibri" panose="020F0502020204030204" pitchFamily="34" charset="0"/>
                <a:ea typeface="Times New Roman" panose="02020603050405020304" pitchFamily="18" charset="0"/>
                <a:cs typeface="Times New Roman" panose="02020603050405020304" pitchFamily="18" charset="0"/>
              </a:rPr>
            </a:br>
            <a:br>
              <a:rPr lang="en-US" sz="2400">
                <a:effectLst/>
                <a:latin typeface="Calibri" panose="020F0502020204030204" pitchFamily="34" charset="0"/>
                <a:ea typeface="Times New Roman" panose="02020603050405020304" pitchFamily="18"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8DA25AF8-D120-4322-BE8E-678D791A08E6}"/>
                  </a:ext>
                </a:extLst>
              </p:cNvPr>
              <p:cNvSpPr txBox="1"/>
              <p:nvPr/>
            </p:nvSpPr>
            <p:spPr>
              <a:xfrm>
                <a:off x="1294228" y="2638986"/>
                <a:ext cx="9861452" cy="2139625"/>
              </a:xfrm>
              <a:prstGeom prst="rect">
                <a:avLst/>
              </a:prstGeom>
              <a:noFill/>
            </p:spPr>
            <p:txBody>
              <a:bodyPr wrap="square">
                <a:spAutoFit/>
              </a:bodyPr>
              <a:lstStyle/>
              <a:p>
                <a:pPr>
                  <a:lnSpc>
                    <a:spcPct val="150000"/>
                  </a:lnSpc>
                  <a:spcAft>
                    <a:spcPts val="800"/>
                  </a:spcAft>
                  <a:tabLst>
                    <a:tab pos="2870200" algn="ctr"/>
                    <a:tab pos="5727700" algn="r"/>
                  </a:tabLst>
                </a:pPr>
                <a:r>
                  <a:rPr lang="en-US" sz="2400" b="1">
                    <a:effectLst/>
                    <a:latin typeface="Times New Roman" panose="02020603050405020304" pitchFamily="18" charset="0"/>
                    <a:ea typeface="Times New Roman" panose="02020603050405020304" pitchFamily="18" charset="0"/>
                  </a:rPr>
                  <a:t>Tính chất cộng tính: </a:t>
                </a:r>
                <a:r>
                  <a:rPr lang="en-US" sz="2400">
                    <a:effectLst/>
                    <a:latin typeface="Times New Roman" panose="02020603050405020304" pitchFamily="18" charset="0"/>
                    <a:ea typeface="Times New Roman" panose="02020603050405020304" pitchFamily="18" charset="0"/>
                  </a:rPr>
                  <a:t>Giả sử cho 2 tuyến trơn </a:t>
                </a:r>
              </a:p>
              <a:p>
                <a:pPr>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400" i="1">
                              <a:effectLst/>
                              <a:latin typeface="Cambria Math" panose="02040503050406030204" pitchFamily="18" charset="0"/>
                              <a:ea typeface="Calibri" panose="020F0502020204030204" pitchFamily="34" charset="0"/>
                              <a:cs typeface="Times New Roman" panose="02020603050405020304" pitchFamily="18" charset="0"/>
                            </a:rPr>
                            <m:t>𝛾</m:t>
                          </m:r>
                        </m:e>
                        <m:sub>
                          <m:r>
                            <a:rPr lang="en-US" sz="2400" i="1">
                              <a:effectLst/>
                              <a:latin typeface="Cambria Math" panose="02040503050406030204" pitchFamily="18" charset="0"/>
                              <a:ea typeface="Calibri" panose="020F0502020204030204" pitchFamily="34" charset="0"/>
                              <a:cs typeface="Times New Roman" panose="02020603050405020304" pitchFamily="18" charset="0"/>
                            </a:rPr>
                            <m:t>1</m:t>
                          </m:r>
                        </m:sub>
                      </m:sSub>
                      <m:d>
                        <m:d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effectLst/>
                              <a:latin typeface="Cambria Math" panose="02040503050406030204" pitchFamily="18" charset="0"/>
                              <a:ea typeface="Calibri" panose="020F0502020204030204" pitchFamily="34" charset="0"/>
                              <a:cs typeface="Times New Roman" panose="02020603050405020304" pitchFamily="18" charset="0"/>
                            </a:rPr>
                            <m:t>𝑡</m:t>
                          </m:r>
                        </m:e>
                      </m:d>
                      <m:r>
                        <a:rPr lang="en-US" sz="2400" i="1">
                          <a:effectLst/>
                          <a:latin typeface="Cambria Math" panose="02040503050406030204" pitchFamily="18" charset="0"/>
                          <a:ea typeface="Calibri" panose="020F0502020204030204" pitchFamily="34" charset="0"/>
                          <a:cs typeface="Times New Roman" panose="02020603050405020304" pitchFamily="18" charset="0"/>
                        </a:rPr>
                        <m:t>:</m:t>
                      </m:r>
                      <m:d>
                        <m:dPr>
                          <m:begChr m:val="["/>
                          <m:endChr m:val="]"/>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effectLst/>
                              <a:latin typeface="Cambria Math" panose="02040503050406030204" pitchFamily="18" charset="0"/>
                              <a:ea typeface="Calibri" panose="020F0502020204030204" pitchFamily="34" charset="0"/>
                              <a:cs typeface="Times New Roman" panose="02020603050405020304" pitchFamily="18" charset="0"/>
                            </a:rPr>
                            <m:t>𝑎</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r>
                            <a:rPr lang="en-US" sz="2400" i="1">
                              <a:effectLst/>
                              <a:latin typeface="Cambria Math" panose="02040503050406030204" pitchFamily="18" charset="0"/>
                              <a:ea typeface="Calibri" panose="020F0502020204030204" pitchFamily="34" charset="0"/>
                              <a:cs typeface="Times New Roman" panose="02020603050405020304" pitchFamily="18" charset="0"/>
                            </a:rPr>
                            <m:t>𝑐</m:t>
                          </m:r>
                        </m:e>
                      </m:d>
                      <m:r>
                        <a:rPr lang="en-US" sz="2400" i="1">
                          <a:effectLst/>
                          <a:latin typeface="Cambria Math" panose="02040503050406030204" pitchFamily="18" charset="0"/>
                          <a:ea typeface="Calibri" panose="020F0502020204030204" pitchFamily="34" charset="0"/>
                          <a:cs typeface="Times New Roman" panose="02020603050405020304" pitchFamily="18" charset="0"/>
                        </a:rPr>
                        <m:t>→</m:t>
                      </m:r>
                      <m:r>
                        <a:rPr lang="en-US" sz="2400" i="1">
                          <a:effectLst/>
                          <a:latin typeface="Cambria Math" panose="02040503050406030204" pitchFamily="18" charset="0"/>
                          <a:ea typeface="Calibri" panose="020F0502020204030204" pitchFamily="34" charset="0"/>
                          <a:cs typeface="Times New Roman" panose="02020603050405020304" pitchFamily="18" charset="0"/>
                        </a:rPr>
                        <m:t>𝐶</m:t>
                      </m:r>
                      <m:r>
                        <a:rPr lang="en-US" sz="2400" i="1">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400" i="1">
                              <a:effectLst/>
                              <a:latin typeface="Cambria Math" panose="02040503050406030204" pitchFamily="18" charset="0"/>
                              <a:ea typeface="Calibri" panose="020F0502020204030204" pitchFamily="34" charset="0"/>
                              <a:cs typeface="Times New Roman" panose="02020603050405020304" pitchFamily="18" charset="0"/>
                            </a:rPr>
                            <m:t>𝛾</m:t>
                          </m:r>
                        </m:e>
                        <m:sub>
                          <m:r>
                            <a:rPr lang="en-US" sz="2400" i="1">
                              <a:effectLst/>
                              <a:latin typeface="Cambria Math" panose="02040503050406030204" pitchFamily="18" charset="0"/>
                              <a:ea typeface="Calibri" panose="020F0502020204030204" pitchFamily="34" charset="0"/>
                              <a:cs typeface="Times New Roman" panose="02020603050405020304" pitchFamily="18" charset="0"/>
                            </a:rPr>
                            <m:t>2</m:t>
                          </m:r>
                        </m:sub>
                      </m:sSub>
                      <m:d>
                        <m:d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effectLst/>
                              <a:latin typeface="Cambria Math" panose="02040503050406030204" pitchFamily="18" charset="0"/>
                              <a:ea typeface="Calibri" panose="020F0502020204030204" pitchFamily="34" charset="0"/>
                              <a:cs typeface="Times New Roman" panose="02020603050405020304" pitchFamily="18" charset="0"/>
                            </a:rPr>
                            <m:t>𝑡</m:t>
                          </m:r>
                        </m:e>
                      </m:d>
                      <m:r>
                        <a:rPr lang="en-US" sz="2400" i="1">
                          <a:effectLst/>
                          <a:latin typeface="Cambria Math" panose="02040503050406030204" pitchFamily="18" charset="0"/>
                          <a:ea typeface="Calibri" panose="020F0502020204030204" pitchFamily="34" charset="0"/>
                          <a:cs typeface="Times New Roman" panose="02020603050405020304" pitchFamily="18" charset="0"/>
                        </a:rPr>
                        <m:t>:</m:t>
                      </m:r>
                      <m:d>
                        <m:dPr>
                          <m:begChr m:val="["/>
                          <m:endChr m:val="]"/>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effectLst/>
                              <a:latin typeface="Cambria Math" panose="02040503050406030204" pitchFamily="18" charset="0"/>
                              <a:ea typeface="Calibri" panose="020F0502020204030204" pitchFamily="34" charset="0"/>
                              <a:cs typeface="Times New Roman" panose="02020603050405020304" pitchFamily="18" charset="0"/>
                            </a:rPr>
                            <m:t>𝑐</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r>
                            <a:rPr lang="en-US" sz="2400" i="1">
                              <a:effectLst/>
                              <a:latin typeface="Cambria Math" panose="02040503050406030204" pitchFamily="18" charset="0"/>
                              <a:ea typeface="Calibri" panose="020F0502020204030204" pitchFamily="34" charset="0"/>
                              <a:cs typeface="Times New Roman" panose="02020603050405020304" pitchFamily="18" charset="0"/>
                            </a:rPr>
                            <m:t>𝑏</m:t>
                          </m:r>
                        </m:e>
                      </m:d>
                      <m:r>
                        <a:rPr lang="en-US" sz="2400" i="1">
                          <a:effectLst/>
                          <a:latin typeface="Cambria Math" panose="02040503050406030204" pitchFamily="18" charset="0"/>
                          <a:ea typeface="Calibri" panose="020F0502020204030204" pitchFamily="34" charset="0"/>
                          <a:cs typeface="Times New Roman" panose="02020603050405020304" pitchFamily="18" charset="0"/>
                        </a:rPr>
                        <m:t>→</m:t>
                      </m:r>
                      <m:r>
                        <a:rPr lang="en-US" sz="2400" i="1">
                          <a:effectLst/>
                          <a:latin typeface="Cambria Math" panose="02040503050406030204" pitchFamily="18" charset="0"/>
                          <a:ea typeface="Calibri" panose="020F0502020204030204" pitchFamily="34" charset="0"/>
                          <a:cs typeface="Times New Roman" panose="02020603050405020304" pitchFamily="18" charset="0"/>
                        </a:rPr>
                        <m:t>𝐶</m:t>
                      </m:r>
                    </m:oMath>
                  </m:oMathPara>
                </a14:m>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Sao cho </a:t>
                </a:r>
                <a:br>
                  <a:rPr lang="en-US" sz="2400" i="1">
                    <a:effectLst/>
                    <a:latin typeface="Times New Roman" panose="02020603050405020304" pitchFamily="18" charset="0"/>
                    <a:ea typeface="Calibri" panose="020F0502020204030204" pitchFamily="34" charset="0"/>
                    <a:cs typeface="Times New Roman" panose="02020603050405020304" pitchFamily="18" charset="0"/>
                  </a:rPr>
                </a:br>
                <a14:m>
                  <m:oMathPara xmlns:m="http://schemas.openxmlformats.org/officeDocument/2006/math">
                    <m:oMathParaPr>
                      <m:jc m:val="centerGroup"/>
                    </m:oMathParaPr>
                    <m:oMath xmlns:m="http://schemas.openxmlformats.org/officeDocument/2006/math">
                      <m:sSub>
                        <m:sSub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400" i="1">
                              <a:effectLst/>
                              <a:latin typeface="Cambria Math" panose="02040503050406030204" pitchFamily="18" charset="0"/>
                              <a:ea typeface="Calibri" panose="020F0502020204030204" pitchFamily="34" charset="0"/>
                              <a:cs typeface="Times New Roman" panose="02020603050405020304" pitchFamily="18" charset="0"/>
                            </a:rPr>
                            <m:t>𝛾</m:t>
                          </m:r>
                        </m:e>
                        <m:sub>
                          <m:r>
                            <a:rPr lang="en-US" sz="2400" i="1">
                              <a:effectLst/>
                              <a:latin typeface="Cambria Math" panose="02040503050406030204" pitchFamily="18" charset="0"/>
                              <a:ea typeface="Calibri" panose="020F0502020204030204" pitchFamily="34" charset="0"/>
                              <a:cs typeface="Times New Roman" panose="02020603050405020304" pitchFamily="18" charset="0"/>
                            </a:rPr>
                            <m:t>1</m:t>
                          </m:r>
                        </m:sub>
                      </m:sSub>
                      <m:d>
                        <m:d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effectLst/>
                              <a:latin typeface="Cambria Math" panose="02040503050406030204" pitchFamily="18" charset="0"/>
                              <a:ea typeface="Calibri" panose="020F0502020204030204" pitchFamily="34" charset="0"/>
                              <a:cs typeface="Times New Roman" panose="02020603050405020304" pitchFamily="18" charset="0"/>
                            </a:rPr>
                            <m:t>𝑐</m:t>
                          </m:r>
                        </m:e>
                      </m:d>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400" i="1">
                              <a:effectLst/>
                              <a:latin typeface="Cambria Math" panose="02040503050406030204" pitchFamily="18" charset="0"/>
                              <a:ea typeface="Calibri" panose="020F0502020204030204" pitchFamily="34" charset="0"/>
                              <a:cs typeface="Times New Roman" panose="02020603050405020304" pitchFamily="18" charset="0"/>
                            </a:rPr>
                            <m:t>𝛾</m:t>
                          </m:r>
                        </m:e>
                        <m:sub>
                          <m:r>
                            <a:rPr lang="en-US" sz="2400" i="1">
                              <a:effectLst/>
                              <a:latin typeface="Cambria Math" panose="02040503050406030204" pitchFamily="18" charset="0"/>
                              <a:ea typeface="Calibri" panose="020F0502020204030204" pitchFamily="34" charset="0"/>
                              <a:cs typeface="Times New Roman" panose="02020603050405020304" pitchFamily="18" charset="0"/>
                            </a:rPr>
                            <m:t>2</m:t>
                          </m:r>
                        </m:sub>
                      </m:sSub>
                      <m:d>
                        <m:d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effectLst/>
                              <a:latin typeface="Cambria Math" panose="02040503050406030204" pitchFamily="18" charset="0"/>
                              <a:ea typeface="Calibri" panose="020F0502020204030204" pitchFamily="34" charset="0"/>
                              <a:cs typeface="Times New Roman" panose="02020603050405020304" pitchFamily="18" charset="0"/>
                            </a:rPr>
                            <m:t>𝑐</m:t>
                          </m:r>
                        </m:e>
                      </m:d>
                    </m:oMath>
                  </m:oMathPara>
                </a14:m>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TextBox 4">
                <a:extLst>
                  <a:ext uri="{FF2B5EF4-FFF2-40B4-BE49-F238E27FC236}">
                    <a16:creationId xmlns:a16="http://schemas.microsoft.com/office/drawing/2014/main" id="{8DA25AF8-D120-4322-BE8E-678D791A08E6}"/>
                  </a:ext>
                </a:extLst>
              </p:cNvPr>
              <p:cNvSpPr txBox="1">
                <a:spLocks noRot="1" noChangeAspect="1" noMove="1" noResize="1" noEditPoints="1" noAdjustHandles="1" noChangeArrowheads="1" noChangeShapeType="1" noTextEdit="1"/>
              </p:cNvSpPr>
              <p:nvPr/>
            </p:nvSpPr>
            <p:spPr>
              <a:xfrm>
                <a:off x="1294228" y="2638986"/>
                <a:ext cx="9861452" cy="2139625"/>
              </a:xfrm>
              <a:prstGeom prst="rect">
                <a:avLst/>
              </a:prstGeom>
              <a:blipFill>
                <a:blip r:embed="rId3"/>
                <a:stretch>
                  <a:fillRect l="-927"/>
                </a:stretch>
              </a:blipFill>
            </p:spPr>
            <p:txBody>
              <a:bodyPr/>
              <a:lstStyle/>
              <a:p>
                <a:r>
                  <a:rPr lang="en-US">
                    <a:noFill/>
                  </a:rPr>
                  <a:t> </a:t>
                </a:r>
              </a:p>
            </p:txBody>
          </p:sp>
        </mc:Fallback>
      </mc:AlternateContent>
    </p:spTree>
    <p:extLst>
      <p:ext uri="{BB962C8B-B14F-4D97-AF65-F5344CB8AC3E}">
        <p14:creationId xmlns:p14="http://schemas.microsoft.com/office/powerpoint/2010/main" val="2010909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effectLst/>
                <a:latin typeface="Times New Roman" panose="02020603050405020304" pitchFamily="18" charset="0"/>
                <a:ea typeface="Calibri" panose="020F0502020204030204" pitchFamily="34" charset="0"/>
                <a:cs typeface="Times New Roman" panose="02020603050405020304" pitchFamily="18" charset="0"/>
              </a:rPr>
              <a:t>1. Tích phân trong miền phức</a:t>
            </a:r>
            <a:br>
              <a:rPr lang="en-US" sz="2400">
                <a:effectLst/>
                <a:latin typeface="Calibri" panose="020F0502020204030204" pitchFamily="34" charset="0"/>
                <a:ea typeface="Times New Roman" panose="02020603050405020304" pitchFamily="18" charset="0"/>
                <a:cs typeface="Times New Roman" panose="02020603050405020304" pitchFamily="18" charset="0"/>
              </a:rPr>
            </a:br>
            <a:br>
              <a:rPr lang="en-US" sz="2400">
                <a:effectLst/>
                <a:latin typeface="Calibri" panose="020F0502020204030204" pitchFamily="34" charset="0"/>
                <a:ea typeface="Times New Roman" panose="02020603050405020304" pitchFamily="18"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48A189B0-2868-4AA7-BC08-D18685748D1B}"/>
                  </a:ext>
                </a:extLst>
              </p:cNvPr>
              <p:cNvSpPr txBox="1"/>
              <p:nvPr/>
            </p:nvSpPr>
            <p:spPr>
              <a:xfrm>
                <a:off x="1223889" y="2112014"/>
                <a:ext cx="9931791" cy="2849498"/>
              </a:xfrm>
              <a:prstGeom prst="rect">
                <a:avLst/>
              </a:prstGeom>
              <a:noFill/>
            </p:spPr>
            <p:txBody>
              <a:bodyPr wrap="square">
                <a:spAutoFit/>
              </a:bodyPr>
              <a:lstStyle/>
              <a:p>
                <a:pPr>
                  <a:lnSpc>
                    <a:spcPct val="107000"/>
                  </a:lnSpc>
                  <a:spcAft>
                    <a:spcPts val="800"/>
                  </a:spcAft>
                </a:pPr>
                <a:r>
                  <a:rPr lang="en-US" sz="2400" b="1">
                    <a:effectLst/>
                    <a:latin typeface="Times New Roman" panose="02020603050405020304" pitchFamily="18" charset="0"/>
                    <a:ea typeface="Calibri" panose="020F0502020204030204" pitchFamily="34" charset="0"/>
                    <a:cs typeface="Times New Roman" panose="02020603050405020304" pitchFamily="18" charset="0"/>
                  </a:rPr>
                  <a:t>Tính bất biến đối với phép biến đổi tham số:</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Giả sử cho tuyến trơn </a:t>
                </a:r>
                <a14:m>
                  <m:oMath xmlns:m="http://schemas.openxmlformats.org/officeDocument/2006/math">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𝛾</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𝑏</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𝐶</m:t>
                    </m:r>
                  </m:oMath>
                </a14:m>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và t = t(u) khả vi liên tục khi u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a:t>
                </a:r>
                <a:r>
                  <a:rPr lang="en-US" sz="2400"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a:t>
                </a:r>
                <a:r>
                  <a:rPr lang="en-US" sz="2400"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a:t>
                </a:r>
                <a:r>
                  <a:rPr lang="en-US" sz="2400"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&lt; b</a:t>
                </a:r>
                <a:r>
                  <a:rPr lang="en-US" sz="2400"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với đạo hàm t’(u) &gt; 0 khắp nơi và t(a</a:t>
                </a:r>
                <a:r>
                  <a:rPr lang="en-US" sz="2400"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 t(b</a:t>
                </a:r>
                <a:r>
                  <a:rPr lang="en-US" sz="2400"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b.</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Khi đó hợp của ánh xạ u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t(u) và </a:t>
                </a:r>
                <a14:m>
                  <m:oMath xmlns:m="http://schemas.openxmlformats.org/officeDocument/2006/math">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𝛾</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𝑏</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𝐶</m:t>
                    </m:r>
                  </m:oMath>
                </a14:m>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sẽ xác định một ánh xạ </a:t>
                </a:r>
                <a14:m>
                  <m:oMath xmlns:m="http://schemas.openxmlformats.org/officeDocument/2006/math">
                    <m:sSub>
                      <m:sSubPr>
                        <m:ctrlPr>
                          <a:rPr lang="en-US" sz="24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𝛾</m:t>
                        </m:r>
                      </m:e>
                      <m:sub>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𝑢</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𝛾</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𝑡</m:t>
                    </m:r>
                    <m:d>
                      <m:dPr>
                        <m:ctrlPr>
                          <a:rPr lang="en-US" sz="24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𝑢</m:t>
                        </m:r>
                      </m:e>
                    </m:d>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TextBox 4">
                <a:extLst>
                  <a:ext uri="{FF2B5EF4-FFF2-40B4-BE49-F238E27FC236}">
                    <a16:creationId xmlns:a16="http://schemas.microsoft.com/office/drawing/2014/main" id="{48A189B0-2868-4AA7-BC08-D18685748D1B}"/>
                  </a:ext>
                </a:extLst>
              </p:cNvPr>
              <p:cNvSpPr txBox="1">
                <a:spLocks noRot="1" noChangeAspect="1" noMove="1" noResize="1" noEditPoints="1" noAdjustHandles="1" noChangeArrowheads="1" noChangeShapeType="1" noTextEdit="1"/>
              </p:cNvSpPr>
              <p:nvPr/>
            </p:nvSpPr>
            <p:spPr>
              <a:xfrm>
                <a:off x="1223889" y="2112014"/>
                <a:ext cx="9931791" cy="2849498"/>
              </a:xfrm>
              <a:prstGeom prst="rect">
                <a:avLst/>
              </a:prstGeom>
              <a:blipFill>
                <a:blip r:embed="rId3"/>
                <a:stretch>
                  <a:fillRect l="-982" t="-1709" r="-921" b="-3632"/>
                </a:stretch>
              </a:blipFill>
            </p:spPr>
            <p:txBody>
              <a:bodyPr/>
              <a:lstStyle/>
              <a:p>
                <a:r>
                  <a:rPr lang="en-US">
                    <a:noFill/>
                  </a:rPr>
                  <a:t> </a:t>
                </a:r>
              </a:p>
            </p:txBody>
          </p:sp>
        </mc:Fallback>
      </mc:AlternateContent>
    </p:spTree>
    <p:extLst>
      <p:ext uri="{BB962C8B-B14F-4D97-AF65-F5344CB8AC3E}">
        <p14:creationId xmlns:p14="http://schemas.microsoft.com/office/powerpoint/2010/main" val="1930329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effectLst/>
                <a:latin typeface="Times New Roman" panose="02020603050405020304" pitchFamily="18" charset="0"/>
                <a:ea typeface="Calibri" panose="020F0502020204030204" pitchFamily="34" charset="0"/>
                <a:cs typeface="Times New Roman" panose="02020603050405020304" pitchFamily="18" charset="0"/>
              </a:rPr>
              <a:t>1. Tích phân trong miền phức</a:t>
            </a:r>
            <a:br>
              <a:rPr lang="en-US" sz="2400">
                <a:effectLst/>
                <a:latin typeface="Calibri" panose="020F0502020204030204" pitchFamily="34" charset="0"/>
                <a:ea typeface="Times New Roman" panose="02020603050405020304" pitchFamily="18" charset="0"/>
                <a:cs typeface="Times New Roman" panose="02020603050405020304" pitchFamily="18" charset="0"/>
              </a:rPr>
            </a:br>
            <a:br>
              <a:rPr lang="en-US" sz="2400">
                <a:effectLst/>
                <a:latin typeface="Calibri" panose="020F0502020204030204" pitchFamily="34" charset="0"/>
                <a:ea typeface="Times New Roman" panose="02020603050405020304" pitchFamily="18"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2C8EB3CB-BD7B-4D71-B154-BD5A545E97B7}"/>
                  </a:ext>
                </a:extLst>
              </p:cNvPr>
              <p:cNvSpPr txBox="1"/>
              <p:nvPr/>
            </p:nvSpPr>
            <p:spPr>
              <a:xfrm>
                <a:off x="1223889" y="2667038"/>
                <a:ext cx="9931791" cy="1991699"/>
              </a:xfrm>
              <a:prstGeom prst="rect">
                <a:avLst/>
              </a:prstGeom>
              <a:noFill/>
            </p:spPr>
            <p:txBody>
              <a:bodyPr wrap="square">
                <a:spAutoFit/>
              </a:bodyPr>
              <a:lstStyle/>
              <a:p>
                <a:pPr algn="just">
                  <a:lnSpc>
                    <a:spcPct val="150000"/>
                  </a:lnSpc>
                  <a:spcAft>
                    <a:spcPts val="800"/>
                  </a:spcAft>
                </a:pPr>
                <a:r>
                  <a:rPr lang="en-US" sz="2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Tính định hướng: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Đối với tuyến trơn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và tuyến ngược với nó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baseline="30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(tuyến thu được từ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bằng phép thay tham số t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a+b-t,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baseline="30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 =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[a+b-t]) ta có</a:t>
                </a:r>
                <a14:m>
                  <m:oMath xmlns:m="http://schemas.openxmlformats.org/officeDocument/2006/math">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nary>
                      <m:naryPr>
                        <m:limLoc m:val="subSup"/>
                        <m:ctrlPr>
                          <a:rPr lang="en-US" sz="2400" i="1">
                            <a:effectLst/>
                            <a:latin typeface="Cambria Math" panose="02040503050406030204" pitchFamily="18" charset="0"/>
                            <a:ea typeface="Times New Roman" panose="02020603050405020304" pitchFamily="18" charset="0"/>
                            <a:cs typeface="Times New Roman" panose="02020603050405020304" pitchFamily="18" charset="0"/>
                          </a:rPr>
                        </m:ctrlPr>
                      </m:naryPr>
                      <m:sub>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𝛾</m:t>
                        </m:r>
                      </m:sub>
                      <m:sup/>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𝑧</m:t>
                            </m:r>
                          </m:e>
                        </m:d>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𝑑𝑧</m:t>
                        </m:r>
                      </m:e>
                    </m:nary>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nary>
                      <m:naryPr>
                        <m:limLoc m:val="subSup"/>
                        <m:ctrlPr>
                          <a:rPr lang="en-US" sz="2400" i="1">
                            <a:effectLst/>
                            <a:latin typeface="Cambria Math" panose="02040503050406030204" pitchFamily="18" charset="0"/>
                            <a:ea typeface="Times New Roman" panose="02020603050405020304" pitchFamily="18" charset="0"/>
                            <a:cs typeface="Times New Roman" panose="02020603050405020304" pitchFamily="18" charset="0"/>
                          </a:rPr>
                        </m:ctrlPr>
                      </m:naryPr>
                      <m:sub>
                        <m:sSup>
                          <m:sSupPr>
                            <m:ctrlPr>
                              <a:rPr lang="en-US" sz="2400" i="1">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𝛾</m:t>
                            </m:r>
                          </m:e>
                          <m:sup>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up/>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𝑧</m:t>
                            </m:r>
                          </m:e>
                        </m:d>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𝑑𝑧</m:t>
                        </m:r>
                      </m:e>
                    </m:nary>
                  </m:oMath>
                </a14:m>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TextBox 4">
                <a:extLst>
                  <a:ext uri="{FF2B5EF4-FFF2-40B4-BE49-F238E27FC236}">
                    <a16:creationId xmlns:a16="http://schemas.microsoft.com/office/drawing/2014/main" id="{2C8EB3CB-BD7B-4D71-B154-BD5A545E97B7}"/>
                  </a:ext>
                </a:extLst>
              </p:cNvPr>
              <p:cNvSpPr txBox="1">
                <a:spLocks noRot="1" noChangeAspect="1" noMove="1" noResize="1" noEditPoints="1" noAdjustHandles="1" noChangeArrowheads="1" noChangeShapeType="1" noTextEdit="1"/>
              </p:cNvSpPr>
              <p:nvPr/>
            </p:nvSpPr>
            <p:spPr>
              <a:xfrm>
                <a:off x="1223889" y="2667038"/>
                <a:ext cx="9931791" cy="1991699"/>
              </a:xfrm>
              <a:prstGeom prst="rect">
                <a:avLst/>
              </a:prstGeom>
              <a:blipFill>
                <a:blip r:embed="rId3"/>
                <a:stretch>
                  <a:fillRect l="-982" r="-921" b="-1534"/>
                </a:stretch>
              </a:blipFill>
            </p:spPr>
            <p:txBody>
              <a:bodyPr/>
              <a:lstStyle/>
              <a:p>
                <a:r>
                  <a:rPr lang="en-US">
                    <a:noFill/>
                  </a:rPr>
                  <a:t> </a:t>
                </a:r>
              </a:p>
            </p:txBody>
          </p:sp>
        </mc:Fallback>
      </mc:AlternateContent>
    </p:spTree>
    <p:extLst>
      <p:ext uri="{BB962C8B-B14F-4D97-AF65-F5344CB8AC3E}">
        <p14:creationId xmlns:p14="http://schemas.microsoft.com/office/powerpoint/2010/main" val="349404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Ước lượng tích phân</a:t>
            </a:r>
            <a:br>
              <a:rPr lang="en-US" sz="2400">
                <a:effectLst/>
                <a:latin typeface="Calibri" panose="020F0502020204030204" pitchFamily="34" charset="0"/>
                <a:ea typeface="Times New Roman" panose="02020603050405020304" pitchFamily="18" charset="0"/>
                <a:cs typeface="Times New Roman" panose="02020603050405020304" pitchFamily="18" charset="0"/>
              </a:rPr>
            </a:br>
            <a:br>
              <a:rPr lang="en-US" sz="2400">
                <a:effectLst/>
                <a:latin typeface="Calibri" panose="020F0502020204030204" pitchFamily="34" charset="0"/>
                <a:ea typeface="Times New Roman" panose="02020603050405020304" pitchFamily="18"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3ECF72A0-976E-4FE5-97BC-DF2E3D8813C4}"/>
                  </a:ext>
                </a:extLst>
              </p:cNvPr>
              <p:cNvSpPr txBox="1"/>
              <p:nvPr/>
            </p:nvSpPr>
            <p:spPr>
              <a:xfrm>
                <a:off x="1223889" y="1929593"/>
                <a:ext cx="9839175" cy="3335978"/>
              </a:xfrm>
              <a:prstGeom prst="rect">
                <a:avLst/>
              </a:prstGeom>
              <a:noFill/>
            </p:spPr>
            <p:txBody>
              <a:bodyPr wrap="square">
                <a:spAutoFit/>
              </a:bodyPr>
              <a:lstStyle/>
              <a:p>
                <a:pPr algn="just">
                  <a:lnSpc>
                    <a:spcPct val="150000"/>
                  </a:lnSpc>
                  <a:spcAft>
                    <a:spcPts val="800"/>
                  </a:spcAft>
                </a:pPr>
                <a:r>
                  <a:rPr lang="en-US" sz="2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Định lý 2.1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Giả sử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là một tuyến trơn,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b]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 và giả sử t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 là ánh xạ liên tục từ tập hợp compact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 vào C. Khi đó,</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nary>
                            <m:naryPr>
                              <m:limLoc m:val="subSup"/>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𝛾</m:t>
                              </m:r>
                            </m:sub>
                            <m:sup/>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𝑧</m:t>
                                  </m:r>
                                </m:e>
                              </m:d>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𝑑𝑧</m:t>
                              </m:r>
                            </m:e>
                          </m:nary>
                        </m:e>
                      </m:d>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𝑠𝑢𝑝</m:t>
                          </m:r>
                        </m:e>
                        <m:sub>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𝛾</m:t>
                          </m:r>
                        </m:sub>
                      </m:sSub>
                      <m:d>
                        <m:dPr>
                          <m:begChr m:val="|"/>
                          <m:endChr m:val="|"/>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𝑧</m:t>
                              </m:r>
                            </m:e>
                          </m:d>
                        </m:e>
                      </m:d>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d>
                        <m:dPr>
                          <m:begChr m:val="|"/>
                          <m:endChr m:val="|"/>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𝛾</m:t>
                          </m:r>
                        </m:e>
                      </m:d>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Trong đó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là độ dài của tuyến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TextBox 4">
                <a:extLst>
                  <a:ext uri="{FF2B5EF4-FFF2-40B4-BE49-F238E27FC236}">
                    <a16:creationId xmlns:a16="http://schemas.microsoft.com/office/drawing/2014/main" id="{3ECF72A0-976E-4FE5-97BC-DF2E3D8813C4}"/>
                  </a:ext>
                </a:extLst>
              </p:cNvPr>
              <p:cNvSpPr txBox="1">
                <a:spLocks noRot="1" noChangeAspect="1" noMove="1" noResize="1" noEditPoints="1" noAdjustHandles="1" noChangeArrowheads="1" noChangeShapeType="1" noTextEdit="1"/>
              </p:cNvSpPr>
              <p:nvPr/>
            </p:nvSpPr>
            <p:spPr>
              <a:xfrm>
                <a:off x="1223889" y="1929593"/>
                <a:ext cx="9839175" cy="3335978"/>
              </a:xfrm>
              <a:prstGeom prst="rect">
                <a:avLst/>
              </a:prstGeom>
              <a:blipFill>
                <a:blip r:embed="rId3"/>
                <a:stretch>
                  <a:fillRect l="-991" r="-929" b="-3108"/>
                </a:stretch>
              </a:blipFill>
            </p:spPr>
            <p:txBody>
              <a:bodyPr/>
              <a:lstStyle/>
              <a:p>
                <a:r>
                  <a:rPr lang="en-US">
                    <a:noFill/>
                  </a:rPr>
                  <a:t> </a:t>
                </a:r>
              </a:p>
            </p:txBody>
          </p:sp>
        </mc:Fallback>
      </mc:AlternateContent>
    </p:spTree>
    <p:extLst>
      <p:ext uri="{BB962C8B-B14F-4D97-AF65-F5344CB8AC3E}">
        <p14:creationId xmlns:p14="http://schemas.microsoft.com/office/powerpoint/2010/main" val="2575231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Ước lượng tích phân</a:t>
            </a:r>
            <a:br>
              <a:rPr lang="en-US" sz="2400">
                <a:effectLst/>
                <a:latin typeface="Calibri" panose="020F0502020204030204" pitchFamily="34" charset="0"/>
                <a:ea typeface="Times New Roman" panose="02020603050405020304" pitchFamily="18" charset="0"/>
                <a:cs typeface="Times New Roman" panose="02020603050405020304" pitchFamily="18" charset="0"/>
              </a:rPr>
            </a:br>
            <a:br>
              <a:rPr lang="en-US" sz="2400">
                <a:effectLst/>
                <a:latin typeface="Calibri" panose="020F0502020204030204" pitchFamily="34" charset="0"/>
                <a:ea typeface="Times New Roman" panose="02020603050405020304" pitchFamily="18"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C6CE124F-AA24-400E-B6F5-C2510A23924E}"/>
                  </a:ext>
                </a:extLst>
              </p:cNvPr>
              <p:cNvSpPr txBox="1"/>
              <p:nvPr/>
            </p:nvSpPr>
            <p:spPr>
              <a:xfrm>
                <a:off x="1252025" y="2322425"/>
                <a:ext cx="9903655" cy="2842381"/>
              </a:xfrm>
              <a:prstGeom prst="rect">
                <a:avLst/>
              </a:prstGeom>
              <a:noFill/>
            </p:spPr>
            <p:txBody>
              <a:bodyPr wrap="square">
                <a:spAutoFit/>
              </a:bodyPr>
              <a:lstStyle/>
              <a:p>
                <a:pPr algn="just">
                  <a:lnSpc>
                    <a:spcPct val="150000"/>
                  </a:lnSpc>
                  <a:spcAft>
                    <a:spcPts val="800"/>
                  </a:spcAft>
                </a:pP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Hệ quả 2.1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Nếu thêm vào các giả thiết của định lý 2.1 điều kiện |f(z)| &lt; M,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z</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trong đó M là hằng số nào đó thì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nary>
                            <m:naryPr>
                              <m:limLoc m:val="subSup"/>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𝛾</m:t>
                              </m:r>
                            </m:sub>
                            <m:sup/>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𝑧</m:t>
                                  </m:r>
                                </m:e>
                              </m:d>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𝑑𝑧</m:t>
                              </m:r>
                            </m:e>
                          </m:nary>
                        </m:e>
                      </m:d>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𝑀</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d>
                        <m:dPr>
                          <m:begChr m:val="|"/>
                          <m:endChr m:val="|"/>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𝛾</m:t>
                          </m:r>
                        </m:e>
                      </m:d>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TextBox 4">
                <a:extLst>
                  <a:ext uri="{FF2B5EF4-FFF2-40B4-BE49-F238E27FC236}">
                    <a16:creationId xmlns:a16="http://schemas.microsoft.com/office/drawing/2014/main" id="{C6CE124F-AA24-400E-B6F5-C2510A23924E}"/>
                  </a:ext>
                </a:extLst>
              </p:cNvPr>
              <p:cNvSpPr txBox="1">
                <a:spLocks noRot="1" noChangeAspect="1" noMove="1" noResize="1" noEditPoints="1" noAdjustHandles="1" noChangeArrowheads="1" noChangeShapeType="1" noTextEdit="1"/>
              </p:cNvSpPr>
              <p:nvPr/>
            </p:nvSpPr>
            <p:spPr>
              <a:xfrm>
                <a:off x="1252025" y="2322425"/>
                <a:ext cx="9903655" cy="2842381"/>
              </a:xfrm>
              <a:prstGeom prst="rect">
                <a:avLst/>
              </a:prstGeom>
              <a:blipFill>
                <a:blip r:embed="rId3"/>
                <a:stretch>
                  <a:fillRect l="-923" r="-985"/>
                </a:stretch>
              </a:blipFill>
            </p:spPr>
            <p:txBody>
              <a:bodyPr/>
              <a:lstStyle/>
              <a:p>
                <a:r>
                  <a:rPr lang="en-US">
                    <a:noFill/>
                  </a:rPr>
                  <a:t> </a:t>
                </a:r>
              </a:p>
            </p:txBody>
          </p:sp>
        </mc:Fallback>
      </mc:AlternateContent>
    </p:spTree>
    <p:extLst>
      <p:ext uri="{BB962C8B-B14F-4D97-AF65-F5344CB8AC3E}">
        <p14:creationId xmlns:p14="http://schemas.microsoft.com/office/powerpoint/2010/main" val="1657291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 Tính tích phân bằng phương pháp qua giới hạn</a:t>
            </a:r>
            <a:br>
              <a:rPr lang="en-US" sz="2400">
                <a:effectLst/>
                <a:latin typeface="Calibri" panose="020F0502020204030204" pitchFamily="34" charset="0"/>
                <a:ea typeface="Calibri" panose="020F0502020204030204" pitchFamily="34"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CB5CBDB2-757D-465C-8B2D-8646D039DD26}"/>
                  </a:ext>
                </a:extLst>
              </p:cNvPr>
              <p:cNvSpPr txBox="1"/>
              <p:nvPr/>
            </p:nvSpPr>
            <p:spPr>
              <a:xfrm>
                <a:off x="1209822" y="2233214"/>
                <a:ext cx="9748910" cy="2928879"/>
              </a:xfrm>
              <a:prstGeom prst="rect">
                <a:avLst/>
              </a:prstGeom>
              <a:noFill/>
            </p:spPr>
            <p:txBody>
              <a:bodyPr wrap="square">
                <a:spAutoFit/>
              </a:bodyPr>
              <a:lstStyle/>
              <a:p>
                <a:pPr algn="just">
                  <a:lnSpc>
                    <a:spcPct val="150000"/>
                  </a:lnSpc>
                  <a:spcAft>
                    <a:spcPts val="800"/>
                  </a:spcAft>
                </a:pP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Định lý 3.1</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(Về sự tồn tại tích phân đường)</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Nếu L là đường cong có hướng, đo được và hàm f(z) liên tục trên L thì tích phân </a:t>
                </a:r>
                <a14:m>
                  <m:oMath xmlns:m="http://schemas.openxmlformats.org/officeDocument/2006/math">
                    <m:nary>
                      <m:naryPr>
                        <m:limLoc m:val="subSup"/>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𝐿</m:t>
                        </m:r>
                      </m:sub>
                      <m:sup/>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𝑧</m:t>
                            </m:r>
                          </m:e>
                        </m:d>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𝑑𝑧</m:t>
                        </m:r>
                      </m:e>
                    </m:nary>
                  </m:oMath>
                </a14:m>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Thêm vào đó, nếu z = x + iy, f(z) = u)x, y) + iv(x, y) thì</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800"/>
                  </a:spcAft>
                </a:pPr>
                <a14:m>
                  <m:oMath xmlns:m="http://schemas.openxmlformats.org/officeDocument/2006/math">
                    <m:nary>
                      <m:naryPr>
                        <m:limLoc m:val="subSup"/>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𝐿</m:t>
                        </m:r>
                      </m:sub>
                      <m:sup/>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𝑧</m:t>
                            </m:r>
                          </m:e>
                        </m:d>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𝑑𝑧</m:t>
                        </m:r>
                      </m:e>
                    </m:nary>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nary>
                      <m:naryPr>
                        <m:limLoc m:val="subSup"/>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𝐿</m:t>
                        </m:r>
                      </m:sub>
                      <m:sup/>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𝑢</m:t>
                        </m:r>
                        <m:d>
                          <m:d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e>
                        </m:d>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𝑑𝑥</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𝑣</m:t>
                        </m:r>
                        <m:d>
                          <m:d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e>
                        </m:d>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𝑑𝑦</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nary>
                          <m:naryPr>
                            <m:limLoc m:val="subSup"/>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𝐿</m:t>
                            </m:r>
                          </m:sub>
                          <m:sup/>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𝑣</m:t>
                            </m:r>
                            <m:d>
                              <m:d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e>
                            </m:d>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𝑑𝑥</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𝑢</m:t>
                            </m:r>
                            <m:d>
                              <m:d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e>
                            </m:d>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𝑑𝑦</m:t>
                            </m:r>
                          </m:e>
                        </m:nary>
                      </m:e>
                    </m:nary>
                  </m:oMath>
                </a14:m>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TextBox 4">
                <a:extLst>
                  <a:ext uri="{FF2B5EF4-FFF2-40B4-BE49-F238E27FC236}">
                    <a16:creationId xmlns:a16="http://schemas.microsoft.com/office/drawing/2014/main" id="{CB5CBDB2-757D-465C-8B2D-8646D039DD26}"/>
                  </a:ext>
                </a:extLst>
              </p:cNvPr>
              <p:cNvSpPr txBox="1">
                <a:spLocks noRot="1" noChangeAspect="1" noMove="1" noResize="1" noEditPoints="1" noAdjustHandles="1" noChangeArrowheads="1" noChangeShapeType="1" noTextEdit="1"/>
              </p:cNvSpPr>
              <p:nvPr/>
            </p:nvSpPr>
            <p:spPr>
              <a:xfrm>
                <a:off x="1209822" y="2233214"/>
                <a:ext cx="9748910" cy="2928879"/>
              </a:xfrm>
              <a:prstGeom prst="rect">
                <a:avLst/>
              </a:prstGeom>
              <a:blipFill>
                <a:blip r:embed="rId3"/>
                <a:stretch>
                  <a:fillRect l="-938" r="-938" b="-1871"/>
                </a:stretch>
              </a:blipFill>
            </p:spPr>
            <p:txBody>
              <a:bodyPr/>
              <a:lstStyle/>
              <a:p>
                <a:r>
                  <a:rPr lang="en-US">
                    <a:noFill/>
                  </a:rPr>
                  <a:t> </a:t>
                </a:r>
              </a:p>
            </p:txBody>
          </p:sp>
        </mc:Fallback>
      </mc:AlternateContent>
    </p:spTree>
    <p:extLst>
      <p:ext uri="{BB962C8B-B14F-4D97-AF65-F5344CB8AC3E}">
        <p14:creationId xmlns:p14="http://schemas.microsoft.com/office/powerpoint/2010/main" val="3334177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Dạng vi phân đúng và dạng vi phân đóng</a:t>
            </a:r>
            <a:br>
              <a:rPr lang="en-US" sz="2400">
                <a:effectLst/>
                <a:latin typeface="Calibri" panose="020F0502020204030204" pitchFamily="34" charset="0"/>
                <a:ea typeface="Calibri" panose="020F0502020204030204" pitchFamily="34" charset="0"/>
                <a:cs typeface="Times New Roman" panose="02020603050405020304" pitchFamily="18" charset="0"/>
              </a:rPr>
            </a:br>
            <a:br>
              <a:rPr lang="en-US" sz="2400">
                <a:effectLst/>
                <a:latin typeface="Calibri" panose="020F0502020204030204" pitchFamily="34" charset="0"/>
                <a:ea typeface="Calibri" panose="020F0502020204030204" pitchFamily="34"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p:sp>
        <p:nvSpPr>
          <p:cNvPr id="5" name="TextBox 4">
            <a:extLst>
              <a:ext uri="{FF2B5EF4-FFF2-40B4-BE49-F238E27FC236}">
                <a16:creationId xmlns:a16="http://schemas.microsoft.com/office/drawing/2014/main" id="{4E8B03B8-3110-450B-AB14-59317007C217}"/>
              </a:ext>
            </a:extLst>
          </p:cNvPr>
          <p:cNvSpPr txBox="1"/>
          <p:nvPr/>
        </p:nvSpPr>
        <p:spPr>
          <a:xfrm>
            <a:off x="1336431" y="2570537"/>
            <a:ext cx="9819249" cy="1695144"/>
          </a:xfrm>
          <a:prstGeom prst="rect">
            <a:avLst/>
          </a:prstGeom>
          <a:noFill/>
        </p:spPr>
        <p:txBody>
          <a:bodyPr wrap="square">
            <a:spAutoFit/>
          </a:bodyPr>
          <a:lstStyle/>
          <a:p>
            <a:pPr algn="just">
              <a:lnSpc>
                <a:spcPct val="150000"/>
              </a:lnSpc>
              <a:spcAft>
                <a:spcPts val="800"/>
              </a:spcAft>
            </a:pP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Định nghĩa 4.1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Giả sử P(x,y) và 	Q(x,y) là những hàm liên tục nhận giá trị thực hoặc phức trong miền D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a:t>
            </a:r>
            <a:r>
              <a:rPr lang="en-US" sz="2400" baseline="30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Biều thức w = P(x, y)dx + Q(x, y)dy = Pdx + Qdy được gọi là dạng vi phân trong miền D.</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20304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Dạng vi phân đúng và dạng vi phân đóng</a:t>
            </a:r>
            <a:br>
              <a:rPr lang="en-US" sz="2400">
                <a:effectLst/>
                <a:latin typeface="Calibri" panose="020F0502020204030204" pitchFamily="34" charset="0"/>
                <a:ea typeface="Calibri" panose="020F0502020204030204" pitchFamily="34" charset="0"/>
                <a:cs typeface="Times New Roman" panose="02020603050405020304" pitchFamily="18" charset="0"/>
              </a:rPr>
            </a:br>
            <a:br>
              <a:rPr lang="en-US" sz="2400">
                <a:effectLst/>
                <a:latin typeface="Calibri" panose="020F0502020204030204" pitchFamily="34" charset="0"/>
                <a:ea typeface="Calibri" panose="020F0502020204030204" pitchFamily="34"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p:sp>
        <p:nvSpPr>
          <p:cNvPr id="5" name="TextBox 4">
            <a:extLst>
              <a:ext uri="{FF2B5EF4-FFF2-40B4-BE49-F238E27FC236}">
                <a16:creationId xmlns:a16="http://schemas.microsoft.com/office/drawing/2014/main" id="{853867DC-991A-4748-ABAD-1AD81C199F50}"/>
              </a:ext>
            </a:extLst>
          </p:cNvPr>
          <p:cNvSpPr txBox="1"/>
          <p:nvPr/>
        </p:nvSpPr>
        <p:spPr>
          <a:xfrm>
            <a:off x="1252025" y="2570537"/>
            <a:ext cx="9903655" cy="1695144"/>
          </a:xfrm>
          <a:prstGeom prst="rect">
            <a:avLst/>
          </a:prstGeom>
          <a:noFill/>
        </p:spPr>
        <p:txBody>
          <a:bodyPr wrap="square">
            <a:spAutoFit/>
          </a:bodyPr>
          <a:lstStyle/>
          <a:p>
            <a:pPr algn="just">
              <a:lnSpc>
                <a:spcPct val="150000"/>
              </a:lnSpc>
              <a:spcAft>
                <a:spcPts val="800"/>
              </a:spcAft>
            </a:pP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Định nghĩa 4.2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Dạng vi phân w = Pdx + Qdy được gọi là dạng vi phân đúng trong miền D nếu tồn tại hàm F trong miền D sao cho dF = w, và khi đó hàm F được gọi là nguyên hàm của dạng vi phân w.</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95243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Dạng vi phân đúng và dạng vi phân đóng</a:t>
            </a:r>
            <a:br>
              <a:rPr lang="en-US" sz="2400">
                <a:effectLst/>
                <a:latin typeface="Calibri" panose="020F0502020204030204" pitchFamily="34" charset="0"/>
                <a:ea typeface="Calibri" panose="020F0502020204030204" pitchFamily="34" charset="0"/>
                <a:cs typeface="Times New Roman" panose="02020603050405020304" pitchFamily="18" charset="0"/>
              </a:rPr>
            </a:br>
            <a:br>
              <a:rPr lang="en-US" sz="2400">
                <a:effectLst/>
                <a:latin typeface="Calibri" panose="020F0502020204030204" pitchFamily="34" charset="0"/>
                <a:ea typeface="Calibri" panose="020F0502020204030204" pitchFamily="34"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p:sp>
        <p:nvSpPr>
          <p:cNvPr id="5" name="TextBox 4">
            <a:extLst>
              <a:ext uri="{FF2B5EF4-FFF2-40B4-BE49-F238E27FC236}">
                <a16:creationId xmlns:a16="http://schemas.microsoft.com/office/drawing/2014/main" id="{0DC40EC4-936F-4819-B9C5-B2F32EF850AB}"/>
              </a:ext>
            </a:extLst>
          </p:cNvPr>
          <p:cNvSpPr txBox="1"/>
          <p:nvPr/>
        </p:nvSpPr>
        <p:spPr>
          <a:xfrm>
            <a:off x="1209822" y="2778287"/>
            <a:ext cx="9945858" cy="1695144"/>
          </a:xfrm>
          <a:prstGeom prst="rect">
            <a:avLst/>
          </a:prstGeom>
          <a:noFill/>
        </p:spPr>
        <p:txBody>
          <a:bodyPr wrap="square">
            <a:spAutoFit/>
          </a:bodyPr>
          <a:lstStyle/>
          <a:p>
            <a:pPr algn="just">
              <a:lnSpc>
                <a:spcPct val="150000"/>
              </a:lnSpc>
              <a:spcAft>
                <a:spcPts val="800"/>
              </a:spcAft>
            </a:pP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Định lý 4.1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Nếu w = Pdx + Qdy là dạng vi phân đúng trong miền D và F</a:t>
            </a:r>
            <a:r>
              <a:rPr lang="en-US" sz="2400"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a:t>
            </a:r>
            <a:r>
              <a:rPr lang="en-US" sz="2400"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là hai nguyên hàm của nó trong D thì F</a:t>
            </a:r>
            <a:r>
              <a:rPr lang="en-US" sz="2400"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 y) = F</a:t>
            </a:r>
            <a:r>
              <a:rPr lang="en-US" sz="2400"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 y) + C trong D, trong đó C là hằng số nào đó.</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04910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Dạng vi phân đúng và dạng vi phân đóng</a:t>
            </a:r>
            <a:br>
              <a:rPr lang="en-US" sz="2400">
                <a:effectLst/>
                <a:latin typeface="Calibri" panose="020F0502020204030204" pitchFamily="34" charset="0"/>
                <a:ea typeface="Calibri" panose="020F0502020204030204" pitchFamily="34" charset="0"/>
                <a:cs typeface="Times New Roman" panose="02020603050405020304" pitchFamily="18" charset="0"/>
              </a:rPr>
            </a:br>
            <a:br>
              <a:rPr lang="en-US" sz="2400">
                <a:effectLst/>
                <a:latin typeface="Calibri" panose="020F0502020204030204" pitchFamily="34" charset="0"/>
                <a:ea typeface="Calibri" panose="020F0502020204030204" pitchFamily="34"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97A62B5F-8FEB-439C-9F94-80A49B0E813E}"/>
                  </a:ext>
                </a:extLst>
              </p:cNvPr>
              <p:cNvSpPr txBox="1"/>
              <p:nvPr/>
            </p:nvSpPr>
            <p:spPr>
              <a:xfrm>
                <a:off x="1209822" y="1972977"/>
                <a:ext cx="9945858" cy="3745577"/>
              </a:xfrm>
              <a:prstGeom prst="rect">
                <a:avLst/>
              </a:prstGeom>
              <a:noFill/>
            </p:spPr>
            <p:txBody>
              <a:bodyPr wrap="square">
                <a:spAutoFit/>
              </a:bodyPr>
              <a:lstStyle/>
              <a:p>
                <a:pPr algn="just">
                  <a:lnSpc>
                    <a:spcPct val="150000"/>
                  </a:lnSpc>
                  <a:spcAft>
                    <a:spcPts val="800"/>
                  </a:spcAft>
                </a:pP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Định lý 4.2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Nếu w = Pdx + Qdy là dạng vi phân đúng trong miền D; P và Q liên tục trong D và L = L(A, B) là đường cong có hướng, đo được nằm trong D với điểm đầu A và điểm cuối B thì</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𝐽</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nary>
                        <m:naryPr>
                          <m:limLoc m:val="subSup"/>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𝐿</m:t>
                          </m:r>
                        </m:sub>
                        <m:sup/>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𝑤</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𝐹</m:t>
                          </m:r>
                          <m:d>
                            <m:d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𝐵</m:t>
                              </m:r>
                            </m:e>
                          </m:d>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𝐹</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𝐴</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e>
                      </m:nary>
                    </m:oMath>
                  </m:oMathPara>
                </a14:m>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trong đó F là nguyên hàm nào đó của dạng vi phân w.</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TextBox 4">
                <a:extLst>
                  <a:ext uri="{FF2B5EF4-FFF2-40B4-BE49-F238E27FC236}">
                    <a16:creationId xmlns:a16="http://schemas.microsoft.com/office/drawing/2014/main" id="{97A62B5F-8FEB-439C-9F94-80A49B0E813E}"/>
                  </a:ext>
                </a:extLst>
              </p:cNvPr>
              <p:cNvSpPr txBox="1">
                <a:spLocks noRot="1" noChangeAspect="1" noMove="1" noResize="1" noEditPoints="1" noAdjustHandles="1" noChangeArrowheads="1" noChangeShapeType="1" noTextEdit="1"/>
              </p:cNvSpPr>
              <p:nvPr/>
            </p:nvSpPr>
            <p:spPr>
              <a:xfrm>
                <a:off x="1209822" y="1972977"/>
                <a:ext cx="9945858" cy="3745577"/>
              </a:xfrm>
              <a:prstGeom prst="rect">
                <a:avLst/>
              </a:prstGeom>
              <a:blipFill>
                <a:blip r:embed="rId3"/>
                <a:stretch>
                  <a:fillRect l="-919" r="-919" b="-2769"/>
                </a:stretch>
              </a:blipFill>
            </p:spPr>
            <p:txBody>
              <a:bodyPr/>
              <a:lstStyle/>
              <a:p>
                <a:r>
                  <a:rPr lang="en-US">
                    <a:noFill/>
                  </a:rPr>
                  <a:t> </a:t>
                </a:r>
              </a:p>
            </p:txBody>
          </p:sp>
        </mc:Fallback>
      </mc:AlternateContent>
    </p:spTree>
    <p:extLst>
      <p:ext uri="{BB962C8B-B14F-4D97-AF65-F5344CB8AC3E}">
        <p14:creationId xmlns:p14="http://schemas.microsoft.com/office/powerpoint/2010/main" val="3149869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Dạng vi phân đúng và dạng vi phân đóng</a:t>
            </a:r>
            <a:br>
              <a:rPr lang="en-US" sz="2400">
                <a:effectLst/>
                <a:latin typeface="Calibri" panose="020F0502020204030204" pitchFamily="34" charset="0"/>
                <a:ea typeface="Calibri" panose="020F0502020204030204" pitchFamily="34" charset="0"/>
                <a:cs typeface="Times New Roman" panose="02020603050405020304" pitchFamily="18" charset="0"/>
              </a:rPr>
            </a:br>
            <a:br>
              <a:rPr lang="en-US" sz="2400">
                <a:effectLst/>
                <a:latin typeface="Calibri" panose="020F0502020204030204" pitchFamily="34" charset="0"/>
                <a:ea typeface="Calibri" panose="020F0502020204030204" pitchFamily="34"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46F4D78D-77EC-42BB-9703-D3F48C83CFFB}"/>
                  </a:ext>
                </a:extLst>
              </p:cNvPr>
              <p:cNvSpPr txBox="1"/>
              <p:nvPr/>
            </p:nvSpPr>
            <p:spPr>
              <a:xfrm>
                <a:off x="1097280" y="2147098"/>
                <a:ext cx="10156874" cy="3624326"/>
              </a:xfrm>
              <a:prstGeom prst="rect">
                <a:avLst/>
              </a:prstGeom>
              <a:noFill/>
            </p:spPr>
            <p:txBody>
              <a:bodyPr wrap="square">
                <a:spAutoFit/>
              </a:bodyPr>
              <a:lstStyle/>
              <a:p>
                <a:pPr algn="just">
                  <a:lnSpc>
                    <a:spcPct val="150000"/>
                  </a:lnSpc>
                  <a:spcAft>
                    <a:spcPts val="800"/>
                  </a:spcAft>
                </a:pPr>
                <a:r>
                  <a:rPr lang="en-US" sz="2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Định nghĩa 4.3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Giả sử trong miền D cho dạng vi phân w và giả sử tích phân </a:t>
                </a:r>
                <a14:m>
                  <m:oMath xmlns:m="http://schemas.openxmlformats.org/officeDocument/2006/math">
                    <m:nary>
                      <m:naryPr>
                        <m:limLoc m:val="subSup"/>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𝐿</m:t>
                        </m:r>
                      </m:sub>
                      <m:sup/>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𝑤</m:t>
                        </m:r>
                      </m:e>
                    </m:nary>
                  </m:oMath>
                </a14:m>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theo mọi đường cong đo được L trong D đều tồn tại.</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Người ta nói rằng tích phân </a:t>
                </a:r>
                <a14:m>
                  <m:oMath xmlns:m="http://schemas.openxmlformats.org/officeDocument/2006/math">
                    <m:nary>
                      <m:naryPr>
                        <m:limLoc m:val="subSup"/>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𝐿</m:t>
                        </m:r>
                      </m:sub>
                      <m:sup/>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𝑤</m:t>
                        </m:r>
                      </m:e>
                    </m:nary>
                  </m:oMath>
                </a14:m>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không phụ thuộc vào đường lấy tích phân trong D nếu với hai điểm A, B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 bất kỳ và với hai đường cong đo được L</a:t>
                </a:r>
                <a:r>
                  <a:rPr lang="en-US" sz="2400"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a:t>
                </a:r>
                <a:r>
                  <a:rPr lang="en-US" sz="2400"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 bất kỳ  với điểm đầu A và điểm cuối B ta có </a:t>
                </a:r>
                <a14:m>
                  <m:oMath xmlns:m="http://schemas.openxmlformats.org/officeDocument/2006/math">
                    <m:nary>
                      <m:naryPr>
                        <m:limLoc m:val="subSup"/>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𝐿</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up/>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𝑤</m:t>
                        </m:r>
                      </m:e>
                    </m:nary>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nary>
                      <m:naryPr>
                        <m:limLoc m:val="subSup"/>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𝐿</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up/>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𝑤</m:t>
                        </m:r>
                      </m:e>
                    </m:nary>
                  </m:oMath>
                </a14:m>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TextBox 4">
                <a:extLst>
                  <a:ext uri="{FF2B5EF4-FFF2-40B4-BE49-F238E27FC236}">
                    <a16:creationId xmlns:a16="http://schemas.microsoft.com/office/drawing/2014/main" id="{46F4D78D-77EC-42BB-9703-D3F48C83CFFB}"/>
                  </a:ext>
                </a:extLst>
              </p:cNvPr>
              <p:cNvSpPr txBox="1">
                <a:spLocks noRot="1" noChangeAspect="1" noMove="1" noResize="1" noEditPoints="1" noAdjustHandles="1" noChangeArrowheads="1" noChangeShapeType="1" noTextEdit="1"/>
              </p:cNvSpPr>
              <p:nvPr/>
            </p:nvSpPr>
            <p:spPr>
              <a:xfrm>
                <a:off x="1097280" y="2147098"/>
                <a:ext cx="10156874" cy="3624326"/>
              </a:xfrm>
              <a:prstGeom prst="rect">
                <a:avLst/>
              </a:prstGeom>
              <a:blipFill>
                <a:blip r:embed="rId3"/>
                <a:stretch>
                  <a:fillRect l="-900" r="-900" b="-1345"/>
                </a:stretch>
              </a:blipFill>
            </p:spPr>
            <p:txBody>
              <a:bodyPr/>
              <a:lstStyle/>
              <a:p>
                <a:r>
                  <a:rPr lang="en-US">
                    <a:noFill/>
                  </a:rPr>
                  <a:t> </a:t>
                </a:r>
              </a:p>
            </p:txBody>
          </p:sp>
        </mc:Fallback>
      </mc:AlternateContent>
    </p:spTree>
    <p:extLst>
      <p:ext uri="{BB962C8B-B14F-4D97-AF65-F5344CB8AC3E}">
        <p14:creationId xmlns:p14="http://schemas.microsoft.com/office/powerpoint/2010/main" val="1021071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Dạng vi phân đúng và dạng vi phân đóng</a:t>
            </a:r>
            <a:br>
              <a:rPr lang="en-US" sz="2400">
                <a:effectLst/>
                <a:latin typeface="Calibri" panose="020F0502020204030204" pitchFamily="34" charset="0"/>
                <a:ea typeface="Calibri" panose="020F0502020204030204" pitchFamily="34" charset="0"/>
                <a:cs typeface="Times New Roman" panose="02020603050405020304" pitchFamily="18" charset="0"/>
              </a:rPr>
            </a:br>
            <a:br>
              <a:rPr lang="en-US" sz="2400">
                <a:effectLst/>
                <a:latin typeface="Calibri" panose="020F0502020204030204" pitchFamily="34" charset="0"/>
                <a:ea typeface="Calibri" panose="020F0502020204030204" pitchFamily="34"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897B1278-D667-408E-B88D-2918460AE407}"/>
                  </a:ext>
                </a:extLst>
              </p:cNvPr>
              <p:cNvSpPr txBox="1"/>
              <p:nvPr/>
            </p:nvSpPr>
            <p:spPr>
              <a:xfrm>
                <a:off x="1195754" y="2058927"/>
                <a:ext cx="9959926" cy="3482877"/>
              </a:xfrm>
              <a:prstGeom prst="rect">
                <a:avLst/>
              </a:prstGeom>
              <a:noFill/>
            </p:spPr>
            <p:txBody>
              <a:bodyPr wrap="square">
                <a:spAutoFit/>
              </a:bodyPr>
              <a:lstStyle/>
              <a:p>
                <a:pPr algn="just">
                  <a:lnSpc>
                    <a:spcPct val="150000"/>
                  </a:lnSpc>
                  <a:spcAft>
                    <a:spcPts val="800"/>
                  </a:spcAft>
                </a:pP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Định lý 4.3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Giả sử D là miền của mặt phẳng R</a:t>
                </a:r>
                <a:r>
                  <a:rPr lang="en-US" sz="2400" baseline="30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 và Q là những hàm liên tục trong D. Khi đó, w = Pdx + Qdy là dạng vi phân đúng trong D khi và chỉ khi một trong hai điều kiện sau đây thỏa mãn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 Tích phân </a:t>
                </a:r>
                <a14:m>
                  <m:oMath xmlns:m="http://schemas.openxmlformats.org/officeDocument/2006/math">
                    <m:nary>
                      <m:naryPr>
                        <m:limLoc m:val="subSup"/>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𝐿</m:t>
                        </m:r>
                      </m:sub>
                      <m:sup/>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𝑤</m:t>
                        </m:r>
                      </m:e>
                    </m:nary>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m:t>
                    </m:r>
                  </m:oMath>
                </a14:m>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theo mọi đường cong đóng đo được L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ii) Tích phân </a:t>
                </a:r>
                <a14:m>
                  <m:oMath xmlns:m="http://schemas.openxmlformats.org/officeDocument/2006/math">
                    <m:nary>
                      <m:naryPr>
                        <m:limLoc m:val="subSup"/>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𝐿</m:t>
                        </m:r>
                      </m:sub>
                      <m:sup/>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𝑤</m:t>
                        </m:r>
                      </m:e>
                    </m:nary>
                  </m:oMath>
                </a14:m>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không phụ thuộc đường lấy tích phân trong D.</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TextBox 4">
                <a:extLst>
                  <a:ext uri="{FF2B5EF4-FFF2-40B4-BE49-F238E27FC236}">
                    <a16:creationId xmlns:a16="http://schemas.microsoft.com/office/drawing/2014/main" id="{897B1278-D667-408E-B88D-2918460AE407}"/>
                  </a:ext>
                </a:extLst>
              </p:cNvPr>
              <p:cNvSpPr txBox="1">
                <a:spLocks noRot="1" noChangeAspect="1" noMove="1" noResize="1" noEditPoints="1" noAdjustHandles="1" noChangeArrowheads="1" noChangeShapeType="1" noTextEdit="1"/>
              </p:cNvSpPr>
              <p:nvPr/>
            </p:nvSpPr>
            <p:spPr>
              <a:xfrm>
                <a:off x="1195754" y="2058927"/>
                <a:ext cx="9959926" cy="3482877"/>
              </a:xfrm>
              <a:prstGeom prst="rect">
                <a:avLst/>
              </a:prstGeom>
              <a:blipFill>
                <a:blip r:embed="rId3"/>
                <a:stretch>
                  <a:fillRect l="-918" r="-979" b="-1576"/>
                </a:stretch>
              </a:blipFill>
            </p:spPr>
            <p:txBody>
              <a:bodyPr/>
              <a:lstStyle/>
              <a:p>
                <a:r>
                  <a:rPr lang="en-US">
                    <a:noFill/>
                  </a:rPr>
                  <a:t> </a:t>
                </a:r>
              </a:p>
            </p:txBody>
          </p:sp>
        </mc:Fallback>
      </mc:AlternateContent>
    </p:spTree>
    <p:extLst>
      <p:ext uri="{BB962C8B-B14F-4D97-AF65-F5344CB8AC3E}">
        <p14:creationId xmlns:p14="http://schemas.microsoft.com/office/powerpoint/2010/main" val="15101706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Dạng vi phân đúng và dạng vi phân đóng</a:t>
            </a:r>
            <a:br>
              <a:rPr lang="en-US" sz="2400">
                <a:effectLst/>
                <a:latin typeface="Calibri" panose="020F0502020204030204" pitchFamily="34" charset="0"/>
                <a:ea typeface="Calibri" panose="020F0502020204030204" pitchFamily="34" charset="0"/>
                <a:cs typeface="Times New Roman" panose="02020603050405020304" pitchFamily="18" charset="0"/>
              </a:rPr>
            </a:br>
            <a:br>
              <a:rPr lang="en-US" sz="2400">
                <a:effectLst/>
                <a:latin typeface="Calibri" panose="020F0502020204030204" pitchFamily="34" charset="0"/>
                <a:ea typeface="Calibri" panose="020F0502020204030204" pitchFamily="34"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F020E1D3-8FA6-42D5-AE1B-95DA03E07C39}"/>
                  </a:ext>
                </a:extLst>
              </p:cNvPr>
              <p:cNvSpPr txBox="1"/>
              <p:nvPr/>
            </p:nvSpPr>
            <p:spPr>
              <a:xfrm>
                <a:off x="1209822" y="2035765"/>
                <a:ext cx="9945858" cy="3585469"/>
              </a:xfrm>
              <a:prstGeom prst="rect">
                <a:avLst/>
              </a:prstGeom>
              <a:noFill/>
            </p:spPr>
            <p:txBody>
              <a:bodyPr wrap="square">
                <a:spAutoFit/>
              </a:bodyPr>
              <a:lstStyle/>
              <a:p>
                <a:pPr algn="just">
                  <a:lnSpc>
                    <a:spcPct val="150000"/>
                  </a:lnSpc>
                  <a:spcAft>
                    <a:spcPts val="800"/>
                  </a:spcAft>
                </a:pP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Định lý 4.3*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Giả sử D là miền của mặt phẳng R</a:t>
                </a:r>
                <a:r>
                  <a:rPr lang="en-US" sz="2400" baseline="30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 và Q là những hàm liên tục trong D. Khi đó ba điều kiện sau đây là tương đương với nhau:</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 w = Pdx + Qdy là dạng vi phân đúng trong D.</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ii) Tích phân </a:t>
                </a:r>
                <a14:m>
                  <m:oMath xmlns:m="http://schemas.openxmlformats.org/officeDocument/2006/math">
                    <m:nary>
                      <m:naryPr>
                        <m:limLoc m:val="subSup"/>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𝐿</m:t>
                        </m:r>
                      </m:sub>
                      <m:sup/>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𝑤</m:t>
                        </m:r>
                      </m:e>
                    </m:nary>
                  </m:oMath>
                </a14:m>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theo mọi đường cong đóng đo được trong D là bằng 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iii) Tích phân </a:t>
                </a:r>
                <a14:m>
                  <m:oMath xmlns:m="http://schemas.openxmlformats.org/officeDocument/2006/math">
                    <m:nary>
                      <m:naryPr>
                        <m:limLoc m:val="subSup"/>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𝐿</m:t>
                        </m:r>
                      </m:sub>
                      <m:sup/>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𝑤</m:t>
                        </m:r>
                      </m:e>
                    </m:nary>
                  </m:oMath>
                </a14:m>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không phụ thuộc đường lấy tích phân trong D.</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TextBox 4">
                <a:extLst>
                  <a:ext uri="{FF2B5EF4-FFF2-40B4-BE49-F238E27FC236}">
                    <a16:creationId xmlns:a16="http://schemas.microsoft.com/office/drawing/2014/main" id="{F020E1D3-8FA6-42D5-AE1B-95DA03E07C39}"/>
                  </a:ext>
                </a:extLst>
              </p:cNvPr>
              <p:cNvSpPr txBox="1">
                <a:spLocks noRot="1" noChangeAspect="1" noMove="1" noResize="1" noEditPoints="1" noAdjustHandles="1" noChangeArrowheads="1" noChangeShapeType="1" noTextEdit="1"/>
              </p:cNvSpPr>
              <p:nvPr/>
            </p:nvSpPr>
            <p:spPr>
              <a:xfrm>
                <a:off x="1209822" y="2035765"/>
                <a:ext cx="9945858" cy="3585469"/>
              </a:xfrm>
              <a:prstGeom prst="rect">
                <a:avLst/>
              </a:prstGeom>
              <a:blipFill>
                <a:blip r:embed="rId3"/>
                <a:stretch>
                  <a:fillRect l="-919" r="-919" b="-1531"/>
                </a:stretch>
              </a:blipFill>
            </p:spPr>
            <p:txBody>
              <a:bodyPr/>
              <a:lstStyle/>
              <a:p>
                <a:r>
                  <a:rPr lang="en-US">
                    <a:noFill/>
                  </a:rPr>
                  <a:t> </a:t>
                </a:r>
              </a:p>
            </p:txBody>
          </p:sp>
        </mc:Fallback>
      </mc:AlternateContent>
    </p:spTree>
    <p:extLst>
      <p:ext uri="{BB962C8B-B14F-4D97-AF65-F5344CB8AC3E}">
        <p14:creationId xmlns:p14="http://schemas.microsoft.com/office/powerpoint/2010/main" val="27011328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Dạng vi phân đúng và dạng vi phân đóng</a:t>
            </a:r>
            <a:br>
              <a:rPr lang="en-US" sz="2400">
                <a:effectLst/>
                <a:latin typeface="Calibri" panose="020F0502020204030204" pitchFamily="34" charset="0"/>
                <a:ea typeface="Calibri" panose="020F0502020204030204" pitchFamily="34" charset="0"/>
                <a:cs typeface="Times New Roman" panose="02020603050405020304" pitchFamily="18" charset="0"/>
              </a:rPr>
            </a:br>
            <a:br>
              <a:rPr lang="en-US" sz="2400">
                <a:effectLst/>
                <a:latin typeface="Calibri" panose="020F0502020204030204" pitchFamily="34" charset="0"/>
                <a:ea typeface="Calibri" panose="020F0502020204030204" pitchFamily="34"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p:sp>
        <p:nvSpPr>
          <p:cNvPr id="5" name="TextBox 4">
            <a:extLst>
              <a:ext uri="{FF2B5EF4-FFF2-40B4-BE49-F238E27FC236}">
                <a16:creationId xmlns:a16="http://schemas.microsoft.com/office/drawing/2014/main" id="{86E2FE8D-80D4-488A-8B5D-0734F37A4DAB}"/>
              </a:ext>
            </a:extLst>
          </p:cNvPr>
          <p:cNvSpPr txBox="1"/>
          <p:nvPr/>
        </p:nvSpPr>
        <p:spPr>
          <a:xfrm>
            <a:off x="1252025" y="2362788"/>
            <a:ext cx="9903655" cy="2249142"/>
          </a:xfrm>
          <a:prstGeom prst="rect">
            <a:avLst/>
          </a:prstGeom>
          <a:noFill/>
        </p:spPr>
        <p:txBody>
          <a:bodyPr wrap="square">
            <a:spAutoFit/>
          </a:bodyPr>
          <a:lstStyle/>
          <a:p>
            <a:pPr algn="just">
              <a:lnSpc>
                <a:spcPct val="150000"/>
              </a:lnSpc>
              <a:spcBef>
                <a:spcPts val="1200"/>
              </a:spcBef>
              <a:spcAft>
                <a:spcPts val="800"/>
              </a:spcAft>
            </a:pP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Định nghĩa 4.4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Giả sử D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a:t>
            </a:r>
            <a:r>
              <a:rPr lang="en-US" sz="2400" baseline="30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là miền, P, Q là những hàm liên tục trong D. Dạng w = Pdx + Qdy được gọi là dạng vi phân đóng trong D nếu đối với mỗi điểm M</a:t>
            </a:r>
            <a:r>
              <a:rPr lang="en-US" sz="2400"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r>
              <a:rPr lang="en-US" sz="2400"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y</a:t>
            </a:r>
            <a:r>
              <a:rPr lang="en-US" sz="2400"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 đều tồn tại lân cận U(M</a:t>
            </a:r>
            <a:r>
              <a:rPr lang="en-US" sz="2400"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 của điểm M</a:t>
            </a:r>
            <a:r>
              <a:rPr lang="en-US" sz="2400"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sao cho trong lân cận đó w có nguyên hàm.</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3529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Dạng vi phân đúng và dạng vi phân đóng</a:t>
            </a:r>
            <a:br>
              <a:rPr lang="en-US" sz="2400">
                <a:effectLst/>
                <a:latin typeface="Calibri" panose="020F0502020204030204" pitchFamily="34" charset="0"/>
                <a:ea typeface="Calibri" panose="020F0502020204030204" pitchFamily="34" charset="0"/>
                <a:cs typeface="Times New Roman" panose="02020603050405020304" pitchFamily="18" charset="0"/>
              </a:rPr>
            </a:br>
            <a:br>
              <a:rPr lang="en-US" sz="2400">
                <a:effectLst/>
                <a:latin typeface="Calibri" panose="020F0502020204030204" pitchFamily="34" charset="0"/>
                <a:ea typeface="Calibri" panose="020F0502020204030204" pitchFamily="34"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B0D83F37-67EE-40FE-A8A7-19D242384212}"/>
                  </a:ext>
                </a:extLst>
              </p:cNvPr>
              <p:cNvSpPr txBox="1"/>
              <p:nvPr/>
            </p:nvSpPr>
            <p:spPr>
              <a:xfrm>
                <a:off x="1294228" y="2276323"/>
                <a:ext cx="9861452" cy="2479653"/>
              </a:xfrm>
              <a:prstGeom prst="rect">
                <a:avLst/>
              </a:prstGeom>
              <a:noFill/>
            </p:spPr>
            <p:txBody>
              <a:bodyPr wrap="square">
                <a:spAutoFit/>
              </a:bodyPr>
              <a:lstStyle/>
              <a:p>
                <a:pPr algn="just">
                  <a:lnSpc>
                    <a:spcPct val="150000"/>
                  </a:lnSpc>
                  <a:spcBef>
                    <a:spcPts val="1200"/>
                  </a:spcBef>
                  <a:spcAft>
                    <a:spcPts val="800"/>
                  </a:spcAft>
                </a:pP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Định lý 4.4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Dạng vi phân w = Pdx + Qdy với các hệ số P và Q liên tục trong miền D là dạng vi phân đóng khi và chỉ khi đối với hình chữ nhật đủ bé bất kỳ nằm trong D (cùng với biên của nó) với các cạnh song song với trục tọa độ đều thỏa mãn các hệ thức </a:t>
                </a:r>
                <a14:m>
                  <m:oMath xmlns:m="http://schemas.openxmlformats.org/officeDocument/2006/math">
                    <m:nary>
                      <m:naryPr>
                        <m:limLoc m:val="subSup"/>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𝐿</m:t>
                        </m:r>
                      </m:sub>
                      <m:sup/>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𝑤</m:t>
                        </m:r>
                      </m:e>
                    </m:nary>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m:t>
                    </m:r>
                  </m:oMath>
                </a14:m>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trong đó L là biên của hình chữ nhật đó.</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TextBox 4">
                <a:extLst>
                  <a:ext uri="{FF2B5EF4-FFF2-40B4-BE49-F238E27FC236}">
                    <a16:creationId xmlns:a16="http://schemas.microsoft.com/office/drawing/2014/main" id="{B0D83F37-67EE-40FE-A8A7-19D242384212}"/>
                  </a:ext>
                </a:extLst>
              </p:cNvPr>
              <p:cNvSpPr txBox="1">
                <a:spLocks noRot="1" noChangeAspect="1" noMove="1" noResize="1" noEditPoints="1" noAdjustHandles="1" noChangeArrowheads="1" noChangeShapeType="1" noTextEdit="1"/>
              </p:cNvSpPr>
              <p:nvPr/>
            </p:nvSpPr>
            <p:spPr>
              <a:xfrm>
                <a:off x="1294228" y="2276323"/>
                <a:ext cx="9861452" cy="2479653"/>
              </a:xfrm>
              <a:prstGeom prst="rect">
                <a:avLst/>
              </a:prstGeom>
              <a:blipFill>
                <a:blip r:embed="rId3"/>
                <a:stretch>
                  <a:fillRect l="-927" r="-989" b="-2457"/>
                </a:stretch>
              </a:blipFill>
            </p:spPr>
            <p:txBody>
              <a:bodyPr/>
              <a:lstStyle/>
              <a:p>
                <a:r>
                  <a:rPr lang="en-US">
                    <a:noFill/>
                  </a:rPr>
                  <a:t> </a:t>
                </a:r>
              </a:p>
            </p:txBody>
          </p:sp>
        </mc:Fallback>
      </mc:AlternateContent>
    </p:spTree>
    <p:extLst>
      <p:ext uri="{BB962C8B-B14F-4D97-AF65-F5344CB8AC3E}">
        <p14:creationId xmlns:p14="http://schemas.microsoft.com/office/powerpoint/2010/main" val="4176667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Dạng vi phân đúng và dạng vi phân đóng</a:t>
            </a:r>
            <a:br>
              <a:rPr lang="en-US" sz="2400">
                <a:effectLst/>
                <a:latin typeface="Calibri" panose="020F0502020204030204" pitchFamily="34" charset="0"/>
                <a:ea typeface="Calibri" panose="020F0502020204030204" pitchFamily="34" charset="0"/>
                <a:cs typeface="Times New Roman" panose="02020603050405020304" pitchFamily="18" charset="0"/>
              </a:rPr>
            </a:br>
            <a:br>
              <a:rPr lang="en-US" sz="2400">
                <a:effectLst/>
                <a:latin typeface="Calibri" panose="020F0502020204030204" pitchFamily="34" charset="0"/>
                <a:ea typeface="Calibri" panose="020F0502020204030204" pitchFamily="34"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5F7852FD-C277-4AF9-B7F4-C4836844558A}"/>
                  </a:ext>
                </a:extLst>
              </p:cNvPr>
              <p:cNvSpPr txBox="1"/>
              <p:nvPr/>
            </p:nvSpPr>
            <p:spPr>
              <a:xfrm>
                <a:off x="1237957" y="2443964"/>
                <a:ext cx="9917723" cy="2326086"/>
              </a:xfrm>
              <a:prstGeom prst="rect">
                <a:avLst/>
              </a:prstGeom>
              <a:noFill/>
            </p:spPr>
            <p:txBody>
              <a:bodyPr wrap="square">
                <a:spAutoFit/>
              </a:bodyPr>
              <a:lstStyle/>
              <a:p>
                <a:pPr algn="just">
                  <a:lnSpc>
                    <a:spcPct val="150000"/>
                  </a:lnSpc>
                  <a:spcBef>
                    <a:spcPts val="1200"/>
                  </a:spcBef>
                  <a:spcAft>
                    <a:spcPts val="800"/>
                  </a:spcAft>
                </a:pP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Định lý 4.5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Giả sử D </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a:t>
                </a:r>
                <a:r>
                  <a:rPr lang="en-US" sz="2400" baseline="30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là miền; P(x, y), Q(x, y), </a:t>
                </a:r>
                <a14:m>
                  <m:oMath xmlns:m="http://schemas.openxmlformats.org/officeDocument/2006/math">
                    <m:f>
                      <m:fPr>
                        <m:ctrlPr>
                          <a:rPr lang="en-US"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𝑃</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den>
                    </m:f>
                  </m:oMath>
                </a14:m>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f>
                      <m:fPr>
                        <m:ctrlPr>
                          <a:rPr lang="en-US"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𝑄</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den>
                    </m:f>
                  </m:oMath>
                </a14:m>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là những hàm liên tục trong D. Dạng vi phân w = Pdx + Qdy là đóng khi và chỉ khi </a:t>
                </a:r>
                <a14:m>
                  <m:oMath xmlns:m="http://schemas.openxmlformats.org/officeDocument/2006/math">
                    <m:f>
                      <m:fPr>
                        <m:ctrlPr>
                          <a:rPr lang="en-US"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𝑃</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den>
                    </m:f>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f>
                      <m:fPr>
                        <m:ctrlPr>
                          <a:rPr lang="en-US"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𝑄</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den>
                    </m:f>
                  </m:oMath>
                </a14:m>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TextBox 4">
                <a:extLst>
                  <a:ext uri="{FF2B5EF4-FFF2-40B4-BE49-F238E27FC236}">
                    <a16:creationId xmlns:a16="http://schemas.microsoft.com/office/drawing/2014/main" id="{5F7852FD-C277-4AF9-B7F4-C4836844558A}"/>
                  </a:ext>
                </a:extLst>
              </p:cNvPr>
              <p:cNvSpPr txBox="1">
                <a:spLocks noRot="1" noChangeAspect="1" noMove="1" noResize="1" noEditPoints="1" noAdjustHandles="1" noChangeArrowheads="1" noChangeShapeType="1" noTextEdit="1"/>
              </p:cNvSpPr>
              <p:nvPr/>
            </p:nvSpPr>
            <p:spPr>
              <a:xfrm>
                <a:off x="1237957" y="2443964"/>
                <a:ext cx="9917723" cy="2326086"/>
              </a:xfrm>
              <a:prstGeom prst="rect">
                <a:avLst/>
              </a:prstGeom>
              <a:blipFill>
                <a:blip r:embed="rId3"/>
                <a:stretch>
                  <a:fillRect l="-922" r="-983"/>
                </a:stretch>
              </a:blipFill>
            </p:spPr>
            <p:txBody>
              <a:bodyPr/>
              <a:lstStyle/>
              <a:p>
                <a:r>
                  <a:rPr lang="en-US">
                    <a:noFill/>
                  </a:rPr>
                  <a:t> </a:t>
                </a:r>
              </a:p>
            </p:txBody>
          </p:sp>
        </mc:Fallback>
      </mc:AlternateContent>
    </p:spTree>
    <p:extLst>
      <p:ext uri="{BB962C8B-B14F-4D97-AF65-F5344CB8AC3E}">
        <p14:creationId xmlns:p14="http://schemas.microsoft.com/office/powerpoint/2010/main" val="2441970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Dạng vi phân đúng và dạng vi phân đóng</a:t>
            </a:r>
            <a:br>
              <a:rPr lang="en-US" sz="2400">
                <a:effectLst/>
                <a:latin typeface="Calibri" panose="020F0502020204030204" pitchFamily="34" charset="0"/>
                <a:ea typeface="Calibri" panose="020F0502020204030204" pitchFamily="34" charset="0"/>
                <a:cs typeface="Times New Roman" panose="02020603050405020304" pitchFamily="18" charset="0"/>
              </a:rPr>
            </a:br>
            <a:br>
              <a:rPr lang="en-US" sz="2400">
                <a:effectLst/>
                <a:latin typeface="Calibri" panose="020F0502020204030204" pitchFamily="34" charset="0"/>
                <a:ea typeface="Calibri" panose="020F0502020204030204" pitchFamily="34"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p:sp>
        <p:nvSpPr>
          <p:cNvPr id="5" name="TextBox 4">
            <a:extLst>
              <a:ext uri="{FF2B5EF4-FFF2-40B4-BE49-F238E27FC236}">
                <a16:creationId xmlns:a16="http://schemas.microsoft.com/office/drawing/2014/main" id="{BB154C99-8EE5-45DD-A351-F95CDB9DD264}"/>
              </a:ext>
            </a:extLst>
          </p:cNvPr>
          <p:cNvSpPr txBox="1"/>
          <p:nvPr/>
        </p:nvSpPr>
        <p:spPr>
          <a:xfrm>
            <a:off x="1280160" y="2083850"/>
            <a:ext cx="9875520" cy="3562322"/>
          </a:xfrm>
          <a:prstGeom prst="rect">
            <a:avLst/>
          </a:prstGeom>
          <a:noFill/>
        </p:spPr>
        <p:txBody>
          <a:bodyPr wrap="square">
            <a:spAutoFit/>
          </a:bodyPr>
          <a:lstStyle/>
          <a:p>
            <a:pPr algn="just">
              <a:lnSpc>
                <a:spcPct val="150000"/>
              </a:lnSpc>
              <a:spcAft>
                <a:spcPts val="800"/>
              </a:spcAft>
            </a:pPr>
            <a:r>
              <a:rPr lang="en-US" sz="2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Định nghĩa 4.5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Dạng vi phân w = f(z)dz được gọi là dạng vi phân đúng trong miền D nếu tồn tại hàm F(z) thỏa mãn điều kiện F’(z) = f(z),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z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Dạng vi phân w = f(z)dz được gọi là dạng vi phân đóng trong miền D nếu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z</a:t>
            </a:r>
            <a:r>
              <a:rPr lang="en-US" sz="2400" baseline="-25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 đều tồn tại lân cận U(z</a:t>
            </a:r>
            <a:r>
              <a:rPr lang="en-US" sz="2400" baseline="-25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của điểm z</a:t>
            </a:r>
            <a:r>
              <a:rPr lang="en-US" sz="2400" baseline="-25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và tồn tại hàm F(z) trong U(z</a:t>
            </a:r>
            <a:r>
              <a:rPr lang="en-US" sz="2400" baseline="-25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là nguyên hàm đối với f|</a:t>
            </a:r>
            <a:r>
              <a:rPr lang="en-US" sz="2400" baseline="-25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U(z0)</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33869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Dạng vi phân đúng và dạng vi phân đóng</a:t>
            </a:r>
            <a:br>
              <a:rPr lang="en-US" sz="2400">
                <a:effectLst/>
                <a:latin typeface="Calibri" panose="020F0502020204030204" pitchFamily="34" charset="0"/>
                <a:ea typeface="Calibri" panose="020F0502020204030204" pitchFamily="34" charset="0"/>
                <a:cs typeface="Times New Roman" panose="02020603050405020304" pitchFamily="18" charset="0"/>
              </a:rPr>
            </a:br>
            <a:br>
              <a:rPr lang="en-US" sz="2400">
                <a:effectLst/>
                <a:latin typeface="Calibri" panose="020F0502020204030204" pitchFamily="34" charset="0"/>
                <a:ea typeface="Calibri" panose="020F0502020204030204" pitchFamily="34"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p:sp>
        <p:nvSpPr>
          <p:cNvPr id="5" name="TextBox 4">
            <a:extLst>
              <a:ext uri="{FF2B5EF4-FFF2-40B4-BE49-F238E27FC236}">
                <a16:creationId xmlns:a16="http://schemas.microsoft.com/office/drawing/2014/main" id="{26FD11E2-10A2-4B6A-A160-F5107A933F41}"/>
              </a:ext>
            </a:extLst>
          </p:cNvPr>
          <p:cNvSpPr txBox="1"/>
          <p:nvPr/>
        </p:nvSpPr>
        <p:spPr>
          <a:xfrm>
            <a:off x="1195754" y="2727439"/>
            <a:ext cx="9959926" cy="1796517"/>
          </a:xfrm>
          <a:prstGeom prst="rect">
            <a:avLst/>
          </a:prstGeom>
          <a:noFill/>
        </p:spPr>
        <p:txBody>
          <a:bodyPr wrap="square">
            <a:spAutoFit/>
          </a:bodyPr>
          <a:lstStyle/>
          <a:p>
            <a:pPr algn="just">
              <a:lnSpc>
                <a:spcPct val="150000"/>
              </a:lnSpc>
              <a:spcAft>
                <a:spcPts val="800"/>
              </a:spcAft>
            </a:pPr>
            <a:r>
              <a:rPr lang="en-US" sz="2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Định lý 4.6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Nếu w = f(z)dz là dạng vi phân đúng trong miền D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 F</a:t>
            </a:r>
            <a:r>
              <a:rPr lang="en-US" sz="2400" baseline="-25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a:t>
            </a:r>
            <a:r>
              <a:rPr lang="en-US" sz="2400" baseline="-25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là hai nguyên hàm đối với f trong D thì</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800"/>
              </a:spcAft>
            </a:pP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a:t>
            </a:r>
            <a:r>
              <a:rPr lang="en-US" sz="2400" baseline="-25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(z) = F</a:t>
            </a:r>
            <a:r>
              <a:rPr lang="en-US" sz="2400" baseline="-25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(z) + C,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z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 C = const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67932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Dạng vi phân đúng và dạng vi phân đóng</a:t>
            </a:r>
            <a:br>
              <a:rPr lang="en-US" sz="2400">
                <a:effectLst/>
                <a:latin typeface="Calibri" panose="020F0502020204030204" pitchFamily="34" charset="0"/>
                <a:ea typeface="Calibri" panose="020F0502020204030204" pitchFamily="34" charset="0"/>
                <a:cs typeface="Times New Roman" panose="02020603050405020304" pitchFamily="18" charset="0"/>
              </a:rPr>
            </a:br>
            <a:br>
              <a:rPr lang="en-US" sz="2400">
                <a:effectLst/>
                <a:latin typeface="Calibri" panose="020F0502020204030204" pitchFamily="34" charset="0"/>
                <a:ea typeface="Calibri" panose="020F0502020204030204" pitchFamily="34"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7A5566C7-19BF-44F5-B5C1-AC3A3D7C1271}"/>
                  </a:ext>
                </a:extLst>
              </p:cNvPr>
              <p:cNvSpPr txBox="1"/>
              <p:nvPr/>
            </p:nvSpPr>
            <p:spPr>
              <a:xfrm>
                <a:off x="1209822" y="2182226"/>
                <a:ext cx="9945858" cy="3216137"/>
              </a:xfrm>
              <a:prstGeom prst="rect">
                <a:avLst/>
              </a:prstGeom>
              <a:noFill/>
            </p:spPr>
            <p:txBody>
              <a:bodyPr wrap="square">
                <a:spAutoFit/>
              </a:bodyPr>
              <a:lstStyle/>
              <a:p>
                <a:pPr algn="just">
                  <a:lnSpc>
                    <a:spcPct val="150000"/>
                  </a:lnSpc>
                  <a:spcAft>
                    <a:spcPts val="800"/>
                  </a:spcAft>
                </a:pPr>
                <a:r>
                  <a:rPr lang="en-US" sz="2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Định lý 4.7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Giả sử f là hàm liên tục trong miền D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 Nếu f(z)dz không phụ thuộc vào đường lấy tích phân trong D và F là nguyên hàm đối với f trong D thì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b </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 ta có:</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nary>
                        <m:naryPr>
                          <m:limLoc m:val="subSup"/>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naryPr>
                        <m:sub>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sub>
                        <m:sup>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𝑏</m:t>
                          </m:r>
                        </m:sup>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𝑧</m:t>
                              </m:r>
                            </m:e>
                          </m:d>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𝑑𝑧</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𝐹</m:t>
                          </m:r>
                          <m:d>
                            <m:d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𝑏</m:t>
                              </m:r>
                            </m:e>
                          </m:d>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𝐹</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r>
                            <a:rPr lang="en-US" sz="24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e>
                      </m:nary>
                    </m:oMath>
                  </m:oMathPara>
                </a14:m>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TextBox 4">
                <a:extLst>
                  <a:ext uri="{FF2B5EF4-FFF2-40B4-BE49-F238E27FC236}">
                    <a16:creationId xmlns:a16="http://schemas.microsoft.com/office/drawing/2014/main" id="{7A5566C7-19BF-44F5-B5C1-AC3A3D7C1271}"/>
                  </a:ext>
                </a:extLst>
              </p:cNvPr>
              <p:cNvSpPr txBox="1">
                <a:spLocks noRot="1" noChangeAspect="1" noMove="1" noResize="1" noEditPoints="1" noAdjustHandles="1" noChangeArrowheads="1" noChangeShapeType="1" noTextEdit="1"/>
              </p:cNvSpPr>
              <p:nvPr/>
            </p:nvSpPr>
            <p:spPr>
              <a:xfrm>
                <a:off x="1209822" y="2182226"/>
                <a:ext cx="9945858" cy="3216137"/>
              </a:xfrm>
              <a:prstGeom prst="rect">
                <a:avLst/>
              </a:prstGeom>
              <a:blipFill>
                <a:blip r:embed="rId3"/>
                <a:stretch>
                  <a:fillRect l="-919" r="-919"/>
                </a:stretch>
              </a:blipFill>
            </p:spPr>
            <p:txBody>
              <a:bodyPr/>
              <a:lstStyle/>
              <a:p>
                <a:r>
                  <a:rPr lang="en-US">
                    <a:noFill/>
                  </a:rPr>
                  <a:t> </a:t>
                </a:r>
              </a:p>
            </p:txBody>
          </p:sp>
        </mc:Fallback>
      </mc:AlternateContent>
    </p:spTree>
    <p:extLst>
      <p:ext uri="{BB962C8B-B14F-4D97-AF65-F5344CB8AC3E}">
        <p14:creationId xmlns:p14="http://schemas.microsoft.com/office/powerpoint/2010/main" val="20657001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Tích phân đường phụ thuộc tham số</a:t>
            </a:r>
            <a:br>
              <a:rPr lang="en-US" sz="2400">
                <a:effectLst/>
                <a:latin typeface="Calibri" panose="020F0502020204030204" pitchFamily="34" charset="0"/>
                <a:ea typeface="Calibri" panose="020F0502020204030204" pitchFamily="34" charset="0"/>
                <a:cs typeface="Times New Roman" panose="02020603050405020304" pitchFamily="18" charset="0"/>
              </a:rPr>
            </a:br>
            <a:br>
              <a:rPr lang="en-US" sz="2400">
                <a:effectLst/>
                <a:latin typeface="Calibri" panose="020F0502020204030204" pitchFamily="34" charset="0"/>
                <a:ea typeface="Calibri" panose="020F0502020204030204" pitchFamily="34"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p:sp>
        <p:nvSpPr>
          <p:cNvPr id="6" name="TextBox 5">
            <a:extLst>
              <a:ext uri="{FF2B5EF4-FFF2-40B4-BE49-F238E27FC236}">
                <a16:creationId xmlns:a16="http://schemas.microsoft.com/office/drawing/2014/main" id="{A882018A-16DB-4682-B0E4-E60A81DB5CE3}"/>
              </a:ext>
            </a:extLst>
          </p:cNvPr>
          <p:cNvSpPr txBox="1"/>
          <p:nvPr/>
        </p:nvSpPr>
        <p:spPr>
          <a:xfrm>
            <a:off x="1128936" y="2104751"/>
            <a:ext cx="10058400" cy="3883948"/>
          </a:xfrm>
          <a:prstGeom prst="rect">
            <a:avLst/>
          </a:prstGeom>
          <a:noFill/>
        </p:spPr>
        <p:txBody>
          <a:bodyPr wrap="square">
            <a:spAutoFit/>
          </a:bodyPr>
          <a:lstStyle/>
          <a:p>
            <a:pPr algn="just">
              <a:lnSpc>
                <a:spcPct val="150000"/>
              </a:lnSpc>
              <a:spcAft>
                <a:spcPts val="8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Định nghĩa 5.1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Hàm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 được gọi là giới hạn của hàm f(</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z) khi z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z</a:t>
            </a:r>
            <a:r>
              <a:rPr lang="en-US" sz="1800" baseline="-25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(z</a:t>
            </a:r>
            <a:r>
              <a:rPr lang="en-US" sz="1800" baseline="-25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nếu</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&gt; 0,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&gt; 0: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z</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{z: 0 &lt; |z – z</a:t>
            </a:r>
            <a:r>
              <a:rPr lang="en-US" sz="1800" baseline="-25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z) -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Hàm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 được gọi là giới hạn của hàm f(</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z) khi z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z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 nếu</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&gt; 0,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&gt; 0: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z</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{z: |z| &gt;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z) -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Hàm f(</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z) dần đều đối với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 đến hàm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khi z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z</a:t>
            </a:r>
            <a:r>
              <a:rPr lang="en-US" sz="1800" baseline="-25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(khi z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nếu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&gt;0,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&gt; 0 (tương ứng: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&gt; 0) sao cho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z</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{z: 0 &lt; |z – z</a:t>
            </a:r>
            <a:r>
              <a:rPr lang="en-US" sz="1800" baseline="-25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(tương ứng: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z</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{z: |z| &gt;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và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 thì |f(</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,z) -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&lt;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419630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Tích phân đường phụ thuộc tham số</a:t>
            </a:r>
            <a:br>
              <a:rPr lang="en-US" sz="2400">
                <a:effectLst/>
                <a:latin typeface="Calibri" panose="020F0502020204030204" pitchFamily="34" charset="0"/>
                <a:ea typeface="Calibri" panose="020F0502020204030204" pitchFamily="34" charset="0"/>
                <a:cs typeface="Times New Roman" panose="02020603050405020304" pitchFamily="18" charset="0"/>
              </a:rPr>
            </a:br>
            <a:br>
              <a:rPr lang="en-US" sz="2400">
                <a:effectLst/>
                <a:latin typeface="Calibri" panose="020F0502020204030204" pitchFamily="34" charset="0"/>
                <a:ea typeface="Calibri" panose="020F0502020204030204" pitchFamily="34"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p:pic>
        <p:nvPicPr>
          <p:cNvPr id="6" name="Picture 5">
            <a:extLst>
              <a:ext uri="{FF2B5EF4-FFF2-40B4-BE49-F238E27FC236}">
                <a16:creationId xmlns:a16="http://schemas.microsoft.com/office/drawing/2014/main" id="{464E9116-5C1F-4C63-8987-2E8FE797FC4E}"/>
              </a:ext>
            </a:extLst>
          </p:cNvPr>
          <p:cNvPicPr>
            <a:picLocks noChangeAspect="1"/>
          </p:cNvPicPr>
          <p:nvPr/>
        </p:nvPicPr>
        <p:blipFill>
          <a:blip r:embed="rId3"/>
          <a:stretch>
            <a:fillRect/>
          </a:stretch>
        </p:blipFill>
        <p:spPr>
          <a:xfrm>
            <a:off x="1308294" y="2176272"/>
            <a:ext cx="9847385" cy="3141316"/>
          </a:xfrm>
          <a:prstGeom prst="rect">
            <a:avLst/>
          </a:prstGeom>
        </p:spPr>
      </p:pic>
    </p:spTree>
    <p:extLst>
      <p:ext uri="{BB962C8B-B14F-4D97-AF65-F5344CB8AC3E}">
        <p14:creationId xmlns:p14="http://schemas.microsoft.com/office/powerpoint/2010/main" val="867347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86603"/>
            <a:ext cx="10058400" cy="1274911"/>
          </a:xfrm>
        </p:spPr>
        <p:txBody>
          <a:bodyPr>
            <a:noAutofit/>
          </a:bodyPr>
          <a:lstStyle/>
          <a:p>
            <a:br>
              <a:rPr lang="en-US" sz="2400">
                <a:effectLst/>
                <a:latin typeface="Calibri" panose="020F0502020204030204" pitchFamily="34" charset="0"/>
                <a:ea typeface="Times New Roman" panose="02020603050405020304" pitchFamily="18" charset="0"/>
                <a:cs typeface="Times New Roman" panose="02020603050405020304" pitchFamily="18" charset="0"/>
              </a:rPr>
            </a:br>
            <a:r>
              <a:rPr lang="en-US" sz="2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Tích phân đường phụ thuộc tham số</a:t>
            </a:r>
            <a:br>
              <a:rPr lang="en-US" sz="2400">
                <a:effectLst/>
                <a:latin typeface="Calibri" panose="020F0502020204030204" pitchFamily="34" charset="0"/>
                <a:ea typeface="Calibri" panose="020F0502020204030204" pitchFamily="34" charset="0"/>
                <a:cs typeface="Times New Roman" panose="02020603050405020304" pitchFamily="18" charset="0"/>
              </a:rPr>
            </a:br>
            <a:br>
              <a:rPr lang="en-US" sz="2400">
                <a:effectLst/>
                <a:latin typeface="Calibri" panose="020F0502020204030204" pitchFamily="34" charset="0"/>
                <a:ea typeface="Calibri" panose="020F0502020204030204" pitchFamily="34" charset="0"/>
                <a:cs typeface="Times New Roman" panose="02020603050405020304" pitchFamily="18" charset="0"/>
              </a:rPr>
            </a:br>
            <a:endParaRPr lang="en-US" sz="2400"/>
          </a:p>
        </p:txBody>
      </p:sp>
      <p:pic>
        <p:nvPicPr>
          <p:cNvPr id="7" name="Picture 6" descr="Image result for humg logo">
            <a:extLst>
              <a:ext uri="{FF2B5EF4-FFF2-40B4-BE49-F238E27FC236}">
                <a16:creationId xmlns:a16="http://schemas.microsoft.com/office/drawing/2014/main" id="{BAF0A67B-A883-472E-B52B-6ECBD57341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2464" y="348953"/>
            <a:ext cx="990600" cy="918023"/>
          </a:xfrm>
          <a:prstGeom prst="rect">
            <a:avLst/>
          </a:prstGeom>
          <a:noFill/>
          <a:ln>
            <a:noFill/>
          </a:ln>
        </p:spPr>
      </p:pic>
      <p:pic>
        <p:nvPicPr>
          <p:cNvPr id="6" name="Picture 5">
            <a:extLst>
              <a:ext uri="{FF2B5EF4-FFF2-40B4-BE49-F238E27FC236}">
                <a16:creationId xmlns:a16="http://schemas.microsoft.com/office/drawing/2014/main" id="{FE72D298-786F-4546-A369-2048BECC3079}"/>
              </a:ext>
            </a:extLst>
          </p:cNvPr>
          <p:cNvPicPr>
            <a:picLocks noChangeAspect="1"/>
          </p:cNvPicPr>
          <p:nvPr/>
        </p:nvPicPr>
        <p:blipFill>
          <a:blip r:embed="rId3"/>
          <a:stretch>
            <a:fillRect/>
          </a:stretch>
        </p:blipFill>
        <p:spPr>
          <a:xfrm>
            <a:off x="1195754" y="1964435"/>
            <a:ext cx="9959926" cy="3690777"/>
          </a:xfrm>
          <a:prstGeom prst="rect">
            <a:avLst/>
          </a:prstGeom>
        </p:spPr>
      </p:pic>
    </p:spTree>
    <p:extLst>
      <p:ext uri="{BB962C8B-B14F-4D97-AF65-F5344CB8AC3E}">
        <p14:creationId xmlns:p14="http://schemas.microsoft.com/office/powerpoint/2010/main" val="42671473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EF5F-A5A8-4249-A438-79EEBBD89C14}"/>
              </a:ext>
            </a:extLst>
          </p:cNvPr>
          <p:cNvSpPr>
            <a:spLocks noGrp="1"/>
          </p:cNvSpPr>
          <p:nvPr>
            <p:ph type="title"/>
          </p:nvPr>
        </p:nvSpPr>
        <p:spPr>
          <a:xfrm>
            <a:off x="1097280" y="225083"/>
            <a:ext cx="10058400" cy="1336432"/>
          </a:xfrm>
        </p:spPr>
        <p:txBody>
          <a:bodyPr>
            <a:noAutofit/>
          </a:bodyPr>
          <a:lstStyle/>
          <a:p>
            <a:pPr algn="ctr"/>
            <a:b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br>
            <a:b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br>
            <a:b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br>
            <a:b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br>
            <a:b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br>
            <a:b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br>
            <a:b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br>
            <a:endParaRPr lang="en-US" sz="2400" b="1">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81AAED9F-96A7-4F1B-AE4E-E32E175F25A0}"/>
              </a:ext>
            </a:extLst>
          </p:cNvPr>
          <p:cNvSpPr txBox="1"/>
          <p:nvPr/>
        </p:nvSpPr>
        <p:spPr>
          <a:xfrm>
            <a:off x="3049172" y="553886"/>
            <a:ext cx="6098344" cy="830997"/>
          </a:xfrm>
          <a:prstGeom prst="rect">
            <a:avLst/>
          </a:prstGeom>
          <a:noFill/>
        </p:spPr>
        <p:txBody>
          <a:bodyPr wrap="square">
            <a:spAutoFit/>
          </a:bodyPr>
          <a:lstStyle/>
          <a:p>
            <a:pPr algn="ct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TRÂN TRỌNG CẢM ƠN!</a:t>
            </a:r>
          </a:p>
          <a:p>
            <a:pPr algn="ctr"/>
            <a:endParaRPr lang="en-US" sz="2400" b="1">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44DD98B8-3A60-4178-A46C-7F01374752A4}"/>
              </a:ext>
            </a:extLst>
          </p:cNvPr>
          <p:cNvPicPr>
            <a:picLocks noChangeAspect="1"/>
          </p:cNvPicPr>
          <p:nvPr/>
        </p:nvPicPr>
        <p:blipFill>
          <a:blip r:embed="rId2"/>
          <a:stretch>
            <a:fillRect/>
          </a:stretch>
        </p:blipFill>
        <p:spPr>
          <a:xfrm>
            <a:off x="3599471" y="2167018"/>
            <a:ext cx="4993057" cy="2523963"/>
          </a:xfrm>
          <a:prstGeom prst="rect">
            <a:avLst/>
          </a:prstGeom>
        </p:spPr>
      </p:pic>
      <p:sp>
        <p:nvSpPr>
          <p:cNvPr id="8" name="TextBox 7">
            <a:extLst>
              <a:ext uri="{FF2B5EF4-FFF2-40B4-BE49-F238E27FC236}">
                <a16:creationId xmlns:a16="http://schemas.microsoft.com/office/drawing/2014/main" id="{454C490E-02CE-48E8-8F7A-73ABA6F13537}"/>
              </a:ext>
            </a:extLst>
          </p:cNvPr>
          <p:cNvSpPr txBox="1"/>
          <p:nvPr/>
        </p:nvSpPr>
        <p:spPr>
          <a:xfrm>
            <a:off x="3049172" y="5435377"/>
            <a:ext cx="6098344" cy="461665"/>
          </a:xfrm>
          <a:prstGeom prst="rect">
            <a:avLst/>
          </a:prstGeom>
          <a:noFill/>
        </p:spPr>
        <p:txBody>
          <a:bodyPr wrap="square">
            <a:spAutoFit/>
          </a:bodyPr>
          <a:lstStyle/>
          <a:p>
            <a:pPr algn="ctr"/>
            <a:r>
              <a:rPr lang="en-US" sz="2400" b="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TRAO ĐỔI &amp; THẢO LUẬN </a:t>
            </a:r>
            <a:endParaRPr lang="en-US" sz="2400">
              <a:solidFill>
                <a:srgbClr val="FF0000"/>
              </a:solidFill>
            </a:endParaRPr>
          </a:p>
        </p:txBody>
      </p:sp>
    </p:spTree>
    <p:extLst>
      <p:ext uri="{BB962C8B-B14F-4D97-AF65-F5344CB8AC3E}">
        <p14:creationId xmlns:p14="http://schemas.microsoft.com/office/powerpoint/2010/main" val="38241436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8&quot; unique_id=&quot;10002&quot;&gt;&lt;/object&gt;&lt;object type=&quot;2&quot; unique_id=&quot;10003&quot;&gt;&lt;object type=&quot;3&quot; unique_id=&quot;10048&quot;&gt;&lt;property id=&quot;20148&quot; value=&quot;5&quot;/&gt;&lt;property id=&quot;20300&quot; value=&quot;Slide 1 - &amp;quot;     BÁO CÁO HỌC THUẬT HỌC KỲ 1 NĂM HỌC 2021-2022      LÝ THUYẾT TÍCH PHÂN HÀM CHỈNH HÌNH  &amp;quot;&quot;/&gt;&lt;property id=&quot;20307&quot; value=&quot;256&quot;/&gt;&lt;/object&gt;&lt;object type=&quot;3&quot; unique_id=&quot;12855&quot;&gt;&lt;property id=&quot;20148&quot; value=&quot;5&quot;/&gt;&lt;property id=&quot;20300&quot; value=&quot;Slide 2 - &amp;quot; I. MỞ ĐẦU   &amp;quot;&quot;/&gt;&lt;property id=&quot;20307&quot; value=&quot;271&quot;/&gt;&lt;/object&gt;&lt;object type=&quot;3&quot; unique_id=&quot;15553&quot;&gt;&lt;property id=&quot;20148&quot; value=&quot;5&quot;/&gt;&lt;property id=&quot;20300&quot; value=&quot;Slide 29 - &amp;quot;       &amp;quot;&quot;/&gt;&lt;property id=&quot;20307&quot; value=&quot;281&quot;/&gt;&lt;/object&gt;&lt;object type=&quot;3&quot; unique_id=&quot;15694&quot;&gt;&lt;property id=&quot;20148&quot; value=&quot;5&quot;/&gt;&lt;property id=&quot;20300&quot; value=&quot;Slide 3 - &amp;quot; I. MỞ ĐẦU   &amp;quot;&quot;/&gt;&lt;property id=&quot;20307&quot; value=&quot;282&quot;/&gt;&lt;/object&gt;&lt;object type=&quot;3&quot; unique_id=&quot;15695&quot;&gt;&lt;property id=&quot;20148&quot; value=&quot;5&quot;/&gt;&lt;property id=&quot;20300&quot; value=&quot;Slide 4 - &amp;quot; I. MỞ ĐẦU   &amp;quot;&quot;/&gt;&lt;property id=&quot;20307&quot; value=&quot;283&quot;/&gt;&lt;/object&gt;&lt;object type=&quot;3&quot; unique_id=&quot;15696&quot;&gt;&lt;property id=&quot;20148&quot; value=&quot;5&quot;/&gt;&lt;property id=&quot;20300&quot; value=&quot;Slide 5 - &amp;quot; 1. Tích phân trong miền phức  &amp;quot;&quot;/&gt;&lt;property id=&quot;20307&quot; value=&quot;284&quot;/&gt;&lt;/object&gt;&lt;object type=&quot;3&quot; unique_id=&quot;15697&quot;&gt;&lt;property id=&quot;20148&quot; value=&quot;5&quot;/&gt;&lt;property id=&quot;20300&quot; value=&quot;Slide 6 - &amp;quot; 1. Tích phân trong miền phức  &amp;quot;&quot;/&gt;&lt;property id=&quot;20307&quot; value=&quot;285&quot;/&gt;&lt;/object&gt;&lt;object type=&quot;3&quot; unique_id=&quot;15698&quot;&gt;&lt;property id=&quot;20148&quot; value=&quot;5&quot;/&gt;&lt;property id=&quot;20300&quot; value=&quot;Slide 7 - &amp;quot; 1. Tích phân trong miền phức  &amp;quot;&quot;/&gt;&lt;property id=&quot;20307&quot; value=&quot;286&quot;/&gt;&lt;/object&gt;&lt;object type=&quot;3&quot; unique_id=&quot;15967&quot;&gt;&lt;property id=&quot;20148&quot; value=&quot;5&quot;/&gt;&lt;property id=&quot;20300&quot; value=&quot;Slide 8 - &amp;quot; 1. Tích phân trong miền phức  &amp;quot;&quot;/&gt;&lt;property id=&quot;20307&quot; value=&quot;289&quot;/&gt;&lt;/object&gt;&lt;object type=&quot;3&quot; unique_id=&quot;15968&quot;&gt;&lt;property id=&quot;20148&quot; value=&quot;5&quot;/&gt;&lt;property id=&quot;20300&quot; value=&quot;Slide 9 - &amp;quot; 1. Tích phân trong miền phức  &amp;quot;&quot;/&gt;&lt;property id=&quot;20307&quot; value=&quot;288&quot;/&gt;&lt;/object&gt;&lt;object type=&quot;3&quot; unique_id=&quot;15969&quot;&gt;&lt;property id=&quot;20148&quot; value=&quot;5&quot;/&gt;&lt;property id=&quot;20300&quot; value=&quot;Slide 10 - &amp;quot; 2. Ước lượng tích phân  &amp;quot;&quot;/&gt;&lt;property id=&quot;20307&quot; value=&quot;290&quot;/&gt;&lt;/object&gt;&lt;object type=&quot;3&quot; unique_id=&quot;15970&quot;&gt;&lt;property id=&quot;20148&quot; value=&quot;5&quot;/&gt;&lt;property id=&quot;20300&quot; value=&quot;Slide 11 - &amp;quot; 2. Ước lượng tích phân  &amp;quot;&quot;/&gt;&lt;property id=&quot;20307&quot; value=&quot;291&quot;/&gt;&lt;/object&gt;&lt;object type=&quot;3&quot; unique_id=&quot;15971&quot;&gt;&lt;property id=&quot;20148&quot; value=&quot;5&quot;/&gt;&lt;property id=&quot;20300&quot; value=&quot;Slide 12 - &amp;quot; 3. Tính tích phân bằng phương pháp qua giới hạn &amp;quot;&quot;/&gt;&lt;property id=&quot;20307&quot; value=&quot;292&quot;/&gt;&lt;/object&gt;&lt;object type=&quot;3&quot; unique_id=&quot;15972&quot;&gt;&lt;property id=&quot;20148&quot; value=&quot;5&quot;/&gt;&lt;property id=&quot;20300&quot; value=&quot;Slide 13 - &amp;quot; 4. Dạng vi phân đúng và dạng vi phân đóng  &amp;quot;&quot;/&gt;&lt;property id=&quot;20307&quot; value=&quot;293&quot;/&gt;&lt;/object&gt;&lt;object type=&quot;3&quot; unique_id=&quot;15973&quot;&gt;&lt;property id=&quot;20148&quot; value=&quot;5&quot;/&gt;&lt;property id=&quot;20300&quot; value=&quot;Slide 14 - &amp;quot; 4. Dạng vi phân đúng và dạng vi phân đóng  &amp;quot;&quot;/&gt;&lt;property id=&quot;20307&quot; value=&quot;294&quot;/&gt;&lt;/object&gt;&lt;object type=&quot;3&quot; unique_id=&quot;15974&quot;&gt;&lt;property id=&quot;20148&quot; value=&quot;5&quot;/&gt;&lt;property id=&quot;20300&quot; value=&quot;Slide 15 - &amp;quot; 4. Dạng vi phân đúng và dạng vi phân đóng  &amp;quot;&quot;/&gt;&lt;property id=&quot;20307&quot; value=&quot;296&quot;/&gt;&lt;/object&gt;&lt;object type=&quot;3&quot; unique_id=&quot;15975&quot;&gt;&lt;property id=&quot;20148&quot; value=&quot;5&quot;/&gt;&lt;property id=&quot;20300&quot; value=&quot;Slide 16 - &amp;quot; 4. Dạng vi phân đúng và dạng vi phân đóng  &amp;quot;&quot;/&gt;&lt;property id=&quot;20307&quot; value=&quot;297&quot;/&gt;&lt;/object&gt;&lt;object type=&quot;3&quot; unique_id=&quot;15976&quot;&gt;&lt;property id=&quot;20148&quot; value=&quot;5&quot;/&gt;&lt;property id=&quot;20300&quot; value=&quot;Slide 17 - &amp;quot; 4. Dạng vi phân đúng và dạng vi phân đóng  &amp;quot;&quot;/&gt;&lt;property id=&quot;20307&quot; value=&quot;295&quot;/&gt;&lt;/object&gt;&lt;object type=&quot;3&quot; unique_id=&quot;15977&quot;&gt;&lt;property id=&quot;20148&quot; value=&quot;5&quot;/&gt;&lt;property id=&quot;20300&quot; value=&quot;Slide 18 - &amp;quot; 4. Dạng vi phân đúng và dạng vi phân đóng  &amp;quot;&quot;/&gt;&lt;property id=&quot;20307&quot; value=&quot;298&quot;/&gt;&lt;/object&gt;&lt;object type=&quot;3&quot; unique_id=&quot;15978&quot;&gt;&lt;property id=&quot;20148&quot; value=&quot;5&quot;/&gt;&lt;property id=&quot;20300&quot; value=&quot;Slide 19 - &amp;quot; 4. Dạng vi phân đúng và dạng vi phân đóng  &amp;quot;&quot;/&gt;&lt;property id=&quot;20307&quot; value=&quot;299&quot;/&gt;&lt;/object&gt;&lt;object type=&quot;3&quot; unique_id=&quot;15979&quot;&gt;&lt;property id=&quot;20148&quot; value=&quot;5&quot;/&gt;&lt;property id=&quot;20300&quot; value=&quot;Slide 20 - &amp;quot; 4. Dạng vi phân đúng và dạng vi phân đóng  &amp;quot;&quot;/&gt;&lt;property id=&quot;20307&quot; value=&quot;300&quot;/&gt;&lt;/object&gt;&lt;object type=&quot;3&quot; unique_id=&quot;15980&quot;&gt;&lt;property id=&quot;20148&quot; value=&quot;5&quot;/&gt;&lt;property id=&quot;20300&quot; value=&quot;Slide 21 - &amp;quot; 4. Dạng vi phân đúng và dạng vi phân đóng  &amp;quot;&quot;/&gt;&lt;property id=&quot;20307&quot; value=&quot;301&quot;/&gt;&lt;/object&gt;&lt;object type=&quot;3&quot; unique_id=&quot;15981&quot;&gt;&lt;property id=&quot;20148&quot; value=&quot;5&quot;/&gt;&lt;property id=&quot;20300&quot; value=&quot;Slide 22 - &amp;quot; 4. Dạng vi phân đúng và dạng vi phân đóng  &amp;quot;&quot;/&gt;&lt;property id=&quot;20307&quot; value=&quot;302&quot;/&gt;&lt;/object&gt;&lt;object type=&quot;3&quot; unique_id=&quot;15982&quot;&gt;&lt;property id=&quot;20148&quot; value=&quot;5&quot;/&gt;&lt;property id=&quot;20300&quot; value=&quot;Slide 23 - &amp;quot; 4. Dạng vi phân đúng và dạng vi phân đóng  &amp;quot;&quot;/&gt;&lt;property id=&quot;20307&quot; value=&quot;303&quot;/&gt;&lt;/object&gt;&lt;object type=&quot;3&quot; unique_id=&quot;15983&quot;&gt;&lt;property id=&quot;20148&quot; value=&quot;5&quot;/&gt;&lt;property id=&quot;20300&quot; value=&quot;Slide 24 - &amp;quot; 4. Dạng vi phân đúng và dạng vi phân đóng  &amp;quot;&quot;/&gt;&lt;property id=&quot;20307&quot; value=&quot;304&quot;/&gt;&lt;/object&gt;&lt;object type=&quot;3&quot; unique_id=&quot;15984&quot;&gt;&lt;property id=&quot;20148&quot; value=&quot;5&quot;/&gt;&lt;property id=&quot;20300&quot; value=&quot;Slide 25 - &amp;quot; 4. Dạng vi phân đúng và dạng vi phân đóng  &amp;quot;&quot;/&gt;&lt;property id=&quot;20307&quot; value=&quot;305&quot;/&gt;&lt;/object&gt;&lt;object type=&quot;3&quot; unique_id=&quot;15985&quot;&gt;&lt;property id=&quot;20148&quot; value=&quot;5&quot;/&gt;&lt;property id=&quot;20300&quot; value=&quot;Slide 26 - &amp;quot; 5. Tích phân đường phụ thuộc tham số  &amp;quot;&quot;/&gt;&lt;property id=&quot;20307&quot; value=&quot;306&quot;/&gt;&lt;/object&gt;&lt;object type=&quot;3&quot; unique_id=&quot;15986&quot;&gt;&lt;property id=&quot;20148&quot; value=&quot;5&quot;/&gt;&lt;property id=&quot;20300&quot; value=&quot;Slide 27 - &amp;quot; 5. Tích phân đường phụ thuộc tham số  &amp;quot;&quot;/&gt;&lt;property id=&quot;20307&quot; value=&quot;307&quot;/&gt;&lt;/object&gt;&lt;object type=&quot;3&quot; unique_id=&quot;15987&quot;&gt;&lt;property id=&quot;20148&quot; value=&quot;5&quot;/&gt;&lt;property id=&quot;20300&quot; value=&quot;Slide 28 - &amp;quot; 5. Tích phân đường phụ thuộc tham số  &amp;quot;&quot;/&gt;&lt;property id=&quot;20307&quot; value=&quot;308&quot;/&gt;&lt;/object&gt;&lt;/object&gt;&lt;/object&gt;&lt;/database&gt;"/>
  <p:tag name="SECTOMILLISECCONVERTED" val="1"/>
</p:tagLst>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676</TotalTime>
  <Words>2255</Words>
  <Application>Microsoft Office PowerPoint</Application>
  <PresentationFormat>Widescreen</PresentationFormat>
  <Paragraphs>84</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Calibri</vt:lpstr>
      <vt:lpstr>Calibri Light</vt:lpstr>
      <vt:lpstr>Cambria Math</vt:lpstr>
      <vt:lpstr>Times New Roman</vt:lpstr>
      <vt:lpstr>Retrospect</vt:lpstr>
      <vt:lpstr>     BÁO CÁO HỌC THUẬT HỌC KỲ 1 NĂM HỌC 2021-2022      LÝ THUYẾT TÍCH PHÂN HÀM CHỈNH HÌNH  </vt:lpstr>
      <vt:lpstr> I. MỞ ĐẦU   </vt:lpstr>
      <vt:lpstr> I. MỞ ĐẦU   </vt:lpstr>
      <vt:lpstr> I. MỞ ĐẦU   </vt:lpstr>
      <vt:lpstr> 1. Tích phân trong miền phức  </vt:lpstr>
      <vt:lpstr> 1. Tích phân trong miền phức  </vt:lpstr>
      <vt:lpstr> 1. Tích phân trong miền phức  </vt:lpstr>
      <vt:lpstr> 1. Tích phân trong miền phức  </vt:lpstr>
      <vt:lpstr> 1. Tích phân trong miền phức  </vt:lpstr>
      <vt:lpstr> 2. Ước lượng tích phân  </vt:lpstr>
      <vt:lpstr> 2. Ước lượng tích phân  </vt:lpstr>
      <vt:lpstr> 3. Tính tích phân bằng phương pháp qua giới hạn </vt:lpstr>
      <vt:lpstr> 4. Dạng vi phân đúng và dạng vi phân đóng  </vt:lpstr>
      <vt:lpstr> 4. Dạng vi phân đúng và dạng vi phân đóng  </vt:lpstr>
      <vt:lpstr> 4. Dạng vi phân đúng và dạng vi phân đóng  </vt:lpstr>
      <vt:lpstr> 4. Dạng vi phân đúng và dạng vi phân đóng  </vt:lpstr>
      <vt:lpstr> 4. Dạng vi phân đúng và dạng vi phân đóng  </vt:lpstr>
      <vt:lpstr> 4. Dạng vi phân đúng và dạng vi phân đóng  </vt:lpstr>
      <vt:lpstr> 4. Dạng vi phân đúng và dạng vi phân đóng  </vt:lpstr>
      <vt:lpstr> 4. Dạng vi phân đúng và dạng vi phân đóng  </vt:lpstr>
      <vt:lpstr> 4. Dạng vi phân đúng và dạng vi phân đóng  </vt:lpstr>
      <vt:lpstr> 4. Dạng vi phân đúng và dạng vi phân đóng  </vt:lpstr>
      <vt:lpstr> 4. Dạng vi phân đúng và dạng vi phân đóng  </vt:lpstr>
      <vt:lpstr> 4. Dạng vi phân đúng và dạng vi phân đóng  </vt:lpstr>
      <vt:lpstr> 4. Dạng vi phân đúng và dạng vi phân đóng  </vt:lpstr>
      <vt:lpstr> 5. Tích phân đường phụ thuộc tham số  </vt:lpstr>
      <vt:lpstr> 5. Tích phân đường phụ thuộc tham số  </vt:lpstr>
      <vt:lpstr> 5. Tích phân đường phụ thuộc tham số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1.ĐỊNH THỨC</dc:title>
  <dc:creator>Nguyen Lan Huong</dc:creator>
  <cp:lastModifiedBy>Nguyen Thị Lan Huong</cp:lastModifiedBy>
  <cp:revision>59</cp:revision>
  <dcterms:created xsi:type="dcterms:W3CDTF">2020-08-28T05:46:30Z</dcterms:created>
  <dcterms:modified xsi:type="dcterms:W3CDTF">2022-01-21T00:36:10Z</dcterms:modified>
</cp:coreProperties>
</file>