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5" r:id="rId3"/>
    <p:sldId id="257" r:id="rId4"/>
    <p:sldId id="258" r:id="rId5"/>
    <p:sldId id="306" r:id="rId6"/>
    <p:sldId id="307" r:id="rId7"/>
    <p:sldId id="308" r:id="rId8"/>
    <p:sldId id="309" r:id="rId9"/>
    <p:sldId id="310" r:id="rId10"/>
    <p:sldId id="312" r:id="rId11"/>
    <p:sldId id="311" r:id="rId12"/>
    <p:sldId id="320" r:id="rId13"/>
    <p:sldId id="314" r:id="rId14"/>
    <p:sldId id="315" r:id="rId15"/>
    <p:sldId id="316" r:id="rId16"/>
    <p:sldId id="317" r:id="rId17"/>
    <p:sldId id="318" r:id="rId18"/>
    <p:sldId id="319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ục Chưa có tên" id="{287A7DBF-2CC7-420F-A9CD-BA33EF2C6082}">
          <p14:sldIdLst>
            <p14:sldId id="256"/>
            <p14:sldId id="305"/>
            <p14:sldId id="257"/>
            <p14:sldId id="258"/>
            <p14:sldId id="306"/>
            <p14:sldId id="307"/>
            <p14:sldId id="308"/>
            <p14:sldId id="309"/>
            <p14:sldId id="310"/>
            <p14:sldId id="312"/>
            <p14:sldId id="311"/>
            <p14:sldId id="320"/>
            <p14:sldId id="314"/>
            <p14:sldId id="315"/>
            <p14:sldId id="316"/>
            <p14:sldId id="317"/>
            <p14:sldId id="318"/>
            <p14:sldId id="319"/>
            <p14:sldId id="321"/>
            <p14:sldId id="322"/>
            <p14:sldId id="323"/>
            <p14:sldId id="324"/>
            <p14:sldId id="325"/>
            <p14:sldId id="326"/>
            <p14:sldId id="327"/>
            <p14:sldId id="32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17AB52C-4EDB-4470-9ACD-C3D4BFCCAD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915CC65-77D4-4148-8BA0-8744E0FA3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E31B7DC-545B-4025-8FD4-A42BE6A97A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F275-042B-4E1E-8692-281B8C0FC44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3C58625-7948-4C5B-AEB9-94A1430D3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0140EB5-D245-4F1A-90FC-7834F2AA1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2AC8-D6A0-49CB-ACF0-32724854A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00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643734-3C9A-45C1-B541-DA55640B5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FE05CCF-63CE-47BF-94C2-AE2A039E43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AC546D2-60CC-4CDD-815C-FBD145631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F275-042B-4E1E-8692-281B8C0FC44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BB653B0-1D10-47AB-81C4-F82554874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30A5E8DB-A083-483D-A484-4E6637C3B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2AC8-D6A0-49CB-ACF0-32724854A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545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0D66717-E90C-4230-9588-73C62EF8C7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2D25884-C171-4AB8-99C8-97ED1D9970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6050F61-71A3-4303-A6F5-D07D5D77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F275-042B-4E1E-8692-281B8C0FC44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F54E68C-0E24-42B9-9A5C-BA85EF183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45F5570-E3AB-4B7F-84CF-3FC604FE8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2AC8-D6A0-49CB-ACF0-32724854A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86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7436D22-F5EB-42AF-89F4-DB164625F8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98979FE-3471-48F1-A98F-070CF290B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8AF918-77B4-48C5-A5DE-2FBF79557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F275-042B-4E1E-8692-281B8C0FC44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D2DEF0D-2030-4A7E-B8CD-58F130592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D67A384-7AEB-44F4-BB4C-F32D3151C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2AC8-D6A0-49CB-ACF0-32724854A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3998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9FBBD87-A070-4D86-9A5D-89F4D1E1B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8F83A6C1-044D-40AE-9A15-2B4D38041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5E67DC3-20E8-4D3F-B6F5-4BF8AC647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F275-042B-4E1E-8692-281B8C0FC44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09273E1-9E48-4E14-BF4A-7D36EA93F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2C8B570-68B2-44C5-BE2C-AAB367380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2AC8-D6A0-49CB-ACF0-32724854A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09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4384D1-D8F9-4AF2-AA43-E7ED3A9B2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38E05F5-23F0-4451-9959-D3DF41C6F1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D3D1ED4-2CEB-4639-B9C5-BCB15A589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E2FCFE9-349B-49B6-B1C9-7E27F2FA5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F275-042B-4E1E-8692-281B8C0FC44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98F4C8C-FE91-4F29-AC13-0D92FF8CB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DD6DCB2-1D4F-4746-BE7C-7C2D49BE0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2AC8-D6A0-49CB-ACF0-32724854A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F2CC724-8FBF-4476-9DEF-680875588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AC39E4B-5E83-4642-BB78-F08E2A7FE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AEECA4A4-C7F2-4E7F-B42D-D1622A2ED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DAC7493A-BB0E-442D-AE34-DFE2C25C79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5429729-89F8-4FAA-AC54-9E5CA44663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8A450F81-3E00-4EF0-8726-82C52D4F1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F275-042B-4E1E-8692-281B8C0FC44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0629493F-159F-484B-9400-7A5E980B5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95E45B7-5794-4DF7-94AE-7159FCCAD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2AC8-D6A0-49CB-ACF0-32724854A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137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A2466FB-91E5-4192-A514-E2E95E8CD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8358C5E-EFFA-4A47-A257-F4829E048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F275-042B-4E1E-8692-281B8C0FC44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94694C1F-C42E-42F8-9A0E-2C8869AAE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B09FE766-58BA-4BF3-B8B7-E350C8EEC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2AC8-D6A0-49CB-ACF0-32724854A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3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A81538ED-27DD-48C8-9ED8-CC75AFE55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F275-042B-4E1E-8692-281B8C0FC44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1948C91-C9B4-4A8C-A854-DCCD28807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ADD0B36-8954-4ABC-940D-EE99B311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2AC8-D6A0-49CB-ACF0-32724854A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2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E4D3774-460A-4AE7-84D1-186A6A7EB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48A0A48-EFEC-4AE6-B371-4A340BDC3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F30BDCA2-DAA5-4E57-893F-1225E6A49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DEDB249-308C-450F-AB84-91091E537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F275-042B-4E1E-8692-281B8C0FC44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1D78563-3D83-464F-A00D-CE01711FF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5938AEA6-DD99-48A6-BE3B-D09205242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2AC8-D6A0-49CB-ACF0-32724854A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32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4CEAB15-4967-4A15-AC7B-82692BDEC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A47A2030-46C9-4B72-8300-57CE5838C1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EFFA20A-25B3-43DB-B4A2-08893FAFE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1A7406A-7F78-431B-BAA4-A27E41B1A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8F275-042B-4E1E-8692-281B8C0FC44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BDA1A45-4ECA-4F6B-927F-F94B95687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CECD1A9-8CFE-4528-B8FC-FBFA1309D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52AC8-D6A0-49CB-ACF0-32724854A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2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DDB4CB64-3024-4058-B76C-BFE77ABEA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BE3E7D27-1F03-4D20-A8C1-2B6D634C2E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C437B63-3AD7-4949-8EE2-A542BC906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8F275-042B-4E1E-8692-281B8C0FC442}" type="datetimeFigureOut">
              <a:rPr lang="en-US" smtClean="0"/>
              <a:t>11/28/2021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BA741EB-8C68-4B70-AB04-95BAE6AB6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2EFB6812-A7D6-4E21-9840-F49885FF6F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52AC8-D6A0-49CB-ACF0-32724854A1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38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%C4%90%C3%B4ng_Nam_B%E1%BB%99_(Vi%E1%BB%87t_Nam)" TargetMode="External"/><Relationship Id="rId2" Type="http://schemas.openxmlformats.org/officeDocument/2006/relationships/hyperlink" Target="https://vi.wikipedia.org/wiki/Kh%C3%AD_h%E1%BA%ADu_nhi%E1%BB%87t_%C4%91%E1%BB%9Bi_gi%C3%B3_m%C3%B9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emf"/><Relationship Id="rId5" Type="http://schemas.openxmlformats.org/officeDocument/2006/relationships/hyperlink" Target="https://vi.wikipedia.org/wiki/H%C6%B0%E1%BB%9Bng_%C4%90%C3%B4ng" TargetMode="External"/><Relationship Id="rId4" Type="http://schemas.openxmlformats.org/officeDocument/2006/relationships/hyperlink" Target="https://vi.wikipedia.org/wiki/%C4%90%E1%BB%93ng_b%E1%BA%B1ng_s%C3%B4ng_C%E1%BB%ADu_Lon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97F0FB0-2EAF-4540-9ECF-862B54FC15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374" y="556590"/>
            <a:ext cx="10853530" cy="3538331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BÁO</a:t>
            </a:r>
            <a:r>
              <a:rPr lang="en-US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CÁO</a:t>
            </a:r>
            <a:r>
              <a:rPr lang="en-US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CHUYÊN</a:t>
            </a:r>
            <a:r>
              <a:rPr lang="en-US" sz="24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cap="all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VẤN</a:t>
            </a:r>
            <a:r>
              <a:rPr lang="en-US" sz="24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RỦI</a:t>
            </a:r>
            <a:r>
              <a:rPr lang="en-US" sz="24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RO </a:t>
            </a:r>
            <a:r>
              <a:rPr lang="en-US" sz="2400" b="1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4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4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KHI </a:t>
            </a:r>
            <a:r>
              <a:rPr lang="en-US" sz="2400" b="1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4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24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24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en-US" sz="24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LONG AN </a:t>
            </a:r>
            <a:r>
              <a:rPr lang="en-US" sz="2400" b="1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br>
              <a:rPr lang="en-US" sz="2400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KHẮC</a:t>
            </a:r>
            <a:r>
              <a:rPr lang="en-US" sz="24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en-US" sz="24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en-US" sz="2400" b="1" dirty="0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66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THIỂU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6650F26D-B4E1-4F69-8E70-46E50F8CE9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459894"/>
            <a:ext cx="9144000" cy="725557"/>
          </a:xfrm>
        </p:spPr>
        <p:txBody>
          <a:bodyPr>
            <a:normAutofit/>
          </a:bodyPr>
          <a:lstStyle/>
          <a:p>
            <a:r>
              <a:rPr lang="vi-VN" dirty="0" err="1">
                <a:solidFill>
                  <a:schemeClr val="accent6"/>
                </a:solidFill>
                <a:latin typeface="+mj-lt"/>
              </a:rPr>
              <a:t>Người</a:t>
            </a:r>
            <a:r>
              <a:rPr lang="vi-VN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accent6"/>
                </a:solidFill>
                <a:latin typeface="+mj-lt"/>
              </a:rPr>
              <a:t>trình</a:t>
            </a:r>
            <a:r>
              <a:rPr lang="vi-VN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accent6"/>
                </a:solidFill>
                <a:latin typeface="+mj-lt"/>
              </a:rPr>
              <a:t>bày</a:t>
            </a:r>
            <a:r>
              <a:rPr lang="vi-VN" dirty="0">
                <a:solidFill>
                  <a:schemeClr val="accent6"/>
                </a:solidFill>
                <a:latin typeface="+mj-lt"/>
              </a:rPr>
              <a:t>: </a:t>
            </a:r>
            <a:r>
              <a:rPr lang="vi-VN" dirty="0" err="1">
                <a:solidFill>
                  <a:schemeClr val="accent6"/>
                </a:solidFill>
                <a:latin typeface="+mj-lt"/>
              </a:rPr>
              <a:t>PGS.TS</a:t>
            </a:r>
            <a:r>
              <a:rPr lang="vi-VN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vi-VN" dirty="0" err="1">
                <a:solidFill>
                  <a:schemeClr val="accent6"/>
                </a:solidFill>
                <a:latin typeface="+mj-lt"/>
              </a:rPr>
              <a:t>Đỗ</a:t>
            </a:r>
            <a:r>
              <a:rPr lang="vi-VN" dirty="0">
                <a:solidFill>
                  <a:schemeClr val="accent6"/>
                </a:solidFill>
                <a:latin typeface="+mj-lt"/>
              </a:rPr>
              <a:t> Văn </a:t>
            </a:r>
            <a:r>
              <a:rPr lang="vi-VN" dirty="0" err="1">
                <a:solidFill>
                  <a:schemeClr val="accent6"/>
                </a:solidFill>
                <a:latin typeface="+mj-lt"/>
              </a:rPr>
              <a:t>Bình</a:t>
            </a:r>
            <a:endParaRPr lang="en-US" dirty="0">
              <a:solidFill>
                <a:schemeClr val="accent6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372480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C8EBEEF5-12B4-4AF6-AD58-CC37EBEA80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3" t="31917" r="-1884" b="-2990"/>
          <a:stretch/>
        </p:blipFill>
        <p:spPr>
          <a:xfrm>
            <a:off x="806201" y="562708"/>
            <a:ext cx="11055856" cy="527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30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00EF3271-92E8-47B5-B363-3E6CB740E6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129" r="4029"/>
          <a:stretch/>
        </p:blipFill>
        <p:spPr>
          <a:xfrm>
            <a:off x="0" y="225084"/>
            <a:ext cx="5809848" cy="320391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3020FA8A-82E6-4579-9A87-143D9B8D63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2153" y="225084"/>
            <a:ext cx="4833866" cy="3203916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DAC33D0A-F637-4DC6-BA8F-1A376E80D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86793" y="3744104"/>
            <a:ext cx="5958840" cy="2656332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06AC8890-1AD5-4A9F-8430-947D2F2F87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242" t="1524" r="20556" b="-1524"/>
          <a:stretch/>
        </p:blipFill>
        <p:spPr>
          <a:xfrm>
            <a:off x="6382153" y="3744104"/>
            <a:ext cx="5085657" cy="300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64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B0F4E29A-3808-489B-8A8F-819D5C9E7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51692"/>
            <a:ext cx="6173562" cy="3077308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586194E4-FF1B-4B72-95FC-4892D03FE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62" y="3429000"/>
            <a:ext cx="6525365" cy="323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337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9FE011E0-02AC-482A-8193-978028AF28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123" y="27096"/>
            <a:ext cx="8778239" cy="659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26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C1723BDF-5B06-409D-9C5F-8BBDE518F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82880"/>
            <a:ext cx="8412480" cy="667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005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4365E5A2-806E-4BFE-ACB1-D4D4B7A0BF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" y="182879"/>
            <a:ext cx="5958840" cy="5880296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1DE44C15-E020-45F7-8566-BA362634E1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606" y="170867"/>
            <a:ext cx="4234376" cy="316794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1712F92-B02F-40C5-8DB1-D4E153948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8080" y="3651112"/>
            <a:ext cx="4135902" cy="287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73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5476F157-677A-454E-A09F-D7CD73909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857" y="256148"/>
            <a:ext cx="7696787" cy="5919617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69D2FFA2-86C8-43C3-B637-4D4163B8D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0455" y="582411"/>
            <a:ext cx="3035446" cy="2371804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2C48B647-B74E-41E2-BD91-41C3129B9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0455" y="3429000"/>
            <a:ext cx="3035446" cy="252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797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3FC907F9-C611-4435-8660-62DE978F3CC4}"/>
              </a:ext>
            </a:extLst>
          </p:cNvPr>
          <p:cNvSpPr txBox="1"/>
          <p:nvPr/>
        </p:nvSpPr>
        <p:spPr>
          <a:xfrm>
            <a:off x="372978" y="1785013"/>
            <a:ext cx="531412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60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đang khai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tại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khu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Long An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da-DK" sz="2400" dirty="0">
                <a:effectLst/>
                <a:latin typeface="Times New Roman" panose="02020603050405020304" pitchFamily="18" charset="0"/>
                <a:ea typeface="Batang" panose="02030600000101010101" pitchFamily="18" charset="-127"/>
              </a:rPr>
              <a:t>91.215</a:t>
            </a:r>
            <a:r>
              <a:rPr lang="da-DK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vi-VN" sz="24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+ 110.767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vi-VN" sz="24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 201.815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vi-VN" sz="24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Đây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tương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khai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tiềm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năng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vi-VN" sz="24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4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đạt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xấp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xỉ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22,65%.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khu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(201.815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vi-VN" sz="2400" baseline="30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/</a:t>
            </a:r>
            <a:r>
              <a:rPr lang="da-DK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891.714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vi-VN" sz="2400" baseline="30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93524DF8-1242-4B7A-9FB8-54DC8BB20E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902" y="456942"/>
            <a:ext cx="4456562" cy="5944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5115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773B90B6-77B0-46D2-AE10-BDF31E696D39}"/>
              </a:ext>
            </a:extLst>
          </p:cNvPr>
          <p:cNvSpPr txBox="1"/>
          <p:nvPr/>
        </p:nvSpPr>
        <p:spPr>
          <a:xfrm>
            <a:off x="808382" y="326286"/>
            <a:ext cx="10654747" cy="8104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indent="-9144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RỦI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RO MÔI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KHI KHAI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endParaRPr lang="vi-VN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91440" indent="-9144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THIỂU</a:t>
            </a:r>
            <a:endParaRPr lang="en-US" b="1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FAEC2001-6CAD-4DF0-AE0E-FECD4F5B583D}"/>
              </a:ext>
            </a:extLst>
          </p:cNvPr>
          <p:cNvSpPr txBox="1"/>
          <p:nvPr/>
        </p:nvSpPr>
        <p:spPr>
          <a:xfrm>
            <a:off x="728871" y="1249695"/>
            <a:ext cx="8362122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3.1 Khai </a:t>
            </a:r>
            <a:r>
              <a:rPr lang="vi-VN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thác</a:t>
            </a:r>
            <a:r>
              <a:rPr lang="vi-V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vi-V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vi-V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vi-V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vi-V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suy </a:t>
            </a:r>
            <a:r>
              <a:rPr lang="vi-VN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giảm</a:t>
            </a:r>
            <a:r>
              <a:rPr lang="vi-V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cạn</a:t>
            </a:r>
            <a:r>
              <a:rPr lang="vi-V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kiệt</a:t>
            </a:r>
            <a:r>
              <a:rPr lang="vi-V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nguồn</a:t>
            </a:r>
            <a:r>
              <a:rPr lang="vi-VN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vi-VN" sz="1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endParaRPr lang="en-US" sz="1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F6D4BD39-9760-46BE-A65E-00B25EAED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82" y="1820763"/>
            <a:ext cx="10336696" cy="48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96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207CFE44-D255-46F7-92B8-D2D2DBA24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6262" y="546652"/>
            <a:ext cx="9479476" cy="4890052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F059DE60-685C-47C9-A363-5B6504CF9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660" y="5874026"/>
            <a:ext cx="10296939" cy="884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988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>
            <a:extLst>
              <a:ext uri="{FF2B5EF4-FFF2-40B4-BE49-F238E27FC236}">
                <a16:creationId xmlns:a16="http://schemas.microsoft.com/office/drawing/2014/main" id="{D6CDF0CB-7D47-4C20-B7D0-E0B3234CE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1" y="725488"/>
            <a:ext cx="8043863" cy="69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34000"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vi-VN" sz="3200" dirty="0" err="1"/>
              <a:t>NỘI</a:t>
            </a:r>
            <a:r>
              <a:rPr lang="vi-VN" sz="3200" dirty="0"/>
              <a:t> DUNG </a:t>
            </a:r>
            <a:r>
              <a:rPr lang="vi-VN" sz="3200" dirty="0" err="1"/>
              <a:t>TRÌNH</a:t>
            </a:r>
            <a:r>
              <a:rPr lang="vi-VN" sz="3200" dirty="0"/>
              <a:t> </a:t>
            </a:r>
            <a:r>
              <a:rPr lang="vi-VN" sz="3200" dirty="0" err="1"/>
              <a:t>BÀY</a:t>
            </a:r>
            <a:endParaRPr lang="en-US" altLang="ko-KR" sz="3200" b="1" dirty="0">
              <a:solidFill>
                <a:schemeClr val="tx2"/>
              </a:solidFill>
              <a:latin typeface="Book Antiqua" panose="02040602050305030304" pitchFamily="18" charset="0"/>
              <a:ea typeface="Arial Unicode MS" pitchFamily="34" charset="-128"/>
            </a:endParaRPr>
          </a:p>
        </p:txBody>
      </p:sp>
      <p:sp>
        <p:nvSpPr>
          <p:cNvPr id="6147" name="Text Box 5">
            <a:extLst>
              <a:ext uri="{FF2B5EF4-FFF2-40B4-BE49-F238E27FC236}">
                <a16:creationId xmlns:a16="http://schemas.microsoft.com/office/drawing/2014/main" id="{6B7CA337-C874-4305-A572-F31B67D706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916114"/>
            <a:ext cx="7989888" cy="378565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1pPr>
            <a:lvl2pPr marL="685800" indent="-4572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  <a:cs typeface="Arial" panose="020B0604020202020204" pitchFamily="34" charset="0"/>
              </a:defRPr>
            </a:lvl9pPr>
          </a:lstStyle>
          <a:p>
            <a:pPr lvl="1" eaLnBrk="1" latin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vi-VN" sz="2400" dirty="0" err="1">
                <a:solidFill>
                  <a:schemeClr val="accent6"/>
                </a:solidFill>
                <a:latin typeface="+mj-lt"/>
              </a:rPr>
              <a:t>MỞ</a:t>
            </a:r>
            <a:r>
              <a:rPr lang="vi-VN" sz="2400" dirty="0">
                <a:solidFill>
                  <a:schemeClr val="accent6"/>
                </a:solidFill>
                <a:latin typeface="+mj-lt"/>
              </a:rPr>
              <a:t> </a:t>
            </a:r>
            <a:r>
              <a:rPr lang="vi-VN" sz="2400" dirty="0" err="1">
                <a:solidFill>
                  <a:schemeClr val="accent6"/>
                </a:solidFill>
                <a:latin typeface="+mj-lt"/>
              </a:rPr>
              <a:t>ĐẦU</a:t>
            </a:r>
            <a:endParaRPr kumimoji="1" lang="en-US" altLang="ko-KR" sz="2400" dirty="0">
              <a:solidFill>
                <a:schemeClr val="accent6"/>
              </a:solidFill>
              <a:latin typeface="Arial Unicode MS" pitchFamily="34" charset="-128"/>
              <a:ea typeface="Arial Unicode MS" pitchFamily="34" charset="-128"/>
            </a:endParaRPr>
          </a:p>
          <a:p>
            <a:pPr lvl="1" eaLnBrk="1" latin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en-US" sz="2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kumimoji="1" lang="en-US" altLang="ko-KR" sz="2400" dirty="0">
              <a:solidFill>
                <a:srgbClr val="FFC000"/>
              </a:solidFill>
              <a:latin typeface="Arial Unicode MS" pitchFamily="34" charset="-128"/>
              <a:ea typeface="Arial Unicode MS" pitchFamily="34" charset="-128"/>
            </a:endParaRPr>
          </a:p>
          <a:p>
            <a:pPr lvl="1" eaLnBrk="1" latin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da-DK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 NGUYÊN NƯỚC DƯỚI ĐẤT TỈNH LONG AN </a:t>
            </a:r>
            <a:r>
              <a:rPr lang="vi-VN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KHAI </a:t>
            </a:r>
            <a:r>
              <a:rPr lang="vi-VN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vi-VN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eaLnBrk="1" latin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vi-VN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RỦI</a:t>
            </a: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 MÔI </a:t>
            </a:r>
            <a:r>
              <a:rPr lang="vi-VN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KHI KHAI </a:t>
            </a:r>
            <a:r>
              <a:rPr lang="vi-VN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vi-VN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endParaRPr lang="vi-VN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eaLnBrk="1" latinLnBrk="1" hangingPunct="1">
              <a:spcBef>
                <a:spcPct val="50000"/>
              </a:spcBef>
              <a:buFont typeface="Wingdings" panose="05000000000000000000" pitchFamily="2" charset="2"/>
              <a:buChar char="Ø"/>
            </a:pP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vi-V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endParaRPr kumimoji="1" lang="vi-VN" altLang="en-US" sz="2400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6D0CB3F-9A42-4A9B-BFE0-051E79C24913}"/>
              </a:ext>
            </a:extLst>
          </p:cNvPr>
          <p:cNvSpPr txBox="1"/>
          <p:nvPr/>
        </p:nvSpPr>
        <p:spPr>
          <a:xfrm>
            <a:off x="609600" y="656487"/>
            <a:ext cx="10575235" cy="6038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.2 Khai </a:t>
            </a:r>
            <a:r>
              <a:rPr lang="vi-VN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vi-VN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vi-VN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vi-VN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vi-VN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vi-VN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suy </a:t>
            </a:r>
            <a:r>
              <a:rPr lang="vi-VN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vi-VN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vi-VN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vi-VN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6870" algn="just">
              <a:lnSpc>
                <a:spcPct val="150000"/>
              </a:lnSpc>
            </a:pP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khai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không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mực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thấp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tăng nguy cơ xâm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bẩn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Do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mực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thấp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nên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tăng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gradien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Do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tăng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năng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thấm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bên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bẩn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năng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thấm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nhanh hơn,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hơn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6870" algn="just">
              <a:lnSpc>
                <a:spcPct val="150000"/>
              </a:lnSpc>
            </a:pP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do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khi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mực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thấp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tháo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khô tăng lên.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khoáng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môi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bão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sang môi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không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bão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Khi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thâm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bên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ngoài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tăng nhanh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năng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oxihoa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rắn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trầm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ôxihoa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rắn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khó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sang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thái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dễ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hòa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tan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khoáng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Asenopyrit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chẳng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…).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suy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giảm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thậm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ô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liên quan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khoáng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590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5AD2BB65-5DC5-4221-99E1-DC1E8FA1CB17}"/>
              </a:ext>
            </a:extLst>
          </p:cNvPr>
          <p:cNvSpPr txBox="1"/>
          <p:nvPr/>
        </p:nvSpPr>
        <p:spPr>
          <a:xfrm>
            <a:off x="225286" y="269131"/>
            <a:ext cx="10747513" cy="2931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500"/>
              </a:spcBef>
            </a:pP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.3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TCN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khả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năng gia tăng xâm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mặn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hữu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Long An do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mặn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nhạt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phân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xen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kẽ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nên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gây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thấm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xuyên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xâm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mặn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ngược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Hơn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nữa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nơi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mặn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nơi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nhạt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nên ranh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mặn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nhạt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(M&gt;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1g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/l)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công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khai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thu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hẹp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nhạt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gia tăng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mặn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xảy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ra trong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công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khai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đây ở Long An,,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TP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Minh,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dải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cồn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cát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ven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biển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trung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ta.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công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khai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hư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hỏng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không khai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phục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vụ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đời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nhiễm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mặn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nên không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khai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C0646060-346D-468F-BE4D-F3537C7BB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313" y="3429000"/>
            <a:ext cx="9780103" cy="308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066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ED6371C9-F558-4B1E-87F2-E4BBEAA2D2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13" y="251791"/>
            <a:ext cx="11569148" cy="637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63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310F951E-D32C-48BF-9068-838842858C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0"/>
            <a:ext cx="119799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4968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BD93B687-7C4C-4D91-A4BC-8A5FBF5694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069" y="435102"/>
            <a:ext cx="11410121" cy="642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666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707FEC9F-45C9-4CAF-919B-235BB37FB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5" y="331303"/>
            <a:ext cx="10455964" cy="6493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2333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2BE5FAD-C848-49EF-9873-2B988DB2C5D6}"/>
              </a:ext>
            </a:extLst>
          </p:cNvPr>
          <p:cNvSpPr txBox="1"/>
          <p:nvPr/>
        </p:nvSpPr>
        <p:spPr>
          <a:xfrm>
            <a:off x="516835" y="3247647"/>
            <a:ext cx="1137036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XIN TRÂN </a:t>
            </a:r>
            <a:r>
              <a:rPr lang="vi-VN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vi-VN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vi-VN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ƠN </a:t>
            </a:r>
            <a:r>
              <a:rPr lang="vi-VN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vi-VN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vi-VN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CÔ </a:t>
            </a:r>
            <a:r>
              <a:rPr lang="vi-VN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vi-VN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vi-VN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800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vi-VN" sz="28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NGHE !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218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DE1D85E7-CB1B-4AF9-A12D-ABF55511F53E}"/>
              </a:ext>
            </a:extLst>
          </p:cNvPr>
          <p:cNvSpPr txBox="1"/>
          <p:nvPr/>
        </p:nvSpPr>
        <p:spPr>
          <a:xfrm>
            <a:off x="225287" y="251791"/>
            <a:ext cx="11767930" cy="59985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I/ </a:t>
            </a:r>
            <a:r>
              <a:rPr lang="vi-VN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vi-VN" sz="19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9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endParaRPr lang="vi-VN" sz="19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vi-VN" sz="19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2015-2019,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UBND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Long An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584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233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thăm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dò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202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129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thải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07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giấy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khoan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19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ban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40000"/>
              </a:lnSpc>
            </a:pPr>
            <a:r>
              <a:rPr lang="vi-VN" sz="19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3055/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QĐ-UBND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18/8/2017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thải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Long An; 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40000"/>
              </a:lnSpc>
            </a:pPr>
            <a:r>
              <a:rPr lang="vi-VN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QĐ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1194/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QĐ-UBND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31/3/2017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UBND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vv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duyệt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Long An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2025,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tầm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2035; </a:t>
            </a:r>
            <a:endParaRPr lang="vi-VN" sz="19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40000"/>
              </a:lnSpc>
            </a:pPr>
            <a:r>
              <a:rPr lang="vi-VN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QĐ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1419/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QĐ-UBND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20/4/2017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UBND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duyệt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cấm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khu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đăng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Long An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19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fontAlgn="base">
              <a:lnSpc>
                <a:spcPct val="140000"/>
              </a:lnSpc>
            </a:pP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Sở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phối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chức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bít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trám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lấp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giếng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khoan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10/2016/CT-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UBND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rà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soát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trám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lấp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đóng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bít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189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giếng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trám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lấp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137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giếng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-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2021-2025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lĩnh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vực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chấp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xả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thải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nghề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khoan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9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 </a:t>
            </a:r>
            <a:endParaRPr lang="vi-VN" sz="19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620122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823ADADC-8D06-4B7D-B684-ECD32E820921}"/>
              </a:ext>
            </a:extLst>
          </p:cNvPr>
          <p:cNvSpPr txBox="1"/>
          <p:nvPr/>
        </p:nvSpPr>
        <p:spPr>
          <a:xfrm>
            <a:off x="1060174" y="710286"/>
            <a:ext cx="10668000" cy="501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6870"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cứu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Long An.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6870" algn="just">
              <a:lnSpc>
                <a:spcPct val="150000"/>
              </a:lnSpc>
            </a:pP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rủi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ro môi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khi khai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Long An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rủi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ro môi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vệ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6870"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toàn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Long An (4.495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km</a:t>
            </a:r>
            <a:r>
              <a:rPr lang="en-US" sz="2400" baseline="30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6870" algn="just">
              <a:lnSpc>
                <a:spcPct val="150000"/>
              </a:lnSpc>
            </a:pP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vọng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Pliocen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baseline="30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Pliocen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aseline="-25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baseline="30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4694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1BE2551-0608-422C-87EE-0A4035A4BBFE}"/>
              </a:ext>
            </a:extLst>
          </p:cNvPr>
          <p:cNvSpPr txBox="1"/>
          <p:nvPr/>
        </p:nvSpPr>
        <p:spPr>
          <a:xfrm>
            <a:off x="470452" y="339949"/>
            <a:ext cx="11251096" cy="6178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6870" algn="just">
              <a:lnSpc>
                <a:spcPct val="150000"/>
              </a:lnSpc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4.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6870" algn="just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6870" algn="just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tổng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vê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̀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đặc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điểm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các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tầng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chứa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nước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địa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bàn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tỉnh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6870" algn="just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trữ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6870" algn="just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rủi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ro môi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khi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thác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6870" algn="just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nguồn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Long An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rủi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ro môi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6870" algn="just">
              <a:lnSpc>
                <a:spcPct val="150000"/>
              </a:lnSpc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5.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6870" algn="just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thu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Thu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thập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liên quan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nguyên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nhiên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khai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6870" algn="just">
              <a:lnSpc>
                <a:spcPct val="150000"/>
              </a:lnSpc>
            </a:pP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khoa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dự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6870" algn="just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toán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6870" algn="just">
              <a:lnSpc>
                <a:spcPct val="15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nguyên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vi-VN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6235" algn="just">
              <a:lnSpc>
                <a:spcPct val="130000"/>
              </a:lnSpc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lỗ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ĐCTV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lỗ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trắc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liệu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lỗ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khoan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cấp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phép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Long An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68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4E492DE2-33B9-49B5-888F-B707A4730A19}"/>
              </a:ext>
            </a:extLst>
          </p:cNvPr>
          <p:cNvSpPr txBox="1"/>
          <p:nvPr/>
        </p:nvSpPr>
        <p:spPr>
          <a:xfrm>
            <a:off x="371061" y="292412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NGHIÊN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CỨU</a:t>
            </a:r>
            <a:endParaRPr lang="en-US" b="1" dirty="0"/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2D888C9-4FF0-49C5-A10B-C5D3C7D50D1C}"/>
              </a:ext>
            </a:extLst>
          </p:cNvPr>
          <p:cNvSpPr txBox="1"/>
          <p:nvPr/>
        </p:nvSpPr>
        <p:spPr>
          <a:xfrm>
            <a:off x="371061" y="1025097"/>
            <a:ext cx="6096000" cy="5540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500"/>
              </a:spcBef>
              <a:spcAft>
                <a:spcPts val="200"/>
              </a:spcAft>
            </a:pP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Vị trí địa lý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6870" algn="just">
              <a:lnSpc>
                <a:spcPct val="150000"/>
              </a:lnSpc>
            </a:pP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Long An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nhiên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495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km</a:t>
            </a:r>
            <a:r>
              <a:rPr lang="vi-VN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chiếm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11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%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tổng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sông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Cửu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Long,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Minh;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lang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phố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Chí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Minh 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50,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62,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N2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khẩu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khẩu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Mỹ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trục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đường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thủy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Long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Cửu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Long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Quốc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381635" algn="just">
              <a:lnSpc>
                <a:spcPct val="120000"/>
              </a:lnSpc>
              <a:spcAft>
                <a:spcPts val="600"/>
              </a:spcAft>
            </a:pPr>
            <a:r>
              <a:rPr lang="vi-VN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tọa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lý</a:t>
            </a:r>
            <a:r>
              <a:rPr lang="vi-VN" sz="18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Long An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trong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6870" indent="356870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 : 10</a:t>
            </a:r>
            <a:r>
              <a:rPr lang="da-DK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23’40” đến 11</a:t>
            </a:r>
            <a:r>
              <a:rPr lang="da-DK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da-DK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02’00” vĩ độ Bắc;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56870" indent="356870" algn="just">
              <a:lnSpc>
                <a:spcPct val="15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105</a:t>
            </a:r>
            <a:r>
              <a:rPr lang="en-US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30’30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”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106</a:t>
            </a: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47’02”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C219E582-8D43-405C-AEA0-190CCF5113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706" y="1455302"/>
            <a:ext cx="5958840" cy="3772956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68C54694-1547-4B6B-AC75-30C54803F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1716" y="5218032"/>
            <a:ext cx="6538545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07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8D0ED31-AE85-4E2E-BFB8-712B70CA5F48}"/>
              </a:ext>
            </a:extLst>
          </p:cNvPr>
          <p:cNvSpPr txBox="1"/>
          <p:nvPr/>
        </p:nvSpPr>
        <p:spPr>
          <a:xfrm>
            <a:off x="328246" y="649264"/>
            <a:ext cx="5523914" cy="58852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500"/>
              </a:spcBef>
              <a:spcAft>
                <a:spcPts val="200"/>
              </a:spcAft>
            </a:pPr>
            <a:r>
              <a:rPr lang="vi-VN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</a:t>
            </a:r>
            <a:r>
              <a:rPr lang="pt-BR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Địa hình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6870" algn="just">
              <a:lnSpc>
                <a:spcPct val="150000"/>
              </a:lnSpc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Long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phẳng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xu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hướng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thấp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dần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phía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Bắc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 -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Nam.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cắt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bởi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Cỏ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thống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kênh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rạch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chằng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chịt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Long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ngập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chiếm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66%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 Cao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0,75m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6,5m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t-BR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vi-VN" b="1" u="sng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356870" algn="just">
              <a:lnSpc>
                <a:spcPct val="150000"/>
              </a:lnSpc>
            </a:pPr>
            <a:r>
              <a:rPr lang="pt-BR" sz="1800" b="1" u="sng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 điểm khí hậu - khí tượng</a:t>
            </a:r>
            <a:r>
              <a:rPr lang="pt-BR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6870" algn="just">
              <a:lnSpc>
                <a:spcPct val="150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Long An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nằm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hậu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8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tooltip="Khí hậu nhiệt đới gió mù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nhiệt</a:t>
            </a:r>
            <a:r>
              <a:rPr lang="en-US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tooltip="Khí hậu nhiệt đới gió mù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tooltip="Khí hậu nhiệt đới gió mù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đới</a:t>
            </a:r>
            <a:r>
              <a:rPr lang="en-US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tooltip="Khí hậu nhiệt đới gió mù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tooltip="Khí hậu nhiệt đới gió mù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gió</a:t>
            </a:r>
            <a:r>
              <a:rPr lang="en-US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tooltip="Khí hậu nhiệt đới gió mù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2" tooltip="Khí hậu nhiệt đới gió mù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mùa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Do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giáp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giữa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8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 tooltip="Đông Nam Bộ (Việt Na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Đông</a:t>
            </a:r>
            <a:r>
              <a:rPr lang="en-US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 tooltip="Đông Nam Bộ (Việt Na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Nam </a:t>
            </a:r>
            <a:r>
              <a:rPr lang="en-US" sz="18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3" tooltip="Đông Nam Bộ (Việt Nam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8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 tooltip="Đồng bằng sông Cửu Lo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Tây</a:t>
            </a:r>
            <a:r>
              <a:rPr lang="en-US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 tooltip="Đồng bằng sông Cửu Lo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Nam </a:t>
            </a:r>
            <a:r>
              <a:rPr lang="en-US" sz="18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 tooltip="Đồng bằng sông Cửu Lo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Bộ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8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 tooltip="Đồng bằng sông Cửu Lo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Đồng</a:t>
            </a:r>
            <a:r>
              <a:rPr lang="en-US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 tooltip="Đồng bằng sông Cửu Lo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 tooltip="Đồng bằng sông Cửu Lo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bằng</a:t>
            </a:r>
            <a:r>
              <a:rPr lang="en-US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 tooltip="Đồng bằng sông Cửu Lo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 tooltip="Đồng bằng sông Cửu Lo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sông</a:t>
            </a:r>
            <a:r>
              <a:rPr lang="en-US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 tooltip="Đồng bằng sông Cửu Lo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 tooltip="Đồng bằng sông Cửu Lo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Cửu</a:t>
            </a:r>
            <a:r>
              <a:rPr lang="en-US" sz="18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4" tooltip="Đồng bằng sông Cửu Lo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Long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đặc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en-US" sz="18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 tooltip="Hướng Đô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miền</a:t>
            </a:r>
            <a:r>
              <a:rPr lang="en-US" sz="1800" u="none" strike="noStrike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 tooltip="Hướng Đô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u="none" strike="noStrike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hlinkClick r:id="rId5" tooltip="Hướng Đô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Đông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Nam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D2EAFC6C-3FF3-40D4-B029-CC3B72EFCF04}"/>
              </a:ext>
            </a:extLst>
          </p:cNvPr>
          <p:cNvSpPr txBox="1"/>
          <p:nvPr/>
        </p:nvSpPr>
        <p:spPr>
          <a:xfrm>
            <a:off x="10494498" y="6492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E6B8F183-4D1B-4FB2-BE60-42F6C9254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1938324"/>
            <a:ext cx="5958840" cy="3307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28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EA5B01AC-B966-4D55-BF2D-615313D8DE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523" y="500633"/>
            <a:ext cx="8257735" cy="6123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238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F96B634-8C0A-4382-B296-869EA18FCABF}"/>
              </a:ext>
            </a:extLst>
          </p:cNvPr>
          <p:cNvSpPr txBox="1"/>
          <p:nvPr/>
        </p:nvSpPr>
        <p:spPr>
          <a:xfrm>
            <a:off x="292719" y="278452"/>
            <a:ext cx="10759593" cy="395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" indent="-91440" algn="ctr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III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</a:t>
            </a:r>
            <a:r>
              <a:rPr lang="da-DK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TÀI NGUYÊN NƯỚC DƯỚI ĐẤT TỈNH LONG AN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TRẠNG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KHAI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THÁC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F76F228-6E8E-4D55-90D9-B69BDF14FAB6}"/>
              </a:ext>
            </a:extLst>
          </p:cNvPr>
          <p:cNvSpPr txBox="1"/>
          <p:nvPr/>
        </p:nvSpPr>
        <p:spPr>
          <a:xfrm>
            <a:off x="410817" y="898799"/>
            <a:ext cx="10069614" cy="5050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82575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pt-BR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 điểm các tầng chứa nước</a:t>
            </a:r>
            <a:endParaRPr lang="en-US" sz="24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6870" algn="just">
              <a:lnSpc>
                <a:spcPct val="150000"/>
              </a:lnSpc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địa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bàn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Long An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vị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356870"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lỗ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hổng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Holocen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indent="356870"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lỗ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hổng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Pleistocen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qp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indent="356870"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lỗ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hổng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Pleistocen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trung-thượng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qp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-3).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56870"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lỗ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hổng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Pleistocen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qp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indent="356870"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lỗ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hổng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Pliocen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trung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indent="356870"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lỗ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hổng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Pliocen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n-US" sz="24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indent="356870" algn="just">
              <a:lnSpc>
                <a:spcPct val="150000"/>
              </a:lnSpc>
            </a:pP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Tầng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lỗ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hổng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trầm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Miocen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baseline="-25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en-US" sz="24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4155307304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1796</Words>
  <Application>Microsoft Office PowerPoint</Application>
  <PresentationFormat>Màn hình rộng</PresentationFormat>
  <Paragraphs>66</Paragraphs>
  <Slides>26</Slides>
  <Notes>0</Notes>
  <HiddenSlides>0</HiddenSlides>
  <MMClips>0</MMClips>
  <ScaleCrop>false</ScaleCrop>
  <HeadingPairs>
    <vt:vector size="8" baseType="variant">
      <vt:variant>
        <vt:lpstr>Phông được Dùng</vt:lpstr>
      </vt:variant>
      <vt:variant>
        <vt:i4>8</vt:i4>
      </vt:variant>
      <vt:variant>
        <vt:lpstr>Chủ đề</vt:lpstr>
      </vt:variant>
      <vt:variant>
        <vt:i4>1</vt:i4>
      </vt:variant>
      <vt:variant>
        <vt:lpstr>Máy chủ nhúng OLE</vt:lpstr>
      </vt:variant>
      <vt:variant>
        <vt:i4>1</vt:i4>
      </vt:variant>
      <vt:variant>
        <vt:lpstr>Tiêu đề Bản chiếu</vt:lpstr>
      </vt:variant>
      <vt:variant>
        <vt:i4>26</vt:i4>
      </vt:variant>
    </vt:vector>
  </HeadingPairs>
  <TitlesOfParts>
    <vt:vector size="36" baseType="lpstr">
      <vt:lpstr>Arial</vt:lpstr>
      <vt:lpstr>Arial Unicode MS</vt:lpstr>
      <vt:lpstr>Book Antiqua</vt:lpstr>
      <vt:lpstr>Calibri</vt:lpstr>
      <vt:lpstr>Calibri Light</vt:lpstr>
      <vt:lpstr>Constantia</vt:lpstr>
      <vt:lpstr>Times New Roman</vt:lpstr>
      <vt:lpstr>Wingdings</vt:lpstr>
      <vt:lpstr>Chủ đề Office</vt:lpstr>
      <vt:lpstr>Equation.DSMT4</vt:lpstr>
      <vt:lpstr>BÁO CÁO CHUYÊN ĐỀ   NHỮNG VẤN ĐỀ RỦI RO MÔI TRƯỜNG KHI KHAI THÁC QUÁ MỨC NƯỚC DƯỚI ĐẤT TỈNH LONG AN VÀ GIẢI PHÁP  KHẮC PHỤC, GIẢM THIỂU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BÁO CÁO CHUYÊN ĐỀ   NHỮNG VẤN ĐỀ RỦI RO MÔI TRƯỜNG KHI KHAI THÁC QUÁ MỨC NƯỚC DƯỚI ĐẤT TỈNH LONG AN VÀ GIẢI PHÁP  KHẮC PHỤC, GIẢM THIỂU</dc:title>
  <dc:creator>Do Van Binh</dc:creator>
  <cp:lastModifiedBy>Do Van Binh</cp:lastModifiedBy>
  <cp:revision>11</cp:revision>
  <dcterms:created xsi:type="dcterms:W3CDTF">2021-11-28T14:55:08Z</dcterms:created>
  <dcterms:modified xsi:type="dcterms:W3CDTF">2021-11-28T16:11:19Z</dcterms:modified>
</cp:coreProperties>
</file>