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C6E3D-9BEB-42DA-AA8C-C4C7747B8F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07C6C-EBC9-440D-BDB7-E61172EA45A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</a:rPr>
            <a:t>Bơm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thuỷ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lực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thể</a:t>
          </a:r>
          <a:r>
            <a:rPr lang="en-US" sz="2800" b="1" dirty="0" smtClean="0">
              <a:solidFill>
                <a:srgbClr val="FFFF00"/>
              </a:solidFill>
            </a:rPr>
            <a:t> </a:t>
          </a:r>
          <a:r>
            <a:rPr lang="en-US" sz="2800" b="1" dirty="0" err="1" smtClean="0">
              <a:solidFill>
                <a:srgbClr val="FFFF00"/>
              </a:solidFill>
            </a:rPr>
            <a:t>tích</a:t>
          </a:r>
          <a:endParaRPr lang="en-US" sz="2800" b="1" dirty="0">
            <a:solidFill>
              <a:srgbClr val="FFFF00"/>
            </a:solidFill>
          </a:endParaRPr>
        </a:p>
      </dgm:t>
    </dgm:pt>
    <dgm:pt modelId="{B642053F-73B5-4F82-A49D-78ED3DF0FC18}" type="parTrans" cxnId="{3A97E1F2-FF4B-4925-A3C0-5B6809F99C36}">
      <dgm:prSet/>
      <dgm:spPr/>
      <dgm:t>
        <a:bodyPr/>
        <a:lstStyle/>
        <a:p>
          <a:endParaRPr lang="en-US"/>
        </a:p>
      </dgm:t>
    </dgm:pt>
    <dgm:pt modelId="{CA19D900-A7C6-4F82-A428-721C55807EA8}" type="sibTrans" cxnId="{3A97E1F2-FF4B-4925-A3C0-5B6809F99C36}">
      <dgm:prSet/>
      <dgm:spPr/>
      <dgm:t>
        <a:bodyPr/>
        <a:lstStyle/>
        <a:p>
          <a:endParaRPr lang="en-US"/>
        </a:p>
      </dgm:t>
    </dgm:pt>
    <dgm:pt modelId="{145ABBEE-ED3C-47CB-9C35-516AB6DF622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0000"/>
              </a:solidFill>
            </a:rPr>
            <a:t>Bơm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không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điều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chỉnh</a:t>
          </a:r>
          <a:endParaRPr lang="en-US" sz="2800" b="1" dirty="0">
            <a:solidFill>
              <a:srgbClr val="FF0000"/>
            </a:solidFill>
          </a:endParaRPr>
        </a:p>
      </dgm:t>
    </dgm:pt>
    <dgm:pt modelId="{9AE8FC74-23E0-45B1-9944-A7D2C37CDA27}" type="parTrans" cxnId="{B847AB06-9DAE-4FE9-B7C8-644D4FC750AB}">
      <dgm:prSet/>
      <dgm:spPr/>
      <dgm:t>
        <a:bodyPr/>
        <a:lstStyle/>
        <a:p>
          <a:endParaRPr lang="en-US"/>
        </a:p>
      </dgm:t>
    </dgm:pt>
    <dgm:pt modelId="{0853D42D-BA2D-42F2-A955-99AC1A31FB52}" type="sibTrans" cxnId="{B847AB06-9DAE-4FE9-B7C8-644D4FC750AB}">
      <dgm:prSet/>
      <dgm:spPr/>
      <dgm:t>
        <a:bodyPr/>
        <a:lstStyle/>
        <a:p>
          <a:endParaRPr lang="en-US"/>
        </a:p>
      </dgm:t>
    </dgm:pt>
    <dgm:pt modelId="{3FBDAF67-58C2-41E3-80C7-9A12487342E3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92D050"/>
              </a:solidFill>
            </a:rPr>
            <a:t>Bơm</a:t>
          </a:r>
          <a:r>
            <a:rPr lang="en-US" sz="2800" b="1" dirty="0" smtClean="0">
              <a:solidFill>
                <a:srgbClr val="92D050"/>
              </a:solidFill>
            </a:rPr>
            <a:t> </a:t>
          </a:r>
          <a:r>
            <a:rPr lang="en-US" sz="2800" b="1" dirty="0" err="1" smtClean="0">
              <a:solidFill>
                <a:srgbClr val="92D050"/>
              </a:solidFill>
            </a:rPr>
            <a:t>điều</a:t>
          </a:r>
          <a:r>
            <a:rPr lang="en-US" sz="2800" b="1" dirty="0" smtClean="0">
              <a:solidFill>
                <a:srgbClr val="92D050"/>
              </a:solidFill>
            </a:rPr>
            <a:t> </a:t>
          </a:r>
          <a:r>
            <a:rPr lang="en-US" sz="2800" b="1" dirty="0" err="1" smtClean="0">
              <a:solidFill>
                <a:srgbClr val="92D050"/>
              </a:solidFill>
            </a:rPr>
            <a:t>chỉnh</a:t>
          </a:r>
          <a:r>
            <a:rPr lang="en-US" sz="2800" b="1" dirty="0" smtClean="0">
              <a:solidFill>
                <a:srgbClr val="92D050"/>
              </a:solidFill>
            </a:rPr>
            <a:t> </a:t>
          </a:r>
          <a:endParaRPr lang="en-US" sz="2800" b="1" dirty="0">
            <a:solidFill>
              <a:srgbClr val="92D050"/>
            </a:solidFill>
          </a:endParaRPr>
        </a:p>
      </dgm:t>
    </dgm:pt>
    <dgm:pt modelId="{3852ED4A-4737-48AB-8107-C134086D2F14}" type="parTrans" cxnId="{CAB328FC-CB2C-4A95-A0BB-9611115AAE14}">
      <dgm:prSet/>
      <dgm:spPr/>
      <dgm:t>
        <a:bodyPr/>
        <a:lstStyle/>
        <a:p>
          <a:endParaRPr lang="en-US"/>
        </a:p>
      </dgm:t>
    </dgm:pt>
    <dgm:pt modelId="{74295353-C059-4820-8BB3-0F661E43D08C}" type="sibTrans" cxnId="{CAB328FC-CB2C-4A95-A0BB-9611115AAE14}">
      <dgm:prSet/>
      <dgm:spPr/>
      <dgm:t>
        <a:bodyPr/>
        <a:lstStyle/>
        <a:p>
          <a:endParaRPr lang="en-US"/>
        </a:p>
      </dgm:t>
    </dgm:pt>
    <dgm:pt modelId="{2EB156AE-F5F1-4DC4-B9D8-0BFDDFCA1E79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7030A0"/>
              </a:solidFill>
            </a:rPr>
            <a:t>Bơm</a:t>
          </a:r>
          <a:r>
            <a:rPr lang="en-US" sz="2800" b="1" dirty="0" smtClean="0">
              <a:solidFill>
                <a:srgbClr val="7030A0"/>
              </a:solidFill>
            </a:rPr>
            <a:t> </a:t>
          </a:r>
          <a:r>
            <a:rPr lang="en-US" sz="2800" b="1" dirty="0" err="1" smtClean="0">
              <a:solidFill>
                <a:srgbClr val="7030A0"/>
              </a:solidFill>
            </a:rPr>
            <a:t>cảm</a:t>
          </a:r>
          <a:r>
            <a:rPr lang="en-US" sz="2800" b="1" dirty="0" smtClean="0">
              <a:solidFill>
                <a:srgbClr val="7030A0"/>
              </a:solidFill>
            </a:rPr>
            <a:t> </a:t>
          </a:r>
          <a:r>
            <a:rPr lang="en-US" sz="2800" b="1" dirty="0" err="1" smtClean="0">
              <a:solidFill>
                <a:srgbClr val="7030A0"/>
              </a:solidFill>
            </a:rPr>
            <a:t>biến</a:t>
          </a:r>
          <a:r>
            <a:rPr lang="en-US" sz="2800" b="1" dirty="0" smtClean="0">
              <a:solidFill>
                <a:srgbClr val="7030A0"/>
              </a:solidFill>
            </a:rPr>
            <a:t> </a:t>
          </a:r>
          <a:r>
            <a:rPr lang="en-US" sz="2800" b="1" dirty="0" err="1" smtClean="0">
              <a:solidFill>
                <a:srgbClr val="7030A0"/>
              </a:solidFill>
            </a:rPr>
            <a:t>tải</a:t>
          </a:r>
          <a:endParaRPr lang="en-US" sz="2800" b="1" dirty="0">
            <a:solidFill>
              <a:srgbClr val="7030A0"/>
            </a:solidFill>
          </a:endParaRPr>
        </a:p>
      </dgm:t>
    </dgm:pt>
    <dgm:pt modelId="{720447B8-8C70-46D4-92FA-0731E2BFBA18}" type="parTrans" cxnId="{BAE61211-D48C-4ED3-BBAA-29EA2360ECFA}">
      <dgm:prSet/>
      <dgm:spPr/>
      <dgm:t>
        <a:bodyPr/>
        <a:lstStyle/>
        <a:p>
          <a:endParaRPr lang="en-US"/>
        </a:p>
      </dgm:t>
    </dgm:pt>
    <dgm:pt modelId="{DD4D17FC-3F3B-43E8-9451-3BECF4C36088}" type="sibTrans" cxnId="{BAE61211-D48C-4ED3-BBAA-29EA2360ECFA}">
      <dgm:prSet/>
      <dgm:spPr/>
      <dgm:t>
        <a:bodyPr/>
        <a:lstStyle/>
        <a:p>
          <a:endParaRPr lang="en-US"/>
        </a:p>
      </dgm:t>
    </dgm:pt>
    <dgm:pt modelId="{2CFDBAB3-2ABD-4EDB-9CF2-1C17E8687B47}" type="pres">
      <dgm:prSet presAssocID="{8C9C6E3D-9BEB-42DA-AA8C-C4C7747B8F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8C9EFC-9301-4B30-8B0D-A219E0DAA3C0}" type="pres">
      <dgm:prSet presAssocID="{4A607C6C-EBC9-440D-BDB7-E61172EA45AB}" presName="hierRoot1" presStyleCnt="0">
        <dgm:presLayoutVars>
          <dgm:hierBranch val="init"/>
        </dgm:presLayoutVars>
      </dgm:prSet>
      <dgm:spPr/>
    </dgm:pt>
    <dgm:pt modelId="{A614EEC6-D87B-4FF0-AC29-E632C30DC990}" type="pres">
      <dgm:prSet presAssocID="{4A607C6C-EBC9-440D-BDB7-E61172EA45AB}" presName="rootComposite1" presStyleCnt="0"/>
      <dgm:spPr/>
    </dgm:pt>
    <dgm:pt modelId="{8142C645-8912-4EC3-8EAB-D1221E960DF6}" type="pres">
      <dgm:prSet presAssocID="{4A607C6C-EBC9-440D-BDB7-E61172EA45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8AEB0-CE87-4371-B40D-626B339CD5C5}" type="pres">
      <dgm:prSet presAssocID="{4A607C6C-EBC9-440D-BDB7-E61172EA45AB}" presName="rootConnector1" presStyleLbl="node1" presStyleIdx="0" presStyleCnt="0"/>
      <dgm:spPr/>
    </dgm:pt>
    <dgm:pt modelId="{6FADDE75-30C7-4347-96E6-6761DC2EAA5C}" type="pres">
      <dgm:prSet presAssocID="{4A607C6C-EBC9-440D-BDB7-E61172EA45AB}" presName="hierChild2" presStyleCnt="0"/>
      <dgm:spPr/>
    </dgm:pt>
    <dgm:pt modelId="{CDBF14EA-1D96-44C6-9E09-8AB5301C2607}" type="pres">
      <dgm:prSet presAssocID="{9AE8FC74-23E0-45B1-9944-A7D2C37CDA27}" presName="Name37" presStyleLbl="parChTrans1D2" presStyleIdx="0" presStyleCnt="3"/>
      <dgm:spPr/>
    </dgm:pt>
    <dgm:pt modelId="{4DC2A069-D441-402D-BC24-F4130004D6D7}" type="pres">
      <dgm:prSet presAssocID="{145ABBEE-ED3C-47CB-9C35-516AB6DF6228}" presName="hierRoot2" presStyleCnt="0">
        <dgm:presLayoutVars>
          <dgm:hierBranch val="init"/>
        </dgm:presLayoutVars>
      </dgm:prSet>
      <dgm:spPr/>
    </dgm:pt>
    <dgm:pt modelId="{E531549F-F3EB-4549-B721-FD8FFECD650F}" type="pres">
      <dgm:prSet presAssocID="{145ABBEE-ED3C-47CB-9C35-516AB6DF6228}" presName="rootComposite" presStyleCnt="0"/>
      <dgm:spPr/>
    </dgm:pt>
    <dgm:pt modelId="{DF41A2D3-F5F5-43B3-8754-BA54298AE72C}" type="pres">
      <dgm:prSet presAssocID="{145ABBEE-ED3C-47CB-9C35-516AB6DF622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020E6-E7C7-43B3-B79D-1BAED4B0AF16}" type="pres">
      <dgm:prSet presAssocID="{145ABBEE-ED3C-47CB-9C35-516AB6DF6228}" presName="rootConnector" presStyleLbl="node2" presStyleIdx="0" presStyleCnt="3"/>
      <dgm:spPr/>
    </dgm:pt>
    <dgm:pt modelId="{2174686D-229D-4533-86CA-359FBAB0C456}" type="pres">
      <dgm:prSet presAssocID="{145ABBEE-ED3C-47CB-9C35-516AB6DF6228}" presName="hierChild4" presStyleCnt="0"/>
      <dgm:spPr/>
    </dgm:pt>
    <dgm:pt modelId="{A192E93C-106F-4B71-A427-441098E0914F}" type="pres">
      <dgm:prSet presAssocID="{145ABBEE-ED3C-47CB-9C35-516AB6DF6228}" presName="hierChild5" presStyleCnt="0"/>
      <dgm:spPr/>
    </dgm:pt>
    <dgm:pt modelId="{FCE82145-08E7-4962-94D5-13FFADE0C25E}" type="pres">
      <dgm:prSet presAssocID="{3852ED4A-4737-48AB-8107-C134086D2F14}" presName="Name37" presStyleLbl="parChTrans1D2" presStyleIdx="1" presStyleCnt="3"/>
      <dgm:spPr/>
    </dgm:pt>
    <dgm:pt modelId="{AF327F95-7761-4FB1-B29F-162613E14FAB}" type="pres">
      <dgm:prSet presAssocID="{3FBDAF67-58C2-41E3-80C7-9A12487342E3}" presName="hierRoot2" presStyleCnt="0">
        <dgm:presLayoutVars>
          <dgm:hierBranch val="init"/>
        </dgm:presLayoutVars>
      </dgm:prSet>
      <dgm:spPr/>
    </dgm:pt>
    <dgm:pt modelId="{63CF1A14-B3B3-4BA9-A0F5-0E13F26346B8}" type="pres">
      <dgm:prSet presAssocID="{3FBDAF67-58C2-41E3-80C7-9A12487342E3}" presName="rootComposite" presStyleCnt="0"/>
      <dgm:spPr/>
    </dgm:pt>
    <dgm:pt modelId="{056FEF60-2407-4E43-9F8A-7135F8929893}" type="pres">
      <dgm:prSet presAssocID="{3FBDAF67-58C2-41E3-80C7-9A12487342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7203A-A9D2-42A6-B00C-F406513528AE}" type="pres">
      <dgm:prSet presAssocID="{3FBDAF67-58C2-41E3-80C7-9A12487342E3}" presName="rootConnector" presStyleLbl="node2" presStyleIdx="1" presStyleCnt="3"/>
      <dgm:spPr/>
    </dgm:pt>
    <dgm:pt modelId="{4903B3D9-3E99-4710-BD05-BD1BFCC9C498}" type="pres">
      <dgm:prSet presAssocID="{3FBDAF67-58C2-41E3-80C7-9A12487342E3}" presName="hierChild4" presStyleCnt="0"/>
      <dgm:spPr/>
    </dgm:pt>
    <dgm:pt modelId="{F816D194-88E0-4FAA-BF22-5C1EC9D11666}" type="pres">
      <dgm:prSet presAssocID="{3FBDAF67-58C2-41E3-80C7-9A12487342E3}" presName="hierChild5" presStyleCnt="0"/>
      <dgm:spPr/>
    </dgm:pt>
    <dgm:pt modelId="{4088DAD0-12C2-41B3-A20E-643EF928E66A}" type="pres">
      <dgm:prSet presAssocID="{720447B8-8C70-46D4-92FA-0731E2BFBA18}" presName="Name37" presStyleLbl="parChTrans1D2" presStyleIdx="2" presStyleCnt="3"/>
      <dgm:spPr/>
    </dgm:pt>
    <dgm:pt modelId="{80AF5152-26D8-43CC-87C9-AC2A966ED26C}" type="pres">
      <dgm:prSet presAssocID="{2EB156AE-F5F1-4DC4-B9D8-0BFDDFCA1E79}" presName="hierRoot2" presStyleCnt="0">
        <dgm:presLayoutVars>
          <dgm:hierBranch val="init"/>
        </dgm:presLayoutVars>
      </dgm:prSet>
      <dgm:spPr/>
    </dgm:pt>
    <dgm:pt modelId="{E8805878-46D1-4E70-B714-81DEE0B92787}" type="pres">
      <dgm:prSet presAssocID="{2EB156AE-F5F1-4DC4-B9D8-0BFDDFCA1E79}" presName="rootComposite" presStyleCnt="0"/>
      <dgm:spPr/>
    </dgm:pt>
    <dgm:pt modelId="{F246D875-7224-4DC3-86A5-084CB453F6E6}" type="pres">
      <dgm:prSet presAssocID="{2EB156AE-F5F1-4DC4-B9D8-0BFDDFCA1E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95C9D-37E8-4803-80DC-1AA56696512D}" type="pres">
      <dgm:prSet presAssocID="{2EB156AE-F5F1-4DC4-B9D8-0BFDDFCA1E79}" presName="rootConnector" presStyleLbl="node2" presStyleIdx="2" presStyleCnt="3"/>
      <dgm:spPr/>
    </dgm:pt>
    <dgm:pt modelId="{AA3E890B-2DC5-46D7-91E5-AB4B5D8A6E20}" type="pres">
      <dgm:prSet presAssocID="{2EB156AE-F5F1-4DC4-B9D8-0BFDDFCA1E79}" presName="hierChild4" presStyleCnt="0"/>
      <dgm:spPr/>
    </dgm:pt>
    <dgm:pt modelId="{2DAE21E2-BA09-450C-B3AF-72F6D7D4AC8C}" type="pres">
      <dgm:prSet presAssocID="{2EB156AE-F5F1-4DC4-B9D8-0BFDDFCA1E79}" presName="hierChild5" presStyleCnt="0"/>
      <dgm:spPr/>
    </dgm:pt>
    <dgm:pt modelId="{7B4D3B4B-08BC-4F32-A664-7CCB877637C8}" type="pres">
      <dgm:prSet presAssocID="{4A607C6C-EBC9-440D-BDB7-E61172EA45AB}" presName="hierChild3" presStyleCnt="0"/>
      <dgm:spPr/>
    </dgm:pt>
  </dgm:ptLst>
  <dgm:cxnLst>
    <dgm:cxn modelId="{5751DD76-1740-4EEE-AB91-E1B7D2A5EBFB}" type="presOf" srcId="{4A607C6C-EBC9-440D-BDB7-E61172EA45AB}" destId="{8142C645-8912-4EC3-8EAB-D1221E960DF6}" srcOrd="0" destOrd="0" presId="urn:microsoft.com/office/officeart/2005/8/layout/orgChart1"/>
    <dgm:cxn modelId="{D1D34CED-B9F4-4331-9130-DF59DAE6D2E4}" type="presOf" srcId="{145ABBEE-ED3C-47CB-9C35-516AB6DF6228}" destId="{D4D020E6-E7C7-43B3-B79D-1BAED4B0AF16}" srcOrd="1" destOrd="0" presId="urn:microsoft.com/office/officeart/2005/8/layout/orgChart1"/>
    <dgm:cxn modelId="{0371F0F5-5921-4FD3-A42E-4320417FC7FD}" type="presOf" srcId="{3FBDAF67-58C2-41E3-80C7-9A12487342E3}" destId="{056FEF60-2407-4E43-9F8A-7135F8929893}" srcOrd="0" destOrd="0" presId="urn:microsoft.com/office/officeart/2005/8/layout/orgChart1"/>
    <dgm:cxn modelId="{6946D98D-DF99-4E68-8DB1-0B4429FC2719}" type="presOf" srcId="{2EB156AE-F5F1-4DC4-B9D8-0BFDDFCA1E79}" destId="{F246D875-7224-4DC3-86A5-084CB453F6E6}" srcOrd="0" destOrd="0" presId="urn:microsoft.com/office/officeart/2005/8/layout/orgChart1"/>
    <dgm:cxn modelId="{27805CA5-421B-4A18-B6F7-6CE7BD24CCB6}" type="presOf" srcId="{9AE8FC74-23E0-45B1-9944-A7D2C37CDA27}" destId="{CDBF14EA-1D96-44C6-9E09-8AB5301C2607}" srcOrd="0" destOrd="0" presId="urn:microsoft.com/office/officeart/2005/8/layout/orgChart1"/>
    <dgm:cxn modelId="{3FCC2581-C7AC-4DD7-875D-84CA863D24F1}" type="presOf" srcId="{2EB156AE-F5F1-4DC4-B9D8-0BFDDFCA1E79}" destId="{F9E95C9D-37E8-4803-80DC-1AA56696512D}" srcOrd="1" destOrd="0" presId="urn:microsoft.com/office/officeart/2005/8/layout/orgChart1"/>
    <dgm:cxn modelId="{CAB328FC-CB2C-4A95-A0BB-9611115AAE14}" srcId="{4A607C6C-EBC9-440D-BDB7-E61172EA45AB}" destId="{3FBDAF67-58C2-41E3-80C7-9A12487342E3}" srcOrd="1" destOrd="0" parTransId="{3852ED4A-4737-48AB-8107-C134086D2F14}" sibTransId="{74295353-C059-4820-8BB3-0F661E43D08C}"/>
    <dgm:cxn modelId="{7F3AF392-3B73-4345-8534-AA37C6FE19EA}" type="presOf" srcId="{3852ED4A-4737-48AB-8107-C134086D2F14}" destId="{FCE82145-08E7-4962-94D5-13FFADE0C25E}" srcOrd="0" destOrd="0" presId="urn:microsoft.com/office/officeart/2005/8/layout/orgChart1"/>
    <dgm:cxn modelId="{3A97E1F2-FF4B-4925-A3C0-5B6809F99C36}" srcId="{8C9C6E3D-9BEB-42DA-AA8C-C4C7747B8F57}" destId="{4A607C6C-EBC9-440D-BDB7-E61172EA45AB}" srcOrd="0" destOrd="0" parTransId="{B642053F-73B5-4F82-A49D-78ED3DF0FC18}" sibTransId="{CA19D900-A7C6-4F82-A428-721C55807EA8}"/>
    <dgm:cxn modelId="{84E059E9-2FB2-490B-A473-D8CEC96DC8E0}" type="presOf" srcId="{720447B8-8C70-46D4-92FA-0731E2BFBA18}" destId="{4088DAD0-12C2-41B3-A20E-643EF928E66A}" srcOrd="0" destOrd="0" presId="urn:microsoft.com/office/officeart/2005/8/layout/orgChart1"/>
    <dgm:cxn modelId="{3A2565A8-E332-4912-932A-78C59BE8C98E}" type="presOf" srcId="{3FBDAF67-58C2-41E3-80C7-9A12487342E3}" destId="{18F7203A-A9D2-42A6-B00C-F406513528AE}" srcOrd="1" destOrd="0" presId="urn:microsoft.com/office/officeart/2005/8/layout/orgChart1"/>
    <dgm:cxn modelId="{BAE61211-D48C-4ED3-BBAA-29EA2360ECFA}" srcId="{4A607C6C-EBC9-440D-BDB7-E61172EA45AB}" destId="{2EB156AE-F5F1-4DC4-B9D8-0BFDDFCA1E79}" srcOrd="2" destOrd="0" parTransId="{720447B8-8C70-46D4-92FA-0731E2BFBA18}" sibTransId="{DD4D17FC-3F3B-43E8-9451-3BECF4C36088}"/>
    <dgm:cxn modelId="{C1E2D40F-BB45-4BAF-A499-2DDECA28E625}" type="presOf" srcId="{145ABBEE-ED3C-47CB-9C35-516AB6DF6228}" destId="{DF41A2D3-F5F5-43B3-8754-BA54298AE72C}" srcOrd="0" destOrd="0" presId="urn:microsoft.com/office/officeart/2005/8/layout/orgChart1"/>
    <dgm:cxn modelId="{67927766-1F5F-47EB-862D-A8EEEF5E31D5}" type="presOf" srcId="{8C9C6E3D-9BEB-42DA-AA8C-C4C7747B8F57}" destId="{2CFDBAB3-2ABD-4EDB-9CF2-1C17E8687B47}" srcOrd="0" destOrd="0" presId="urn:microsoft.com/office/officeart/2005/8/layout/orgChart1"/>
    <dgm:cxn modelId="{2153C246-2A43-44D9-9B5D-FB37CA634442}" type="presOf" srcId="{4A607C6C-EBC9-440D-BDB7-E61172EA45AB}" destId="{C0A8AEB0-CE87-4371-B40D-626B339CD5C5}" srcOrd="1" destOrd="0" presId="urn:microsoft.com/office/officeart/2005/8/layout/orgChart1"/>
    <dgm:cxn modelId="{B847AB06-9DAE-4FE9-B7C8-644D4FC750AB}" srcId="{4A607C6C-EBC9-440D-BDB7-E61172EA45AB}" destId="{145ABBEE-ED3C-47CB-9C35-516AB6DF6228}" srcOrd="0" destOrd="0" parTransId="{9AE8FC74-23E0-45B1-9944-A7D2C37CDA27}" sibTransId="{0853D42D-BA2D-42F2-A955-99AC1A31FB52}"/>
    <dgm:cxn modelId="{227069A1-3813-4F77-BB41-6C2791C96754}" type="presParOf" srcId="{2CFDBAB3-2ABD-4EDB-9CF2-1C17E8687B47}" destId="{BC8C9EFC-9301-4B30-8B0D-A219E0DAA3C0}" srcOrd="0" destOrd="0" presId="urn:microsoft.com/office/officeart/2005/8/layout/orgChart1"/>
    <dgm:cxn modelId="{8959D7D0-682D-41BB-A6CE-D2F6B5E910D9}" type="presParOf" srcId="{BC8C9EFC-9301-4B30-8B0D-A219E0DAA3C0}" destId="{A614EEC6-D87B-4FF0-AC29-E632C30DC990}" srcOrd="0" destOrd="0" presId="urn:microsoft.com/office/officeart/2005/8/layout/orgChart1"/>
    <dgm:cxn modelId="{FB99659C-BC29-4FB1-93FB-F6CD2591985D}" type="presParOf" srcId="{A614EEC6-D87B-4FF0-AC29-E632C30DC990}" destId="{8142C645-8912-4EC3-8EAB-D1221E960DF6}" srcOrd="0" destOrd="0" presId="urn:microsoft.com/office/officeart/2005/8/layout/orgChart1"/>
    <dgm:cxn modelId="{FEE42F8B-DF72-447E-9CFF-59DF991AF248}" type="presParOf" srcId="{A614EEC6-D87B-4FF0-AC29-E632C30DC990}" destId="{C0A8AEB0-CE87-4371-B40D-626B339CD5C5}" srcOrd="1" destOrd="0" presId="urn:microsoft.com/office/officeart/2005/8/layout/orgChart1"/>
    <dgm:cxn modelId="{5366447C-D9BB-4932-8D0A-2591EB062394}" type="presParOf" srcId="{BC8C9EFC-9301-4B30-8B0D-A219E0DAA3C0}" destId="{6FADDE75-30C7-4347-96E6-6761DC2EAA5C}" srcOrd="1" destOrd="0" presId="urn:microsoft.com/office/officeart/2005/8/layout/orgChart1"/>
    <dgm:cxn modelId="{1F9F9628-7D75-45F5-9079-49DEADEAF79E}" type="presParOf" srcId="{6FADDE75-30C7-4347-96E6-6761DC2EAA5C}" destId="{CDBF14EA-1D96-44C6-9E09-8AB5301C2607}" srcOrd="0" destOrd="0" presId="urn:microsoft.com/office/officeart/2005/8/layout/orgChart1"/>
    <dgm:cxn modelId="{E05DBD35-CF12-4535-8AEC-09FCC9824669}" type="presParOf" srcId="{6FADDE75-30C7-4347-96E6-6761DC2EAA5C}" destId="{4DC2A069-D441-402D-BC24-F4130004D6D7}" srcOrd="1" destOrd="0" presId="urn:microsoft.com/office/officeart/2005/8/layout/orgChart1"/>
    <dgm:cxn modelId="{6A942926-97AF-4EC0-84D7-E52B18559584}" type="presParOf" srcId="{4DC2A069-D441-402D-BC24-F4130004D6D7}" destId="{E531549F-F3EB-4549-B721-FD8FFECD650F}" srcOrd="0" destOrd="0" presId="urn:microsoft.com/office/officeart/2005/8/layout/orgChart1"/>
    <dgm:cxn modelId="{61640031-66E3-48B2-A982-C8CF175C9929}" type="presParOf" srcId="{E531549F-F3EB-4549-B721-FD8FFECD650F}" destId="{DF41A2D3-F5F5-43B3-8754-BA54298AE72C}" srcOrd="0" destOrd="0" presId="urn:microsoft.com/office/officeart/2005/8/layout/orgChart1"/>
    <dgm:cxn modelId="{37856B2F-781C-420A-AF8C-FCB8E617DB94}" type="presParOf" srcId="{E531549F-F3EB-4549-B721-FD8FFECD650F}" destId="{D4D020E6-E7C7-43B3-B79D-1BAED4B0AF16}" srcOrd="1" destOrd="0" presId="urn:microsoft.com/office/officeart/2005/8/layout/orgChart1"/>
    <dgm:cxn modelId="{E7AA72FF-9E02-40E6-B17B-A486A4F3ED9E}" type="presParOf" srcId="{4DC2A069-D441-402D-BC24-F4130004D6D7}" destId="{2174686D-229D-4533-86CA-359FBAB0C456}" srcOrd="1" destOrd="0" presId="urn:microsoft.com/office/officeart/2005/8/layout/orgChart1"/>
    <dgm:cxn modelId="{B1916EE6-BC8E-4F9D-A1F8-62BCF3278D5F}" type="presParOf" srcId="{4DC2A069-D441-402D-BC24-F4130004D6D7}" destId="{A192E93C-106F-4B71-A427-441098E0914F}" srcOrd="2" destOrd="0" presId="urn:microsoft.com/office/officeart/2005/8/layout/orgChart1"/>
    <dgm:cxn modelId="{F2743BAF-DBD2-49E5-B6C6-EB4EB9908EAF}" type="presParOf" srcId="{6FADDE75-30C7-4347-96E6-6761DC2EAA5C}" destId="{FCE82145-08E7-4962-94D5-13FFADE0C25E}" srcOrd="2" destOrd="0" presId="urn:microsoft.com/office/officeart/2005/8/layout/orgChart1"/>
    <dgm:cxn modelId="{E1F4CF76-FE5E-4FCE-ABF0-E1A06080ED05}" type="presParOf" srcId="{6FADDE75-30C7-4347-96E6-6761DC2EAA5C}" destId="{AF327F95-7761-4FB1-B29F-162613E14FAB}" srcOrd="3" destOrd="0" presId="urn:microsoft.com/office/officeart/2005/8/layout/orgChart1"/>
    <dgm:cxn modelId="{D49A41C8-95E6-41F0-B813-2BE68746B11A}" type="presParOf" srcId="{AF327F95-7761-4FB1-B29F-162613E14FAB}" destId="{63CF1A14-B3B3-4BA9-A0F5-0E13F26346B8}" srcOrd="0" destOrd="0" presId="urn:microsoft.com/office/officeart/2005/8/layout/orgChart1"/>
    <dgm:cxn modelId="{B72A5075-DCF5-4562-B1E9-03DBC019D778}" type="presParOf" srcId="{63CF1A14-B3B3-4BA9-A0F5-0E13F26346B8}" destId="{056FEF60-2407-4E43-9F8A-7135F8929893}" srcOrd="0" destOrd="0" presId="urn:microsoft.com/office/officeart/2005/8/layout/orgChart1"/>
    <dgm:cxn modelId="{9D2342F6-40F8-4C2F-B413-97C12B581B0F}" type="presParOf" srcId="{63CF1A14-B3B3-4BA9-A0F5-0E13F26346B8}" destId="{18F7203A-A9D2-42A6-B00C-F406513528AE}" srcOrd="1" destOrd="0" presId="urn:microsoft.com/office/officeart/2005/8/layout/orgChart1"/>
    <dgm:cxn modelId="{A2552A7B-FBE9-4056-9F94-176BD072D433}" type="presParOf" srcId="{AF327F95-7761-4FB1-B29F-162613E14FAB}" destId="{4903B3D9-3E99-4710-BD05-BD1BFCC9C498}" srcOrd="1" destOrd="0" presId="urn:microsoft.com/office/officeart/2005/8/layout/orgChart1"/>
    <dgm:cxn modelId="{214054B8-6853-4F02-88DB-073E7E7D5AF5}" type="presParOf" srcId="{AF327F95-7761-4FB1-B29F-162613E14FAB}" destId="{F816D194-88E0-4FAA-BF22-5C1EC9D11666}" srcOrd="2" destOrd="0" presId="urn:microsoft.com/office/officeart/2005/8/layout/orgChart1"/>
    <dgm:cxn modelId="{B0F343AA-4D7E-4FBF-BFAB-1F5F8A671009}" type="presParOf" srcId="{6FADDE75-30C7-4347-96E6-6761DC2EAA5C}" destId="{4088DAD0-12C2-41B3-A20E-643EF928E66A}" srcOrd="4" destOrd="0" presId="urn:microsoft.com/office/officeart/2005/8/layout/orgChart1"/>
    <dgm:cxn modelId="{FEF063FE-B7BF-49AD-A140-ABA38F781454}" type="presParOf" srcId="{6FADDE75-30C7-4347-96E6-6761DC2EAA5C}" destId="{80AF5152-26D8-43CC-87C9-AC2A966ED26C}" srcOrd="5" destOrd="0" presId="urn:microsoft.com/office/officeart/2005/8/layout/orgChart1"/>
    <dgm:cxn modelId="{02DF2A08-177F-4740-BE87-A574F1FFD44A}" type="presParOf" srcId="{80AF5152-26D8-43CC-87C9-AC2A966ED26C}" destId="{E8805878-46D1-4E70-B714-81DEE0B92787}" srcOrd="0" destOrd="0" presId="urn:microsoft.com/office/officeart/2005/8/layout/orgChart1"/>
    <dgm:cxn modelId="{8E362B4C-A2F2-4458-B1FD-090BDC2CABE2}" type="presParOf" srcId="{E8805878-46D1-4E70-B714-81DEE0B92787}" destId="{F246D875-7224-4DC3-86A5-084CB453F6E6}" srcOrd="0" destOrd="0" presId="urn:microsoft.com/office/officeart/2005/8/layout/orgChart1"/>
    <dgm:cxn modelId="{99B28600-3D5C-4F9F-9B9F-4A051744AC10}" type="presParOf" srcId="{E8805878-46D1-4E70-B714-81DEE0B92787}" destId="{F9E95C9D-37E8-4803-80DC-1AA56696512D}" srcOrd="1" destOrd="0" presId="urn:microsoft.com/office/officeart/2005/8/layout/orgChart1"/>
    <dgm:cxn modelId="{570FCBE4-F1CF-4EBB-83C9-22F9DAF6732C}" type="presParOf" srcId="{80AF5152-26D8-43CC-87C9-AC2A966ED26C}" destId="{AA3E890B-2DC5-46D7-91E5-AB4B5D8A6E20}" srcOrd="1" destOrd="0" presId="urn:microsoft.com/office/officeart/2005/8/layout/orgChart1"/>
    <dgm:cxn modelId="{6E6B8175-2B77-4FF3-A847-3A2722DDFDB5}" type="presParOf" srcId="{80AF5152-26D8-43CC-87C9-AC2A966ED26C}" destId="{2DAE21E2-BA09-450C-B3AF-72F6D7D4AC8C}" srcOrd="2" destOrd="0" presId="urn:microsoft.com/office/officeart/2005/8/layout/orgChart1"/>
    <dgm:cxn modelId="{D6F10268-8A6D-4825-988A-941E4224CA01}" type="presParOf" srcId="{BC8C9EFC-9301-4B30-8B0D-A219E0DAA3C0}" destId="{7B4D3B4B-08BC-4F32-A664-7CCB877637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8DAD0-12C2-41B3-A20E-643EF928E66A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82145-08E7-4962-94D5-13FFADE0C25E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F14EA-1D96-44C6-9E09-8AB5301C2607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2C645-8912-4EC3-8EAB-D1221E960DF6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</a:rPr>
            <a:t>Bơm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thuỷ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lực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thể</a:t>
          </a:r>
          <a:r>
            <a:rPr lang="en-US" sz="2800" b="1" kern="1200" dirty="0" smtClean="0">
              <a:solidFill>
                <a:srgbClr val="FFFF00"/>
              </a:solidFill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</a:rPr>
            <a:t>tích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875855" y="1271678"/>
        <a:ext cx="2376289" cy="1188144"/>
      </dsp:txXfrm>
    </dsp:sp>
    <dsp:sp modelId="{DF41A2D3-F5F5-43B3-8754-BA54298AE72C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</a:rPr>
            <a:t>Bơm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không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điều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chỉnh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545" y="2958843"/>
        <a:ext cx="2376289" cy="1188144"/>
      </dsp:txXfrm>
    </dsp:sp>
    <dsp:sp modelId="{056FEF60-2407-4E43-9F8A-7135F8929893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92D050"/>
              </a:solidFill>
            </a:rPr>
            <a:t>Bơm</a:t>
          </a:r>
          <a:r>
            <a:rPr lang="en-US" sz="2800" b="1" kern="1200" dirty="0" smtClean="0">
              <a:solidFill>
                <a:srgbClr val="92D050"/>
              </a:solidFill>
            </a:rPr>
            <a:t> </a:t>
          </a:r>
          <a:r>
            <a:rPr lang="en-US" sz="2800" b="1" kern="1200" dirty="0" err="1" smtClean="0">
              <a:solidFill>
                <a:srgbClr val="92D050"/>
              </a:solidFill>
            </a:rPr>
            <a:t>điều</a:t>
          </a:r>
          <a:r>
            <a:rPr lang="en-US" sz="2800" b="1" kern="1200" dirty="0" smtClean="0">
              <a:solidFill>
                <a:srgbClr val="92D050"/>
              </a:solidFill>
            </a:rPr>
            <a:t> </a:t>
          </a:r>
          <a:r>
            <a:rPr lang="en-US" sz="2800" b="1" kern="1200" dirty="0" err="1" smtClean="0">
              <a:solidFill>
                <a:srgbClr val="92D050"/>
              </a:solidFill>
            </a:rPr>
            <a:t>chỉnh</a:t>
          </a:r>
          <a:r>
            <a:rPr lang="en-US" sz="2800" b="1" kern="1200" dirty="0" smtClean="0">
              <a:solidFill>
                <a:srgbClr val="92D050"/>
              </a:solidFill>
            </a:rPr>
            <a:t> </a:t>
          </a:r>
          <a:endParaRPr lang="en-US" sz="2800" b="1" kern="1200" dirty="0">
            <a:solidFill>
              <a:srgbClr val="92D050"/>
            </a:solidFill>
          </a:endParaRPr>
        </a:p>
      </dsp:txBody>
      <dsp:txXfrm>
        <a:off x="2875855" y="2958843"/>
        <a:ext cx="2376289" cy="1188144"/>
      </dsp:txXfrm>
    </dsp:sp>
    <dsp:sp modelId="{F246D875-7224-4DC3-86A5-084CB453F6E6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7030A0"/>
              </a:solidFill>
            </a:rPr>
            <a:t>Bơm</a:t>
          </a:r>
          <a:r>
            <a:rPr lang="en-US" sz="2800" b="1" kern="1200" dirty="0" smtClean="0">
              <a:solidFill>
                <a:srgbClr val="7030A0"/>
              </a:solidFill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</a:rPr>
            <a:t>cảm</a:t>
          </a:r>
          <a:r>
            <a:rPr lang="en-US" sz="2800" b="1" kern="1200" dirty="0" smtClean="0">
              <a:solidFill>
                <a:srgbClr val="7030A0"/>
              </a:solidFill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</a:rPr>
            <a:t>biến</a:t>
          </a:r>
          <a:r>
            <a:rPr lang="en-US" sz="2800" b="1" kern="1200" dirty="0" smtClean="0">
              <a:solidFill>
                <a:srgbClr val="7030A0"/>
              </a:solidFill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</a:rPr>
            <a:t>tải</a:t>
          </a:r>
          <a:endParaRPr lang="en-US" sz="2800" b="1" kern="1200" dirty="0">
            <a:solidFill>
              <a:srgbClr val="7030A0"/>
            </a:solidFill>
          </a:endParaRP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0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4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0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8C2C-AC35-4DED-8481-B1C50B50CA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C069-6B12-4288-8FA4-CE4098F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64" y="310895"/>
            <a:ext cx="9144000" cy="13245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TRƯỜNG ĐẠI HỌC MỎ - ĐỊA CHẤT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KHOA CƠ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BỘ MÔN KỸ THUẬT CƠ KHÍ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23744"/>
            <a:ext cx="9144000" cy="30998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BÁO CÁO HỌC THUẬT NĂM HỌC 2020 – 2021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NGHIÊN CỨU, LỰA CHỌN BƠM VÀ SƠ ĐỒ NGUYÊN LÝ MẠCH THUỶ LỰC ĐIỀU KHIỂN XY LANH ÉP CHÍNH CỦA NHÓM MÁY ÉP THUỶ LỰC</a:t>
            </a: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</a:rPr>
              <a:t>Thực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</a:rPr>
              <a:t>Nguyễn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Sơn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Tùng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" y="455828"/>
            <a:ext cx="1758391" cy="17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Q</a:t>
            </a:r>
            <a:r>
              <a:rPr lang="en-US" dirty="0" err="1" smtClean="0">
                <a:solidFill>
                  <a:srgbClr val="0070C0"/>
                </a:solidFill>
              </a:rPr>
              <a:t>uá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ép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vận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tốc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ép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v, </a:t>
            </a:r>
            <a:r>
              <a:rPr lang="en-US" dirty="0" err="1" smtClean="0">
                <a:solidFill>
                  <a:srgbClr val="0070C0"/>
                </a:solidFill>
              </a:rPr>
              <a:t>lực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ép</a:t>
            </a:r>
            <a:r>
              <a:rPr lang="en-US" dirty="0" smtClean="0">
                <a:solidFill>
                  <a:srgbClr val="0070C0"/>
                </a:solidFill>
              </a:rPr>
              <a:t> P, </a:t>
            </a:r>
            <a:r>
              <a:rPr lang="en-US" dirty="0" err="1" smtClean="0">
                <a:solidFill>
                  <a:srgbClr val="0070C0"/>
                </a:solidFill>
              </a:rPr>
              <a:t>hành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S</a:t>
            </a:r>
          </a:p>
          <a:p>
            <a:pPr marL="0" indent="0" algn="just"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v </a:t>
            </a:r>
            <a:r>
              <a:rPr lang="en-US" dirty="0" err="1" smtClean="0"/>
              <a:t>và</a:t>
            </a:r>
            <a:r>
              <a:rPr lang="en-US" dirty="0" smtClean="0"/>
              <a:t> S </a:t>
            </a:r>
            <a:r>
              <a:rPr lang="en-US" dirty="0" err="1" smtClean="0"/>
              <a:t>khá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P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tuỳ</a:t>
            </a:r>
            <a:r>
              <a:rPr lang="en-US" dirty="0" smtClean="0"/>
              <a:t>   	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Quá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duỗi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cần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không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tải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vận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tốc</a:t>
            </a:r>
            <a:r>
              <a:rPr lang="en-US" dirty="0" smtClean="0">
                <a:solidFill>
                  <a:srgbClr val="0070C0"/>
                </a:solidFill>
              </a:rPr>
              <a:t> v</a:t>
            </a:r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hành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S</a:t>
            </a:r>
            <a:r>
              <a:rPr lang="en-US" sz="16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P</a:t>
            </a:r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khá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nhỏ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Quá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cần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pit </a:t>
            </a:r>
            <a:r>
              <a:rPr lang="en-US" dirty="0" err="1" smtClean="0">
                <a:solidFill>
                  <a:srgbClr val="0070C0"/>
                </a:solidFill>
              </a:rPr>
              <a:t>tông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vận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tốc</a:t>
            </a:r>
            <a:r>
              <a:rPr lang="en-US" dirty="0" smtClean="0">
                <a:solidFill>
                  <a:srgbClr val="0070C0"/>
                </a:solidFill>
              </a:rPr>
              <a:t> v</a:t>
            </a:r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hành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trình</a:t>
            </a:r>
            <a:r>
              <a:rPr lang="en-US" dirty="0" smtClean="0">
                <a:solidFill>
                  <a:srgbClr val="0070C0"/>
                </a:solidFill>
              </a:rPr>
              <a:t> S</a:t>
            </a:r>
            <a:r>
              <a:rPr lang="en-US" sz="1400" b="1" dirty="0" smtClean="0">
                <a:solidFill>
                  <a:srgbClr val="0070C0"/>
                </a:solidFill>
              </a:rPr>
              <a:t>2</a:t>
            </a:r>
          </a:p>
          <a:p>
            <a:pPr marL="0" indent="0" algn="just">
              <a:buNone/>
            </a:pP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err="1" smtClean="0"/>
              <a:t>lanh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d/D = 0,7 – 0,8 (0,9).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sz="1600" b="1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const</a:t>
            </a:r>
            <a:r>
              <a:rPr lang="en-US" dirty="0"/>
              <a:t>:</a:t>
            </a:r>
            <a:r>
              <a:rPr lang="en-US" dirty="0" smtClean="0"/>
              <a:t>          v &lt;&lt; v</a:t>
            </a:r>
            <a:r>
              <a:rPr lang="en-US" sz="1400" b="1" dirty="0" smtClean="0"/>
              <a:t>2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60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Vấn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cần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phải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giải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quyết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(</a:t>
            </a:r>
            <a:r>
              <a:rPr lang="en-US" dirty="0" err="1" smtClean="0"/>
              <a:t>Q</a:t>
            </a:r>
            <a:r>
              <a:rPr lang="en-US" sz="1400" b="1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v = v</a:t>
            </a:r>
            <a:r>
              <a:rPr lang="en-US" sz="1400" b="1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v</a:t>
            </a:r>
            <a:r>
              <a:rPr lang="en-US" sz="1400" b="1" dirty="0" smtClean="0"/>
              <a:t>2</a:t>
            </a:r>
            <a:r>
              <a:rPr lang="en-US" dirty="0" smtClean="0"/>
              <a:t> &lt; 0,1 m/s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,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(</a:t>
            </a:r>
            <a:r>
              <a:rPr lang="en-US" dirty="0" err="1" smtClean="0"/>
              <a:t>Q</a:t>
            </a:r>
            <a:r>
              <a:rPr lang="en-US" sz="1400" b="1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v</a:t>
            </a:r>
            <a:r>
              <a:rPr lang="en-US" sz="1400" b="1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v</a:t>
            </a:r>
            <a:r>
              <a:rPr lang="en-US" sz="1400" b="1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7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Hai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1161288" y="2386584"/>
            <a:ext cx="6336792" cy="7371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Thời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thực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quá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duỗi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cần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tải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cần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ngắn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161288" y="3708686"/>
            <a:ext cx="6336792" cy="73717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Hệ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suất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cơ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lớn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nhất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690688"/>
            <a:ext cx="4346448" cy="4346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8681" y="5837081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6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18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6396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2.1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pit </a:t>
            </a:r>
            <a:r>
              <a:rPr lang="en-US" b="1" dirty="0" err="1" smtClean="0"/>
              <a:t>tông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duỗi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: P –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đẩy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F –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dirty="0" err="1" smtClean="0"/>
              <a:t>F</a:t>
            </a:r>
            <a:r>
              <a:rPr lang="en-US" sz="1400" b="1" dirty="0" err="1" smtClean="0"/>
              <a:t>ms</a:t>
            </a:r>
            <a:r>
              <a:rPr lang="en-US" dirty="0" smtClean="0"/>
              <a:t> – </a:t>
            </a:r>
            <a:r>
              <a:rPr lang="en-US" dirty="0" err="1" smtClean="0"/>
              <a:t>lực</a:t>
            </a:r>
            <a:r>
              <a:rPr lang="en-US" dirty="0" smtClean="0"/>
              <a:t> ma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14213"/>
              </p:ext>
            </p:extLst>
          </p:nvPr>
        </p:nvGraphicFramePr>
        <p:xfrm>
          <a:off x="4927600" y="26670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29224"/>
              </p:ext>
            </p:extLst>
          </p:nvPr>
        </p:nvGraphicFramePr>
        <p:xfrm>
          <a:off x="3522091" y="2906754"/>
          <a:ext cx="1552829" cy="44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2091" y="2906754"/>
                        <a:ext cx="1552829" cy="44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06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804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2.1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pit </a:t>
            </a:r>
            <a:r>
              <a:rPr lang="en-US" b="1" dirty="0" err="1" smtClean="0"/>
              <a:t>tông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0070C0"/>
                </a:solidFill>
              </a:rPr>
              <a:t>Ví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dụ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bùn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phế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liệu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58" y="4101882"/>
            <a:ext cx="2928562" cy="215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4265" y="2286000"/>
            <a:ext cx="5065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7030A0"/>
                </a:solidFill>
              </a:rPr>
              <a:t>Ví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dụ</a:t>
            </a:r>
            <a:r>
              <a:rPr lang="en-US" sz="2800" b="1" i="1" dirty="0" smtClean="0">
                <a:solidFill>
                  <a:srgbClr val="7030A0"/>
                </a:solidFill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Nhóm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máy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chặt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máy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đột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Kháng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đột</a:t>
            </a:r>
            <a:r>
              <a:rPr lang="en-US" sz="2800" dirty="0" smtClean="0"/>
              <a:t> </a:t>
            </a:r>
            <a:r>
              <a:rPr lang="en-US" sz="2800" dirty="0" err="1" smtClean="0"/>
              <a:t>ngột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06" y="3971649"/>
            <a:ext cx="2807785" cy="228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0824" y="6247896"/>
            <a:ext cx="846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7 – </a:t>
            </a:r>
            <a:r>
              <a:rPr lang="en-US" sz="2000" i="1" dirty="0" err="1" smtClean="0"/>
              <a:t>Biểu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trên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cần</a:t>
            </a:r>
            <a:r>
              <a:rPr lang="en-US" sz="2000" i="1" dirty="0" smtClean="0"/>
              <a:t> pit </a:t>
            </a:r>
            <a:r>
              <a:rPr lang="en-US" sz="2000" i="1" dirty="0" err="1" smtClean="0"/>
              <a:t>tông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liệu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2428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752"/>
            <a:ext cx="6102096" cy="4732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2.2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: P –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, p</a:t>
            </a:r>
            <a:r>
              <a:rPr lang="en-US" sz="1400" b="1" dirty="0" smtClean="0"/>
              <a:t>1</a:t>
            </a:r>
            <a:r>
              <a:rPr lang="en-US" dirty="0" smtClean="0"/>
              <a:t> –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A</a:t>
            </a:r>
            <a:r>
              <a:rPr lang="en-US" sz="1400" b="1" dirty="0" smtClean="0"/>
              <a:t>1</a:t>
            </a:r>
            <a:r>
              <a:rPr lang="en-US" dirty="0" smtClean="0"/>
              <a:t>, p</a:t>
            </a:r>
            <a:r>
              <a:rPr lang="en-US" sz="1400" b="1" dirty="0" smtClean="0"/>
              <a:t>2</a:t>
            </a:r>
            <a:r>
              <a:rPr lang="en-US" dirty="0" smtClean="0"/>
              <a:t> –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A</a:t>
            </a:r>
            <a:r>
              <a:rPr lang="en-US" sz="1400" b="1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sz="1400" b="1" dirty="0" err="1" smtClean="0"/>
              <a:t>msxl</a:t>
            </a:r>
            <a:r>
              <a:rPr lang="en-US" dirty="0" smtClean="0"/>
              <a:t> – </a:t>
            </a:r>
            <a:r>
              <a:rPr lang="en-US" dirty="0" err="1" smtClean="0"/>
              <a:t>lực</a:t>
            </a:r>
            <a:r>
              <a:rPr lang="en-US" dirty="0" smtClean="0"/>
              <a:t> ma </a:t>
            </a:r>
            <a:r>
              <a:rPr lang="en-US" dirty="0" err="1" smtClean="0"/>
              <a:t>sát</a:t>
            </a:r>
            <a:r>
              <a:rPr lang="en-US" dirty="0" smtClean="0"/>
              <a:t> ở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78151"/>
              </p:ext>
            </p:extLst>
          </p:nvPr>
        </p:nvGraphicFramePr>
        <p:xfrm>
          <a:off x="2347172" y="2821686"/>
          <a:ext cx="3328458" cy="47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587240" imgH="228600" progId="Equation.DSMT4">
                  <p:embed/>
                </p:oleObj>
              </mc:Choice>
              <mc:Fallback>
                <p:oleObj name="Equation" r:id="rId3" imgW="1587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172" y="2821686"/>
                        <a:ext cx="3328458" cy="47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63884"/>
              </p:ext>
            </p:extLst>
          </p:nvPr>
        </p:nvGraphicFramePr>
        <p:xfrm>
          <a:off x="2624138" y="3435350"/>
          <a:ext cx="27225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485720" imgH="469800" progId="Equation.DSMT4">
                  <p:embed/>
                </p:oleObj>
              </mc:Choice>
              <mc:Fallback>
                <p:oleObj name="Equation" r:id="rId5" imgW="1485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138" y="3435350"/>
                        <a:ext cx="2722562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85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896856" cy="4584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2.2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A</a:t>
            </a:r>
            <a:r>
              <a:rPr lang="en-US" sz="1400" b="1" dirty="0" smtClean="0"/>
              <a:t>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sz="1600" b="1" dirty="0" err="1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, p</a:t>
            </a:r>
            <a:r>
              <a:rPr lang="en-US" sz="1600" b="1" dirty="0" smtClean="0"/>
              <a:t>1</a:t>
            </a:r>
            <a:r>
              <a:rPr lang="en-US" dirty="0" smtClean="0"/>
              <a:t>, p</a:t>
            </a:r>
            <a:r>
              <a:rPr lang="en-US" sz="1600" b="1" dirty="0" smtClean="0"/>
              <a:t>2</a:t>
            </a:r>
            <a:r>
              <a:rPr lang="en-US" dirty="0" smtClean="0"/>
              <a:t> –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err="1" smtClean="0"/>
              <a:t>lanh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err="1" smtClean="0"/>
              <a:t>p</a:t>
            </a:r>
            <a:r>
              <a:rPr lang="en-US" sz="1600" b="1" dirty="0" err="1" smtClean="0"/>
              <a:t>h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err="1" smtClean="0"/>
              <a:t>p</a:t>
            </a:r>
            <a:r>
              <a:rPr lang="en-US" sz="1600" b="1" dirty="0" err="1" smtClean="0"/>
              <a:t>d</a:t>
            </a:r>
            <a:r>
              <a:rPr lang="en-US" dirty="0" smtClean="0"/>
              <a:t> –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bể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đẩy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975390"/>
              </p:ext>
            </p:extLst>
          </p:nvPr>
        </p:nvGraphicFramePr>
        <p:xfrm>
          <a:off x="2818684" y="2761344"/>
          <a:ext cx="1455882" cy="73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825480" imgH="419040" progId="Equation.DSMT4">
                  <p:embed/>
                </p:oleObj>
              </mc:Choice>
              <mc:Fallback>
                <p:oleObj name="Equation" r:id="rId3" imgW="825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8684" y="2761344"/>
                        <a:ext cx="1455882" cy="73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295853"/>
              </p:ext>
            </p:extLst>
          </p:nvPr>
        </p:nvGraphicFramePr>
        <p:xfrm>
          <a:off x="2652699" y="4179337"/>
          <a:ext cx="1972942" cy="77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130040" imgH="444240" progId="Equation.DSMT4">
                  <p:embed/>
                </p:oleObj>
              </mc:Choice>
              <mc:Fallback>
                <p:oleObj name="Equation" r:id="rId5" imgW="1130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2699" y="4179337"/>
                        <a:ext cx="1972942" cy="775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049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2.3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err="1" smtClean="0"/>
              <a:t>lanh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: N –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err="1" smtClean="0"/>
              <a:t>lanh</a:t>
            </a:r>
            <a:r>
              <a:rPr lang="en-US" dirty="0" smtClean="0"/>
              <a:t>, P –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, v –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sz="1600" b="1" dirty="0" err="1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sz="1600" b="1" dirty="0" err="1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sz="1600" b="1" dirty="0" err="1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49938"/>
              </p:ext>
            </p:extLst>
          </p:nvPr>
        </p:nvGraphicFramePr>
        <p:xfrm>
          <a:off x="3078163" y="2913913"/>
          <a:ext cx="1118933" cy="3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8163" y="2913913"/>
                        <a:ext cx="1118933" cy="34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8065"/>
              </p:ext>
            </p:extLst>
          </p:nvPr>
        </p:nvGraphicFramePr>
        <p:xfrm>
          <a:off x="3078163" y="3943764"/>
          <a:ext cx="1414673" cy="42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8163" y="3943764"/>
                        <a:ext cx="1414673" cy="424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62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2.4.1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phế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liệu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bùn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6" descr="Máy ép bùn khung bản - Công ty CP phát triển SUN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45" y="3498409"/>
            <a:ext cx="4131209" cy="25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34" y="3356568"/>
            <a:ext cx="2517548" cy="2788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6176963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8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liệu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30066" y="6077320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9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bùn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bản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002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2.4.1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phế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liệu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bùn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vọt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ở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&gt; 80%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768852"/>
            <a:ext cx="5774182" cy="17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0" y="5800643"/>
            <a:ext cx="573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10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trọng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liệu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bùn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6097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dung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thuỷ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2.4.2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dập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tạo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hình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mỏng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59" y="3524561"/>
            <a:ext cx="4985808" cy="2339136"/>
          </a:xfrm>
          <a:prstGeom prst="rect">
            <a:avLst/>
          </a:prstGeom>
        </p:spPr>
      </p:pic>
      <p:pic>
        <p:nvPicPr>
          <p:cNvPr id="13314" name="Picture 2" descr="Máy Dập Huỳnh Cửa Pano, Máy Dập Tôn Pano, Sản Xuất Tôn P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91727" y="3062090"/>
            <a:ext cx="1679621" cy="39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8533" y="6176963"/>
            <a:ext cx="447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11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dập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mỏng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8774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18" y="941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18" y="1292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2.4.2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dập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tạo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hình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mỏng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Ở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dirty="0" err="1" smtClean="0"/>
              <a:t>háng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3843867"/>
            <a:ext cx="67056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44829" y="5748867"/>
            <a:ext cx="573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12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trọng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dập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tạo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mỏng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0740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2.4.3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chấn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 descr="CNC Hydraulic Press Brake Machine, Automation Grade: Automatic, Model  Name/Number: Optimum, | ID: 20395278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28189"/>
            <a:ext cx="3433233" cy="2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RRASS Hydraulic Press Brake 40 ton | NC Press Brake Machine WC67K-40T 1600  for Steel Bendi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07" y="4080683"/>
            <a:ext cx="2922326" cy="16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n on floorpla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50640"/>
          <a:stretch/>
        </p:blipFill>
        <p:spPr bwMode="auto">
          <a:xfrm>
            <a:off x="8995170" y="2544657"/>
            <a:ext cx="2172363" cy="1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n on floorpla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8" t="18745"/>
          <a:stretch/>
        </p:blipFill>
        <p:spPr bwMode="auto">
          <a:xfrm>
            <a:off x="8655844" y="4446657"/>
            <a:ext cx="2288645" cy="16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8337" y="6135012"/>
            <a:ext cx="738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13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chấn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chuyển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chấn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8745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43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2.4.3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chấn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332" y="2760134"/>
            <a:ext cx="969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Kháng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phôi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dần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phôi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tốc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phôi</a:t>
            </a:r>
            <a:r>
              <a:rPr lang="en-US" sz="2800" dirty="0" smtClean="0"/>
              <a:t> </a:t>
            </a:r>
            <a:r>
              <a:rPr lang="en-US" sz="2800" dirty="0" err="1" smtClean="0"/>
              <a:t>khá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(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dẻo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66" y="3851170"/>
            <a:ext cx="6756400" cy="19738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35877" y="5825067"/>
            <a:ext cx="573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14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trọng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chấn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0423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2.4.4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cắt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15362" name="Picture 2" descr="Ultimate Guide to Hydraulic Shearing Machine (2021) | MachineM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4" y="3509221"/>
            <a:ext cx="4612216" cy="17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ydraulic Guillotine Shear, For Sheet Cutting Machine, Shearing Thickness:  8MMX3200, | ID: 128338899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2881"/>
          <a:stretch/>
        </p:blipFill>
        <p:spPr bwMode="auto">
          <a:xfrm>
            <a:off x="1752599" y="3217100"/>
            <a:ext cx="3660775" cy="27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811" y="5912877"/>
            <a:ext cx="573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15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cắt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nguyên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lý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cắt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90005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1190625"/>
            <a:ext cx="107611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2.4.4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cắt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khá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L</a:t>
            </a:r>
            <a:r>
              <a:rPr lang="en-US" dirty="0" err="1" smtClean="0"/>
              <a:t>ực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0,9.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6" y="4269316"/>
            <a:ext cx="6544734" cy="186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6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2.4.5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chuốt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6386" name="Picture 2" descr="Horizontal Broaching Machine – Balaji Hydro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43" y="2798762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5134" y="5845144"/>
            <a:ext cx="3496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17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chuốt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lỗ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32932" y="2870200"/>
            <a:ext cx="6358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kéo</a:t>
            </a:r>
            <a:r>
              <a:rPr lang="en-US" sz="2800" dirty="0" smtClean="0"/>
              <a:t> </a:t>
            </a:r>
            <a:r>
              <a:rPr lang="en-US" sz="2800" dirty="0" err="1" smtClean="0"/>
              <a:t>dao</a:t>
            </a:r>
            <a:r>
              <a:rPr lang="en-US" sz="2800" dirty="0" smtClean="0"/>
              <a:t> </a:t>
            </a:r>
            <a:r>
              <a:rPr lang="en-US" sz="2800" dirty="0" err="1" smtClean="0"/>
              <a:t>chuốt</a:t>
            </a:r>
            <a:r>
              <a:rPr lang="en-US" sz="2800" dirty="0" smtClean="0"/>
              <a:t> </a:t>
            </a:r>
            <a:r>
              <a:rPr lang="en-US" sz="2800" dirty="0" err="1" smtClean="0"/>
              <a:t>gần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;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đạt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0,7 ÷ 0,8.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008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2.4.5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chuốt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4" y="3012861"/>
            <a:ext cx="6859906" cy="2126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52811" y="5308600"/>
            <a:ext cx="573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18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trọng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chuốt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lỗ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56646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2.4.6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chặt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đột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17410" name="Picture 2" descr="Semi-Automatic Hydraulic Punching Machine at Price 100000 INR/Unit in  Ahmedabad | ID: c1978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7" y="2798764"/>
            <a:ext cx="2840567" cy="28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Which side of washer go where!? - RedFlagDeals.com Fo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24" y="2701396"/>
            <a:ext cx="2937935" cy="29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5066" y="5808134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19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lỗ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9698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2.4.6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chặt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đột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066" y="5541963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20 –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chặt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sấn</a:t>
            </a:r>
            <a:r>
              <a:rPr lang="en-US" sz="2000" i="1" dirty="0" smtClean="0"/>
              <a:t>) </a:t>
            </a:r>
            <a:r>
              <a:rPr lang="en-US" sz="2000" i="1" dirty="0" err="1" smtClean="0"/>
              <a:t>phôi</a:t>
            </a:r>
            <a:endParaRPr lang="en-US" sz="2000" i="1" dirty="0"/>
          </a:p>
        </p:txBody>
      </p:sp>
      <p:pic>
        <p:nvPicPr>
          <p:cNvPr id="18434" name="Picture 2" descr="Great Lakes Metal Fabr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57" y="2988734"/>
            <a:ext cx="7214984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03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2991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1.1 </a:t>
            </a:r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ép</a:t>
            </a:r>
            <a:r>
              <a:rPr lang="en-US" b="1" dirty="0" smtClean="0"/>
              <a:t> </a:t>
            </a:r>
            <a:r>
              <a:rPr lang="en-US" b="1" dirty="0" err="1" smtClean="0"/>
              <a:t>thuỷ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9" y="707105"/>
            <a:ext cx="4050791" cy="3667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19289" y="4581144"/>
            <a:ext cx="3108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1 – </a:t>
            </a:r>
            <a:r>
              <a:rPr lang="en-US" sz="2000" i="1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lanh</a:t>
            </a:r>
            <a:r>
              <a:rPr lang="en-US" sz="2000" i="1" dirty="0" smtClean="0"/>
              <a:t> 1, 2 – </a:t>
            </a:r>
            <a:r>
              <a:rPr lang="en-US" sz="2000" i="1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lanh</a:t>
            </a:r>
            <a:r>
              <a:rPr lang="en-US" sz="2000" i="1" dirty="0" smtClean="0"/>
              <a:t> 2, 3 – </a:t>
            </a:r>
            <a:r>
              <a:rPr lang="en-US" sz="2000" i="1" dirty="0" err="1" smtClean="0"/>
              <a:t>Vật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, 4 – </a:t>
            </a:r>
            <a:r>
              <a:rPr lang="en-US" sz="2000" i="1" dirty="0" err="1" smtClean="0"/>
              <a:t>Khung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endParaRPr lang="en-US" sz="2000" i="1" dirty="0" smtClean="0"/>
          </a:p>
          <a:p>
            <a:pPr algn="ctr"/>
            <a:r>
              <a:rPr lang="en-US" sz="2000" i="1" dirty="0" err="1" smtClean="0"/>
              <a:t>Hình</a:t>
            </a:r>
            <a:r>
              <a:rPr lang="en-US" sz="2000" i="1" dirty="0" smtClean="0"/>
              <a:t> 1 – </a:t>
            </a:r>
            <a:r>
              <a:rPr lang="en-US" sz="2000" i="1" dirty="0" err="1" smtClean="0"/>
              <a:t>Nguyên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lý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endParaRPr lang="en-US" sz="2000" i="1" dirty="0"/>
          </a:p>
        </p:txBody>
      </p:sp>
      <p:sp>
        <p:nvSpPr>
          <p:cNvPr id="6" name="Pentagon 5"/>
          <p:cNvSpPr/>
          <p:nvPr/>
        </p:nvSpPr>
        <p:spPr>
          <a:xfrm>
            <a:off x="838200" y="2542032"/>
            <a:ext cx="6147816" cy="9235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Hoạt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dựa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nguyên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truyền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suất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thuỷ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tĩnh</a:t>
            </a:r>
            <a:r>
              <a:rPr lang="en-US" sz="2400" b="1" dirty="0" smtClean="0">
                <a:solidFill>
                  <a:srgbClr val="FFFF00"/>
                </a:solidFill>
              </a:rPr>
              <a:t> (</a:t>
            </a:r>
            <a:r>
              <a:rPr lang="en-US" sz="2400" i="1" dirty="0" err="1" smtClean="0">
                <a:solidFill>
                  <a:srgbClr val="FFFF00"/>
                </a:solidFill>
              </a:rPr>
              <a:t>Định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luật</a:t>
            </a:r>
            <a:r>
              <a:rPr lang="en-US" sz="2400" i="1" dirty="0" smtClean="0">
                <a:solidFill>
                  <a:srgbClr val="FFFF00"/>
                </a:solidFill>
              </a:rPr>
              <a:t> Pascal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11352"/>
              </p:ext>
            </p:extLst>
          </p:nvPr>
        </p:nvGraphicFramePr>
        <p:xfrm>
          <a:off x="1665897" y="3565557"/>
          <a:ext cx="2974518" cy="161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726920" imgH="939600" progId="Equation.DSMT4">
                  <p:embed/>
                </p:oleObj>
              </mc:Choice>
              <mc:Fallback>
                <p:oleObj name="Equation" r:id="rId4" imgW="17269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5897" y="3565557"/>
                        <a:ext cx="2974518" cy="161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2.4.6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chặt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đột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thuỷ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lực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dirty="0" smtClean="0"/>
              <a:t>Sau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,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vọt</a:t>
            </a:r>
            <a:r>
              <a:rPr lang="en-US" dirty="0" smtClean="0"/>
              <a:t>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ngột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;</a:t>
            </a:r>
          </a:p>
          <a:p>
            <a:pPr algn="just">
              <a:buFontTx/>
              <a:buChar char="-"/>
            </a:pPr>
            <a:r>
              <a:rPr lang="en-US" dirty="0" err="1" smtClean="0"/>
              <a:t>Quãng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,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r>
              <a:rPr lang="en-US" dirty="0" smtClean="0"/>
              <a:t>,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huỷ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072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2.4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tải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,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2.4.6 </a:t>
            </a:r>
            <a:r>
              <a:rPr lang="en-US" b="1" i="1" dirty="0" err="1" smtClean="0">
                <a:solidFill>
                  <a:srgbClr val="0070C0"/>
                </a:solidFill>
              </a:rPr>
              <a:t>Nhóm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máy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chặt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đột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lỗ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thép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tấm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918035"/>
            <a:ext cx="7143539" cy="21619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97211" y="5188020"/>
            <a:ext cx="573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smtClean="0"/>
              <a:t>21</a:t>
            </a:r>
            <a:r>
              <a:rPr lang="en-US" sz="2000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Đặc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trọng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suất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chặt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đột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lỗ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tấm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821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2.5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thuỷ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endParaRPr lang="en-US" b="1" dirty="0" smtClean="0"/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71141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Bơm bánh răng Nachi IP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24511" r="17253" b="24447"/>
          <a:stretch/>
        </p:blipFill>
        <p:spPr bwMode="auto">
          <a:xfrm>
            <a:off x="2032000" y="5218847"/>
            <a:ext cx="2099733" cy="1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uy YUKEN A3H SERIES PISTON PUMP (A3H71 F R 01 K K 10) | HydroNex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44" y="5110163"/>
            <a:ext cx="1506089" cy="12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77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90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2.5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thuỷ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 </a:t>
            </a:r>
            <a:r>
              <a:rPr lang="en-US" dirty="0" err="1" smtClean="0"/>
              <a:t>thuỷ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</a:t>
            </a:r>
            <a:r>
              <a:rPr lang="en-US" sz="2400" dirty="0" err="1" smtClean="0"/>
              <a:t>dp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dt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4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, V –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(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ống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), </a:t>
            </a:r>
            <a:r>
              <a:rPr lang="el-GR" sz="2400" dirty="0" smtClean="0"/>
              <a:t>β</a:t>
            </a:r>
            <a:r>
              <a:rPr lang="en-US" sz="1400" b="1" dirty="0" smtClean="0"/>
              <a:t>p</a:t>
            </a:r>
            <a:r>
              <a:rPr lang="en-US" sz="2400" dirty="0" smtClean="0"/>
              <a:t> –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nén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, n –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quay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–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chỉnh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, q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riêng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219905"/>
              </p:ext>
            </p:extLst>
          </p:nvPr>
        </p:nvGraphicFramePr>
        <p:xfrm>
          <a:off x="2789238" y="2346325"/>
          <a:ext cx="1784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1015920" imgH="482400" progId="Equation.DSMT4">
                  <p:embed/>
                </p:oleObj>
              </mc:Choice>
              <mc:Fallback>
                <p:oleObj name="Equation" r:id="rId3" imgW="101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238" y="2346325"/>
                        <a:ext cx="17843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27959"/>
              </p:ext>
            </p:extLst>
          </p:nvPr>
        </p:nvGraphicFramePr>
        <p:xfrm>
          <a:off x="5610016" y="2516188"/>
          <a:ext cx="1379217" cy="45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0016" y="2516188"/>
                        <a:ext cx="1379217" cy="45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06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2976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thuyết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232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2.5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bơm</a:t>
            </a:r>
            <a:r>
              <a:rPr lang="en-US" b="1" dirty="0" smtClean="0"/>
              <a:t> </a:t>
            </a:r>
            <a:r>
              <a:rPr lang="en-US" b="1" dirty="0" err="1" smtClean="0"/>
              <a:t>thuỷ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q;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n.</a:t>
            </a:r>
          </a:p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/>
              <a:t> </a:t>
            </a:r>
            <a:r>
              <a:rPr lang="en-US" dirty="0" smtClean="0"/>
              <a:t>A4VSO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16000 bar/s</a:t>
            </a:r>
          </a:p>
          <a:p>
            <a:pPr>
              <a:buFontTx/>
              <a:buChar char="-"/>
            </a:pP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êm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giật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răng</a:t>
            </a:r>
            <a:r>
              <a:rPr lang="en-US" dirty="0" smtClean="0"/>
              <a:t>,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gạt</a:t>
            </a:r>
            <a:r>
              <a:rPr lang="en-US" dirty="0" smtClean="0"/>
              <a:t>: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ngột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Bơm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3" y="1690688"/>
            <a:ext cx="3465512" cy="29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bơm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nguồn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54" y="1320800"/>
            <a:ext cx="3675380" cy="474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Bơm bánh răng Nachi I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24511" r="17253" b="24447"/>
          <a:stretch/>
        </p:blipFill>
        <p:spPr bwMode="auto">
          <a:xfrm>
            <a:off x="1642110" y="4800041"/>
            <a:ext cx="2099733" cy="1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echux - vickers hydraulic vane pump, rotary vane pump, vickers vane pump  parts, cartridge kit for vickers vane pump, vickers cartridge kit Vickers Double  Vane Pump 3525V38A141CC - Double Pump - Pump - Vane Pum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77" y="4969653"/>
            <a:ext cx="1590689" cy="1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6790" r="1895" b="16173"/>
          <a:stretch/>
        </p:blipFill>
        <p:spPr>
          <a:xfrm>
            <a:off x="2465865" y="1617132"/>
            <a:ext cx="2470202" cy="3201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9333" y="6360534"/>
            <a:ext cx="519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22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1 </a:t>
            </a:r>
            <a:r>
              <a:rPr lang="en-US" sz="2000" i="1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 (PA1)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43389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bơm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nguồn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6790" r="1895" b="16173"/>
          <a:stretch/>
        </p:blipFill>
        <p:spPr>
          <a:xfrm>
            <a:off x="2465865" y="1617132"/>
            <a:ext cx="2470202" cy="3201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9333" y="6360534"/>
            <a:ext cx="519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23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1 </a:t>
            </a:r>
            <a:r>
              <a:rPr lang="en-US" sz="2000" i="1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 (PA2)</a:t>
            </a:r>
            <a:endParaRPr lang="en-US" sz="2000" i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60" y="1210733"/>
            <a:ext cx="2791573" cy="472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9538538" y="1803993"/>
            <a:ext cx="1857375" cy="12534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9652354" y="3170788"/>
            <a:ext cx="158496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861" y="4735113"/>
            <a:ext cx="1854730" cy="2092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8" y="4865139"/>
            <a:ext cx="19907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bơm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nguồn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6790" r="1895" b="16173"/>
          <a:stretch/>
        </p:blipFill>
        <p:spPr>
          <a:xfrm>
            <a:off x="2465865" y="1617132"/>
            <a:ext cx="2470202" cy="3201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9333" y="6360534"/>
            <a:ext cx="519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24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1 </a:t>
            </a:r>
            <a:r>
              <a:rPr lang="en-US" sz="2000" i="1" dirty="0" err="1" smtClean="0"/>
              <a:t>xy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 (PA3)</a:t>
            </a:r>
            <a:endParaRPr lang="en-US" sz="2000" i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60" y="1210733"/>
            <a:ext cx="2791573" cy="472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9744921" y="1947256"/>
            <a:ext cx="1863090" cy="138557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9744921" y="3740143"/>
            <a:ext cx="2128520" cy="2156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05" y="4303694"/>
            <a:ext cx="2183228" cy="22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luận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Các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bước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thực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hiện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lựa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chọn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bơm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nguồn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pit </a:t>
            </a:r>
            <a:r>
              <a:rPr lang="en-US" dirty="0" err="1" smtClean="0"/>
              <a:t>tông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thuỷ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: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bền</a:t>
            </a:r>
            <a:r>
              <a:rPr lang="en-US" dirty="0" smtClean="0"/>
              <a:t>,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,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ồn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38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9008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70C0"/>
                </a:solidFill>
              </a:rPr>
              <a:t>Trân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trọng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ơn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sự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theo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dõi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quý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thầy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cô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8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774064"/>
            <a:ext cx="5235861" cy="54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entagon 4"/>
          <p:cNvSpPr/>
          <p:nvPr/>
        </p:nvSpPr>
        <p:spPr>
          <a:xfrm>
            <a:off x="838200" y="1818450"/>
            <a:ext cx="6147816" cy="8929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</a:rPr>
              <a:t>Sử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máy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máy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thuỷ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lực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phần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điều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khiển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điều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chỉnh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4072" y="5799521"/>
            <a:ext cx="332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2 –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thuỷ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lực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trụ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268051"/>
            <a:ext cx="599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Bơm</a:t>
            </a:r>
            <a:r>
              <a:rPr lang="en-US" sz="2800" dirty="0" smtClean="0"/>
              <a:t> </a:t>
            </a:r>
            <a:r>
              <a:rPr lang="en-US" sz="2800" dirty="0" err="1" smtClean="0"/>
              <a:t>thuỷ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: </a:t>
            </a:r>
            <a:r>
              <a:rPr lang="en-US" sz="2800" dirty="0" err="1" smtClean="0"/>
              <a:t>bơm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chỉnh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bơm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chỉnh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Xy</a:t>
            </a:r>
            <a:r>
              <a:rPr lang="en-US" sz="2800" dirty="0" smtClean="0"/>
              <a:t> </a:t>
            </a:r>
            <a:r>
              <a:rPr lang="en-US" sz="2800" dirty="0" err="1" smtClean="0"/>
              <a:t>lanh</a:t>
            </a:r>
            <a:r>
              <a:rPr lang="en-US" sz="2800" dirty="0" smtClean="0"/>
              <a:t> </a:t>
            </a:r>
            <a:r>
              <a:rPr lang="en-US" sz="2800" dirty="0" err="1" smtClean="0"/>
              <a:t>thuỷ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khiển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chỉnh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thuỷ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0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nhóm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máy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nguyên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lý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việc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tương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máy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thuỷ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lực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thuỷ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thép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thép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chặt</a:t>
            </a:r>
            <a:r>
              <a:rPr lang="en-US" dirty="0" smtClean="0"/>
              <a:t> </a:t>
            </a:r>
            <a:r>
              <a:rPr lang="en-US" dirty="0" err="1" smtClean="0"/>
              <a:t>thép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dập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chuốt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>
          <a:xfrm>
            <a:off x="5788533" y="2347500"/>
            <a:ext cx="4314825" cy="2304288"/>
          </a:xfrm>
          <a:prstGeom prst="rect">
            <a:avLst/>
          </a:prstGeom>
        </p:spPr>
      </p:pic>
      <p:pic>
        <p:nvPicPr>
          <p:cNvPr id="11268" name="Picture 4" descr="KRRASS Hydraulic Press Brake 40 ton | NC Press Brake Machine WC67K-40T 1600  for Steel Bendi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12" y="4865409"/>
            <a:ext cx="2922326" cy="16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76" y="4865409"/>
            <a:ext cx="2251620" cy="16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, s;</a:t>
            </a:r>
          </a:p>
          <a:p>
            <a:r>
              <a:rPr lang="en-US" dirty="0"/>
              <a:t>	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lanh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duỗi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, s;</a:t>
            </a:r>
          </a:p>
          <a:p>
            <a:r>
              <a:rPr lang="en-US" dirty="0"/>
              <a:t>	</a:t>
            </a:r>
            <a:r>
              <a:rPr lang="en-US" dirty="0" smtClean="0"/>
              <a:t>t 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lanh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, s;</a:t>
            </a:r>
          </a:p>
          <a:p>
            <a:r>
              <a:rPr lang="en-US" dirty="0"/>
              <a:t>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, s;</a:t>
            </a:r>
          </a:p>
          <a:p>
            <a:r>
              <a:rPr lang="en-US" dirty="0"/>
              <a:t>	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lanh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, s;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, 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40991"/>
              </p:ext>
            </p:extLst>
          </p:nvPr>
        </p:nvGraphicFramePr>
        <p:xfrm>
          <a:off x="1396044" y="2529632"/>
          <a:ext cx="3458984" cy="58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422360" imgH="241200" progId="Equation.DSMT4">
                  <p:embed/>
                </p:oleObj>
              </mc:Choice>
              <mc:Fallback>
                <p:oleObj name="Equation" r:id="rId3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044" y="2529632"/>
                        <a:ext cx="3458984" cy="58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08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246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44" y="1312924"/>
            <a:ext cx="75918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,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,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duỗi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0" y="431292"/>
            <a:ext cx="394335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4574" y="5841492"/>
            <a:ext cx="405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3 –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duỗi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tải</a:t>
            </a:r>
            <a:endParaRPr lang="en-US" sz="20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184"/>
              </p:ext>
            </p:extLst>
          </p:nvPr>
        </p:nvGraphicFramePr>
        <p:xfrm>
          <a:off x="4169981" y="2116876"/>
          <a:ext cx="2046319" cy="74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1282680" imgH="469800" progId="Equation.DSMT4">
                  <p:embed/>
                </p:oleObj>
              </mc:Choice>
              <mc:Fallback>
                <p:oleObj name="Equation" r:id="rId4" imgW="1282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981" y="2116876"/>
                        <a:ext cx="2046319" cy="749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78102"/>
              </p:ext>
            </p:extLst>
          </p:nvPr>
        </p:nvGraphicFramePr>
        <p:xfrm>
          <a:off x="2571401" y="2093760"/>
          <a:ext cx="753205" cy="75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469800" imgH="469800" progId="Equation.DSMT4">
                  <p:embed/>
                </p:oleObj>
              </mc:Choice>
              <mc:Fallback>
                <p:oleObj name="Equation" r:id="rId6" imgW="469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1401" y="2093760"/>
                        <a:ext cx="753205" cy="753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0432" y="3618254"/>
            <a:ext cx="6583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t</a:t>
            </a:r>
            <a:r>
              <a:rPr lang="en-US" sz="1200" b="1" dirty="0" smtClean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duỗi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r>
              <a:rPr lang="en-US" sz="2400" dirty="0" smtClean="0"/>
              <a:t>, S</a:t>
            </a:r>
            <a:r>
              <a:rPr lang="en-US" sz="1200" b="1" dirty="0" smtClean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r>
              <a:rPr lang="en-US" sz="2400" dirty="0" smtClean="0"/>
              <a:t>, v</a:t>
            </a:r>
            <a:r>
              <a:rPr lang="en-US" sz="1200" b="1" dirty="0" smtClean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duỗi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ht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, Q</a:t>
            </a:r>
            <a:r>
              <a:rPr lang="en-US" sz="1200" b="1" dirty="0" smtClean="0"/>
              <a:t>v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xả</a:t>
            </a:r>
            <a:r>
              <a:rPr lang="en-US" sz="2400" dirty="0" smtClean="0"/>
              <a:t> qua van </a:t>
            </a:r>
            <a:r>
              <a:rPr lang="en-US" sz="2400" dirty="0" err="1" smtClean="0"/>
              <a:t>tràn</a:t>
            </a:r>
            <a:r>
              <a:rPr lang="en-US" sz="2400" dirty="0" smtClean="0"/>
              <a:t>, A</a:t>
            </a:r>
            <a:r>
              <a:rPr lang="en-US" sz="1200" b="1" dirty="0" smtClean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diện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, N</a:t>
            </a:r>
            <a:r>
              <a:rPr lang="en-US" sz="1400" b="1" dirty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duỗi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, P</a:t>
            </a:r>
            <a:r>
              <a:rPr lang="en-US" sz="1400" b="1" dirty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duỗi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14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64315"/>
              </p:ext>
            </p:extLst>
          </p:nvPr>
        </p:nvGraphicFramePr>
        <p:xfrm>
          <a:off x="3187319" y="3166663"/>
          <a:ext cx="1965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1206360" imgH="228600" progId="Equation.DSMT4">
                  <p:embed/>
                </p:oleObj>
              </mc:Choice>
              <mc:Fallback>
                <p:oleObj name="Equation" r:id="rId8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7319" y="3166663"/>
                        <a:ext cx="19653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5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246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44" y="1312924"/>
            <a:ext cx="74538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,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,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29558" y="5804155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4 –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ép</a:t>
            </a:r>
            <a:endParaRPr lang="en-US" sz="20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28332"/>
              </p:ext>
            </p:extLst>
          </p:nvPr>
        </p:nvGraphicFramePr>
        <p:xfrm>
          <a:off x="4394264" y="1909763"/>
          <a:ext cx="19859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1244520" imgH="469800" progId="Equation.DSMT4">
                  <p:embed/>
                </p:oleObj>
              </mc:Choice>
              <mc:Fallback>
                <p:oleObj name="Equation" r:id="rId3" imgW="1244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64" y="1909763"/>
                        <a:ext cx="1985962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31121"/>
              </p:ext>
            </p:extLst>
          </p:nvPr>
        </p:nvGraphicFramePr>
        <p:xfrm>
          <a:off x="2767013" y="1909763"/>
          <a:ext cx="6715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419040" imgH="457200" progId="Equation.DSMT4">
                  <p:embed/>
                </p:oleObj>
              </mc:Choice>
              <mc:Fallback>
                <p:oleObj name="Equation" r:id="rId5" imgW="419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7013" y="1909763"/>
                        <a:ext cx="671512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0432" y="3618254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t –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S –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v –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ht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, Q</a:t>
            </a:r>
            <a:r>
              <a:rPr lang="en-US" sz="1200" b="1" dirty="0" smtClean="0"/>
              <a:t>v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xả</a:t>
            </a:r>
            <a:r>
              <a:rPr lang="en-US" sz="2400" dirty="0" smtClean="0"/>
              <a:t> qua van </a:t>
            </a:r>
            <a:r>
              <a:rPr lang="en-US" sz="2400" dirty="0" err="1" smtClean="0"/>
              <a:t>tràn</a:t>
            </a:r>
            <a:r>
              <a:rPr lang="en-US" sz="2400" dirty="0" smtClean="0"/>
              <a:t>, A</a:t>
            </a:r>
            <a:r>
              <a:rPr lang="en-US" sz="1200" b="1" dirty="0" smtClean="0"/>
              <a:t>1</a:t>
            </a:r>
            <a:r>
              <a:rPr lang="en-US" sz="2400" dirty="0" smtClean="0"/>
              <a:t> – </a:t>
            </a:r>
            <a:r>
              <a:rPr lang="en-US" sz="2400" dirty="0" err="1" smtClean="0"/>
              <a:t>diện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, N –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P –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14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757" y="593980"/>
            <a:ext cx="3343275" cy="521017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25624"/>
              </p:ext>
            </p:extLst>
          </p:nvPr>
        </p:nvGraphicFramePr>
        <p:xfrm>
          <a:off x="3271838" y="2892425"/>
          <a:ext cx="17795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1838" y="2892425"/>
                        <a:ext cx="17795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7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246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44" y="1312924"/>
            <a:ext cx="78042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,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29558" y="5804155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Hình</a:t>
            </a:r>
            <a:r>
              <a:rPr lang="en-US" sz="2000" i="1" dirty="0" smtClean="0"/>
              <a:t> 5 –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cần</a:t>
            </a:r>
            <a:endParaRPr lang="en-US" sz="20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75151"/>
              </p:ext>
            </p:extLst>
          </p:nvPr>
        </p:nvGraphicFramePr>
        <p:xfrm>
          <a:off x="4619371" y="1905000"/>
          <a:ext cx="2085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371" y="1905000"/>
                        <a:ext cx="2085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82739"/>
              </p:ext>
            </p:extLst>
          </p:nvPr>
        </p:nvGraphicFramePr>
        <p:xfrm>
          <a:off x="2697163" y="1900238"/>
          <a:ext cx="8128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5" imgW="507960" imgH="469800" progId="Equation.DSMT4">
                  <p:embed/>
                </p:oleObj>
              </mc:Choice>
              <mc:Fallback>
                <p:oleObj name="Equation" r:id="rId5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7163" y="1900238"/>
                        <a:ext cx="8128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0432" y="3618254"/>
            <a:ext cx="6583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 t</a:t>
            </a:r>
            <a:r>
              <a:rPr lang="en-US" sz="1200" b="1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ép</a:t>
            </a:r>
            <a:r>
              <a:rPr lang="en-US" sz="2400" dirty="0" smtClean="0"/>
              <a:t>, S</a:t>
            </a:r>
            <a:r>
              <a:rPr lang="en-US" sz="1200" b="1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, v</a:t>
            </a:r>
            <a:r>
              <a:rPr lang="en-US" sz="1200" b="1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ht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, </a:t>
            </a:r>
            <a:r>
              <a:rPr lang="en-US" sz="2400" dirty="0" err="1" smtClean="0"/>
              <a:t>Q</a:t>
            </a:r>
            <a:r>
              <a:rPr lang="en-US" sz="12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, Q</a:t>
            </a:r>
            <a:r>
              <a:rPr lang="en-US" sz="1200" b="1" dirty="0" smtClean="0"/>
              <a:t>v</a:t>
            </a:r>
            <a:r>
              <a:rPr lang="en-US" sz="2400" dirty="0" smtClean="0"/>
              <a:t> –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xả</a:t>
            </a:r>
            <a:r>
              <a:rPr lang="en-US" sz="2400" dirty="0" smtClean="0"/>
              <a:t> qua van </a:t>
            </a:r>
            <a:r>
              <a:rPr lang="en-US" sz="2400" dirty="0" err="1" smtClean="0"/>
              <a:t>tràn</a:t>
            </a:r>
            <a:r>
              <a:rPr lang="en-US" sz="2400" dirty="0" smtClean="0"/>
              <a:t>, A</a:t>
            </a:r>
            <a:r>
              <a:rPr lang="en-US" sz="1200" b="1" dirty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diện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, N</a:t>
            </a:r>
            <a:r>
              <a:rPr lang="en-US" sz="1400" b="1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, P</a:t>
            </a:r>
            <a:r>
              <a:rPr lang="en-US" sz="1400" b="1" dirty="0" smtClean="0"/>
              <a:t>2</a:t>
            </a:r>
            <a:r>
              <a:rPr lang="en-US" sz="2400" dirty="0" smtClean="0"/>
              <a:t> –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1400" b="1" dirty="0" err="1" smtClean="0"/>
              <a:t>b</a:t>
            </a:r>
            <a:r>
              <a:rPr lang="en-US" sz="2400" dirty="0" smtClean="0"/>
              <a:t> –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075" y="590709"/>
            <a:ext cx="3533775" cy="51435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99854"/>
              </p:ext>
            </p:extLst>
          </p:nvPr>
        </p:nvGraphicFramePr>
        <p:xfrm>
          <a:off x="3148013" y="2892425"/>
          <a:ext cx="20272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8" imgW="1244520" imgH="228600" progId="Equation.DSMT4">
                  <p:embed/>
                </p:oleObj>
              </mc:Choice>
              <mc:Fallback>
                <p:oleObj name="Equation" r:id="rId8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8013" y="2892425"/>
                        <a:ext cx="202723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1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2&quot;&gt;&lt;property id=&quot;20148&quot; value=&quot;5&quot;/&gt;&lt;property id=&quot;20300&quot; value=&quot;Slide 1 - &amp;quot;TRƯỜNG ĐẠI HỌC MỎ - ĐỊA CHẤT KHOA CƠ – ĐIỆN BỘ MÔN KỸ THUẬT CƠ KHÍ&amp;quot;&quot;/&gt;&lt;property id=&quot;20307&quot; value=&quot;256&quot;/&gt;&lt;/object&gt;&lt;object type=&quot;3&quot; unique_id=&quot;10013&quot;&gt;&lt;property id=&quot;20148&quot; value=&quot;5&quot;/&gt;&lt;property id=&quot;20300&quot; value=&quot;Slide 2 - &amp;quot;Nội dung&amp;quot;&quot;/&gt;&lt;property id=&quot;20307&quot; value=&quot;257&quot;/&gt;&lt;/object&gt;&lt;object type=&quot;3&quot; unique_id=&quot;10014&quot;&gt;&lt;property id=&quot;20148&quot; value=&quot;5&quot;/&gt;&lt;property id=&quot;20300&quot; value=&quot;Slide 3 - &amp;quot;1. Đặt vấn đề&amp;quot;&quot;/&gt;&lt;property id=&quot;20307&quot; value=&quot;258&quot;/&gt;&lt;/object&gt;&lt;object type=&quot;3&quot; unique_id=&quot;10050&quot;&gt;&lt;property id=&quot;20148&quot; value=&quot;5&quot;/&gt;&lt;property id=&quot;20300&quot; value=&quot;Slide 4 - &amp;quot;1. Đặt vấn đề&amp;quot;&quot;/&gt;&lt;property id=&quot;20307&quot; value=&quot;259&quot;/&gt;&lt;/object&gt;&lt;object type=&quot;3&quot; unique_id=&quot;10051&quot;&gt;&lt;property id=&quot;20148&quot; value=&quot;5&quot;/&gt;&lt;property id=&quot;20300&quot; value=&quot;Slide 6 - &amp;quot;1. Đặt vấn đề&amp;quot;&quot;/&gt;&lt;property id=&quot;20307&quot; value=&quot;260&quot;/&gt;&lt;/object&gt;&lt;object type=&quot;3&quot; unique_id=&quot;10052&quot;&gt;&lt;property id=&quot;20148&quot; value=&quot;5&quot;/&gt;&lt;property id=&quot;20300&quot; value=&quot;Slide 7 - &amp;quot;1. Đặt vấn đề&amp;quot;&quot;/&gt;&lt;property id=&quot;20307&quot; value=&quot;261&quot;/&gt;&lt;/object&gt;&lt;object type=&quot;3&quot; unique_id=&quot;10053&quot;&gt;&lt;property id=&quot;20148&quot; value=&quot;5&quot;/&gt;&lt;property id=&quot;20300&quot; value=&quot;Slide 8 - &amp;quot;1. Đặt vấn đề&amp;quot;&quot;/&gt;&lt;property id=&quot;20307&quot; value=&quot;263&quot;/&gt;&lt;/object&gt;&lt;object type=&quot;3&quot; unique_id=&quot;10135&quot;&gt;&lt;property id=&quot;20148&quot; value=&quot;5&quot;/&gt;&lt;property id=&quot;20300&quot; value=&quot;Slide 5 - &amp;quot;1. Đặt vấn đề&amp;quot;&quot;/&gt;&lt;property id=&quot;20307&quot; value=&quot;268&quot;/&gt;&lt;/object&gt;&lt;object type=&quot;3&quot; unique_id=&quot;10136&quot;&gt;&lt;property id=&quot;20148&quot; value=&quot;5&quot;/&gt;&lt;property id=&quot;20300&quot; value=&quot;Slide 9 - &amp;quot;1. Đặt vấn đề&amp;quot;&quot;/&gt;&lt;property id=&quot;20307&quot; value=&quot;264&quot;/&gt;&lt;/object&gt;&lt;object type=&quot;3&quot; unique_id=&quot;10137&quot;&gt;&lt;property id=&quot;20148&quot; value=&quot;5&quot;/&gt;&lt;property id=&quot;20300&quot; value=&quot;Slide 10 - &amp;quot;1. Đặt vấn đề&amp;quot;&quot;/&gt;&lt;property id=&quot;20307&quot; value=&quot;265&quot;/&gt;&lt;/object&gt;&lt;object type=&quot;3&quot; unique_id=&quot;10138&quot;&gt;&lt;property id=&quot;20148&quot; value=&quot;5&quot;/&gt;&lt;property id=&quot;20300&quot; value=&quot;Slide 11 - &amp;quot;1. Đặt vấn đề&amp;quot;&quot;/&gt;&lt;property id=&quot;20307&quot; value=&quot;266&quot;/&gt;&lt;/object&gt;&lt;object type=&quot;3&quot; unique_id=&quot;10139&quot;&gt;&lt;property id=&quot;20148&quot; value=&quot;5&quot;/&gt;&lt;property id=&quot;20300&quot; value=&quot;Slide 12 - &amp;quot;1. Đặt vấn đề&amp;quot;&quot;/&gt;&lt;property id=&quot;20307&quot; value=&quot;267&quot;/&gt;&lt;/object&gt;&lt;object type=&quot;3&quot; unique_id=&quot;10230&quot;&gt;&lt;property id=&quot;20148&quot; value=&quot;5&quot;/&gt;&lt;property id=&quot;20300&quot; value=&quot;Slide 13 - &amp;quot;2. Cơ sở lý thuyết&amp;quot;&quot;/&gt;&lt;property id=&quot;20307&quot; value=&quot;269&quot;/&gt;&lt;/object&gt;&lt;object type=&quot;3&quot; unique_id=&quot;10231&quot;&gt;&lt;property id=&quot;20148&quot; value=&quot;5&quot;/&gt;&lt;property id=&quot;20300&quot; value=&quot;Slide 14 - &amp;quot;2. Cơ sở lý thuyết&amp;quot;&quot;/&gt;&lt;property id=&quot;20307&quot; value=&quot;272&quot;/&gt;&lt;/object&gt;&lt;object type=&quot;3&quot; unique_id=&quot;10232&quot;&gt;&lt;property id=&quot;20148&quot; value=&quot;5&quot;/&gt;&lt;property id=&quot;20300&quot; value=&quot;Slide 15 - &amp;quot;2. Cơ sở lý thuyết&amp;quot;&quot;/&gt;&lt;property id=&quot;20307&quot; value=&quot;270&quot;/&gt;&lt;/object&gt;&lt;object type=&quot;3&quot; unique_id=&quot;10233&quot;&gt;&lt;property id=&quot;20148&quot; value=&quot;5&quot;/&gt;&lt;property id=&quot;20300&quot; value=&quot;Slide 16 - &amp;quot;2. Cơ sở lý thuyết&amp;quot;&quot;/&gt;&lt;property id=&quot;20307&quot; value=&quot;271&quot;/&gt;&lt;/object&gt;&lt;object type=&quot;3&quot; unique_id=&quot;10329&quot;&gt;&lt;property id=&quot;20148&quot; value=&quot;5&quot;/&gt;&lt;property id=&quot;20300&quot; value=&quot;Slide 17 - &amp;quot;2. Cơ sở lý thuyết&amp;quot;&quot;/&gt;&lt;property id=&quot;20307&quot; value=&quot;273&quot;/&gt;&lt;/object&gt;&lt;object type=&quot;3&quot; unique_id=&quot;10330&quot;&gt;&lt;property id=&quot;20148&quot; value=&quot;5&quot;/&gt;&lt;property id=&quot;20300&quot; value=&quot;Slide 19 - &amp;quot;2. Cơ sở lý thuyết&amp;quot;&quot;/&gt;&lt;property id=&quot;20307&quot; value=&quot;274&quot;/&gt;&lt;/object&gt;&lt;object type=&quot;3&quot; unique_id=&quot;10373&quot;&gt;&lt;property id=&quot;20148&quot; value=&quot;5&quot;/&gt;&lt;property id=&quot;20300&quot; value=&quot;Slide 18 - &amp;quot;2. Cơ sở lý thuyết&amp;quot;&quot;/&gt;&lt;property id=&quot;20307&quot; value=&quot;275&quot;/&gt;&lt;/object&gt;&lt;object type=&quot;3&quot; unique_id=&quot;10374&quot;&gt;&lt;property id=&quot;20148&quot; value=&quot;5&quot;/&gt;&lt;property id=&quot;20300&quot; value=&quot;Slide 20 - &amp;quot;2. Cơ sở lý thuyết&amp;quot;&quot;/&gt;&lt;property id=&quot;20307&quot; value=&quot;276&quot;/&gt;&lt;/object&gt;&lt;object type=&quot;3&quot; unique_id=&quot;10444&quot;&gt;&lt;property id=&quot;20148&quot; value=&quot;5&quot;/&gt;&lt;property id=&quot;20300&quot; value=&quot;Slide 21 - &amp;quot;2. Cơ sở lý thuyết&amp;quot;&quot;/&gt;&lt;property id=&quot;20307&quot; value=&quot;277&quot;/&gt;&lt;/object&gt;&lt;object type=&quot;3&quot; unique_id=&quot;10445&quot;&gt;&lt;property id=&quot;20148&quot; value=&quot;5&quot;/&gt;&lt;property id=&quot;20300&quot; value=&quot;Slide 22 - &amp;quot;2. Cơ sở lý thuyết&amp;quot;&quot;/&gt;&lt;property id=&quot;20307&quot; value=&quot;278&quot;/&gt;&lt;/object&gt;&lt;object type=&quot;3&quot; unique_id=&quot;10446&quot;&gt;&lt;property id=&quot;20148&quot; value=&quot;5&quot;/&gt;&lt;property id=&quot;20300&quot; value=&quot;Slide 23 - &amp;quot;2. Cơ sở lý thuyết&amp;quot;&quot;/&gt;&lt;property id=&quot;20307&quot; value=&quot;279&quot;/&gt;&lt;/object&gt;&lt;object type=&quot;3&quot; unique_id=&quot;10447&quot;&gt;&lt;property id=&quot;20148&quot; value=&quot;5&quot;/&gt;&lt;property id=&quot;20300&quot; value=&quot;Slide 24 - &amp;quot;2. Cơ sở lý thuyết&amp;quot;&quot;/&gt;&lt;property id=&quot;20307&quot; value=&quot;280&quot;/&gt;&lt;/object&gt;&lt;object type=&quot;3&quot; unique_id=&quot;10448&quot;&gt;&lt;property id=&quot;20148&quot; value=&quot;5&quot;/&gt;&lt;property id=&quot;20300&quot; value=&quot;Slide 25 - &amp;quot;2. Cơ sở lý thuyết&amp;quot;&quot;/&gt;&lt;property id=&quot;20307&quot; value=&quot;281&quot;/&gt;&lt;/object&gt;&lt;object type=&quot;3&quot; unique_id=&quot;10449&quot;&gt;&lt;property id=&quot;20148&quot; value=&quot;5&quot;/&gt;&lt;property id=&quot;20300&quot; value=&quot;Slide 26 - &amp;quot;2. Cơ sở lý thuyết&amp;quot;&quot;/&gt;&lt;property id=&quot;20307&quot; value=&quot;282&quot;/&gt;&lt;/object&gt;&lt;object type=&quot;3&quot; unique_id=&quot;10450&quot;&gt;&lt;property id=&quot;20148&quot; value=&quot;5&quot;/&gt;&lt;property id=&quot;20300&quot; value=&quot;Slide 27 - &amp;quot;2. Cơ sở lý thuyết&amp;quot;&quot;/&gt;&lt;property id=&quot;20307&quot; value=&quot;283&quot;/&gt;&lt;/object&gt;&lt;object type=&quot;3&quot; unique_id=&quot;10451&quot;&gt;&lt;property id=&quot;20148&quot; value=&quot;5&quot;/&gt;&lt;property id=&quot;20300&quot; value=&quot;Slide 28 - &amp;quot;2. Cơ sở lý thuyết&amp;quot;&quot;/&gt;&lt;property id=&quot;20307&quot; value=&quot;284&quot;/&gt;&lt;/object&gt;&lt;object type=&quot;3&quot; unique_id=&quot;10452&quot;&gt;&lt;property id=&quot;20148&quot; value=&quot;5&quot;/&gt;&lt;property id=&quot;20300&quot; value=&quot;Slide 29 - &amp;quot;2. Cơ sở lý thuyết&amp;quot;&quot;/&gt;&lt;property id=&quot;20307&quot; value=&quot;288&quot;/&gt;&lt;/object&gt;&lt;object type=&quot;3&quot; unique_id=&quot;10453&quot;&gt;&lt;property id=&quot;20148&quot; value=&quot;5&quot;/&gt;&lt;property id=&quot;20300&quot; value=&quot;Slide 30 - &amp;quot;2. Cơ sở lý thuyết&amp;quot;&quot;/&gt;&lt;property id=&quot;20307&quot; value=&quot;285&quot;/&gt;&lt;/object&gt;&lt;object type=&quot;3&quot; unique_id=&quot;10454&quot;&gt;&lt;property id=&quot;20148&quot; value=&quot;5&quot;/&gt;&lt;property id=&quot;20300&quot; value=&quot;Slide 31 - &amp;quot;2. Cơ sở lý thuyết&amp;quot;&quot;/&gt;&lt;property id=&quot;20307&quot; value=&quot;289&quot;/&gt;&lt;/object&gt;&lt;object type=&quot;3&quot; unique_id=&quot;10701&quot;&gt;&lt;property id=&quot;20148&quot; value=&quot;5&quot;/&gt;&lt;property id=&quot;20300&quot; value=&quot;Slide 32 - &amp;quot;2. Cơ sở lý thuyết&amp;quot;&quot;/&gt;&lt;property id=&quot;20307&quot; value=&quot;290&quot;/&gt;&lt;/object&gt;&lt;object type=&quot;3&quot; unique_id=&quot;10702&quot;&gt;&lt;property id=&quot;20148&quot; value=&quot;5&quot;/&gt;&lt;property id=&quot;20300&quot; value=&quot;Slide 33 - &amp;quot;2. Cơ sở lý thuyết&amp;quot;&quot;/&gt;&lt;property id=&quot;20307&quot; value=&quot;292&quot;/&gt;&lt;/object&gt;&lt;object type=&quot;3&quot; unique_id=&quot;10703&quot;&gt;&lt;property id=&quot;20148&quot; value=&quot;5&quot;/&gt;&lt;property id=&quot;20300&quot; value=&quot;Slide 34 - &amp;quot;2. Cơ sở lý thuyết&amp;quot;&quot;/&gt;&lt;property id=&quot;20307&quot; value=&quot;291&quot;/&gt;&lt;/object&gt;&lt;object type=&quot;3&quot; unique_id=&quot;10704&quot;&gt;&lt;property id=&quot;20148&quot; value=&quot;5&quot;/&gt;&lt;property id=&quot;20300&quot; value=&quot;Slide 35 - &amp;quot;3. Phân tích lựa chọn bơm nguồn&amp;quot;&quot;/&gt;&lt;property id=&quot;20307&quot; value=&quot;293&quot;/&gt;&lt;/object&gt;&lt;object type=&quot;3&quot; unique_id=&quot;10705&quot;&gt;&lt;property id=&quot;20148&quot; value=&quot;5&quot;/&gt;&lt;property id=&quot;20300&quot; value=&quot;Slide 36 - &amp;quot;3. Phân tích lựa chọn bơm nguồn&amp;quot;&quot;/&gt;&lt;property id=&quot;20307&quot; value=&quot;294&quot;/&gt;&lt;/object&gt;&lt;object type=&quot;3&quot; unique_id=&quot;10706&quot;&gt;&lt;property id=&quot;20148&quot; value=&quot;5&quot;/&gt;&lt;property id=&quot;20300&quot; value=&quot;Slide 37 - &amp;quot;3. Phân tích lựa chọn bơm nguồn&amp;quot;&quot;/&gt;&lt;property id=&quot;20307&quot; value=&quot;295&quot;/&gt;&lt;/object&gt;&lt;object type=&quot;3&quot; unique_id=&quot;10707&quot;&gt;&lt;property id=&quot;20148&quot; value=&quot;5&quot;/&gt;&lt;property id=&quot;20300&quot; value=&quot;Slide 38 - &amp;quot;Kết luận&amp;quot;&quot;/&gt;&lt;property id=&quot;20307&quot; value=&quot;296&quot;/&gt;&lt;/object&gt;&lt;object type=&quot;3&quot; unique_id=&quot;10708&quot;&gt;&lt;property id=&quot;20148&quot; value=&quot;5&quot;/&gt;&lt;property id=&quot;20300&quot; value=&quot;Slide 39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2155</Words>
  <Application>Microsoft Office PowerPoint</Application>
  <PresentationFormat>Widescreen</PresentationFormat>
  <Paragraphs>214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Equation</vt:lpstr>
      <vt:lpstr>MathType 6.0 Equation</vt:lpstr>
      <vt:lpstr>TRƯỜNG ĐẠI HỌC MỎ - ĐỊA CHẤT KHOA CƠ – ĐIỆN BỘ MÔN KỸ THUẬT CƠ KHÍ</vt:lpstr>
      <vt:lpstr>Nội dung</vt:lpstr>
      <vt:lpstr>1. Đặt vấn đề</vt:lpstr>
      <vt:lpstr>1. Đặt vấn đề</vt:lpstr>
      <vt:lpstr>1. Đặt vấn đề</vt:lpstr>
      <vt:lpstr>1. Đặt vấn đề</vt:lpstr>
      <vt:lpstr>1. Đặt vấn đề</vt:lpstr>
      <vt:lpstr>1. Đặt vấn đề</vt:lpstr>
      <vt:lpstr>1. Đặt vấn đề</vt:lpstr>
      <vt:lpstr>1. Đặt vấn đề</vt:lpstr>
      <vt:lpstr>1. Đặt vấn đề</vt:lpstr>
      <vt:lpstr>1. Đặt vấn đề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2. Cơ sở lý thuyết</vt:lpstr>
      <vt:lpstr>3. Phân tích lựa chọn bơm nguồn</vt:lpstr>
      <vt:lpstr>3. Phân tích lựa chọn bơm nguồn</vt:lpstr>
      <vt:lpstr>3. Phân tích lựa chọn bơm nguồn</vt:lpstr>
      <vt:lpstr>Kết luận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MỎ - ĐỊA CHẤT KHOA CƠ – ĐIỆN BỘ MÔN KỸ THUẬT CƠ KHÍ</dc:title>
  <dc:creator>DELL M4800</dc:creator>
  <cp:lastModifiedBy>DELL M4800</cp:lastModifiedBy>
  <cp:revision>42</cp:revision>
  <dcterms:created xsi:type="dcterms:W3CDTF">2021-07-04T13:43:34Z</dcterms:created>
  <dcterms:modified xsi:type="dcterms:W3CDTF">2021-07-05T16:54:52Z</dcterms:modified>
</cp:coreProperties>
</file>