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1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3FA3B0-3C42-49E7-B1C7-0CDD38658501}"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4273391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FA3B0-3C42-49E7-B1C7-0CDD38658501}"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880165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FA3B0-3C42-49E7-B1C7-0CDD38658501}"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1561550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FA3B0-3C42-49E7-B1C7-0CDD38658501}"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3540629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3FA3B0-3C42-49E7-B1C7-0CDD38658501}"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1017656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3FA3B0-3C42-49E7-B1C7-0CDD38658501}" type="datetimeFigureOut">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920066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3FA3B0-3C42-49E7-B1C7-0CDD38658501}" type="datetimeFigureOut">
              <a:rPr lang="en-US" smtClean="0"/>
              <a:t>6/27/2021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1710296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3FA3B0-3C42-49E7-B1C7-0CDD38658501}" type="datetimeFigureOut">
              <a:rPr lang="en-US" smtClean="0"/>
              <a:t>6/27/2021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2307206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3FA3B0-3C42-49E7-B1C7-0CDD38658501}" type="datetimeFigureOut">
              <a:rPr lang="en-US" smtClean="0"/>
              <a:t>6/27/2021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2722937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3FA3B0-3C42-49E7-B1C7-0CDD38658501}" type="datetimeFigureOut">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284259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3FA3B0-3C42-49E7-B1C7-0CDD38658501}" type="datetimeFigureOut">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D7409C-3CC8-44EE-AE4C-F3A09A05087A}" type="slidenum">
              <a:rPr lang="en-US" smtClean="0"/>
              <a:t>‹#›</a:t>
            </a:fld>
            <a:endParaRPr lang="en-US"/>
          </a:p>
        </p:txBody>
      </p:sp>
    </p:spTree>
    <p:extLst>
      <p:ext uri="{BB962C8B-B14F-4D97-AF65-F5344CB8AC3E}">
        <p14:creationId xmlns:p14="http://schemas.microsoft.com/office/powerpoint/2010/main" val="2855735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3FA3B0-3C42-49E7-B1C7-0CDD38658501}" type="datetimeFigureOut">
              <a:rPr lang="en-US" smtClean="0"/>
              <a:t>6/27/2021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7409C-3CC8-44EE-AE4C-F3A09A05087A}" type="slidenum">
              <a:rPr lang="en-US" smtClean="0"/>
              <a:t>‹#›</a:t>
            </a:fld>
            <a:endParaRPr lang="en-US"/>
          </a:p>
        </p:txBody>
      </p:sp>
    </p:spTree>
    <p:extLst>
      <p:ext uri="{BB962C8B-B14F-4D97-AF65-F5344CB8AC3E}">
        <p14:creationId xmlns:p14="http://schemas.microsoft.com/office/powerpoint/2010/main" val="3288059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normAutofit fontScale="90000"/>
          </a:bodyPr>
          <a:lstStyle/>
          <a:p>
            <a:r>
              <a:rPr lang="en-US" b="1" smtClean="0">
                <a:latin typeface="Times New Roman" pitchFamily="18" charset="0"/>
                <a:cs typeface="Times New Roman" pitchFamily="18" charset="0"/>
              </a:rPr>
              <a:t>BÁO CÁO HỌC THUẬT</a:t>
            </a:r>
            <a:br>
              <a:rPr lang="en-US" b="1" smtClean="0">
                <a:latin typeface="Times New Roman" pitchFamily="18" charset="0"/>
                <a:cs typeface="Times New Roman" pitchFamily="18" charset="0"/>
              </a:rPr>
            </a:br>
            <a:r>
              <a:rPr lang="vi-VN" b="1" smtClean="0">
                <a:solidFill>
                  <a:srgbClr val="FF0000"/>
                </a:solidFill>
              </a:rPr>
              <a:t>Cơ chế quá trình tuyển nổi graphit trong dung dịch muối điện ly</a:t>
            </a:r>
            <a:endParaRPr lang="en-US" b="1">
              <a:solidFill>
                <a:srgbClr val="FF0000"/>
              </a:solidFill>
            </a:endParaRPr>
          </a:p>
        </p:txBody>
      </p:sp>
      <p:sp>
        <p:nvSpPr>
          <p:cNvPr id="3" name="Subtitle 2"/>
          <p:cNvSpPr>
            <a:spLocks noGrp="1"/>
          </p:cNvSpPr>
          <p:nvPr>
            <p:ph type="subTitle" idx="1"/>
          </p:nvPr>
        </p:nvSpPr>
        <p:spPr/>
        <p:txBody>
          <a:bodyPr/>
          <a:lstStyle/>
          <a:p>
            <a:endParaRPr lang="en-US" b="1" i="1" smtClean="0">
              <a:solidFill>
                <a:schemeClr val="tx1"/>
              </a:solidFill>
              <a:latin typeface="Times New Roman" pitchFamily="18" charset="0"/>
              <a:cs typeface="Times New Roman" pitchFamily="18" charset="0"/>
            </a:endParaRPr>
          </a:p>
          <a:p>
            <a:r>
              <a:rPr lang="en-US" b="1" i="1" smtClean="0">
                <a:solidFill>
                  <a:schemeClr val="tx1"/>
                </a:solidFill>
                <a:latin typeface="Times New Roman" pitchFamily="18" charset="0"/>
                <a:cs typeface="Times New Roman" pitchFamily="18" charset="0"/>
              </a:rPr>
              <a:t>Nhữ Thị Kim Dung</a:t>
            </a:r>
            <a:endParaRPr lang="en-US" b="1" i="1">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51774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sz="3200" b="1" i="1">
                <a:solidFill>
                  <a:srgbClr val="00B050"/>
                </a:solidFill>
                <a:latin typeface="Times New Roman"/>
                <a:ea typeface="Calibri"/>
              </a:rPr>
              <a:t>Nghiên cứu của Qingteng Lai và các cộng sự</a:t>
            </a:r>
            <a:endParaRPr lang="en-US"/>
          </a:p>
        </p:txBody>
      </p:sp>
      <p:sp>
        <p:nvSpPr>
          <p:cNvPr id="3" name="Content Placeholder 2"/>
          <p:cNvSpPr>
            <a:spLocks noGrp="1"/>
          </p:cNvSpPr>
          <p:nvPr>
            <p:ph idx="1"/>
          </p:nvPr>
        </p:nvSpPr>
        <p:spPr>
          <a:xfrm>
            <a:off x="457200" y="1143000"/>
            <a:ext cx="8229600" cy="5410200"/>
          </a:xfrm>
        </p:spPr>
        <p:txBody>
          <a:bodyPr>
            <a:normAutofit fontScale="92500" lnSpcReduction="10000"/>
          </a:bodyPr>
          <a:lstStyle/>
          <a:p>
            <a:pPr marL="0" indent="0">
              <a:buNone/>
            </a:pPr>
            <a:r>
              <a:rPr lang="en-US" b="1">
                <a:solidFill>
                  <a:prstClr val="black"/>
                </a:solidFill>
                <a:latin typeface="Times New Roman"/>
                <a:ea typeface="Calibri"/>
              </a:rPr>
              <a:t>*Thí nghiệm tuyển </a:t>
            </a:r>
            <a:r>
              <a:rPr lang="en-US" b="1">
                <a:solidFill>
                  <a:prstClr val="black"/>
                </a:solidFill>
                <a:latin typeface="Times New Roman"/>
                <a:ea typeface="Calibri"/>
              </a:rPr>
              <a:t>nổi</a:t>
            </a:r>
            <a:r>
              <a:rPr lang="en-US" b="1" smtClean="0">
                <a:solidFill>
                  <a:prstClr val="black"/>
                </a:solidFill>
                <a:latin typeface="Times New Roman"/>
                <a:ea typeface="Calibri"/>
              </a:rPr>
              <a:t>:</a:t>
            </a:r>
          </a:p>
          <a:p>
            <a:pPr marL="0" indent="0" algn="just">
              <a:buNone/>
            </a:pPr>
            <a:r>
              <a:rPr lang="en-US" smtClean="0">
                <a:latin typeface="Times New Roman"/>
                <a:ea typeface="Calibri"/>
              </a:rPr>
              <a:t>Bùn </a:t>
            </a:r>
            <a:r>
              <a:rPr lang="en-US">
                <a:latin typeface="Times New Roman"/>
                <a:ea typeface="Calibri"/>
              </a:rPr>
              <a:t>được khuấy ở tốc độ </a:t>
            </a:r>
            <a:r>
              <a:rPr lang="en-US">
                <a:latin typeface="Times New Roman"/>
                <a:ea typeface="Calibri"/>
              </a:rPr>
              <a:t>2100 </a:t>
            </a:r>
            <a:r>
              <a:rPr lang="en-US" smtClean="0">
                <a:latin typeface="Times New Roman"/>
                <a:ea typeface="Calibri"/>
              </a:rPr>
              <a:t>v/ph </a:t>
            </a:r>
            <a:r>
              <a:rPr lang="en-US">
                <a:latin typeface="Times New Roman"/>
                <a:ea typeface="Calibri"/>
              </a:rPr>
              <a:t>cho đến khi mẫu graphit được làm ướt hoàn toàn. Cấp thêm 2200 g/t thuốc tập hợp, khuấy 3 phút, và tiếp theo </a:t>
            </a:r>
            <a:r>
              <a:rPr lang="en-US">
                <a:latin typeface="Times New Roman"/>
                <a:ea typeface="Calibri"/>
              </a:rPr>
              <a:t>là </a:t>
            </a:r>
            <a:r>
              <a:rPr lang="en-US" smtClean="0">
                <a:latin typeface="Times New Roman"/>
                <a:ea typeface="Calibri"/>
              </a:rPr>
              <a:t>400 g/t </a:t>
            </a:r>
            <a:r>
              <a:rPr lang="en-US">
                <a:latin typeface="Times New Roman"/>
                <a:ea typeface="Calibri"/>
              </a:rPr>
              <a:t>thuốc tạo bọt được thêm vào bùn, khuấy trong khoảng thời gian 2 phút nữa.</a:t>
            </a:r>
            <a:r>
              <a:rPr lang="en-US" sz="2400">
                <a:ea typeface="Calibri"/>
                <a:cs typeface="Times New Roman"/>
              </a:rPr>
              <a:t> </a:t>
            </a:r>
            <a:r>
              <a:rPr lang="en-US">
                <a:latin typeface="Times New Roman"/>
                <a:ea typeface="Calibri"/>
              </a:rPr>
              <a:t>Chi phí thuốc tuyển tối ưu được xác định bằng cách so sánh hàm lượng cacbon ban đầu và tỷ lệ thu hồi tinh quặng trong các thí nghiệm tuyển nổi. Chi phí thuốc tập hợp cho các thí nghiệm thăm dò là 1600, 1800, 2000, 2200 và 2400 g/t</a:t>
            </a:r>
            <a:r>
              <a:rPr lang="en-US">
                <a:latin typeface="Times New Roman"/>
                <a:ea typeface="Calibri"/>
              </a:rPr>
              <a:t>, </a:t>
            </a:r>
            <a:r>
              <a:rPr lang="en-US" smtClean="0">
                <a:latin typeface="Times New Roman"/>
                <a:ea typeface="Calibri"/>
              </a:rPr>
              <a:t>chi </a:t>
            </a:r>
            <a:r>
              <a:rPr lang="en-US">
                <a:latin typeface="Times New Roman"/>
                <a:ea typeface="Calibri"/>
              </a:rPr>
              <a:t>phí thuốc tạo bọt lần lượt là 200, 300, 400, 500 và 600 g/t.</a:t>
            </a:r>
            <a:endParaRPr lang="en-US"/>
          </a:p>
        </p:txBody>
      </p:sp>
    </p:spTree>
    <p:extLst>
      <p:ext uri="{BB962C8B-B14F-4D97-AF65-F5344CB8AC3E}">
        <p14:creationId xmlns:p14="http://schemas.microsoft.com/office/powerpoint/2010/main" val="1644255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sz="3200" b="1" i="1">
                <a:solidFill>
                  <a:srgbClr val="00B050"/>
                </a:solidFill>
                <a:latin typeface="Times New Roman"/>
                <a:ea typeface="Calibri"/>
              </a:rPr>
              <a:t>Nghiên cứu của Qingteng Lai và các cộng sự</a:t>
            </a:r>
            <a:endParaRPr lang="en-US"/>
          </a:p>
        </p:txBody>
      </p:sp>
      <p:sp>
        <p:nvSpPr>
          <p:cNvPr id="3" name="Content Placeholder 2"/>
          <p:cNvSpPr>
            <a:spLocks noGrp="1"/>
          </p:cNvSpPr>
          <p:nvPr>
            <p:ph idx="1"/>
          </p:nvPr>
        </p:nvSpPr>
        <p:spPr>
          <a:xfrm>
            <a:off x="457200" y="1143000"/>
            <a:ext cx="8229600" cy="5410200"/>
          </a:xfrm>
        </p:spPr>
        <p:txBody>
          <a:bodyPr>
            <a:normAutofit/>
          </a:bodyPr>
          <a:lstStyle/>
          <a:p>
            <a:pPr marL="0" indent="0">
              <a:buNone/>
            </a:pPr>
            <a:r>
              <a:rPr lang="en-US" b="1">
                <a:solidFill>
                  <a:prstClr val="black"/>
                </a:solidFill>
                <a:latin typeface="Times New Roman"/>
                <a:ea typeface="Calibri"/>
              </a:rPr>
              <a:t>*</a:t>
            </a:r>
            <a:r>
              <a:rPr lang="en-US" b="1" smtClean="0">
                <a:solidFill>
                  <a:prstClr val="black"/>
                </a:solidFill>
                <a:latin typeface="Times New Roman"/>
                <a:ea typeface="Calibri"/>
              </a:rPr>
              <a:t>Thí </a:t>
            </a:r>
            <a:r>
              <a:rPr lang="en-US" b="1">
                <a:solidFill>
                  <a:prstClr val="black"/>
                </a:solidFill>
                <a:latin typeface="Times New Roman"/>
                <a:ea typeface="Calibri"/>
              </a:rPr>
              <a:t>nghiệm tuyển </a:t>
            </a:r>
            <a:r>
              <a:rPr lang="en-US" b="1">
                <a:solidFill>
                  <a:prstClr val="black"/>
                </a:solidFill>
                <a:latin typeface="Times New Roman"/>
                <a:ea typeface="Calibri"/>
              </a:rPr>
              <a:t>nổi</a:t>
            </a:r>
            <a:r>
              <a:rPr lang="en-US" b="1" smtClean="0">
                <a:solidFill>
                  <a:prstClr val="black"/>
                </a:solidFill>
                <a:latin typeface="Times New Roman"/>
                <a:ea typeface="Calibri"/>
              </a:rPr>
              <a:t>:</a:t>
            </a:r>
          </a:p>
          <a:p>
            <a:pPr marL="0" indent="0" algn="just">
              <a:buNone/>
            </a:pPr>
            <a:r>
              <a:rPr lang="en-US" smtClean="0">
                <a:latin typeface="Times New Roman"/>
                <a:ea typeface="Calibri"/>
              </a:rPr>
              <a:t>Quá </a:t>
            </a:r>
            <a:r>
              <a:rPr lang="en-US">
                <a:latin typeface="Times New Roman"/>
                <a:ea typeface="Calibri"/>
              </a:rPr>
              <a:t>trình tuyển nổi được thực hiện trong vòng 9 phút. Sau khi kết thúc quá trình tuyển nổi, phần tinh quặng thô hơn và phần quặng đuôi được thu hồi, </a:t>
            </a:r>
            <a:r>
              <a:rPr lang="en-US">
                <a:latin typeface="Times New Roman"/>
                <a:ea typeface="Calibri"/>
              </a:rPr>
              <a:t>và </a:t>
            </a:r>
            <a:r>
              <a:rPr lang="en-US" smtClean="0">
                <a:latin typeface="Times New Roman"/>
                <a:ea typeface="Calibri"/>
              </a:rPr>
              <a:t>khử nước </a:t>
            </a:r>
            <a:r>
              <a:rPr lang="en-US">
                <a:latin typeface="Times New Roman"/>
                <a:ea typeface="Calibri"/>
              </a:rPr>
              <a:t>bằng máy lọc chân </a:t>
            </a:r>
            <a:r>
              <a:rPr lang="en-US">
                <a:latin typeface="Times New Roman"/>
                <a:ea typeface="Calibri"/>
              </a:rPr>
              <a:t>không </a:t>
            </a:r>
            <a:r>
              <a:rPr lang="en-US" smtClean="0">
                <a:latin typeface="Times New Roman"/>
                <a:ea typeface="Calibri"/>
              </a:rPr>
              <a:t>dạng đĩa, </a:t>
            </a:r>
            <a:r>
              <a:rPr lang="en-US">
                <a:latin typeface="Times New Roman"/>
                <a:ea typeface="Calibri"/>
              </a:rPr>
              <a:t>sao đó tiếp tục được sấy khô trong tủ sấy (dưới 50</a:t>
            </a:r>
            <a:r>
              <a:rPr lang="en-US">
                <a:latin typeface="Cambria Math"/>
                <a:ea typeface="Calibri"/>
                <a:cs typeface="Cambria Math"/>
              </a:rPr>
              <a:t>℃</a:t>
            </a:r>
            <a:r>
              <a:rPr lang="en-US">
                <a:latin typeface="Times New Roman"/>
                <a:ea typeface="Calibri"/>
              </a:rPr>
              <a:t>), cân </a:t>
            </a:r>
            <a:r>
              <a:rPr lang="en-US">
                <a:latin typeface="Times New Roman"/>
                <a:ea typeface="Calibri"/>
              </a:rPr>
              <a:t>khối </a:t>
            </a:r>
            <a:r>
              <a:rPr lang="en-US" smtClean="0">
                <a:latin typeface="Times New Roman"/>
                <a:ea typeface="Calibri"/>
              </a:rPr>
              <a:t>lượng, xác định hàm </a:t>
            </a:r>
            <a:r>
              <a:rPr lang="en-US">
                <a:latin typeface="Times New Roman"/>
                <a:ea typeface="Calibri"/>
              </a:rPr>
              <a:t>lượng carbon của các sản phẩm </a:t>
            </a:r>
            <a:r>
              <a:rPr lang="en-US">
                <a:latin typeface="Times New Roman"/>
                <a:ea typeface="Calibri"/>
              </a:rPr>
              <a:t>tuyển </a:t>
            </a:r>
            <a:r>
              <a:rPr lang="en-US" smtClean="0">
                <a:latin typeface="Times New Roman"/>
                <a:ea typeface="Calibri"/>
              </a:rPr>
              <a:t>nổi. </a:t>
            </a:r>
            <a:endParaRPr lang="en-US" smtClean="0">
              <a:solidFill>
                <a:prstClr val="black"/>
              </a:solidFill>
              <a:latin typeface="Times New Roman"/>
              <a:ea typeface="Calibri"/>
            </a:endParaRPr>
          </a:p>
        </p:txBody>
      </p:sp>
    </p:spTree>
    <p:extLst>
      <p:ext uri="{BB962C8B-B14F-4D97-AF65-F5344CB8AC3E}">
        <p14:creationId xmlns:p14="http://schemas.microsoft.com/office/powerpoint/2010/main" val="2883479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z="3200" b="1" i="1">
                <a:solidFill>
                  <a:srgbClr val="00B050"/>
                </a:solidFill>
                <a:latin typeface="Times New Roman"/>
                <a:ea typeface="Calibri"/>
              </a:rPr>
              <a:t>Nghiên cứu của Qingteng Lai và các cộng sự</a:t>
            </a:r>
            <a:endParaRPr lang="en-US"/>
          </a:p>
        </p:txBody>
      </p:sp>
      <p:sp>
        <p:nvSpPr>
          <p:cNvPr id="3" name="Content Placeholder 2"/>
          <p:cNvSpPr>
            <a:spLocks noGrp="1"/>
          </p:cNvSpPr>
          <p:nvPr>
            <p:ph idx="1"/>
          </p:nvPr>
        </p:nvSpPr>
        <p:spPr>
          <a:xfrm>
            <a:off x="457200" y="1066800"/>
            <a:ext cx="8229600" cy="5410200"/>
          </a:xfrm>
        </p:spPr>
        <p:txBody>
          <a:bodyPr>
            <a:normAutofit fontScale="92500" lnSpcReduction="10000"/>
          </a:bodyPr>
          <a:lstStyle/>
          <a:p>
            <a:pPr marL="0" lvl="0" indent="0">
              <a:buNone/>
            </a:pPr>
            <a:r>
              <a:rPr lang="en-US" b="1" smtClean="0">
                <a:solidFill>
                  <a:prstClr val="black"/>
                </a:solidFill>
                <a:latin typeface="Times New Roman"/>
                <a:ea typeface="Calibri"/>
              </a:rPr>
              <a:t>*Kết quả tuyển </a:t>
            </a:r>
            <a:r>
              <a:rPr lang="en-US" b="1">
                <a:solidFill>
                  <a:prstClr val="black"/>
                </a:solidFill>
                <a:latin typeface="Times New Roman"/>
                <a:ea typeface="Calibri"/>
              </a:rPr>
              <a:t>nổi:</a:t>
            </a:r>
          </a:p>
          <a:p>
            <a:pPr marL="0" indent="0" algn="just">
              <a:buNone/>
            </a:pPr>
            <a:r>
              <a:rPr lang="en-US">
                <a:latin typeface="Times New Roman"/>
                <a:ea typeface="Calibri"/>
              </a:rPr>
              <a:t>Ảnh hưởng của chất điện ly đến quá trình tuyển nổi đã được nghiên cứu với từng chất điện ly</a:t>
            </a:r>
            <a:r>
              <a:rPr lang="en-US">
                <a:latin typeface="Times New Roman"/>
                <a:ea typeface="Calibri"/>
              </a:rPr>
              <a:t>. </a:t>
            </a:r>
            <a:endParaRPr lang="en-US" smtClean="0">
              <a:latin typeface="Times New Roman"/>
              <a:ea typeface="Calibri"/>
            </a:endParaRPr>
          </a:p>
          <a:p>
            <a:pPr algn="just">
              <a:buFontTx/>
              <a:buChar char="-"/>
            </a:pPr>
            <a:r>
              <a:rPr lang="en-US" smtClean="0">
                <a:latin typeface="Times New Roman"/>
                <a:ea typeface="Calibri"/>
              </a:rPr>
              <a:t>Khi </a:t>
            </a:r>
            <a:r>
              <a:rPr lang="en-US">
                <a:latin typeface="Times New Roman"/>
                <a:ea typeface="Calibri"/>
              </a:rPr>
              <a:t>bổ sung KCl, tỷ lệ thu hồi của graphit tăng lên rõ rệt từ tỷ lệ thu </a:t>
            </a:r>
            <a:r>
              <a:rPr lang="en-US">
                <a:latin typeface="Times New Roman"/>
                <a:ea typeface="Calibri"/>
              </a:rPr>
              <a:t>hồi </a:t>
            </a:r>
            <a:r>
              <a:rPr lang="en-US" smtClean="0">
                <a:latin typeface="Times New Roman"/>
                <a:ea typeface="Calibri"/>
              </a:rPr>
              <a:t>là </a:t>
            </a:r>
            <a:r>
              <a:rPr lang="en-US">
                <a:latin typeface="Times New Roman"/>
                <a:ea typeface="Calibri"/>
              </a:rPr>
              <a:t>85,62% (không có chất điện ly) lên 89,15%, hàm lượng cacbon trong tinh quặng có tăng một chút.</a:t>
            </a:r>
            <a:r>
              <a:rPr lang="en-US" sz="2400">
                <a:ea typeface="Calibri"/>
                <a:cs typeface="Times New Roman"/>
              </a:rPr>
              <a:t> </a:t>
            </a:r>
            <a:r>
              <a:rPr lang="en-US">
                <a:latin typeface="Times New Roman"/>
                <a:ea typeface="Calibri"/>
              </a:rPr>
              <a:t>Thực thu tối đa graphit là 91,26% khi </a:t>
            </a:r>
            <a:r>
              <a:rPr lang="en-US">
                <a:latin typeface="Times New Roman"/>
                <a:ea typeface="Calibri"/>
              </a:rPr>
              <a:t>thêm </a:t>
            </a:r>
            <a:r>
              <a:rPr lang="en-US" smtClean="0">
                <a:latin typeface="Times New Roman"/>
                <a:ea typeface="Calibri"/>
              </a:rPr>
              <a:t>MgSO</a:t>
            </a:r>
            <a:r>
              <a:rPr lang="en-US" baseline="-25000" smtClean="0">
                <a:latin typeface="Times New Roman"/>
                <a:ea typeface="Calibri"/>
              </a:rPr>
              <a:t>4</a:t>
            </a:r>
            <a:r>
              <a:rPr lang="en-US" smtClean="0">
                <a:latin typeface="Times New Roman"/>
                <a:ea typeface="Calibri"/>
              </a:rPr>
              <a:t>. Thực </a:t>
            </a:r>
            <a:r>
              <a:rPr lang="en-US">
                <a:latin typeface="Times New Roman"/>
                <a:ea typeface="Calibri"/>
              </a:rPr>
              <a:t>thu graphit là 91,12% khi có mặt của </a:t>
            </a:r>
            <a:r>
              <a:rPr lang="en-US">
                <a:latin typeface="Times New Roman"/>
                <a:ea typeface="Calibri"/>
              </a:rPr>
              <a:t>MgCl</a:t>
            </a:r>
            <a:r>
              <a:rPr lang="en-US" baseline="-25000">
                <a:latin typeface="Times New Roman"/>
                <a:ea typeface="Calibri"/>
              </a:rPr>
              <a:t>2</a:t>
            </a:r>
            <a:r>
              <a:rPr lang="en-US" smtClean="0">
                <a:latin typeface="Times New Roman"/>
                <a:ea typeface="Calibri"/>
              </a:rPr>
              <a:t>.</a:t>
            </a:r>
          </a:p>
          <a:p>
            <a:pPr algn="just">
              <a:buFontTx/>
              <a:buChar char="-"/>
            </a:pPr>
            <a:r>
              <a:rPr lang="en-US">
                <a:latin typeface="Times New Roman"/>
                <a:ea typeface="Calibri"/>
              </a:rPr>
              <a:t>Kết quả tuyển nổi chỉ ra rằng, </a:t>
            </a:r>
            <a:r>
              <a:rPr lang="en-US" i="1">
                <a:latin typeface="Times New Roman"/>
                <a:ea typeface="Calibri"/>
              </a:rPr>
              <a:t>các chất điện ly không chỉ làm tăng khả năng thu hồi graphit, mà còn làm tăng hàm lượng tinh quặng. </a:t>
            </a:r>
            <a:endParaRPr lang="en-US" i="1"/>
          </a:p>
        </p:txBody>
      </p:sp>
    </p:spTree>
    <p:extLst>
      <p:ext uri="{BB962C8B-B14F-4D97-AF65-F5344CB8AC3E}">
        <p14:creationId xmlns:p14="http://schemas.microsoft.com/office/powerpoint/2010/main" val="3303175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buNone/>
            </a:pPr>
            <a:r>
              <a:rPr lang="en-US" smtClean="0">
                <a:latin typeface="Times New Roman"/>
                <a:ea typeface="Calibri"/>
              </a:rPr>
              <a:t>Biểu đồ ảnh </a:t>
            </a:r>
            <a:r>
              <a:rPr lang="en-US">
                <a:latin typeface="Times New Roman"/>
                <a:ea typeface="Calibri"/>
              </a:rPr>
              <a:t>hưởng của chất điện ly đến thực thu và hàm lượng tinh </a:t>
            </a:r>
            <a:r>
              <a:rPr lang="en-US">
                <a:latin typeface="Times New Roman"/>
                <a:ea typeface="Calibri"/>
              </a:rPr>
              <a:t>quặng </a:t>
            </a:r>
            <a:r>
              <a:rPr lang="en-US" smtClean="0">
                <a:latin typeface="Times New Roman"/>
                <a:ea typeface="Calibri"/>
              </a:rPr>
              <a:t>graphit:</a:t>
            </a:r>
          </a:p>
          <a:p>
            <a:pPr marL="0" indent="0" algn="ctr">
              <a:buNone/>
            </a:pPr>
            <a:endParaRPr lang="en-US"/>
          </a:p>
        </p:txBody>
      </p:sp>
      <p:pic>
        <p:nvPicPr>
          <p:cNvPr id="4" name="Picture 3" descr="C:\Users\Dell xps 13 2015\Desktop\Capture.PNG"/>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006600"/>
            <a:ext cx="5791200" cy="4470400"/>
          </a:xfrm>
          <a:prstGeom prst="rect">
            <a:avLst/>
          </a:prstGeom>
          <a:noFill/>
          <a:ln>
            <a:noFill/>
          </a:ln>
        </p:spPr>
      </p:pic>
    </p:spTree>
    <p:extLst>
      <p:ext uri="{BB962C8B-B14F-4D97-AF65-F5344CB8AC3E}">
        <p14:creationId xmlns:p14="http://schemas.microsoft.com/office/powerpoint/2010/main" val="1948217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3200" b="1" i="1">
                <a:solidFill>
                  <a:srgbClr val="00B050"/>
                </a:solidFill>
                <a:latin typeface="Times New Roman"/>
                <a:ea typeface="Calibri"/>
              </a:rPr>
              <a:t>Nghiên cứu của Qingteng Lai và các cộng sự</a:t>
            </a:r>
            <a:endParaRPr lang="en-US"/>
          </a:p>
        </p:txBody>
      </p:sp>
      <p:sp>
        <p:nvSpPr>
          <p:cNvPr id="3" name="Content Placeholder 2"/>
          <p:cNvSpPr>
            <a:spLocks noGrp="1"/>
          </p:cNvSpPr>
          <p:nvPr>
            <p:ph idx="1"/>
          </p:nvPr>
        </p:nvSpPr>
        <p:spPr>
          <a:xfrm>
            <a:off x="457200" y="1143000"/>
            <a:ext cx="8229600" cy="5257800"/>
          </a:xfrm>
        </p:spPr>
        <p:txBody>
          <a:bodyPr>
            <a:normAutofit fontScale="92500" lnSpcReduction="20000"/>
          </a:bodyPr>
          <a:lstStyle/>
          <a:p>
            <a:pPr marL="0" lvl="0" indent="0">
              <a:buNone/>
            </a:pPr>
            <a:r>
              <a:rPr lang="en-US" sz="3000" b="1">
                <a:solidFill>
                  <a:prstClr val="black"/>
                </a:solidFill>
                <a:latin typeface="Times New Roman"/>
                <a:ea typeface="Calibri"/>
              </a:rPr>
              <a:t>*Kết quả tuyển nổi:</a:t>
            </a:r>
          </a:p>
          <a:p>
            <a:pPr marL="0" indent="0" algn="just">
              <a:buNone/>
            </a:pPr>
            <a:r>
              <a:rPr lang="en-US" i="1" smtClean="0">
                <a:latin typeface="Times New Roman"/>
                <a:ea typeface="Calibri"/>
              </a:rPr>
              <a:t>Khi </a:t>
            </a:r>
            <a:r>
              <a:rPr lang="en-US" i="1">
                <a:latin typeface="Times New Roman"/>
                <a:ea typeface="Calibri"/>
              </a:rPr>
              <a:t>bổ sung các chất điện ly dẫn đến tăng tỷ lệ thu </a:t>
            </a:r>
            <a:r>
              <a:rPr lang="en-US" i="1">
                <a:latin typeface="Times New Roman"/>
                <a:ea typeface="Calibri"/>
              </a:rPr>
              <a:t>hồi </a:t>
            </a:r>
            <a:r>
              <a:rPr lang="en-US" i="1" smtClean="0">
                <a:latin typeface="Times New Roman"/>
                <a:ea typeface="Calibri"/>
              </a:rPr>
              <a:t>graphit </a:t>
            </a:r>
            <a:r>
              <a:rPr lang="en-US" smtClean="0">
                <a:latin typeface="Times New Roman"/>
                <a:ea typeface="Calibri"/>
              </a:rPr>
              <a:t>là do: </a:t>
            </a:r>
            <a:r>
              <a:rPr lang="en-US">
                <a:latin typeface="Times New Roman"/>
                <a:ea typeface="Calibri"/>
              </a:rPr>
              <a:t>mối liên kết giữa các khoáng vật graphit và đất đá giảm, do đó tăng khả năng phân tách các khoáng vật.</a:t>
            </a:r>
            <a:r>
              <a:rPr lang="en-US" sz="2400">
                <a:ea typeface="Calibri"/>
                <a:cs typeface="Times New Roman"/>
              </a:rPr>
              <a:t> </a:t>
            </a:r>
            <a:r>
              <a:rPr lang="en-US">
                <a:latin typeface="Times New Roman"/>
                <a:ea typeface="Calibri"/>
              </a:rPr>
              <a:t>Các hạt graphit được phân tách mà không có sự gắn kết của các khoáng vật đất đá ưa nước, tính kỵ nước của graphit được tăng cường, sau đó dễ dàng được thu hồi bằng thuốc tập hợp dạng dầu</a:t>
            </a:r>
            <a:r>
              <a:rPr lang="en-US">
                <a:latin typeface="Times New Roman"/>
                <a:ea typeface="Calibri"/>
              </a:rPr>
              <a:t>. </a:t>
            </a:r>
            <a:endParaRPr lang="en-US" smtClean="0">
              <a:latin typeface="Times New Roman"/>
              <a:ea typeface="Calibri"/>
            </a:endParaRPr>
          </a:p>
          <a:p>
            <a:pPr marL="0" indent="0" algn="just">
              <a:buNone/>
            </a:pPr>
            <a:r>
              <a:rPr lang="en-US">
                <a:latin typeface="Times New Roman"/>
                <a:ea typeface="Calibri"/>
              </a:rPr>
              <a:t>Graphit phân tách dễ dàng hơn khỏi các khoáng vật đất đá, mối liên kết với đất đá bị suy yếu làm </a:t>
            </a:r>
            <a:r>
              <a:rPr lang="en-US">
                <a:latin typeface="Times New Roman"/>
                <a:ea typeface="Calibri"/>
              </a:rPr>
              <a:t>giảm </a:t>
            </a:r>
            <a:r>
              <a:rPr lang="en-US" smtClean="0">
                <a:latin typeface="Times New Roman"/>
                <a:ea typeface="Calibri"/>
              </a:rPr>
              <a:t>lượng </a:t>
            </a:r>
            <a:r>
              <a:rPr lang="en-US">
                <a:latin typeface="Times New Roman"/>
                <a:ea typeface="Calibri"/>
              </a:rPr>
              <a:t>tạp chất vào tinh </a:t>
            </a:r>
            <a:r>
              <a:rPr lang="en-US">
                <a:latin typeface="Times New Roman"/>
                <a:ea typeface="Calibri"/>
              </a:rPr>
              <a:t>quặng</a:t>
            </a:r>
            <a:r>
              <a:rPr lang="en-US" smtClean="0">
                <a:latin typeface="Times New Roman"/>
                <a:ea typeface="Calibri"/>
              </a:rPr>
              <a:t>. Do đó </a:t>
            </a:r>
            <a:r>
              <a:rPr lang="en-US" i="1">
                <a:solidFill>
                  <a:prstClr val="black"/>
                </a:solidFill>
                <a:latin typeface="Times New Roman"/>
                <a:ea typeface="Calibri"/>
              </a:rPr>
              <a:t>hàm lượng </a:t>
            </a:r>
            <a:r>
              <a:rPr lang="en-US" i="1">
                <a:solidFill>
                  <a:prstClr val="black"/>
                </a:solidFill>
                <a:latin typeface="Times New Roman"/>
                <a:ea typeface="Calibri"/>
              </a:rPr>
              <a:t>tinh </a:t>
            </a:r>
            <a:r>
              <a:rPr lang="en-US" i="1" smtClean="0">
                <a:solidFill>
                  <a:prstClr val="black"/>
                </a:solidFill>
                <a:latin typeface="Times New Roman"/>
                <a:ea typeface="Calibri"/>
              </a:rPr>
              <a:t>quặng tăng.</a:t>
            </a:r>
            <a:endParaRPr lang="en-US"/>
          </a:p>
        </p:txBody>
      </p:sp>
    </p:spTree>
    <p:extLst>
      <p:ext uri="{BB962C8B-B14F-4D97-AF65-F5344CB8AC3E}">
        <p14:creationId xmlns:p14="http://schemas.microsoft.com/office/powerpoint/2010/main" val="704891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marL="0" lvl="0" indent="0">
              <a:buNone/>
            </a:pPr>
            <a:r>
              <a:rPr lang="en-US" sz="2800" b="1">
                <a:solidFill>
                  <a:prstClr val="black"/>
                </a:solidFill>
                <a:latin typeface="Times New Roman"/>
                <a:ea typeface="Calibri"/>
              </a:rPr>
              <a:t>*Kết quả tuyển nổi:</a:t>
            </a:r>
          </a:p>
          <a:p>
            <a:pPr algn="just">
              <a:lnSpc>
                <a:spcPct val="115000"/>
              </a:lnSpc>
              <a:spcAft>
                <a:spcPts val="1000"/>
              </a:spcAft>
            </a:pPr>
            <a:r>
              <a:rPr lang="en-US">
                <a:latin typeface="Times New Roman"/>
                <a:ea typeface="Calibri"/>
                <a:cs typeface="Times New Roman"/>
              </a:rPr>
              <a:t>Một cơ chế khác được báo cáo bởi </a:t>
            </a:r>
            <a:r>
              <a:rPr lang="en-US">
                <a:solidFill>
                  <a:srgbClr val="00B0F0"/>
                </a:solidFill>
                <a:latin typeface="Times New Roman"/>
                <a:ea typeface="Calibri"/>
                <a:cs typeface="Times New Roman"/>
              </a:rPr>
              <a:t>Klassen và Mokrousov (1963)</a:t>
            </a:r>
            <a:r>
              <a:rPr lang="en-US">
                <a:latin typeface="Times New Roman"/>
                <a:ea typeface="Calibri"/>
                <a:cs typeface="Times New Roman"/>
              </a:rPr>
              <a:t> là </a:t>
            </a:r>
            <a:r>
              <a:rPr lang="en-US">
                <a:solidFill>
                  <a:srgbClr val="FF0000"/>
                </a:solidFill>
                <a:latin typeface="Times New Roman"/>
                <a:ea typeface="Calibri"/>
                <a:cs typeface="Times New Roman"/>
              </a:rPr>
              <a:t>các chất điện ly vô cơ làm mất ổn định các lớp hydrat xung quanh các hạt và làm giảm quá trình hydrat hóa bề mặt của chúng, do đó tăng cường khả năng gắn kết hạt khoáng với bóng khí. </a:t>
            </a:r>
            <a:r>
              <a:rPr lang="en-US">
                <a:latin typeface="Times New Roman"/>
                <a:ea typeface="Calibri"/>
                <a:cs typeface="Times New Roman"/>
              </a:rPr>
              <a:t>Bên cạnh đó, </a:t>
            </a:r>
            <a:r>
              <a:rPr lang="en-US">
                <a:solidFill>
                  <a:srgbClr val="00B0F0"/>
                </a:solidFill>
                <a:latin typeface="Times New Roman"/>
                <a:ea typeface="Calibri"/>
                <a:cs typeface="Times New Roman"/>
              </a:rPr>
              <a:t>Mishchuk (2005) và Zhang và Ducker (2007)</a:t>
            </a:r>
            <a:r>
              <a:rPr lang="en-US">
                <a:latin typeface="Times New Roman"/>
                <a:ea typeface="Calibri"/>
                <a:cs typeface="Times New Roman"/>
              </a:rPr>
              <a:t> giải thích là </a:t>
            </a:r>
            <a:r>
              <a:rPr lang="en-US">
                <a:solidFill>
                  <a:srgbClr val="FF0000"/>
                </a:solidFill>
                <a:latin typeface="Times New Roman"/>
                <a:ea typeface="Calibri"/>
                <a:cs typeface="Times New Roman"/>
              </a:rPr>
              <a:t>sự hình thành các bóng khí nhỏ trên bề mặt hạt graphit trong dung dịch điện ly do tăng khả năng gắn kết bóng khí-hạt graphit, do đó graphit dễ tuyển nổi.</a:t>
            </a:r>
            <a:endParaRPr lang="en-US" sz="2400">
              <a:ea typeface="Calibri"/>
              <a:cs typeface="Times New Roman"/>
            </a:endParaRPr>
          </a:p>
          <a:p>
            <a:pPr marL="0" indent="0">
              <a:buNone/>
            </a:pPr>
            <a:endParaRPr lang="en-US"/>
          </a:p>
        </p:txBody>
      </p:sp>
    </p:spTree>
    <p:extLst>
      <p:ext uri="{BB962C8B-B14F-4D97-AF65-F5344CB8AC3E}">
        <p14:creationId xmlns:p14="http://schemas.microsoft.com/office/powerpoint/2010/main" val="90146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i="1">
                <a:solidFill>
                  <a:srgbClr val="00B050"/>
                </a:solidFill>
                <a:latin typeface="Times New Roman"/>
                <a:ea typeface="Calibri"/>
              </a:rPr>
              <a:t>Nghiên cứu của B. Grabowski </a:t>
            </a:r>
            <a:endParaRPr lang="en-US">
              <a:solidFill>
                <a:srgbClr val="00B050"/>
              </a:solidFill>
            </a:endParaRPr>
          </a:p>
        </p:txBody>
      </p:sp>
      <p:sp>
        <p:nvSpPr>
          <p:cNvPr id="3" name="Content Placeholder 2"/>
          <p:cNvSpPr>
            <a:spLocks noGrp="1"/>
          </p:cNvSpPr>
          <p:nvPr>
            <p:ph idx="1"/>
          </p:nvPr>
        </p:nvSpPr>
        <p:spPr>
          <a:xfrm>
            <a:off x="533400" y="1295400"/>
            <a:ext cx="8229600" cy="5029200"/>
          </a:xfrm>
        </p:spPr>
        <p:txBody>
          <a:bodyPr>
            <a:normAutofit lnSpcReduction="10000"/>
          </a:bodyPr>
          <a:lstStyle/>
          <a:p>
            <a:pPr marL="0" indent="0" algn="just">
              <a:buNone/>
            </a:pPr>
            <a:r>
              <a:rPr lang="en-US" smtClean="0">
                <a:latin typeface="Times New Roman" pitchFamily="18" charset="0"/>
                <a:cs typeface="Times New Roman" pitchFamily="18" charset="0"/>
              </a:rPr>
              <a:t>Tác giả nghiên cứu quá trình tuyển nổi graphit trong dung dịch muối axetat.</a:t>
            </a:r>
          </a:p>
          <a:p>
            <a:pPr marL="0" indent="0" algn="just">
              <a:buNone/>
            </a:pPr>
            <a:r>
              <a:rPr lang="en-US" smtClean="0">
                <a:latin typeface="Times New Roman"/>
                <a:ea typeface="Calibri"/>
              </a:rPr>
              <a:t>Thí </a:t>
            </a:r>
            <a:r>
              <a:rPr lang="en-US">
                <a:latin typeface="Times New Roman"/>
                <a:ea typeface="Calibri"/>
              </a:rPr>
              <a:t>nghiệm tuyển nổi được thực hiện trong thiết bị tuyển nổi Mekhanov dung tích ngăn máy 0.5 dm</a:t>
            </a:r>
            <a:r>
              <a:rPr lang="en-US" baseline="30000">
                <a:latin typeface="Times New Roman"/>
                <a:ea typeface="Calibri"/>
              </a:rPr>
              <a:t>3</a:t>
            </a:r>
            <a:r>
              <a:rPr lang="en-US">
                <a:latin typeface="Times New Roman"/>
                <a:ea typeface="Calibri"/>
              </a:rPr>
              <a:t>. Tốc độ rotor </a:t>
            </a:r>
            <a:r>
              <a:rPr lang="en-US">
                <a:latin typeface="Times New Roman"/>
                <a:ea typeface="Calibri"/>
              </a:rPr>
              <a:t>600 </a:t>
            </a:r>
            <a:r>
              <a:rPr lang="en-US" smtClean="0">
                <a:latin typeface="Times New Roman"/>
                <a:ea typeface="Calibri"/>
              </a:rPr>
              <a:t>v/ph</a:t>
            </a:r>
            <a:r>
              <a:rPr lang="en-US">
                <a:latin typeface="Times New Roman"/>
                <a:ea typeface="Calibri"/>
              </a:rPr>
              <a:t>, tốc độ dòng khí là 0.4 m</a:t>
            </a:r>
            <a:r>
              <a:rPr lang="en-US" baseline="30000">
                <a:latin typeface="Times New Roman"/>
                <a:ea typeface="Calibri"/>
              </a:rPr>
              <a:t>3</a:t>
            </a:r>
            <a:r>
              <a:rPr lang="en-US">
                <a:latin typeface="Times New Roman"/>
                <a:ea typeface="Calibri"/>
              </a:rPr>
              <a:t>/h. Graphit được sử dụng trong tuyển nổi là vật liệu tự nhiên có cỡ hạt 100 μm. Tính kỵ nước của nó bằng 8.6 độ, được đo bằng phương pháp giọt nước. Các thí nghiệm tuyển nổi được thực hiện với các nồng độ muối khác nhau, mẫu graphit thí nghiệm là 50g.</a:t>
            </a:r>
            <a:endParaRPr lang="en-US">
              <a:latin typeface="Times New Roman"/>
              <a:ea typeface="Times New Roman"/>
            </a:endParaRPr>
          </a:p>
          <a:p>
            <a:pPr marL="0" indent="0" algn="just">
              <a:buNone/>
            </a:pPr>
            <a:endParaRPr lang="en-US" smtClean="0">
              <a:latin typeface="Times New Roman" pitchFamily="18" charset="0"/>
              <a:cs typeface="Times New Roman" pitchFamily="18" charset="0"/>
            </a:endParaRPr>
          </a:p>
          <a:p>
            <a:pPr marL="0" indent="0">
              <a:buNone/>
            </a:pPr>
            <a:endParaRPr lang="en-US"/>
          </a:p>
        </p:txBody>
      </p:sp>
    </p:spTree>
    <p:extLst>
      <p:ext uri="{BB962C8B-B14F-4D97-AF65-F5344CB8AC3E}">
        <p14:creationId xmlns:p14="http://schemas.microsoft.com/office/powerpoint/2010/main" val="3509545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i="1">
                <a:solidFill>
                  <a:srgbClr val="00B050"/>
                </a:solidFill>
                <a:latin typeface="Times New Roman"/>
                <a:ea typeface="Calibri"/>
              </a:rPr>
              <a:t>Nghiên cứu của B. Grabowski </a:t>
            </a:r>
            <a:endParaRPr lang="en-US"/>
          </a:p>
        </p:txBody>
      </p:sp>
      <p:sp>
        <p:nvSpPr>
          <p:cNvPr id="3" name="Content Placeholder 2"/>
          <p:cNvSpPr>
            <a:spLocks noGrp="1"/>
          </p:cNvSpPr>
          <p:nvPr>
            <p:ph idx="1"/>
          </p:nvPr>
        </p:nvSpPr>
        <p:spPr>
          <a:xfrm>
            <a:off x="457200" y="1143000"/>
            <a:ext cx="8229600" cy="5410200"/>
          </a:xfrm>
        </p:spPr>
        <p:txBody>
          <a:bodyPr/>
          <a:lstStyle/>
          <a:p>
            <a:pPr indent="0" algn="just">
              <a:lnSpc>
                <a:spcPct val="115000"/>
              </a:lnSpc>
              <a:spcAft>
                <a:spcPts val="1000"/>
              </a:spcAft>
              <a:buNone/>
            </a:pPr>
            <a:r>
              <a:rPr lang="en-US" sz="2000" b="1" smtClean="0">
                <a:latin typeface="Times New Roman"/>
                <a:ea typeface="Calibri"/>
              </a:rPr>
              <a:t>Kết quả tuyển nổi: </a:t>
            </a:r>
            <a:r>
              <a:rPr lang="en-US" sz="2000" smtClean="0">
                <a:latin typeface="Times New Roman"/>
                <a:ea typeface="Calibri"/>
              </a:rPr>
              <a:t>Thực </a:t>
            </a:r>
            <a:r>
              <a:rPr lang="en-US" sz="2000">
                <a:latin typeface="Times New Roman"/>
                <a:ea typeface="Calibri"/>
              </a:rPr>
              <a:t>thu graphit là một hàm của thời gian tuyển nổi ở các nồng độ muối axetat khác nhau trong dung </a:t>
            </a:r>
            <a:r>
              <a:rPr lang="en-US" sz="2000">
                <a:latin typeface="Times New Roman"/>
                <a:ea typeface="Calibri"/>
              </a:rPr>
              <a:t>dịch </a:t>
            </a:r>
            <a:r>
              <a:rPr lang="en-US" sz="2000" smtClean="0">
                <a:latin typeface="Times New Roman"/>
                <a:ea typeface="Calibri"/>
              </a:rPr>
              <a:t>nước. </a:t>
            </a:r>
            <a:r>
              <a:rPr lang="en-US" sz="2000">
                <a:latin typeface="Times New Roman"/>
                <a:ea typeface="Calibri"/>
              </a:rPr>
              <a:t>Biểu đồ chỉ ra rằng</a:t>
            </a:r>
            <a:r>
              <a:rPr lang="en-US" sz="2000" i="1">
                <a:latin typeface="Times New Roman"/>
                <a:ea typeface="Calibri"/>
              </a:rPr>
              <a:t>, tùy thuộc vào nồng độ, thực thu tuyển nổi graphit có thể tốt hơn hoặc kém hơn một chút so với tuyển nổi trong nước cất. </a:t>
            </a:r>
            <a:endParaRPr lang="en-US" sz="2000" i="1" smtClean="0">
              <a:latin typeface="Times New Roman"/>
              <a:ea typeface="Calibri"/>
            </a:endParaRPr>
          </a:p>
          <a:p>
            <a:pPr indent="0" algn="ctr">
              <a:lnSpc>
                <a:spcPct val="115000"/>
              </a:lnSpc>
              <a:spcAft>
                <a:spcPts val="1000"/>
              </a:spcAft>
              <a:buNone/>
            </a:pPr>
            <a:endParaRPr lang="en-US" sz="2000">
              <a:latin typeface="Times New Roman"/>
              <a:ea typeface="Times New Roman"/>
            </a:endParaRPr>
          </a:p>
          <a:p>
            <a:pPr marL="0" indent="0">
              <a:buNone/>
            </a:pP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199" y="2667000"/>
            <a:ext cx="5587789" cy="385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2276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2800" b="1" i="1">
                <a:solidFill>
                  <a:srgbClr val="00B050"/>
                </a:solidFill>
                <a:latin typeface="Times New Roman"/>
                <a:ea typeface="Calibri"/>
              </a:rPr>
              <a:t>Nghiên </a:t>
            </a:r>
            <a:r>
              <a:rPr lang="en-US" sz="2800" b="1" i="1">
                <a:solidFill>
                  <a:srgbClr val="00B050"/>
                </a:solidFill>
                <a:latin typeface="Times New Roman"/>
                <a:ea typeface="Calibri"/>
              </a:rPr>
              <a:t>cứu </a:t>
            </a:r>
            <a:r>
              <a:rPr lang="en-US" sz="2800" b="1" i="1" smtClean="0">
                <a:solidFill>
                  <a:srgbClr val="00B050"/>
                </a:solidFill>
                <a:latin typeface="Times New Roman"/>
                <a:ea typeface="Calibri"/>
              </a:rPr>
              <a:t>thử nghiệm tuyển nổi mẫu graphit Nậm Thi - Lào Cai trong dung dịch muối</a:t>
            </a:r>
            <a:endParaRPr lang="en-US" sz="2800"/>
          </a:p>
        </p:txBody>
      </p:sp>
      <p:sp>
        <p:nvSpPr>
          <p:cNvPr id="3" name="Content Placeholder 2"/>
          <p:cNvSpPr>
            <a:spLocks noGrp="1"/>
          </p:cNvSpPr>
          <p:nvPr>
            <p:ph idx="1"/>
          </p:nvPr>
        </p:nvSpPr>
        <p:spPr>
          <a:xfrm>
            <a:off x="533400" y="1371600"/>
            <a:ext cx="8229600" cy="4906963"/>
          </a:xfrm>
        </p:spPr>
        <p:txBody>
          <a:bodyPr/>
          <a:lstStyle/>
          <a:p>
            <a:pPr>
              <a:buFontTx/>
              <a:buChar char="-"/>
            </a:pPr>
            <a:r>
              <a:rPr lang="vi-VN" sz="2400">
                <a:latin typeface="Times New Roman" pitchFamily="18" charset="0"/>
                <a:cs typeface="Times New Roman" pitchFamily="18" charset="0"/>
              </a:rPr>
              <a:t>Hàm lượng C, S trong mẫu nguyên khai: 13,25% C; 0,09% S; A= 80,06%.</a:t>
            </a:r>
            <a:endParaRPr lang="en-US" sz="2400" smtClean="0">
              <a:latin typeface="Times New Roman" pitchFamily="18" charset="0"/>
              <a:cs typeface="Times New Roman" pitchFamily="18" charset="0"/>
            </a:endParaRPr>
          </a:p>
          <a:p>
            <a:pPr>
              <a:buFontTx/>
              <a:buChar char="-"/>
            </a:pPr>
            <a:r>
              <a:rPr lang="en-US" sz="2400" smtClean="0">
                <a:latin typeface="Times New Roman" pitchFamily="18" charset="0"/>
                <a:cs typeface="Times New Roman" pitchFamily="18" charset="0"/>
              </a:rPr>
              <a:t>Các muối sử dụng: </a:t>
            </a:r>
            <a:r>
              <a:rPr lang="en-US" sz="2400">
                <a:latin typeface="Times New Roman"/>
                <a:ea typeface="Times New Roman"/>
              </a:rPr>
              <a:t>NaCl, KCl và </a:t>
            </a:r>
            <a:r>
              <a:rPr lang="en-US" sz="2400">
                <a:latin typeface="Times New Roman"/>
                <a:ea typeface="Times New Roman"/>
              </a:rPr>
              <a:t>MgSO</a:t>
            </a:r>
            <a:r>
              <a:rPr lang="en-US" sz="2400" baseline="-25000">
                <a:latin typeface="Times New Roman"/>
                <a:ea typeface="Times New Roman"/>
              </a:rPr>
              <a:t>4</a:t>
            </a:r>
            <a:r>
              <a:rPr lang="en-US" sz="2400">
                <a:latin typeface="Times New Roman"/>
                <a:ea typeface="Times New Roman"/>
              </a:rPr>
              <a:t> </a:t>
            </a:r>
            <a:endParaRPr lang="en-US" sz="2400" smtClean="0">
              <a:latin typeface="Times New Roman"/>
              <a:ea typeface="Times New Roman"/>
            </a:endParaRPr>
          </a:p>
          <a:p>
            <a:pPr algn="just">
              <a:buFontTx/>
              <a:buChar char="-"/>
            </a:pPr>
            <a:r>
              <a:rPr lang="en-US" sz="2400" smtClean="0">
                <a:latin typeface="Times New Roman"/>
                <a:ea typeface="Times New Roman"/>
              </a:rPr>
              <a:t>Kết </a:t>
            </a:r>
            <a:r>
              <a:rPr lang="en-US" sz="2400">
                <a:latin typeface="Times New Roman"/>
                <a:ea typeface="Times New Roman"/>
              </a:rPr>
              <a:t>quả tuyển nổi mẫu graphit trong dung dịch NaCl, KCl và MgSO</a:t>
            </a:r>
            <a:r>
              <a:rPr lang="en-US" sz="2400" baseline="-25000">
                <a:latin typeface="Times New Roman"/>
                <a:ea typeface="Times New Roman"/>
              </a:rPr>
              <a:t>4</a:t>
            </a:r>
            <a:r>
              <a:rPr lang="en-US" sz="2400">
                <a:latin typeface="Times New Roman"/>
                <a:ea typeface="Times New Roman"/>
              </a:rPr>
              <a:t> không dùng thuốc </a:t>
            </a:r>
            <a:r>
              <a:rPr lang="en-US" sz="2400">
                <a:latin typeface="Times New Roman"/>
                <a:ea typeface="Times New Roman"/>
              </a:rPr>
              <a:t>tập </a:t>
            </a:r>
            <a:r>
              <a:rPr lang="en-US" sz="2400" smtClean="0">
                <a:latin typeface="Times New Roman"/>
                <a:ea typeface="Times New Roman"/>
              </a:rPr>
              <a:t>hợp:</a:t>
            </a:r>
          </a:p>
          <a:p>
            <a:pPr marL="0" indent="0" algn="ctr">
              <a:buNone/>
            </a:pPr>
            <a:endParaRPr lang="en-US">
              <a:latin typeface="Times New Roman"/>
            </a:endParaRPr>
          </a:p>
          <a:p>
            <a:pPr algn="just">
              <a:buFontTx/>
              <a:buChar char="-"/>
            </a:pPr>
            <a:endParaRPr lang="en-US"/>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3521466"/>
            <a:ext cx="8113794" cy="3107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982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sz="2800" b="1" i="1">
                <a:solidFill>
                  <a:srgbClr val="00B050"/>
                </a:solidFill>
                <a:latin typeface="Times New Roman"/>
                <a:ea typeface="Calibri"/>
              </a:rPr>
              <a:t>Nghiên cứu thử nghiệm tuyển nổi mẫu graphit Nậm Thi - Lào Cai trong dung dịch muối</a:t>
            </a:r>
            <a:endParaRPr lang="en-US"/>
          </a:p>
        </p:txBody>
      </p:sp>
      <p:sp>
        <p:nvSpPr>
          <p:cNvPr id="3" name="Content Placeholder 2"/>
          <p:cNvSpPr>
            <a:spLocks noGrp="1"/>
          </p:cNvSpPr>
          <p:nvPr>
            <p:ph idx="1"/>
          </p:nvPr>
        </p:nvSpPr>
        <p:spPr>
          <a:xfrm>
            <a:off x="457200" y="1219200"/>
            <a:ext cx="8458200" cy="5486400"/>
          </a:xfrm>
        </p:spPr>
        <p:txBody>
          <a:bodyPr>
            <a:normAutofit fontScale="62500" lnSpcReduction="20000"/>
          </a:bodyPr>
          <a:lstStyle/>
          <a:p>
            <a:pPr marL="800100" indent="-457200" algn="just">
              <a:lnSpc>
                <a:spcPct val="130000"/>
              </a:lnSpc>
              <a:spcAft>
                <a:spcPts val="0"/>
              </a:spcAft>
              <a:buFontTx/>
              <a:buChar char="-"/>
            </a:pPr>
            <a:r>
              <a:rPr lang="en-US" smtClean="0">
                <a:latin typeface="Times New Roman" pitchFamily="18" charset="0"/>
                <a:cs typeface="Times New Roman" pitchFamily="18" charset="0"/>
              </a:rPr>
              <a:t>T</a:t>
            </a:r>
            <a:r>
              <a:rPr lang="en-US" smtClean="0">
                <a:latin typeface="Times New Roman" pitchFamily="18" charset="0"/>
                <a:ea typeface="Times New Roman"/>
                <a:cs typeface="Times New Roman" pitchFamily="18" charset="0"/>
              </a:rPr>
              <a:t>uyển </a:t>
            </a:r>
            <a:r>
              <a:rPr lang="en-US">
                <a:latin typeface="Times New Roman" pitchFamily="18" charset="0"/>
                <a:ea typeface="Times New Roman"/>
                <a:cs typeface="Times New Roman" pitchFamily="18" charset="0"/>
              </a:rPr>
              <a:t>nổi trong dung dịch muối kết hợp dùng thuốc tập hợp (dầu </a:t>
            </a:r>
            <a:r>
              <a:rPr lang="en-US">
                <a:latin typeface="Times New Roman" pitchFamily="18" charset="0"/>
                <a:ea typeface="Times New Roman"/>
                <a:cs typeface="Times New Roman" pitchFamily="18" charset="0"/>
              </a:rPr>
              <a:t>hỏa</a:t>
            </a:r>
            <a:r>
              <a:rPr lang="en-US" smtClean="0">
                <a:latin typeface="Times New Roman" pitchFamily="18" charset="0"/>
                <a:ea typeface="Times New Roman"/>
                <a:cs typeface="Times New Roman" pitchFamily="18" charset="0"/>
              </a:rPr>
              <a:t>):</a:t>
            </a:r>
          </a:p>
          <a:p>
            <a:pPr indent="457200" algn="just">
              <a:lnSpc>
                <a:spcPct val="130000"/>
              </a:lnSpc>
              <a:spcAft>
                <a:spcPts val="0"/>
              </a:spcAft>
            </a:pPr>
            <a:r>
              <a:rPr lang="en-US">
                <a:latin typeface="Times New Roman"/>
                <a:ea typeface="Times New Roman"/>
              </a:rPr>
              <a:t>Khi tuyển trong dung dịch NaCl, nồng độ 0,1 mol cho các chỉ tiêu quặng tinh tốt nhất, với hàm lượng và thực thu phần cháy lần lượt là 71,15% và 87%. Đối với muối KCl, ở nồng độ 0,15 mol quặng tinh đạt được có hàm lượng và thực thu phần cháy lần lượt là 70,08% và 72,85%. Trong dung dịch muối MgSO</a:t>
            </a:r>
            <a:r>
              <a:rPr lang="en-US" baseline="-25000">
                <a:latin typeface="Times New Roman"/>
                <a:ea typeface="Times New Roman"/>
              </a:rPr>
              <a:t>4</a:t>
            </a:r>
            <a:r>
              <a:rPr lang="en-US">
                <a:latin typeface="Times New Roman"/>
                <a:ea typeface="Times New Roman"/>
              </a:rPr>
              <a:t> nồng độ 0,15 mol cho tinh quặng đạt chỉ tiêu hàm lượng và thực thu phần cháy lần lượt là 69,14% và 76,99%. Như vậy, muối NaCl có tác dụng tốt hơn muối KCl và MgSO</a:t>
            </a:r>
            <a:r>
              <a:rPr lang="en-US" baseline="-25000">
                <a:latin typeface="Times New Roman"/>
                <a:ea typeface="Times New Roman"/>
              </a:rPr>
              <a:t>4</a:t>
            </a:r>
            <a:r>
              <a:rPr lang="en-US">
                <a:latin typeface="Times New Roman"/>
                <a:ea typeface="Times New Roman"/>
              </a:rPr>
              <a:t> đối với quá trình tuyển nổi mẫu nghiên </a:t>
            </a:r>
            <a:r>
              <a:rPr lang="en-US">
                <a:latin typeface="Times New Roman"/>
                <a:ea typeface="Times New Roman"/>
              </a:rPr>
              <a:t>cứu</a:t>
            </a:r>
            <a:r>
              <a:rPr lang="en-US" smtClean="0">
                <a:latin typeface="Times New Roman"/>
                <a:ea typeface="Times New Roman"/>
              </a:rPr>
              <a:t>.</a:t>
            </a:r>
          </a:p>
          <a:p>
            <a:pPr indent="457200" algn="just">
              <a:lnSpc>
                <a:spcPct val="130000"/>
              </a:lnSpc>
              <a:spcAft>
                <a:spcPts val="0"/>
              </a:spcAft>
            </a:pPr>
            <a:r>
              <a:rPr lang="vi-VN">
                <a:latin typeface="Times New Roman"/>
                <a:ea typeface="Times New Roman"/>
              </a:rPr>
              <a:t>Kết quả cho thấy </a:t>
            </a:r>
            <a:r>
              <a:rPr lang="vi-VN" i="1">
                <a:solidFill>
                  <a:srgbClr val="FF0000"/>
                </a:solidFill>
                <a:latin typeface="Times New Roman"/>
                <a:ea typeface="Times New Roman"/>
              </a:rPr>
              <a:t>khi tuyển trong dung dịch muối kết hợp với dầu hỏa, thực thu sản phẩm tinh quặng đều cao hơn so với khi không dùng muối</a:t>
            </a:r>
            <a:r>
              <a:rPr lang="vi-VN">
                <a:solidFill>
                  <a:srgbClr val="FF0000"/>
                </a:solidFill>
                <a:latin typeface="Times New Roman"/>
                <a:ea typeface="Times New Roman"/>
              </a:rPr>
              <a:t>, </a:t>
            </a:r>
            <a:r>
              <a:rPr lang="vi-VN">
                <a:latin typeface="Times New Roman"/>
                <a:ea typeface="Times New Roman"/>
              </a:rPr>
              <a:t>tuy nhiên, chỉ đối với muối NaCl mới thu được tinh quặng hàm lượng cao hơn.</a:t>
            </a:r>
          </a:p>
          <a:p>
            <a:pPr indent="457200" algn="just">
              <a:lnSpc>
                <a:spcPct val="130000"/>
              </a:lnSpc>
              <a:spcAft>
                <a:spcPts val="0"/>
              </a:spcAft>
            </a:pPr>
            <a:r>
              <a:rPr lang="vi-VN">
                <a:latin typeface="Times New Roman"/>
                <a:ea typeface="Times New Roman"/>
              </a:rPr>
              <a:t>	Kết quả tuyển ở trên cũng cho thấy rằng, nếu </a:t>
            </a:r>
            <a:r>
              <a:rPr lang="vi-VN" i="1">
                <a:solidFill>
                  <a:srgbClr val="FF0000"/>
                </a:solidFill>
                <a:latin typeface="Times New Roman"/>
                <a:ea typeface="Times New Roman"/>
              </a:rPr>
              <a:t>tuyển nổi mẫu graphit trong dung dịch muối có dùng thuốc tập hợp cho các chỉ tiêu tinh quặng cao hơn hẳn so với chỉ </a:t>
            </a:r>
            <a:r>
              <a:rPr lang="vi-VN" i="1">
                <a:solidFill>
                  <a:srgbClr val="FF0000"/>
                </a:solidFill>
                <a:latin typeface="Times New Roman"/>
                <a:ea typeface="Times New Roman"/>
              </a:rPr>
              <a:t>dùng </a:t>
            </a:r>
            <a:r>
              <a:rPr lang="vi-VN" i="1" smtClean="0">
                <a:solidFill>
                  <a:srgbClr val="FF0000"/>
                </a:solidFill>
                <a:latin typeface="Times New Roman"/>
                <a:ea typeface="Times New Roman"/>
              </a:rPr>
              <a:t>muối</a:t>
            </a:r>
            <a:endParaRPr lang="en-US" i="1">
              <a:solidFill>
                <a:srgbClr val="FF0000"/>
              </a:solidFill>
              <a:latin typeface="Times New Roman"/>
              <a:ea typeface="Times New Roman"/>
            </a:endParaRPr>
          </a:p>
          <a:p>
            <a:pPr indent="0" algn="just">
              <a:lnSpc>
                <a:spcPct val="130000"/>
              </a:lnSpc>
              <a:spcAft>
                <a:spcPts val="0"/>
              </a:spcAft>
              <a:buNone/>
            </a:pPr>
            <a:endParaRPr lang="en-US" smtClean="0">
              <a:latin typeface="Times New Roman" pitchFamily="18" charset="0"/>
              <a:ea typeface="Times New Roman"/>
              <a:cs typeface="Times New Roman" pitchFamily="18" charset="0"/>
            </a:endParaRPr>
          </a:p>
          <a:p>
            <a:pPr indent="0" algn="just">
              <a:lnSpc>
                <a:spcPct val="130000"/>
              </a:lnSpc>
              <a:spcAft>
                <a:spcPts val="0"/>
              </a:spcAft>
              <a:buNone/>
            </a:pPr>
            <a:endParaRPr lang="en-US">
              <a:latin typeface="Times New Roman"/>
              <a:ea typeface="Times New Roman"/>
            </a:endParaRPr>
          </a:p>
          <a:p>
            <a:pPr marL="0" indent="0">
              <a:buNone/>
            </a:pPr>
            <a:endParaRPr lang="en-US"/>
          </a:p>
        </p:txBody>
      </p:sp>
    </p:spTree>
    <p:extLst>
      <p:ext uri="{BB962C8B-B14F-4D97-AF65-F5344CB8AC3E}">
        <p14:creationId xmlns:p14="http://schemas.microsoft.com/office/powerpoint/2010/main" val="1913502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vi-VN" sz="2800" b="1">
                <a:solidFill>
                  <a:srgbClr val="FF0000"/>
                </a:solidFill>
              </a:rPr>
              <a:t>Vấn đề tuyển graphit trong dung dịch nước muối</a:t>
            </a:r>
            <a:endParaRPr lang="en-US" sz="2800" b="1">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fontScale="92500"/>
          </a:bodyPr>
          <a:lstStyle/>
          <a:p>
            <a:pPr algn="just">
              <a:buFontTx/>
              <a:buChar char="-"/>
            </a:pPr>
            <a:r>
              <a:rPr lang="en-US" smtClean="0">
                <a:latin typeface="Times New Roman"/>
                <a:ea typeface="Calibri"/>
              </a:rPr>
              <a:t>Tuyển </a:t>
            </a:r>
            <a:r>
              <a:rPr lang="en-US">
                <a:latin typeface="Times New Roman"/>
                <a:ea typeface="Calibri"/>
              </a:rPr>
              <a:t>nổi các hạt với sự có mặt của muối vô cơ được biết đến như là quá trình tuyển nổi trong dung dịch muối</a:t>
            </a:r>
            <a:r>
              <a:rPr lang="en-US">
                <a:latin typeface="Times New Roman"/>
                <a:ea typeface="Calibri"/>
              </a:rPr>
              <a:t>. </a:t>
            </a:r>
            <a:endParaRPr lang="en-US" smtClean="0">
              <a:latin typeface="Times New Roman"/>
              <a:ea typeface="Calibri"/>
            </a:endParaRPr>
          </a:p>
          <a:p>
            <a:pPr algn="just">
              <a:buFontTx/>
              <a:buChar char="-"/>
            </a:pPr>
            <a:r>
              <a:rPr lang="en-US" smtClean="0">
                <a:latin typeface="Times New Roman"/>
                <a:ea typeface="Calibri"/>
              </a:rPr>
              <a:t>Quá </a:t>
            </a:r>
            <a:r>
              <a:rPr lang="en-US">
                <a:latin typeface="Times New Roman"/>
                <a:ea typeface="Calibri"/>
              </a:rPr>
              <a:t>trình tuyển nổi trong dung dịch </a:t>
            </a:r>
            <a:r>
              <a:rPr lang="en-US">
                <a:latin typeface="Times New Roman"/>
                <a:ea typeface="Calibri"/>
              </a:rPr>
              <a:t>muối </a:t>
            </a:r>
            <a:r>
              <a:rPr lang="en-US" smtClean="0">
                <a:latin typeface="Times New Roman"/>
                <a:ea typeface="Calibri"/>
              </a:rPr>
              <a:t>được </a:t>
            </a:r>
            <a:r>
              <a:rPr lang="en-US">
                <a:latin typeface="Times New Roman"/>
                <a:ea typeface="Calibri"/>
              </a:rPr>
              <a:t>cải thiện khi đối tượng vật liệu đem tuyển nổi </a:t>
            </a:r>
            <a:r>
              <a:rPr lang="en-US">
                <a:latin typeface="Times New Roman"/>
                <a:ea typeface="Calibri"/>
              </a:rPr>
              <a:t>kỵ </a:t>
            </a:r>
            <a:r>
              <a:rPr lang="en-US" smtClean="0">
                <a:latin typeface="Times New Roman"/>
                <a:ea typeface="Calibri"/>
              </a:rPr>
              <a:t>nước, có nghĩa là </a:t>
            </a:r>
            <a:r>
              <a:rPr lang="vi-VN">
                <a:latin typeface="Times New Roman"/>
                <a:ea typeface="Calibri"/>
              </a:rPr>
              <a:t>muối vô cơ không làm kỵ nước bề mặt vật liệu cần </a:t>
            </a:r>
            <a:r>
              <a:rPr lang="vi-VN">
                <a:latin typeface="Times New Roman"/>
                <a:ea typeface="Calibri"/>
              </a:rPr>
              <a:t>nổi</a:t>
            </a:r>
            <a:r>
              <a:rPr lang="vi-VN" smtClean="0">
                <a:latin typeface="Times New Roman"/>
                <a:ea typeface="Calibri"/>
              </a:rPr>
              <a:t>.</a:t>
            </a:r>
            <a:endParaRPr lang="en-US" smtClean="0">
              <a:latin typeface="Times New Roman"/>
              <a:ea typeface="Calibri"/>
            </a:endParaRPr>
          </a:p>
          <a:p>
            <a:pPr algn="just">
              <a:buFontTx/>
              <a:buChar char="-"/>
            </a:pPr>
            <a:r>
              <a:rPr lang="en-US">
                <a:latin typeface="Times New Roman"/>
                <a:ea typeface="Calibri"/>
              </a:rPr>
              <a:t>Nguyên nhân thực thu quá trình tuyển nổi tăng khi có mặt muối vẫn chưa được hiểu một cách đầy đủ, có nhiều giả thuyết khác nhau được đặt ra. </a:t>
            </a:r>
            <a:endParaRPr lang="en-US"/>
          </a:p>
        </p:txBody>
      </p:sp>
    </p:spTree>
    <p:extLst>
      <p:ext uri="{BB962C8B-B14F-4D97-AF65-F5344CB8AC3E}">
        <p14:creationId xmlns:p14="http://schemas.microsoft.com/office/powerpoint/2010/main" val="37148568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indent="0" algn="just">
              <a:lnSpc>
                <a:spcPct val="130000"/>
              </a:lnSpc>
              <a:spcAft>
                <a:spcPts val="0"/>
              </a:spcAft>
              <a:buNone/>
            </a:pPr>
            <a:r>
              <a:rPr lang="en-US" smtClean="0">
                <a:latin typeface="Times New Roman"/>
                <a:ea typeface="Times New Roman"/>
              </a:rPr>
              <a:t>Đồ thị ảnh </a:t>
            </a:r>
            <a:r>
              <a:rPr lang="en-US">
                <a:latin typeface="Times New Roman"/>
                <a:ea typeface="Times New Roman"/>
              </a:rPr>
              <a:t>hưởng của nồng độ muối NaCl đến các chỉ </a:t>
            </a:r>
            <a:r>
              <a:rPr lang="en-US">
                <a:latin typeface="Times New Roman"/>
                <a:ea typeface="Times New Roman"/>
              </a:rPr>
              <a:t>tiêu </a:t>
            </a:r>
            <a:r>
              <a:rPr lang="en-US" smtClean="0">
                <a:latin typeface="Times New Roman"/>
                <a:ea typeface="Times New Roman"/>
              </a:rPr>
              <a:t>tuyển:</a:t>
            </a:r>
          </a:p>
          <a:p>
            <a:pPr indent="0" algn="just">
              <a:lnSpc>
                <a:spcPct val="130000"/>
              </a:lnSpc>
              <a:spcAft>
                <a:spcPts val="0"/>
              </a:spcAft>
              <a:buNone/>
            </a:pPr>
            <a:endParaRPr lang="en-US">
              <a:latin typeface="Times New Roman"/>
              <a:ea typeface="Times New Roman"/>
            </a:endParaRPr>
          </a:p>
          <a:p>
            <a:pPr marL="0" indent="0">
              <a:buNone/>
            </a:pPr>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209800"/>
            <a:ext cx="6974616" cy="362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0587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vi-VN" sz="2800" b="1">
                <a:solidFill>
                  <a:srgbClr val="FF0000"/>
                </a:solidFill>
              </a:rPr>
              <a:t>Vấn đề tuyển graphit trong dung dịch nước muối</a:t>
            </a:r>
            <a:endParaRPr lang="en-US"/>
          </a:p>
        </p:txBody>
      </p:sp>
      <p:sp>
        <p:nvSpPr>
          <p:cNvPr id="3" name="Content Placeholder 2"/>
          <p:cNvSpPr>
            <a:spLocks noGrp="1"/>
          </p:cNvSpPr>
          <p:nvPr>
            <p:ph idx="1"/>
          </p:nvPr>
        </p:nvSpPr>
        <p:spPr>
          <a:xfrm>
            <a:off x="457200" y="990600"/>
            <a:ext cx="8229600" cy="5638800"/>
          </a:xfrm>
        </p:spPr>
        <p:txBody>
          <a:bodyPr>
            <a:normAutofit fontScale="70000" lnSpcReduction="20000"/>
          </a:bodyPr>
          <a:lstStyle/>
          <a:p>
            <a:pPr indent="0" algn="just">
              <a:lnSpc>
                <a:spcPct val="130000"/>
              </a:lnSpc>
              <a:spcAft>
                <a:spcPts val="0"/>
              </a:spcAft>
              <a:buNone/>
            </a:pPr>
            <a:r>
              <a:rPr lang="en-US" sz="4000" smtClean="0">
                <a:latin typeface="Times New Roman"/>
                <a:ea typeface="Calibri"/>
              </a:rPr>
              <a:t>Các nghiên cứu </a:t>
            </a:r>
            <a:r>
              <a:rPr lang="en-US" sz="4000">
                <a:latin typeface="Times New Roman"/>
                <a:ea typeface="Calibri"/>
              </a:rPr>
              <a:t>đều </a:t>
            </a:r>
            <a:r>
              <a:rPr lang="en-US" sz="4000">
                <a:latin typeface="Times New Roman"/>
                <a:ea typeface="Calibri"/>
              </a:rPr>
              <a:t>cho </a:t>
            </a:r>
            <a:r>
              <a:rPr lang="en-US" sz="4000" smtClean="0">
                <a:latin typeface="Times New Roman"/>
                <a:ea typeface="Calibri"/>
              </a:rPr>
              <a:t>rằng: </a:t>
            </a:r>
          </a:p>
          <a:p>
            <a:pPr marL="800100" indent="-457200" algn="just">
              <a:lnSpc>
                <a:spcPct val="130000"/>
              </a:lnSpc>
              <a:spcAft>
                <a:spcPts val="0"/>
              </a:spcAft>
              <a:buFontTx/>
              <a:buChar char="-"/>
            </a:pPr>
            <a:r>
              <a:rPr lang="en-US" sz="4000" i="1" smtClean="0">
                <a:latin typeface="Times New Roman"/>
                <a:ea typeface="Calibri"/>
              </a:rPr>
              <a:t>Quá </a:t>
            </a:r>
            <a:r>
              <a:rPr lang="en-US" sz="4000" i="1">
                <a:latin typeface="Times New Roman"/>
                <a:ea typeface="Calibri"/>
              </a:rPr>
              <a:t>trình tuyển nổi trong dung dịch muối làm tăng khả năng tách lớp nước trên bề mặt hạt kỵ nước</a:t>
            </a:r>
            <a:r>
              <a:rPr lang="en-US" sz="4000" i="1">
                <a:latin typeface="Times New Roman"/>
                <a:ea typeface="Calibri"/>
              </a:rPr>
              <a:t>, </a:t>
            </a:r>
            <a:r>
              <a:rPr lang="en-US" sz="4000" i="1" smtClean="0">
                <a:latin typeface="Times New Roman"/>
                <a:ea typeface="Calibri"/>
              </a:rPr>
              <a:t>làm </a:t>
            </a:r>
            <a:r>
              <a:rPr lang="en-US" sz="4000" i="1">
                <a:latin typeface="Times New Roman"/>
                <a:ea typeface="Calibri"/>
              </a:rPr>
              <a:t>giảm khả năng hợp nhất các bóng khí hoặc làm tăng sự hình thành các bóng khí bé trên bề mặt hạt kỵ </a:t>
            </a:r>
            <a:r>
              <a:rPr lang="en-US" sz="4000" i="1">
                <a:latin typeface="Times New Roman"/>
                <a:ea typeface="Calibri"/>
              </a:rPr>
              <a:t>nước</a:t>
            </a:r>
            <a:r>
              <a:rPr lang="en-US" sz="4000" i="1" smtClean="0">
                <a:latin typeface="Times New Roman"/>
                <a:ea typeface="Calibri"/>
              </a:rPr>
              <a:t>.</a:t>
            </a:r>
          </a:p>
          <a:p>
            <a:pPr marL="800100" indent="-457200" algn="just">
              <a:lnSpc>
                <a:spcPct val="130000"/>
              </a:lnSpc>
              <a:spcAft>
                <a:spcPts val="0"/>
              </a:spcAft>
              <a:buFontTx/>
              <a:buChar char="-"/>
            </a:pPr>
            <a:r>
              <a:rPr lang="en-US" sz="4000" i="1">
                <a:solidFill>
                  <a:prstClr val="black"/>
                </a:solidFill>
                <a:latin typeface="Times New Roman"/>
                <a:ea typeface="Calibri"/>
              </a:rPr>
              <a:t>Các ion không thể tránh khỏi trong bùn như Mg</a:t>
            </a:r>
            <a:r>
              <a:rPr lang="en-US" sz="4000" i="1" baseline="30000">
                <a:solidFill>
                  <a:prstClr val="black"/>
                </a:solidFill>
                <a:latin typeface="Times New Roman"/>
                <a:ea typeface="Calibri"/>
              </a:rPr>
              <a:t>2+</a:t>
            </a:r>
            <a:r>
              <a:rPr lang="en-US" sz="4000" i="1">
                <a:solidFill>
                  <a:prstClr val="black"/>
                </a:solidFill>
                <a:latin typeface="Times New Roman"/>
                <a:ea typeface="Calibri"/>
              </a:rPr>
              <a:t>, Ca</a:t>
            </a:r>
            <a:r>
              <a:rPr lang="en-US" sz="4000" i="1" baseline="30000">
                <a:solidFill>
                  <a:prstClr val="black"/>
                </a:solidFill>
                <a:latin typeface="Times New Roman"/>
                <a:ea typeface="Calibri"/>
              </a:rPr>
              <a:t>2+</a:t>
            </a:r>
            <a:r>
              <a:rPr lang="en-US" sz="4000" i="1">
                <a:solidFill>
                  <a:prstClr val="black"/>
                </a:solidFill>
                <a:latin typeface="Times New Roman"/>
                <a:ea typeface="Calibri"/>
              </a:rPr>
              <a:t>, và K</a:t>
            </a:r>
            <a:r>
              <a:rPr lang="en-US" sz="4000" i="1" baseline="30000">
                <a:solidFill>
                  <a:prstClr val="black"/>
                </a:solidFill>
                <a:latin typeface="Times New Roman"/>
                <a:ea typeface="Calibri"/>
              </a:rPr>
              <a:t>+</a:t>
            </a:r>
            <a:r>
              <a:rPr lang="en-US" sz="4000" i="1">
                <a:solidFill>
                  <a:prstClr val="black"/>
                </a:solidFill>
                <a:latin typeface="Times New Roman"/>
                <a:ea typeface="Calibri"/>
              </a:rPr>
              <a:t> ảnh hưởng đáng kể đến quá trình tương tác thuốc tuyển với bề mặt hạt khoáng, đặc biệt là đối với tuyển nổi các khoáng vật sunfua kim loại và khoáng vật sét.</a:t>
            </a:r>
            <a:endParaRPr lang="en-US" sz="4000" i="1">
              <a:latin typeface="Times New Roman"/>
              <a:ea typeface="Times New Roman"/>
            </a:endParaRPr>
          </a:p>
          <a:p>
            <a:pPr marL="0" indent="0">
              <a:buNone/>
            </a:pPr>
            <a:endParaRPr lang="en-US"/>
          </a:p>
        </p:txBody>
      </p:sp>
    </p:spTree>
    <p:extLst>
      <p:ext uri="{BB962C8B-B14F-4D97-AF65-F5344CB8AC3E}">
        <p14:creationId xmlns:p14="http://schemas.microsoft.com/office/powerpoint/2010/main" val="1230587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vi-VN" sz="2800" b="1">
                <a:solidFill>
                  <a:srgbClr val="FF0000"/>
                </a:solidFill>
              </a:rPr>
              <a:t>Vấn đề tuyển graphit trong dung dịch nước muối</a:t>
            </a:r>
            <a:endParaRPr lang="en-US"/>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pPr marL="800100" indent="-457200" algn="just">
              <a:lnSpc>
                <a:spcPct val="130000"/>
              </a:lnSpc>
              <a:spcAft>
                <a:spcPts val="0"/>
              </a:spcAft>
              <a:buFontTx/>
              <a:buChar char="-"/>
            </a:pPr>
            <a:r>
              <a:rPr lang="en-US" smtClean="0">
                <a:latin typeface="Times New Roman"/>
                <a:ea typeface="Calibri"/>
              </a:rPr>
              <a:t>Điện </a:t>
            </a:r>
            <a:r>
              <a:rPr lang="en-US">
                <a:latin typeface="Times New Roman"/>
                <a:ea typeface="Calibri"/>
              </a:rPr>
              <a:t>thế zeta đã giảm đáng kể, khả năng hấp phụ thuốc tuyển của khoáng vật được tăng cường khi có mặt các chất điện ly</a:t>
            </a:r>
            <a:r>
              <a:rPr lang="en-US">
                <a:latin typeface="Times New Roman"/>
                <a:ea typeface="Calibri"/>
              </a:rPr>
              <a:t>. </a:t>
            </a:r>
            <a:endParaRPr lang="en-US" smtClean="0">
              <a:latin typeface="Times New Roman"/>
              <a:ea typeface="Calibri"/>
            </a:endParaRPr>
          </a:p>
          <a:p>
            <a:pPr marL="800100" indent="-457200" algn="just">
              <a:lnSpc>
                <a:spcPct val="130000"/>
              </a:lnSpc>
              <a:spcAft>
                <a:spcPts val="0"/>
              </a:spcAft>
              <a:buFontTx/>
              <a:buChar char="-"/>
            </a:pPr>
            <a:r>
              <a:rPr lang="en-US" smtClean="0">
                <a:latin typeface="Times New Roman"/>
                <a:ea typeface="Calibri"/>
              </a:rPr>
              <a:t>Mức </a:t>
            </a:r>
            <a:r>
              <a:rPr lang="en-US">
                <a:latin typeface="Times New Roman"/>
                <a:ea typeface="Calibri"/>
              </a:rPr>
              <a:t>thực thu tăng đã được chứng minh bằng các thử nghiệm điện động học, sức căng bề mặt và hấp phụ ion</a:t>
            </a:r>
            <a:r>
              <a:rPr lang="en-US">
                <a:latin typeface="Times New Roman"/>
                <a:ea typeface="Calibri"/>
              </a:rPr>
              <a:t>. </a:t>
            </a:r>
            <a:endParaRPr lang="en-US" smtClean="0">
              <a:latin typeface="Times New Roman"/>
              <a:ea typeface="Calibri"/>
            </a:endParaRPr>
          </a:p>
          <a:p>
            <a:pPr indent="0" algn="just">
              <a:lnSpc>
                <a:spcPct val="130000"/>
              </a:lnSpc>
              <a:spcAft>
                <a:spcPts val="0"/>
              </a:spcAft>
              <a:buNone/>
            </a:pPr>
            <a:r>
              <a:rPr lang="en-US" b="1" i="1">
                <a:latin typeface="Times New Roman"/>
                <a:ea typeface="Calibri"/>
              </a:rPr>
              <a:t>Các thí nghiệm đã đưa ra hướng nghiên cứu mới đối với quá trình tuyển khoáng vật kỵ nước bằng dung dịch các chất điện ly.</a:t>
            </a:r>
            <a:endParaRPr lang="en-US" b="1" i="1">
              <a:latin typeface="Times New Roman"/>
              <a:ea typeface="Times New Roman"/>
            </a:endParaRPr>
          </a:p>
          <a:p>
            <a:pPr indent="0" algn="just">
              <a:lnSpc>
                <a:spcPct val="130000"/>
              </a:lnSpc>
              <a:spcAft>
                <a:spcPts val="0"/>
              </a:spcAft>
              <a:buNone/>
            </a:pPr>
            <a:endParaRPr lang="en-US" i="1"/>
          </a:p>
        </p:txBody>
      </p:sp>
    </p:spTree>
    <p:extLst>
      <p:ext uri="{BB962C8B-B14F-4D97-AF65-F5344CB8AC3E}">
        <p14:creationId xmlns:p14="http://schemas.microsoft.com/office/powerpoint/2010/main" val="4053676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0000"/>
                </a:solidFill>
                <a:latin typeface="Times New Roman"/>
                <a:ea typeface="Calibri"/>
              </a:rPr>
              <a:t>Cơ chế ảnh hưởng của nước muối đến quá trình tuyển nổi graphit</a:t>
            </a:r>
            <a:endParaRPr lang="en-US">
              <a:solidFill>
                <a:srgbClr val="FF0000"/>
              </a:solidFill>
            </a:endParaRPr>
          </a:p>
        </p:txBody>
      </p:sp>
      <p:sp>
        <p:nvSpPr>
          <p:cNvPr id="3" name="Content Placeholder 2"/>
          <p:cNvSpPr>
            <a:spLocks noGrp="1"/>
          </p:cNvSpPr>
          <p:nvPr>
            <p:ph idx="1"/>
          </p:nvPr>
        </p:nvSpPr>
        <p:spPr/>
        <p:txBody>
          <a:bodyPr/>
          <a:lstStyle/>
          <a:p>
            <a:pPr marL="0" indent="0" algn="just">
              <a:buNone/>
            </a:pPr>
            <a:r>
              <a:rPr lang="en-US" smtClean="0">
                <a:latin typeface="Times New Roman"/>
                <a:ea typeface="Calibri"/>
              </a:rPr>
              <a:t>Do </a:t>
            </a:r>
            <a:r>
              <a:rPr lang="en-US">
                <a:latin typeface="Times New Roman"/>
                <a:ea typeface="Calibri"/>
              </a:rPr>
              <a:t>khan hiếm nước ngọt và vấn đề bảo vệ môi trường ngày càng quan trọng, trong những thập kỷ qua, nhiều nhà máy đã thực hiện quá trình tuyển trong nước có nồng độ ion cao như nước biển, nước dưới đất và nước tuần hoàn. Quá trình tuyển nổi các hạt siêu mịn và sự phân tách chúng khỏi các hạt đất đá được thực hiện trong dung dịch nước đã khử ion và chất điện ly.</a:t>
            </a:r>
            <a:endParaRPr lang="en-US"/>
          </a:p>
        </p:txBody>
      </p:sp>
    </p:spTree>
    <p:extLst>
      <p:ext uri="{BB962C8B-B14F-4D97-AF65-F5344CB8AC3E}">
        <p14:creationId xmlns:p14="http://schemas.microsoft.com/office/powerpoint/2010/main" val="3646283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a:solidFill>
                  <a:srgbClr val="FF0000"/>
                </a:solidFill>
                <a:latin typeface="Times New Roman"/>
                <a:ea typeface="Calibri"/>
              </a:rPr>
              <a:t>Cơ chế ảnh hưởng của nước muối đến quá trình tuyển nổi graphit</a:t>
            </a:r>
            <a:endParaRPr lang="en-US"/>
          </a:p>
        </p:txBody>
      </p:sp>
      <p:sp>
        <p:nvSpPr>
          <p:cNvPr id="3" name="Content Placeholder 2"/>
          <p:cNvSpPr>
            <a:spLocks noGrp="1"/>
          </p:cNvSpPr>
          <p:nvPr>
            <p:ph idx="1"/>
          </p:nvPr>
        </p:nvSpPr>
        <p:spPr>
          <a:xfrm>
            <a:off x="457200" y="1600200"/>
            <a:ext cx="8229600" cy="5105400"/>
          </a:xfrm>
        </p:spPr>
        <p:txBody>
          <a:bodyPr>
            <a:normAutofit fontScale="92500"/>
          </a:bodyPr>
          <a:lstStyle/>
          <a:p>
            <a:pPr marL="0" indent="0" algn="just">
              <a:buNone/>
            </a:pPr>
            <a:r>
              <a:rPr lang="en-US" smtClean="0">
                <a:latin typeface="Times New Roman"/>
                <a:ea typeface="Calibri"/>
              </a:rPr>
              <a:t>Cơ </a:t>
            </a:r>
            <a:r>
              <a:rPr lang="en-US">
                <a:latin typeface="Times New Roman"/>
                <a:ea typeface="Calibri"/>
              </a:rPr>
              <a:t>chế hoạt động được phân tích từ hai khía cạnh: Bản thân bóng khí hoặc hạt khoáng, tại đó một loạt các cơ chế có thể xảy ra như ngăn chặn sự hợp nhất của các bóng khí, ổn định lớp bọt, nén lớp điện tích kép và sự mất ổn định của lớp </a:t>
            </a:r>
            <a:r>
              <a:rPr lang="en-US">
                <a:latin typeface="Times New Roman"/>
                <a:ea typeface="Calibri"/>
              </a:rPr>
              <a:t>hydrat</a:t>
            </a:r>
            <a:r>
              <a:rPr lang="en-US" smtClean="0">
                <a:latin typeface="Times New Roman"/>
                <a:ea typeface="Calibri"/>
              </a:rPr>
              <a:t>.</a:t>
            </a:r>
          </a:p>
          <a:p>
            <a:pPr algn="just">
              <a:buFontTx/>
              <a:buChar char="-"/>
            </a:pPr>
            <a:r>
              <a:rPr lang="en-US" smtClean="0">
                <a:latin typeface="Times New Roman"/>
                <a:ea typeface="Calibri"/>
              </a:rPr>
              <a:t>Các </a:t>
            </a:r>
            <a:r>
              <a:rPr lang="en-US">
                <a:latin typeface="Times New Roman"/>
                <a:ea typeface="Calibri"/>
              </a:rPr>
              <a:t>chất điện ly sẽ làm giảm nồng độ khí hòa tan trong bùn và hơn nữa là ngăn chặn sự hợp nhất các bóng khí</a:t>
            </a:r>
            <a:r>
              <a:rPr lang="en-US">
                <a:latin typeface="Times New Roman"/>
                <a:ea typeface="Calibri"/>
              </a:rPr>
              <a:t>. </a:t>
            </a:r>
            <a:endParaRPr lang="en-US" smtClean="0">
              <a:latin typeface="Times New Roman"/>
              <a:ea typeface="Calibri"/>
            </a:endParaRPr>
          </a:p>
          <a:p>
            <a:pPr algn="just">
              <a:buFontTx/>
              <a:buChar char="-"/>
            </a:pPr>
            <a:r>
              <a:rPr lang="en-US" smtClean="0">
                <a:latin typeface="Times New Roman"/>
                <a:ea typeface="Calibri"/>
              </a:rPr>
              <a:t>Khả </a:t>
            </a:r>
            <a:r>
              <a:rPr lang="en-US">
                <a:latin typeface="Times New Roman"/>
                <a:ea typeface="Calibri"/>
              </a:rPr>
              <a:t>năng thu hồi tăng là do tăng xác suất va chạm các hạt với các bóng khí nhỏ không bị hợp nhất.</a:t>
            </a:r>
            <a:endParaRPr lang="en-US"/>
          </a:p>
        </p:txBody>
      </p:sp>
    </p:spTree>
    <p:extLst>
      <p:ext uri="{BB962C8B-B14F-4D97-AF65-F5344CB8AC3E}">
        <p14:creationId xmlns:p14="http://schemas.microsoft.com/office/powerpoint/2010/main" val="408392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a:solidFill>
                  <a:srgbClr val="FF0000"/>
                </a:solidFill>
                <a:latin typeface="Times New Roman"/>
                <a:ea typeface="Calibri"/>
              </a:rPr>
              <a:t>Cơ chế ảnh hưởng của nước muối đến quá trình tuyển nổi graphit</a:t>
            </a:r>
            <a:endParaRPr lang="en-US"/>
          </a:p>
        </p:txBody>
      </p:sp>
      <p:sp>
        <p:nvSpPr>
          <p:cNvPr id="3" name="Content Placeholder 2"/>
          <p:cNvSpPr>
            <a:spLocks noGrp="1"/>
          </p:cNvSpPr>
          <p:nvPr>
            <p:ph idx="1"/>
          </p:nvPr>
        </p:nvSpPr>
        <p:spPr>
          <a:xfrm>
            <a:off x="457200" y="1371600"/>
            <a:ext cx="8229600" cy="5181600"/>
          </a:xfrm>
        </p:spPr>
        <p:txBody>
          <a:bodyPr/>
          <a:lstStyle/>
          <a:p>
            <a:pPr algn="just">
              <a:buFontTx/>
              <a:buChar char="-"/>
            </a:pPr>
            <a:r>
              <a:rPr lang="en-US" sz="2800" smtClean="0">
                <a:latin typeface="Times New Roman" pitchFamily="18" charset="0"/>
                <a:ea typeface="Calibri"/>
                <a:cs typeface="Times New Roman" pitchFamily="18" charset="0"/>
              </a:rPr>
              <a:t>Chất </a:t>
            </a:r>
            <a:r>
              <a:rPr lang="en-US" sz="2800">
                <a:latin typeface="Times New Roman" pitchFamily="18" charset="0"/>
                <a:ea typeface="Calibri"/>
                <a:cs typeface="Times New Roman" pitchFamily="18" charset="0"/>
              </a:rPr>
              <a:t>điện ly làm tăng hiệu quả tuyển do chúng làm lớp bọt ổn định hơn</a:t>
            </a:r>
            <a:r>
              <a:rPr lang="en-US" sz="2800">
                <a:latin typeface="Times New Roman" pitchFamily="18" charset="0"/>
                <a:ea typeface="Calibri"/>
                <a:cs typeface="Times New Roman" pitchFamily="18" charset="0"/>
              </a:rPr>
              <a:t>. </a:t>
            </a:r>
            <a:endParaRPr lang="en-US" sz="2800">
              <a:latin typeface="Times New Roman" pitchFamily="18" charset="0"/>
              <a:ea typeface="Calibri"/>
              <a:cs typeface="Times New Roman" pitchFamily="18" charset="0"/>
            </a:endParaRPr>
          </a:p>
          <a:p>
            <a:pPr algn="just">
              <a:buFontTx/>
              <a:buChar char="-"/>
            </a:pPr>
            <a:r>
              <a:rPr lang="en-US" sz="2800">
                <a:latin typeface="Times New Roman" pitchFamily="18" charset="0"/>
                <a:ea typeface="Calibri"/>
                <a:cs typeface="Times New Roman" pitchFamily="18" charset="0"/>
              </a:rPr>
              <a:t>V</a:t>
            </a:r>
            <a:r>
              <a:rPr lang="en-US" sz="2800" smtClean="0">
                <a:latin typeface="Times New Roman" pitchFamily="18" charset="0"/>
                <a:ea typeface="Calibri"/>
                <a:cs typeface="Times New Roman" pitchFamily="18" charset="0"/>
              </a:rPr>
              <a:t>iệc </a:t>
            </a:r>
            <a:r>
              <a:rPr lang="en-US" sz="2800">
                <a:latin typeface="Times New Roman" pitchFamily="18" charset="0"/>
                <a:ea typeface="Calibri"/>
                <a:cs typeface="Times New Roman" pitchFamily="18" charset="0"/>
              </a:rPr>
              <a:t>ngăn cản đáng kể sự hợp nhất các bóng khí khi có mặt một số muối như NaCl, KCl và MgCl</a:t>
            </a:r>
            <a:r>
              <a:rPr lang="en-US" sz="2800" baseline="-25000">
                <a:latin typeface="Times New Roman" pitchFamily="18" charset="0"/>
                <a:ea typeface="Calibri"/>
                <a:cs typeface="Times New Roman" pitchFamily="18" charset="0"/>
              </a:rPr>
              <a:t>2</a:t>
            </a:r>
            <a:r>
              <a:rPr lang="en-US" sz="2800">
                <a:latin typeface="Times New Roman" pitchFamily="18" charset="0"/>
                <a:ea typeface="Calibri"/>
                <a:cs typeface="Times New Roman" pitchFamily="18" charset="0"/>
              </a:rPr>
              <a:t>, góp phần làm tăng tỷ lệ thu hồi. Tuy nhiên, độ tro cũng tăng lên do đất đá bị cuốn theo</a:t>
            </a:r>
            <a:r>
              <a:rPr lang="en-US" sz="2800">
                <a:latin typeface="Times New Roman" pitchFamily="18" charset="0"/>
                <a:ea typeface="Calibri"/>
                <a:cs typeface="Times New Roman" pitchFamily="18" charset="0"/>
              </a:rPr>
              <a:t>. </a:t>
            </a:r>
            <a:endParaRPr lang="en-US" sz="2800" smtClean="0">
              <a:latin typeface="Times New Roman" pitchFamily="18" charset="0"/>
              <a:ea typeface="Calibri"/>
              <a:cs typeface="Times New Roman" pitchFamily="18" charset="0"/>
            </a:endParaRPr>
          </a:p>
          <a:p>
            <a:pPr algn="just">
              <a:buFontTx/>
              <a:buChar char="-"/>
            </a:pPr>
            <a:r>
              <a:rPr lang="en-US" sz="2800" smtClean="0">
                <a:latin typeface="Times New Roman" pitchFamily="18" charset="0"/>
                <a:ea typeface="Calibri"/>
                <a:cs typeface="Times New Roman" pitchFamily="18" charset="0"/>
              </a:rPr>
              <a:t>Các </a:t>
            </a:r>
            <a:r>
              <a:rPr lang="en-US" sz="2800">
                <a:latin typeface="Times New Roman" pitchFamily="18" charset="0"/>
                <a:ea typeface="Calibri"/>
                <a:cs typeface="Times New Roman" pitchFamily="18" charset="0"/>
              </a:rPr>
              <a:t>ion chất điện ly có thể làm mất ổn định sự hình thành lớp hydrat xung quanh các hạt</a:t>
            </a:r>
            <a:r>
              <a:rPr lang="en-US" sz="2800">
                <a:latin typeface="Times New Roman" pitchFamily="18" charset="0"/>
                <a:ea typeface="Calibri"/>
                <a:cs typeface="Times New Roman" pitchFamily="18" charset="0"/>
              </a:rPr>
              <a:t>, </a:t>
            </a:r>
            <a:r>
              <a:rPr lang="en-US" sz="2800" smtClean="0">
                <a:latin typeface="Times New Roman" pitchFamily="18" charset="0"/>
                <a:ea typeface="Calibri"/>
                <a:cs typeface="Times New Roman" pitchFamily="18" charset="0"/>
              </a:rPr>
              <a:t>do </a:t>
            </a:r>
            <a:r>
              <a:rPr lang="en-US" sz="2800">
                <a:latin typeface="Times New Roman" pitchFamily="18" charset="0"/>
                <a:ea typeface="Calibri"/>
                <a:cs typeface="Times New Roman" pitchFamily="18" charset="0"/>
              </a:rPr>
              <a:t>đó </a:t>
            </a:r>
            <a:r>
              <a:rPr lang="en-US" sz="2800" smtClean="0">
                <a:latin typeface="Times New Roman" pitchFamily="18" charset="0"/>
                <a:ea typeface="Calibri"/>
                <a:cs typeface="Times New Roman" pitchFamily="18" charset="0"/>
              </a:rPr>
              <a:t>hấp </a:t>
            </a:r>
            <a:r>
              <a:rPr lang="en-US" sz="2800">
                <a:latin typeface="Times New Roman" pitchFamily="18" charset="0"/>
                <a:ea typeface="Calibri"/>
                <a:cs typeface="Times New Roman" pitchFamily="18" charset="0"/>
              </a:rPr>
              <a:t>phụ thuốc tuyển tốt hơn. Màng hydrat hóa không ổn định rất dễ bị vỡ để tạo thành các tổ hợp bóng khí - hạt khoáng. </a:t>
            </a:r>
            <a:endParaRPr lang="en-US" sz="2800" smtClean="0">
              <a:latin typeface="Times New Roman" pitchFamily="18" charset="0"/>
              <a:ea typeface="Calibri"/>
              <a:cs typeface="Times New Roman" pitchFamily="18" charset="0"/>
            </a:endParaRPr>
          </a:p>
          <a:p>
            <a:pPr algn="just">
              <a:buFontTx/>
              <a:buChar char="-"/>
            </a:pPr>
            <a:endParaRPr lang="en-US">
              <a:latin typeface="Times New Roman"/>
              <a:ea typeface="Times New Roman"/>
            </a:endParaRPr>
          </a:p>
          <a:p>
            <a:pPr>
              <a:buFontTx/>
              <a:buChar char="-"/>
            </a:pPr>
            <a:endParaRPr lang="en-US"/>
          </a:p>
        </p:txBody>
      </p:sp>
    </p:spTree>
    <p:extLst>
      <p:ext uri="{BB962C8B-B14F-4D97-AF65-F5344CB8AC3E}">
        <p14:creationId xmlns:p14="http://schemas.microsoft.com/office/powerpoint/2010/main" val="2641255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3200" b="1" i="1">
                <a:solidFill>
                  <a:srgbClr val="00B050"/>
                </a:solidFill>
                <a:latin typeface="Times New Roman"/>
                <a:ea typeface="Calibri"/>
              </a:rPr>
              <a:t>Nghiên cứu của Qingteng Lai và các cộng sự</a:t>
            </a:r>
            <a:endParaRPr lang="en-US" sz="3200" i="1">
              <a:solidFill>
                <a:srgbClr val="00B050"/>
              </a:solidFill>
            </a:endParaRPr>
          </a:p>
        </p:txBody>
      </p:sp>
      <p:sp>
        <p:nvSpPr>
          <p:cNvPr id="3" name="Content Placeholder 2"/>
          <p:cNvSpPr>
            <a:spLocks noGrp="1"/>
          </p:cNvSpPr>
          <p:nvPr>
            <p:ph idx="1"/>
          </p:nvPr>
        </p:nvSpPr>
        <p:spPr>
          <a:xfrm>
            <a:off x="457200" y="1143000"/>
            <a:ext cx="8229600" cy="5334000"/>
          </a:xfrm>
        </p:spPr>
        <p:txBody>
          <a:bodyPr>
            <a:normAutofit fontScale="77500" lnSpcReduction="20000"/>
          </a:bodyPr>
          <a:lstStyle/>
          <a:p>
            <a:pPr indent="0" algn="just">
              <a:lnSpc>
                <a:spcPct val="130000"/>
              </a:lnSpc>
              <a:spcAft>
                <a:spcPts val="0"/>
              </a:spcAft>
              <a:buNone/>
            </a:pPr>
            <a:r>
              <a:rPr lang="en-US" smtClean="0">
                <a:latin typeface="Times New Roman"/>
                <a:ea typeface="Calibri"/>
              </a:rPr>
              <a:t>Các tác giả đã nghiên </a:t>
            </a:r>
            <a:r>
              <a:rPr lang="en-US">
                <a:latin typeface="Times New Roman"/>
                <a:ea typeface="Calibri"/>
              </a:rPr>
              <a:t>cứu ảnh hưởng của các chất điện ly, cụ thể là MgCl</a:t>
            </a:r>
            <a:r>
              <a:rPr lang="en-US" baseline="-25000">
                <a:latin typeface="Times New Roman"/>
                <a:ea typeface="Calibri"/>
              </a:rPr>
              <a:t>2</a:t>
            </a:r>
            <a:r>
              <a:rPr lang="en-US">
                <a:latin typeface="Times New Roman"/>
                <a:ea typeface="Calibri"/>
              </a:rPr>
              <a:t>, KCl và MgSO</a:t>
            </a:r>
            <a:r>
              <a:rPr lang="en-US" baseline="-25000">
                <a:latin typeface="Times New Roman"/>
                <a:ea typeface="Calibri"/>
              </a:rPr>
              <a:t>4</a:t>
            </a:r>
            <a:r>
              <a:rPr lang="en-US">
                <a:latin typeface="Times New Roman"/>
                <a:ea typeface="Calibri"/>
              </a:rPr>
              <a:t> đến hành vi tuyển nổi graphit kỵ nước </a:t>
            </a:r>
            <a:r>
              <a:rPr lang="en-US">
                <a:latin typeface="Times New Roman"/>
                <a:ea typeface="Calibri"/>
              </a:rPr>
              <a:t>tự </a:t>
            </a:r>
            <a:r>
              <a:rPr lang="en-US" smtClean="0">
                <a:latin typeface="Times New Roman"/>
                <a:ea typeface="Calibri"/>
              </a:rPr>
              <a:t>nhiên; ảnh </a:t>
            </a:r>
            <a:r>
              <a:rPr lang="en-US">
                <a:latin typeface="Times New Roman"/>
                <a:ea typeface="Calibri"/>
              </a:rPr>
              <a:t>hưởng của </a:t>
            </a:r>
            <a:r>
              <a:rPr lang="en-US">
                <a:latin typeface="Times New Roman"/>
                <a:ea typeface="Calibri"/>
              </a:rPr>
              <a:t>ion </a:t>
            </a:r>
            <a:r>
              <a:rPr lang="en-US" smtClean="0">
                <a:latin typeface="Times New Roman"/>
                <a:ea typeface="Calibri"/>
              </a:rPr>
              <a:t>Mg</a:t>
            </a:r>
            <a:r>
              <a:rPr lang="en-US" baseline="30000" smtClean="0">
                <a:latin typeface="Times New Roman"/>
                <a:ea typeface="Calibri"/>
              </a:rPr>
              <a:t>2+</a:t>
            </a:r>
            <a:r>
              <a:rPr lang="en-US" smtClean="0">
                <a:latin typeface="Times New Roman"/>
                <a:ea typeface="Calibri"/>
              </a:rPr>
              <a:t> đến </a:t>
            </a:r>
            <a:r>
              <a:rPr lang="en-US">
                <a:latin typeface="Times New Roman"/>
                <a:ea typeface="Calibri"/>
              </a:rPr>
              <a:t>thế zeta của các hạt và sức căng bề mặt của nước ở các nồng độ MgCl</a:t>
            </a:r>
            <a:r>
              <a:rPr lang="en-US" baseline="-25000">
                <a:latin typeface="Times New Roman"/>
                <a:ea typeface="Calibri"/>
              </a:rPr>
              <a:t>2</a:t>
            </a:r>
            <a:r>
              <a:rPr lang="en-US">
                <a:latin typeface="Times New Roman"/>
                <a:ea typeface="Calibri"/>
              </a:rPr>
              <a:t> khác </a:t>
            </a:r>
            <a:r>
              <a:rPr lang="en-US">
                <a:latin typeface="Times New Roman"/>
                <a:ea typeface="Calibri"/>
              </a:rPr>
              <a:t>nhau</a:t>
            </a:r>
            <a:r>
              <a:rPr lang="en-US" smtClean="0">
                <a:latin typeface="Times New Roman"/>
                <a:ea typeface="Calibri"/>
              </a:rPr>
              <a:t>.</a:t>
            </a:r>
          </a:p>
          <a:p>
            <a:pPr indent="0" algn="just">
              <a:lnSpc>
                <a:spcPct val="130000"/>
              </a:lnSpc>
              <a:spcAft>
                <a:spcPts val="0"/>
              </a:spcAft>
              <a:buNone/>
            </a:pPr>
            <a:r>
              <a:rPr lang="en-US" b="1" smtClean="0">
                <a:latin typeface="Times New Roman"/>
                <a:ea typeface="Times New Roman"/>
              </a:rPr>
              <a:t>*Vật </a:t>
            </a:r>
            <a:r>
              <a:rPr lang="en-US" b="1">
                <a:latin typeface="Times New Roman"/>
                <a:ea typeface="Times New Roman"/>
              </a:rPr>
              <a:t>liệu và </a:t>
            </a:r>
            <a:r>
              <a:rPr lang="en-US" b="1">
                <a:latin typeface="Times New Roman"/>
                <a:ea typeface="Times New Roman"/>
              </a:rPr>
              <a:t>thuốc </a:t>
            </a:r>
            <a:r>
              <a:rPr lang="en-US" b="1" smtClean="0">
                <a:latin typeface="Times New Roman"/>
                <a:ea typeface="Times New Roman"/>
              </a:rPr>
              <a:t>tuyển: </a:t>
            </a:r>
            <a:r>
              <a:rPr lang="en-US">
                <a:latin typeface="Times New Roman"/>
                <a:ea typeface="Calibri"/>
              </a:rPr>
              <a:t>Quặng graphit được sử dụng trong nghiên cứu này được lấy từ Jixi (Hắc Long Giang, Trung Quốc), được đập bằng máy đập hàm và máy đập búa đến cỡ hạt -2 mm.</a:t>
            </a:r>
            <a:r>
              <a:rPr lang="en-US" sz="2400">
                <a:latin typeface="Times New Roman"/>
                <a:ea typeface="Calibri"/>
              </a:rPr>
              <a:t> </a:t>
            </a:r>
            <a:r>
              <a:rPr lang="en-US">
                <a:latin typeface="Times New Roman"/>
                <a:ea typeface="Calibri"/>
              </a:rPr>
              <a:t>Các sản phẩm đập được nghiền ướt ở nồng độ rắn 50% bằng máy nghiền thanh thép không gỉ quy mô phòng thí nghiệm để đạt được sản phẩm nghiền 95,34% cấp -74 μm.</a:t>
            </a:r>
            <a:r>
              <a:rPr lang="en-US" sz="2400">
                <a:latin typeface="Times New Roman"/>
                <a:ea typeface="Calibri"/>
              </a:rPr>
              <a:t> </a:t>
            </a:r>
            <a:endParaRPr lang="en-US">
              <a:effectLst/>
              <a:latin typeface="Times New Roman"/>
              <a:ea typeface="Times New Roman"/>
            </a:endParaRPr>
          </a:p>
        </p:txBody>
      </p:sp>
    </p:spTree>
    <p:extLst>
      <p:ext uri="{BB962C8B-B14F-4D97-AF65-F5344CB8AC3E}">
        <p14:creationId xmlns:p14="http://schemas.microsoft.com/office/powerpoint/2010/main" val="3657014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b="1" i="1">
                <a:solidFill>
                  <a:srgbClr val="00B050"/>
                </a:solidFill>
                <a:latin typeface="Times New Roman"/>
                <a:ea typeface="Calibri"/>
              </a:rPr>
              <a:t>Nghiên cứu của Qingteng Lai và các cộng sự</a:t>
            </a:r>
            <a:endParaRPr lang="en-US"/>
          </a:p>
        </p:txBody>
      </p:sp>
      <p:sp>
        <p:nvSpPr>
          <p:cNvPr id="3" name="Content Placeholder 2"/>
          <p:cNvSpPr>
            <a:spLocks noGrp="1"/>
          </p:cNvSpPr>
          <p:nvPr>
            <p:ph idx="1"/>
          </p:nvPr>
        </p:nvSpPr>
        <p:spPr>
          <a:xfrm>
            <a:off x="457200" y="1219200"/>
            <a:ext cx="8229600" cy="5181600"/>
          </a:xfrm>
        </p:spPr>
        <p:txBody>
          <a:bodyPr/>
          <a:lstStyle/>
          <a:p>
            <a:pPr marL="0" indent="0" algn="just">
              <a:buNone/>
            </a:pPr>
            <a:r>
              <a:rPr lang="en-US" smtClean="0">
                <a:latin typeface="Times New Roman"/>
                <a:ea typeface="Calibri"/>
              </a:rPr>
              <a:t>Hàm </a:t>
            </a:r>
            <a:r>
              <a:rPr lang="en-US">
                <a:latin typeface="Times New Roman"/>
                <a:ea typeface="Calibri"/>
              </a:rPr>
              <a:t>lượng cacbon ban đầu là 10,06%, điều này cho thấy graphit là quặng chất lượng thấp</a:t>
            </a:r>
            <a:r>
              <a:rPr lang="en-US">
                <a:latin typeface="Times New Roman"/>
                <a:ea typeface="Calibri"/>
              </a:rPr>
              <a:t>.</a:t>
            </a:r>
            <a:r>
              <a:rPr lang="en-US" sz="2400">
                <a:ea typeface="Calibri"/>
                <a:cs typeface="Times New Roman"/>
              </a:rPr>
              <a:t> </a:t>
            </a:r>
            <a:r>
              <a:rPr lang="en-US">
                <a:latin typeface="Times New Roman"/>
                <a:ea typeface="Calibri"/>
              </a:rPr>
              <a:t>Dầu diesel và dầu thông (loại công nghiệp) lần lượt được sử dụng làm thuốc tập hợp và tạo </a:t>
            </a:r>
            <a:r>
              <a:rPr lang="en-US">
                <a:latin typeface="Times New Roman"/>
                <a:ea typeface="Calibri"/>
              </a:rPr>
              <a:t>bọt</a:t>
            </a:r>
            <a:r>
              <a:rPr lang="en-US" smtClean="0">
                <a:latin typeface="Times New Roman"/>
                <a:ea typeface="Calibri"/>
              </a:rPr>
              <a:t>.</a:t>
            </a:r>
          </a:p>
          <a:p>
            <a:pPr marL="0" indent="0" algn="just">
              <a:buNone/>
            </a:pPr>
            <a:r>
              <a:rPr lang="en-US" b="1" smtClean="0">
                <a:latin typeface="Times New Roman"/>
                <a:ea typeface="Calibri"/>
              </a:rPr>
              <a:t>*Thí </a:t>
            </a:r>
            <a:r>
              <a:rPr lang="en-US" b="1">
                <a:latin typeface="Times New Roman"/>
                <a:ea typeface="Calibri"/>
              </a:rPr>
              <a:t>nghiệm </a:t>
            </a:r>
            <a:r>
              <a:rPr lang="en-US" b="1">
                <a:latin typeface="Times New Roman"/>
                <a:ea typeface="Calibri"/>
              </a:rPr>
              <a:t>tuyển </a:t>
            </a:r>
            <a:r>
              <a:rPr lang="en-US" b="1" smtClean="0">
                <a:latin typeface="Times New Roman"/>
                <a:ea typeface="Calibri"/>
              </a:rPr>
              <a:t>nổi: </a:t>
            </a:r>
            <a:r>
              <a:rPr lang="en-US" smtClean="0">
                <a:latin typeface="Times New Roman"/>
                <a:ea typeface="Calibri"/>
              </a:rPr>
              <a:t>Các </a:t>
            </a:r>
            <a:r>
              <a:rPr lang="en-US">
                <a:latin typeface="Times New Roman"/>
                <a:ea typeface="Calibri"/>
              </a:rPr>
              <a:t>thí nghiệm tuyển nổi được thực hiện trong máy tuyển nổi Denver, dung tích 1,5 dm</a:t>
            </a:r>
            <a:r>
              <a:rPr lang="en-US" baseline="30000">
                <a:latin typeface="Times New Roman"/>
                <a:ea typeface="Calibri"/>
              </a:rPr>
              <a:t>3</a:t>
            </a:r>
            <a:r>
              <a:rPr lang="en-US">
                <a:latin typeface="Times New Roman"/>
                <a:ea typeface="Calibri"/>
              </a:rPr>
              <a:t>, tốc độ dòng khí 0,1 m</a:t>
            </a:r>
            <a:r>
              <a:rPr lang="en-US" baseline="30000">
                <a:latin typeface="Times New Roman"/>
                <a:ea typeface="Calibri"/>
              </a:rPr>
              <a:t>3</a:t>
            </a:r>
            <a:r>
              <a:rPr lang="en-US">
                <a:latin typeface="Times New Roman"/>
                <a:ea typeface="Calibri"/>
              </a:rPr>
              <a:t>/h, độ pH = 7</a:t>
            </a:r>
            <a:r>
              <a:rPr lang="en-US">
                <a:latin typeface="Times New Roman"/>
                <a:ea typeface="Calibri"/>
              </a:rPr>
              <a:t>.</a:t>
            </a:r>
            <a:r>
              <a:rPr lang="en-US" sz="2400">
                <a:ea typeface="Calibri"/>
                <a:cs typeface="Times New Roman"/>
              </a:rPr>
              <a:t> </a:t>
            </a:r>
            <a:r>
              <a:rPr lang="en-US">
                <a:latin typeface="Times New Roman"/>
                <a:ea typeface="Calibri"/>
              </a:rPr>
              <a:t>Mẫu đầu khối lượng 225 g được cấp vào ngăn máy tuyển nổi cùng với 1,5 dm</a:t>
            </a:r>
            <a:r>
              <a:rPr lang="en-US" baseline="30000">
                <a:latin typeface="Times New Roman"/>
                <a:ea typeface="Calibri"/>
              </a:rPr>
              <a:t>3</a:t>
            </a:r>
            <a:r>
              <a:rPr lang="en-US">
                <a:latin typeface="Times New Roman"/>
                <a:ea typeface="Calibri"/>
              </a:rPr>
              <a:t> nước máy. Nồng độ</a:t>
            </a:r>
            <a:r>
              <a:rPr lang="vi-VN">
                <a:latin typeface="Times New Roman"/>
                <a:ea typeface="Calibri"/>
              </a:rPr>
              <a:t> rắn của </a:t>
            </a:r>
            <a:r>
              <a:rPr lang="en-US">
                <a:latin typeface="Times New Roman"/>
                <a:ea typeface="Calibri"/>
              </a:rPr>
              <a:t>bùn</a:t>
            </a:r>
            <a:r>
              <a:rPr lang="vi-VN">
                <a:latin typeface="Times New Roman"/>
                <a:ea typeface="Calibri"/>
              </a:rPr>
              <a:t> khoảng 15%. </a:t>
            </a:r>
            <a:endParaRPr lang="en-US" smtClean="0">
              <a:latin typeface="Times New Roman"/>
              <a:ea typeface="Calibri"/>
            </a:endParaRPr>
          </a:p>
          <a:p>
            <a:pPr marL="0" indent="0" algn="just">
              <a:buNone/>
            </a:pPr>
            <a:endParaRPr lang="en-US"/>
          </a:p>
        </p:txBody>
      </p:sp>
    </p:spTree>
    <p:extLst>
      <p:ext uri="{BB962C8B-B14F-4D97-AF65-F5344CB8AC3E}">
        <p14:creationId xmlns:p14="http://schemas.microsoft.com/office/powerpoint/2010/main" val="2185423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162</TotalTime>
  <Words>2050</Words>
  <Application>Microsoft Office PowerPoint</Application>
  <PresentationFormat>On-screen Show (4:3)</PresentationFormat>
  <Paragraphs>65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BÁO CÁO HỌC THUẬT Cơ chế quá trình tuyển nổi graphit trong dung dịch muối điện ly</vt:lpstr>
      <vt:lpstr>Vấn đề tuyển graphit trong dung dịch nước muối</vt:lpstr>
      <vt:lpstr>Vấn đề tuyển graphit trong dung dịch nước muối</vt:lpstr>
      <vt:lpstr>Vấn đề tuyển graphit trong dung dịch nước muối</vt:lpstr>
      <vt:lpstr>Cơ chế ảnh hưởng của nước muối đến quá trình tuyển nổi graphit</vt:lpstr>
      <vt:lpstr>Cơ chế ảnh hưởng của nước muối đến quá trình tuyển nổi graphit</vt:lpstr>
      <vt:lpstr>Cơ chế ảnh hưởng của nước muối đến quá trình tuyển nổi graphit</vt:lpstr>
      <vt:lpstr>Nghiên cứu của Qingteng Lai và các cộng sự</vt:lpstr>
      <vt:lpstr>Nghiên cứu của Qingteng Lai và các cộng sự</vt:lpstr>
      <vt:lpstr>Nghiên cứu của Qingteng Lai và các cộng sự</vt:lpstr>
      <vt:lpstr>Nghiên cứu của Qingteng Lai và các cộng sự</vt:lpstr>
      <vt:lpstr>Nghiên cứu của Qingteng Lai và các cộng sự</vt:lpstr>
      <vt:lpstr>PowerPoint Presentation</vt:lpstr>
      <vt:lpstr>Nghiên cứu của Qingteng Lai và các cộng sự</vt:lpstr>
      <vt:lpstr>PowerPoint Presentation</vt:lpstr>
      <vt:lpstr>Nghiên cứu của B. Grabowski </vt:lpstr>
      <vt:lpstr>Nghiên cứu của B. Grabowski </vt:lpstr>
      <vt:lpstr>Nghiên cứu thử nghiệm tuyển nổi mẫu graphit Nậm Thi - Lào Cai trong dung dịch muối</vt:lpstr>
      <vt:lpstr>Nghiên cứu thử nghiệm tuyển nổi mẫu graphit Nậm Thi - Lào Cai trong dung dịch muối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BÁO CÁO HỌC THUẬT Cơ chế quá trình tuyển nổi graphit trong dung dịch muối điện ly</dc:title>
  <dc:creator>Dell xps 13 2015</dc:creator>
  <cp:lastModifiedBy>Dell xps 13 2015</cp:lastModifiedBy>
  <cp:revision>13</cp:revision>
  <dcterms:created xsi:type="dcterms:W3CDTF">2021-06-24T17:10:45Z</dcterms:created>
  <dcterms:modified xsi:type="dcterms:W3CDTF">2021-06-27T16:48:49Z</dcterms:modified>
</cp:coreProperties>
</file>