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7CE643-F75E-409E-BF9D-8E0B17674ECC}"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4161958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CE643-F75E-409E-BF9D-8E0B17674ECC}"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239172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CE643-F75E-409E-BF9D-8E0B17674ECC}"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4133197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CE643-F75E-409E-BF9D-8E0B17674ECC}"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2027576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7CE643-F75E-409E-BF9D-8E0B17674ECC}"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4246320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7CE643-F75E-409E-BF9D-8E0B17674ECC}"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527745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7CE643-F75E-409E-BF9D-8E0B17674ECC}" type="datetimeFigureOut">
              <a:rPr lang="en-US" smtClean="0"/>
              <a:t>6/21/2021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3323672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7CE643-F75E-409E-BF9D-8E0B17674ECC}" type="datetimeFigureOut">
              <a:rPr lang="en-US" smtClean="0"/>
              <a:t>6/21/2021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3661882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CE643-F75E-409E-BF9D-8E0B17674ECC}" type="datetimeFigureOut">
              <a:rPr lang="en-US" smtClean="0"/>
              <a:t>6/21/2021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3689512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7CE643-F75E-409E-BF9D-8E0B17674ECC}"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151880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7CE643-F75E-409E-BF9D-8E0B17674ECC}"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9D69-6D6C-4A88-AA59-8DCD63DDAC41}" type="slidenum">
              <a:rPr lang="en-US" smtClean="0"/>
              <a:t>‹#›</a:t>
            </a:fld>
            <a:endParaRPr lang="en-US"/>
          </a:p>
        </p:txBody>
      </p:sp>
    </p:spTree>
    <p:extLst>
      <p:ext uri="{BB962C8B-B14F-4D97-AF65-F5344CB8AC3E}">
        <p14:creationId xmlns:p14="http://schemas.microsoft.com/office/powerpoint/2010/main" val="2772435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CE643-F75E-409E-BF9D-8E0B17674ECC}" type="datetimeFigureOut">
              <a:rPr lang="en-US" smtClean="0"/>
              <a:t>6/21/2021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2E9D69-6D6C-4A88-AA59-8DCD63DDAC41}" type="slidenum">
              <a:rPr lang="en-US" smtClean="0"/>
              <a:t>‹#›</a:t>
            </a:fld>
            <a:endParaRPr lang="en-US"/>
          </a:p>
        </p:txBody>
      </p:sp>
    </p:spTree>
    <p:extLst>
      <p:ext uri="{BB962C8B-B14F-4D97-AF65-F5344CB8AC3E}">
        <p14:creationId xmlns:p14="http://schemas.microsoft.com/office/powerpoint/2010/main" val="1972709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cikit-learn.org/stable/auto_examples/text/document_clustering.html" TargetMode="External"/><Relationship Id="rId7" Type="http://schemas.openxmlformats.org/officeDocument/2006/relationships/hyperlink" Target="http://stanford.edu/class/ee103/visualizations/kmeans/kmeans.html" TargetMode="Externa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hyperlink" Target="https://www.naftaliharris.com/blog/visualizing-k-means-clustering/" TargetMode="External"/><Relationship Id="rId5" Type="http://schemas.openxmlformats.org/officeDocument/2006/relationships/hyperlink" Target="https://www.sciencedirect.com/science/article/pii/S0167865504000996" TargetMode="External"/><Relationship Id="rId4" Type="http://schemas.openxmlformats.org/officeDocument/2006/relationships/hyperlink" Target="https://en.wikipedia.org/wiki/Voronoi_diagra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228600"/>
            <a:ext cx="8610600" cy="6400800"/>
          </a:xfrm>
        </p:spPr>
        <p:txBody>
          <a:bodyPr/>
          <a:lstStyle/>
          <a:p>
            <a:pPr>
              <a:lnSpc>
                <a:spcPct val="115000"/>
              </a:lnSpc>
              <a:spcAft>
                <a:spcPts val="600"/>
              </a:spcAft>
            </a:pPr>
            <a:r>
              <a:rPr lang="es-ES" smtClean="0">
                <a:solidFill>
                  <a:schemeClr val="tx1">
                    <a:lumMod val="85000"/>
                    <a:lumOff val="15000"/>
                  </a:schemeClr>
                </a:solidFill>
                <a:effectLst/>
                <a:latin typeface="Times New Roman"/>
                <a:ea typeface="Times New Roman"/>
                <a:cs typeface="Times New Roman"/>
              </a:rPr>
              <a:t>BỘ GIÁO DỤC VÀ ĐÀO TẠO</a:t>
            </a:r>
            <a:endParaRPr lang="en-US" sz="2400">
              <a:solidFill>
                <a:schemeClr val="tx1">
                  <a:lumMod val="85000"/>
                  <a:lumOff val="15000"/>
                </a:schemeClr>
              </a:solidFill>
              <a:ea typeface="Calibri"/>
              <a:cs typeface="Times New Roman"/>
            </a:endParaRPr>
          </a:p>
          <a:p>
            <a:pPr>
              <a:lnSpc>
                <a:spcPct val="115000"/>
              </a:lnSpc>
              <a:spcAft>
                <a:spcPts val="600"/>
              </a:spcAft>
            </a:pPr>
            <a:r>
              <a:rPr lang="es-ES" b="1" smtClean="0">
                <a:solidFill>
                  <a:schemeClr val="tx1">
                    <a:lumMod val="85000"/>
                    <a:lumOff val="15000"/>
                  </a:schemeClr>
                </a:solidFill>
                <a:effectLst/>
                <a:latin typeface="Times New Roman"/>
                <a:ea typeface="Calibri"/>
                <a:cs typeface="Times New Roman"/>
              </a:rPr>
              <a:t>TRƯỜNG ĐẠI HỌC MỎ - ĐỊA CHẤT</a:t>
            </a:r>
            <a:endParaRPr lang="en-US" sz="2400">
              <a:solidFill>
                <a:schemeClr val="tx1">
                  <a:lumMod val="85000"/>
                  <a:lumOff val="15000"/>
                </a:schemeClr>
              </a:solidFill>
              <a:ea typeface="Calibri"/>
              <a:cs typeface="Times New Roman"/>
            </a:endParaRPr>
          </a:p>
          <a:p>
            <a:pPr>
              <a:lnSpc>
                <a:spcPct val="115000"/>
              </a:lnSpc>
              <a:spcAft>
                <a:spcPts val="600"/>
              </a:spcAft>
            </a:pPr>
            <a:r>
              <a:rPr lang="es-ES" smtClean="0">
                <a:solidFill>
                  <a:schemeClr val="tx1">
                    <a:lumMod val="85000"/>
                    <a:lumOff val="15000"/>
                  </a:schemeClr>
                </a:solidFill>
                <a:effectLst/>
                <a:latin typeface="Times New Roman"/>
                <a:ea typeface="Calibri"/>
                <a:cs typeface="Times New Roman"/>
              </a:rPr>
              <a:t> </a:t>
            </a:r>
            <a:endParaRPr lang="en-US" sz="2400">
              <a:solidFill>
                <a:schemeClr val="tx1">
                  <a:lumMod val="85000"/>
                  <a:lumOff val="15000"/>
                </a:schemeClr>
              </a:solidFill>
              <a:ea typeface="Calibri"/>
              <a:cs typeface="Times New Roman"/>
            </a:endParaRPr>
          </a:p>
          <a:p>
            <a:pPr>
              <a:lnSpc>
                <a:spcPct val="115000"/>
              </a:lnSpc>
              <a:spcAft>
                <a:spcPts val="600"/>
              </a:spcAft>
            </a:pPr>
            <a:r>
              <a:rPr lang="en-US" smtClean="0">
                <a:solidFill>
                  <a:schemeClr val="tx1">
                    <a:lumMod val="85000"/>
                    <a:lumOff val="15000"/>
                  </a:schemeClr>
                </a:solidFill>
                <a:effectLst/>
                <a:latin typeface="Times New Roman"/>
                <a:ea typeface="Calibri"/>
                <a:cs typeface="Times New Roman"/>
              </a:rPr>
              <a:t> </a:t>
            </a:r>
            <a:endParaRPr lang="en-US" sz="2400">
              <a:solidFill>
                <a:schemeClr val="tx1">
                  <a:lumMod val="85000"/>
                  <a:lumOff val="15000"/>
                </a:schemeClr>
              </a:solidFill>
              <a:ea typeface="Calibri"/>
              <a:cs typeface="Times New Roman"/>
            </a:endParaRPr>
          </a:p>
          <a:p>
            <a:r>
              <a:rPr lang="en-US" sz="2400" b="1" smtClean="0">
                <a:solidFill>
                  <a:schemeClr val="tx1">
                    <a:lumMod val="85000"/>
                    <a:lumOff val="15000"/>
                  </a:schemeClr>
                </a:solidFill>
                <a:effectLst/>
                <a:latin typeface="Times New Roman"/>
                <a:ea typeface="Calibri"/>
              </a:rPr>
              <a:t>BÁO CÁO HỌC THUẬT</a:t>
            </a:r>
          </a:p>
          <a:p>
            <a:endParaRPr lang="en-US" b="1">
              <a:solidFill>
                <a:schemeClr val="tx1">
                  <a:lumMod val="85000"/>
                  <a:lumOff val="15000"/>
                </a:schemeClr>
              </a:solidFill>
              <a:latin typeface="Times New Roman"/>
              <a:ea typeface="Calibri"/>
            </a:endParaRPr>
          </a:p>
          <a:p>
            <a:endParaRPr lang="en-US" b="1" smtClean="0">
              <a:solidFill>
                <a:schemeClr val="tx1">
                  <a:lumMod val="85000"/>
                  <a:lumOff val="15000"/>
                </a:schemeClr>
              </a:solidFill>
              <a:effectLst/>
              <a:latin typeface="Times New Roman"/>
              <a:ea typeface="Calibri"/>
            </a:endParaRPr>
          </a:p>
          <a:p>
            <a:r>
              <a:rPr lang="vi-VN" b="1" smtClean="0">
                <a:solidFill>
                  <a:schemeClr val="tx1">
                    <a:lumMod val="85000"/>
                    <a:lumOff val="15000"/>
                  </a:schemeClr>
                </a:solidFill>
                <a:effectLst/>
                <a:latin typeface="Times New Roman"/>
                <a:ea typeface="Calibri"/>
              </a:rPr>
              <a:t>ĐỊNH LÝ BOLZANO</a:t>
            </a:r>
            <a:r>
              <a:rPr lang="en-US" b="1" smtClean="0">
                <a:solidFill>
                  <a:schemeClr val="tx1">
                    <a:lumMod val="85000"/>
                    <a:lumOff val="15000"/>
                  </a:schemeClr>
                </a:solidFill>
                <a:effectLst/>
                <a:latin typeface="Times New Roman"/>
                <a:ea typeface="Calibri"/>
              </a:rPr>
              <a:t> - COSI VÀ ỨNG DỤNG</a:t>
            </a:r>
            <a:endParaRPr lang="en-US">
              <a:solidFill>
                <a:schemeClr val="tx1">
                  <a:lumMod val="85000"/>
                  <a:lumOff val="15000"/>
                </a:schemeClr>
              </a:solidFill>
            </a:endParaRPr>
          </a:p>
        </p:txBody>
      </p:sp>
    </p:spTree>
    <p:extLst>
      <p:ext uri="{BB962C8B-B14F-4D97-AF65-F5344CB8AC3E}">
        <p14:creationId xmlns:p14="http://schemas.microsoft.com/office/powerpoint/2010/main" val="90269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1000"/>
                                        <p:tgtEl>
                                          <p:spTgt spid="3">
                                            <p:txEl>
                                              <p:pRg st="7" end="7"/>
                                            </p:txEl>
                                          </p:spTgt>
                                        </p:tgtEl>
                                      </p:cBhvr>
                                    </p:animEffect>
                                    <p:anim calcmode="lin" valueType="num">
                                      <p:cBhvr>
                                        <p:cTn id="3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70000" lnSpcReduction="20000"/>
              </a:bodyPr>
              <a:lstStyle/>
              <a:p>
                <a:pPr marL="0" lvl="0" indent="0">
                  <a:buNone/>
                </a:pPr>
                <a:r>
                  <a:rPr lang="en-US" b="1" smtClean="0">
                    <a:effectLst/>
                    <a:latin typeface="Times New Roman"/>
                    <a:ea typeface="Calibri"/>
                  </a:rPr>
                  <a:t>Bài 6.</a:t>
                </a:r>
                <a:r>
                  <a:rPr lang="vi-VN" b="1" smtClean="0">
                    <a:effectLst/>
                    <a:latin typeface="Times New Roman"/>
                    <a:ea typeface="Calibri"/>
                  </a:rPr>
                  <a:t>Cho hàm </a:t>
                </a:r>
                <a14:m>
                  <m:oMath xmlns:m="http://schemas.openxmlformats.org/officeDocument/2006/math">
                    <m:r>
                      <a:rPr lang="vi-VN" b="1" i="1">
                        <a:effectLst/>
                        <a:latin typeface="Cambria Math"/>
                        <a:ea typeface="Calibri"/>
                        <a:cs typeface="Times New Roman"/>
                      </a:rPr>
                      <m:t>𝒇</m:t>
                    </m:r>
                    <m:r>
                      <a:rPr lang="vi-VN" b="1" i="1">
                        <a:effectLst/>
                        <a:latin typeface="Cambria Math"/>
                        <a:ea typeface="Calibri"/>
                        <a:cs typeface="Times New Roman"/>
                      </a:rPr>
                      <m:t>:</m:t>
                    </m:r>
                    <m:d>
                      <m:dPr>
                        <m:begChr m:val="["/>
                        <m:endChr m:val="]"/>
                        <m:ctrlPr>
                          <a:rPr lang="en-US" b="1" i="1">
                            <a:effectLst/>
                            <a:latin typeface="Cambria Math"/>
                            <a:ea typeface="Calibri"/>
                            <a:cs typeface="Times New Roman"/>
                          </a:rPr>
                        </m:ctrlPr>
                      </m:dPr>
                      <m:e>
                        <m:r>
                          <a:rPr lang="vi-VN" b="1" i="1">
                            <a:effectLst/>
                            <a:latin typeface="Cambria Math"/>
                            <a:ea typeface="Calibri"/>
                            <a:cs typeface="Times New Roman"/>
                          </a:rPr>
                          <m:t>𝟎</m:t>
                        </m:r>
                        <m:r>
                          <a:rPr lang="vi-VN" b="1" i="1">
                            <a:effectLst/>
                            <a:latin typeface="Cambria Math"/>
                            <a:ea typeface="Calibri"/>
                            <a:cs typeface="Times New Roman"/>
                          </a:rPr>
                          <m:t>,</m:t>
                        </m:r>
                        <m:r>
                          <a:rPr lang="vi-VN" b="1" i="1">
                            <a:effectLst/>
                            <a:latin typeface="Cambria Math"/>
                            <a:ea typeface="Calibri"/>
                            <a:cs typeface="Times New Roman"/>
                          </a:rPr>
                          <m:t>𝟏</m:t>
                        </m:r>
                      </m:e>
                    </m:d>
                    <m:r>
                      <a:rPr lang="vi-VN" b="1" i="1">
                        <a:effectLst/>
                        <a:latin typeface="Cambria Math"/>
                        <a:ea typeface="Calibri"/>
                        <a:cs typeface="Times New Roman"/>
                      </a:rPr>
                      <m:t>→</m:t>
                    </m:r>
                    <m:r>
                      <a:rPr lang="vi-VN" b="1" i="1">
                        <a:effectLst/>
                        <a:latin typeface="Cambria Math"/>
                        <a:ea typeface="Calibri"/>
                        <a:cs typeface="Times New Roman"/>
                      </a:rPr>
                      <m:t>𝑹</m:t>
                    </m:r>
                  </m:oMath>
                </a14:m>
                <a:r>
                  <a:rPr lang="vi-VN" b="1">
                    <a:effectLst/>
                    <a:latin typeface="Times New Roman"/>
                    <a:ea typeface="Calibri"/>
                  </a:rPr>
                  <a:t> liên tục sao cho </a:t>
                </a:r>
                <a14:m>
                  <m:oMath xmlns:m="http://schemas.openxmlformats.org/officeDocument/2006/math">
                    <m:r>
                      <a:rPr lang="vi-VN" b="1" i="1">
                        <a:effectLst/>
                        <a:latin typeface="Cambria Math"/>
                        <a:ea typeface="Calibri"/>
                        <a:cs typeface="Times New Roman"/>
                      </a:rPr>
                      <m:t>𝒇</m:t>
                    </m:r>
                    <m:d>
                      <m:dPr>
                        <m:ctrlPr>
                          <a:rPr lang="en-US" b="1" i="1">
                            <a:effectLst/>
                            <a:latin typeface="Cambria Math"/>
                            <a:ea typeface="Calibri"/>
                            <a:cs typeface="Times New Roman"/>
                          </a:rPr>
                        </m:ctrlPr>
                      </m:dPr>
                      <m:e>
                        <m:r>
                          <a:rPr lang="vi-VN" b="1" i="1">
                            <a:effectLst/>
                            <a:latin typeface="Cambria Math"/>
                            <a:ea typeface="Calibri"/>
                            <a:cs typeface="Times New Roman"/>
                          </a:rPr>
                          <m:t>𝟎</m:t>
                        </m:r>
                      </m:e>
                    </m:d>
                    <m:r>
                      <a:rPr lang="vi-VN" b="1" i="1">
                        <a:effectLst/>
                        <a:latin typeface="Cambria Math"/>
                        <a:ea typeface="Calibri"/>
                        <a:cs typeface="Times New Roman"/>
                      </a:rPr>
                      <m:t>=</m:t>
                    </m:r>
                    <m:r>
                      <a:rPr lang="vi-VN" b="1" i="1">
                        <a:effectLst/>
                        <a:latin typeface="Cambria Math"/>
                        <a:ea typeface="Calibri"/>
                        <a:cs typeface="Times New Roman"/>
                      </a:rPr>
                      <m:t>𝟐𝟎𝟐𝟎</m:t>
                    </m:r>
                    <m:r>
                      <a:rPr lang="vi-VN" b="1" i="1">
                        <a:effectLst/>
                        <a:latin typeface="Cambria Math"/>
                        <a:ea typeface="Calibri"/>
                        <a:cs typeface="Times New Roman"/>
                      </a:rPr>
                      <m:t>;</m:t>
                    </m:r>
                    <m:r>
                      <a:rPr lang="vi-VN" b="1" i="1">
                        <a:effectLst/>
                        <a:latin typeface="Cambria Math"/>
                        <a:ea typeface="Calibri"/>
                        <a:cs typeface="Times New Roman"/>
                      </a:rPr>
                      <m:t>𝒇</m:t>
                    </m:r>
                    <m:d>
                      <m:dPr>
                        <m:ctrlPr>
                          <a:rPr lang="en-US" b="1" i="1">
                            <a:effectLst/>
                            <a:latin typeface="Cambria Math"/>
                            <a:ea typeface="Calibri"/>
                            <a:cs typeface="Times New Roman"/>
                          </a:rPr>
                        </m:ctrlPr>
                      </m:dPr>
                      <m:e>
                        <m:r>
                          <a:rPr lang="vi-VN" b="1" i="1">
                            <a:effectLst/>
                            <a:latin typeface="Cambria Math"/>
                            <a:ea typeface="Calibri"/>
                            <a:cs typeface="Times New Roman"/>
                          </a:rPr>
                          <m:t>𝟏</m:t>
                        </m:r>
                      </m:e>
                    </m:d>
                    <m:r>
                      <a:rPr lang="vi-VN" b="1" i="1">
                        <a:effectLst/>
                        <a:latin typeface="Cambria Math"/>
                        <a:ea typeface="Calibri"/>
                        <a:cs typeface="Times New Roman"/>
                      </a:rPr>
                      <m:t>=</m:t>
                    </m:r>
                    <m:r>
                      <a:rPr lang="vi-VN" b="1" i="1">
                        <a:effectLst/>
                        <a:latin typeface="Cambria Math"/>
                        <a:ea typeface="Calibri"/>
                        <a:cs typeface="Times New Roman"/>
                      </a:rPr>
                      <m:t>𝟐𝟎𝟐𝟏</m:t>
                    </m:r>
                    <m:r>
                      <a:rPr lang="vi-VN" b="1" i="1">
                        <a:effectLst/>
                        <a:latin typeface="Cambria Math"/>
                        <a:ea typeface="Calibri"/>
                        <a:cs typeface="Times New Roman"/>
                      </a:rPr>
                      <m:t>.</m:t>
                    </m:r>
                  </m:oMath>
                </a14:m>
                <a:r>
                  <a:rPr lang="vi-VN" b="1">
                    <a:effectLst/>
                    <a:latin typeface="Times New Roman"/>
                    <a:ea typeface="Calibri"/>
                  </a:rPr>
                  <a:t> Chứng minh</a:t>
                </a:r>
                <a:r>
                  <a:rPr lang="en-US" b="1">
                    <a:effectLst/>
                    <a:latin typeface="Times New Roman"/>
                    <a:ea typeface="Calibri"/>
                  </a:rPr>
                  <a:t> rằng</a:t>
                </a:r>
                <a:r>
                  <a:rPr lang="vi-VN" b="1">
                    <a:effectLst/>
                    <a:latin typeface="Times New Roman"/>
                    <a:ea typeface="Calibri"/>
                  </a:rPr>
                  <a:t> tồn tại </a:t>
                </a:r>
                <a14:m>
                  <m:oMath xmlns:m="http://schemas.openxmlformats.org/officeDocument/2006/math">
                    <m:r>
                      <a:rPr lang="vi-VN" b="1" i="1">
                        <a:effectLst/>
                        <a:latin typeface="Cambria Math"/>
                        <a:ea typeface="Calibri"/>
                        <a:cs typeface="Times New Roman"/>
                      </a:rPr>
                      <m:t>𝒄</m:t>
                    </m:r>
                    <m:r>
                      <a:rPr lang="vi-VN" b="1" i="1">
                        <a:effectLst/>
                        <a:latin typeface="Cambria Math"/>
                        <a:ea typeface="Calibri"/>
                        <a:cs typeface="Times New Roman"/>
                      </a:rPr>
                      <m:t>∈</m:t>
                    </m:r>
                    <m:d>
                      <m:dPr>
                        <m:ctrlPr>
                          <a:rPr lang="en-US" b="1" i="1">
                            <a:effectLst/>
                            <a:latin typeface="Cambria Math"/>
                            <a:ea typeface="Calibri"/>
                            <a:cs typeface="Times New Roman"/>
                          </a:rPr>
                        </m:ctrlPr>
                      </m:dPr>
                      <m:e>
                        <m:r>
                          <a:rPr lang="vi-VN" b="1" i="1">
                            <a:effectLst/>
                            <a:latin typeface="Cambria Math"/>
                            <a:ea typeface="Calibri"/>
                            <a:cs typeface="Times New Roman"/>
                          </a:rPr>
                          <m:t>𝟎</m:t>
                        </m:r>
                        <m:r>
                          <a:rPr lang="vi-VN" b="1" i="1">
                            <a:effectLst/>
                            <a:latin typeface="Cambria Math"/>
                            <a:ea typeface="Calibri"/>
                            <a:cs typeface="Times New Roman"/>
                          </a:rPr>
                          <m:t>,</m:t>
                        </m:r>
                        <m:r>
                          <a:rPr lang="vi-VN" b="1" i="1">
                            <a:effectLst/>
                            <a:latin typeface="Cambria Math"/>
                            <a:ea typeface="Calibri"/>
                            <a:cs typeface="Times New Roman"/>
                          </a:rPr>
                          <m:t>𝟏</m:t>
                        </m:r>
                      </m:e>
                    </m:d>
                  </m:oMath>
                </a14:m>
                <a:r>
                  <a:rPr lang="en-US" b="1">
                    <a:effectLst/>
                    <a:latin typeface="Times New Roman"/>
                    <a:ea typeface="Calibri"/>
                  </a:rPr>
                  <a:t> sao cho</a:t>
                </a:r>
                <a:endParaRPr lang="en-US">
                  <a:effectLst/>
                </a:endParaRPr>
              </a:p>
              <a:p>
                <a:pPr marL="0" indent="0">
                  <a:spcAft>
                    <a:spcPts val="0"/>
                  </a:spcAft>
                  <a:buNone/>
                </a:pPr>
                <a14:m>
                  <m:oMathPara xmlns:m="http://schemas.openxmlformats.org/officeDocument/2006/math">
                    <m:oMathParaPr>
                      <m:jc m:val="centerGroup"/>
                    </m:oMathParaPr>
                    <m:oMath xmlns:m="http://schemas.openxmlformats.org/officeDocument/2006/math">
                      <m:r>
                        <a:rPr lang="vi-VN" b="1" i="1">
                          <a:effectLst/>
                          <a:latin typeface="Cambria Math"/>
                          <a:ea typeface="Calibri"/>
                          <a:cs typeface="Times New Roman"/>
                        </a:rPr>
                        <m:t>𝒇</m:t>
                      </m:r>
                      <m:d>
                        <m:dPr>
                          <m:ctrlPr>
                            <a:rPr lang="en-US" b="1" i="1">
                              <a:effectLst/>
                              <a:latin typeface="Cambria Math"/>
                              <a:ea typeface="Calibri"/>
                              <a:cs typeface="Times New Roman"/>
                            </a:rPr>
                          </m:ctrlPr>
                        </m:dPr>
                        <m:e>
                          <m:r>
                            <a:rPr lang="vi-VN" b="1" i="1">
                              <a:effectLst/>
                              <a:latin typeface="Cambria Math"/>
                              <a:ea typeface="Calibri"/>
                              <a:cs typeface="Times New Roman"/>
                            </a:rPr>
                            <m:t>𝒄</m:t>
                          </m:r>
                        </m:e>
                      </m:d>
                      <m:r>
                        <a:rPr lang="vi-VN" b="1" i="1">
                          <a:effectLst/>
                          <a:latin typeface="Cambria Math"/>
                          <a:ea typeface="Calibri"/>
                          <a:cs typeface="Times New Roman"/>
                        </a:rPr>
                        <m:t>=</m:t>
                      </m:r>
                      <m:r>
                        <a:rPr lang="vi-VN" b="1" i="1">
                          <a:effectLst/>
                          <a:latin typeface="Cambria Math"/>
                          <a:ea typeface="Calibri"/>
                          <a:cs typeface="Times New Roman"/>
                        </a:rPr>
                        <m:t>𝟐𝟎𝟐𝟏</m:t>
                      </m:r>
                      <m:r>
                        <a:rPr lang="vi-VN" b="1" i="1">
                          <a:effectLst/>
                          <a:latin typeface="Cambria Math"/>
                          <a:ea typeface="Calibri"/>
                          <a:cs typeface="Times New Roman"/>
                        </a:rPr>
                        <m:t>−</m:t>
                      </m:r>
                      <m:r>
                        <a:rPr lang="vi-VN" b="1" i="1">
                          <a:effectLst/>
                          <a:latin typeface="Cambria Math"/>
                          <a:ea typeface="Calibri"/>
                          <a:cs typeface="Times New Roman"/>
                        </a:rPr>
                        <m:t>𝒄</m:t>
                      </m:r>
                      <m:r>
                        <a:rPr lang="vi-VN" b="1" i="1">
                          <a:effectLst/>
                          <a:latin typeface="Cambria Math"/>
                          <a:ea typeface="Calibri"/>
                          <a:cs typeface="Times New Roman"/>
                        </a:rPr>
                        <m:t>.</m:t>
                      </m:r>
                    </m:oMath>
                  </m:oMathPara>
                </a14:m>
                <a:endParaRPr lang="en-US">
                  <a:effectLst/>
                </a:endParaRPr>
              </a:p>
              <a:p>
                <a:pPr marL="0" indent="0" algn="ctr">
                  <a:lnSpc>
                    <a:spcPct val="115000"/>
                  </a:lnSpc>
                  <a:spcAft>
                    <a:spcPts val="0"/>
                  </a:spcAft>
                  <a:buNone/>
                </a:pPr>
                <a:r>
                  <a:rPr lang="en-US" b="1">
                    <a:effectLst/>
                    <a:latin typeface="Times New Roman"/>
                    <a:ea typeface="Calibri"/>
                    <a:cs typeface="Times New Roman"/>
                  </a:rPr>
                  <a:t>Giải:</a:t>
                </a:r>
                <a:endParaRPr lang="en-US" sz="2400">
                  <a:ea typeface="Calibri"/>
                  <a:cs typeface="Times New Roman"/>
                </a:endParaRPr>
              </a:p>
              <a:p>
                <a:pPr indent="0">
                  <a:lnSpc>
                    <a:spcPct val="115000"/>
                  </a:lnSpc>
                  <a:spcAft>
                    <a:spcPts val="0"/>
                  </a:spcAft>
                  <a:buNone/>
                </a:pPr>
                <a:r>
                  <a:rPr lang="en-US">
                    <a:effectLst/>
                    <a:latin typeface="Times New Roman"/>
                    <a:ea typeface="Calibri"/>
                    <a:cs typeface="Times New Roman"/>
                  </a:rPr>
                  <a:t>Chuyển vế, xét hàm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𝑥</m:t>
                      </m:r>
                      <m:r>
                        <a:rPr lang="en-US" i="1">
                          <a:effectLst/>
                          <a:latin typeface="Cambria Math"/>
                          <a:ea typeface="Calibri"/>
                          <a:cs typeface="Times New Roman"/>
                        </a:rPr>
                        <m:t>−2021.</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Vì hàm f liên tục nên hàm g cũng liên tục trên đoạn [0, 1].</a:t>
                </a:r>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Ta có </a:t>
                </a:r>
                <a14:m>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0</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0</m:t>
                        </m:r>
                      </m:e>
                    </m:d>
                    <m:r>
                      <a:rPr lang="en-US" i="1">
                        <a:effectLst/>
                        <a:latin typeface="Cambria Math"/>
                        <a:ea typeface="Calibri"/>
                        <a:cs typeface="Times New Roman"/>
                      </a:rPr>
                      <m:t>−2021=−1&lt;0</m:t>
                    </m:r>
                  </m:oMath>
                </a14:m>
                <a:r>
                  <a:rPr lang="en-US">
                    <a:effectLst/>
                    <a:latin typeface="Times New Roman"/>
                    <a:ea typeface="Calibri"/>
                    <a:cs typeface="Times New Roman"/>
                  </a:rPr>
                  <a:t> và </a:t>
                </a:r>
                <a14:m>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1</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1</m:t>
                        </m:r>
                      </m:e>
                    </m:d>
                    <m:r>
                      <a:rPr lang="en-US" i="1">
                        <a:effectLst/>
                        <a:latin typeface="Cambria Math"/>
                        <a:ea typeface="Calibri"/>
                        <a:cs typeface="Times New Roman"/>
                      </a:rPr>
                      <m:t>−2020=1&gt;0</m:t>
                    </m:r>
                  </m:oMath>
                </a14:m>
                <a:r>
                  <a:rPr lang="en-US">
                    <a:effectLst/>
                    <a:latin typeface="Times New Roman"/>
                    <a:ea typeface="Calibri"/>
                    <a:cs typeface="Times New Roman"/>
                  </a:rPr>
                  <a:t> nên theo ĐL Bolzano, tồn tại </a:t>
                </a:r>
                <a14:m>
                  <m:oMath xmlns:m="http://schemas.openxmlformats.org/officeDocument/2006/math">
                    <m:r>
                      <a:rPr lang="en-US" i="1">
                        <a:effectLst/>
                        <a:latin typeface="Cambria Math"/>
                        <a:ea typeface="Calibri"/>
                        <a:cs typeface="Times New Roman"/>
                      </a:rPr>
                      <m:t>𝑐</m:t>
                    </m:r>
                    <m:r>
                      <a:rPr lang="en-US" i="1">
                        <a:effectLst/>
                        <a:latin typeface="Cambria Math"/>
                        <a:ea typeface="Calibri"/>
                        <a:cs typeface="Times New Roman"/>
                      </a:rPr>
                      <m:t>∈</m:t>
                    </m:r>
                    <m:d>
                      <m:dPr>
                        <m:ctrlPr>
                          <a:rPr lang="en-US" i="1">
                            <a:effectLst/>
                            <a:latin typeface="Cambria Math"/>
                            <a:ea typeface="Calibri"/>
                            <a:cs typeface="Times New Roman"/>
                          </a:rPr>
                        </m:ctrlPr>
                      </m:dPr>
                      <m:e>
                        <m:r>
                          <a:rPr lang="en-US" i="1">
                            <a:effectLst/>
                            <a:latin typeface="Cambria Math"/>
                            <a:ea typeface="Calibri"/>
                            <a:cs typeface="Times New Roman"/>
                          </a:rPr>
                          <m:t>0,1</m:t>
                        </m:r>
                      </m:e>
                    </m:d>
                    <m:r>
                      <a:rPr lang="en-US" i="1">
                        <a:effectLst/>
                        <a:latin typeface="Cambria Math"/>
                        <a:ea typeface="Calibri"/>
                        <a:cs typeface="Times New Roman"/>
                      </a:rPr>
                      <m:t>→</m:t>
                    </m:r>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m:t>
                    </m:r>
                    <m:r>
                      <a:rPr lang="en-US" i="1">
                        <a:effectLst/>
                        <a:latin typeface="Cambria Math"/>
                        <a:ea typeface="Calibri"/>
                        <a:cs typeface="Times New Roman"/>
                      </a:rPr>
                      <m:t>𝑐</m:t>
                    </m:r>
                    <m:r>
                      <a:rPr lang="en-US" i="1">
                        <a:effectLst/>
                        <a:latin typeface="Cambria Math"/>
                        <a:ea typeface="Calibri"/>
                        <a:cs typeface="Times New Roman"/>
                      </a:rPr>
                      <m:t>−2021=0→</m:t>
                    </m:r>
                  </m:oMath>
                </a14:m>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=2021−</m:t>
                      </m:r>
                      <m:r>
                        <a:rPr lang="en-US" i="1">
                          <a:effectLst/>
                          <a:latin typeface="Cambria Math"/>
                          <a:ea typeface="Calibri"/>
                          <a:cs typeface="Times New Roman"/>
                        </a:rPr>
                        <m:t>𝑐</m:t>
                      </m:r>
                      <m:r>
                        <a:rPr lang="en-US" i="1">
                          <a:effectLst/>
                          <a:latin typeface="Cambria Math"/>
                          <a:ea typeface="Calibri"/>
                          <a:cs typeface="Times New Roman"/>
                        </a:rPr>
                        <m:t>.</m:t>
                      </m:r>
                    </m:oMath>
                  </m:oMathPara>
                </a14:m>
                <a:endParaRPr lang="en-US" sz="2400">
                  <a:ea typeface="Calibri"/>
                  <a:cs typeface="Times New Roman"/>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889" t="-2291"/>
                </a:stretch>
              </a:blipFill>
            </p:spPr>
            <p:txBody>
              <a:bodyPr/>
              <a:lstStyle/>
              <a:p>
                <a:r>
                  <a:rPr lang="en-US">
                    <a:noFill/>
                  </a:rPr>
                  <a:t> </a:t>
                </a:r>
              </a:p>
            </p:txBody>
          </p:sp>
        </mc:Fallback>
      </mc:AlternateContent>
    </p:spTree>
    <p:extLst>
      <p:ext uri="{BB962C8B-B14F-4D97-AF65-F5344CB8AC3E}">
        <p14:creationId xmlns:p14="http://schemas.microsoft.com/office/powerpoint/2010/main" val="4181559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1" dur="500"/>
                                        <p:tgtEl>
                                          <p:spTgt spid="3">
                                            <p:txEl>
                                              <p:pRg st="3" end="3"/>
                                            </p:txEl>
                                          </p:spTgt>
                                        </p:tgtEl>
                                      </p:cBhvr>
                                    </p:animEffect>
                                  </p:childTnLst>
                                </p:cTn>
                              </p:par>
                              <p:par>
                                <p:cTn id="22" presetID="53" presetClass="entr" presetSubtype="16"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6" dur="500"/>
                                        <p:tgtEl>
                                          <p:spTgt spid="3">
                                            <p:txEl>
                                              <p:pRg st="4" end="4"/>
                                            </p:txEl>
                                          </p:spTgt>
                                        </p:tgtEl>
                                      </p:cBhvr>
                                    </p:animEffect>
                                  </p:childTnLst>
                                </p:cTn>
                              </p:par>
                              <p:par>
                                <p:cTn id="27" presetID="53" presetClass="entr" presetSubtype="16"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p:cTn id="29"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1" dur="500"/>
                                        <p:tgtEl>
                                          <p:spTgt spid="3">
                                            <p:txEl>
                                              <p:pRg st="5" end="5"/>
                                            </p:txEl>
                                          </p:spTgt>
                                        </p:tgtEl>
                                      </p:cBhvr>
                                    </p:animEffect>
                                  </p:childTnLst>
                                </p:cTn>
                              </p:par>
                              <p:par>
                                <p:cTn id="32" presetID="53" presetClass="entr" presetSubtype="16" fill="hold"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 calcmode="lin" valueType="num">
                                      <p:cBhvr>
                                        <p:cTn id="34"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5"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6" dur="500"/>
                                        <p:tgtEl>
                                          <p:spTgt spid="3">
                                            <p:txEl>
                                              <p:pRg st="6" end="6"/>
                                            </p:txEl>
                                          </p:spTgt>
                                        </p:tgtEl>
                                      </p:cBhvr>
                                    </p:animEffect>
                                  </p:childTnLst>
                                </p:cTn>
                              </p:par>
                              <p:par>
                                <p:cTn id="37" presetID="53" presetClass="entr" presetSubtype="16"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p:cTn id="39"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4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400800"/>
          </a:xfrm>
        </p:spPr>
        <p:txBody>
          <a:bodyPr>
            <a:normAutofit fontScale="70000" lnSpcReduction="20000"/>
          </a:bodyPr>
          <a:lstStyle/>
          <a:p>
            <a:pPr marL="0" indent="0">
              <a:lnSpc>
                <a:spcPct val="115000"/>
              </a:lnSpc>
              <a:spcAft>
                <a:spcPts val="600"/>
              </a:spcAft>
              <a:buNone/>
            </a:pPr>
            <a:r>
              <a:rPr lang="en-US" b="1" smtClean="0">
                <a:solidFill>
                  <a:srgbClr val="000000"/>
                </a:solidFill>
                <a:effectLst/>
                <a:latin typeface="Times New Roman"/>
                <a:ea typeface="Times New Roman"/>
                <a:cs typeface="Times New Roman"/>
              </a:rPr>
              <a:t>Kết luận: </a:t>
            </a:r>
            <a:endParaRPr lang="en-US" sz="2400">
              <a:ea typeface="Calibri"/>
              <a:cs typeface="Times New Roman"/>
            </a:endParaRPr>
          </a:p>
          <a:p>
            <a:pPr marL="0" indent="0">
              <a:buNone/>
            </a:pPr>
            <a:r>
              <a:rPr lang="en-US" smtClean="0">
                <a:solidFill>
                  <a:srgbClr val="000000"/>
                </a:solidFill>
                <a:effectLst/>
                <a:latin typeface="Times New Roman"/>
                <a:ea typeface="Times New Roman"/>
              </a:rPr>
              <a:t>Ở đây tôi đưa ra hệ thống các bài tập theo từng dạng bài tập về </a:t>
            </a:r>
            <a:r>
              <a:rPr lang="en-US" b="1" smtClean="0">
                <a:effectLst/>
                <a:latin typeface="Times New Roman"/>
                <a:ea typeface="Calibri"/>
              </a:rPr>
              <a:t>định lý</a:t>
            </a:r>
            <a:r>
              <a:rPr lang="vi-VN" b="1" smtClean="0">
                <a:effectLst/>
                <a:latin typeface="Times New Roman"/>
                <a:ea typeface="Calibri"/>
              </a:rPr>
              <a:t> BOLZANO</a:t>
            </a:r>
            <a:r>
              <a:rPr lang="en-US" b="1" smtClean="0">
                <a:effectLst/>
                <a:latin typeface="Times New Roman"/>
                <a:ea typeface="Calibri"/>
              </a:rPr>
              <a:t> - COSI</a:t>
            </a:r>
            <a:r>
              <a:rPr lang="en-US" smtClean="0">
                <a:solidFill>
                  <a:srgbClr val="000000"/>
                </a:solidFill>
                <a:effectLst/>
                <a:latin typeface="Times New Roman"/>
                <a:ea typeface="Times New Roman"/>
              </a:rPr>
              <a:t>. Nội dung này là nội dung khó trong tất cả các kì thi Olympic sinh viên và các kì thi Toán quốc gia và quốc tế. Hi vọng sẽ mang lại cho các bạn cái nhìn tổng quan về </a:t>
            </a:r>
            <a:r>
              <a:rPr lang="en-US" b="1" smtClean="0">
                <a:effectLst/>
                <a:latin typeface="Times New Roman"/>
                <a:ea typeface="Calibri"/>
              </a:rPr>
              <a:t>định lý</a:t>
            </a:r>
            <a:r>
              <a:rPr lang="vi-VN" b="1" smtClean="0">
                <a:effectLst/>
                <a:latin typeface="Times New Roman"/>
                <a:ea typeface="Calibri"/>
              </a:rPr>
              <a:t> BOLZANO</a:t>
            </a:r>
            <a:r>
              <a:rPr lang="en-US" b="1" smtClean="0">
                <a:effectLst/>
                <a:latin typeface="Times New Roman"/>
                <a:ea typeface="Calibri"/>
              </a:rPr>
              <a:t> - COSI</a:t>
            </a:r>
            <a:r>
              <a:rPr lang="en-US" smtClean="0">
                <a:solidFill>
                  <a:srgbClr val="000000"/>
                </a:solidFill>
                <a:effectLst/>
                <a:latin typeface="Times New Roman"/>
                <a:ea typeface="Times New Roman"/>
              </a:rPr>
              <a:t> và còn nhiều phương pháp thú vị  nữa tôi sẽ đưa ra ở báo cáo tiếp theo. </a:t>
            </a:r>
          </a:p>
          <a:p>
            <a:pPr marL="0" indent="0">
              <a:lnSpc>
                <a:spcPct val="115000"/>
              </a:lnSpc>
              <a:spcAft>
                <a:spcPts val="600"/>
              </a:spcAft>
              <a:buNone/>
            </a:pPr>
            <a:endParaRPr lang="en-US" sz="4000" b="1" smtClean="0">
              <a:effectLst/>
              <a:latin typeface="Times New Roman"/>
              <a:ea typeface="Calibri"/>
              <a:cs typeface="Times New Roman"/>
            </a:endParaRPr>
          </a:p>
          <a:p>
            <a:pPr marL="0" indent="0">
              <a:lnSpc>
                <a:spcPct val="115000"/>
              </a:lnSpc>
              <a:spcAft>
                <a:spcPts val="600"/>
              </a:spcAft>
              <a:buNone/>
            </a:pPr>
            <a:r>
              <a:rPr lang="en-US" sz="4000" b="1" smtClean="0">
                <a:effectLst/>
                <a:latin typeface="Times New Roman"/>
                <a:ea typeface="Calibri"/>
                <a:cs typeface="Times New Roman"/>
              </a:rPr>
              <a:t>TÀI LIỆU THAM KHẢO</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000000"/>
                </a:solidFill>
                <a:ea typeface="Times New Roman"/>
                <a:cs typeface="Times New Roman"/>
              </a:rPr>
              <a:t>Vũ Hữu Tiệp, M L cơ bản</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337AB7"/>
                </a:solidFill>
                <a:ea typeface="Times New Roman"/>
                <a:cs typeface="Times New Roman"/>
                <a:hlinkClick r:id="rId3"/>
              </a:rPr>
              <a:t>Clustering documents using k-means</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337AB7"/>
                </a:solidFill>
                <a:ea typeface="Times New Roman"/>
                <a:cs typeface="Times New Roman"/>
                <a:hlinkClick r:id="rId4"/>
              </a:rPr>
              <a:t>Voronoi Diagram - Wikipedia</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337AB7"/>
                </a:solidFill>
                <a:ea typeface="Times New Roman"/>
                <a:cs typeface="Times New Roman"/>
                <a:hlinkClick r:id="rId5"/>
              </a:rPr>
              <a:t>Cluster center initialization algorithm for K-means clustering</a:t>
            </a:r>
            <a:endParaRPr lang="en-US">
              <a:ea typeface="Calibri"/>
              <a:cs typeface="Times New Roman"/>
            </a:endParaRPr>
          </a:p>
          <a:p>
            <a:pPr marL="0" lvl="0" indent="0" algn="just">
              <a:lnSpc>
                <a:spcPct val="115000"/>
              </a:lnSpc>
              <a:spcAft>
                <a:spcPts val="600"/>
              </a:spcAft>
              <a:buSzPts val="1200"/>
              <a:buNone/>
              <a:tabLst>
                <a:tab pos="457200" algn="l"/>
              </a:tabLst>
            </a:pPr>
            <a:r>
              <a:rPr lang="en-US">
                <a:solidFill>
                  <a:srgbClr val="337AB7"/>
                </a:solidFill>
                <a:ea typeface="Times New Roman"/>
                <a:cs typeface="Times New Roman"/>
                <a:hlinkClick r:id="rId6"/>
              </a:rPr>
              <a:t>Visualizing K-Means Clustering</a:t>
            </a:r>
            <a:endParaRPr lang="en-US">
              <a:ea typeface="Calibri"/>
              <a:cs typeface="Times New Roman"/>
            </a:endParaRPr>
          </a:p>
          <a:p>
            <a:pPr marL="0" indent="0">
              <a:buNone/>
            </a:pPr>
            <a:r>
              <a:rPr lang="en-US">
                <a:solidFill>
                  <a:srgbClr val="337AB7"/>
                </a:solidFill>
                <a:ea typeface="Times New Roman"/>
                <a:cs typeface="Times New Roman"/>
                <a:hlinkClick r:id="rId7"/>
              </a:rPr>
              <a:t>Visualizing K-Means Clustering - Standford</a:t>
            </a:r>
            <a:endParaRPr lang="en-US"/>
          </a:p>
        </p:txBody>
      </p:sp>
    </p:spTree>
    <p:extLst>
      <p:ext uri="{BB962C8B-B14F-4D97-AF65-F5344CB8AC3E}">
        <p14:creationId xmlns:p14="http://schemas.microsoft.com/office/powerpoint/2010/main" val="1986180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heel(1)">
                                      <p:cBhvr>
                                        <p:cTn id="15" dur="2000"/>
                                        <p:tgtEl>
                                          <p:spTgt spid="3">
                                            <p:txEl>
                                              <p:pRg st="3" end="3"/>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heel(1)">
                                      <p:cBhvr>
                                        <p:cTn id="18" dur="2000"/>
                                        <p:tgtEl>
                                          <p:spTgt spid="3">
                                            <p:txEl>
                                              <p:pRg st="4" end="4"/>
                                            </p:txEl>
                                          </p:spTgt>
                                        </p:tgtEl>
                                      </p:cBhvr>
                                    </p:animEffect>
                                  </p:childTnLst>
                                </p:cTn>
                              </p:par>
                              <p:par>
                                <p:cTn id="19" presetID="21" presetClass="entr" presetSubtype="1"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heel(1)">
                                      <p:cBhvr>
                                        <p:cTn id="21" dur="2000"/>
                                        <p:tgtEl>
                                          <p:spTgt spid="3">
                                            <p:txEl>
                                              <p:pRg st="5" end="5"/>
                                            </p:txEl>
                                          </p:spTgt>
                                        </p:tgtEl>
                                      </p:cBhvr>
                                    </p:animEffect>
                                  </p:childTnLst>
                                </p:cTn>
                              </p:par>
                              <p:par>
                                <p:cTn id="22" presetID="21" presetClass="entr" presetSubtype="1"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wheel(1)">
                                      <p:cBhvr>
                                        <p:cTn id="24" dur="2000"/>
                                        <p:tgtEl>
                                          <p:spTgt spid="3">
                                            <p:txEl>
                                              <p:pRg st="6" end="6"/>
                                            </p:txEl>
                                          </p:spTgt>
                                        </p:tgtEl>
                                      </p:cBhvr>
                                    </p:animEffect>
                                  </p:childTnLst>
                                </p:cTn>
                              </p:par>
                              <p:par>
                                <p:cTn id="25" presetID="21" presetClass="entr" presetSubtype="1"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wheel(1)">
                                      <p:cBhvr>
                                        <p:cTn id="27" dur="2000"/>
                                        <p:tgtEl>
                                          <p:spTgt spid="3">
                                            <p:txEl>
                                              <p:pRg st="7" end="7"/>
                                            </p:txEl>
                                          </p:spTgt>
                                        </p:tgtEl>
                                      </p:cBhvr>
                                    </p:animEffect>
                                  </p:childTnLst>
                                </p:cTn>
                              </p:par>
                              <p:par>
                                <p:cTn id="28" presetID="21" presetClass="entr" presetSubtype="1"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wheel(1)">
                                      <p:cBhvr>
                                        <p:cTn id="30" dur="2000"/>
                                        <p:tgtEl>
                                          <p:spTgt spid="3">
                                            <p:txEl>
                                              <p:pRg st="8" end="8"/>
                                            </p:txEl>
                                          </p:spTgt>
                                        </p:tgtEl>
                                      </p:cBhvr>
                                    </p:animEffect>
                                  </p:childTnLst>
                                </p:cTn>
                              </p:par>
                              <p:par>
                                <p:cTn id="31" presetID="21" presetClass="entr" presetSubtype="1"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wheel(1)">
                                      <p:cBhvr>
                                        <p:cTn id="33"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800600"/>
          </a:xfrm>
        </p:spPr>
        <p:txBody>
          <a:bodyPr>
            <a:normAutofit fontScale="92500"/>
          </a:bodyPr>
          <a:lstStyle/>
          <a:p>
            <a:pPr marL="0" indent="0">
              <a:spcBef>
                <a:spcPts val="1200"/>
              </a:spcBef>
              <a:spcAft>
                <a:spcPts val="600"/>
              </a:spcAft>
              <a:buNone/>
            </a:pPr>
            <a:r>
              <a:rPr lang="en-US" b="1" smtClean="0">
                <a:effectLst/>
                <a:latin typeface="Times New Roman"/>
                <a:ea typeface="Calibri"/>
              </a:rPr>
              <a:t>MỞ ĐẦU </a:t>
            </a:r>
            <a:endParaRPr lang="en-US" smtClean="0">
              <a:effectLst/>
            </a:endParaRPr>
          </a:p>
          <a:p>
            <a:pPr marL="0" indent="0">
              <a:spcBef>
                <a:spcPts val="1200"/>
              </a:spcBef>
              <a:spcAft>
                <a:spcPts val="600"/>
              </a:spcAft>
              <a:buNone/>
            </a:pPr>
            <a:r>
              <a:rPr lang="en-US" smtClean="0">
                <a:effectLst/>
                <a:latin typeface="Times New Roman"/>
                <a:ea typeface="Calibri"/>
              </a:rPr>
              <a:t>Bài toán về </a:t>
            </a:r>
            <a:r>
              <a:rPr lang="en-US" b="1" smtClean="0">
                <a:effectLst/>
                <a:latin typeface="Times New Roman"/>
                <a:ea typeface="Calibri"/>
              </a:rPr>
              <a:t>định lý</a:t>
            </a:r>
            <a:r>
              <a:rPr lang="vi-VN" b="1" smtClean="0">
                <a:effectLst/>
                <a:latin typeface="Times New Roman"/>
                <a:ea typeface="Calibri"/>
              </a:rPr>
              <a:t> BOLZANO</a:t>
            </a:r>
            <a:r>
              <a:rPr lang="en-US" b="1" smtClean="0">
                <a:effectLst/>
                <a:latin typeface="Times New Roman"/>
                <a:ea typeface="Calibri"/>
              </a:rPr>
              <a:t> - COSI</a:t>
            </a:r>
            <a:r>
              <a:rPr lang="en-US" smtClean="0">
                <a:effectLst/>
                <a:latin typeface="Times New Roman"/>
                <a:ea typeface="Calibri"/>
              </a:rPr>
              <a:t> là 1 bài toán khó từ lâu đời trong các đề thi Olympic và được rất nhiều người nghiên cứu. Dưới đây tôi đưa ra 1 hệ thống các bài tập và 1 hướng tư duy hiệu quả để giải các bài toán về phần này. </a:t>
            </a:r>
            <a:endParaRPr lang="en-US"/>
          </a:p>
          <a:p>
            <a:pPr marL="0" indent="0">
              <a:spcBef>
                <a:spcPts val="1200"/>
              </a:spcBef>
              <a:spcAft>
                <a:spcPts val="600"/>
              </a:spcAft>
              <a:buNone/>
            </a:pPr>
            <a:r>
              <a:rPr lang="en-US" b="1" smtClean="0">
                <a:solidFill>
                  <a:srgbClr val="000000"/>
                </a:solidFill>
                <a:effectLst/>
                <a:latin typeface="Times New Roman"/>
                <a:ea typeface="Calibri"/>
                <a:cs typeface="Times New Roman"/>
              </a:rPr>
              <a:t>                                         Hà Nội, tháng 06-2021</a:t>
            </a:r>
            <a:r>
              <a:rPr lang="en-US" b="1" i="1" smtClean="0">
                <a:solidFill>
                  <a:srgbClr val="000000"/>
                </a:solidFill>
                <a:effectLst/>
                <a:latin typeface="Times New Roman"/>
                <a:ea typeface="Calibri"/>
                <a:cs typeface="Times New Roman"/>
              </a:rPr>
              <a:t> </a:t>
            </a:r>
            <a:endParaRPr lang="en-US" sz="2400">
              <a:ea typeface="Calibri"/>
              <a:cs typeface="Times New Roman"/>
            </a:endParaRPr>
          </a:p>
          <a:p>
            <a:pPr marL="0" indent="0">
              <a:buNone/>
            </a:pPr>
            <a:r>
              <a:rPr lang="en-US" b="1" i="1" smtClean="0">
                <a:solidFill>
                  <a:srgbClr val="000000"/>
                </a:solidFill>
                <a:effectLst/>
                <a:latin typeface="Times New Roman"/>
                <a:ea typeface="Calibri"/>
              </a:rPr>
              <a:t>                                           Ths. Nguyễn Thị Hiền</a:t>
            </a:r>
            <a:endParaRPr lang="en-US"/>
          </a:p>
        </p:txBody>
      </p:sp>
    </p:spTree>
    <p:extLst>
      <p:ext uri="{BB962C8B-B14F-4D97-AF65-F5344CB8AC3E}">
        <p14:creationId xmlns:p14="http://schemas.microsoft.com/office/powerpoint/2010/main" val="230702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anim calcmode="lin" valueType="num">
                                      <p:cBhvr>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304800"/>
                <a:ext cx="8229600" cy="6172200"/>
              </a:xfrm>
            </p:spPr>
            <p:txBody>
              <a:bodyPr>
                <a:normAutofit fontScale="70000" lnSpcReduction="20000"/>
              </a:bodyPr>
              <a:lstStyle/>
              <a:p>
                <a:pPr marL="0" indent="0" algn="ctr">
                  <a:lnSpc>
                    <a:spcPct val="115000"/>
                  </a:lnSpc>
                  <a:spcBef>
                    <a:spcPts val="1200"/>
                  </a:spcBef>
                  <a:spcAft>
                    <a:spcPts val="600"/>
                  </a:spcAft>
                  <a:buNone/>
                </a:pPr>
                <a:r>
                  <a:rPr lang="en-US" b="1" smtClean="0">
                    <a:effectLst/>
                    <a:latin typeface="Times New Roman"/>
                    <a:ea typeface="Calibri"/>
                    <a:cs typeface="Times New Roman"/>
                  </a:rPr>
                  <a:t>Chương 1.</a:t>
                </a:r>
                <a:endParaRPr lang="en-US" sz="2400">
                  <a:ea typeface="Calibri"/>
                  <a:cs typeface="Times New Roman"/>
                </a:endParaRPr>
              </a:p>
              <a:p>
                <a:pPr marL="0" indent="0" algn="ctr">
                  <a:lnSpc>
                    <a:spcPct val="115000"/>
                  </a:lnSpc>
                  <a:spcAft>
                    <a:spcPts val="0"/>
                  </a:spcAft>
                  <a:buNone/>
                </a:pPr>
                <a:r>
                  <a:rPr lang="en-US" b="1">
                    <a:effectLst/>
                    <a:latin typeface="Times New Roman"/>
                    <a:ea typeface="Calibri"/>
                    <a:cs typeface="Times New Roman"/>
                  </a:rPr>
                  <a:t>CÁC KIẾN THỨC CƠ BẢN </a:t>
                </a:r>
                <a:endParaRPr lang="en-US" sz="2400">
                  <a:ea typeface="Calibri"/>
                  <a:cs typeface="Times New Roman"/>
                </a:endParaRPr>
              </a:p>
              <a:p>
                <a:pPr marL="0" indent="0" algn="ctr">
                  <a:lnSpc>
                    <a:spcPct val="115000"/>
                  </a:lnSpc>
                  <a:spcAft>
                    <a:spcPts val="0"/>
                  </a:spcAft>
                  <a:buNone/>
                </a:pPr>
                <a:r>
                  <a:rPr lang="vi-VN" b="1">
                    <a:effectLst/>
                    <a:latin typeface="Times New Roman"/>
                    <a:ea typeface="Calibri"/>
                    <a:cs typeface="Times New Roman"/>
                  </a:rPr>
                  <a:t> </a:t>
                </a:r>
                <a:endParaRPr lang="en-US" sz="2400">
                  <a:ea typeface="Calibri"/>
                  <a:cs typeface="Times New Roman"/>
                </a:endParaRPr>
              </a:p>
              <a:p>
                <a:pPr marL="0" indent="0">
                  <a:lnSpc>
                    <a:spcPct val="115000"/>
                  </a:lnSpc>
                  <a:spcAft>
                    <a:spcPts val="0"/>
                  </a:spcAft>
                  <a:buNone/>
                </a:pPr>
                <a:r>
                  <a:rPr lang="vi-VN" b="1">
                    <a:effectLst/>
                    <a:latin typeface="Times New Roman"/>
                    <a:ea typeface="Calibri"/>
                    <a:cs typeface="Times New Roman"/>
                  </a:rPr>
                  <a:t>- ĐN: </a:t>
                </a:r>
                <a:r>
                  <a:rPr lang="vi-VN">
                    <a:effectLst/>
                    <a:latin typeface="Times New Roman"/>
                    <a:ea typeface="Calibri"/>
                    <a:cs typeface="Times New Roman"/>
                  </a:rPr>
                  <a:t>Cho HS </a:t>
                </a:r>
                <a14:m>
                  <m:oMath xmlns:m="http://schemas.openxmlformats.org/officeDocument/2006/math">
                    <m:r>
                      <a:rPr lang="en-US" i="1">
                        <a:effectLst/>
                        <a:latin typeface="Cambria Math"/>
                        <a:ea typeface="Calibri"/>
                        <a:cs typeface="Times New Roman"/>
                      </a:rPr>
                      <m:t>𝑦</m:t>
                    </m:r>
                    <m:r>
                      <a:rPr lang="en-US" i="1">
                        <a:effectLst/>
                        <a:latin typeface="Cambria Math"/>
                        <a:ea typeface="Calibri"/>
                        <a:cs typeface="Times New Roman"/>
                      </a:rPr>
                      <m:t>=</m:t>
                    </m:r>
                    <m:r>
                      <a:rPr lang="en-US" i="1">
                        <a:effectLst/>
                        <a:latin typeface="Cambria Math"/>
                        <a:ea typeface="Calibri"/>
                        <a:cs typeface="Times New Roman"/>
                      </a:rPr>
                      <m:t>𝑓</m:t>
                    </m:r>
                    <m:r>
                      <a:rPr lang="en-US" i="1">
                        <a:effectLst/>
                        <a:latin typeface="Cambria Math"/>
                        <a:ea typeface="Calibri"/>
                        <a:cs typeface="Times New Roman"/>
                      </a:rPr>
                      <m:t>(</m:t>
                    </m:r>
                    <m:r>
                      <a:rPr lang="en-US" i="1">
                        <a:effectLst/>
                        <a:latin typeface="Cambria Math"/>
                        <a:ea typeface="Calibri"/>
                        <a:cs typeface="Times New Roman"/>
                      </a:rPr>
                      <m:t>𝑥</m:t>
                    </m:r>
                    <m:r>
                      <a:rPr lang="en-US" i="1">
                        <a:effectLst/>
                        <a:latin typeface="Cambria Math"/>
                        <a:ea typeface="Calibri"/>
                        <a:cs typeface="Times New Roman"/>
                      </a:rPr>
                      <m:t>)</m:t>
                    </m:r>
                  </m:oMath>
                </a14:m>
                <a:r>
                  <a:rPr lang="vi-VN">
                    <a:effectLst/>
                    <a:latin typeface="Times New Roman"/>
                    <a:ea typeface="Calibri"/>
                    <a:cs typeface="Times New Roman"/>
                  </a:rPr>
                  <a:t> xác định trên đoạn [a, b]. HS gọi là liên tục tại </a:t>
                </a:r>
                <a14:m>
                  <m:oMath xmlns:m="http://schemas.openxmlformats.org/officeDocument/2006/math">
                    <m:sSub>
                      <m:sSubPr>
                        <m:ctrlPr>
                          <a:rPr lang="en-US" i="1">
                            <a:effectLst/>
                            <a:latin typeface="Cambria Math"/>
                            <a:ea typeface="Calibri"/>
                            <a:cs typeface="Times New Roman"/>
                          </a:rPr>
                        </m:ctrlPr>
                      </m:sSubPr>
                      <m:e>
                        <m:r>
                          <a:rPr lang="vi-VN" i="1">
                            <a:effectLst/>
                            <a:latin typeface="Cambria Math"/>
                            <a:ea typeface="Calibri"/>
                            <a:cs typeface="Times New Roman"/>
                          </a:rPr>
                          <m:t>𝑥</m:t>
                        </m:r>
                      </m:e>
                      <m:sub>
                        <m:r>
                          <a:rPr lang="vi-VN" i="1">
                            <a:effectLst/>
                            <a:latin typeface="Cambria Math"/>
                            <a:ea typeface="Calibri"/>
                            <a:cs typeface="Times New Roman"/>
                          </a:rPr>
                          <m:t>𝑜</m:t>
                        </m:r>
                      </m:sub>
                    </m:sSub>
                  </m:oMath>
                </a14:m>
                <a:r>
                  <a:rPr lang="vi-VN">
                    <a:effectLst/>
                    <a:latin typeface="Times New Roman"/>
                    <a:ea typeface="Calibri"/>
                    <a:cs typeface="Times New Roman"/>
                  </a:rPr>
                  <a:t> nếu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func>
                        <m:funcPr>
                          <m:ctrlPr>
                            <a:rPr lang="en-US" i="1">
                              <a:effectLst/>
                              <a:latin typeface="Cambria Math"/>
                              <a:ea typeface="Calibri"/>
                              <a:cs typeface="Times New Roman"/>
                            </a:rPr>
                          </m:ctrlPr>
                        </m:funcPr>
                        <m:fName>
                          <m:limLow>
                            <m:limLowPr>
                              <m:ctrlPr>
                                <a:rPr lang="en-US" i="1">
                                  <a:effectLst/>
                                  <a:latin typeface="Cambria Math"/>
                                  <a:ea typeface="Calibri"/>
                                  <a:cs typeface="Times New Roman"/>
                                </a:rPr>
                              </m:ctrlPr>
                            </m:limLowPr>
                            <m:e>
                              <m:r>
                                <m:rPr>
                                  <m:sty m:val="p"/>
                                </m:rPr>
                                <a:rPr lang="en-US">
                                  <a:effectLst/>
                                  <a:latin typeface="Cambria Math"/>
                                  <a:ea typeface="Calibri"/>
                                  <a:cs typeface="Times New Roman"/>
                                </a:rPr>
                                <m:t>lim</m:t>
                              </m:r>
                            </m:e>
                            <m:lim>
                              <m:r>
                                <a:rPr lang="en-US" i="1">
                                  <a:effectLst/>
                                  <a:latin typeface="Cambria Math"/>
                                  <a:ea typeface="Calibri"/>
                                  <a:cs typeface="Times New Roman"/>
                                </a:rPr>
                                <m:t>𝑥</m:t>
                              </m:r>
                              <m:r>
                                <a:rPr lang="en-US" i="1">
                                  <a:effectLst/>
                                  <a:latin typeface="Cambria Math"/>
                                  <a:ea typeface="Calibri"/>
                                  <a:cs typeface="Times New Roman"/>
                                </a:rPr>
                                <m:t>→</m:t>
                              </m:r>
                              <m:sSub>
                                <m:sSubPr>
                                  <m:ctrlPr>
                                    <a:rPr lang="en-US" i="1">
                                      <a:effectLst/>
                                      <a:latin typeface="Cambria Math"/>
                                      <a:ea typeface="Calibri"/>
                                      <a:cs typeface="Times New Roman"/>
                                    </a:rPr>
                                  </m:ctrlPr>
                                </m:sSubPr>
                                <m:e>
                                  <m:r>
                                    <a:rPr lang="en-US" i="1">
                                      <a:effectLst/>
                                      <a:latin typeface="Cambria Math"/>
                                      <a:ea typeface="Calibri"/>
                                      <a:cs typeface="Times New Roman"/>
                                    </a:rPr>
                                    <m:t>𝑥</m:t>
                                  </m:r>
                                </m:e>
                                <m:sub>
                                  <m:r>
                                    <a:rPr lang="en-US" i="1">
                                      <a:effectLst/>
                                      <a:latin typeface="Cambria Math"/>
                                      <a:ea typeface="Calibri"/>
                                      <a:cs typeface="Times New Roman"/>
                                    </a:rPr>
                                    <m:t>𝑜</m:t>
                                  </m:r>
                                </m:sub>
                              </m:sSub>
                            </m:lim>
                          </m:limLow>
                        </m:fName>
                        <m:e>
                          <m:r>
                            <a:rPr lang="en-US" i="1">
                              <a:effectLst/>
                              <a:latin typeface="Cambria Math"/>
                              <a:ea typeface="Calibri"/>
                              <a:cs typeface="Times New Roman"/>
                            </a:rPr>
                            <m:t>𝑓</m:t>
                          </m:r>
                          <m:r>
                            <a:rPr lang="en-US" i="1">
                              <a:effectLst/>
                              <a:latin typeface="Cambria Math"/>
                              <a:ea typeface="Calibri"/>
                              <a:cs typeface="Times New Roman"/>
                            </a:rPr>
                            <m:t>(</m:t>
                          </m:r>
                          <m:r>
                            <a:rPr lang="en-US" i="1">
                              <a:effectLst/>
                              <a:latin typeface="Cambria Math"/>
                              <a:ea typeface="Calibri"/>
                              <a:cs typeface="Times New Roman"/>
                            </a:rPr>
                            <m:t>𝑥</m:t>
                          </m:r>
                          <m:r>
                            <a:rPr lang="en-US" i="1">
                              <a:effectLst/>
                              <a:latin typeface="Cambria Math"/>
                              <a:ea typeface="Calibri"/>
                              <a:cs typeface="Times New Roman"/>
                            </a:rPr>
                            <m:t>)</m:t>
                          </m:r>
                        </m:e>
                      </m:func>
                      <m:r>
                        <a:rPr lang="vi-VN" i="1">
                          <a:effectLst/>
                          <a:latin typeface="Cambria Math"/>
                          <a:ea typeface="Calibri"/>
                          <a:cs typeface="Times New Roman"/>
                        </a:rPr>
                        <m:t>=</m:t>
                      </m:r>
                      <m:r>
                        <a:rPr lang="vi-VN" i="1">
                          <a:effectLst/>
                          <a:latin typeface="Cambria Math"/>
                          <a:ea typeface="Calibri"/>
                          <a:cs typeface="Times New Roman"/>
                        </a:rPr>
                        <m:t>𝑓</m:t>
                      </m:r>
                      <m:d>
                        <m:dPr>
                          <m:ctrlPr>
                            <a:rPr lang="en-US" i="1">
                              <a:effectLst/>
                              <a:latin typeface="Cambria Math"/>
                              <a:ea typeface="Calibri"/>
                              <a:cs typeface="Times New Roman"/>
                            </a:rPr>
                          </m:ctrlPr>
                        </m:dPr>
                        <m:e>
                          <m:sSub>
                            <m:sSubPr>
                              <m:ctrlPr>
                                <a:rPr lang="en-US" i="1">
                                  <a:effectLst/>
                                  <a:latin typeface="Cambria Math"/>
                                  <a:ea typeface="Calibri"/>
                                  <a:cs typeface="Times New Roman"/>
                                </a:rPr>
                              </m:ctrlPr>
                            </m:sSubPr>
                            <m:e>
                              <m:r>
                                <a:rPr lang="vi-VN" i="1">
                                  <a:effectLst/>
                                  <a:latin typeface="Cambria Math"/>
                                  <a:ea typeface="Calibri"/>
                                  <a:cs typeface="Times New Roman"/>
                                </a:rPr>
                                <m:t>𝑥</m:t>
                              </m:r>
                            </m:e>
                            <m:sub>
                              <m:r>
                                <a:rPr lang="vi-VN" i="1">
                                  <a:effectLst/>
                                  <a:latin typeface="Cambria Math"/>
                                  <a:ea typeface="Calibri"/>
                                  <a:cs typeface="Times New Roman"/>
                                </a:rPr>
                                <m:t>𝑜</m:t>
                              </m:r>
                            </m:sub>
                          </m:sSub>
                        </m:e>
                      </m:d>
                      <m:r>
                        <a:rPr lang="vi-VN" i="1">
                          <a:effectLst/>
                          <a:latin typeface="Cambria Math"/>
                          <a:ea typeface="Calibri"/>
                          <a:cs typeface="Times New Roman"/>
                        </a:rPr>
                        <m:t>.</m:t>
                      </m:r>
                    </m:oMath>
                  </m:oMathPara>
                </a14:m>
                <a:endParaRPr lang="en-US" sz="2400">
                  <a:ea typeface="Calibri"/>
                  <a:cs typeface="Times New Roman"/>
                </a:endParaRPr>
              </a:p>
              <a:p>
                <a:pPr marL="0" indent="0">
                  <a:lnSpc>
                    <a:spcPct val="115000"/>
                  </a:lnSpc>
                  <a:spcAft>
                    <a:spcPts val="0"/>
                  </a:spcAft>
                  <a:buNone/>
                </a:pPr>
                <a:r>
                  <a:rPr lang="vi-VN" b="1">
                    <a:effectLst/>
                    <a:latin typeface="Times New Roman"/>
                    <a:ea typeface="Calibri"/>
                    <a:cs typeface="Times New Roman"/>
                  </a:rPr>
                  <a:t>- TC: </a:t>
                </a:r>
                <a:r>
                  <a:rPr lang="vi-VN">
                    <a:effectLst/>
                    <a:latin typeface="Times New Roman"/>
                    <a:ea typeface="Calibri"/>
                    <a:cs typeface="Times New Roman"/>
                  </a:rPr>
                  <a:t>Mọi hàm sơ cấp đều liên tục trên TXĐ của nó.</a:t>
                </a:r>
                <a:endParaRPr lang="en-US" sz="2400">
                  <a:ea typeface="Calibri"/>
                  <a:cs typeface="Times New Roman"/>
                </a:endParaRPr>
              </a:p>
              <a:p>
                <a:pPr marL="0" indent="0">
                  <a:lnSpc>
                    <a:spcPct val="115000"/>
                  </a:lnSpc>
                  <a:spcAft>
                    <a:spcPts val="0"/>
                  </a:spcAft>
                  <a:buNone/>
                </a:pPr>
                <a:r>
                  <a:rPr lang="en-US" b="1">
                    <a:effectLst/>
                    <a:latin typeface="Times New Roman"/>
                    <a:ea typeface="Calibri"/>
                    <a:cs typeface="Times New Roman"/>
                  </a:rPr>
                  <a:t>- ĐL (Định lý Bolzano - Cosi):</a:t>
                </a:r>
                <a:r>
                  <a:rPr lang="en-US">
                    <a:effectLst/>
                    <a:latin typeface="Times New Roman"/>
                    <a:ea typeface="Calibri"/>
                    <a:cs typeface="Times New Roman"/>
                  </a:rPr>
                  <a:t> Cho HS </a:t>
                </a:r>
                <a14:m>
                  <m:oMath xmlns:m="http://schemas.openxmlformats.org/officeDocument/2006/math">
                    <m:r>
                      <a:rPr lang="en-US" i="1">
                        <a:effectLst/>
                        <a:latin typeface="Cambria Math"/>
                        <a:ea typeface="Calibri"/>
                        <a:cs typeface="Times New Roman"/>
                      </a:rPr>
                      <m:t>𝑦</m:t>
                    </m:r>
                    <m:r>
                      <a:rPr lang="en-US" i="1">
                        <a:effectLst/>
                        <a:latin typeface="Cambria Math"/>
                        <a:ea typeface="Calibri"/>
                        <a:cs typeface="Times New Roman"/>
                      </a:rPr>
                      <m:t>=</m:t>
                    </m:r>
                    <m:r>
                      <a:rPr lang="en-US" i="1">
                        <a:effectLst/>
                        <a:latin typeface="Cambria Math"/>
                        <a:ea typeface="Calibri"/>
                        <a:cs typeface="Times New Roman"/>
                      </a:rPr>
                      <m:t>𝑓</m:t>
                    </m:r>
                    <m:r>
                      <a:rPr lang="en-US" i="1">
                        <a:effectLst/>
                        <a:latin typeface="Cambria Math"/>
                        <a:ea typeface="Calibri"/>
                        <a:cs typeface="Times New Roman"/>
                      </a:rPr>
                      <m:t>(</m:t>
                    </m:r>
                    <m:r>
                      <a:rPr lang="en-US" i="1">
                        <a:effectLst/>
                        <a:latin typeface="Cambria Math"/>
                        <a:ea typeface="Calibri"/>
                        <a:cs typeface="Times New Roman"/>
                      </a:rPr>
                      <m:t>𝑥</m:t>
                    </m:r>
                    <m:r>
                      <a:rPr lang="en-US" i="1">
                        <a:effectLst/>
                        <a:latin typeface="Cambria Math"/>
                        <a:ea typeface="Calibri"/>
                        <a:cs typeface="Times New Roman"/>
                      </a:rPr>
                      <m:t>)</m:t>
                    </m:r>
                  </m:oMath>
                </a14:m>
                <a:r>
                  <a:rPr lang="en-US">
                    <a:effectLst/>
                    <a:latin typeface="Times New Roman"/>
                    <a:ea typeface="Calibri"/>
                    <a:cs typeface="Times New Roman"/>
                  </a:rPr>
                  <a:t> liên tục trên đoạn [a, b] và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𝑎</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𝑏</m:t>
                        </m:r>
                      </m:e>
                    </m:d>
                    <m:r>
                      <a:rPr lang="en-US" i="1">
                        <a:effectLst/>
                        <a:latin typeface="Cambria Math"/>
                        <a:ea typeface="Calibri"/>
                        <a:cs typeface="Times New Roman"/>
                      </a:rPr>
                      <m:t>&lt;0.</m:t>
                    </m:r>
                  </m:oMath>
                </a14:m>
                <a:r>
                  <a:rPr lang="en-US">
                    <a:effectLst/>
                    <a:latin typeface="Times New Roman"/>
                    <a:ea typeface="Calibri"/>
                    <a:cs typeface="Times New Roman"/>
                  </a:rPr>
                  <a:t> Thì tồn tại </a:t>
                </a:r>
                <a14:m>
                  <m:oMath xmlns:m="http://schemas.openxmlformats.org/officeDocument/2006/math">
                    <m:r>
                      <a:rPr lang="en-US" i="1">
                        <a:effectLst/>
                        <a:latin typeface="Cambria Math"/>
                        <a:ea typeface="Calibri"/>
                        <a:cs typeface="Times New Roman"/>
                      </a:rPr>
                      <m:t>𝑐</m:t>
                    </m:r>
                    <m:r>
                      <a:rPr lang="en-US" i="1">
                        <a:effectLst/>
                        <a:latin typeface="Cambria Math"/>
                        <a:ea typeface="Calibri"/>
                        <a:cs typeface="Times New Roman"/>
                      </a:rPr>
                      <m:t>∈(</m:t>
                    </m:r>
                    <m:r>
                      <a:rPr lang="en-US" i="1">
                        <a:effectLst/>
                        <a:latin typeface="Cambria Math"/>
                        <a:ea typeface="Calibri"/>
                        <a:cs typeface="Times New Roman"/>
                      </a:rPr>
                      <m:t>𝑎</m:t>
                    </m:r>
                    <m:r>
                      <a:rPr lang="en-US" i="1">
                        <a:effectLst/>
                        <a:latin typeface="Cambria Math"/>
                        <a:ea typeface="Calibri"/>
                        <a:cs typeface="Times New Roman"/>
                      </a:rPr>
                      <m:t>,</m:t>
                    </m:r>
                    <m:r>
                      <a:rPr lang="en-US" i="1">
                        <a:effectLst/>
                        <a:latin typeface="Cambria Math"/>
                        <a:ea typeface="Calibri"/>
                        <a:cs typeface="Times New Roman"/>
                      </a:rPr>
                      <m:t>𝑏</m:t>
                    </m:r>
                    <m:r>
                      <a:rPr lang="en-US" i="1">
                        <a:effectLst/>
                        <a:latin typeface="Cambria Math"/>
                        <a:ea typeface="Calibri"/>
                        <a:cs typeface="Times New Roman"/>
                      </a:rPr>
                      <m:t>)</m:t>
                    </m:r>
                  </m:oMath>
                </a14:m>
                <a:r>
                  <a:rPr lang="en-US">
                    <a:effectLst/>
                    <a:latin typeface="Times New Roman"/>
                    <a:ea typeface="Calibri"/>
                    <a:cs typeface="Times New Roman"/>
                  </a:rPr>
                  <a:t> sao cho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=0,</m:t>
                    </m:r>
                  </m:oMath>
                </a14:m>
                <a:r>
                  <a:rPr lang="en-US">
                    <a:effectLst/>
                    <a:latin typeface="Times New Roman"/>
                    <a:ea typeface="Calibri"/>
                    <a:cs typeface="Times New Roman"/>
                  </a:rPr>
                  <a:t> tức là PT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=0</m:t>
                    </m:r>
                  </m:oMath>
                </a14:m>
                <a:r>
                  <a:rPr lang="en-US">
                    <a:effectLst/>
                    <a:latin typeface="Times New Roman"/>
                    <a:ea typeface="Calibri"/>
                    <a:cs typeface="Times New Roman"/>
                  </a:rPr>
                  <a:t> có ít nhất 1 nghiệm thuộc khoảng (a, b).</a:t>
                </a:r>
                <a:endParaRPr lang="en-US" sz="2400">
                  <a:ea typeface="Calibri"/>
                  <a:cs typeface="Times New Roman"/>
                </a:endParaRPr>
              </a:p>
              <a:p>
                <a:pPr marL="0" indent="0">
                  <a:lnSpc>
                    <a:spcPct val="115000"/>
                  </a:lnSpc>
                  <a:spcAft>
                    <a:spcPts val="0"/>
                  </a:spcAft>
                  <a:buNone/>
                </a:pPr>
                <a:r>
                  <a:rPr lang="en-US" b="1">
                    <a:effectLst/>
                    <a:latin typeface="Times New Roman"/>
                    <a:ea typeface="Calibri"/>
                    <a:cs typeface="Times New Roman"/>
                  </a:rPr>
                  <a:t>- Ý nghĩa hình học:</a:t>
                </a:r>
                <a:r>
                  <a:rPr lang="en-US">
                    <a:effectLst/>
                    <a:latin typeface="Times New Roman"/>
                    <a:ea typeface="Calibri"/>
                    <a:cs typeface="Times New Roman"/>
                  </a:rPr>
                  <a:t> Nếu ta nối 1 điểm nằm trên trục hoành </a:t>
                </a:r>
                <a14:m>
                  <m:oMath xmlns:m="http://schemas.openxmlformats.org/officeDocument/2006/math">
                    <m:r>
                      <a:rPr lang="en-US" i="1">
                        <a:effectLst/>
                        <a:latin typeface="Cambria Math"/>
                        <a:ea typeface="Calibri"/>
                        <a:cs typeface="Times New Roman"/>
                      </a:rPr>
                      <m:t>𝑂𝑥</m:t>
                    </m:r>
                    <m:r>
                      <a:rPr lang="en-US" i="1">
                        <a:effectLst/>
                        <a:latin typeface="Cambria Math"/>
                        <a:ea typeface="Calibri"/>
                        <a:cs typeface="Times New Roman"/>
                      </a:rPr>
                      <m:t>:</m:t>
                    </m:r>
                    <m:r>
                      <a:rPr lang="en-US" i="1">
                        <a:effectLst/>
                        <a:latin typeface="Cambria Math"/>
                        <a:ea typeface="Calibri"/>
                        <a:cs typeface="Times New Roman"/>
                      </a:rPr>
                      <m:t>𝑦</m:t>
                    </m:r>
                    <m:r>
                      <a:rPr lang="en-US" i="1">
                        <a:effectLst/>
                        <a:latin typeface="Cambria Math"/>
                        <a:ea typeface="Calibri"/>
                        <a:cs typeface="Times New Roman"/>
                      </a:rPr>
                      <m:t>=0</m:t>
                    </m:r>
                  </m:oMath>
                </a14:m>
                <a:r>
                  <a:rPr lang="en-US">
                    <a:effectLst/>
                    <a:latin typeface="Times New Roman"/>
                    <a:ea typeface="Calibri"/>
                    <a:cs typeface="Times New Roman"/>
                  </a:rPr>
                  <a:t> với 1 điểm nằm bên dưới trục Ox thì luôn cắt trục hoành Ox tại ít nhất 1 điểm.</a:t>
                </a:r>
                <a:endParaRPr lang="en-US" sz="2400">
                  <a:ea typeface="Calibri"/>
                  <a:cs typeface="Times New Roman"/>
                </a:endParaRPr>
              </a:p>
              <a:p>
                <a:pPr marL="0" indent="0">
                  <a:lnSpc>
                    <a:spcPct val="115000"/>
                  </a:lnSpc>
                  <a:spcAft>
                    <a:spcPts val="0"/>
                  </a:spcAft>
                  <a:buNone/>
                </a:pPr>
                <a:r>
                  <a:rPr lang="en-US" b="1">
                    <a:effectLst/>
                    <a:latin typeface="Times New Roman"/>
                    <a:ea typeface="Calibri"/>
                    <a:cs typeface="Times New Roman"/>
                  </a:rPr>
                  <a:t>- HQ:</a:t>
                </a:r>
                <a:r>
                  <a:rPr lang="en-US">
                    <a:effectLst/>
                    <a:latin typeface="Times New Roman"/>
                    <a:ea typeface="Calibri"/>
                    <a:cs typeface="Times New Roman"/>
                  </a:rPr>
                  <a:t> Cho HS </a:t>
                </a:r>
                <a14:m>
                  <m:oMath xmlns:m="http://schemas.openxmlformats.org/officeDocument/2006/math">
                    <m:r>
                      <a:rPr lang="en-US" i="1">
                        <a:effectLst/>
                        <a:latin typeface="Cambria Math"/>
                        <a:ea typeface="Calibri"/>
                        <a:cs typeface="Times New Roman"/>
                      </a:rPr>
                      <m:t>𝑦</m:t>
                    </m:r>
                    <m:r>
                      <a:rPr lang="en-US" i="1">
                        <a:effectLst/>
                        <a:latin typeface="Cambria Math"/>
                        <a:ea typeface="Calibri"/>
                        <a:cs typeface="Times New Roman"/>
                      </a:rPr>
                      <m:t>=</m:t>
                    </m:r>
                    <m:r>
                      <a:rPr lang="en-US" i="1">
                        <a:effectLst/>
                        <a:latin typeface="Cambria Math"/>
                        <a:ea typeface="Calibri"/>
                        <a:cs typeface="Times New Roman"/>
                      </a:rPr>
                      <m:t>𝑓</m:t>
                    </m:r>
                    <m:r>
                      <a:rPr lang="en-US" i="1">
                        <a:effectLst/>
                        <a:latin typeface="Cambria Math"/>
                        <a:ea typeface="Calibri"/>
                        <a:cs typeface="Times New Roman"/>
                      </a:rPr>
                      <m:t>(</m:t>
                    </m:r>
                    <m:r>
                      <a:rPr lang="en-US" i="1">
                        <a:effectLst/>
                        <a:latin typeface="Cambria Math"/>
                        <a:ea typeface="Calibri"/>
                        <a:cs typeface="Times New Roman"/>
                      </a:rPr>
                      <m:t>𝑥</m:t>
                    </m:r>
                    <m:r>
                      <a:rPr lang="en-US" i="1">
                        <a:effectLst/>
                        <a:latin typeface="Cambria Math"/>
                        <a:ea typeface="Calibri"/>
                        <a:cs typeface="Times New Roman"/>
                      </a:rPr>
                      <m:t>)</m:t>
                    </m:r>
                  </m:oMath>
                </a14:m>
                <a:r>
                  <a:rPr lang="en-US">
                    <a:effectLst/>
                    <a:latin typeface="Times New Roman"/>
                    <a:ea typeface="Calibri"/>
                    <a:cs typeface="Times New Roman"/>
                  </a:rPr>
                  <a:t> liên tục trên đoạn [a, b] và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𝑎</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𝑏</m:t>
                        </m:r>
                      </m:e>
                    </m:d>
                    <m:r>
                      <a:rPr lang="en-US" i="1">
                        <a:effectLst/>
                        <a:latin typeface="Cambria Math"/>
                        <a:ea typeface="Calibri"/>
                        <a:cs typeface="Times New Roman"/>
                      </a:rPr>
                      <m:t>≤0.</m:t>
                    </m:r>
                  </m:oMath>
                </a14:m>
                <a:r>
                  <a:rPr lang="en-US">
                    <a:effectLst/>
                    <a:latin typeface="Times New Roman"/>
                    <a:ea typeface="Calibri"/>
                    <a:cs typeface="Times New Roman"/>
                  </a:rPr>
                  <a:t> Thì tồn tại </a:t>
                </a:r>
                <a14:m>
                  <m:oMath xmlns:m="http://schemas.openxmlformats.org/officeDocument/2006/math">
                    <m:r>
                      <a:rPr lang="en-US" i="1">
                        <a:effectLst/>
                        <a:latin typeface="Cambria Math"/>
                        <a:ea typeface="Calibri"/>
                        <a:cs typeface="Times New Roman"/>
                      </a:rPr>
                      <m:t>𝑐</m:t>
                    </m:r>
                    <m:r>
                      <a:rPr lang="en-US" i="1">
                        <a:effectLst/>
                        <a:latin typeface="Cambria Math"/>
                        <a:ea typeface="Calibri"/>
                        <a:cs typeface="Times New Roman"/>
                      </a:rPr>
                      <m:t>∈[</m:t>
                    </m:r>
                    <m:r>
                      <a:rPr lang="en-US" i="1">
                        <a:effectLst/>
                        <a:latin typeface="Cambria Math"/>
                        <a:ea typeface="Calibri"/>
                        <a:cs typeface="Times New Roman"/>
                      </a:rPr>
                      <m:t>𝑎</m:t>
                    </m:r>
                    <m:r>
                      <a:rPr lang="en-US" i="1">
                        <a:effectLst/>
                        <a:latin typeface="Cambria Math"/>
                        <a:ea typeface="Calibri"/>
                        <a:cs typeface="Times New Roman"/>
                      </a:rPr>
                      <m:t>,</m:t>
                    </m:r>
                    <m:r>
                      <a:rPr lang="en-US" i="1">
                        <a:effectLst/>
                        <a:latin typeface="Cambria Math"/>
                        <a:ea typeface="Calibri"/>
                        <a:cs typeface="Times New Roman"/>
                      </a:rPr>
                      <m:t>𝑏</m:t>
                    </m:r>
                    <m:r>
                      <a:rPr lang="en-US" i="1">
                        <a:effectLst/>
                        <a:latin typeface="Cambria Math"/>
                        <a:ea typeface="Calibri"/>
                        <a:cs typeface="Times New Roman"/>
                      </a:rPr>
                      <m:t>]</m:t>
                    </m:r>
                  </m:oMath>
                </a14:m>
                <a:r>
                  <a:rPr lang="en-US">
                    <a:effectLst/>
                    <a:latin typeface="Times New Roman"/>
                    <a:ea typeface="Calibri"/>
                    <a:cs typeface="Times New Roman"/>
                  </a:rPr>
                  <a:t> sao cho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=0,</m:t>
                    </m:r>
                  </m:oMath>
                </a14:m>
                <a:r>
                  <a:rPr lang="en-US">
                    <a:effectLst/>
                    <a:latin typeface="Times New Roman"/>
                    <a:ea typeface="Calibri"/>
                    <a:cs typeface="Times New Roman"/>
                  </a:rPr>
                  <a:t> tức là PT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=0</m:t>
                    </m:r>
                  </m:oMath>
                </a14:m>
                <a:r>
                  <a:rPr lang="en-US">
                    <a:effectLst/>
                    <a:latin typeface="Times New Roman"/>
                    <a:ea typeface="Calibri"/>
                    <a:cs typeface="Times New Roman"/>
                  </a:rPr>
                  <a:t> có ít nhất 1 nghiệm thuộc đoạn [a, b].</a:t>
                </a:r>
                <a:endParaRPr lang="en-US" sz="2400">
                  <a:ea typeface="Calibri"/>
                  <a:cs typeface="Times New Roman"/>
                </a:endParaRPr>
              </a:p>
              <a:p>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304800"/>
                <a:ext cx="8229600" cy="6172200"/>
              </a:xfrm>
              <a:blipFill rotWithShape="1">
                <a:blip r:embed="rId3"/>
                <a:stretch>
                  <a:fillRect l="-889" t="-987" r="-1704" b="-4047"/>
                </a:stretch>
              </a:blipFill>
            </p:spPr>
            <p:txBody>
              <a:bodyPr/>
              <a:lstStyle/>
              <a:p>
                <a:r>
                  <a:rPr lang="en-US">
                    <a:noFill/>
                  </a:rPr>
                  <a:t> </a:t>
                </a:r>
              </a:p>
            </p:txBody>
          </p:sp>
        </mc:Fallback>
      </mc:AlternateContent>
    </p:spTree>
    <p:extLst>
      <p:ext uri="{BB962C8B-B14F-4D97-AF65-F5344CB8AC3E}">
        <p14:creationId xmlns:p14="http://schemas.microsoft.com/office/powerpoint/2010/main" val="838145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arn(inVertical)">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arn(inVertical)">
                                      <p:cBhvr>
                                        <p:cTn id="25" dur="500"/>
                                        <p:tgtEl>
                                          <p:spTgt spid="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wipe(down)">
                                      <p:cBhvr>
                                        <p:cTn id="30" dur="500"/>
                                        <p:tgtEl>
                                          <p:spTgt spid="3">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down)">
                                      <p:cBhvr>
                                        <p:cTn id="35" dur="500"/>
                                        <p:tgtEl>
                                          <p:spTgt spid="3">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wipe(down)">
                                      <p:cBhvr>
                                        <p:cTn id="4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2400" y="76200"/>
                <a:ext cx="8839200" cy="6705600"/>
              </a:xfrm>
            </p:spPr>
            <p:txBody>
              <a:bodyPr>
                <a:normAutofit fontScale="77500" lnSpcReduction="20000"/>
              </a:bodyPr>
              <a:lstStyle/>
              <a:p>
                <a:pPr marL="0" indent="0">
                  <a:lnSpc>
                    <a:spcPct val="115000"/>
                  </a:lnSpc>
                  <a:spcAft>
                    <a:spcPts val="0"/>
                  </a:spcAft>
                  <a:buNone/>
                </a:pPr>
                <a:endParaRPr lang="en-US" sz="2400">
                  <a:ea typeface="Calibri"/>
                  <a:cs typeface="Times New Roman"/>
                </a:endParaRPr>
              </a:p>
              <a:p>
                <a:pPr marL="0" indent="0" algn="ctr">
                  <a:lnSpc>
                    <a:spcPct val="115000"/>
                  </a:lnSpc>
                  <a:spcBef>
                    <a:spcPts val="1200"/>
                  </a:spcBef>
                  <a:spcAft>
                    <a:spcPts val="600"/>
                  </a:spcAft>
                  <a:buNone/>
                </a:pPr>
                <a:r>
                  <a:rPr lang="en-US" b="1" smtClean="0">
                    <a:effectLst/>
                    <a:latin typeface="Times New Roman"/>
                    <a:ea typeface="Calibri"/>
                    <a:cs typeface="Times New Roman"/>
                  </a:rPr>
                  <a:t>Chương 2.</a:t>
                </a:r>
                <a:endParaRPr lang="en-US" sz="2400">
                  <a:ea typeface="Calibri"/>
                  <a:cs typeface="Times New Roman"/>
                </a:endParaRPr>
              </a:p>
              <a:p>
                <a:pPr marL="0" indent="0">
                  <a:lnSpc>
                    <a:spcPct val="115000"/>
                  </a:lnSpc>
                  <a:spcAft>
                    <a:spcPts val="0"/>
                  </a:spcAft>
                  <a:buNone/>
                </a:pPr>
                <a:endParaRPr lang="en-US" sz="2400">
                  <a:ea typeface="Calibri"/>
                  <a:cs typeface="Times New Roman"/>
                </a:endParaRPr>
              </a:p>
              <a:p>
                <a:pPr marL="0" indent="0" algn="ctr">
                  <a:lnSpc>
                    <a:spcPct val="115000"/>
                  </a:lnSpc>
                  <a:spcAft>
                    <a:spcPts val="0"/>
                  </a:spcAft>
                  <a:buNone/>
                </a:pPr>
                <a:r>
                  <a:rPr lang="vi-VN" b="1">
                    <a:effectLst/>
                    <a:latin typeface="Times New Roman"/>
                    <a:ea typeface="Calibri"/>
                    <a:cs typeface="Times New Roman"/>
                  </a:rPr>
                  <a:t>ĐỊNH LÝ BOLZANO</a:t>
                </a:r>
                <a:r>
                  <a:rPr lang="en-US" b="1">
                    <a:effectLst/>
                    <a:latin typeface="Times New Roman"/>
                    <a:ea typeface="Calibri"/>
                    <a:cs typeface="Times New Roman"/>
                  </a:rPr>
                  <a:t> - COSI VÀ ỨNG DỤNG</a:t>
                </a:r>
                <a:endParaRPr lang="en-US" sz="2400">
                  <a:ea typeface="Calibri"/>
                  <a:cs typeface="Times New Roman"/>
                </a:endParaRPr>
              </a:p>
              <a:p>
                <a:pPr marL="114300" indent="0">
                  <a:spcAft>
                    <a:spcPts val="0"/>
                  </a:spcAft>
                  <a:buNone/>
                </a:pPr>
                <a:r>
                  <a:rPr lang="vi-VN" b="1">
                    <a:effectLst/>
                    <a:latin typeface="Times New Roman"/>
                    <a:ea typeface="Calibri"/>
                  </a:rPr>
                  <a:t> </a:t>
                </a:r>
                <a:endParaRPr lang="en-US" smtClean="0"/>
              </a:p>
              <a:p>
                <a:pPr marL="114300" indent="0">
                  <a:spcAft>
                    <a:spcPts val="0"/>
                  </a:spcAft>
                  <a:buNone/>
                </a:pPr>
                <a:r>
                  <a:rPr lang="en-US" b="1" smtClean="0">
                    <a:effectLst/>
                    <a:latin typeface="Times New Roman"/>
                    <a:ea typeface="Calibri"/>
                  </a:rPr>
                  <a:t>Bài 1.</a:t>
                </a:r>
                <a:r>
                  <a:rPr lang="vi-VN" b="1" smtClean="0">
                    <a:effectLst/>
                    <a:latin typeface="Times New Roman"/>
                    <a:ea typeface="Calibri"/>
                  </a:rPr>
                  <a:t>Chứng </a:t>
                </a:r>
                <a:r>
                  <a:rPr lang="vi-VN" b="1">
                    <a:effectLst/>
                    <a:latin typeface="Times New Roman"/>
                    <a:ea typeface="Calibri"/>
                  </a:rPr>
                  <a:t>minh</a:t>
                </a:r>
                <a:r>
                  <a:rPr lang="en-US" b="1">
                    <a:effectLst/>
                    <a:latin typeface="Times New Roman"/>
                    <a:ea typeface="Calibri"/>
                  </a:rPr>
                  <a:t> rằng</a:t>
                </a:r>
                <a:r>
                  <a:rPr lang="vi-VN" b="1">
                    <a:effectLst/>
                    <a:latin typeface="Times New Roman"/>
                    <a:ea typeface="Calibri"/>
                  </a:rPr>
                  <a:t> PT </a:t>
                </a:r>
                <a14:m>
                  <m:oMath xmlns:m="http://schemas.openxmlformats.org/officeDocument/2006/math">
                    <m:sSup>
                      <m:sSupPr>
                        <m:ctrlPr>
                          <a:rPr lang="en-US" b="1" i="1">
                            <a:effectLst/>
                            <a:latin typeface="Cambria Math"/>
                            <a:ea typeface="Calibri"/>
                            <a:cs typeface="Times New Roman"/>
                          </a:rPr>
                        </m:ctrlPr>
                      </m:sSupPr>
                      <m:e>
                        <m:r>
                          <a:rPr lang="vi-VN" b="1" i="1">
                            <a:effectLst/>
                            <a:latin typeface="Cambria Math"/>
                            <a:ea typeface="Calibri"/>
                            <a:cs typeface="Times New Roman"/>
                          </a:rPr>
                          <m:t>𝒙</m:t>
                        </m:r>
                      </m:e>
                      <m:sup>
                        <m:r>
                          <a:rPr lang="vi-VN" b="1" i="1">
                            <a:effectLst/>
                            <a:latin typeface="Cambria Math"/>
                            <a:ea typeface="Calibri"/>
                            <a:cs typeface="Times New Roman"/>
                          </a:rPr>
                          <m:t>𝟓</m:t>
                        </m:r>
                      </m:sup>
                    </m:sSup>
                    <m:r>
                      <a:rPr lang="vi-VN" b="1" i="1">
                        <a:effectLst/>
                        <a:latin typeface="Cambria Math"/>
                        <a:ea typeface="Calibri"/>
                        <a:cs typeface="Times New Roman"/>
                      </a:rPr>
                      <m:t>+</m:t>
                    </m:r>
                    <m:r>
                      <a:rPr lang="vi-VN" b="1" i="1">
                        <a:effectLst/>
                        <a:latin typeface="Cambria Math"/>
                        <a:ea typeface="Calibri"/>
                        <a:cs typeface="Times New Roman"/>
                      </a:rPr>
                      <m:t>𝟐</m:t>
                    </m:r>
                    <m:r>
                      <a:rPr lang="vi-VN" b="1" i="1">
                        <a:effectLst/>
                        <a:latin typeface="Cambria Math"/>
                        <a:ea typeface="Calibri"/>
                        <a:cs typeface="Times New Roman"/>
                      </a:rPr>
                      <m:t>𝒙</m:t>
                    </m:r>
                    <m:r>
                      <a:rPr lang="vi-VN" b="1" i="1">
                        <a:effectLst/>
                        <a:latin typeface="Cambria Math"/>
                        <a:ea typeface="Calibri"/>
                        <a:cs typeface="Times New Roman"/>
                      </a:rPr>
                      <m:t>=</m:t>
                    </m:r>
                    <m:r>
                      <a:rPr lang="vi-VN" b="1" i="1">
                        <a:effectLst/>
                        <a:latin typeface="Cambria Math"/>
                        <a:ea typeface="Calibri"/>
                        <a:cs typeface="Times New Roman"/>
                      </a:rPr>
                      <m:t>𝟐𝟎𝟎𝟐𝟏</m:t>
                    </m:r>
                  </m:oMath>
                </a14:m>
                <a:r>
                  <a:rPr lang="vi-VN" b="1">
                    <a:effectLst/>
                    <a:latin typeface="Times New Roman"/>
                    <a:ea typeface="Calibri"/>
                  </a:rPr>
                  <a:t> có nghiệm.</a:t>
                </a:r>
                <a:endParaRPr lang="en-US">
                  <a:effectLst/>
                </a:endParaRPr>
              </a:p>
              <a:p>
                <a:pPr marL="0" indent="0" algn="ctr">
                  <a:lnSpc>
                    <a:spcPct val="115000"/>
                  </a:lnSpc>
                  <a:spcAft>
                    <a:spcPts val="0"/>
                  </a:spcAft>
                  <a:buNone/>
                </a:pPr>
                <a:r>
                  <a:rPr lang="en-US" b="1">
                    <a:effectLst/>
                    <a:latin typeface="Times New Roman"/>
                    <a:ea typeface="Calibri"/>
                    <a:cs typeface="Times New Roman"/>
                  </a:rPr>
                  <a:t>Giải:</a:t>
                </a:r>
                <a:endParaRPr lang="en-US" sz="2400">
                  <a:ea typeface="Calibri"/>
                  <a:cs typeface="Times New Roman"/>
                </a:endParaRPr>
              </a:p>
              <a:p>
                <a:pPr indent="0">
                  <a:lnSpc>
                    <a:spcPct val="115000"/>
                  </a:lnSpc>
                  <a:spcAft>
                    <a:spcPts val="0"/>
                  </a:spcAft>
                  <a:buNone/>
                </a:pPr>
                <a:r>
                  <a:rPr lang="en-US">
                    <a:effectLst/>
                    <a:latin typeface="Times New Roman"/>
                    <a:ea typeface="Calibri"/>
                    <a:cs typeface="Times New Roman"/>
                  </a:rPr>
                  <a:t>Chuyển vế, xét hàm </a:t>
                </a:r>
                <a:endParaRPr lang="en-US" sz="2400">
                  <a:ea typeface="Calibri"/>
                  <a:cs typeface="Times New Roman"/>
                </a:endParaRPr>
              </a:p>
              <a:p>
                <a:pPr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sSup>
                        <m:sSupPr>
                          <m:ctrlPr>
                            <a:rPr lang="en-US" i="1">
                              <a:effectLst/>
                              <a:latin typeface="Cambria Math"/>
                              <a:ea typeface="Calibri"/>
                              <a:cs typeface="Times New Roman"/>
                            </a:rPr>
                          </m:ctrlPr>
                        </m:sSupPr>
                        <m:e>
                          <m:r>
                            <a:rPr lang="en-US" i="1">
                              <a:effectLst/>
                              <a:latin typeface="Cambria Math"/>
                              <a:ea typeface="Calibri"/>
                              <a:cs typeface="Times New Roman"/>
                            </a:rPr>
                            <m:t>𝑥</m:t>
                          </m:r>
                        </m:e>
                        <m:sup>
                          <m:r>
                            <a:rPr lang="en-US" i="1">
                              <a:effectLst/>
                              <a:latin typeface="Cambria Math"/>
                              <a:ea typeface="Calibri"/>
                              <a:cs typeface="Times New Roman"/>
                            </a:rPr>
                            <m:t>5</m:t>
                          </m:r>
                        </m:sup>
                      </m:sSup>
                      <m:r>
                        <a:rPr lang="en-US" i="1">
                          <a:effectLst/>
                          <a:latin typeface="Cambria Math"/>
                          <a:ea typeface="Calibri"/>
                          <a:cs typeface="Times New Roman"/>
                        </a:rPr>
                        <m:t>+2</m:t>
                      </m:r>
                      <m:r>
                        <a:rPr lang="en-US" i="1">
                          <a:effectLst/>
                          <a:latin typeface="Cambria Math"/>
                          <a:ea typeface="Calibri"/>
                          <a:cs typeface="Times New Roman"/>
                        </a:rPr>
                        <m:t>𝑥</m:t>
                      </m:r>
                      <m:r>
                        <a:rPr lang="en-US" i="1">
                          <a:effectLst/>
                          <a:latin typeface="Cambria Math"/>
                          <a:ea typeface="Calibri"/>
                          <a:cs typeface="Times New Roman"/>
                        </a:rPr>
                        <m:t>−20021.</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Sử dụng máy tính, ta tìm được nghiệm xấp xỉ của PT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=0</m:t>
                    </m:r>
                  </m:oMath>
                </a14:m>
                <a:r>
                  <a:rPr lang="en-US">
                    <a:effectLst/>
                    <a:latin typeface="Times New Roman"/>
                    <a:ea typeface="Calibri"/>
                    <a:cs typeface="Times New Roman"/>
                  </a:rPr>
                  <a:t> là </a:t>
                </a:r>
                <a14:m>
                  <m:oMath xmlns:m="http://schemas.openxmlformats.org/officeDocument/2006/math">
                    <m:r>
                      <a:rPr lang="en-US" i="1">
                        <a:effectLst/>
                        <a:latin typeface="Cambria Math"/>
                        <a:ea typeface="Calibri"/>
                        <a:cs typeface="Times New Roman"/>
                      </a:rPr>
                      <m:t>𝑥</m:t>
                    </m:r>
                    <m:r>
                      <a:rPr lang="en-US" i="1">
                        <a:effectLst/>
                        <a:latin typeface="Cambria Math"/>
                        <a:ea typeface="Calibri"/>
                        <a:cs typeface="Times New Roman"/>
                      </a:rPr>
                      <m:t>≈7,2∈</m:t>
                    </m:r>
                    <m:d>
                      <m:dPr>
                        <m:ctrlPr>
                          <a:rPr lang="en-US" i="1">
                            <a:effectLst/>
                            <a:latin typeface="Cambria Math"/>
                            <a:ea typeface="Calibri"/>
                            <a:cs typeface="Times New Roman"/>
                          </a:rPr>
                        </m:ctrlPr>
                      </m:dPr>
                      <m:e>
                        <m:r>
                          <a:rPr lang="en-US" i="1">
                            <a:effectLst/>
                            <a:latin typeface="Cambria Math"/>
                            <a:ea typeface="Calibri"/>
                            <a:cs typeface="Times New Roman"/>
                          </a:rPr>
                          <m:t>7,8</m:t>
                        </m:r>
                      </m:e>
                    </m:d>
                    <m:r>
                      <a:rPr lang="en-US" i="1">
                        <a:effectLst/>
                        <a:latin typeface="Cambria Math"/>
                        <a:ea typeface="Calibri"/>
                        <a:cs typeface="Times New Roman"/>
                      </a:rPr>
                      <m:t>.</m:t>
                    </m:r>
                  </m:oMath>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Vì f(x) là hàm sơ cấp có TXĐ R nên nó liên tục trên R.</a:t>
                </a:r>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Mà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7</m:t>
                        </m:r>
                      </m:e>
                    </m:d>
                    <m:r>
                      <a:rPr lang="en-US" i="1">
                        <a:effectLst/>
                        <a:latin typeface="Cambria Math"/>
                        <a:ea typeface="Calibri"/>
                        <a:cs typeface="Times New Roman"/>
                      </a:rPr>
                      <m:t>=−3200&lt;0;</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8</m:t>
                        </m:r>
                      </m:e>
                    </m:d>
                    <m:r>
                      <a:rPr lang="en-US" i="1">
                        <a:effectLst/>
                        <a:latin typeface="Cambria Math"/>
                        <a:ea typeface="Calibri"/>
                        <a:cs typeface="Times New Roman"/>
                      </a:rPr>
                      <m:t>=12763&gt;0</m:t>
                    </m:r>
                  </m:oMath>
                </a14:m>
                <a:r>
                  <a:rPr lang="en-US">
                    <a:effectLst/>
                    <a:latin typeface="Times New Roman"/>
                    <a:ea typeface="Calibri"/>
                    <a:cs typeface="Times New Roman"/>
                  </a:rPr>
                  <a:t> nên theo ĐL Bolzano, tồn tại </a:t>
                </a:r>
                <a14:m>
                  <m:oMath xmlns:m="http://schemas.openxmlformats.org/officeDocument/2006/math">
                    <m:r>
                      <a:rPr lang="en-US" i="1">
                        <a:effectLst/>
                        <a:latin typeface="Cambria Math"/>
                        <a:ea typeface="Calibri"/>
                        <a:cs typeface="Times New Roman"/>
                      </a:rPr>
                      <m:t>𝑐</m:t>
                    </m:r>
                    <m:r>
                      <a:rPr lang="en-US" i="1">
                        <a:effectLst/>
                        <a:latin typeface="Cambria Math"/>
                        <a:ea typeface="Calibri"/>
                        <a:cs typeface="Times New Roman"/>
                      </a:rPr>
                      <m:t>∈</m:t>
                    </m:r>
                    <m:d>
                      <m:dPr>
                        <m:ctrlPr>
                          <a:rPr lang="en-US" i="1">
                            <a:effectLst/>
                            <a:latin typeface="Cambria Math"/>
                            <a:ea typeface="Calibri"/>
                            <a:cs typeface="Times New Roman"/>
                          </a:rPr>
                        </m:ctrlPr>
                      </m:dPr>
                      <m:e>
                        <m:r>
                          <a:rPr lang="en-US" i="1">
                            <a:effectLst/>
                            <a:latin typeface="Cambria Math"/>
                            <a:ea typeface="Calibri"/>
                            <a:cs typeface="Times New Roman"/>
                          </a:rPr>
                          <m:t>7,8</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=0,</m:t>
                    </m:r>
                  </m:oMath>
                </a14:m>
                <a:r>
                  <a:rPr lang="en-US">
                    <a:effectLst/>
                    <a:latin typeface="Times New Roman"/>
                    <a:ea typeface="Calibri"/>
                    <a:cs typeface="Times New Roman"/>
                  </a:rPr>
                  <a:t> tức là PT có ít nhất 1 nghiệm thuộc khoảng (7, 8).</a:t>
                </a:r>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a:t>
                </a:r>
                <a:endParaRPr lang="en-US" sz="2400">
                  <a:ea typeface="Calibri"/>
                  <a:cs typeface="Times New Roman"/>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2400" y="76200"/>
                <a:ext cx="8839200" cy="6705600"/>
              </a:xfrm>
              <a:blipFill rotWithShape="1">
                <a:blip r:embed="rId3"/>
                <a:stretch>
                  <a:fillRect l="-1103" t="-636" r="-552" b="-1455"/>
                </a:stretch>
              </a:blipFill>
            </p:spPr>
            <p:txBody>
              <a:bodyPr/>
              <a:lstStyle/>
              <a:p>
                <a:r>
                  <a:rPr lang="en-US">
                    <a:noFill/>
                  </a:rPr>
                  <a:t> </a:t>
                </a:r>
              </a:p>
            </p:txBody>
          </p:sp>
        </mc:Fallback>
      </mc:AlternateContent>
    </p:spTree>
    <p:extLst>
      <p:ext uri="{BB962C8B-B14F-4D97-AF65-F5344CB8AC3E}">
        <p14:creationId xmlns:p14="http://schemas.microsoft.com/office/powerpoint/2010/main" val="2100342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heel(1)">
                                      <p:cBhvr>
                                        <p:cTn id="7" dur="2000"/>
                                        <p:tgtEl>
                                          <p:spTgt spid="3">
                                            <p:txEl>
                                              <p:pRg st="1" end="1"/>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heel(1)">
                                      <p:cBhvr>
                                        <p:cTn id="10" dur="20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1000"/>
                                        <p:tgtEl>
                                          <p:spTgt spid="3">
                                            <p:txEl>
                                              <p:pRg st="5" end="5"/>
                                            </p:txEl>
                                          </p:spTgt>
                                        </p:tgtEl>
                                      </p:cBhvr>
                                    </p:animEffect>
                                    <p:anim calcmode="lin" valueType="num">
                                      <p:cBhvr>
                                        <p:cTn id="1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 calcmode="lin" valueType="num">
                                      <p:cBhvr additive="base">
                                        <p:cTn id="2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 calcmode="lin" valueType="num">
                                      <p:cBhvr additive="base">
                                        <p:cTn id="26"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 calcmode="lin" valueType="num">
                                      <p:cBhvr additive="base">
                                        <p:cTn id="3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 calcmode="lin" valueType="num">
                                      <p:cBhvr additive="base">
                                        <p:cTn id="34"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9" end="9"/>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 calcmode="lin" valueType="num">
                                      <p:cBhvr additive="base">
                                        <p:cTn id="38"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 calcmode="lin" valueType="num">
                                      <p:cBhvr additive="base">
                                        <p:cTn id="42"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447800"/>
                <a:ext cx="8382000" cy="5174673"/>
              </a:xfrm>
            </p:spPr>
            <p:txBody>
              <a:bodyPr>
                <a:normAutofit fontScale="85000" lnSpcReduction="10000"/>
              </a:bodyPr>
              <a:lstStyle/>
              <a:p>
                <a:pPr marL="0" indent="0">
                  <a:buNone/>
                </a:pPr>
                <a:r>
                  <a:rPr lang="en-US" b="1" smtClean="0">
                    <a:latin typeface="Times New Roman"/>
                    <a:ea typeface="Calibri"/>
                  </a:rPr>
                  <a:t>Bài 2.</a:t>
                </a:r>
                <a:r>
                  <a:rPr lang="vi-VN" b="1" smtClean="0">
                    <a:effectLst/>
                    <a:latin typeface="Times New Roman"/>
                    <a:ea typeface="Calibri"/>
                  </a:rPr>
                  <a:t>Chứng minh</a:t>
                </a:r>
                <a:r>
                  <a:rPr lang="en-US" b="1">
                    <a:effectLst/>
                    <a:latin typeface="Times New Roman"/>
                    <a:ea typeface="Calibri"/>
                  </a:rPr>
                  <a:t> rằng</a:t>
                </a:r>
                <a:r>
                  <a:rPr lang="vi-VN" b="1">
                    <a:effectLst/>
                    <a:latin typeface="Times New Roman"/>
                    <a:ea typeface="Calibri"/>
                  </a:rPr>
                  <a:t> PT </a:t>
                </a:r>
                <a14:m>
                  <m:oMath xmlns:m="http://schemas.openxmlformats.org/officeDocument/2006/math">
                    <m:sSup>
                      <m:sSupPr>
                        <m:ctrlPr>
                          <a:rPr lang="en-US" b="1" i="1">
                            <a:effectLst/>
                            <a:latin typeface="Cambria Math"/>
                            <a:ea typeface="Calibri"/>
                            <a:cs typeface="Times New Roman"/>
                          </a:rPr>
                        </m:ctrlPr>
                      </m:sSupPr>
                      <m:e>
                        <m:r>
                          <a:rPr lang="vi-VN" b="1" i="1">
                            <a:effectLst/>
                            <a:latin typeface="Cambria Math"/>
                            <a:ea typeface="Calibri"/>
                            <a:cs typeface="Times New Roman"/>
                          </a:rPr>
                          <m:t>𝒙</m:t>
                        </m:r>
                      </m:e>
                      <m:sup>
                        <m:r>
                          <a:rPr lang="vi-VN" b="1" i="1">
                            <a:effectLst/>
                            <a:latin typeface="Cambria Math"/>
                            <a:ea typeface="Calibri"/>
                            <a:cs typeface="Times New Roman"/>
                          </a:rPr>
                          <m:t>𝟑</m:t>
                        </m:r>
                      </m:sup>
                    </m:sSup>
                    <m:r>
                      <a:rPr lang="vi-VN" b="1" i="1">
                        <a:effectLst/>
                        <a:latin typeface="Cambria Math"/>
                        <a:ea typeface="Calibri"/>
                        <a:cs typeface="Times New Roman"/>
                      </a:rPr>
                      <m:t>+</m:t>
                    </m:r>
                    <m:func>
                      <m:funcPr>
                        <m:ctrlPr>
                          <a:rPr lang="en-US" b="1" i="1">
                            <a:effectLst/>
                            <a:latin typeface="Cambria Math"/>
                            <a:ea typeface="Calibri"/>
                            <a:cs typeface="Times New Roman"/>
                          </a:rPr>
                        </m:ctrlPr>
                      </m:funcPr>
                      <m:fName>
                        <m:r>
                          <a:rPr lang="vi-VN" b="1" i="1">
                            <a:effectLst/>
                            <a:latin typeface="Cambria Math"/>
                            <a:ea typeface="Calibri"/>
                            <a:cs typeface="Times New Roman"/>
                          </a:rPr>
                          <m:t>𝐥𝐧</m:t>
                        </m:r>
                      </m:fName>
                      <m:e>
                        <m:r>
                          <a:rPr lang="vi-VN" b="1" i="1">
                            <a:effectLst/>
                            <a:latin typeface="Cambria Math"/>
                            <a:ea typeface="Calibri"/>
                            <a:cs typeface="Times New Roman"/>
                          </a:rPr>
                          <m:t>(</m:t>
                        </m:r>
                        <m:sSup>
                          <m:sSupPr>
                            <m:ctrlPr>
                              <a:rPr lang="en-US" b="1" i="1">
                                <a:effectLst/>
                                <a:latin typeface="Cambria Math"/>
                                <a:ea typeface="Calibri"/>
                                <a:cs typeface="Times New Roman"/>
                              </a:rPr>
                            </m:ctrlPr>
                          </m:sSupPr>
                          <m:e>
                            <m:r>
                              <a:rPr lang="vi-VN" b="1" i="1">
                                <a:effectLst/>
                                <a:latin typeface="Cambria Math"/>
                                <a:ea typeface="Calibri"/>
                                <a:cs typeface="Times New Roman"/>
                              </a:rPr>
                              <m:t>𝒙</m:t>
                            </m:r>
                          </m:e>
                          <m:sup>
                            <m:r>
                              <a:rPr lang="vi-VN" b="1" i="1">
                                <a:effectLst/>
                                <a:latin typeface="Cambria Math"/>
                                <a:ea typeface="Calibri"/>
                                <a:cs typeface="Times New Roman"/>
                              </a:rPr>
                              <m:t>𝟐</m:t>
                            </m:r>
                          </m:sup>
                        </m:sSup>
                        <m:r>
                          <a:rPr lang="vi-VN" b="1" i="1">
                            <a:effectLst/>
                            <a:latin typeface="Cambria Math"/>
                            <a:ea typeface="Calibri"/>
                            <a:cs typeface="Times New Roman"/>
                          </a:rPr>
                          <m:t>+</m:t>
                        </m:r>
                        <m:r>
                          <a:rPr lang="vi-VN" b="1" i="1">
                            <a:effectLst/>
                            <a:latin typeface="Cambria Math"/>
                            <a:ea typeface="Calibri"/>
                            <a:cs typeface="Times New Roman"/>
                          </a:rPr>
                          <m:t>𝟏</m:t>
                        </m:r>
                        <m:r>
                          <a:rPr lang="vi-VN" b="1" i="1">
                            <a:effectLst/>
                            <a:latin typeface="Cambria Math"/>
                            <a:ea typeface="Calibri"/>
                            <a:cs typeface="Times New Roman"/>
                          </a:rPr>
                          <m:t>)</m:t>
                        </m:r>
                      </m:e>
                    </m:func>
                    <m:r>
                      <a:rPr lang="vi-VN" b="1" i="1">
                        <a:effectLst/>
                        <a:latin typeface="Cambria Math"/>
                        <a:ea typeface="Calibri"/>
                        <a:cs typeface="Times New Roman"/>
                      </a:rPr>
                      <m:t>=−</m:t>
                    </m:r>
                    <m:r>
                      <a:rPr lang="vi-VN" b="1" i="1">
                        <a:effectLst/>
                        <a:latin typeface="Cambria Math"/>
                        <a:ea typeface="Calibri"/>
                        <a:cs typeface="Times New Roman"/>
                      </a:rPr>
                      <m:t>𝟐𝟎𝟐𝟎𝟎</m:t>
                    </m:r>
                  </m:oMath>
                </a14:m>
                <a:r>
                  <a:rPr lang="vi-VN" b="1">
                    <a:effectLst/>
                    <a:latin typeface="Times New Roman"/>
                    <a:ea typeface="Calibri"/>
                  </a:rPr>
                  <a:t> có nghiệm.</a:t>
                </a:r>
                <a:endParaRPr lang="en-US">
                  <a:effectLst/>
                </a:endParaRPr>
              </a:p>
              <a:p>
                <a:pPr marL="0" indent="0" algn="ctr">
                  <a:lnSpc>
                    <a:spcPct val="115000"/>
                  </a:lnSpc>
                  <a:spcAft>
                    <a:spcPts val="0"/>
                  </a:spcAft>
                  <a:buNone/>
                </a:pPr>
                <a:r>
                  <a:rPr lang="en-US" b="1">
                    <a:effectLst/>
                    <a:latin typeface="Times New Roman"/>
                    <a:ea typeface="Calibri"/>
                    <a:cs typeface="Times New Roman"/>
                  </a:rPr>
                  <a:t>Giải:</a:t>
                </a:r>
                <a:endParaRPr lang="en-US" sz="2400">
                  <a:ea typeface="Calibri"/>
                  <a:cs typeface="Times New Roman"/>
                </a:endParaRPr>
              </a:p>
              <a:p>
                <a:pPr indent="0">
                  <a:lnSpc>
                    <a:spcPct val="115000"/>
                  </a:lnSpc>
                  <a:spcAft>
                    <a:spcPts val="0"/>
                  </a:spcAft>
                  <a:buNone/>
                </a:pPr>
                <a:r>
                  <a:rPr lang="en-US">
                    <a:effectLst/>
                    <a:latin typeface="Times New Roman"/>
                    <a:ea typeface="Calibri"/>
                    <a:cs typeface="Times New Roman"/>
                  </a:rPr>
                  <a:t>Chuyển vế, xét hàm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sSup>
                        <m:sSupPr>
                          <m:ctrlPr>
                            <a:rPr lang="en-US" i="1">
                              <a:effectLst/>
                              <a:latin typeface="Cambria Math"/>
                              <a:ea typeface="Calibri"/>
                              <a:cs typeface="Times New Roman"/>
                            </a:rPr>
                          </m:ctrlPr>
                        </m:sSupPr>
                        <m:e>
                          <m:r>
                            <a:rPr lang="en-US" i="1">
                              <a:effectLst/>
                              <a:latin typeface="Cambria Math"/>
                              <a:ea typeface="Calibri"/>
                              <a:cs typeface="Times New Roman"/>
                            </a:rPr>
                            <m:t>𝑥</m:t>
                          </m:r>
                        </m:e>
                        <m:sup>
                          <m:r>
                            <a:rPr lang="en-US" i="1">
                              <a:effectLst/>
                              <a:latin typeface="Cambria Math"/>
                              <a:ea typeface="Calibri"/>
                              <a:cs typeface="Times New Roman"/>
                            </a:rPr>
                            <m:t>3</m:t>
                          </m:r>
                        </m:sup>
                      </m:sSup>
                      <m:r>
                        <a:rPr lang="en-US" i="1">
                          <a:effectLst/>
                          <a:latin typeface="Cambria Math"/>
                          <a:ea typeface="Calibri"/>
                          <a:cs typeface="Times New Roman"/>
                        </a:rPr>
                        <m:t>+</m:t>
                      </m:r>
                      <m:func>
                        <m:funcPr>
                          <m:ctrlPr>
                            <a:rPr lang="en-US" i="1">
                              <a:effectLst/>
                              <a:latin typeface="Cambria Math"/>
                              <a:ea typeface="Calibri"/>
                              <a:cs typeface="Times New Roman"/>
                            </a:rPr>
                          </m:ctrlPr>
                        </m:funcPr>
                        <m:fName>
                          <m:r>
                            <m:rPr>
                              <m:sty m:val="p"/>
                            </m:rPr>
                            <a:rPr lang="en-US">
                              <a:effectLst/>
                              <a:latin typeface="Cambria Math"/>
                              <a:ea typeface="Calibri"/>
                              <a:cs typeface="Times New Roman"/>
                            </a:rPr>
                            <m:t>ln</m:t>
                          </m:r>
                        </m:fName>
                        <m:e>
                          <m:r>
                            <a:rPr lang="en-US" i="1">
                              <a:effectLst/>
                              <a:latin typeface="Cambria Math"/>
                              <a:ea typeface="Calibri"/>
                              <a:cs typeface="Times New Roman"/>
                            </a:rPr>
                            <m:t>(</m:t>
                          </m:r>
                          <m:sSup>
                            <m:sSupPr>
                              <m:ctrlPr>
                                <a:rPr lang="en-US" i="1">
                                  <a:effectLst/>
                                  <a:latin typeface="Cambria Math"/>
                                  <a:ea typeface="Calibri"/>
                                  <a:cs typeface="Times New Roman"/>
                                </a:rPr>
                              </m:ctrlPr>
                            </m:sSupPr>
                            <m:e>
                              <m:r>
                                <a:rPr lang="en-US" i="1">
                                  <a:effectLst/>
                                  <a:latin typeface="Cambria Math"/>
                                  <a:ea typeface="Calibri"/>
                                  <a:cs typeface="Times New Roman"/>
                                </a:rPr>
                                <m:t>𝑥</m:t>
                              </m:r>
                            </m:e>
                            <m:sup>
                              <m:r>
                                <a:rPr lang="en-US" i="1">
                                  <a:effectLst/>
                                  <a:latin typeface="Cambria Math"/>
                                  <a:ea typeface="Calibri"/>
                                  <a:cs typeface="Times New Roman"/>
                                </a:rPr>
                                <m:t>2</m:t>
                              </m:r>
                            </m:sup>
                          </m:sSup>
                          <m:r>
                            <a:rPr lang="en-US" i="1">
                              <a:effectLst/>
                              <a:latin typeface="Cambria Math"/>
                              <a:ea typeface="Calibri"/>
                              <a:cs typeface="Times New Roman"/>
                            </a:rPr>
                            <m:t>+1)</m:t>
                          </m:r>
                        </m:e>
                      </m:func>
                      <m:r>
                        <a:rPr lang="en-US" i="1">
                          <a:effectLst/>
                          <a:latin typeface="Cambria Math"/>
                          <a:ea typeface="Calibri"/>
                          <a:cs typeface="Times New Roman"/>
                        </a:rPr>
                        <m:t>+20200.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Vì f(x) là hàm sơ cấp có TXĐ R nên nó liên tục trên R.</a:t>
                </a:r>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Mà </a:t>
                </a:r>
                <a14:m>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0</m:t>
                        </m:r>
                      </m:e>
                    </m:d>
                    <m:r>
                      <a:rPr lang="en-US" i="1">
                        <a:effectLst/>
                        <a:latin typeface="Cambria Math"/>
                        <a:ea typeface="Calibri"/>
                        <a:cs typeface="Times New Roman"/>
                      </a:rPr>
                      <m:t>=20200&gt;0;</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−100</m:t>
                        </m:r>
                      </m:e>
                    </m:d>
                    <m:r>
                      <a:rPr lang="en-US" i="1">
                        <a:effectLst/>
                        <a:latin typeface="Cambria Math"/>
                        <a:ea typeface="Calibri"/>
                        <a:cs typeface="Times New Roman"/>
                      </a:rPr>
                      <m:t>&lt;−10000000+</m:t>
                    </m:r>
                    <m:func>
                      <m:funcPr>
                        <m:ctrlPr>
                          <a:rPr lang="en-US" i="1">
                            <a:effectLst/>
                            <a:latin typeface="Cambria Math"/>
                            <a:ea typeface="Calibri"/>
                            <a:cs typeface="Times New Roman"/>
                          </a:rPr>
                        </m:ctrlPr>
                      </m:funcPr>
                      <m:fName>
                        <m:r>
                          <m:rPr>
                            <m:sty m:val="p"/>
                          </m:rPr>
                          <a:rPr lang="en-US">
                            <a:effectLst/>
                            <a:latin typeface="Cambria Math"/>
                            <a:ea typeface="Calibri"/>
                            <a:cs typeface="Times New Roman"/>
                          </a:rPr>
                          <m:t>ln</m:t>
                        </m:r>
                      </m:fName>
                      <m:e>
                        <m:r>
                          <a:rPr lang="en-US" i="1">
                            <a:effectLst/>
                            <a:latin typeface="Cambria Math"/>
                            <a:ea typeface="Calibri"/>
                            <a:cs typeface="Times New Roman"/>
                          </a:rPr>
                          <m:t>10001</m:t>
                        </m:r>
                      </m:e>
                    </m:func>
                    <m:r>
                      <a:rPr lang="en-US" i="1">
                        <a:effectLst/>
                        <a:latin typeface="Cambria Math"/>
                        <a:ea typeface="Calibri"/>
                        <a:cs typeface="Times New Roman"/>
                      </a:rPr>
                      <m:t>+20200&lt;0</m:t>
                    </m:r>
                  </m:oMath>
                </a14:m>
                <a:r>
                  <a:rPr lang="en-US">
                    <a:effectLst/>
                    <a:latin typeface="Times New Roman"/>
                    <a:ea typeface="Calibri"/>
                    <a:cs typeface="Times New Roman"/>
                  </a:rPr>
                  <a:t> nên theo ĐL Bolzano, tồn tại </a:t>
                </a:r>
                <a14:m>
                  <m:oMath xmlns:m="http://schemas.openxmlformats.org/officeDocument/2006/math">
                    <m:r>
                      <a:rPr lang="en-US" i="1">
                        <a:effectLst/>
                        <a:latin typeface="Cambria Math"/>
                        <a:ea typeface="Calibri"/>
                        <a:cs typeface="Times New Roman"/>
                      </a:rPr>
                      <m:t>𝑐</m:t>
                    </m:r>
                    <m:r>
                      <a:rPr lang="en-US" i="1">
                        <a:effectLst/>
                        <a:latin typeface="Cambria Math"/>
                        <a:ea typeface="Calibri"/>
                        <a:cs typeface="Times New Roman"/>
                      </a:rPr>
                      <m:t>∈</m:t>
                    </m:r>
                    <m:d>
                      <m:dPr>
                        <m:ctrlPr>
                          <a:rPr lang="en-US" i="1">
                            <a:effectLst/>
                            <a:latin typeface="Cambria Math"/>
                            <a:ea typeface="Calibri"/>
                            <a:cs typeface="Times New Roman"/>
                          </a:rPr>
                        </m:ctrlPr>
                      </m:dPr>
                      <m:e>
                        <m:r>
                          <a:rPr lang="en-US" i="1">
                            <a:effectLst/>
                            <a:latin typeface="Cambria Math"/>
                            <a:ea typeface="Calibri"/>
                            <a:cs typeface="Times New Roman"/>
                          </a:rPr>
                          <m:t>−100,0</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=0,</m:t>
                    </m:r>
                  </m:oMath>
                </a14:m>
                <a:r>
                  <a:rPr lang="en-US">
                    <a:effectLst/>
                    <a:latin typeface="Times New Roman"/>
                    <a:ea typeface="Calibri"/>
                    <a:cs typeface="Times New Roman"/>
                  </a:rPr>
                  <a:t> tức là PT có ít nhất 1 nghiệm thuộc khoảng (-100, 0).</a:t>
                </a:r>
                <a:endParaRPr lang="en-US" sz="2400">
                  <a:ea typeface="Calibri"/>
                  <a:cs typeface="Times New Roman"/>
                </a:endParaRPr>
              </a:p>
              <a:p>
                <a:pPr marL="0" indent="0">
                  <a:buNone/>
                </a:pPr>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447800"/>
                <a:ext cx="8382000" cy="5174673"/>
              </a:xfrm>
              <a:blipFill rotWithShape="1">
                <a:blip r:embed="rId3"/>
                <a:stretch>
                  <a:fillRect l="-1309" t="-1651" r="-1745" b="-2005"/>
                </a:stretch>
              </a:blipFill>
            </p:spPr>
            <p:txBody>
              <a:bodyPr/>
              <a:lstStyle/>
              <a:p>
                <a:r>
                  <a:rPr lang="en-US">
                    <a:noFill/>
                  </a:rPr>
                  <a:t> </a:t>
                </a:r>
              </a:p>
            </p:txBody>
          </p:sp>
        </mc:Fallback>
      </mc:AlternateContent>
    </p:spTree>
    <p:extLst>
      <p:ext uri="{BB962C8B-B14F-4D97-AF65-F5344CB8AC3E}">
        <p14:creationId xmlns:p14="http://schemas.microsoft.com/office/powerpoint/2010/main" val="52243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heel(1)">
                                      <p:cBhvr>
                                        <p:cTn id="14" dur="2000"/>
                                        <p:tgtEl>
                                          <p:spTgt spid="3">
                                            <p:txEl>
                                              <p:pRg st="1" end="1"/>
                                            </p:txEl>
                                          </p:spTgt>
                                        </p:tgtEl>
                                      </p:cBhvr>
                                    </p:animEffect>
                                  </p:childTnLst>
                                </p:cTn>
                              </p:par>
                              <p:par>
                                <p:cTn id="15" presetID="21" presetClass="entr" presetSubtype="1"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par>
                                <p:cTn id="18" presetID="21" presetClass="entr" presetSubtype="1"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heel(1)">
                                      <p:cBhvr>
                                        <p:cTn id="20" dur="2000"/>
                                        <p:tgtEl>
                                          <p:spTgt spid="3">
                                            <p:txEl>
                                              <p:pRg st="3" end="3"/>
                                            </p:txEl>
                                          </p:spTgt>
                                        </p:tgtEl>
                                      </p:cBhvr>
                                    </p:animEffect>
                                  </p:childTnLst>
                                </p:cTn>
                              </p:par>
                              <p:par>
                                <p:cTn id="21" presetID="21" presetClass="entr" presetSubtype="1"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heel(1)">
                                      <p:cBhvr>
                                        <p:cTn id="23" dur="2000"/>
                                        <p:tgtEl>
                                          <p:spTgt spid="3">
                                            <p:txEl>
                                              <p:pRg st="4" end="4"/>
                                            </p:txEl>
                                          </p:spTgt>
                                        </p:tgtEl>
                                      </p:cBhvr>
                                    </p:animEffect>
                                  </p:childTnLst>
                                </p:cTn>
                              </p:par>
                              <p:par>
                                <p:cTn id="24" presetID="21" presetClass="entr" presetSubtype="1"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heel(1)">
                                      <p:cBhvr>
                                        <p:cTn id="26"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70000" lnSpcReduction="20000"/>
              </a:bodyPr>
              <a:lstStyle/>
              <a:p>
                <a:pPr marL="0" lvl="0" indent="0">
                  <a:buNone/>
                </a:pPr>
                <a:r>
                  <a:rPr lang="en-US" b="1" smtClean="0">
                    <a:latin typeface="Times New Roman"/>
                    <a:ea typeface="Calibri"/>
                  </a:rPr>
                  <a:t>Bài 3.</a:t>
                </a:r>
                <a:r>
                  <a:rPr lang="en-US" b="1" smtClean="0">
                    <a:effectLst/>
                    <a:latin typeface="Times New Roman"/>
                    <a:ea typeface="Calibri"/>
                  </a:rPr>
                  <a:t>Cho hàm </a:t>
                </a:r>
                <a14:m>
                  <m:oMath xmlns:m="http://schemas.openxmlformats.org/officeDocument/2006/math">
                    <m:r>
                      <a:rPr lang="en-US" b="1" i="1">
                        <a:effectLst/>
                        <a:latin typeface="Cambria Math"/>
                        <a:ea typeface="Calibri"/>
                        <a:cs typeface="Times New Roman"/>
                      </a:rPr>
                      <m:t>𝒇</m:t>
                    </m:r>
                    <m:r>
                      <a:rPr lang="en-US" b="1" i="1">
                        <a:effectLst/>
                        <a:latin typeface="Cambria Math"/>
                        <a:ea typeface="Calibri"/>
                        <a:cs typeface="Times New Roman"/>
                      </a:rPr>
                      <m:t>:</m:t>
                    </m:r>
                    <m:d>
                      <m:dPr>
                        <m:begChr m:val="["/>
                        <m:endChr m:val="]"/>
                        <m:ctrlPr>
                          <a:rPr lang="en-US" b="1" i="1">
                            <a:effectLst/>
                            <a:latin typeface="Cambria Math"/>
                            <a:ea typeface="Calibri"/>
                            <a:cs typeface="Times New Roman"/>
                          </a:rPr>
                        </m:ctrlPr>
                      </m:dPr>
                      <m:e>
                        <m:r>
                          <a:rPr lang="en-US" b="1" i="1">
                            <a:effectLst/>
                            <a:latin typeface="Cambria Math"/>
                            <a:ea typeface="Calibri"/>
                            <a:cs typeface="Times New Roman"/>
                          </a:rPr>
                          <m:t>𝟎</m:t>
                        </m:r>
                        <m:r>
                          <a:rPr lang="en-US" b="1" i="1">
                            <a:effectLst/>
                            <a:latin typeface="Cambria Math"/>
                            <a:ea typeface="Calibri"/>
                            <a:cs typeface="Times New Roman"/>
                          </a:rPr>
                          <m:t>,</m:t>
                        </m:r>
                        <m:r>
                          <a:rPr lang="en-US" b="1" i="1">
                            <a:effectLst/>
                            <a:latin typeface="Cambria Math"/>
                            <a:ea typeface="Calibri"/>
                            <a:cs typeface="Times New Roman"/>
                          </a:rPr>
                          <m:t>𝟏</m:t>
                        </m:r>
                      </m:e>
                    </m:d>
                    <m:r>
                      <a:rPr lang="en-US" b="1" i="1">
                        <a:effectLst/>
                        <a:latin typeface="Cambria Math"/>
                        <a:ea typeface="Calibri"/>
                        <a:cs typeface="Times New Roman"/>
                      </a:rPr>
                      <m:t>→</m:t>
                    </m:r>
                    <m:d>
                      <m:dPr>
                        <m:begChr m:val="["/>
                        <m:endChr m:val="]"/>
                        <m:ctrlPr>
                          <a:rPr lang="en-US" b="1" i="1">
                            <a:effectLst/>
                            <a:latin typeface="Cambria Math"/>
                            <a:ea typeface="Calibri"/>
                            <a:cs typeface="Times New Roman"/>
                          </a:rPr>
                        </m:ctrlPr>
                      </m:dPr>
                      <m:e>
                        <m:r>
                          <a:rPr lang="en-US" b="1" i="1">
                            <a:effectLst/>
                            <a:latin typeface="Cambria Math"/>
                            <a:ea typeface="Calibri"/>
                            <a:cs typeface="Times New Roman"/>
                          </a:rPr>
                          <m:t>𝟎</m:t>
                        </m:r>
                        <m:r>
                          <a:rPr lang="en-US" b="1" i="1">
                            <a:effectLst/>
                            <a:latin typeface="Cambria Math"/>
                            <a:ea typeface="Calibri"/>
                            <a:cs typeface="Times New Roman"/>
                          </a:rPr>
                          <m:t>,</m:t>
                        </m:r>
                        <m:r>
                          <a:rPr lang="en-US" b="1" i="1">
                            <a:effectLst/>
                            <a:latin typeface="Cambria Math"/>
                            <a:ea typeface="Calibri"/>
                            <a:cs typeface="Times New Roman"/>
                          </a:rPr>
                          <m:t>𝟏</m:t>
                        </m:r>
                      </m:e>
                    </m:d>
                  </m:oMath>
                </a14:m>
                <a:r>
                  <a:rPr lang="en-US" b="1">
                    <a:effectLst/>
                    <a:latin typeface="Times New Roman"/>
                    <a:ea typeface="Calibri"/>
                  </a:rPr>
                  <a:t> liên tục. Chứng minh rằng tồn tại </a:t>
                </a:r>
                <a14:m>
                  <m:oMath xmlns:m="http://schemas.openxmlformats.org/officeDocument/2006/math">
                    <m:r>
                      <a:rPr lang="en-US" b="1" i="1">
                        <a:effectLst/>
                        <a:latin typeface="Cambria Math"/>
                        <a:ea typeface="Calibri"/>
                        <a:cs typeface="Times New Roman"/>
                      </a:rPr>
                      <m:t>𝒙</m:t>
                    </m:r>
                    <m:r>
                      <a:rPr lang="en-US" b="1" i="1">
                        <a:effectLst/>
                        <a:latin typeface="Cambria Math"/>
                        <a:ea typeface="Calibri"/>
                        <a:cs typeface="Times New Roman"/>
                      </a:rPr>
                      <m:t>∈</m:t>
                    </m:r>
                    <m:d>
                      <m:dPr>
                        <m:begChr m:val="["/>
                        <m:endChr m:val="]"/>
                        <m:ctrlPr>
                          <a:rPr lang="en-US" b="1" i="1">
                            <a:effectLst/>
                            <a:latin typeface="Cambria Math"/>
                            <a:ea typeface="Calibri"/>
                            <a:cs typeface="Times New Roman"/>
                          </a:rPr>
                        </m:ctrlPr>
                      </m:dPr>
                      <m:e>
                        <m:r>
                          <a:rPr lang="en-US" b="1" i="1">
                            <a:effectLst/>
                            <a:latin typeface="Cambria Math"/>
                            <a:ea typeface="Calibri"/>
                            <a:cs typeface="Times New Roman"/>
                          </a:rPr>
                          <m:t>𝟎</m:t>
                        </m:r>
                        <m:r>
                          <a:rPr lang="en-US" b="1" i="1">
                            <a:effectLst/>
                            <a:latin typeface="Cambria Math"/>
                            <a:ea typeface="Calibri"/>
                            <a:cs typeface="Times New Roman"/>
                          </a:rPr>
                          <m:t>,</m:t>
                        </m:r>
                        <m:r>
                          <a:rPr lang="en-US" b="1" i="1">
                            <a:effectLst/>
                            <a:latin typeface="Cambria Math"/>
                            <a:ea typeface="Calibri"/>
                            <a:cs typeface="Times New Roman"/>
                          </a:rPr>
                          <m:t>𝟏</m:t>
                        </m:r>
                      </m:e>
                    </m:d>
                  </m:oMath>
                </a14:m>
                <a:r>
                  <a:rPr lang="en-US" b="1">
                    <a:effectLst/>
                    <a:latin typeface="Times New Roman"/>
                    <a:ea typeface="Calibri"/>
                  </a:rPr>
                  <a:t> sao cho</a:t>
                </a:r>
                <a:endParaRPr lang="en-US">
                  <a:effectLst/>
                </a:endParaRPr>
              </a:p>
              <a:p>
                <a:pPr marL="0" indent="0">
                  <a:spcAft>
                    <a:spcPts val="0"/>
                  </a:spcAft>
                  <a:buNone/>
                </a:pPr>
                <a14:m>
                  <m:oMathPara xmlns:m="http://schemas.openxmlformats.org/officeDocument/2006/math">
                    <m:oMathParaPr>
                      <m:jc m:val="centerGroup"/>
                    </m:oMathParaPr>
                    <m:oMath xmlns:m="http://schemas.openxmlformats.org/officeDocument/2006/math">
                      <m:r>
                        <a:rPr lang="en-US" b="1" i="1">
                          <a:effectLst/>
                          <a:latin typeface="Cambria Math"/>
                          <a:ea typeface="Calibri"/>
                          <a:cs typeface="Times New Roman"/>
                        </a:rPr>
                        <m:t>𝒇</m:t>
                      </m:r>
                      <m:d>
                        <m:dPr>
                          <m:ctrlPr>
                            <a:rPr lang="en-US" b="1" i="1">
                              <a:effectLst/>
                              <a:latin typeface="Cambria Math"/>
                              <a:ea typeface="Calibri"/>
                              <a:cs typeface="Times New Roman"/>
                            </a:rPr>
                          </m:ctrlPr>
                        </m:dPr>
                        <m:e>
                          <m:r>
                            <a:rPr lang="en-US" b="1" i="1">
                              <a:effectLst/>
                              <a:latin typeface="Cambria Math"/>
                              <a:ea typeface="Calibri"/>
                              <a:cs typeface="Times New Roman"/>
                            </a:rPr>
                            <m:t>𝒄</m:t>
                          </m:r>
                        </m:e>
                      </m:d>
                      <m:r>
                        <a:rPr lang="en-US" b="1" i="1">
                          <a:effectLst/>
                          <a:latin typeface="Cambria Math"/>
                          <a:ea typeface="Calibri"/>
                          <a:cs typeface="Times New Roman"/>
                        </a:rPr>
                        <m:t>=</m:t>
                      </m:r>
                      <m:r>
                        <a:rPr lang="en-US" b="1" i="1">
                          <a:effectLst/>
                          <a:latin typeface="Cambria Math"/>
                          <a:ea typeface="Calibri"/>
                          <a:cs typeface="Times New Roman"/>
                        </a:rPr>
                        <m:t>𝒄</m:t>
                      </m:r>
                      <m:r>
                        <a:rPr lang="en-US" b="1" i="1">
                          <a:effectLst/>
                          <a:latin typeface="Cambria Math"/>
                          <a:ea typeface="Calibri"/>
                          <a:cs typeface="Times New Roman"/>
                        </a:rPr>
                        <m:t>.</m:t>
                      </m:r>
                    </m:oMath>
                  </m:oMathPara>
                </a14:m>
                <a:endParaRPr lang="en-US">
                  <a:effectLst/>
                </a:endParaRPr>
              </a:p>
              <a:p>
                <a:pPr marL="0" indent="0" algn="ctr">
                  <a:lnSpc>
                    <a:spcPct val="115000"/>
                  </a:lnSpc>
                  <a:spcAft>
                    <a:spcPts val="0"/>
                  </a:spcAft>
                  <a:buNone/>
                </a:pPr>
                <a:r>
                  <a:rPr lang="en-US" b="1">
                    <a:effectLst/>
                    <a:latin typeface="Times New Roman"/>
                    <a:ea typeface="Calibri"/>
                    <a:cs typeface="Times New Roman"/>
                  </a:rPr>
                  <a:t>Giải:</a:t>
                </a:r>
                <a:endParaRPr lang="en-US" sz="2400">
                  <a:ea typeface="Calibri"/>
                  <a:cs typeface="Times New Roman"/>
                </a:endParaRPr>
              </a:p>
              <a:p>
                <a:pPr indent="0">
                  <a:lnSpc>
                    <a:spcPct val="115000"/>
                  </a:lnSpc>
                  <a:spcAft>
                    <a:spcPts val="0"/>
                  </a:spcAft>
                  <a:buNone/>
                </a:pPr>
                <a:r>
                  <a:rPr lang="en-US">
                    <a:effectLst/>
                    <a:latin typeface="Times New Roman"/>
                    <a:ea typeface="Calibri"/>
                    <a:cs typeface="Times New Roman"/>
                  </a:rPr>
                  <a:t>Chuyển vế, xét hàm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𝑥</m:t>
                      </m:r>
                      <m:r>
                        <a:rPr lang="en-US" i="1">
                          <a:effectLst/>
                          <a:latin typeface="Cambria Math"/>
                          <a:ea typeface="Calibri"/>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Vì hàm f liên tục nên hàm g cũng liên tục trên đoạn [0, 1].</a:t>
                </a:r>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Vì hàm </a:t>
                </a:r>
                <a14:m>
                  <m:oMath xmlns:m="http://schemas.openxmlformats.org/officeDocument/2006/math">
                    <m:r>
                      <a:rPr lang="en-US" i="1">
                        <a:effectLst/>
                        <a:latin typeface="Cambria Math"/>
                        <a:ea typeface="Calibri"/>
                        <a:cs typeface="Times New Roman"/>
                      </a:rPr>
                      <m:t>𝑓</m:t>
                    </m:r>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0,1</m:t>
                        </m:r>
                      </m:e>
                    </m:d>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0,1</m:t>
                        </m:r>
                      </m:e>
                    </m:d>
                  </m:oMath>
                </a14:m>
                <a:r>
                  <a:rPr lang="en-US">
                    <a:effectLst/>
                    <a:latin typeface="Times New Roman"/>
                    <a:ea typeface="Calibri"/>
                    <a:cs typeface="Times New Roman"/>
                  </a:rPr>
                  <a:t> nên </a:t>
                </a:r>
                <a14:m>
                  <m:oMath xmlns:m="http://schemas.openxmlformats.org/officeDocument/2006/math">
                    <m:r>
                      <a:rPr lang="en-US" i="1">
                        <a:effectLst/>
                        <a:latin typeface="Cambria Math"/>
                        <a:ea typeface="Calibri"/>
                        <a:cs typeface="Times New Roman"/>
                      </a:rPr>
                      <m:t>0≤</m:t>
                    </m:r>
                    <m:r>
                      <a:rPr lang="en-US" i="1">
                        <a:effectLst/>
                        <a:latin typeface="Cambria Math"/>
                        <a:ea typeface="Calibri"/>
                        <a:cs typeface="Times New Roman"/>
                      </a:rPr>
                      <m:t>𝑥</m:t>
                    </m:r>
                    <m:r>
                      <a:rPr lang="en-US" i="1">
                        <a:effectLst/>
                        <a:latin typeface="Cambria Math"/>
                        <a:ea typeface="Calibri"/>
                        <a:cs typeface="Times New Roman"/>
                      </a:rPr>
                      <m:t>≤1</m:t>
                    </m:r>
                  </m:oMath>
                </a14:m>
                <a:r>
                  <a:rPr lang="en-US">
                    <a:effectLst/>
                    <a:latin typeface="Times New Roman"/>
                    <a:ea typeface="Calibri"/>
                    <a:cs typeface="Times New Roman"/>
                  </a:rPr>
                  <a:t> và </a:t>
                </a:r>
                <a14:m>
                  <m:oMath xmlns:m="http://schemas.openxmlformats.org/officeDocument/2006/math">
                    <m:r>
                      <a:rPr lang="en-US" i="1">
                        <a:effectLst/>
                        <a:latin typeface="Cambria Math"/>
                        <a:ea typeface="Calibri"/>
                        <a:cs typeface="Times New Roman"/>
                      </a:rPr>
                      <m:t>0≤</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≤1.</m:t>
                    </m:r>
                  </m:oMath>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Ta có </a:t>
                </a:r>
                <a14:m>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0</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0</m:t>
                        </m:r>
                      </m:e>
                    </m:d>
                    <m:r>
                      <a:rPr lang="en-US" i="1">
                        <a:effectLst/>
                        <a:latin typeface="Cambria Math"/>
                        <a:ea typeface="Calibri"/>
                        <a:cs typeface="Times New Roman"/>
                      </a:rPr>
                      <m:t>−0=</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0</m:t>
                        </m:r>
                      </m:e>
                    </m:d>
                    <m:r>
                      <a:rPr lang="en-US" i="1">
                        <a:effectLst/>
                        <a:latin typeface="Cambria Math"/>
                        <a:ea typeface="Calibri"/>
                        <a:cs typeface="Times New Roman"/>
                      </a:rPr>
                      <m:t>≥0</m:t>
                    </m:r>
                  </m:oMath>
                </a14:m>
                <a:r>
                  <a:rPr lang="en-US">
                    <a:effectLst/>
                    <a:latin typeface="Times New Roman"/>
                    <a:ea typeface="Calibri"/>
                    <a:cs typeface="Times New Roman"/>
                  </a:rPr>
                  <a:t> và </a:t>
                </a:r>
                <a14:m>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1</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1</m:t>
                        </m:r>
                      </m:e>
                    </m:d>
                    <m:r>
                      <a:rPr lang="en-US" i="1">
                        <a:effectLst/>
                        <a:latin typeface="Cambria Math"/>
                        <a:ea typeface="Calibri"/>
                        <a:cs typeface="Times New Roman"/>
                      </a:rPr>
                      <m:t>−1≤0</m:t>
                    </m:r>
                  </m:oMath>
                </a14:m>
                <a:r>
                  <a:rPr lang="en-US">
                    <a:effectLst/>
                    <a:latin typeface="Times New Roman"/>
                    <a:ea typeface="Calibri"/>
                    <a:cs typeface="Times New Roman"/>
                  </a:rPr>
                  <a:t> nên theo ĐL Bolzano, tồn tại </a:t>
                </a:r>
                <a14:m>
                  <m:oMath xmlns:m="http://schemas.openxmlformats.org/officeDocument/2006/math">
                    <m:r>
                      <a:rPr lang="en-US" i="1">
                        <a:effectLst/>
                        <a:latin typeface="Cambria Math"/>
                        <a:ea typeface="Calibri"/>
                        <a:cs typeface="Times New Roman"/>
                      </a:rPr>
                      <m:t>𝑐</m:t>
                    </m:r>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0,1</m:t>
                        </m:r>
                      </m:e>
                    </m:d>
                    <m:r>
                      <a:rPr lang="en-US" i="1">
                        <a:effectLst/>
                        <a:latin typeface="Cambria Math"/>
                        <a:ea typeface="Calibri"/>
                        <a:cs typeface="Times New Roman"/>
                      </a:rPr>
                      <m:t>→</m:t>
                    </m:r>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m:t>
                    </m:r>
                    <m:r>
                      <a:rPr lang="en-US" i="1">
                        <a:effectLst/>
                        <a:latin typeface="Cambria Math"/>
                        <a:ea typeface="Calibri"/>
                        <a:cs typeface="Times New Roman"/>
                      </a:rPr>
                      <m:t>𝑐</m:t>
                    </m:r>
                    <m:r>
                      <a:rPr lang="en-US" i="1">
                        <a:effectLst/>
                        <a:latin typeface="Cambria Math"/>
                        <a:ea typeface="Calibri"/>
                        <a:cs typeface="Times New Roman"/>
                      </a:rPr>
                      <m:t>=0→</m:t>
                    </m:r>
                  </m:oMath>
                </a14:m>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m:t>
                      </m:r>
                      <m:r>
                        <a:rPr lang="en-US" i="1">
                          <a:effectLst/>
                          <a:latin typeface="Cambria Math"/>
                          <a:ea typeface="Calibri"/>
                          <a:cs typeface="Times New Roman"/>
                        </a:rPr>
                        <m:t>𝑐</m:t>
                      </m:r>
                      <m:r>
                        <a:rPr lang="en-US" i="1">
                          <a:effectLst/>
                          <a:latin typeface="Cambria Math"/>
                          <a:ea typeface="Calibri"/>
                          <a:cs typeface="Times New Roman"/>
                        </a:rPr>
                        <m:t>.</m:t>
                      </m:r>
                    </m:oMath>
                  </m:oMathPara>
                </a14:m>
                <a:endParaRPr lang="en-US" sz="2400">
                  <a:ea typeface="Calibri"/>
                  <a:cs typeface="Times New Roman"/>
                </a:endParaRPr>
              </a:p>
              <a:p>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889" t="-2291"/>
                </a:stretch>
              </a:blipFill>
            </p:spPr>
            <p:txBody>
              <a:bodyPr/>
              <a:lstStyle/>
              <a:p>
                <a:r>
                  <a:rPr lang="en-US">
                    <a:noFill/>
                  </a:rPr>
                  <a:t> </a:t>
                </a:r>
              </a:p>
            </p:txBody>
          </p:sp>
        </mc:Fallback>
      </mc:AlternateContent>
    </p:spTree>
    <p:extLst>
      <p:ext uri="{BB962C8B-B14F-4D97-AF65-F5344CB8AC3E}">
        <p14:creationId xmlns:p14="http://schemas.microsoft.com/office/powerpoint/2010/main" val="2542272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heel(1)">
                                      <p:cBhvr>
                                        <p:cTn id="19" dur="2000"/>
                                        <p:tgtEl>
                                          <p:spTgt spid="3">
                                            <p:txEl>
                                              <p:pRg st="2" end="2"/>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par>
                                <p:cTn id="23" presetID="21" presetClass="entr" presetSubtype="1"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heel(1)">
                                      <p:cBhvr>
                                        <p:cTn id="25" dur="2000"/>
                                        <p:tgtEl>
                                          <p:spTgt spid="3">
                                            <p:txEl>
                                              <p:pRg st="4" end="4"/>
                                            </p:txEl>
                                          </p:spTgt>
                                        </p:tgtEl>
                                      </p:cBhvr>
                                    </p:animEffect>
                                  </p:childTnLst>
                                </p:cTn>
                              </p:par>
                              <p:par>
                                <p:cTn id="26" presetID="21" presetClass="entr" presetSubtype="1"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heel(1)">
                                      <p:cBhvr>
                                        <p:cTn id="28" dur="2000"/>
                                        <p:tgtEl>
                                          <p:spTgt spid="3">
                                            <p:txEl>
                                              <p:pRg st="5" end="5"/>
                                            </p:txEl>
                                          </p:spTgt>
                                        </p:tgtEl>
                                      </p:cBhvr>
                                    </p:animEffect>
                                  </p:childTnLst>
                                </p:cTn>
                              </p:par>
                              <p:par>
                                <p:cTn id="29" presetID="21" presetClass="entr" presetSubtype="1"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heel(1)">
                                      <p:cBhvr>
                                        <p:cTn id="31" dur="2000"/>
                                        <p:tgtEl>
                                          <p:spTgt spid="3">
                                            <p:txEl>
                                              <p:pRg st="6" end="6"/>
                                            </p:txEl>
                                          </p:spTgt>
                                        </p:tgtEl>
                                      </p:cBhvr>
                                    </p:animEffect>
                                  </p:childTnLst>
                                </p:cTn>
                              </p:par>
                              <p:par>
                                <p:cTn id="32" presetID="21" presetClass="entr" presetSubtype="1"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wheel(1)">
                                      <p:cBhvr>
                                        <p:cTn id="34" dur="2000"/>
                                        <p:tgtEl>
                                          <p:spTgt spid="3">
                                            <p:txEl>
                                              <p:pRg st="7" end="7"/>
                                            </p:txEl>
                                          </p:spTgt>
                                        </p:tgtEl>
                                      </p:cBhvr>
                                    </p:animEffect>
                                  </p:childTnLst>
                                </p:cTn>
                              </p:par>
                              <p:par>
                                <p:cTn id="35" presetID="21" presetClass="entr" presetSubtype="1"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heel(1)">
                                      <p:cBhvr>
                                        <p:cTn id="3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762000"/>
                <a:ext cx="8229600" cy="5364163"/>
              </a:xfrm>
            </p:spPr>
            <p:txBody>
              <a:bodyPr>
                <a:normAutofit fontScale="77500" lnSpcReduction="20000"/>
              </a:bodyPr>
              <a:lstStyle/>
              <a:p>
                <a:pPr marL="0" lvl="0" indent="0">
                  <a:buNone/>
                </a:pPr>
                <a:r>
                  <a:rPr lang="en-US" b="1" smtClean="0">
                    <a:latin typeface="Times New Roman"/>
                    <a:ea typeface="Calibri"/>
                  </a:rPr>
                  <a:t>Bài 4.</a:t>
                </a:r>
                <a:r>
                  <a:rPr lang="vi-VN" b="1" smtClean="0">
                    <a:effectLst/>
                    <a:latin typeface="Times New Roman"/>
                    <a:ea typeface="Calibri"/>
                  </a:rPr>
                  <a:t>Cho hàm </a:t>
                </a:r>
                <a14:m>
                  <m:oMath xmlns:m="http://schemas.openxmlformats.org/officeDocument/2006/math">
                    <m:r>
                      <a:rPr lang="vi-VN" b="1" i="1">
                        <a:effectLst/>
                        <a:latin typeface="Cambria Math"/>
                        <a:ea typeface="Calibri"/>
                        <a:cs typeface="Times New Roman"/>
                      </a:rPr>
                      <m:t>𝒇</m:t>
                    </m:r>
                    <m:r>
                      <a:rPr lang="vi-VN" b="1" i="1">
                        <a:effectLst/>
                        <a:latin typeface="Cambria Math"/>
                        <a:ea typeface="Calibri"/>
                        <a:cs typeface="Times New Roman"/>
                      </a:rPr>
                      <m:t>:</m:t>
                    </m:r>
                    <m:d>
                      <m:dPr>
                        <m:begChr m:val="["/>
                        <m:endChr m:val="]"/>
                        <m:ctrlPr>
                          <a:rPr lang="en-US" b="1" i="1">
                            <a:effectLst/>
                            <a:latin typeface="Cambria Math"/>
                            <a:ea typeface="Calibri"/>
                            <a:cs typeface="Times New Roman"/>
                          </a:rPr>
                        </m:ctrlPr>
                      </m:dPr>
                      <m:e>
                        <m:r>
                          <a:rPr lang="vi-VN" b="1" i="1">
                            <a:effectLst/>
                            <a:latin typeface="Cambria Math"/>
                            <a:ea typeface="Calibri"/>
                            <a:cs typeface="Times New Roman"/>
                          </a:rPr>
                          <m:t>𝟏</m:t>
                        </m:r>
                        <m:r>
                          <a:rPr lang="vi-VN" b="1" i="1">
                            <a:effectLst/>
                            <a:latin typeface="Cambria Math"/>
                            <a:ea typeface="Calibri"/>
                            <a:cs typeface="Times New Roman"/>
                          </a:rPr>
                          <m:t>,</m:t>
                        </m:r>
                        <m:r>
                          <a:rPr lang="vi-VN" b="1" i="1">
                            <a:effectLst/>
                            <a:latin typeface="Cambria Math"/>
                            <a:ea typeface="Calibri"/>
                            <a:cs typeface="Times New Roman"/>
                          </a:rPr>
                          <m:t>𝟐</m:t>
                        </m:r>
                      </m:e>
                    </m:d>
                    <m:r>
                      <a:rPr lang="vi-VN" b="1" i="1">
                        <a:effectLst/>
                        <a:latin typeface="Cambria Math"/>
                        <a:ea typeface="Calibri"/>
                        <a:cs typeface="Times New Roman"/>
                      </a:rPr>
                      <m:t>→</m:t>
                    </m:r>
                    <m:d>
                      <m:dPr>
                        <m:begChr m:val="["/>
                        <m:endChr m:val="]"/>
                        <m:ctrlPr>
                          <a:rPr lang="en-US" b="1" i="1">
                            <a:effectLst/>
                            <a:latin typeface="Cambria Math"/>
                            <a:ea typeface="Calibri"/>
                            <a:cs typeface="Times New Roman"/>
                          </a:rPr>
                        </m:ctrlPr>
                      </m:dPr>
                      <m:e>
                        <m:r>
                          <a:rPr lang="vi-VN" b="1" i="1">
                            <a:effectLst/>
                            <a:latin typeface="Cambria Math"/>
                            <a:ea typeface="Calibri"/>
                            <a:cs typeface="Times New Roman"/>
                          </a:rPr>
                          <m:t>𝟐</m:t>
                        </m:r>
                        <m:r>
                          <a:rPr lang="vi-VN" b="1" i="1">
                            <a:effectLst/>
                            <a:latin typeface="Cambria Math"/>
                            <a:ea typeface="Calibri"/>
                            <a:cs typeface="Times New Roman"/>
                          </a:rPr>
                          <m:t>,</m:t>
                        </m:r>
                        <m:r>
                          <a:rPr lang="vi-VN" b="1" i="1">
                            <a:effectLst/>
                            <a:latin typeface="Cambria Math"/>
                            <a:ea typeface="Calibri"/>
                            <a:cs typeface="Times New Roman"/>
                          </a:rPr>
                          <m:t>𝟓</m:t>
                        </m:r>
                      </m:e>
                    </m:d>
                  </m:oMath>
                </a14:m>
                <a:r>
                  <a:rPr lang="vi-VN" b="1">
                    <a:effectLst/>
                    <a:latin typeface="Times New Roman"/>
                    <a:ea typeface="Calibri"/>
                  </a:rPr>
                  <a:t> liên tục. Chứng minh</a:t>
                </a:r>
                <a:r>
                  <a:rPr lang="en-US" b="1">
                    <a:effectLst/>
                    <a:latin typeface="Times New Roman"/>
                    <a:ea typeface="Calibri"/>
                  </a:rPr>
                  <a:t> rằng</a:t>
                </a:r>
                <a:r>
                  <a:rPr lang="vi-VN" b="1">
                    <a:effectLst/>
                    <a:latin typeface="Times New Roman"/>
                    <a:ea typeface="Calibri"/>
                  </a:rPr>
                  <a:t> tồn tại </a:t>
                </a:r>
                <a14:m>
                  <m:oMath xmlns:m="http://schemas.openxmlformats.org/officeDocument/2006/math">
                    <m:r>
                      <a:rPr lang="vi-VN" b="1" i="1">
                        <a:effectLst/>
                        <a:latin typeface="Cambria Math"/>
                        <a:ea typeface="Calibri"/>
                        <a:cs typeface="Times New Roman"/>
                      </a:rPr>
                      <m:t>𝒄</m:t>
                    </m:r>
                    <m:r>
                      <a:rPr lang="vi-VN" b="1" i="1">
                        <a:effectLst/>
                        <a:latin typeface="Cambria Math"/>
                        <a:ea typeface="Calibri"/>
                        <a:cs typeface="Times New Roman"/>
                      </a:rPr>
                      <m:t>∈</m:t>
                    </m:r>
                    <m:d>
                      <m:dPr>
                        <m:begChr m:val="["/>
                        <m:endChr m:val="]"/>
                        <m:ctrlPr>
                          <a:rPr lang="en-US" b="1" i="1">
                            <a:effectLst/>
                            <a:latin typeface="Cambria Math"/>
                            <a:ea typeface="Calibri"/>
                            <a:cs typeface="Times New Roman"/>
                          </a:rPr>
                        </m:ctrlPr>
                      </m:dPr>
                      <m:e>
                        <m:r>
                          <a:rPr lang="vi-VN" b="1" i="1">
                            <a:effectLst/>
                            <a:latin typeface="Cambria Math"/>
                            <a:ea typeface="Calibri"/>
                            <a:cs typeface="Times New Roman"/>
                          </a:rPr>
                          <m:t>𝟏</m:t>
                        </m:r>
                        <m:r>
                          <a:rPr lang="vi-VN" b="1" i="1">
                            <a:effectLst/>
                            <a:latin typeface="Cambria Math"/>
                            <a:ea typeface="Calibri"/>
                            <a:cs typeface="Times New Roman"/>
                          </a:rPr>
                          <m:t>,</m:t>
                        </m:r>
                        <m:r>
                          <a:rPr lang="vi-VN" b="1" i="1">
                            <a:effectLst/>
                            <a:latin typeface="Cambria Math"/>
                            <a:ea typeface="Calibri"/>
                            <a:cs typeface="Times New Roman"/>
                          </a:rPr>
                          <m:t>𝟐</m:t>
                        </m:r>
                      </m:e>
                    </m:d>
                  </m:oMath>
                </a14:m>
                <a:r>
                  <a:rPr lang="en-US" b="1">
                    <a:effectLst/>
                    <a:latin typeface="Times New Roman"/>
                    <a:ea typeface="Calibri"/>
                  </a:rPr>
                  <a:t> sao cho</a:t>
                </a:r>
                <a:endParaRPr lang="en-US">
                  <a:effectLst/>
                </a:endParaRPr>
              </a:p>
              <a:p>
                <a:pPr marL="0" indent="0">
                  <a:spcAft>
                    <a:spcPts val="0"/>
                  </a:spcAft>
                  <a:buNone/>
                </a:pPr>
                <a14:m>
                  <m:oMathPara xmlns:m="http://schemas.openxmlformats.org/officeDocument/2006/math">
                    <m:oMathParaPr>
                      <m:jc m:val="centerGroup"/>
                    </m:oMathParaPr>
                    <m:oMath xmlns:m="http://schemas.openxmlformats.org/officeDocument/2006/math">
                      <m:r>
                        <a:rPr lang="vi-VN" b="1" i="1">
                          <a:effectLst/>
                          <a:latin typeface="Cambria Math"/>
                          <a:ea typeface="Calibri"/>
                          <a:cs typeface="Times New Roman"/>
                        </a:rPr>
                        <m:t>𝒇</m:t>
                      </m:r>
                      <m:d>
                        <m:dPr>
                          <m:ctrlPr>
                            <a:rPr lang="en-US" b="1" i="1">
                              <a:effectLst/>
                              <a:latin typeface="Cambria Math"/>
                              <a:ea typeface="Calibri"/>
                              <a:cs typeface="Times New Roman"/>
                            </a:rPr>
                          </m:ctrlPr>
                        </m:dPr>
                        <m:e>
                          <m:r>
                            <a:rPr lang="vi-VN" b="1" i="1">
                              <a:effectLst/>
                              <a:latin typeface="Cambria Math"/>
                              <a:ea typeface="Calibri"/>
                              <a:cs typeface="Times New Roman"/>
                            </a:rPr>
                            <m:t>𝒄</m:t>
                          </m:r>
                        </m:e>
                      </m:d>
                      <m:r>
                        <a:rPr lang="vi-VN" b="1" i="1">
                          <a:effectLst/>
                          <a:latin typeface="Cambria Math"/>
                          <a:ea typeface="Calibri"/>
                          <a:cs typeface="Times New Roman"/>
                        </a:rPr>
                        <m:t>=</m:t>
                      </m:r>
                      <m:r>
                        <a:rPr lang="vi-VN" b="1" i="1">
                          <a:effectLst/>
                          <a:latin typeface="Cambria Math"/>
                          <a:ea typeface="Calibri"/>
                          <a:cs typeface="Times New Roman"/>
                        </a:rPr>
                        <m:t>𝟑</m:t>
                      </m:r>
                      <m:r>
                        <a:rPr lang="vi-VN" b="1" i="1">
                          <a:effectLst/>
                          <a:latin typeface="Cambria Math"/>
                          <a:ea typeface="Calibri"/>
                          <a:cs typeface="Times New Roman"/>
                        </a:rPr>
                        <m:t>𝒄</m:t>
                      </m:r>
                      <m:r>
                        <a:rPr lang="vi-VN" b="1" i="1">
                          <a:effectLst/>
                          <a:latin typeface="Cambria Math"/>
                          <a:ea typeface="Calibri"/>
                          <a:cs typeface="Times New Roman"/>
                        </a:rPr>
                        <m:t>−</m:t>
                      </m:r>
                      <m:r>
                        <a:rPr lang="vi-VN" b="1" i="1">
                          <a:effectLst/>
                          <a:latin typeface="Cambria Math"/>
                          <a:ea typeface="Calibri"/>
                          <a:cs typeface="Times New Roman"/>
                        </a:rPr>
                        <m:t>𝟏</m:t>
                      </m:r>
                      <m:r>
                        <a:rPr lang="vi-VN" b="1" i="1">
                          <a:effectLst/>
                          <a:latin typeface="Cambria Math"/>
                          <a:ea typeface="Calibri"/>
                          <a:cs typeface="Times New Roman"/>
                        </a:rPr>
                        <m:t>.</m:t>
                      </m:r>
                    </m:oMath>
                  </m:oMathPara>
                </a14:m>
                <a:endParaRPr lang="en-US">
                  <a:effectLst/>
                </a:endParaRPr>
              </a:p>
              <a:p>
                <a:pPr marL="0" indent="0" algn="ctr">
                  <a:lnSpc>
                    <a:spcPct val="115000"/>
                  </a:lnSpc>
                  <a:spcAft>
                    <a:spcPts val="0"/>
                  </a:spcAft>
                  <a:buNone/>
                </a:pPr>
                <a:r>
                  <a:rPr lang="en-US" b="1">
                    <a:effectLst/>
                    <a:latin typeface="Times New Roman"/>
                    <a:ea typeface="Calibri"/>
                    <a:cs typeface="Times New Roman"/>
                  </a:rPr>
                  <a:t>Giải:</a:t>
                </a:r>
                <a:endParaRPr lang="en-US" sz="2400">
                  <a:ea typeface="Calibri"/>
                  <a:cs typeface="Times New Roman"/>
                </a:endParaRPr>
              </a:p>
              <a:p>
                <a:pPr indent="0">
                  <a:lnSpc>
                    <a:spcPct val="115000"/>
                  </a:lnSpc>
                  <a:spcAft>
                    <a:spcPts val="0"/>
                  </a:spcAft>
                  <a:buNone/>
                </a:pPr>
                <a:r>
                  <a:rPr lang="en-US">
                    <a:effectLst/>
                    <a:latin typeface="Times New Roman"/>
                    <a:ea typeface="Calibri"/>
                    <a:cs typeface="Times New Roman"/>
                  </a:rPr>
                  <a:t>Chuyển vế, xét hàm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−3</m:t>
                      </m:r>
                      <m:r>
                        <a:rPr lang="en-US" i="1">
                          <a:effectLst/>
                          <a:latin typeface="Cambria Math"/>
                          <a:ea typeface="Calibri"/>
                          <a:cs typeface="Times New Roman"/>
                        </a:rPr>
                        <m:t>𝑥</m:t>
                      </m:r>
                      <m:r>
                        <a:rPr lang="en-US" i="1">
                          <a:effectLst/>
                          <a:latin typeface="Cambria Math"/>
                          <a:ea typeface="Calibri"/>
                          <a:cs typeface="Times New Roman"/>
                        </a:rPr>
                        <m:t>+1.</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Vì hàm f liên tục nên hàm g cũng liên tục trên đoạn [1, 2].</a:t>
                </a:r>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Vì hàm </a:t>
                </a:r>
                <a14:m>
                  <m:oMath xmlns:m="http://schemas.openxmlformats.org/officeDocument/2006/math">
                    <m:r>
                      <a:rPr lang="en-US" i="1">
                        <a:effectLst/>
                        <a:latin typeface="Cambria Math"/>
                        <a:ea typeface="Calibri"/>
                        <a:cs typeface="Times New Roman"/>
                      </a:rPr>
                      <m:t>𝑓</m:t>
                    </m:r>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1,2</m:t>
                        </m:r>
                      </m:e>
                    </m:d>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2,5</m:t>
                        </m:r>
                      </m:e>
                    </m:d>
                  </m:oMath>
                </a14:m>
                <a:r>
                  <a:rPr lang="en-US">
                    <a:effectLst/>
                    <a:latin typeface="Times New Roman"/>
                    <a:ea typeface="Calibri"/>
                    <a:cs typeface="Times New Roman"/>
                  </a:rPr>
                  <a:t> nên </a:t>
                </a:r>
                <a14:m>
                  <m:oMath xmlns:m="http://schemas.openxmlformats.org/officeDocument/2006/math">
                    <m:r>
                      <a:rPr lang="en-US" i="1">
                        <a:effectLst/>
                        <a:latin typeface="Cambria Math"/>
                        <a:ea typeface="Calibri"/>
                        <a:cs typeface="Times New Roman"/>
                      </a:rPr>
                      <m:t>1≤</m:t>
                    </m:r>
                    <m:r>
                      <a:rPr lang="en-US" i="1">
                        <a:effectLst/>
                        <a:latin typeface="Cambria Math"/>
                        <a:ea typeface="Calibri"/>
                        <a:cs typeface="Times New Roman"/>
                      </a:rPr>
                      <m:t>𝑥</m:t>
                    </m:r>
                    <m:r>
                      <a:rPr lang="en-US" i="1">
                        <a:effectLst/>
                        <a:latin typeface="Cambria Math"/>
                        <a:ea typeface="Calibri"/>
                        <a:cs typeface="Times New Roman"/>
                      </a:rPr>
                      <m:t>≤2</m:t>
                    </m:r>
                  </m:oMath>
                </a14:m>
                <a:r>
                  <a:rPr lang="en-US">
                    <a:effectLst/>
                    <a:latin typeface="Times New Roman"/>
                    <a:ea typeface="Calibri"/>
                    <a:cs typeface="Times New Roman"/>
                  </a:rPr>
                  <a:t> và </a:t>
                </a:r>
                <a14:m>
                  <m:oMath xmlns:m="http://schemas.openxmlformats.org/officeDocument/2006/math">
                    <m:r>
                      <a:rPr lang="en-US" i="1">
                        <a:effectLst/>
                        <a:latin typeface="Cambria Math"/>
                        <a:ea typeface="Calibri"/>
                        <a:cs typeface="Times New Roman"/>
                      </a:rPr>
                      <m:t>2≤</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≤5.</m:t>
                    </m:r>
                  </m:oMath>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Ta có </a:t>
                </a:r>
                <a14:m>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1</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1</m:t>
                        </m:r>
                      </m:e>
                    </m:d>
                    <m:r>
                      <a:rPr lang="en-US" i="1">
                        <a:effectLst/>
                        <a:latin typeface="Cambria Math"/>
                        <a:ea typeface="Calibri"/>
                        <a:cs typeface="Times New Roman"/>
                      </a:rPr>
                      <m:t>−2≥0</m:t>
                    </m:r>
                  </m:oMath>
                </a14:m>
                <a:r>
                  <a:rPr lang="en-US">
                    <a:effectLst/>
                    <a:latin typeface="Times New Roman"/>
                    <a:ea typeface="Calibri"/>
                    <a:cs typeface="Times New Roman"/>
                  </a:rPr>
                  <a:t> và </a:t>
                </a:r>
                <a14:m>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2</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2</m:t>
                        </m:r>
                      </m:e>
                    </m:d>
                    <m:r>
                      <a:rPr lang="en-US" i="1">
                        <a:effectLst/>
                        <a:latin typeface="Cambria Math"/>
                        <a:ea typeface="Calibri"/>
                        <a:cs typeface="Times New Roman"/>
                      </a:rPr>
                      <m:t>−5≤0</m:t>
                    </m:r>
                  </m:oMath>
                </a14:m>
                <a:r>
                  <a:rPr lang="en-US">
                    <a:effectLst/>
                    <a:latin typeface="Times New Roman"/>
                    <a:ea typeface="Calibri"/>
                    <a:cs typeface="Times New Roman"/>
                  </a:rPr>
                  <a:t> nên theo ĐL Bolzano, tồn tại </a:t>
                </a:r>
                <a14:m>
                  <m:oMath xmlns:m="http://schemas.openxmlformats.org/officeDocument/2006/math">
                    <m:r>
                      <a:rPr lang="en-US" i="1">
                        <a:effectLst/>
                        <a:latin typeface="Cambria Math"/>
                        <a:ea typeface="Calibri"/>
                        <a:cs typeface="Times New Roman"/>
                      </a:rPr>
                      <m:t>𝑐</m:t>
                    </m:r>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1,2</m:t>
                        </m:r>
                      </m:e>
                    </m:d>
                    <m:r>
                      <a:rPr lang="en-US" i="1">
                        <a:effectLst/>
                        <a:latin typeface="Cambria Math"/>
                        <a:ea typeface="Calibri"/>
                        <a:cs typeface="Times New Roman"/>
                      </a:rPr>
                      <m:t>→</m:t>
                    </m:r>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−3</m:t>
                    </m:r>
                    <m:r>
                      <a:rPr lang="en-US" i="1">
                        <a:effectLst/>
                        <a:latin typeface="Cambria Math"/>
                        <a:ea typeface="Calibri"/>
                        <a:cs typeface="Times New Roman"/>
                      </a:rPr>
                      <m:t>𝑐</m:t>
                    </m:r>
                    <m:r>
                      <a:rPr lang="en-US" i="1">
                        <a:effectLst/>
                        <a:latin typeface="Cambria Math"/>
                        <a:ea typeface="Calibri"/>
                        <a:cs typeface="Times New Roman"/>
                      </a:rPr>
                      <m:t>+1=0→</m:t>
                    </m:r>
                  </m:oMath>
                </a14:m>
                <a:endParaRPr lang="en-US" sz="2400">
                  <a:ea typeface="Calibri"/>
                  <a:cs typeface="Times New Roman"/>
                </a:endParaRPr>
              </a:p>
              <a:p>
                <a:pPr marL="0" indent="0">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=3</m:t>
                      </m:r>
                      <m:r>
                        <a:rPr lang="en-US" i="1">
                          <a:effectLst/>
                          <a:latin typeface="Cambria Math"/>
                          <a:ea typeface="Calibri"/>
                          <a:cs typeface="Times New Roman"/>
                        </a:rPr>
                        <m:t>𝑐</m:t>
                      </m:r>
                      <m:r>
                        <a:rPr lang="en-US" i="1">
                          <a:effectLst/>
                          <a:latin typeface="Cambria Math"/>
                          <a:ea typeface="Calibri"/>
                          <a:cs typeface="Times New Roman"/>
                        </a:rPr>
                        <m:t>−1.</m:t>
                      </m:r>
                    </m:oMath>
                  </m:oMathPara>
                </a14:m>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762000"/>
                <a:ext cx="8229600" cy="5364163"/>
              </a:xfrm>
              <a:blipFill rotWithShape="1">
                <a:blip r:embed="rId3"/>
                <a:stretch>
                  <a:fillRect l="-1185" t="-2273" r="-1185"/>
                </a:stretch>
              </a:blipFill>
            </p:spPr>
            <p:txBody>
              <a:bodyPr/>
              <a:lstStyle/>
              <a:p>
                <a:r>
                  <a:rPr lang="en-US">
                    <a:noFill/>
                  </a:rPr>
                  <a:t> </a:t>
                </a:r>
              </a:p>
            </p:txBody>
          </p:sp>
        </mc:Fallback>
      </mc:AlternateContent>
    </p:spTree>
    <p:extLst>
      <p:ext uri="{BB962C8B-B14F-4D97-AF65-F5344CB8AC3E}">
        <p14:creationId xmlns:p14="http://schemas.microsoft.com/office/powerpoint/2010/main" val="451701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heel(1)">
                                      <p:cBhvr>
                                        <p:cTn id="19" dur="2000"/>
                                        <p:tgtEl>
                                          <p:spTgt spid="3">
                                            <p:txEl>
                                              <p:pRg st="2" end="2"/>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par>
                                <p:cTn id="23" presetID="21" presetClass="entr" presetSubtype="1"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heel(1)">
                                      <p:cBhvr>
                                        <p:cTn id="25" dur="2000"/>
                                        <p:tgtEl>
                                          <p:spTgt spid="3">
                                            <p:txEl>
                                              <p:pRg st="4" end="4"/>
                                            </p:txEl>
                                          </p:spTgt>
                                        </p:tgtEl>
                                      </p:cBhvr>
                                    </p:animEffect>
                                  </p:childTnLst>
                                </p:cTn>
                              </p:par>
                              <p:par>
                                <p:cTn id="26" presetID="21" presetClass="entr" presetSubtype="1"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heel(1)">
                                      <p:cBhvr>
                                        <p:cTn id="28" dur="2000"/>
                                        <p:tgtEl>
                                          <p:spTgt spid="3">
                                            <p:txEl>
                                              <p:pRg st="5" end="5"/>
                                            </p:txEl>
                                          </p:spTgt>
                                        </p:tgtEl>
                                      </p:cBhvr>
                                    </p:animEffect>
                                  </p:childTnLst>
                                </p:cTn>
                              </p:par>
                              <p:par>
                                <p:cTn id="29" presetID="21" presetClass="entr" presetSubtype="1"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heel(1)">
                                      <p:cBhvr>
                                        <p:cTn id="31" dur="2000"/>
                                        <p:tgtEl>
                                          <p:spTgt spid="3">
                                            <p:txEl>
                                              <p:pRg st="6" end="6"/>
                                            </p:txEl>
                                          </p:spTgt>
                                        </p:tgtEl>
                                      </p:cBhvr>
                                    </p:animEffect>
                                  </p:childTnLst>
                                </p:cTn>
                              </p:par>
                              <p:par>
                                <p:cTn id="32" presetID="21" presetClass="entr" presetSubtype="1"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wheel(1)">
                                      <p:cBhvr>
                                        <p:cTn id="34" dur="2000"/>
                                        <p:tgtEl>
                                          <p:spTgt spid="3">
                                            <p:txEl>
                                              <p:pRg st="7" end="7"/>
                                            </p:txEl>
                                          </p:spTgt>
                                        </p:tgtEl>
                                      </p:cBhvr>
                                    </p:animEffect>
                                  </p:childTnLst>
                                </p:cTn>
                              </p:par>
                              <p:par>
                                <p:cTn id="35" presetID="21" presetClass="entr" presetSubtype="1"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heel(1)">
                                      <p:cBhvr>
                                        <p:cTn id="3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762000"/>
                <a:ext cx="8229600" cy="5364163"/>
              </a:xfrm>
            </p:spPr>
            <p:txBody>
              <a:bodyPr>
                <a:normAutofit fontScale="70000" lnSpcReduction="20000"/>
              </a:bodyPr>
              <a:lstStyle/>
              <a:p>
                <a:pPr marL="0" lvl="0" indent="0">
                  <a:lnSpc>
                    <a:spcPct val="115000"/>
                  </a:lnSpc>
                  <a:buNone/>
                </a:pPr>
                <a:r>
                  <a:rPr lang="en-US" b="1" smtClean="0">
                    <a:effectLst/>
                    <a:latin typeface="Times New Roman"/>
                    <a:ea typeface="Times New Roman"/>
                    <a:cs typeface="Times New Roman"/>
                  </a:rPr>
                  <a:t>Bài 5.Cho dãy số </a:t>
                </a:r>
                <a14:m>
                  <m:oMath xmlns:m="http://schemas.openxmlformats.org/officeDocument/2006/math">
                    <m:d>
                      <m:dPr>
                        <m:begChr m:val="{"/>
                        <m:endChr m:val=""/>
                        <m:ctrlPr>
                          <a:rPr lang="en-US" b="1" i="1">
                            <a:effectLst/>
                            <a:latin typeface="Cambria Math"/>
                            <a:ea typeface="Times New Roman"/>
                            <a:cs typeface="Times New Roman"/>
                          </a:rPr>
                        </m:ctrlPr>
                      </m:dPr>
                      <m:e>
                        <m:eqArr>
                          <m:eqArrPr>
                            <m:ctrlPr>
                              <a:rPr lang="en-US" b="1" i="1">
                                <a:effectLst/>
                                <a:latin typeface="Cambria Math"/>
                                <a:ea typeface="Times New Roman"/>
                                <a:cs typeface="Times New Roman"/>
                              </a:rPr>
                            </m:ctrlPr>
                          </m:eqArrPr>
                          <m:e>
                            <m:sSub>
                              <m:sSubPr>
                                <m:ctrlPr>
                                  <a:rPr lang="en-US" b="1" i="1">
                                    <a:effectLst/>
                                    <a:latin typeface="Cambria Math"/>
                                    <a:ea typeface="Times New Roman"/>
                                    <a:cs typeface="Times New Roman"/>
                                  </a:rPr>
                                </m:ctrlPr>
                              </m:sSubPr>
                              <m:e>
                                <m:r>
                                  <a:rPr lang="en-US" b="1" i="1">
                                    <a:effectLst/>
                                    <a:latin typeface="Cambria Math"/>
                                    <a:ea typeface="Times New Roman"/>
                                    <a:cs typeface="Times New Roman"/>
                                  </a:rPr>
                                  <m:t>𝒖</m:t>
                                </m:r>
                              </m:e>
                              <m:sub>
                                <m:r>
                                  <a:rPr lang="en-US" b="1" i="1">
                                    <a:effectLst/>
                                    <a:latin typeface="Cambria Math"/>
                                    <a:ea typeface="Times New Roman"/>
                                    <a:cs typeface="Times New Roman"/>
                                  </a:rPr>
                                  <m:t>𝟏</m:t>
                                </m:r>
                              </m:sub>
                            </m:sSub>
                            <m:r>
                              <a:rPr lang="en-US" b="1" i="1">
                                <a:effectLst/>
                                <a:latin typeface="Cambria Math"/>
                                <a:ea typeface="Times New Roman"/>
                                <a:cs typeface="Times New Roman"/>
                              </a:rPr>
                              <m:t>=</m:t>
                            </m:r>
                            <m:r>
                              <a:rPr lang="en-US" b="1" i="1">
                                <a:effectLst/>
                                <a:latin typeface="Cambria Math"/>
                                <a:ea typeface="Times New Roman"/>
                                <a:cs typeface="Times New Roman"/>
                              </a:rPr>
                              <m:t>𝟐𝟎𝟎𝟒</m:t>
                            </m:r>
                          </m:e>
                          <m:e>
                            <m:sSub>
                              <m:sSubPr>
                                <m:ctrlPr>
                                  <a:rPr lang="en-US" b="1" i="1">
                                    <a:effectLst/>
                                    <a:latin typeface="Cambria Math"/>
                                    <a:ea typeface="Times New Roman"/>
                                    <a:cs typeface="Times New Roman"/>
                                  </a:rPr>
                                </m:ctrlPr>
                              </m:sSubPr>
                              <m:e>
                                <m:r>
                                  <a:rPr lang="en-US" b="1" i="1">
                                    <a:effectLst/>
                                    <a:latin typeface="Cambria Math"/>
                                    <a:ea typeface="Times New Roman"/>
                                    <a:cs typeface="Times New Roman"/>
                                  </a:rPr>
                                  <m:t>𝒖</m:t>
                                </m:r>
                              </m:e>
                              <m:sub>
                                <m:r>
                                  <a:rPr lang="en-US" b="1" i="1">
                                    <a:effectLst/>
                                    <a:latin typeface="Cambria Math"/>
                                    <a:ea typeface="Times New Roman"/>
                                    <a:cs typeface="Times New Roman"/>
                                  </a:rPr>
                                  <m:t>𝒏</m:t>
                                </m:r>
                                <m:r>
                                  <a:rPr lang="en-US" b="1" i="1">
                                    <a:effectLst/>
                                    <a:latin typeface="Cambria Math"/>
                                    <a:ea typeface="Times New Roman"/>
                                    <a:cs typeface="Times New Roman"/>
                                  </a:rPr>
                                  <m:t>+</m:t>
                                </m:r>
                                <m:r>
                                  <a:rPr lang="en-US" b="1" i="1">
                                    <a:effectLst/>
                                    <a:latin typeface="Cambria Math"/>
                                    <a:ea typeface="Times New Roman"/>
                                    <a:cs typeface="Times New Roman"/>
                                  </a:rPr>
                                  <m:t>𝟏</m:t>
                                </m:r>
                              </m:sub>
                            </m:sSub>
                            <m:r>
                              <a:rPr lang="en-US" b="1" i="1">
                                <a:effectLst/>
                                <a:latin typeface="Cambria Math"/>
                                <a:ea typeface="Times New Roman"/>
                                <a:cs typeface="Times New Roman"/>
                              </a:rPr>
                              <m:t>=</m:t>
                            </m:r>
                            <m:f>
                              <m:fPr>
                                <m:ctrlPr>
                                  <a:rPr lang="en-US" b="1" i="1">
                                    <a:effectLst/>
                                    <a:latin typeface="Cambria Math"/>
                                    <a:ea typeface="Times New Roman"/>
                                    <a:cs typeface="Times New Roman"/>
                                  </a:rPr>
                                </m:ctrlPr>
                              </m:fPr>
                              <m:num>
                                <m:r>
                                  <a:rPr lang="en-US" b="1" i="1">
                                    <a:effectLst/>
                                    <a:latin typeface="Cambria Math"/>
                                    <a:ea typeface="Times New Roman"/>
                                    <a:cs typeface="Times New Roman"/>
                                  </a:rPr>
                                  <m:t>𝟏</m:t>
                                </m:r>
                              </m:num>
                              <m:den>
                                <m:r>
                                  <a:rPr lang="en-US" b="1" i="1">
                                    <a:effectLst/>
                                    <a:latin typeface="Cambria Math"/>
                                    <a:ea typeface="Times New Roman"/>
                                    <a:cs typeface="Times New Roman"/>
                                  </a:rPr>
                                  <m:t>𝟐</m:t>
                                </m:r>
                              </m:den>
                            </m:f>
                            <m:func>
                              <m:funcPr>
                                <m:ctrlPr>
                                  <a:rPr lang="en-US" b="1" i="1">
                                    <a:effectLst/>
                                    <a:latin typeface="Cambria Math"/>
                                    <a:ea typeface="Times New Roman"/>
                                    <a:cs typeface="Times New Roman"/>
                                  </a:rPr>
                                </m:ctrlPr>
                              </m:funcPr>
                              <m:fName>
                                <m:r>
                                  <a:rPr lang="en-US" b="1" i="1">
                                    <a:effectLst/>
                                    <a:latin typeface="Cambria Math"/>
                                    <a:ea typeface="Times New Roman"/>
                                    <a:cs typeface="Times New Roman"/>
                                  </a:rPr>
                                  <m:t>𝐥𝐧</m:t>
                                </m:r>
                              </m:fName>
                              <m:e>
                                <m:r>
                                  <a:rPr lang="en-US" b="1" i="1">
                                    <a:effectLst/>
                                    <a:latin typeface="Cambria Math"/>
                                    <a:ea typeface="Times New Roman"/>
                                    <a:cs typeface="Times New Roman"/>
                                  </a:rPr>
                                  <m:t>(</m:t>
                                </m:r>
                                <m:r>
                                  <a:rPr lang="en-US" b="1" i="1">
                                    <a:effectLst/>
                                    <a:latin typeface="Cambria Math"/>
                                    <a:ea typeface="Times New Roman"/>
                                    <a:cs typeface="Times New Roman"/>
                                  </a:rPr>
                                  <m:t>𝟏</m:t>
                                </m:r>
                                <m:r>
                                  <a:rPr lang="en-US" b="1" i="1">
                                    <a:effectLst/>
                                    <a:latin typeface="Cambria Math"/>
                                    <a:ea typeface="Times New Roman"/>
                                    <a:cs typeface="Times New Roman"/>
                                  </a:rPr>
                                  <m:t>+</m:t>
                                </m:r>
                                <m:sSubSup>
                                  <m:sSubSupPr>
                                    <m:ctrlPr>
                                      <a:rPr lang="en-US" b="1" i="1">
                                        <a:effectLst/>
                                        <a:latin typeface="Cambria Math"/>
                                        <a:ea typeface="Times New Roman"/>
                                        <a:cs typeface="Times New Roman"/>
                                      </a:rPr>
                                    </m:ctrlPr>
                                  </m:sSubSupPr>
                                  <m:e>
                                    <m:r>
                                      <a:rPr lang="en-US" b="1" i="1">
                                        <a:effectLst/>
                                        <a:latin typeface="Cambria Math"/>
                                        <a:ea typeface="Times New Roman"/>
                                        <a:cs typeface="Times New Roman"/>
                                      </a:rPr>
                                      <m:t>𝒖</m:t>
                                    </m:r>
                                  </m:e>
                                  <m:sub>
                                    <m:r>
                                      <a:rPr lang="en-US" b="1" i="1">
                                        <a:effectLst/>
                                        <a:latin typeface="Cambria Math"/>
                                        <a:ea typeface="Times New Roman"/>
                                        <a:cs typeface="Times New Roman"/>
                                      </a:rPr>
                                      <m:t>𝒏</m:t>
                                    </m:r>
                                  </m:sub>
                                  <m:sup>
                                    <m:r>
                                      <a:rPr lang="en-US" b="1" i="1">
                                        <a:effectLst/>
                                        <a:latin typeface="Cambria Math"/>
                                        <a:ea typeface="Times New Roman"/>
                                        <a:cs typeface="Times New Roman"/>
                                      </a:rPr>
                                      <m:t>𝟐</m:t>
                                    </m:r>
                                  </m:sup>
                                </m:sSubSup>
                                <m:r>
                                  <a:rPr lang="en-US" b="1" i="1">
                                    <a:effectLst/>
                                    <a:latin typeface="Cambria Math"/>
                                    <a:ea typeface="Times New Roman"/>
                                    <a:cs typeface="Times New Roman"/>
                                  </a:rPr>
                                  <m:t>)</m:t>
                                </m:r>
                              </m:e>
                            </m:func>
                            <m:r>
                              <a:rPr lang="en-US" b="1" i="1">
                                <a:effectLst/>
                                <a:latin typeface="Cambria Math"/>
                                <a:ea typeface="Times New Roman"/>
                                <a:cs typeface="Times New Roman"/>
                              </a:rPr>
                              <m:t>−</m:t>
                            </m:r>
                            <m:r>
                              <a:rPr lang="en-US" b="1" i="1">
                                <a:effectLst/>
                                <a:latin typeface="Cambria Math"/>
                                <a:ea typeface="Times New Roman"/>
                                <a:cs typeface="Times New Roman"/>
                              </a:rPr>
                              <m:t>𝟐𝟎𝟎𝟓</m:t>
                            </m:r>
                            <m:r>
                              <a:rPr lang="en-US" b="1" i="1">
                                <a:effectLst/>
                                <a:latin typeface="Cambria Math"/>
                                <a:ea typeface="Times New Roman"/>
                                <a:cs typeface="Times New Roman"/>
                              </a:rPr>
                              <m:t>;</m:t>
                            </m:r>
                            <m:r>
                              <a:rPr lang="en-US" b="1" i="1">
                                <a:effectLst/>
                                <a:latin typeface="Cambria Math"/>
                                <a:ea typeface="Times New Roman"/>
                                <a:cs typeface="Times New Roman"/>
                              </a:rPr>
                              <m:t>𝒏</m:t>
                            </m:r>
                            <m:r>
                              <a:rPr lang="en-US" b="1" i="1">
                                <a:effectLst/>
                                <a:latin typeface="Cambria Math"/>
                                <a:ea typeface="Times New Roman"/>
                                <a:cs typeface="Times New Roman"/>
                              </a:rPr>
                              <m:t>≥</m:t>
                            </m:r>
                            <m:r>
                              <a:rPr lang="en-US" b="1" i="1">
                                <a:effectLst/>
                                <a:latin typeface="Cambria Math"/>
                                <a:ea typeface="Times New Roman"/>
                                <a:cs typeface="Times New Roman"/>
                              </a:rPr>
                              <m:t>𝟏</m:t>
                            </m:r>
                            <m:r>
                              <a:rPr lang="en-US" b="1" i="1">
                                <a:effectLst/>
                                <a:latin typeface="Cambria Math"/>
                                <a:ea typeface="Times New Roman"/>
                                <a:cs typeface="Times New Roman"/>
                              </a:rPr>
                              <m:t>.</m:t>
                            </m:r>
                          </m:e>
                        </m:eqArr>
                      </m:e>
                    </m:d>
                  </m:oMath>
                </a14:m>
                <a:r>
                  <a:rPr lang="en-US" b="1">
                    <a:effectLst/>
                    <a:latin typeface="Times New Roman"/>
                    <a:ea typeface="Times New Roman"/>
                    <a:cs typeface="Times New Roman"/>
                  </a:rPr>
                  <a:t> Chứng minh rằng tồn tại </a:t>
                </a:r>
                <a14:m>
                  <m:oMath xmlns:m="http://schemas.openxmlformats.org/officeDocument/2006/math">
                    <m:func>
                      <m:funcPr>
                        <m:ctrlPr>
                          <a:rPr lang="en-US" b="1" i="1">
                            <a:effectLst/>
                            <a:latin typeface="Cambria Math"/>
                            <a:ea typeface="Times New Roman"/>
                            <a:cs typeface="Times New Roman"/>
                          </a:rPr>
                        </m:ctrlPr>
                      </m:funcPr>
                      <m:fName>
                        <m:r>
                          <a:rPr lang="en-US" b="1" i="1">
                            <a:effectLst/>
                            <a:latin typeface="Cambria Math"/>
                            <a:ea typeface="Times New Roman"/>
                            <a:cs typeface="Times New Roman"/>
                          </a:rPr>
                          <m:t>𝐥</m:t>
                        </m:r>
                        <m:r>
                          <a:rPr lang="en-US" b="1">
                            <a:effectLst/>
                            <a:latin typeface="Cambria Math"/>
                            <a:ea typeface="Times New Roman"/>
                            <a:cs typeface="Times New Roman"/>
                          </a:rPr>
                          <m:t>𝐢</m:t>
                        </m:r>
                        <m:r>
                          <a:rPr lang="en-US" b="1" i="1">
                            <a:effectLst/>
                            <a:latin typeface="Cambria Math"/>
                            <a:ea typeface="Times New Roman"/>
                            <a:cs typeface="Times New Roman"/>
                          </a:rPr>
                          <m:t>𝐦</m:t>
                        </m:r>
                      </m:fName>
                      <m:e>
                        <m:sSub>
                          <m:sSubPr>
                            <m:ctrlPr>
                              <a:rPr lang="en-US" b="1" i="1">
                                <a:effectLst/>
                                <a:latin typeface="Cambria Math"/>
                                <a:ea typeface="Times New Roman"/>
                                <a:cs typeface="Times New Roman"/>
                              </a:rPr>
                            </m:ctrlPr>
                          </m:sSubPr>
                          <m:e>
                            <m:r>
                              <a:rPr lang="en-US" b="1" i="1">
                                <a:effectLst/>
                                <a:latin typeface="Cambria Math"/>
                                <a:ea typeface="Times New Roman"/>
                                <a:cs typeface="Times New Roman"/>
                              </a:rPr>
                              <m:t>𝒖</m:t>
                            </m:r>
                          </m:e>
                          <m:sub>
                            <m:r>
                              <a:rPr lang="en-US" b="1" i="1">
                                <a:effectLst/>
                                <a:latin typeface="Cambria Math"/>
                                <a:ea typeface="Times New Roman"/>
                                <a:cs typeface="Times New Roman"/>
                              </a:rPr>
                              <m:t>𝒏</m:t>
                            </m:r>
                          </m:sub>
                        </m:sSub>
                      </m:e>
                    </m:func>
                    <m:r>
                      <a:rPr lang="en-US" b="1" i="1">
                        <a:effectLst/>
                        <a:latin typeface="Cambria Math"/>
                        <a:ea typeface="Times New Roman"/>
                        <a:cs typeface="Times New Roman"/>
                      </a:rPr>
                      <m:t>.</m:t>
                    </m:r>
                  </m:oMath>
                </a14:m>
                <a:endParaRPr lang="en-US" sz="2400">
                  <a:ea typeface="Calibri"/>
                  <a:cs typeface="Times New Roman"/>
                </a:endParaRPr>
              </a:p>
              <a:p>
                <a:pPr marL="0" indent="0" algn="r">
                  <a:lnSpc>
                    <a:spcPct val="115000"/>
                  </a:lnSpc>
                  <a:spcAft>
                    <a:spcPts val="0"/>
                  </a:spcAft>
                  <a:buNone/>
                </a:pPr>
                <a:r>
                  <a:rPr lang="en-US" i="1">
                    <a:effectLst/>
                    <a:latin typeface="Times New Roman"/>
                    <a:ea typeface="Calibri"/>
                    <a:cs typeface="Times New Roman"/>
                  </a:rPr>
                  <a:t>(Olympic sinh viên năm 2005)</a:t>
                </a:r>
                <a:endParaRPr lang="en-US" sz="2400">
                  <a:ea typeface="Calibri"/>
                  <a:cs typeface="Times New Roman"/>
                </a:endParaRPr>
              </a:p>
              <a:p>
                <a:pPr marL="0" indent="0" algn="ctr">
                  <a:lnSpc>
                    <a:spcPct val="115000"/>
                  </a:lnSpc>
                  <a:spcAft>
                    <a:spcPts val="0"/>
                  </a:spcAft>
                  <a:buNone/>
                </a:pPr>
                <a:r>
                  <a:rPr lang="en-US" b="1">
                    <a:effectLst/>
                    <a:latin typeface="Times New Roman"/>
                    <a:ea typeface="Calibri"/>
                    <a:cs typeface="Times New Roman"/>
                  </a:rPr>
                  <a:t>Giải:</a:t>
                </a:r>
                <a:endParaRPr lang="en-US" sz="2400">
                  <a:ea typeface="Calibri"/>
                  <a:cs typeface="Times New Roman"/>
                </a:endParaRPr>
              </a:p>
              <a:p>
                <a:pPr indent="0">
                  <a:lnSpc>
                    <a:spcPct val="115000"/>
                  </a:lnSpc>
                  <a:spcAft>
                    <a:spcPts val="0"/>
                  </a:spcAft>
                  <a:buNone/>
                </a:pPr>
                <a:r>
                  <a:rPr lang="en-US">
                    <a:effectLst/>
                    <a:latin typeface="Times New Roman"/>
                    <a:ea typeface="Calibri"/>
                    <a:cs typeface="Times New Roman"/>
                  </a:rPr>
                  <a:t>Đặt</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f>
                        <m:fPr>
                          <m:ctrlPr>
                            <a:rPr lang="en-US" i="1">
                              <a:effectLst/>
                              <a:latin typeface="Cambria Math"/>
                              <a:ea typeface="Calibri"/>
                              <a:cs typeface="Times New Roman"/>
                            </a:rPr>
                          </m:ctrlPr>
                        </m:fPr>
                        <m:num>
                          <m:r>
                            <a:rPr lang="en-US" i="1">
                              <a:effectLst/>
                              <a:latin typeface="Cambria Math"/>
                              <a:ea typeface="Calibri"/>
                              <a:cs typeface="Times New Roman"/>
                            </a:rPr>
                            <m:t>1</m:t>
                          </m:r>
                        </m:num>
                        <m:den>
                          <m:r>
                            <a:rPr lang="en-US" i="1">
                              <a:effectLst/>
                              <a:latin typeface="Cambria Math"/>
                              <a:ea typeface="Calibri"/>
                              <a:cs typeface="Times New Roman"/>
                            </a:rPr>
                            <m:t>2</m:t>
                          </m:r>
                        </m:den>
                      </m:f>
                      <m:func>
                        <m:funcPr>
                          <m:ctrlPr>
                            <a:rPr lang="en-US" i="1">
                              <a:effectLst/>
                              <a:latin typeface="Cambria Math"/>
                              <a:ea typeface="Calibri"/>
                              <a:cs typeface="Times New Roman"/>
                            </a:rPr>
                          </m:ctrlPr>
                        </m:funcPr>
                        <m:fName>
                          <m:r>
                            <m:rPr>
                              <m:sty m:val="p"/>
                            </m:rPr>
                            <a:rPr lang="en-US">
                              <a:effectLst/>
                              <a:latin typeface="Cambria Math"/>
                              <a:ea typeface="Calibri"/>
                              <a:cs typeface="Times New Roman"/>
                            </a:rPr>
                            <m:t>ln</m:t>
                          </m:r>
                        </m:fName>
                        <m:e>
                          <m:d>
                            <m:dPr>
                              <m:ctrlPr>
                                <a:rPr lang="en-US" i="1">
                                  <a:effectLst/>
                                  <a:latin typeface="Cambria Math"/>
                                  <a:ea typeface="Calibri"/>
                                  <a:cs typeface="Times New Roman"/>
                                </a:rPr>
                              </m:ctrlPr>
                            </m:dPr>
                            <m:e>
                              <m:r>
                                <a:rPr lang="en-US" i="1">
                                  <a:effectLst/>
                                  <a:latin typeface="Cambria Math"/>
                                  <a:ea typeface="Calibri"/>
                                  <a:cs typeface="Times New Roman"/>
                                </a:rPr>
                                <m:t>1+</m:t>
                              </m:r>
                              <m:sSup>
                                <m:sSupPr>
                                  <m:ctrlPr>
                                    <a:rPr lang="en-US" i="1">
                                      <a:effectLst/>
                                      <a:latin typeface="Cambria Math"/>
                                      <a:ea typeface="Calibri"/>
                                      <a:cs typeface="Times New Roman"/>
                                    </a:rPr>
                                  </m:ctrlPr>
                                </m:sSupPr>
                                <m:e>
                                  <m:r>
                                    <a:rPr lang="en-US" i="1">
                                      <a:effectLst/>
                                      <a:latin typeface="Cambria Math"/>
                                      <a:ea typeface="Calibri"/>
                                      <a:cs typeface="Times New Roman"/>
                                    </a:rPr>
                                    <m:t>𝑥</m:t>
                                  </m:r>
                                </m:e>
                                <m:sup>
                                  <m:r>
                                    <a:rPr lang="en-US" i="1">
                                      <a:effectLst/>
                                      <a:latin typeface="Cambria Math"/>
                                      <a:ea typeface="Calibri"/>
                                      <a:cs typeface="Times New Roman"/>
                                    </a:rPr>
                                    <m:t>2</m:t>
                                  </m:r>
                                </m:sup>
                              </m:sSup>
                            </m:e>
                          </m:d>
                        </m:e>
                      </m:func>
                      <m:r>
                        <a:rPr lang="en-US" i="1">
                          <a:effectLst/>
                          <a:latin typeface="Cambria Math"/>
                          <a:ea typeface="Calibri"/>
                          <a:cs typeface="Times New Roman"/>
                        </a:rPr>
                        <m:t>−2005.</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Suy ra</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sSup>
                        <m:sSupPr>
                          <m:ctrlPr>
                            <a:rPr lang="en-US" i="1">
                              <a:effectLst/>
                              <a:latin typeface="Cambria Math"/>
                              <a:ea typeface="Calibri"/>
                              <a:cs typeface="Times New Roman"/>
                            </a:rPr>
                          </m:ctrlPr>
                        </m:sSupPr>
                        <m:e>
                          <m:r>
                            <a:rPr lang="en-US" i="1">
                              <a:effectLst/>
                              <a:latin typeface="Cambria Math"/>
                              <a:ea typeface="Calibri"/>
                              <a:cs typeface="Times New Roman"/>
                            </a:rPr>
                            <m:t>𝑓</m:t>
                          </m:r>
                        </m:e>
                        <m:sup>
                          <m:r>
                            <a:rPr lang="en-US" i="1">
                              <a:effectLst/>
                              <a:latin typeface="Cambria Math"/>
                              <a:ea typeface="Calibri"/>
                              <a:cs typeface="Times New Roman"/>
                            </a:rPr>
                            <m:t>′</m:t>
                          </m:r>
                        </m:sup>
                      </m:sSup>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f>
                        <m:fPr>
                          <m:ctrlPr>
                            <a:rPr lang="en-US" i="1">
                              <a:effectLst/>
                              <a:latin typeface="Cambria Math"/>
                              <a:ea typeface="Calibri"/>
                              <a:cs typeface="Times New Roman"/>
                            </a:rPr>
                          </m:ctrlPr>
                        </m:fPr>
                        <m:num>
                          <m:r>
                            <a:rPr lang="en-US" i="1">
                              <a:effectLst/>
                              <a:latin typeface="Cambria Math"/>
                              <a:ea typeface="Calibri"/>
                              <a:cs typeface="Times New Roman"/>
                            </a:rPr>
                            <m:t>1</m:t>
                          </m:r>
                        </m:num>
                        <m:den>
                          <m:r>
                            <a:rPr lang="en-US" i="1">
                              <a:effectLst/>
                              <a:latin typeface="Cambria Math"/>
                              <a:ea typeface="Calibri"/>
                              <a:cs typeface="Times New Roman"/>
                            </a:rPr>
                            <m:t>2</m:t>
                          </m:r>
                        </m:den>
                      </m:f>
                      <m:r>
                        <a:rPr lang="en-US" i="1">
                          <a:effectLst/>
                          <a:latin typeface="Cambria Math"/>
                          <a:ea typeface="Calibri"/>
                          <a:cs typeface="Times New Roman"/>
                        </a:rPr>
                        <m:t>.</m:t>
                      </m:r>
                      <m:f>
                        <m:fPr>
                          <m:ctrlPr>
                            <a:rPr lang="en-US" i="1">
                              <a:effectLst/>
                              <a:latin typeface="Cambria Math"/>
                              <a:ea typeface="Calibri"/>
                              <a:cs typeface="Times New Roman"/>
                            </a:rPr>
                          </m:ctrlPr>
                        </m:fPr>
                        <m:num>
                          <m:r>
                            <a:rPr lang="en-US" i="1">
                              <a:effectLst/>
                              <a:latin typeface="Cambria Math"/>
                              <a:ea typeface="Calibri"/>
                              <a:cs typeface="Times New Roman"/>
                            </a:rPr>
                            <m:t>2</m:t>
                          </m:r>
                          <m:r>
                            <a:rPr lang="en-US" i="1">
                              <a:effectLst/>
                              <a:latin typeface="Cambria Math"/>
                              <a:ea typeface="Calibri"/>
                              <a:cs typeface="Times New Roman"/>
                            </a:rPr>
                            <m:t>𝑥</m:t>
                          </m:r>
                        </m:num>
                        <m:den>
                          <m:r>
                            <a:rPr lang="en-US" i="1">
                              <a:effectLst/>
                              <a:latin typeface="Cambria Math"/>
                              <a:ea typeface="Calibri"/>
                              <a:cs typeface="Times New Roman"/>
                            </a:rPr>
                            <m:t>1+</m:t>
                          </m:r>
                          <m:sSup>
                            <m:sSupPr>
                              <m:ctrlPr>
                                <a:rPr lang="en-US" i="1">
                                  <a:effectLst/>
                                  <a:latin typeface="Cambria Math"/>
                                  <a:ea typeface="Calibri"/>
                                  <a:cs typeface="Times New Roman"/>
                                </a:rPr>
                              </m:ctrlPr>
                            </m:sSupPr>
                            <m:e>
                              <m:r>
                                <a:rPr lang="en-US" i="1">
                                  <a:effectLst/>
                                  <a:latin typeface="Cambria Math"/>
                                  <a:ea typeface="Calibri"/>
                                  <a:cs typeface="Times New Roman"/>
                                </a:rPr>
                                <m:t>𝑥</m:t>
                              </m:r>
                            </m:e>
                            <m:sup>
                              <m:r>
                                <a:rPr lang="en-US" i="1">
                                  <a:effectLst/>
                                  <a:latin typeface="Cambria Math"/>
                                  <a:ea typeface="Calibri"/>
                                  <a:cs typeface="Times New Roman"/>
                                </a:rPr>
                                <m:t>2</m:t>
                              </m:r>
                            </m:sup>
                          </m:sSup>
                        </m:den>
                      </m:f>
                      <m:r>
                        <a:rPr lang="en-US" i="1">
                          <a:effectLst/>
                          <a:latin typeface="Cambria Math"/>
                          <a:ea typeface="Calibri"/>
                          <a:cs typeface="Times New Roman"/>
                        </a:rPr>
                        <m:t>=</m:t>
                      </m:r>
                      <m:f>
                        <m:fPr>
                          <m:ctrlPr>
                            <a:rPr lang="en-US" i="1">
                              <a:effectLst/>
                              <a:latin typeface="Cambria Math"/>
                              <a:ea typeface="Calibri"/>
                              <a:cs typeface="Times New Roman"/>
                            </a:rPr>
                          </m:ctrlPr>
                        </m:fPr>
                        <m:num>
                          <m:r>
                            <a:rPr lang="en-US" i="1">
                              <a:effectLst/>
                              <a:latin typeface="Cambria Math"/>
                              <a:ea typeface="Calibri"/>
                              <a:cs typeface="Times New Roman"/>
                            </a:rPr>
                            <m:t>𝑥</m:t>
                          </m:r>
                        </m:num>
                        <m:den>
                          <m:sSup>
                            <m:sSupPr>
                              <m:ctrlPr>
                                <a:rPr lang="en-US" i="1">
                                  <a:effectLst/>
                                  <a:latin typeface="Cambria Math"/>
                                  <a:ea typeface="Calibri"/>
                                  <a:cs typeface="Times New Roman"/>
                                </a:rPr>
                              </m:ctrlPr>
                            </m:sSupPr>
                            <m:e>
                              <m:r>
                                <a:rPr lang="en-US" i="1">
                                  <a:effectLst/>
                                  <a:latin typeface="Cambria Math"/>
                                  <a:ea typeface="Calibri"/>
                                  <a:cs typeface="Times New Roman"/>
                                </a:rPr>
                                <m:t>𝑥</m:t>
                              </m:r>
                            </m:e>
                            <m:sup>
                              <m:r>
                                <a:rPr lang="en-US" i="1">
                                  <a:effectLst/>
                                  <a:latin typeface="Cambria Math"/>
                                  <a:ea typeface="Calibri"/>
                                  <a:cs typeface="Times New Roman"/>
                                </a:rPr>
                                <m:t>2</m:t>
                              </m:r>
                            </m:sup>
                          </m:sSup>
                          <m:r>
                            <a:rPr lang="en-US" i="1">
                              <a:effectLst/>
                              <a:latin typeface="Cambria Math"/>
                              <a:ea typeface="Calibri"/>
                              <a:cs typeface="Times New Roman"/>
                            </a:rPr>
                            <m:t>+1</m:t>
                          </m:r>
                        </m:den>
                      </m:f>
                      <m:r>
                        <a:rPr lang="en-US" i="1">
                          <a:effectLst/>
                          <a:latin typeface="Cambria Math"/>
                          <a:ea typeface="Calibri"/>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Nên</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d>
                        <m:dPr>
                          <m:begChr m:val="|"/>
                          <m:endChr m:val="|"/>
                          <m:ctrlPr>
                            <a:rPr lang="en-US" i="1">
                              <a:effectLst/>
                              <a:latin typeface="Cambria Math"/>
                              <a:ea typeface="Calibri"/>
                              <a:cs typeface="Times New Roman"/>
                            </a:rPr>
                          </m:ctrlPr>
                        </m:dPr>
                        <m:e>
                          <m:sSup>
                            <m:sSupPr>
                              <m:ctrlPr>
                                <a:rPr lang="en-US" i="1">
                                  <a:effectLst/>
                                  <a:latin typeface="Cambria Math"/>
                                  <a:ea typeface="Calibri"/>
                                  <a:cs typeface="Times New Roman"/>
                                </a:rPr>
                              </m:ctrlPr>
                            </m:sSupPr>
                            <m:e>
                              <m:r>
                                <a:rPr lang="en-US" i="1">
                                  <a:effectLst/>
                                  <a:latin typeface="Cambria Math"/>
                                  <a:ea typeface="Calibri"/>
                                  <a:cs typeface="Times New Roman"/>
                                </a:rPr>
                                <m:t>𝑓</m:t>
                              </m:r>
                            </m:e>
                            <m:sup>
                              <m:r>
                                <a:rPr lang="en-US" i="1">
                                  <a:effectLst/>
                                  <a:latin typeface="Cambria Math"/>
                                  <a:ea typeface="Calibri"/>
                                  <a:cs typeface="Times New Roman"/>
                                </a:rPr>
                                <m:t>′</m:t>
                              </m:r>
                            </m:sup>
                          </m:sSup>
                          <m:d>
                            <m:dPr>
                              <m:ctrlPr>
                                <a:rPr lang="en-US" i="1">
                                  <a:effectLst/>
                                  <a:latin typeface="Cambria Math"/>
                                  <a:ea typeface="Calibri"/>
                                  <a:cs typeface="Times New Roman"/>
                                </a:rPr>
                              </m:ctrlPr>
                            </m:dPr>
                            <m:e>
                              <m:r>
                                <a:rPr lang="en-US" i="1">
                                  <a:effectLst/>
                                  <a:latin typeface="Cambria Math"/>
                                  <a:ea typeface="Calibri"/>
                                  <a:cs typeface="Times New Roman"/>
                                </a:rPr>
                                <m:t>𝑥</m:t>
                              </m:r>
                            </m:e>
                          </m:d>
                        </m:e>
                      </m:d>
                      <m:r>
                        <a:rPr lang="en-US" i="1">
                          <a:effectLst/>
                          <a:latin typeface="Cambria Math"/>
                          <a:ea typeface="Calibri"/>
                          <a:cs typeface="Times New Roman"/>
                        </a:rPr>
                        <m:t>=</m:t>
                      </m:r>
                      <m:f>
                        <m:fPr>
                          <m:ctrlPr>
                            <a:rPr lang="en-US" i="1">
                              <a:effectLst/>
                              <a:latin typeface="Cambria Math"/>
                              <a:ea typeface="Calibri"/>
                              <a:cs typeface="Times New Roman"/>
                            </a:rPr>
                          </m:ctrlPr>
                        </m:fPr>
                        <m:num>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𝑥</m:t>
                              </m:r>
                            </m:e>
                          </m:d>
                        </m:num>
                        <m:den>
                          <m:sSup>
                            <m:sSupPr>
                              <m:ctrlPr>
                                <a:rPr lang="en-US" i="1">
                                  <a:effectLst/>
                                  <a:latin typeface="Cambria Math"/>
                                  <a:ea typeface="Calibri"/>
                                  <a:cs typeface="Times New Roman"/>
                                </a:rPr>
                              </m:ctrlPr>
                            </m:sSupPr>
                            <m:e>
                              <m:r>
                                <a:rPr lang="en-US" i="1">
                                  <a:effectLst/>
                                  <a:latin typeface="Cambria Math"/>
                                  <a:ea typeface="Calibri"/>
                                  <a:cs typeface="Times New Roman"/>
                                </a:rPr>
                                <m:t>𝑥</m:t>
                              </m:r>
                            </m:e>
                            <m:sup>
                              <m:r>
                                <a:rPr lang="en-US" i="1">
                                  <a:effectLst/>
                                  <a:latin typeface="Cambria Math"/>
                                  <a:ea typeface="Calibri"/>
                                  <a:cs typeface="Times New Roman"/>
                                </a:rPr>
                                <m:t>2</m:t>
                              </m:r>
                            </m:sup>
                          </m:sSup>
                          <m:r>
                            <a:rPr lang="en-US" i="1">
                              <a:effectLst/>
                              <a:latin typeface="Cambria Math"/>
                              <a:ea typeface="Calibri"/>
                              <a:cs typeface="Times New Roman"/>
                            </a:rPr>
                            <m:t>+1</m:t>
                          </m:r>
                        </m:den>
                      </m:f>
                      <m:r>
                        <a:rPr lang="en-US" i="1">
                          <a:effectLst/>
                          <a:latin typeface="Cambria Math"/>
                          <a:ea typeface="Calibri"/>
                          <a:cs typeface="Times New Roman"/>
                        </a:rPr>
                        <m:t>≤</m:t>
                      </m:r>
                      <m:f>
                        <m:fPr>
                          <m:ctrlPr>
                            <a:rPr lang="en-US" i="1">
                              <a:effectLst/>
                              <a:latin typeface="Cambria Math"/>
                              <a:ea typeface="Calibri"/>
                              <a:cs typeface="Times New Roman"/>
                            </a:rPr>
                          </m:ctrlPr>
                        </m:fPr>
                        <m:num>
                          <m:r>
                            <a:rPr lang="en-US" i="1">
                              <a:effectLst/>
                              <a:latin typeface="Cambria Math"/>
                              <a:ea typeface="Calibri"/>
                              <a:cs typeface="Times New Roman"/>
                            </a:rPr>
                            <m:t>1</m:t>
                          </m:r>
                        </m:num>
                        <m:den>
                          <m:r>
                            <a:rPr lang="en-US" i="1">
                              <a:effectLst/>
                              <a:latin typeface="Cambria Math"/>
                              <a:ea typeface="Calibri"/>
                              <a:cs typeface="Times New Roman"/>
                            </a:rPr>
                            <m:t>2</m:t>
                          </m:r>
                        </m:den>
                      </m:f>
                      <m:r>
                        <a:rPr lang="en-US" i="1">
                          <a:effectLst/>
                          <a:latin typeface="Cambria Math"/>
                          <a:ea typeface="Calibri"/>
                          <a:cs typeface="Times New Roman"/>
                        </a:rPr>
                        <m:t>  ∀</m:t>
                      </m:r>
                      <m:r>
                        <a:rPr lang="en-US" i="1">
                          <a:effectLst/>
                          <a:latin typeface="Cambria Math"/>
                          <a:ea typeface="Calibri"/>
                          <a:cs typeface="Times New Roman"/>
                        </a:rPr>
                        <m:t>𝑥</m:t>
                      </m:r>
                      <m:r>
                        <a:rPr lang="en-US" i="1">
                          <a:effectLst/>
                          <a:latin typeface="Cambria Math"/>
                          <a:ea typeface="Calibri"/>
                          <a:cs typeface="Times New Roman"/>
                        </a:rPr>
                        <m:t>.</m:t>
                      </m:r>
                    </m:oMath>
                  </m:oMathPara>
                </a14:m>
                <a:endParaRPr lang="en-US" sz="2400">
                  <a:ea typeface="Calibri"/>
                  <a:cs typeface="Times New Roman"/>
                </a:endParaRPr>
              </a:p>
              <a:p>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762000"/>
                <a:ext cx="8229600" cy="5364163"/>
              </a:xfrm>
              <a:blipFill rotWithShape="1">
                <a:blip r:embed="rId3"/>
                <a:stretch>
                  <a:fillRect l="-889" r="-1704" b="-7841"/>
                </a:stretch>
              </a:blipFill>
            </p:spPr>
            <p:txBody>
              <a:bodyPr/>
              <a:lstStyle/>
              <a:p>
                <a:r>
                  <a:rPr lang="en-US">
                    <a:noFill/>
                  </a:rPr>
                  <a:t> </a:t>
                </a:r>
              </a:p>
            </p:txBody>
          </p:sp>
        </mc:Fallback>
      </mc:AlternateContent>
    </p:spTree>
    <p:extLst>
      <p:ext uri="{BB962C8B-B14F-4D97-AF65-F5344CB8AC3E}">
        <p14:creationId xmlns:p14="http://schemas.microsoft.com/office/powerpoint/2010/main" val="1542224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2" end="2"/>
                                            </p:txEl>
                                          </p:spTgt>
                                        </p:tgtEl>
                                      </p:cBhvr>
                                    </p:animEffect>
                                  </p:childTnLst>
                                </p:cTn>
                              </p:par>
                              <p:par>
                                <p:cTn id="23" presetID="31"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3" end="3"/>
                                            </p:txEl>
                                          </p:spTgt>
                                        </p:tgtEl>
                                      </p:cBhvr>
                                    </p:animEffect>
                                  </p:childTnLst>
                                </p:cTn>
                              </p:par>
                              <p:par>
                                <p:cTn id="29" presetID="31"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4" end="4"/>
                                            </p:txEl>
                                          </p:spTgt>
                                        </p:tgtEl>
                                      </p:cBhvr>
                                    </p:animEffect>
                                  </p:childTnLst>
                                </p:cTn>
                              </p:par>
                              <p:par>
                                <p:cTn id="35" presetID="31"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40" dur="1000"/>
                                        <p:tgtEl>
                                          <p:spTgt spid="3">
                                            <p:txEl>
                                              <p:pRg st="5" end="5"/>
                                            </p:txEl>
                                          </p:spTgt>
                                        </p:tgtEl>
                                      </p:cBhvr>
                                    </p:animEffect>
                                  </p:childTnLst>
                                </p:cTn>
                              </p:par>
                              <p:par>
                                <p:cTn id="41" presetID="31" presetClass="entr" presetSubtype="0" fill="hold"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4"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5"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46" dur="1000"/>
                                        <p:tgtEl>
                                          <p:spTgt spid="3">
                                            <p:txEl>
                                              <p:pRg st="6" end="6"/>
                                            </p:txEl>
                                          </p:spTgt>
                                        </p:tgtEl>
                                      </p:cBhvr>
                                    </p:animEffect>
                                  </p:childTnLst>
                                </p:cTn>
                              </p:par>
                              <p:par>
                                <p:cTn id="47" presetID="31"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0"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1"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52" dur="1000"/>
                                        <p:tgtEl>
                                          <p:spTgt spid="3">
                                            <p:txEl>
                                              <p:pRg st="7" end="7"/>
                                            </p:txEl>
                                          </p:spTgt>
                                        </p:tgtEl>
                                      </p:cBhvr>
                                    </p:animEffect>
                                  </p:childTnLst>
                                </p:cTn>
                              </p:par>
                              <p:par>
                                <p:cTn id="53" presetID="31" presetClass="entr" presetSubtype="0" fill="hold" nodeType="with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p:cTn id="55"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57"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58"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533400"/>
                <a:ext cx="8229600" cy="5943600"/>
              </a:xfrm>
            </p:spPr>
            <p:txBody>
              <a:bodyPr>
                <a:normAutofit fontScale="55000" lnSpcReduction="20000"/>
              </a:bodyPr>
              <a:lstStyle/>
              <a:p>
                <a:pPr marL="0" indent="0">
                  <a:lnSpc>
                    <a:spcPct val="115000"/>
                  </a:lnSpc>
                  <a:spcAft>
                    <a:spcPts val="0"/>
                  </a:spcAft>
                  <a:buNone/>
                </a:pPr>
                <a:r>
                  <a:rPr lang="en-US" smtClean="0">
                    <a:effectLst/>
                    <a:latin typeface="Times New Roman"/>
                    <a:ea typeface="Calibri"/>
                    <a:cs typeface="Times New Roman"/>
                  </a:rPr>
                  <a:t>- Mặt khác, xét PT</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𝑥</m:t>
                      </m:r>
                      <m:r>
                        <a:rPr lang="en-US" i="1">
                          <a:effectLst/>
                          <a:latin typeface="Cambria Math"/>
                          <a:ea typeface="Calibri"/>
                          <a:cs typeface="Times New Roman"/>
                        </a:rPr>
                        <m:t>→</m:t>
                      </m:r>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𝑥</m:t>
                          </m:r>
                        </m:e>
                      </m:d>
                      <m:r>
                        <a:rPr lang="en-US" i="1">
                          <a:effectLst/>
                          <a:latin typeface="Cambria Math"/>
                          <a:ea typeface="Calibri"/>
                          <a:cs typeface="Times New Roman"/>
                        </a:rPr>
                        <m:t>−</m:t>
                      </m:r>
                      <m:r>
                        <a:rPr lang="en-US" i="1">
                          <a:effectLst/>
                          <a:latin typeface="Cambria Math"/>
                          <a:ea typeface="Calibri"/>
                          <a:cs typeface="Times New Roman"/>
                        </a:rPr>
                        <m:t>𝑥</m:t>
                      </m:r>
                      <m:r>
                        <a:rPr lang="en-US" i="1">
                          <a:effectLst/>
                          <a:latin typeface="Cambria Math"/>
                          <a:ea typeface="Calibri"/>
                          <a:cs typeface="Times New Roman"/>
                        </a:rPr>
                        <m:t>=</m:t>
                      </m:r>
                      <m:f>
                        <m:fPr>
                          <m:ctrlPr>
                            <a:rPr lang="en-US" i="1">
                              <a:effectLst/>
                              <a:latin typeface="Cambria Math"/>
                              <a:ea typeface="Calibri"/>
                              <a:cs typeface="Times New Roman"/>
                            </a:rPr>
                          </m:ctrlPr>
                        </m:fPr>
                        <m:num>
                          <m:r>
                            <a:rPr lang="en-US" i="1">
                              <a:effectLst/>
                              <a:latin typeface="Cambria Math"/>
                              <a:ea typeface="Calibri"/>
                              <a:cs typeface="Times New Roman"/>
                            </a:rPr>
                            <m:t>1</m:t>
                          </m:r>
                        </m:num>
                        <m:den>
                          <m:r>
                            <a:rPr lang="en-US" i="1">
                              <a:effectLst/>
                              <a:latin typeface="Cambria Math"/>
                              <a:ea typeface="Calibri"/>
                              <a:cs typeface="Times New Roman"/>
                            </a:rPr>
                            <m:t>2</m:t>
                          </m:r>
                        </m:den>
                      </m:f>
                      <m:func>
                        <m:funcPr>
                          <m:ctrlPr>
                            <a:rPr lang="en-US" i="1">
                              <a:effectLst/>
                              <a:latin typeface="Cambria Math"/>
                              <a:ea typeface="Calibri"/>
                              <a:cs typeface="Times New Roman"/>
                            </a:rPr>
                          </m:ctrlPr>
                        </m:funcPr>
                        <m:fName>
                          <m:r>
                            <m:rPr>
                              <m:sty m:val="p"/>
                            </m:rPr>
                            <a:rPr lang="en-US">
                              <a:effectLst/>
                              <a:latin typeface="Cambria Math"/>
                              <a:ea typeface="Calibri"/>
                              <a:cs typeface="Times New Roman"/>
                            </a:rPr>
                            <m:t>ln</m:t>
                          </m:r>
                        </m:fName>
                        <m:e>
                          <m:d>
                            <m:dPr>
                              <m:ctrlPr>
                                <a:rPr lang="en-US" i="1">
                                  <a:effectLst/>
                                  <a:latin typeface="Cambria Math"/>
                                  <a:ea typeface="Calibri"/>
                                  <a:cs typeface="Times New Roman"/>
                                </a:rPr>
                              </m:ctrlPr>
                            </m:dPr>
                            <m:e>
                              <m:r>
                                <a:rPr lang="en-US" i="1">
                                  <a:effectLst/>
                                  <a:latin typeface="Cambria Math"/>
                                  <a:ea typeface="Calibri"/>
                                  <a:cs typeface="Times New Roman"/>
                                </a:rPr>
                                <m:t>1+</m:t>
                              </m:r>
                              <m:sSup>
                                <m:sSupPr>
                                  <m:ctrlPr>
                                    <a:rPr lang="en-US" i="1">
                                      <a:effectLst/>
                                      <a:latin typeface="Cambria Math"/>
                                      <a:ea typeface="Calibri"/>
                                      <a:cs typeface="Times New Roman"/>
                                    </a:rPr>
                                  </m:ctrlPr>
                                </m:sSupPr>
                                <m:e>
                                  <m:r>
                                    <a:rPr lang="en-US" i="1">
                                      <a:effectLst/>
                                      <a:latin typeface="Cambria Math"/>
                                      <a:ea typeface="Calibri"/>
                                      <a:cs typeface="Times New Roman"/>
                                    </a:rPr>
                                    <m:t>𝑥</m:t>
                                  </m:r>
                                </m:e>
                                <m:sup>
                                  <m:r>
                                    <a:rPr lang="en-US" i="1">
                                      <a:effectLst/>
                                      <a:latin typeface="Cambria Math"/>
                                      <a:ea typeface="Calibri"/>
                                      <a:cs typeface="Times New Roman"/>
                                    </a:rPr>
                                    <m:t>2</m:t>
                                  </m:r>
                                </m:sup>
                              </m:sSup>
                            </m:e>
                          </m:d>
                        </m:e>
                      </m:func>
                      <m:r>
                        <a:rPr lang="en-US" i="1">
                          <a:effectLst/>
                          <a:latin typeface="Cambria Math"/>
                          <a:ea typeface="Calibri"/>
                          <a:cs typeface="Times New Roman"/>
                        </a:rPr>
                        <m:t>−2005−</m:t>
                      </m:r>
                      <m:r>
                        <a:rPr lang="en-US" i="1">
                          <a:effectLst/>
                          <a:latin typeface="Cambria Math"/>
                          <a:ea typeface="Calibri"/>
                          <a:cs typeface="Times New Roman"/>
                        </a:rPr>
                        <m:t>𝑥</m:t>
                      </m:r>
                      <m:r>
                        <a:rPr lang="en-US" i="1">
                          <a:effectLst/>
                          <a:latin typeface="Cambria Math"/>
                          <a:ea typeface="Calibri"/>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Có </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d>
                        <m:dPr>
                          <m:begChr m:val="{"/>
                          <m:endChr m:val=""/>
                          <m:ctrlPr>
                            <a:rPr lang="en-US" i="1">
                              <a:effectLst/>
                              <a:latin typeface="Cambria Math"/>
                              <a:ea typeface="Calibri"/>
                              <a:cs typeface="Times New Roman"/>
                            </a:rPr>
                          </m:ctrlPr>
                        </m:dPr>
                        <m:e>
                          <m:eqArr>
                            <m:eqArrPr>
                              <m:ctrlPr>
                                <a:rPr lang="en-US" i="1">
                                  <a:effectLst/>
                                  <a:latin typeface="Cambria Math"/>
                                  <a:ea typeface="Calibri"/>
                                  <a:cs typeface="Times New Roman"/>
                                </a:rPr>
                              </m:ctrlPr>
                            </m:eqArrPr>
                            <m:e>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0</m:t>
                                  </m:r>
                                </m:e>
                              </m:d>
                              <m:r>
                                <a:rPr lang="en-US" i="1">
                                  <a:effectLst/>
                                  <a:latin typeface="Cambria Math"/>
                                  <a:ea typeface="Calibri"/>
                                  <a:cs typeface="Times New Roman"/>
                                </a:rPr>
                                <m:t>&lt;0</m:t>
                              </m:r>
                            </m:e>
                            <m:e>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−3000</m:t>
                                  </m:r>
                                </m:e>
                              </m:d>
                              <m:r>
                                <a:rPr lang="en-US" i="1">
                                  <a:effectLst/>
                                  <a:latin typeface="Cambria Math"/>
                                  <a:ea typeface="Calibri"/>
                                  <a:cs typeface="Times New Roman"/>
                                </a:rPr>
                                <m:t>&gt;0,</m:t>
                              </m:r>
                            </m:e>
                          </m:eqArr>
                        </m:e>
                      </m:d>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mà hàm g liên tục trên R nên tồn tại số </a:t>
                </a:r>
                <a14:m>
                  <m:oMath xmlns:m="http://schemas.openxmlformats.org/officeDocument/2006/math">
                    <m:r>
                      <a:rPr lang="en-US" i="1">
                        <a:effectLst/>
                        <a:latin typeface="Cambria Math"/>
                        <a:ea typeface="Calibri"/>
                        <a:cs typeface="Times New Roman"/>
                      </a:rPr>
                      <m:t>𝐿</m:t>
                    </m:r>
                    <m:r>
                      <a:rPr lang="en-US" i="1">
                        <a:effectLst/>
                        <a:latin typeface="Cambria Math"/>
                        <a:ea typeface="Calibri"/>
                        <a:cs typeface="Times New Roman"/>
                      </a:rPr>
                      <m:t>∈(−3000, 0)</m:t>
                    </m:r>
                  </m:oMath>
                </a14:m>
                <a:r>
                  <a:rPr lang="en-US">
                    <a:effectLst/>
                    <a:latin typeface="Times New Roman"/>
                    <a:ea typeface="Calibri"/>
                    <a:cs typeface="Times New Roman"/>
                  </a:rPr>
                  <a:t> sao cho</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r>
                        <a:rPr lang="en-US" i="1">
                          <a:effectLst/>
                          <a:latin typeface="Cambria Math"/>
                          <a:ea typeface="Calibri"/>
                          <a:cs typeface="Times New Roman"/>
                        </a:rPr>
                        <m:t>𝑔</m:t>
                      </m:r>
                      <m:d>
                        <m:dPr>
                          <m:ctrlPr>
                            <a:rPr lang="en-US" i="1">
                              <a:effectLst/>
                              <a:latin typeface="Cambria Math"/>
                              <a:ea typeface="Calibri"/>
                              <a:cs typeface="Times New Roman"/>
                            </a:rPr>
                          </m:ctrlPr>
                        </m:dPr>
                        <m:e>
                          <m:r>
                            <a:rPr lang="en-US" i="1">
                              <a:effectLst/>
                              <a:latin typeface="Cambria Math"/>
                              <a:ea typeface="Calibri"/>
                              <a:cs typeface="Times New Roman"/>
                            </a:rPr>
                            <m:t>𝐿</m:t>
                          </m:r>
                        </m:e>
                      </m:d>
                      <m:r>
                        <a:rPr lang="en-US" i="1">
                          <a:effectLst/>
                          <a:latin typeface="Cambria Math"/>
                          <a:ea typeface="Calibri"/>
                          <a:cs typeface="Times New Roman"/>
                        </a:rPr>
                        <m:t>=0→</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𝐿</m:t>
                          </m:r>
                        </m:e>
                      </m:d>
                      <m:r>
                        <a:rPr lang="en-US" i="1">
                          <a:effectLst/>
                          <a:latin typeface="Cambria Math"/>
                          <a:ea typeface="Calibri"/>
                          <a:cs typeface="Times New Roman"/>
                        </a:rPr>
                        <m:t>=</m:t>
                      </m:r>
                      <m:r>
                        <a:rPr lang="en-US" i="1">
                          <a:effectLst/>
                          <a:latin typeface="Cambria Math"/>
                          <a:ea typeface="Calibri"/>
                          <a:cs typeface="Times New Roman"/>
                        </a:rPr>
                        <m:t>𝐿</m:t>
                      </m:r>
                      <m:r>
                        <a:rPr lang="en-US" i="1">
                          <a:effectLst/>
                          <a:latin typeface="Cambria Math"/>
                          <a:ea typeface="Calibri"/>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Theo Định lý </a:t>
                </a:r>
                <a:r>
                  <a:rPr lang="en-US" smtClean="0">
                    <a:effectLst/>
                    <a:latin typeface="Times New Roman"/>
                    <a:ea typeface="Calibri"/>
                    <a:cs typeface="Times New Roman"/>
                  </a:rPr>
                  <a:t>Lagrange, </a:t>
                </a:r>
                <a:r>
                  <a:rPr lang="en-US">
                    <a:effectLst/>
                    <a:latin typeface="Times New Roman"/>
                    <a:ea typeface="Calibri"/>
                    <a:cs typeface="Times New Roman"/>
                  </a:rPr>
                  <a:t>ta có</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d>
                        <m:dPr>
                          <m:begChr m:val="|"/>
                          <m:endChr m:val="|"/>
                          <m:ctrlPr>
                            <a:rPr lang="en-US" i="1">
                              <a:effectLst/>
                              <a:latin typeface="Cambria Math"/>
                              <a:ea typeface="Calibri"/>
                              <a:cs typeface="Times New Roman"/>
                            </a:rPr>
                          </m:ctrlPr>
                        </m:dPr>
                        <m:e>
                          <m:sSub>
                            <m:sSubPr>
                              <m:ctrlPr>
                                <a:rPr lang="en-US" i="1">
                                  <a:effectLst/>
                                  <a:latin typeface="Cambria Math"/>
                                  <a:ea typeface="Calibri"/>
                                  <a:cs typeface="Times New Roman"/>
                                </a:rPr>
                              </m:ctrlPr>
                            </m:sSubPr>
                            <m:e>
                              <m:r>
                                <a:rPr lang="en-US" i="1">
                                  <a:effectLst/>
                                  <a:latin typeface="Cambria Math"/>
                                  <a:ea typeface="Calibri"/>
                                  <a:cs typeface="Times New Roman"/>
                                </a:rPr>
                                <m:t>𝑢</m:t>
                              </m:r>
                            </m:e>
                            <m:sub>
                              <m:r>
                                <a:rPr lang="en-US" i="1">
                                  <a:effectLst/>
                                  <a:latin typeface="Cambria Math"/>
                                  <a:ea typeface="Calibri"/>
                                  <a:cs typeface="Times New Roman"/>
                                </a:rPr>
                                <m:t>𝑛</m:t>
                              </m:r>
                            </m:sub>
                          </m:sSub>
                          <m:r>
                            <a:rPr lang="en-US" i="1">
                              <a:effectLst/>
                              <a:latin typeface="Cambria Math"/>
                              <a:ea typeface="Calibri"/>
                              <a:cs typeface="Times New Roman"/>
                            </a:rPr>
                            <m:t>−</m:t>
                          </m:r>
                          <m:r>
                            <a:rPr lang="en-US" i="1">
                              <a:effectLst/>
                              <a:latin typeface="Cambria Math"/>
                              <a:ea typeface="Calibri"/>
                              <a:cs typeface="Times New Roman"/>
                            </a:rPr>
                            <m:t>𝐿</m:t>
                          </m:r>
                        </m:e>
                      </m:d>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r>
                            <a:rPr lang="en-US" i="1">
                              <a:effectLst/>
                              <a:latin typeface="Cambria Math"/>
                              <a:ea typeface="Calibri"/>
                              <a:cs typeface="Times New Roman"/>
                            </a:rPr>
                            <m:t>𝑓</m:t>
                          </m:r>
                          <m:d>
                            <m:dPr>
                              <m:ctrlPr>
                                <a:rPr lang="en-US" i="1">
                                  <a:effectLst/>
                                  <a:latin typeface="Cambria Math"/>
                                  <a:ea typeface="Calibri"/>
                                  <a:cs typeface="Times New Roman"/>
                                </a:rPr>
                              </m:ctrlPr>
                            </m:dPr>
                            <m:e>
                              <m:sSub>
                                <m:sSubPr>
                                  <m:ctrlPr>
                                    <a:rPr lang="en-US" i="1">
                                      <a:effectLst/>
                                      <a:latin typeface="Cambria Math"/>
                                      <a:ea typeface="Calibri"/>
                                      <a:cs typeface="Times New Roman"/>
                                    </a:rPr>
                                  </m:ctrlPr>
                                </m:sSubPr>
                                <m:e>
                                  <m:r>
                                    <a:rPr lang="en-US" i="1">
                                      <a:effectLst/>
                                      <a:latin typeface="Cambria Math"/>
                                      <a:ea typeface="Calibri"/>
                                      <a:cs typeface="Times New Roman"/>
                                    </a:rPr>
                                    <m:t>𝑢</m:t>
                                  </m:r>
                                </m:e>
                                <m:sub>
                                  <m:r>
                                    <a:rPr lang="en-US" i="1">
                                      <a:effectLst/>
                                      <a:latin typeface="Cambria Math"/>
                                      <a:ea typeface="Calibri"/>
                                      <a:cs typeface="Times New Roman"/>
                                    </a:rPr>
                                    <m:t>𝑛</m:t>
                                  </m:r>
                                  <m:r>
                                    <a:rPr lang="en-US" i="1">
                                      <a:effectLst/>
                                      <a:latin typeface="Cambria Math"/>
                                      <a:ea typeface="Calibri"/>
                                      <a:cs typeface="Times New Roman"/>
                                    </a:rPr>
                                    <m:t>−1</m:t>
                                  </m:r>
                                </m:sub>
                              </m:sSub>
                            </m:e>
                          </m:d>
                          <m:r>
                            <a:rPr lang="en-US" i="1">
                              <a:effectLst/>
                              <a:latin typeface="Cambria Math"/>
                              <a:ea typeface="Calibri"/>
                              <a:cs typeface="Times New Roman"/>
                            </a:rPr>
                            <m:t>−</m:t>
                          </m:r>
                          <m:r>
                            <a:rPr lang="en-US" i="1">
                              <a:effectLst/>
                              <a:latin typeface="Cambria Math"/>
                              <a:ea typeface="Calibri"/>
                              <a:cs typeface="Times New Roman"/>
                            </a:rPr>
                            <m:t>𝑓</m:t>
                          </m:r>
                          <m:d>
                            <m:dPr>
                              <m:ctrlPr>
                                <a:rPr lang="en-US" i="1">
                                  <a:effectLst/>
                                  <a:latin typeface="Cambria Math"/>
                                  <a:ea typeface="Calibri"/>
                                  <a:cs typeface="Times New Roman"/>
                                </a:rPr>
                              </m:ctrlPr>
                            </m:dPr>
                            <m:e>
                              <m:r>
                                <a:rPr lang="en-US" i="1">
                                  <a:effectLst/>
                                  <a:latin typeface="Cambria Math"/>
                                  <a:ea typeface="Calibri"/>
                                  <a:cs typeface="Times New Roman"/>
                                </a:rPr>
                                <m:t>𝐿</m:t>
                              </m:r>
                            </m:e>
                          </m:d>
                        </m:e>
                      </m:d>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sSup>
                            <m:sSupPr>
                              <m:ctrlPr>
                                <a:rPr lang="en-US" i="1">
                                  <a:effectLst/>
                                  <a:latin typeface="Cambria Math"/>
                                  <a:ea typeface="Calibri"/>
                                  <a:cs typeface="Times New Roman"/>
                                </a:rPr>
                              </m:ctrlPr>
                            </m:sSupPr>
                            <m:e>
                              <m:r>
                                <a:rPr lang="en-US" i="1">
                                  <a:effectLst/>
                                  <a:latin typeface="Cambria Math"/>
                                  <a:ea typeface="Calibri"/>
                                  <a:cs typeface="Times New Roman"/>
                                </a:rPr>
                                <m:t>𝑓</m:t>
                              </m:r>
                            </m:e>
                            <m:sup>
                              <m:r>
                                <a:rPr lang="en-US" i="1">
                                  <a:effectLst/>
                                  <a:latin typeface="Cambria Math"/>
                                  <a:ea typeface="Calibri"/>
                                  <a:cs typeface="Times New Roman"/>
                                </a:rPr>
                                <m:t>′</m:t>
                              </m:r>
                            </m:sup>
                          </m:sSup>
                          <m:d>
                            <m:dPr>
                              <m:ctrlPr>
                                <a:rPr lang="en-US" i="1">
                                  <a:effectLst/>
                                  <a:latin typeface="Cambria Math"/>
                                  <a:ea typeface="Calibri"/>
                                  <a:cs typeface="Times New Roman"/>
                                </a:rPr>
                              </m:ctrlPr>
                            </m:dPr>
                            <m:e>
                              <m:r>
                                <a:rPr lang="en-US" i="1">
                                  <a:effectLst/>
                                  <a:latin typeface="Cambria Math"/>
                                  <a:ea typeface="Calibri"/>
                                  <a:cs typeface="Times New Roman"/>
                                </a:rPr>
                                <m:t>𝑐</m:t>
                              </m:r>
                            </m:e>
                          </m:d>
                          <m:r>
                            <a:rPr lang="en-US" i="1">
                              <a:effectLst/>
                              <a:latin typeface="Cambria Math"/>
                              <a:ea typeface="Calibri"/>
                              <a:cs typeface="Times New Roman"/>
                            </a:rPr>
                            <m:t>. </m:t>
                          </m:r>
                          <m:d>
                            <m:dPr>
                              <m:ctrlPr>
                                <a:rPr lang="en-US" i="1">
                                  <a:effectLst/>
                                  <a:latin typeface="Cambria Math"/>
                                  <a:ea typeface="Calibri"/>
                                  <a:cs typeface="Times New Roman"/>
                                </a:rPr>
                              </m:ctrlPr>
                            </m:dPr>
                            <m:e>
                              <m:sSub>
                                <m:sSubPr>
                                  <m:ctrlPr>
                                    <a:rPr lang="en-US" i="1">
                                      <a:effectLst/>
                                      <a:latin typeface="Cambria Math"/>
                                      <a:ea typeface="Calibri"/>
                                      <a:cs typeface="Times New Roman"/>
                                    </a:rPr>
                                  </m:ctrlPr>
                                </m:sSubPr>
                                <m:e>
                                  <m:r>
                                    <a:rPr lang="en-US" i="1">
                                      <a:effectLst/>
                                      <a:latin typeface="Cambria Math"/>
                                      <a:ea typeface="Calibri"/>
                                      <a:cs typeface="Times New Roman"/>
                                    </a:rPr>
                                    <m:t>𝑢</m:t>
                                  </m:r>
                                </m:e>
                                <m:sub>
                                  <m:r>
                                    <a:rPr lang="en-US" i="1">
                                      <a:effectLst/>
                                      <a:latin typeface="Cambria Math"/>
                                      <a:ea typeface="Calibri"/>
                                      <a:cs typeface="Times New Roman"/>
                                    </a:rPr>
                                    <m:t>𝑛</m:t>
                                  </m:r>
                                  <m:r>
                                    <a:rPr lang="en-US" i="1">
                                      <a:effectLst/>
                                      <a:latin typeface="Cambria Math"/>
                                      <a:ea typeface="Calibri"/>
                                      <a:cs typeface="Times New Roman"/>
                                    </a:rPr>
                                    <m:t>−1</m:t>
                                  </m:r>
                                </m:sub>
                              </m:sSub>
                              <m:r>
                                <a:rPr lang="en-US" i="1">
                                  <a:effectLst/>
                                  <a:latin typeface="Cambria Math"/>
                                  <a:ea typeface="Calibri"/>
                                  <a:cs typeface="Times New Roman"/>
                                </a:rPr>
                                <m:t>−</m:t>
                              </m:r>
                              <m:r>
                                <a:rPr lang="en-US" i="1">
                                  <a:effectLst/>
                                  <a:latin typeface="Cambria Math"/>
                                  <a:ea typeface="Calibri"/>
                                  <a:cs typeface="Times New Roman"/>
                                </a:rPr>
                                <m:t>𝐿</m:t>
                              </m:r>
                            </m:e>
                          </m:d>
                        </m:e>
                      </m:d>
                      <m:r>
                        <a:rPr lang="en-US" i="1">
                          <a:effectLst/>
                          <a:latin typeface="Cambria Math"/>
                          <a:ea typeface="Calibri"/>
                          <a:cs typeface="Times New Roman"/>
                        </a:rPr>
                        <m:t>≤</m:t>
                      </m:r>
                      <m:f>
                        <m:fPr>
                          <m:ctrlPr>
                            <a:rPr lang="en-US" i="1">
                              <a:effectLst/>
                              <a:latin typeface="Cambria Math"/>
                              <a:ea typeface="Calibri"/>
                              <a:cs typeface="Times New Roman"/>
                            </a:rPr>
                          </m:ctrlPr>
                        </m:fPr>
                        <m:num>
                          <m:r>
                            <a:rPr lang="en-US" i="1">
                              <a:effectLst/>
                              <a:latin typeface="Cambria Math"/>
                              <a:ea typeface="Calibri"/>
                              <a:cs typeface="Times New Roman"/>
                            </a:rPr>
                            <m:t>1</m:t>
                          </m:r>
                        </m:num>
                        <m:den>
                          <m:r>
                            <a:rPr lang="en-US" i="1">
                              <a:effectLst/>
                              <a:latin typeface="Cambria Math"/>
                              <a:ea typeface="Calibri"/>
                              <a:cs typeface="Times New Roman"/>
                            </a:rPr>
                            <m:t>2</m:t>
                          </m:r>
                        </m:den>
                      </m:f>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sSub>
                            <m:sSubPr>
                              <m:ctrlPr>
                                <a:rPr lang="en-US" i="1">
                                  <a:effectLst/>
                                  <a:latin typeface="Cambria Math"/>
                                  <a:ea typeface="Calibri"/>
                                  <a:cs typeface="Times New Roman"/>
                                </a:rPr>
                              </m:ctrlPr>
                            </m:sSubPr>
                            <m:e>
                              <m:r>
                                <a:rPr lang="en-US" i="1">
                                  <a:effectLst/>
                                  <a:latin typeface="Cambria Math"/>
                                  <a:ea typeface="Calibri"/>
                                  <a:cs typeface="Times New Roman"/>
                                </a:rPr>
                                <m:t>𝑢</m:t>
                              </m:r>
                            </m:e>
                            <m:sub>
                              <m:r>
                                <a:rPr lang="en-US" i="1">
                                  <a:effectLst/>
                                  <a:latin typeface="Cambria Math"/>
                                  <a:ea typeface="Calibri"/>
                                  <a:cs typeface="Times New Roman"/>
                                </a:rPr>
                                <m:t>𝑛</m:t>
                              </m:r>
                              <m:r>
                                <a:rPr lang="en-US" i="1">
                                  <a:effectLst/>
                                  <a:latin typeface="Cambria Math"/>
                                  <a:ea typeface="Calibri"/>
                                  <a:cs typeface="Times New Roman"/>
                                </a:rPr>
                                <m:t>−1</m:t>
                              </m:r>
                            </m:sub>
                          </m:sSub>
                          <m:r>
                            <a:rPr lang="en-US" i="1">
                              <a:effectLst/>
                              <a:latin typeface="Cambria Math"/>
                              <a:ea typeface="Calibri"/>
                              <a:cs typeface="Times New Roman"/>
                            </a:rPr>
                            <m:t>−</m:t>
                          </m:r>
                          <m:r>
                            <a:rPr lang="en-US" i="1">
                              <a:effectLst/>
                              <a:latin typeface="Cambria Math"/>
                              <a:ea typeface="Calibri"/>
                              <a:cs typeface="Times New Roman"/>
                            </a:rPr>
                            <m:t>𝐿</m:t>
                          </m:r>
                        </m:e>
                      </m:d>
                      <m:r>
                        <a:rPr lang="en-US" i="1">
                          <a:effectLst/>
                          <a:latin typeface="Cambria Math"/>
                          <a:ea typeface="Calibri"/>
                          <a:cs typeface="Times New Roman"/>
                        </a:rPr>
                        <m:t>≤</m:t>
                      </m:r>
                      <m:sSup>
                        <m:sSupPr>
                          <m:ctrlPr>
                            <a:rPr lang="en-US" i="1">
                              <a:effectLst/>
                              <a:latin typeface="Cambria Math"/>
                              <a:ea typeface="Calibri"/>
                              <a:cs typeface="Times New Roman"/>
                            </a:rPr>
                          </m:ctrlPr>
                        </m:sSupPr>
                        <m:e>
                          <m:d>
                            <m:dPr>
                              <m:ctrlPr>
                                <a:rPr lang="en-US" i="1">
                                  <a:effectLst/>
                                  <a:latin typeface="Cambria Math"/>
                                  <a:ea typeface="Calibri"/>
                                  <a:cs typeface="Times New Roman"/>
                                </a:rPr>
                              </m:ctrlPr>
                            </m:dPr>
                            <m:e>
                              <m:f>
                                <m:fPr>
                                  <m:ctrlPr>
                                    <a:rPr lang="en-US" i="1">
                                      <a:effectLst/>
                                      <a:latin typeface="Cambria Math"/>
                                      <a:ea typeface="Calibri"/>
                                      <a:cs typeface="Times New Roman"/>
                                    </a:rPr>
                                  </m:ctrlPr>
                                </m:fPr>
                                <m:num>
                                  <m:r>
                                    <a:rPr lang="en-US" i="1">
                                      <a:effectLst/>
                                      <a:latin typeface="Cambria Math"/>
                                      <a:ea typeface="Calibri"/>
                                      <a:cs typeface="Times New Roman"/>
                                    </a:rPr>
                                    <m:t>1</m:t>
                                  </m:r>
                                </m:num>
                                <m:den>
                                  <m:r>
                                    <a:rPr lang="en-US" i="1">
                                      <a:effectLst/>
                                      <a:latin typeface="Cambria Math"/>
                                      <a:ea typeface="Calibri"/>
                                      <a:cs typeface="Times New Roman"/>
                                    </a:rPr>
                                    <m:t>2</m:t>
                                  </m:r>
                                </m:den>
                              </m:f>
                            </m:e>
                          </m:d>
                        </m:e>
                        <m:sup>
                          <m:r>
                            <a:rPr lang="en-US" i="1">
                              <a:effectLst/>
                              <a:latin typeface="Cambria Math"/>
                              <a:ea typeface="Calibri"/>
                              <a:cs typeface="Times New Roman"/>
                            </a:rPr>
                            <m:t>2</m:t>
                          </m:r>
                        </m:sup>
                      </m:sSup>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sSub>
                            <m:sSubPr>
                              <m:ctrlPr>
                                <a:rPr lang="en-US" i="1">
                                  <a:effectLst/>
                                  <a:latin typeface="Cambria Math"/>
                                  <a:ea typeface="Calibri"/>
                                  <a:cs typeface="Times New Roman"/>
                                </a:rPr>
                              </m:ctrlPr>
                            </m:sSubPr>
                            <m:e>
                              <m:r>
                                <a:rPr lang="en-US" i="1">
                                  <a:effectLst/>
                                  <a:latin typeface="Cambria Math"/>
                                  <a:ea typeface="Calibri"/>
                                  <a:cs typeface="Times New Roman"/>
                                </a:rPr>
                                <m:t>𝑢</m:t>
                              </m:r>
                            </m:e>
                            <m:sub>
                              <m:r>
                                <a:rPr lang="en-US" i="1">
                                  <a:effectLst/>
                                  <a:latin typeface="Cambria Math"/>
                                  <a:ea typeface="Calibri"/>
                                  <a:cs typeface="Times New Roman"/>
                                </a:rPr>
                                <m:t>𝑛</m:t>
                              </m:r>
                              <m:r>
                                <a:rPr lang="en-US" i="1">
                                  <a:effectLst/>
                                  <a:latin typeface="Cambria Math"/>
                                  <a:ea typeface="Calibri"/>
                                  <a:cs typeface="Times New Roman"/>
                                </a:rPr>
                                <m:t>−2</m:t>
                              </m:r>
                            </m:sub>
                          </m:sSub>
                          <m:r>
                            <a:rPr lang="en-US" i="1">
                              <a:effectLst/>
                              <a:latin typeface="Cambria Math"/>
                              <a:ea typeface="Calibri"/>
                              <a:cs typeface="Times New Roman"/>
                            </a:rPr>
                            <m:t>−</m:t>
                          </m:r>
                          <m:r>
                            <a:rPr lang="en-US" i="1">
                              <a:effectLst/>
                              <a:latin typeface="Cambria Math"/>
                              <a:ea typeface="Calibri"/>
                              <a:cs typeface="Times New Roman"/>
                            </a:rPr>
                            <m:t>𝐿</m:t>
                          </m:r>
                        </m:e>
                      </m:d>
                      <m:r>
                        <a:rPr lang="en-US" i="1">
                          <a:effectLst/>
                          <a:latin typeface="Cambria Math"/>
                          <a:ea typeface="Calibri"/>
                          <a:cs typeface="Times New Roman"/>
                        </a:rPr>
                        <m:t>≤….≤</m:t>
                      </m:r>
                      <m:sSup>
                        <m:sSupPr>
                          <m:ctrlPr>
                            <a:rPr lang="en-US" i="1">
                              <a:effectLst/>
                              <a:latin typeface="Cambria Math"/>
                              <a:ea typeface="Calibri"/>
                              <a:cs typeface="Times New Roman"/>
                            </a:rPr>
                          </m:ctrlPr>
                        </m:sSupPr>
                        <m:e>
                          <m:d>
                            <m:dPr>
                              <m:ctrlPr>
                                <a:rPr lang="en-US" i="1">
                                  <a:effectLst/>
                                  <a:latin typeface="Cambria Math"/>
                                  <a:ea typeface="Calibri"/>
                                  <a:cs typeface="Times New Roman"/>
                                </a:rPr>
                              </m:ctrlPr>
                            </m:dPr>
                            <m:e>
                              <m:f>
                                <m:fPr>
                                  <m:ctrlPr>
                                    <a:rPr lang="en-US" i="1">
                                      <a:effectLst/>
                                      <a:latin typeface="Cambria Math"/>
                                      <a:ea typeface="Calibri"/>
                                      <a:cs typeface="Times New Roman"/>
                                    </a:rPr>
                                  </m:ctrlPr>
                                </m:fPr>
                                <m:num>
                                  <m:r>
                                    <a:rPr lang="en-US" i="1">
                                      <a:effectLst/>
                                      <a:latin typeface="Cambria Math"/>
                                      <a:ea typeface="Calibri"/>
                                      <a:cs typeface="Times New Roman"/>
                                    </a:rPr>
                                    <m:t>1</m:t>
                                  </m:r>
                                </m:num>
                                <m:den>
                                  <m:r>
                                    <a:rPr lang="en-US" i="1">
                                      <a:effectLst/>
                                      <a:latin typeface="Cambria Math"/>
                                      <a:ea typeface="Calibri"/>
                                      <a:cs typeface="Times New Roman"/>
                                    </a:rPr>
                                    <m:t>2</m:t>
                                  </m:r>
                                </m:den>
                              </m:f>
                            </m:e>
                          </m:d>
                        </m:e>
                        <m:sup>
                          <m:r>
                            <a:rPr lang="en-US" i="1">
                              <a:effectLst/>
                              <a:latin typeface="Cambria Math"/>
                              <a:ea typeface="Calibri"/>
                              <a:cs typeface="Times New Roman"/>
                            </a:rPr>
                            <m:t>𝑛</m:t>
                          </m:r>
                          <m:r>
                            <a:rPr lang="en-US" i="1">
                              <a:effectLst/>
                              <a:latin typeface="Cambria Math"/>
                              <a:ea typeface="Calibri"/>
                              <a:cs typeface="Times New Roman"/>
                            </a:rPr>
                            <m:t>−1</m:t>
                          </m:r>
                        </m:sup>
                      </m:sSup>
                      <m:r>
                        <a:rPr lang="en-US" i="1">
                          <a:effectLst/>
                          <a:latin typeface="Cambria Math"/>
                          <a:ea typeface="Calibri"/>
                          <a:cs typeface="Times New Roman"/>
                        </a:rPr>
                        <m:t>.</m:t>
                      </m:r>
                      <m:d>
                        <m:dPr>
                          <m:begChr m:val="|"/>
                          <m:endChr m:val="|"/>
                          <m:ctrlPr>
                            <a:rPr lang="en-US" i="1">
                              <a:effectLst/>
                              <a:latin typeface="Cambria Math"/>
                              <a:ea typeface="Calibri"/>
                              <a:cs typeface="Times New Roman"/>
                            </a:rPr>
                          </m:ctrlPr>
                        </m:dPr>
                        <m:e>
                          <m:sSub>
                            <m:sSubPr>
                              <m:ctrlPr>
                                <a:rPr lang="en-US" i="1">
                                  <a:effectLst/>
                                  <a:latin typeface="Cambria Math"/>
                                  <a:ea typeface="Calibri"/>
                                  <a:cs typeface="Times New Roman"/>
                                </a:rPr>
                              </m:ctrlPr>
                            </m:sSubPr>
                            <m:e>
                              <m:r>
                                <a:rPr lang="en-US" i="1">
                                  <a:effectLst/>
                                  <a:latin typeface="Cambria Math"/>
                                  <a:ea typeface="Calibri"/>
                                  <a:cs typeface="Times New Roman"/>
                                </a:rPr>
                                <m:t>𝑢</m:t>
                              </m:r>
                            </m:e>
                            <m:sub>
                              <m:r>
                                <a:rPr lang="en-US" i="1">
                                  <a:effectLst/>
                                  <a:latin typeface="Cambria Math"/>
                                  <a:ea typeface="Calibri"/>
                                  <a:cs typeface="Times New Roman"/>
                                </a:rPr>
                                <m:t>1</m:t>
                              </m:r>
                            </m:sub>
                          </m:sSub>
                          <m:r>
                            <a:rPr lang="en-US" i="1">
                              <a:effectLst/>
                              <a:latin typeface="Cambria Math"/>
                              <a:ea typeface="Calibri"/>
                              <a:cs typeface="Times New Roman"/>
                            </a:rPr>
                            <m:t>−</m:t>
                          </m:r>
                          <m:r>
                            <a:rPr lang="en-US" i="1">
                              <a:effectLst/>
                              <a:latin typeface="Cambria Math"/>
                              <a:ea typeface="Calibri"/>
                              <a:cs typeface="Times New Roman"/>
                            </a:rPr>
                            <m:t>𝐿</m:t>
                          </m:r>
                        </m:e>
                      </m:d>
                      <m:r>
                        <a:rPr lang="en-US" i="1">
                          <a:effectLst/>
                          <a:latin typeface="Cambria Math"/>
                          <a:ea typeface="Calibri"/>
                          <a:cs typeface="Times New Roman"/>
                        </a:rPr>
                        <m:t>.</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Vì</a:t>
                </a:r>
                <a:endParaRPr lang="en-US" sz="2400">
                  <a:ea typeface="Calibri"/>
                  <a:cs typeface="Times New Roman"/>
                </a:endParaRPr>
              </a:p>
              <a:p>
                <a:pPr marL="0" indent="0">
                  <a:lnSpc>
                    <a:spcPct val="115000"/>
                  </a:lnSpc>
                  <a:spcAft>
                    <a:spcPts val="0"/>
                  </a:spcAft>
                  <a:buNone/>
                </a:pPr>
                <a14:m>
                  <m:oMathPara xmlns:m="http://schemas.openxmlformats.org/officeDocument/2006/math">
                    <m:oMathParaPr>
                      <m:jc m:val="centerGroup"/>
                    </m:oMathParaPr>
                    <m:oMath xmlns:m="http://schemas.openxmlformats.org/officeDocument/2006/math">
                      <m:func>
                        <m:funcPr>
                          <m:ctrlPr>
                            <a:rPr lang="en-US" i="1">
                              <a:effectLst/>
                              <a:latin typeface="Cambria Math"/>
                              <a:ea typeface="Calibri"/>
                              <a:cs typeface="Times New Roman"/>
                            </a:rPr>
                          </m:ctrlPr>
                        </m:funcPr>
                        <m:fName>
                          <m:limLow>
                            <m:limLowPr>
                              <m:ctrlPr>
                                <a:rPr lang="en-US" i="1">
                                  <a:effectLst/>
                                  <a:latin typeface="Cambria Math"/>
                                  <a:ea typeface="Calibri"/>
                                  <a:cs typeface="Times New Roman"/>
                                </a:rPr>
                              </m:ctrlPr>
                            </m:limLowPr>
                            <m:e>
                              <m:r>
                                <m:rPr>
                                  <m:sty m:val="p"/>
                                </m:rPr>
                                <a:rPr lang="en-US">
                                  <a:effectLst/>
                                  <a:latin typeface="Cambria Math"/>
                                  <a:ea typeface="Calibri"/>
                                  <a:cs typeface="Times New Roman"/>
                                </a:rPr>
                                <m:t>lim</m:t>
                              </m:r>
                            </m:e>
                            <m:lim/>
                          </m:limLow>
                        </m:fName>
                        <m:e>
                          <m:sSup>
                            <m:sSupPr>
                              <m:ctrlPr>
                                <a:rPr lang="en-US" i="1">
                                  <a:effectLst/>
                                  <a:latin typeface="Cambria Math"/>
                                  <a:ea typeface="Calibri"/>
                                  <a:cs typeface="Times New Roman"/>
                                </a:rPr>
                              </m:ctrlPr>
                            </m:sSupPr>
                            <m:e>
                              <m:d>
                                <m:dPr>
                                  <m:ctrlPr>
                                    <a:rPr lang="en-US" i="1">
                                      <a:effectLst/>
                                      <a:latin typeface="Cambria Math"/>
                                      <a:ea typeface="Calibri"/>
                                      <a:cs typeface="Times New Roman"/>
                                    </a:rPr>
                                  </m:ctrlPr>
                                </m:dPr>
                                <m:e>
                                  <m:f>
                                    <m:fPr>
                                      <m:ctrlPr>
                                        <a:rPr lang="en-US" i="1">
                                          <a:effectLst/>
                                          <a:latin typeface="Cambria Math"/>
                                          <a:ea typeface="Calibri"/>
                                          <a:cs typeface="Times New Roman"/>
                                        </a:rPr>
                                      </m:ctrlPr>
                                    </m:fPr>
                                    <m:num>
                                      <m:r>
                                        <a:rPr lang="en-US" i="1">
                                          <a:effectLst/>
                                          <a:latin typeface="Cambria Math"/>
                                          <a:ea typeface="Calibri"/>
                                          <a:cs typeface="Times New Roman"/>
                                        </a:rPr>
                                        <m:t>1</m:t>
                                      </m:r>
                                    </m:num>
                                    <m:den>
                                      <m:r>
                                        <a:rPr lang="en-US" i="1">
                                          <a:effectLst/>
                                          <a:latin typeface="Cambria Math"/>
                                          <a:ea typeface="Calibri"/>
                                          <a:cs typeface="Times New Roman"/>
                                        </a:rPr>
                                        <m:t>2</m:t>
                                      </m:r>
                                    </m:den>
                                  </m:f>
                                </m:e>
                              </m:d>
                            </m:e>
                            <m:sup>
                              <m:r>
                                <a:rPr lang="en-US" i="1">
                                  <a:effectLst/>
                                  <a:latin typeface="Cambria Math"/>
                                  <a:ea typeface="Calibri"/>
                                  <a:cs typeface="Times New Roman"/>
                                </a:rPr>
                                <m:t>𝑛</m:t>
                              </m:r>
                            </m:sup>
                          </m:sSup>
                        </m:e>
                      </m:func>
                      <m:r>
                        <a:rPr lang="en-US" i="1">
                          <a:effectLst/>
                          <a:latin typeface="Cambria Math"/>
                          <a:ea typeface="Calibri"/>
                          <a:cs typeface="Times New Roman"/>
                        </a:rPr>
                        <m:t>=0,</m:t>
                      </m:r>
                    </m:oMath>
                  </m:oMathPara>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nên theo Nguyên lý kẹp, ta được </a:t>
                </a:r>
                <a14:m>
                  <m:oMath xmlns:m="http://schemas.openxmlformats.org/officeDocument/2006/math">
                    <m:func>
                      <m:funcPr>
                        <m:ctrlPr>
                          <a:rPr lang="en-US" i="1">
                            <a:effectLst/>
                            <a:latin typeface="Cambria Math"/>
                            <a:ea typeface="Calibri"/>
                            <a:cs typeface="Times New Roman"/>
                          </a:rPr>
                        </m:ctrlPr>
                      </m:funcPr>
                      <m:fName>
                        <m:r>
                          <m:rPr>
                            <m:sty m:val="p"/>
                          </m:rPr>
                          <a:rPr lang="en-US">
                            <a:effectLst/>
                            <a:latin typeface="Cambria Math"/>
                            <a:ea typeface="Calibri"/>
                            <a:cs typeface="Times New Roman"/>
                          </a:rPr>
                          <m:t>lim</m:t>
                        </m:r>
                      </m:fName>
                      <m:e>
                        <m:sSub>
                          <m:sSubPr>
                            <m:ctrlPr>
                              <a:rPr lang="en-US" i="1">
                                <a:effectLst/>
                                <a:latin typeface="Cambria Math"/>
                                <a:ea typeface="Calibri"/>
                                <a:cs typeface="Times New Roman"/>
                              </a:rPr>
                            </m:ctrlPr>
                          </m:sSubPr>
                          <m:e>
                            <m:r>
                              <a:rPr lang="en-US" i="1">
                                <a:effectLst/>
                                <a:latin typeface="Cambria Math"/>
                                <a:ea typeface="Calibri"/>
                                <a:cs typeface="Times New Roman"/>
                              </a:rPr>
                              <m:t>𝑢</m:t>
                            </m:r>
                          </m:e>
                          <m:sub>
                            <m:r>
                              <a:rPr lang="en-US" i="1">
                                <a:effectLst/>
                                <a:latin typeface="Cambria Math"/>
                                <a:ea typeface="Calibri"/>
                                <a:cs typeface="Times New Roman"/>
                              </a:rPr>
                              <m:t>𝑛</m:t>
                            </m:r>
                          </m:sub>
                        </m:sSub>
                      </m:e>
                    </m:func>
                    <m:r>
                      <a:rPr lang="en-US" i="1">
                        <a:effectLst/>
                        <a:latin typeface="Cambria Math"/>
                        <a:ea typeface="Calibri"/>
                        <a:cs typeface="Times New Roman"/>
                      </a:rPr>
                      <m:t>=</m:t>
                    </m:r>
                    <m:r>
                      <a:rPr lang="en-US" i="1">
                        <a:effectLst/>
                        <a:latin typeface="Cambria Math"/>
                        <a:ea typeface="Calibri"/>
                        <a:cs typeface="Times New Roman"/>
                      </a:rPr>
                      <m:t>𝐿</m:t>
                    </m:r>
                    <m:r>
                      <a:rPr lang="en-US" i="1">
                        <a:effectLst/>
                        <a:latin typeface="Cambria Math"/>
                        <a:ea typeface="Calibri"/>
                        <a:cs typeface="Times New Roman"/>
                      </a:rPr>
                      <m:t>.</m:t>
                    </m:r>
                  </m:oMath>
                </a14:m>
                <a:endParaRPr lang="en-US" sz="2400">
                  <a:ea typeface="Calibri"/>
                  <a:cs typeface="Times New Roman"/>
                </a:endParaRPr>
              </a:p>
              <a:p>
                <a:pPr marL="0" indent="0">
                  <a:lnSpc>
                    <a:spcPct val="115000"/>
                  </a:lnSpc>
                  <a:spcAft>
                    <a:spcPts val="0"/>
                  </a:spcAft>
                  <a:buNone/>
                </a:pPr>
                <a:r>
                  <a:rPr lang="en-US">
                    <a:effectLst/>
                    <a:latin typeface="Times New Roman"/>
                    <a:ea typeface="Calibri"/>
                    <a:cs typeface="Times New Roman"/>
                  </a:rPr>
                  <a:t> </a:t>
                </a:r>
                <a:endParaRPr lang="en-US" sz="2400">
                  <a:ea typeface="Calibri"/>
                  <a:cs typeface="Times New Roman"/>
                </a:endParaRPr>
              </a:p>
              <a:p>
                <a:endParaRPr lang="en-US"/>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533400"/>
                <a:ext cx="8229600" cy="5943600"/>
              </a:xfrm>
              <a:blipFill rotWithShape="1">
                <a:blip r:embed="rId3"/>
                <a:stretch>
                  <a:fillRect l="-593" t="-821" b="-5333"/>
                </a:stretch>
              </a:blipFill>
            </p:spPr>
            <p:txBody>
              <a:bodyPr/>
              <a:lstStyle/>
              <a:p>
                <a:r>
                  <a:rPr lang="en-US">
                    <a:noFill/>
                  </a:rPr>
                  <a:t> </a:t>
                </a:r>
              </a:p>
            </p:txBody>
          </p:sp>
        </mc:Fallback>
      </mc:AlternateContent>
    </p:spTree>
    <p:extLst>
      <p:ext uri="{BB962C8B-B14F-4D97-AF65-F5344CB8AC3E}">
        <p14:creationId xmlns:p14="http://schemas.microsoft.com/office/powerpoint/2010/main" val="1121681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7" dur="500"/>
                                        <p:tgtEl>
                                          <p:spTgt spid="3">
                                            <p:txEl>
                                              <p:pRg st="6" end="6"/>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0" dur="500"/>
                                        <p:tgtEl>
                                          <p:spTgt spid="3">
                                            <p:txEl>
                                              <p:pRg st="7" end="7"/>
                                            </p:txEl>
                                          </p:spTgt>
                                        </p:tgtEl>
                                      </p:cBhvr>
                                    </p:animEffect>
                                  </p:childTnLst>
                                </p:cTn>
                              </p:par>
                              <p:par>
                                <p:cTn id="31" presetID="14"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3" dur="500"/>
                                        <p:tgtEl>
                                          <p:spTgt spid="3">
                                            <p:txEl>
                                              <p:pRg st="8" end="8"/>
                                            </p:txEl>
                                          </p:spTgt>
                                        </p:tgtEl>
                                      </p:cBhvr>
                                    </p:animEffect>
                                  </p:childTnLst>
                                </p:cTn>
                              </p:par>
                              <p:par>
                                <p:cTn id="34" presetID="14"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6" dur="500"/>
                                        <p:tgtEl>
                                          <p:spTgt spid="3">
                                            <p:txEl>
                                              <p:pRg st="9" end="9"/>
                                            </p:txEl>
                                          </p:spTgt>
                                        </p:tgtEl>
                                      </p:cBhvr>
                                    </p:animEffect>
                                  </p:childTnLst>
                                </p:cTn>
                              </p:par>
                              <p:par>
                                <p:cTn id="37" presetID="14"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TotalTime>
  <Words>1176</Words>
  <Application>Microsoft Office PowerPoint</Application>
  <PresentationFormat>On-screen Show (4:3)</PresentationFormat>
  <Paragraphs>97</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dell</cp:lastModifiedBy>
  <cp:revision>5</cp:revision>
  <dcterms:created xsi:type="dcterms:W3CDTF">2021-06-21T09:13:04Z</dcterms:created>
  <dcterms:modified xsi:type="dcterms:W3CDTF">2021-06-21T13:42:24Z</dcterms:modified>
</cp:coreProperties>
</file>