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1" r:id="rId7"/>
    <p:sldId id="262" r:id="rId8"/>
    <p:sldId id="263" r:id="rId9"/>
    <p:sldId id="264" r:id="rId10"/>
    <p:sldId id="268" r:id="rId11"/>
    <p:sldId id="265" r:id="rId12"/>
    <p:sldId id="266" r:id="rId13"/>
    <p:sldId id="267"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38E370-A9FD-4BCB-8047-CEC99F785BA3}"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445AF-34D9-4913-8B1E-C6FDEEEBC43C}" type="slidenum">
              <a:rPr lang="en-US" smtClean="0"/>
              <a:t>‹#›</a:t>
            </a:fld>
            <a:endParaRPr lang="en-US"/>
          </a:p>
        </p:txBody>
      </p:sp>
    </p:spTree>
    <p:extLst>
      <p:ext uri="{BB962C8B-B14F-4D97-AF65-F5344CB8AC3E}">
        <p14:creationId xmlns:p14="http://schemas.microsoft.com/office/powerpoint/2010/main" val="1338308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38E370-A9FD-4BCB-8047-CEC99F785BA3}"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445AF-34D9-4913-8B1E-C6FDEEEBC43C}" type="slidenum">
              <a:rPr lang="en-US" smtClean="0"/>
              <a:t>‹#›</a:t>
            </a:fld>
            <a:endParaRPr lang="en-US"/>
          </a:p>
        </p:txBody>
      </p:sp>
    </p:spTree>
    <p:extLst>
      <p:ext uri="{BB962C8B-B14F-4D97-AF65-F5344CB8AC3E}">
        <p14:creationId xmlns:p14="http://schemas.microsoft.com/office/powerpoint/2010/main" val="3477519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38E370-A9FD-4BCB-8047-CEC99F785BA3}"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445AF-34D9-4913-8B1E-C6FDEEEBC43C}" type="slidenum">
              <a:rPr lang="en-US" smtClean="0"/>
              <a:t>‹#›</a:t>
            </a:fld>
            <a:endParaRPr lang="en-US"/>
          </a:p>
        </p:txBody>
      </p:sp>
    </p:spTree>
    <p:extLst>
      <p:ext uri="{BB962C8B-B14F-4D97-AF65-F5344CB8AC3E}">
        <p14:creationId xmlns:p14="http://schemas.microsoft.com/office/powerpoint/2010/main" val="3988487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38E370-A9FD-4BCB-8047-CEC99F785BA3}"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445AF-34D9-4913-8B1E-C6FDEEEBC43C}" type="slidenum">
              <a:rPr lang="en-US" smtClean="0"/>
              <a:t>‹#›</a:t>
            </a:fld>
            <a:endParaRPr lang="en-US"/>
          </a:p>
        </p:txBody>
      </p:sp>
    </p:spTree>
    <p:extLst>
      <p:ext uri="{BB962C8B-B14F-4D97-AF65-F5344CB8AC3E}">
        <p14:creationId xmlns:p14="http://schemas.microsoft.com/office/powerpoint/2010/main" val="3414018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38E370-A9FD-4BCB-8047-CEC99F785BA3}"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445AF-34D9-4913-8B1E-C6FDEEEBC43C}" type="slidenum">
              <a:rPr lang="en-US" smtClean="0"/>
              <a:t>‹#›</a:t>
            </a:fld>
            <a:endParaRPr lang="en-US"/>
          </a:p>
        </p:txBody>
      </p:sp>
    </p:spTree>
    <p:extLst>
      <p:ext uri="{BB962C8B-B14F-4D97-AF65-F5344CB8AC3E}">
        <p14:creationId xmlns:p14="http://schemas.microsoft.com/office/powerpoint/2010/main" val="627462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38E370-A9FD-4BCB-8047-CEC99F785BA3}"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D445AF-34D9-4913-8B1E-C6FDEEEBC43C}" type="slidenum">
              <a:rPr lang="en-US" smtClean="0"/>
              <a:t>‹#›</a:t>
            </a:fld>
            <a:endParaRPr lang="en-US"/>
          </a:p>
        </p:txBody>
      </p:sp>
    </p:spTree>
    <p:extLst>
      <p:ext uri="{BB962C8B-B14F-4D97-AF65-F5344CB8AC3E}">
        <p14:creationId xmlns:p14="http://schemas.microsoft.com/office/powerpoint/2010/main" val="3154586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38E370-A9FD-4BCB-8047-CEC99F785BA3}" type="datetimeFigureOut">
              <a:rPr lang="en-US" smtClean="0"/>
              <a:t>6/21/2021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D445AF-34D9-4913-8B1E-C6FDEEEBC43C}" type="slidenum">
              <a:rPr lang="en-US" smtClean="0"/>
              <a:t>‹#›</a:t>
            </a:fld>
            <a:endParaRPr lang="en-US"/>
          </a:p>
        </p:txBody>
      </p:sp>
    </p:spTree>
    <p:extLst>
      <p:ext uri="{BB962C8B-B14F-4D97-AF65-F5344CB8AC3E}">
        <p14:creationId xmlns:p14="http://schemas.microsoft.com/office/powerpoint/2010/main" val="2492879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38E370-A9FD-4BCB-8047-CEC99F785BA3}" type="datetimeFigureOut">
              <a:rPr lang="en-US" smtClean="0"/>
              <a:t>6/21/2021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D445AF-34D9-4913-8B1E-C6FDEEEBC43C}" type="slidenum">
              <a:rPr lang="en-US" smtClean="0"/>
              <a:t>‹#›</a:t>
            </a:fld>
            <a:endParaRPr lang="en-US"/>
          </a:p>
        </p:txBody>
      </p:sp>
    </p:spTree>
    <p:extLst>
      <p:ext uri="{BB962C8B-B14F-4D97-AF65-F5344CB8AC3E}">
        <p14:creationId xmlns:p14="http://schemas.microsoft.com/office/powerpoint/2010/main" val="360491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38E370-A9FD-4BCB-8047-CEC99F785BA3}" type="datetimeFigureOut">
              <a:rPr lang="en-US" smtClean="0"/>
              <a:t>6/21/2021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D445AF-34D9-4913-8B1E-C6FDEEEBC43C}" type="slidenum">
              <a:rPr lang="en-US" smtClean="0"/>
              <a:t>‹#›</a:t>
            </a:fld>
            <a:endParaRPr lang="en-US"/>
          </a:p>
        </p:txBody>
      </p:sp>
    </p:spTree>
    <p:extLst>
      <p:ext uri="{BB962C8B-B14F-4D97-AF65-F5344CB8AC3E}">
        <p14:creationId xmlns:p14="http://schemas.microsoft.com/office/powerpoint/2010/main" val="745161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38E370-A9FD-4BCB-8047-CEC99F785BA3}"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D445AF-34D9-4913-8B1E-C6FDEEEBC43C}" type="slidenum">
              <a:rPr lang="en-US" smtClean="0"/>
              <a:t>‹#›</a:t>
            </a:fld>
            <a:endParaRPr lang="en-US"/>
          </a:p>
        </p:txBody>
      </p:sp>
    </p:spTree>
    <p:extLst>
      <p:ext uri="{BB962C8B-B14F-4D97-AF65-F5344CB8AC3E}">
        <p14:creationId xmlns:p14="http://schemas.microsoft.com/office/powerpoint/2010/main" val="766810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38E370-A9FD-4BCB-8047-CEC99F785BA3}"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D445AF-34D9-4913-8B1E-C6FDEEEBC43C}" type="slidenum">
              <a:rPr lang="en-US" smtClean="0"/>
              <a:t>‹#›</a:t>
            </a:fld>
            <a:endParaRPr lang="en-US"/>
          </a:p>
        </p:txBody>
      </p:sp>
    </p:spTree>
    <p:extLst>
      <p:ext uri="{BB962C8B-B14F-4D97-AF65-F5344CB8AC3E}">
        <p14:creationId xmlns:p14="http://schemas.microsoft.com/office/powerpoint/2010/main" val="1779582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8E370-A9FD-4BCB-8047-CEC99F785BA3}" type="datetimeFigureOut">
              <a:rPr lang="en-US" smtClean="0"/>
              <a:t>6/21/2021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D445AF-34D9-4913-8B1E-C6FDEEEBC43C}" type="slidenum">
              <a:rPr lang="en-US" smtClean="0"/>
              <a:t>‹#›</a:t>
            </a:fld>
            <a:endParaRPr lang="en-US"/>
          </a:p>
        </p:txBody>
      </p:sp>
    </p:spTree>
    <p:extLst>
      <p:ext uri="{BB962C8B-B14F-4D97-AF65-F5344CB8AC3E}">
        <p14:creationId xmlns:p14="http://schemas.microsoft.com/office/powerpoint/2010/main" val="2328378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cikit-learn.org/stable/auto_examples/text/document_clustering.html" TargetMode="External"/><Relationship Id="rId7" Type="http://schemas.openxmlformats.org/officeDocument/2006/relationships/hyperlink" Target="http://stanford.edu/class/ee103/visualizations/kmeans/kmeans.html"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www.naftaliharris.com/blog/visualizing-k-means-clustering/" TargetMode="External"/><Relationship Id="rId5" Type="http://schemas.openxmlformats.org/officeDocument/2006/relationships/hyperlink" Target="https://www.sciencedirect.com/science/article/pii/S0167865504000996" TargetMode="External"/><Relationship Id="rId4" Type="http://schemas.openxmlformats.org/officeDocument/2006/relationships/hyperlink" Target="https://en.wikipedia.org/wiki/Voronoi_diagra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04800"/>
            <a:ext cx="8534400" cy="6324600"/>
          </a:xfrm>
        </p:spPr>
        <p:txBody>
          <a:bodyPr>
            <a:normAutofit/>
          </a:bodyPr>
          <a:lstStyle/>
          <a:p>
            <a:r>
              <a:rPr lang="es-ES">
                <a:solidFill>
                  <a:schemeClr val="tx1">
                    <a:lumMod val="85000"/>
                    <a:lumOff val="15000"/>
                  </a:schemeClr>
                </a:solidFill>
              </a:rPr>
              <a:t>BỘ GIÁO DỤC VÀ ĐÀO TẠO</a:t>
            </a:r>
            <a:endParaRPr lang="en-US">
              <a:solidFill>
                <a:schemeClr val="tx1">
                  <a:lumMod val="85000"/>
                  <a:lumOff val="15000"/>
                </a:schemeClr>
              </a:solidFill>
            </a:endParaRPr>
          </a:p>
          <a:p>
            <a:r>
              <a:rPr lang="es-ES" b="1">
                <a:solidFill>
                  <a:schemeClr val="tx1">
                    <a:lumMod val="85000"/>
                    <a:lumOff val="15000"/>
                  </a:schemeClr>
                </a:solidFill>
              </a:rPr>
              <a:t>TRƯỜNG ĐẠI HỌC MỎ - ĐỊA CHẤT</a:t>
            </a:r>
            <a:endParaRPr lang="en-US" b="1" smtClean="0">
              <a:solidFill>
                <a:schemeClr val="tx1">
                  <a:lumMod val="85000"/>
                  <a:lumOff val="15000"/>
                </a:schemeClr>
              </a:solidFill>
            </a:endParaRPr>
          </a:p>
          <a:p>
            <a:endParaRPr lang="en-US" sz="3600" b="1">
              <a:solidFill>
                <a:schemeClr val="tx1">
                  <a:lumMod val="85000"/>
                  <a:lumOff val="15000"/>
                </a:schemeClr>
              </a:solidFill>
            </a:endParaRPr>
          </a:p>
          <a:p>
            <a:r>
              <a:rPr lang="en-US" b="1" smtClean="0">
                <a:solidFill>
                  <a:schemeClr val="tx1">
                    <a:lumMod val="85000"/>
                    <a:lumOff val="15000"/>
                  </a:schemeClr>
                </a:solidFill>
              </a:rPr>
              <a:t>BÁO CÁO HỌC THUẬT</a:t>
            </a:r>
          </a:p>
          <a:p>
            <a:endParaRPr lang="en-US" b="1" smtClean="0">
              <a:solidFill>
                <a:schemeClr val="tx1">
                  <a:lumMod val="85000"/>
                  <a:lumOff val="15000"/>
                </a:schemeClr>
              </a:solidFill>
            </a:endParaRPr>
          </a:p>
          <a:p>
            <a:r>
              <a:rPr lang="en-US" sz="4400" b="1" smtClean="0">
                <a:solidFill>
                  <a:schemeClr val="tx1">
                    <a:lumMod val="85000"/>
                    <a:lumOff val="15000"/>
                  </a:schemeClr>
                </a:solidFill>
              </a:rPr>
              <a:t>BẤT ĐẲNG THỨC TÍCH PHÂN VÀ ỨNG DỤNG</a:t>
            </a:r>
          </a:p>
          <a:p>
            <a:endParaRPr lang="en-US" sz="4400" b="1"/>
          </a:p>
          <a:p>
            <a:endParaRPr lang="en-US" sz="4400" b="1"/>
          </a:p>
        </p:txBody>
      </p:sp>
    </p:spTree>
    <p:extLst>
      <p:ext uri="{BB962C8B-B14F-4D97-AF65-F5344CB8AC3E}">
        <p14:creationId xmlns:p14="http://schemas.microsoft.com/office/powerpoint/2010/main" val="222862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52400"/>
                <a:ext cx="8229600" cy="6553200"/>
              </a:xfrm>
            </p:spPr>
            <p:txBody>
              <a:bodyPr>
                <a:normAutofit fontScale="62500" lnSpcReduction="20000"/>
              </a:bodyPr>
              <a:lstStyle/>
              <a:p>
                <a:pPr marL="0" lvl="0" indent="0">
                  <a:lnSpc>
                    <a:spcPct val="115000"/>
                  </a:lnSpc>
                  <a:buNone/>
                </a:pPr>
                <a:r>
                  <a:rPr lang="en-US" smtClean="0">
                    <a:effectLst/>
                    <a:latin typeface="Times New Roman"/>
                    <a:ea typeface="Calibri"/>
                    <a:cs typeface="Times New Roman"/>
                  </a:rPr>
                  <a:t>4.Cho hàm số </a:t>
                </a:r>
                <a14:m>
                  <m:oMath xmlns:m="http://schemas.openxmlformats.org/officeDocument/2006/math">
                    <m:r>
                      <a:rPr lang="en-US" i="1">
                        <a:effectLst/>
                        <a:latin typeface="Cambria Math"/>
                        <a:ea typeface="Calibri"/>
                        <a:cs typeface="Times New Roman"/>
                      </a:rPr>
                      <m:t>𝑓</m:t>
                    </m:r>
                    <m:r>
                      <a:rPr lang="en-US" i="1">
                        <a:effectLst/>
                        <a:latin typeface="Cambria Math"/>
                        <a:ea typeface="Calibri"/>
                        <a:cs typeface="Times New Roman"/>
                      </a:rPr>
                      <m:t>:</m:t>
                    </m:r>
                    <m:r>
                      <a:rPr lang="en-US" i="1">
                        <a:effectLst/>
                        <a:latin typeface="Cambria Math"/>
                        <a:ea typeface="Calibri"/>
                        <a:cs typeface="Times New Roman"/>
                      </a:rPr>
                      <m:t>𝑅</m:t>
                    </m:r>
                    <m:r>
                      <a:rPr lang="en-US" i="1">
                        <a:effectLst/>
                        <a:latin typeface="Cambria Math"/>
                        <a:ea typeface="Calibri"/>
                        <a:cs typeface="Times New Roman"/>
                      </a:rPr>
                      <m:t>→</m:t>
                    </m:r>
                    <m:r>
                      <a:rPr lang="en-US" i="1">
                        <a:effectLst/>
                        <a:latin typeface="Cambria Math"/>
                        <a:ea typeface="Calibri"/>
                        <a:cs typeface="Times New Roman"/>
                      </a:rPr>
                      <m:t>𝑅</m:t>
                    </m:r>
                  </m:oMath>
                </a14:m>
                <a:r>
                  <a:rPr lang="en-US">
                    <a:effectLst/>
                    <a:latin typeface="Times New Roman"/>
                    <a:ea typeface="Times New Roman"/>
                    <a:cs typeface="Times New Roman"/>
                  </a:rPr>
                  <a:t> liên tục thoả mãn</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0</m:t>
                          </m:r>
                        </m:sub>
                        <m:sup>
                          <m:r>
                            <a:rPr lang="en-US" i="1">
                              <a:effectLst/>
                              <a:latin typeface="Cambria Math"/>
                              <a:ea typeface="Calibri"/>
                              <a:cs typeface="Times New Roman"/>
                            </a:rPr>
                            <m:t>1</m:t>
                          </m:r>
                        </m:sup>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𝑑𝑥</m:t>
                          </m:r>
                        </m:e>
                      </m:nary>
                      <m:r>
                        <a:rPr lang="en-US" i="1">
                          <a:effectLst/>
                          <a:latin typeface="Cambria Math"/>
                          <a:ea typeface="Calibri"/>
                          <a:cs typeface="Times New Roman"/>
                        </a:rPr>
                        <m:t>=0; </m:t>
                      </m:r>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0</m:t>
                          </m:r>
                        </m:sub>
                        <m:sup>
                          <m:r>
                            <a:rPr lang="en-US" i="1">
                              <a:effectLst/>
                              <a:latin typeface="Cambria Math"/>
                              <a:ea typeface="Calibri"/>
                              <a:cs typeface="Times New Roman"/>
                            </a:rPr>
                            <m:t>1</m:t>
                          </m:r>
                        </m:sup>
                        <m:e>
                          <m:sSup>
                            <m:sSupPr>
                              <m:ctrlPr>
                                <a:rPr lang="en-US" i="1">
                                  <a:effectLst/>
                                  <a:latin typeface="Cambria Math"/>
                                  <a:ea typeface="Calibri"/>
                                  <a:cs typeface="Times New Roman"/>
                                </a:rPr>
                              </m:ctrlPr>
                            </m:sSupPr>
                            <m:e>
                              <m:r>
                                <a:rPr lang="en-US" i="1">
                                  <a:effectLst/>
                                  <a:latin typeface="Cambria Math"/>
                                  <a:ea typeface="Calibri"/>
                                  <a:cs typeface="Times New Roman"/>
                                </a:rPr>
                                <m:t>𝑥</m:t>
                              </m:r>
                            </m:e>
                            <m:sup>
                              <m:r>
                                <a:rPr lang="en-US" i="1">
                                  <a:effectLst/>
                                  <a:latin typeface="Cambria Math"/>
                                  <a:ea typeface="Calibri"/>
                                  <a:cs typeface="Times New Roman"/>
                                </a:rPr>
                                <m:t>2</m:t>
                              </m:r>
                            </m:sup>
                          </m:sSup>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𝑑𝑥</m:t>
                          </m:r>
                        </m:e>
                      </m:nary>
                      <m:r>
                        <a:rPr lang="en-US" i="1">
                          <a:effectLst/>
                          <a:latin typeface="Cambria Math"/>
                          <a:ea typeface="Calibri"/>
                          <a:cs typeface="Times New Roman"/>
                        </a:rPr>
                        <m:t>=1.</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a) Chứng minh rằng tồn tại 1 khoảng mở </a:t>
                </a:r>
                <a14:m>
                  <m:oMath xmlns:m="http://schemas.openxmlformats.org/officeDocument/2006/math">
                    <m:d>
                      <m:dPr>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r>
                      <a:rPr lang="en-US" i="1">
                        <a:effectLst/>
                        <a:latin typeface="Cambria Math"/>
                        <a:ea typeface="Times New Roman"/>
                        <a:cs typeface="Times New Roman"/>
                      </a:rPr>
                      <m:t>⊂</m:t>
                    </m:r>
                    <m:d>
                      <m:dPr>
                        <m:ctrlPr>
                          <a:rPr lang="en-US" i="1">
                            <a:effectLst/>
                            <a:latin typeface="Cambria Math"/>
                            <a:ea typeface="Times New Roman"/>
                            <a:cs typeface="Times New Roman"/>
                          </a:rPr>
                        </m:ctrlPr>
                      </m:dPr>
                      <m:e>
                        <m:r>
                          <a:rPr lang="en-US" i="1">
                            <a:effectLst/>
                            <a:latin typeface="Cambria Math"/>
                            <a:ea typeface="Times New Roman"/>
                            <a:cs typeface="Times New Roman"/>
                          </a:rPr>
                          <m:t>0,1</m:t>
                        </m:r>
                      </m:e>
                    </m:d>
                    <m:r>
                      <a:rPr lang="en-US" i="1">
                        <a:effectLst/>
                        <a:latin typeface="Cambria Math"/>
                        <a:ea typeface="Times New Roman"/>
                        <a:cs typeface="Times New Roman"/>
                      </a:rPr>
                      <m:t>,</m:t>
                    </m:r>
                  </m:oMath>
                </a14:m>
                <a:r>
                  <a:rPr lang="en-US">
                    <a:effectLst/>
                    <a:latin typeface="Times New Roman"/>
                    <a:ea typeface="Times New Roman"/>
                    <a:cs typeface="Times New Roman"/>
                  </a:rPr>
                  <a:t> không rỗng, sao cho </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e>
                      </m:d>
                      <m:r>
                        <a:rPr lang="en-US" i="1">
                          <a:effectLst/>
                          <a:latin typeface="Cambria Math"/>
                          <a:ea typeface="Times New Roman"/>
                          <a:cs typeface="Times New Roman"/>
                        </a:rPr>
                        <m:t>&gt;4  ∀</m:t>
                      </m:r>
                      <m:r>
                        <a:rPr lang="en-US" i="1">
                          <a:effectLst/>
                          <a:latin typeface="Cambria Math"/>
                          <a:ea typeface="Times New Roman"/>
                          <a:cs typeface="Times New Roman"/>
                        </a:rPr>
                        <m:t>𝑥</m:t>
                      </m:r>
                      <m:r>
                        <a:rPr lang="en-US" i="1">
                          <a:effectLst/>
                          <a:latin typeface="Cambria Math"/>
                          <a:ea typeface="Times New Roman"/>
                          <a:cs typeface="Times New Roman"/>
                        </a:rPr>
                        <m:t>∈</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b) Tìm 1 ví dụ hàm liên tục f thoả mãn cả 2 điều kiện trên.</a:t>
                </a:r>
                <a:endParaRPr lang="en-US" sz="2400">
                  <a:ea typeface="Calibri"/>
                  <a:cs typeface="Times New Roman"/>
                </a:endParaRPr>
              </a:p>
              <a:p>
                <a:pPr marL="0" indent="0" algn="r">
                  <a:lnSpc>
                    <a:spcPct val="115000"/>
                  </a:lnSpc>
                  <a:spcAft>
                    <a:spcPts val="0"/>
                  </a:spcAft>
                  <a:buNone/>
                </a:pPr>
                <a:r>
                  <a:rPr lang="en-US" i="1">
                    <a:effectLst/>
                    <a:latin typeface="Times New Roman"/>
                    <a:ea typeface="Times New Roman"/>
                    <a:cs typeface="Times New Roman"/>
                  </a:rPr>
                  <a:t>(Bài 3 Olympic sinh viên 2017)</a:t>
                </a:r>
                <a:endParaRPr lang="en-US" sz="2400">
                  <a:ea typeface="Calibri"/>
                  <a:cs typeface="Times New Roman"/>
                </a:endParaRPr>
              </a:p>
              <a:p>
                <a:pPr marL="0" indent="0" algn="ctr">
                  <a:lnSpc>
                    <a:spcPct val="115000"/>
                  </a:lnSpc>
                  <a:spcAft>
                    <a:spcPts val="0"/>
                  </a:spcAft>
                  <a:buNone/>
                </a:pPr>
                <a:r>
                  <a:rPr lang="en-US" b="1">
                    <a:effectLst/>
                    <a:latin typeface="Times New Roman"/>
                    <a:ea typeface="Calibri"/>
                    <a:cs typeface="Times New Roman"/>
                  </a:rPr>
                  <a:t>Giải</a:t>
                </a:r>
                <a:endParaRPr lang="en-US" sz="2400">
                  <a:ea typeface="Calibri"/>
                  <a:cs typeface="Times New Roman"/>
                </a:endParaRPr>
              </a:p>
              <a:p>
                <a:pPr marL="0" indent="0">
                  <a:lnSpc>
                    <a:spcPct val="115000"/>
                  </a:lnSpc>
                  <a:spcAft>
                    <a:spcPts val="0"/>
                  </a:spcAft>
                  <a:buNone/>
                </a:pPr>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a) Giả sử phản chứng. Vì f liên tục trên đoạn [0, 1] nên</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e>
                      </m:d>
                      <m:r>
                        <a:rPr lang="en-US" i="1">
                          <a:effectLst/>
                          <a:latin typeface="Cambria Math"/>
                          <a:ea typeface="Calibri"/>
                          <a:cs typeface="Times New Roman"/>
                        </a:rPr>
                        <m:t>≤4  ∀</m:t>
                      </m:r>
                      <m:r>
                        <a:rPr lang="en-US" i="1">
                          <a:effectLst/>
                          <a:latin typeface="Cambria Math"/>
                          <a:ea typeface="Calibri"/>
                          <a:cs typeface="Times New Roman"/>
                        </a:rPr>
                        <m:t>𝑥</m:t>
                      </m:r>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0,1</m:t>
                          </m:r>
                        </m:e>
                      </m:d>
                      <m:r>
                        <a:rPr lang="en-US" i="1">
                          <a:effectLst/>
                          <a:latin typeface="Cambria Math"/>
                          <a:ea typeface="Calibri"/>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Nên</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1=</m:t>
                      </m:r>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0</m:t>
                          </m:r>
                        </m:sub>
                        <m:sup>
                          <m:r>
                            <a:rPr lang="en-US" i="1">
                              <a:effectLst/>
                              <a:latin typeface="Cambria Math"/>
                              <a:ea typeface="Times New Roman"/>
                              <a:cs typeface="Times New Roman"/>
                            </a:rPr>
                            <m:t>1</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d>
                            <m:dPr>
                              <m:ctrlPr>
                                <a:rPr lang="en-US" i="1">
                                  <a:effectLst/>
                                  <a:latin typeface="Cambria Math"/>
                                  <a:ea typeface="Times New Roman"/>
                                  <a:cs typeface="Times New Roman"/>
                                </a:rPr>
                              </m:ctrlPr>
                            </m:dPr>
                            <m:e>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4</m:t>
                                  </m:r>
                                </m:den>
                              </m:f>
                            </m:e>
                          </m:d>
                          <m:r>
                            <a:rPr lang="en-US" i="1">
                              <a:effectLst/>
                              <a:latin typeface="Cambria Math"/>
                              <a:ea typeface="Times New Roman"/>
                              <a:cs typeface="Times New Roman"/>
                            </a:rPr>
                            <m:t>𝑑𝑥</m:t>
                          </m:r>
                        </m:e>
                      </m:nary>
                      <m:r>
                        <a:rPr lang="en-US" i="1">
                          <a:effectLst/>
                          <a:latin typeface="Cambria Math"/>
                          <a:ea typeface="Times New Roman"/>
                          <a:cs typeface="Times New Roman"/>
                        </a:rPr>
                        <m:t>=</m:t>
                      </m:r>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0</m:t>
                          </m:r>
                        </m:sub>
                        <m:sup>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2</m:t>
                              </m:r>
                            </m:den>
                          </m:f>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d>
                            <m:dPr>
                              <m:ctrlPr>
                                <a:rPr lang="en-US" i="1">
                                  <a:effectLst/>
                                  <a:latin typeface="Cambria Math"/>
                                  <a:ea typeface="Times New Roman"/>
                                  <a:cs typeface="Times New Roman"/>
                                </a:rPr>
                              </m:ctrlPr>
                            </m:dPr>
                            <m:e>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4</m:t>
                                  </m:r>
                                </m:den>
                              </m:f>
                            </m:e>
                          </m:d>
                          <m:r>
                            <a:rPr lang="en-US" i="1">
                              <a:effectLst/>
                              <a:latin typeface="Cambria Math"/>
                              <a:ea typeface="Times New Roman"/>
                              <a:cs typeface="Times New Roman"/>
                            </a:rPr>
                            <m:t>𝑑𝑥</m:t>
                          </m:r>
                        </m:e>
                      </m:nary>
                      <m:r>
                        <a:rPr lang="en-US" i="1">
                          <a:effectLst/>
                          <a:latin typeface="Cambria Math"/>
                          <a:ea typeface="Times New Roman"/>
                          <a:cs typeface="Times New Roman"/>
                        </a:rPr>
                        <m:t>+</m:t>
                      </m:r>
                      <m:nary>
                        <m:naryPr>
                          <m:limLoc m:val="subSup"/>
                          <m:ctrlPr>
                            <a:rPr lang="en-US" i="1">
                              <a:effectLst/>
                              <a:latin typeface="Cambria Math"/>
                              <a:ea typeface="Times New Roman"/>
                              <a:cs typeface="Times New Roman"/>
                            </a:rPr>
                          </m:ctrlPr>
                        </m:naryPr>
                        <m:sub>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2</m:t>
                              </m:r>
                            </m:den>
                          </m:f>
                        </m:sub>
                        <m:sup>
                          <m:r>
                            <a:rPr lang="en-US" i="1">
                              <a:effectLst/>
                              <a:latin typeface="Cambria Math"/>
                              <a:ea typeface="Times New Roman"/>
                              <a:cs typeface="Times New Roman"/>
                            </a:rPr>
                            <m:t>1</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d>
                            <m:dPr>
                              <m:ctrlPr>
                                <a:rPr lang="en-US" i="1">
                                  <a:effectLst/>
                                  <a:latin typeface="Cambria Math"/>
                                  <a:ea typeface="Times New Roman"/>
                                  <a:cs typeface="Times New Roman"/>
                                </a:rPr>
                              </m:ctrlPr>
                            </m:dPr>
                            <m:e>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4</m:t>
                                  </m:r>
                                </m:den>
                              </m:f>
                            </m:e>
                          </m:d>
                          <m:r>
                            <a:rPr lang="en-US" i="1">
                              <a:effectLst/>
                              <a:latin typeface="Cambria Math"/>
                              <a:ea typeface="Times New Roman"/>
                              <a:cs typeface="Times New Roman"/>
                            </a:rPr>
                            <m:t>𝑑𝑥</m:t>
                          </m:r>
                        </m:e>
                      </m:nary>
                      <m:r>
                        <a:rPr lang="en-US" i="1">
                          <a:effectLst/>
                          <a:latin typeface="Cambria Math"/>
                          <a:ea typeface="Times New Roman"/>
                          <a:cs typeface="Times New Roman"/>
                        </a:rPr>
                        <m:t>≤4. </m:t>
                      </m:r>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0</m:t>
                          </m:r>
                        </m:sub>
                        <m:sup>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2</m:t>
                              </m:r>
                            </m:den>
                          </m:f>
                        </m:sup>
                        <m:e>
                          <m:d>
                            <m:dPr>
                              <m:ctrlPr>
                                <a:rPr lang="en-US" i="1">
                                  <a:effectLst/>
                                  <a:latin typeface="Cambria Math"/>
                                  <a:ea typeface="Times New Roman"/>
                                  <a:cs typeface="Times New Roman"/>
                                </a:rPr>
                              </m:ctrlPr>
                            </m:dPr>
                            <m:e>
                              <m:sSup>
                                <m:sSupPr>
                                  <m:ctrlPr>
                                    <a:rPr lang="en-US" i="1">
                                      <a:effectLst/>
                                      <a:latin typeface="Cambria Math"/>
                                      <a:ea typeface="Times New Roman"/>
                                      <a:cs typeface="Times New Roman"/>
                                    </a:rPr>
                                  </m:ctrlPr>
                                </m:sSupPr>
                                <m:e>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4</m:t>
                                      </m:r>
                                    </m:den>
                                  </m:f>
                                  <m:r>
                                    <a:rPr lang="en-US" i="1">
                                      <a:effectLst/>
                                      <a:latin typeface="Cambria Math"/>
                                      <a:ea typeface="Times New Roman"/>
                                      <a:cs typeface="Times New Roman"/>
                                    </a:rPr>
                                    <m:t>−</m:t>
                                  </m:r>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e>
                          </m:d>
                          <m:r>
                            <a:rPr lang="en-US" i="1">
                              <a:effectLst/>
                              <a:latin typeface="Cambria Math"/>
                              <a:ea typeface="Times New Roman"/>
                              <a:cs typeface="Times New Roman"/>
                            </a:rPr>
                            <m:t>𝑑𝑥</m:t>
                          </m:r>
                        </m:e>
                      </m:nary>
                      <m:r>
                        <a:rPr lang="en-US" i="1">
                          <a:effectLst/>
                          <a:latin typeface="Cambria Math"/>
                          <a:ea typeface="Times New Roman"/>
                          <a:cs typeface="Times New Roman"/>
                        </a:rPr>
                        <m:t>+4.</m:t>
                      </m:r>
                      <m:nary>
                        <m:naryPr>
                          <m:limLoc m:val="subSup"/>
                          <m:ctrlPr>
                            <a:rPr lang="en-US" i="1">
                              <a:effectLst/>
                              <a:latin typeface="Cambria Math"/>
                              <a:ea typeface="Times New Roman"/>
                              <a:cs typeface="Times New Roman"/>
                            </a:rPr>
                          </m:ctrlPr>
                        </m:naryPr>
                        <m:sub>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2</m:t>
                              </m:r>
                            </m:den>
                          </m:f>
                        </m:sub>
                        <m:sup>
                          <m:r>
                            <a:rPr lang="en-US" i="1">
                              <a:effectLst/>
                              <a:latin typeface="Cambria Math"/>
                              <a:ea typeface="Times New Roman"/>
                              <a:cs typeface="Times New Roman"/>
                            </a:rPr>
                            <m:t>1</m:t>
                          </m:r>
                        </m:sup>
                        <m:e>
                          <m:d>
                            <m:dPr>
                              <m:ctrlPr>
                                <a:rPr lang="en-US" i="1">
                                  <a:effectLst/>
                                  <a:latin typeface="Cambria Math"/>
                                  <a:ea typeface="Times New Roman"/>
                                  <a:cs typeface="Times New Roman"/>
                                </a:rPr>
                              </m:ctrlPr>
                            </m:dPr>
                            <m:e>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4</m:t>
                                  </m:r>
                                </m:den>
                              </m:f>
                            </m:e>
                          </m:d>
                          <m:r>
                            <a:rPr lang="en-US" i="1">
                              <a:effectLst/>
                              <a:latin typeface="Cambria Math"/>
                              <a:ea typeface="Times New Roman"/>
                              <a:cs typeface="Times New Roman"/>
                            </a:rPr>
                            <m:t>𝑑𝑥</m:t>
                          </m:r>
                        </m:e>
                      </m:nary>
                      <m:r>
                        <a:rPr lang="en-US" i="1">
                          <a:effectLst/>
                          <a:latin typeface="Cambria Math"/>
                          <a:ea typeface="Times New Roman"/>
                          <a:cs typeface="Times New Roman"/>
                        </a:rPr>
                        <m:t>=4.</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12</m:t>
                          </m:r>
                        </m:den>
                      </m:f>
                      <m:r>
                        <a:rPr lang="en-US" i="1">
                          <a:effectLst/>
                          <a:latin typeface="Cambria Math"/>
                          <a:ea typeface="Times New Roman"/>
                          <a:cs typeface="Times New Roman"/>
                        </a:rPr>
                        <m:t>+4.</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6</m:t>
                          </m:r>
                        </m:den>
                      </m:f>
                      <m:r>
                        <a:rPr lang="en-US" i="1">
                          <a:effectLst/>
                          <a:latin typeface="Cambria Math"/>
                          <a:ea typeface="Times New Roman"/>
                          <a:cs typeface="Times New Roman"/>
                        </a:rPr>
                        <m:t>=1.</m:t>
                      </m:r>
                    </m:oMath>
                  </m:oMathPara>
                </a14:m>
                <a:endParaRPr lang="en-US" sz="2400">
                  <a:ea typeface="Calibri"/>
                  <a:cs typeface="Times New Roman"/>
                </a:endParaRPr>
              </a:p>
              <a:p>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52400"/>
                <a:ext cx="8229600" cy="6553200"/>
              </a:xfrm>
              <a:blipFill rotWithShape="1">
                <a:blip r:embed="rId3"/>
                <a:stretch>
                  <a:fillRect l="-741" t="-744" r="-1481" b="-2140"/>
                </a:stretch>
              </a:blipFill>
            </p:spPr>
            <p:txBody>
              <a:bodyPr/>
              <a:lstStyle/>
              <a:p>
                <a:r>
                  <a:rPr lang="en-US">
                    <a:noFill/>
                  </a:rPr>
                  <a:t> </a:t>
                </a:r>
              </a:p>
            </p:txBody>
          </p:sp>
        </mc:Fallback>
      </mc:AlternateContent>
    </p:spTree>
    <p:extLst>
      <p:ext uri="{BB962C8B-B14F-4D97-AF65-F5344CB8AC3E}">
        <p14:creationId xmlns:p14="http://schemas.microsoft.com/office/powerpoint/2010/main" val="1082695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 calcmode="lin" valueType="num">
                                      <p:cBhvr additive="base">
                                        <p:cTn id="4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 calcmode="lin" valueType="num">
                                      <p:cBhvr additive="base">
                                        <p:cTn id="4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11" end="11"/>
                                            </p:txEl>
                                          </p:spTgt>
                                        </p:tgtEl>
                                        <p:attrNameLst>
                                          <p:attrName>style.visibility</p:attrName>
                                        </p:attrNameLst>
                                      </p:cBhvr>
                                      <p:to>
                                        <p:strVal val="visible"/>
                                      </p:to>
                                    </p:set>
                                    <p:anim calcmode="lin" valueType="num">
                                      <p:cBhvr additive="base">
                                        <p:cTn id="4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85000" lnSpcReduction="20000"/>
              </a:bodyPr>
              <a:lstStyle/>
              <a:p>
                <a:pPr marL="0" indent="0">
                  <a:lnSpc>
                    <a:spcPct val="115000"/>
                  </a:lnSpc>
                  <a:spcAft>
                    <a:spcPts val="0"/>
                  </a:spcAft>
                  <a:buNone/>
                </a:pPr>
                <a:r>
                  <a:rPr lang="en-US" smtClean="0">
                    <a:effectLst/>
                    <a:latin typeface="Times New Roman"/>
                    <a:ea typeface="Times New Roman"/>
                    <a:cs typeface="Times New Roman"/>
                  </a:rPr>
                  <a:t>- Dấu = xảy ra khi, vì f liên tục trên [0, 1] nên</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𝑓</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eqArr>
                            <m:eqArrPr>
                              <m:ctrlPr>
                                <a:rPr lang="en-US" i="1">
                                  <a:effectLst/>
                                  <a:latin typeface="Cambria Math"/>
                                  <a:ea typeface="Times New Roman"/>
                                  <a:cs typeface="Times New Roman"/>
                                </a:rPr>
                              </m:ctrlPr>
                            </m:eqArrPr>
                            <m:e>
                              <m:r>
                                <a:rPr lang="en-US" i="1">
                                  <a:effectLst/>
                                  <a:latin typeface="Cambria Math"/>
                                  <a:ea typeface="Times New Roman"/>
                                  <a:cs typeface="Times New Roman"/>
                                </a:rPr>
                                <m:t>−4    :    0&lt;</m:t>
                              </m:r>
                              <m:r>
                                <a:rPr lang="en-US" i="1">
                                  <a:effectLst/>
                                  <a:latin typeface="Cambria Math"/>
                                  <a:ea typeface="Times New Roman"/>
                                  <a:cs typeface="Times New Roman"/>
                                </a:rPr>
                                <m:t>𝑥</m:t>
                              </m:r>
                              <m:r>
                                <a:rPr lang="en-US" i="1">
                                  <a:effectLst/>
                                  <a:latin typeface="Cambria Math"/>
                                  <a:ea typeface="Times New Roman"/>
                                  <a:cs typeface="Times New Roman"/>
                                </a:rPr>
                                <m:t>&lt;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2</m:t>
                                  </m:r>
                                </m:den>
                              </m:f>
                            </m:e>
                            <m:e>
                              <m:r>
                                <a:rPr lang="en-US" i="1">
                                  <a:effectLst/>
                                  <a:latin typeface="Cambria Math"/>
                                  <a:ea typeface="Times New Roman"/>
                                  <a:cs typeface="Times New Roman"/>
                                </a:rPr>
                                <m:t>4    :   </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2</m:t>
                                  </m:r>
                                </m:den>
                              </m:f>
                              <m:r>
                                <a:rPr lang="en-US" i="1">
                                  <a:effectLst/>
                                  <a:latin typeface="Cambria Math"/>
                                  <a:ea typeface="Times New Roman"/>
                                  <a:cs typeface="Times New Roman"/>
                                </a:rPr>
                                <m:t>&lt;</m:t>
                              </m:r>
                              <m:r>
                                <a:rPr lang="en-US" i="1">
                                  <a:effectLst/>
                                  <a:latin typeface="Cambria Math"/>
                                  <a:ea typeface="Times New Roman"/>
                                  <a:cs typeface="Times New Roman"/>
                                </a:rPr>
                                <m:t>𝑥</m:t>
                              </m:r>
                              <m:r>
                                <a:rPr lang="en-US" i="1">
                                  <a:effectLst/>
                                  <a:latin typeface="Cambria Math"/>
                                  <a:ea typeface="Times New Roman"/>
                                  <a:cs typeface="Times New Roman"/>
                                </a:rPr>
                                <m:t>&lt;1.</m:t>
                              </m:r>
                            </m:e>
                          </m:eqArr>
                        </m:e>
                      </m:d>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Nhưng khi đó, hàm f lại không liên tục tại </a:t>
                </a:r>
                <a14:m>
                  <m:oMath xmlns:m="http://schemas.openxmlformats.org/officeDocument/2006/math">
                    <m:r>
                      <a:rPr lang="en-US" i="1">
                        <a:effectLst/>
                        <a:latin typeface="Cambria Math"/>
                        <a:ea typeface="Times New Roman"/>
                        <a:cs typeface="Times New Roman"/>
                      </a:rPr>
                      <m:t>𝑥</m:t>
                    </m:r>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2</m:t>
                        </m:r>
                      </m:den>
                    </m:f>
                    <m:r>
                      <a:rPr lang="en-US" i="1">
                        <a:effectLst/>
                        <a:latin typeface="Cambria Math"/>
                        <a:ea typeface="Times New Roman"/>
                        <a:cs typeface="Times New Roman"/>
                      </a:rPr>
                      <m:t>.</m:t>
                    </m:r>
                  </m:oMath>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b) Xét </a:t>
                </a:r>
                <a14:m>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r>
                      <a:rPr lang="en-US" i="1">
                        <a:effectLst/>
                        <a:latin typeface="Cambria Math"/>
                        <a:ea typeface="Calibri"/>
                        <a:cs typeface="Times New Roman"/>
                      </a:rPr>
                      <m:t>𝑐𝑥</m:t>
                    </m:r>
                    <m:r>
                      <a:rPr lang="en-US" i="1">
                        <a:effectLst/>
                        <a:latin typeface="Cambria Math"/>
                        <a:ea typeface="Calibri"/>
                        <a:cs typeface="Times New Roman"/>
                      </a:rPr>
                      <m:t>+</m:t>
                    </m:r>
                    <m:r>
                      <a:rPr lang="en-US" i="1">
                        <a:effectLst/>
                        <a:latin typeface="Cambria Math"/>
                        <a:ea typeface="Calibri"/>
                        <a:cs typeface="Times New Roman"/>
                      </a:rPr>
                      <m:t>𝑑</m:t>
                    </m:r>
                    <m:r>
                      <a:rPr lang="en-US" i="1">
                        <a:effectLst/>
                        <a:latin typeface="Cambria Math"/>
                        <a:ea typeface="Calibri"/>
                        <a:cs typeface="Times New Roman"/>
                      </a:rPr>
                      <m:t>→</m:t>
                    </m:r>
                    <m:r>
                      <a:rPr lang="en-US" i="1">
                        <a:effectLst/>
                        <a:latin typeface="Cambria Math"/>
                        <a:ea typeface="Calibri"/>
                        <a:cs typeface="Times New Roman"/>
                      </a:rPr>
                      <m:t>𝑐</m:t>
                    </m:r>
                    <m:r>
                      <a:rPr lang="en-US" i="1">
                        <a:effectLst/>
                        <a:latin typeface="Cambria Math"/>
                        <a:ea typeface="Calibri"/>
                        <a:cs typeface="Times New Roman"/>
                      </a:rPr>
                      <m:t>=12;</m:t>
                    </m:r>
                    <m:r>
                      <a:rPr lang="en-US" i="1">
                        <a:effectLst/>
                        <a:latin typeface="Cambria Math"/>
                        <a:ea typeface="Calibri"/>
                        <a:cs typeface="Times New Roman"/>
                      </a:rPr>
                      <m:t>𝑑</m:t>
                    </m:r>
                    <m:r>
                      <a:rPr lang="en-US" i="1">
                        <a:effectLst/>
                        <a:latin typeface="Cambria Math"/>
                        <a:ea typeface="Calibri"/>
                        <a:cs typeface="Times New Roman"/>
                      </a:rPr>
                      <m:t>=−6→</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=12</m:t>
                    </m:r>
                    <m:r>
                      <a:rPr lang="en-US" i="1">
                        <a:effectLst/>
                        <a:latin typeface="Cambria Math"/>
                        <a:ea typeface="Calibri"/>
                        <a:cs typeface="Times New Roman"/>
                      </a:rPr>
                      <m:t>𝑥</m:t>
                    </m:r>
                    <m:r>
                      <a:rPr lang="en-US" i="1">
                        <a:effectLst/>
                        <a:latin typeface="Cambria Math"/>
                        <a:ea typeface="Calibri"/>
                        <a:cs typeface="Times New Roman"/>
                      </a:rPr>
                      <m:t>−6.</m:t>
                    </m:r>
                  </m:oMath>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a:t>
                </a:r>
                <a:endParaRPr lang="en-US" sz="2400">
                  <a:ea typeface="Calibri"/>
                  <a:cs typeface="Times New Roman"/>
                </a:endParaRPr>
              </a:p>
              <a:p>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333" t="-1752" b="-8356"/>
                </a:stretch>
              </a:blipFill>
            </p:spPr>
            <p:txBody>
              <a:bodyPr/>
              <a:lstStyle/>
              <a:p>
                <a:r>
                  <a:rPr lang="en-US">
                    <a:noFill/>
                  </a:rPr>
                  <a:t> </a:t>
                </a:r>
              </a:p>
            </p:txBody>
          </p:sp>
        </mc:Fallback>
      </mc:AlternateContent>
    </p:spTree>
    <p:extLst>
      <p:ext uri="{BB962C8B-B14F-4D97-AF65-F5344CB8AC3E}">
        <p14:creationId xmlns:p14="http://schemas.microsoft.com/office/powerpoint/2010/main" val="321882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0" lvl="0" indent="0">
                  <a:lnSpc>
                    <a:spcPct val="115000"/>
                  </a:lnSpc>
                  <a:buNone/>
                </a:pPr>
                <a:r>
                  <a:rPr lang="en-US" b="1" smtClean="0">
                    <a:effectLst/>
                    <a:latin typeface="Times New Roman"/>
                    <a:ea typeface="Times New Roman"/>
                    <a:cs typeface="Times New Roman"/>
                  </a:rPr>
                  <a:t>5.</a:t>
                </a:r>
                <a:r>
                  <a:rPr lang="en-US" smtClean="0">
                    <a:effectLst/>
                    <a:latin typeface="Times New Roman"/>
                    <a:ea typeface="Times New Roman"/>
                    <a:cs typeface="Times New Roman"/>
                  </a:rPr>
                  <a:t>Cho hàm số </a:t>
                </a:r>
                <a14:m>
                  <m:oMath xmlns:m="http://schemas.openxmlformats.org/officeDocument/2006/math">
                    <m:r>
                      <a:rPr lang="en-US" i="1">
                        <a:effectLst/>
                        <a:latin typeface="Cambria Math"/>
                        <a:ea typeface="Times New Roman"/>
                        <a:cs typeface="Times New Roman"/>
                      </a:rPr>
                      <m:t>𝑓</m:t>
                    </m:r>
                    <m:r>
                      <a:rPr lang="en-US" i="1">
                        <a:effectLst/>
                        <a:latin typeface="Cambria Math"/>
                        <a:ea typeface="Times New Roman"/>
                        <a:cs typeface="Times New Roman"/>
                      </a:rPr>
                      <m:t>:[0,+∞)→</m:t>
                    </m:r>
                    <m:r>
                      <a:rPr lang="en-US" i="1">
                        <a:effectLst/>
                        <a:latin typeface="Cambria Math"/>
                        <a:ea typeface="Times New Roman"/>
                        <a:cs typeface="Times New Roman"/>
                      </a:rPr>
                      <m:t>𝑅</m:t>
                    </m:r>
                  </m:oMath>
                </a14:m>
                <a:r>
                  <a:rPr lang="en-US">
                    <a:effectLst/>
                    <a:latin typeface="Times New Roman"/>
                    <a:ea typeface="Times New Roman"/>
                    <a:cs typeface="Times New Roman"/>
                  </a:rPr>
                  <a:t> khả vi, có f’ dương và liên tục sao cho</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0</m:t>
                          </m:r>
                        </m:e>
                      </m:d>
                      <m:r>
                        <a:rPr lang="en-US" i="1">
                          <a:effectLst/>
                          <a:latin typeface="Cambria Math"/>
                          <a:ea typeface="Times New Roman"/>
                          <a:cs typeface="Times New Roman"/>
                        </a:rPr>
                        <m:t>=0;</m:t>
                      </m:r>
                      <m:func>
                        <m:funcPr>
                          <m:ctrlPr>
                            <a:rPr lang="en-US" i="1">
                              <a:effectLst/>
                              <a:latin typeface="Cambria Math"/>
                              <a:ea typeface="Times New Roman"/>
                              <a:cs typeface="Times New Roman"/>
                            </a:rPr>
                          </m:ctrlPr>
                        </m:funcPr>
                        <m:fName>
                          <m:limLow>
                            <m:limLowPr>
                              <m:ctrlPr>
                                <a:rPr lang="en-US" i="1">
                                  <a:effectLst/>
                                  <a:latin typeface="Cambria Math"/>
                                  <a:ea typeface="Times New Roman"/>
                                  <a:cs typeface="Times New Roman"/>
                                </a:rPr>
                              </m:ctrlPr>
                            </m:limLowPr>
                            <m:e>
                              <m:r>
                                <m:rPr>
                                  <m:sty m:val="p"/>
                                </m:rPr>
                                <a:rPr lang="en-US">
                                  <a:effectLst/>
                                  <a:latin typeface="Cambria Math"/>
                                  <a:ea typeface="Times New Roman"/>
                                  <a:cs typeface="Times New Roman"/>
                                </a:rPr>
                                <m:t>lim</m:t>
                              </m:r>
                            </m:e>
                            <m:lim>
                              <m:r>
                                <a:rPr lang="en-US" i="1">
                                  <a:effectLst/>
                                  <a:latin typeface="Cambria Math"/>
                                  <a:ea typeface="Times New Roman"/>
                                  <a:cs typeface="Times New Roman"/>
                                </a:rPr>
                                <m:t>𝑥</m:t>
                              </m:r>
                              <m:r>
                                <a:rPr lang="en-US" i="1">
                                  <a:effectLst/>
                                  <a:latin typeface="Cambria Math"/>
                                  <a:ea typeface="Times New Roman"/>
                                  <a:cs typeface="Times New Roman"/>
                                </a:rPr>
                                <m:t>→+∞</m:t>
                              </m:r>
                            </m:lim>
                          </m:limLow>
                        </m:fName>
                        <m:e>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  (1+</m:t>
                              </m:r>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r>
                                <a:rPr lang="en-US" i="1">
                                  <a:effectLst/>
                                  <a:latin typeface="Cambria Math"/>
                                  <a:ea typeface="Times New Roman"/>
                                  <a:cs typeface="Times New Roman"/>
                                </a:rPr>
                                <m:t>+</m:t>
                              </m:r>
                              <m:r>
                                <a:rPr lang="en-US" i="1">
                                  <a:effectLst/>
                                  <a:latin typeface="Cambria Math"/>
                                  <a:ea typeface="Times New Roman"/>
                                  <a:cs typeface="Times New Roman"/>
                                </a:rPr>
                                <m:t>𝑓</m:t>
                              </m:r>
                              <m:r>
                                <a:rPr lang="en-US" i="1">
                                  <a:effectLst/>
                                  <a:latin typeface="Cambria Math"/>
                                  <a:ea typeface="Times New Roman"/>
                                  <a:cs typeface="Times New Roman"/>
                                </a:rPr>
                                <m:t>(</m:t>
                              </m:r>
                              <m:r>
                                <a:rPr lang="en-US" i="1">
                                  <a:effectLst/>
                                  <a:latin typeface="Cambria Math"/>
                                  <a:ea typeface="Times New Roman"/>
                                  <a:cs typeface="Times New Roman"/>
                                </a:rPr>
                                <m:t>𝑥</m:t>
                              </m:r>
                              <m:r>
                                <a:rPr lang="en-US" i="1">
                                  <a:effectLst/>
                                  <a:latin typeface="Cambria Math"/>
                                  <a:ea typeface="Times New Roman"/>
                                  <a:cs typeface="Times New Roman"/>
                                </a:rPr>
                                <m:t>))</m:t>
                              </m:r>
                            </m:den>
                          </m:f>
                        </m:e>
                      </m:func>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Chứng minh rằng hàm f bị chặn trên.</a:t>
                </a:r>
                <a:endParaRPr lang="en-US" sz="2400">
                  <a:ea typeface="Calibri"/>
                  <a:cs typeface="Times New Roman"/>
                </a:endParaRPr>
              </a:p>
              <a:p>
                <a:pPr marL="0" indent="0">
                  <a:buNone/>
                </a:pPr>
                <a:r>
                  <a:rPr lang="en-US" i="1">
                    <a:effectLst/>
                    <a:latin typeface="Times New Roman"/>
                    <a:ea typeface="Times New Roman"/>
                  </a:rPr>
                  <a:t>(Bài 5 Olympic sinh viên 2018)</a:t>
                </a:r>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852" t="-1213" r="-2222"/>
                </a:stretch>
              </a:blipFill>
            </p:spPr>
            <p:txBody>
              <a:bodyPr/>
              <a:lstStyle/>
              <a:p>
                <a:r>
                  <a:rPr lang="en-US">
                    <a:noFill/>
                  </a:rPr>
                  <a:t> </a:t>
                </a:r>
              </a:p>
            </p:txBody>
          </p:sp>
        </mc:Fallback>
      </mc:AlternateContent>
    </p:spTree>
    <p:extLst>
      <p:ext uri="{BB962C8B-B14F-4D97-AF65-F5344CB8AC3E}">
        <p14:creationId xmlns:p14="http://schemas.microsoft.com/office/powerpoint/2010/main" val="22860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arn(inVertical)">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52400"/>
                <a:ext cx="8229600" cy="6553200"/>
              </a:xfrm>
            </p:spPr>
            <p:txBody>
              <a:bodyPr>
                <a:normAutofit fontScale="70000" lnSpcReduction="20000"/>
              </a:bodyPr>
              <a:lstStyle/>
              <a:p>
                <a:pPr marL="0" indent="0" algn="ctr">
                  <a:lnSpc>
                    <a:spcPct val="115000"/>
                  </a:lnSpc>
                  <a:spcAft>
                    <a:spcPts val="0"/>
                  </a:spcAft>
                  <a:buNone/>
                </a:pPr>
                <a:r>
                  <a:rPr lang="en-US" b="1" smtClean="0">
                    <a:effectLst/>
                    <a:latin typeface="Times New Roman"/>
                    <a:ea typeface="Times New Roman"/>
                    <a:cs typeface="Times New Roman"/>
                  </a:rPr>
                  <a:t>Giải:</a:t>
                </a:r>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Vì f’ dương suy ra f tăng trên </a:t>
                </a:r>
                <a14:m>
                  <m:oMath xmlns:m="http://schemas.openxmlformats.org/officeDocument/2006/math">
                    <m:r>
                      <a:rPr lang="en-US" i="1">
                        <a:effectLst/>
                        <a:latin typeface="Cambria Math"/>
                        <a:ea typeface="Calibri"/>
                        <a:cs typeface="Times New Roman"/>
                      </a:rPr>
                      <m:t>[0,+∞)</m:t>
                    </m:r>
                  </m:oMath>
                </a14:m>
                <a:r>
                  <a:rPr lang="en-US">
                    <a:effectLst/>
                    <a:latin typeface="Times New Roman"/>
                    <a:ea typeface="Times New Roman"/>
                    <a:cs typeface="Times New Roman"/>
                  </a:rPr>
                  <a:t> nên </a:t>
                </a:r>
                <a14:m>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0</m:t>
                        </m:r>
                      </m:e>
                    </m:d>
                    <m:r>
                      <a:rPr lang="en-US" i="1">
                        <a:effectLst/>
                        <a:latin typeface="Cambria Math"/>
                        <a:ea typeface="Times New Roman"/>
                        <a:cs typeface="Times New Roman"/>
                      </a:rPr>
                      <m:t> ∀</m:t>
                    </m:r>
                    <m:r>
                      <a:rPr lang="en-US" i="1">
                        <a:effectLst/>
                        <a:latin typeface="Cambria Math"/>
                        <a:ea typeface="Times New Roman"/>
                        <a:cs typeface="Times New Roman"/>
                      </a:rPr>
                      <m:t>𝑥</m:t>
                    </m:r>
                    <m:r>
                      <a:rPr lang="en-US" i="1">
                        <a:effectLst/>
                        <a:latin typeface="Cambria Math"/>
                        <a:ea typeface="Times New Roman"/>
                        <a:cs typeface="Times New Roman"/>
                      </a:rPr>
                      <m:t>≥0.</m:t>
                    </m:r>
                  </m:oMath>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Vì</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func>
                        <m:funcPr>
                          <m:ctrlPr>
                            <a:rPr lang="en-US" i="1">
                              <a:effectLst/>
                              <a:latin typeface="Cambria Math"/>
                              <a:ea typeface="Times New Roman"/>
                              <a:cs typeface="Times New Roman"/>
                            </a:rPr>
                          </m:ctrlPr>
                        </m:funcPr>
                        <m:fName>
                          <m:limLow>
                            <m:limLowPr>
                              <m:ctrlPr>
                                <a:rPr lang="en-US" i="1">
                                  <a:effectLst/>
                                  <a:latin typeface="Cambria Math"/>
                                  <a:ea typeface="Times New Roman"/>
                                  <a:cs typeface="Times New Roman"/>
                                </a:rPr>
                              </m:ctrlPr>
                            </m:limLowPr>
                            <m:e>
                              <m:r>
                                <m:rPr>
                                  <m:sty m:val="p"/>
                                </m:rPr>
                                <a:rPr lang="en-US">
                                  <a:effectLst/>
                                  <a:latin typeface="Cambria Math"/>
                                  <a:ea typeface="Times New Roman"/>
                                  <a:cs typeface="Times New Roman"/>
                                </a:rPr>
                                <m:t>lim</m:t>
                              </m:r>
                            </m:e>
                            <m:lim>
                              <m:r>
                                <a:rPr lang="en-US" i="1">
                                  <a:effectLst/>
                                  <a:latin typeface="Cambria Math"/>
                                  <a:ea typeface="Times New Roman"/>
                                  <a:cs typeface="Times New Roman"/>
                                </a:rPr>
                                <m:t>𝑥</m:t>
                              </m:r>
                              <m:r>
                                <a:rPr lang="en-US" i="1">
                                  <a:effectLst/>
                                  <a:latin typeface="Cambria Math"/>
                                  <a:ea typeface="Times New Roman"/>
                                  <a:cs typeface="Times New Roman"/>
                                </a:rPr>
                                <m:t>→+∞</m:t>
                              </m:r>
                            </m:lim>
                          </m:limLow>
                        </m:fName>
                        <m:e>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  (1+</m:t>
                              </m:r>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r>
                                <a:rPr lang="en-US" i="1">
                                  <a:effectLst/>
                                  <a:latin typeface="Cambria Math"/>
                                  <a:ea typeface="Times New Roman"/>
                                  <a:cs typeface="Times New Roman"/>
                                </a:rPr>
                                <m:t>+</m:t>
                              </m:r>
                              <m:r>
                                <a:rPr lang="en-US" i="1">
                                  <a:effectLst/>
                                  <a:latin typeface="Cambria Math"/>
                                  <a:ea typeface="Times New Roman"/>
                                  <a:cs typeface="Times New Roman"/>
                                </a:rPr>
                                <m:t>𝑓</m:t>
                              </m:r>
                              <m:r>
                                <a:rPr lang="en-US" i="1">
                                  <a:effectLst/>
                                  <a:latin typeface="Cambria Math"/>
                                  <a:ea typeface="Times New Roman"/>
                                  <a:cs typeface="Times New Roman"/>
                                </a:rPr>
                                <m:t>(</m:t>
                              </m:r>
                              <m:r>
                                <a:rPr lang="en-US" i="1">
                                  <a:effectLst/>
                                  <a:latin typeface="Cambria Math"/>
                                  <a:ea typeface="Times New Roman"/>
                                  <a:cs typeface="Times New Roman"/>
                                </a:rPr>
                                <m:t>𝑥</m:t>
                              </m:r>
                              <m:r>
                                <a:rPr lang="en-US" i="1">
                                  <a:effectLst/>
                                  <a:latin typeface="Cambria Math"/>
                                  <a:ea typeface="Times New Roman"/>
                                  <a:cs typeface="Times New Roman"/>
                                </a:rPr>
                                <m:t>))</m:t>
                              </m:r>
                            </m:den>
                          </m:f>
                        </m:e>
                      </m:func>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nên tồn tại </a:t>
                </a:r>
                <a14:m>
                  <m:oMath xmlns:m="http://schemas.openxmlformats.org/officeDocument/2006/math">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r>
                      <a:rPr lang="en-US" i="1">
                        <a:effectLst/>
                        <a:latin typeface="Cambria Math"/>
                        <a:ea typeface="Times New Roman"/>
                        <a:cs typeface="Times New Roman"/>
                      </a:rPr>
                      <m:t>&gt;0,</m:t>
                    </m:r>
                  </m:oMath>
                </a14:m>
                <a:r>
                  <a:rPr lang="en-US">
                    <a:effectLst/>
                    <a:latin typeface="Times New Roman"/>
                    <a:ea typeface="Times New Roman"/>
                    <a:cs typeface="Times New Roman"/>
                  </a:rPr>
                  <a:t> sao cho với mọi </a:t>
                </a:r>
                <a14:m>
                  <m:oMath xmlns:m="http://schemas.openxmlformats.org/officeDocument/2006/math">
                    <m:r>
                      <a:rPr lang="en-US" i="1">
                        <a:effectLst/>
                        <a:latin typeface="Cambria Math"/>
                        <a:ea typeface="Times New Roman"/>
                        <a:cs typeface="Times New Roman"/>
                      </a:rPr>
                      <m:t>𝑥</m:t>
                    </m:r>
                    <m:r>
                      <a:rPr lang="en-US" i="1">
                        <a:effectLst/>
                        <a:latin typeface="Cambria Math"/>
                        <a:ea typeface="Times New Roman"/>
                        <a:cs typeface="Times New Roman"/>
                      </a:rPr>
                      <m:t>&gt;</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oMath>
                </a14:m>
                <a:r>
                  <a:rPr lang="en-US">
                    <a:effectLst/>
                    <a:latin typeface="Times New Roman"/>
                    <a:ea typeface="Times New Roman"/>
                    <a:cs typeface="Times New Roman"/>
                  </a:rPr>
                  <a:t> có</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  (1+</m:t>
                          </m:r>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r>
                            <a:rPr lang="en-US" i="1">
                              <a:effectLst/>
                              <a:latin typeface="Cambria Math"/>
                              <a:ea typeface="Times New Roman"/>
                              <a:cs typeface="Times New Roman"/>
                            </a:rPr>
                            <m:t>+</m:t>
                          </m:r>
                          <m:r>
                            <a:rPr lang="en-US" i="1">
                              <a:effectLst/>
                              <a:latin typeface="Cambria Math"/>
                              <a:ea typeface="Times New Roman"/>
                              <a:cs typeface="Times New Roman"/>
                            </a:rPr>
                            <m:t>𝑓</m:t>
                          </m:r>
                          <m:r>
                            <a:rPr lang="en-US" i="1">
                              <a:effectLst/>
                              <a:latin typeface="Cambria Math"/>
                              <a:ea typeface="Times New Roman"/>
                              <a:cs typeface="Times New Roman"/>
                            </a:rPr>
                            <m:t>(</m:t>
                          </m:r>
                          <m:r>
                            <a:rPr lang="en-US" i="1">
                              <a:effectLst/>
                              <a:latin typeface="Cambria Math"/>
                              <a:ea typeface="Times New Roman"/>
                              <a:cs typeface="Times New Roman"/>
                            </a:rPr>
                            <m:t>𝑥</m:t>
                          </m:r>
                          <m:r>
                            <a:rPr lang="en-US" i="1">
                              <a:effectLst/>
                              <a:latin typeface="Cambria Math"/>
                              <a:ea typeface="Times New Roman"/>
                              <a:cs typeface="Times New Roman"/>
                            </a:rPr>
                            <m:t>))</m:t>
                          </m:r>
                        </m:den>
                      </m:f>
                      <m:r>
                        <a:rPr lang="en-US" i="1">
                          <a:effectLst/>
                          <a:latin typeface="Cambria Math"/>
                          <a:ea typeface="Times New Roman"/>
                          <a:cs typeface="Times New Roman"/>
                        </a:rPr>
                        <m:t>&gt;1→</m:t>
                      </m:r>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1+</m:t>
                          </m:r>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r>
                            <a:rPr lang="en-US" i="1">
                              <a:effectLst/>
                              <a:latin typeface="Cambria Math"/>
                              <a:ea typeface="Times New Roman"/>
                              <a:cs typeface="Times New Roman"/>
                            </a:rPr>
                            <m:t>+</m:t>
                          </m:r>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den>
                      </m:f>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1+</m:t>
                          </m:r>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den>
                      </m:f>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Lấy tích phân từ </a:t>
                </a:r>
                <a14:m>
                  <m:oMath xmlns:m="http://schemas.openxmlformats.org/officeDocument/2006/math">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oMath>
                </a14:m>
                <a:r>
                  <a:rPr lang="en-US">
                    <a:effectLst/>
                    <a:latin typeface="Times New Roman"/>
                    <a:ea typeface="Times New Roman"/>
                    <a:cs typeface="Times New Roman"/>
                  </a:rPr>
                  <a:t> đến x, được</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e>
                      </m:d>
                      <m:r>
                        <a:rPr lang="en-US" i="1">
                          <a:effectLst/>
                          <a:latin typeface="Cambria Math"/>
                          <a:ea typeface="Times New Roman"/>
                          <a:cs typeface="Times New Roman"/>
                        </a:rPr>
                        <m:t>≤</m:t>
                      </m:r>
                      <m:func>
                        <m:funcPr>
                          <m:ctrlPr>
                            <a:rPr lang="en-US" i="1">
                              <a:effectLst/>
                              <a:latin typeface="Cambria Math"/>
                              <a:ea typeface="Times New Roman"/>
                              <a:cs typeface="Times New Roman"/>
                            </a:rPr>
                          </m:ctrlPr>
                        </m:funcPr>
                        <m:fName>
                          <m:r>
                            <m:rPr>
                              <m:sty m:val="p"/>
                            </m:rPr>
                            <a:rPr lang="en-US">
                              <a:effectLst/>
                              <a:latin typeface="Cambria Math"/>
                              <a:ea typeface="Times New Roman"/>
                              <a:cs typeface="Times New Roman"/>
                            </a:rPr>
                            <m:t>arctan</m:t>
                          </m:r>
                        </m:fName>
                        <m:e>
                          <m:r>
                            <a:rPr lang="en-US" i="1">
                              <a:effectLst/>
                              <a:latin typeface="Cambria Math"/>
                              <a:ea typeface="Times New Roman"/>
                              <a:cs typeface="Times New Roman"/>
                            </a:rPr>
                            <m:t>𝑥</m:t>
                          </m:r>
                        </m:e>
                      </m:func>
                      <m:r>
                        <a:rPr lang="en-US" i="1">
                          <a:effectLst/>
                          <a:latin typeface="Cambria Math"/>
                          <a:ea typeface="Times New Roman"/>
                          <a:cs typeface="Times New Roman"/>
                        </a:rPr>
                        <m:t>−</m:t>
                      </m:r>
                      <m:func>
                        <m:funcPr>
                          <m:ctrlPr>
                            <a:rPr lang="en-US" i="1">
                              <a:effectLst/>
                              <a:latin typeface="Cambria Math"/>
                              <a:ea typeface="Times New Roman"/>
                              <a:cs typeface="Times New Roman"/>
                            </a:rPr>
                          </m:ctrlPr>
                        </m:funcPr>
                        <m:fName>
                          <m:r>
                            <m:rPr>
                              <m:sty m:val="p"/>
                            </m:rPr>
                            <a:rPr lang="en-US">
                              <a:effectLst/>
                              <a:latin typeface="Cambria Math"/>
                              <a:ea typeface="Times New Roman"/>
                              <a:cs typeface="Times New Roman"/>
                            </a:rPr>
                            <m:t>arctan</m:t>
                          </m:r>
                        </m:fName>
                        <m:e>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e>
                      </m:func>
                      <m:r>
                        <a:rPr lang="en-US" i="1">
                          <a:effectLst/>
                          <a:latin typeface="Cambria Math"/>
                          <a:ea typeface="Times New Roman"/>
                          <a:cs typeface="Times New Roman"/>
                        </a:rPr>
                        <m:t>&lt;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𝜋</m:t>
                          </m:r>
                        </m:num>
                        <m:den>
                          <m:r>
                            <a:rPr lang="en-US" i="1">
                              <a:effectLst/>
                              <a:latin typeface="Cambria Math"/>
                              <a:ea typeface="Times New Roman"/>
                              <a:cs typeface="Times New Roman"/>
                            </a:rPr>
                            <m:t>2</m:t>
                          </m:r>
                        </m:den>
                      </m:f>
                      <m:r>
                        <a:rPr lang="en-US" i="1">
                          <a:effectLst/>
                          <a:latin typeface="Cambria Math"/>
                          <a:ea typeface="Times New Roman"/>
                          <a:cs typeface="Times New Roman"/>
                        </a:rPr>
                        <m:t>−</m:t>
                      </m:r>
                      <m:func>
                        <m:funcPr>
                          <m:ctrlPr>
                            <a:rPr lang="en-US" i="1">
                              <a:effectLst/>
                              <a:latin typeface="Cambria Math"/>
                              <a:ea typeface="Times New Roman"/>
                              <a:cs typeface="Times New Roman"/>
                            </a:rPr>
                          </m:ctrlPr>
                        </m:funcPr>
                        <m:fName>
                          <m:r>
                            <m:rPr>
                              <m:sty m:val="p"/>
                            </m:rPr>
                            <a:rPr lang="en-US">
                              <a:effectLst/>
                              <a:latin typeface="Cambria Math"/>
                              <a:ea typeface="Times New Roman"/>
                              <a:cs typeface="Times New Roman"/>
                            </a:rPr>
                            <m:t>arctan</m:t>
                          </m:r>
                        </m:fName>
                        <m:e>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e>
                      </m:func>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Vậy</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&lt;</m:t>
                      </m:r>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e>
                      </m:d>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𝜋</m:t>
                          </m:r>
                        </m:num>
                        <m:den>
                          <m:r>
                            <a:rPr lang="en-US" i="1">
                              <a:effectLst/>
                              <a:latin typeface="Cambria Math"/>
                              <a:ea typeface="Times New Roman"/>
                              <a:cs typeface="Times New Roman"/>
                            </a:rPr>
                            <m:t>2</m:t>
                          </m:r>
                        </m:den>
                      </m:f>
                      <m:r>
                        <a:rPr lang="en-US" i="1">
                          <a:effectLst/>
                          <a:latin typeface="Cambria Math"/>
                          <a:ea typeface="Times New Roman"/>
                          <a:cs typeface="Times New Roman"/>
                        </a:rPr>
                        <m:t>−</m:t>
                      </m:r>
                      <m:func>
                        <m:funcPr>
                          <m:ctrlPr>
                            <a:rPr lang="en-US" i="1">
                              <a:effectLst/>
                              <a:latin typeface="Cambria Math"/>
                              <a:ea typeface="Times New Roman"/>
                              <a:cs typeface="Times New Roman"/>
                            </a:rPr>
                          </m:ctrlPr>
                        </m:funcPr>
                        <m:fName>
                          <m:r>
                            <m:rPr>
                              <m:sty m:val="p"/>
                            </m:rPr>
                            <a:rPr lang="en-US">
                              <a:effectLst/>
                              <a:latin typeface="Cambria Math"/>
                              <a:ea typeface="Times New Roman"/>
                              <a:cs typeface="Times New Roman"/>
                            </a:rPr>
                            <m:t>arctan</m:t>
                          </m:r>
                        </m:fName>
                        <m:e>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e>
                      </m:func>
                      <m:r>
                        <a:rPr lang="en-US" i="1">
                          <a:effectLst/>
                          <a:latin typeface="Cambria Math"/>
                          <a:ea typeface="Times New Roman"/>
                          <a:cs typeface="Times New Roman"/>
                        </a:rPr>
                        <m:t>  ∀</m:t>
                      </m:r>
                      <m:r>
                        <a:rPr lang="en-US" i="1">
                          <a:effectLst/>
                          <a:latin typeface="Cambria Math"/>
                          <a:ea typeface="Times New Roman"/>
                          <a:cs typeface="Times New Roman"/>
                        </a:rPr>
                        <m:t>𝑥</m:t>
                      </m:r>
                      <m:r>
                        <a:rPr lang="en-US" i="1">
                          <a:effectLst/>
                          <a:latin typeface="Cambria Math"/>
                          <a:ea typeface="Times New Roman"/>
                          <a:cs typeface="Times New Roman"/>
                        </a:rPr>
                        <m:t>&gt;</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a:t>
                </a:r>
                <a:endParaRPr lang="en-US" sz="2400">
                  <a:ea typeface="Calibri"/>
                  <a:cs typeface="Times New Roman"/>
                </a:endParaRPr>
              </a:p>
              <a:p>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52400"/>
                <a:ext cx="8229600" cy="6553200"/>
              </a:xfrm>
              <a:blipFill rotWithShape="1">
                <a:blip r:embed="rId3"/>
                <a:stretch>
                  <a:fillRect l="-889" t="-930"/>
                </a:stretch>
              </a:blipFill>
            </p:spPr>
            <p:txBody>
              <a:bodyPr/>
              <a:lstStyle/>
              <a:p>
                <a:r>
                  <a:rPr lang="en-US">
                    <a:noFill/>
                  </a:rPr>
                  <a:t> </a:t>
                </a:r>
              </a:p>
            </p:txBody>
          </p:sp>
        </mc:Fallback>
      </mc:AlternateContent>
    </p:spTree>
    <p:extLst>
      <p:ext uri="{BB962C8B-B14F-4D97-AF65-F5344CB8AC3E}">
        <p14:creationId xmlns:p14="http://schemas.microsoft.com/office/powerpoint/2010/main" val="3837606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heel(1)">
                                      <p:cBhvr>
                                        <p:cTn id="10" dur="2000"/>
                                        <p:tgtEl>
                                          <p:spTgt spid="3">
                                            <p:txEl>
                                              <p:pRg st="1" end="1"/>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heel(1)">
                                      <p:cBhvr>
                                        <p:cTn id="13" dur="2000"/>
                                        <p:tgtEl>
                                          <p:spTgt spid="3">
                                            <p:txEl>
                                              <p:pRg st="2" end="2"/>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heel(1)">
                                      <p:cBhvr>
                                        <p:cTn id="16" dur="2000"/>
                                        <p:tgtEl>
                                          <p:spTgt spid="3">
                                            <p:txEl>
                                              <p:pRg st="3" end="3"/>
                                            </p:txEl>
                                          </p:spTgt>
                                        </p:tgtEl>
                                      </p:cBhvr>
                                    </p:animEffect>
                                  </p:childTnLst>
                                </p:cTn>
                              </p:par>
                              <p:par>
                                <p:cTn id="17" presetID="21" presetClass="entr" presetSubtype="1"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heel(1)">
                                      <p:cBhvr>
                                        <p:cTn id="19" dur="2000"/>
                                        <p:tgtEl>
                                          <p:spTgt spid="3">
                                            <p:txEl>
                                              <p:pRg st="4" end="4"/>
                                            </p:txEl>
                                          </p:spTgt>
                                        </p:tgtEl>
                                      </p:cBhvr>
                                    </p:animEffect>
                                  </p:childTnLst>
                                </p:cTn>
                              </p:par>
                              <p:par>
                                <p:cTn id="20" presetID="21" presetClass="entr" presetSubtype="1"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heel(1)">
                                      <p:cBhvr>
                                        <p:cTn id="22" dur="2000"/>
                                        <p:tgtEl>
                                          <p:spTgt spid="3">
                                            <p:txEl>
                                              <p:pRg st="5" end="5"/>
                                            </p:txEl>
                                          </p:spTgt>
                                        </p:tgtEl>
                                      </p:cBhvr>
                                    </p:animEffect>
                                  </p:childTnLst>
                                </p:cTn>
                              </p:par>
                              <p:par>
                                <p:cTn id="23" presetID="21" presetClass="entr" presetSubtype="1"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heel(1)">
                                      <p:cBhvr>
                                        <p:cTn id="25" dur="2000"/>
                                        <p:tgtEl>
                                          <p:spTgt spid="3">
                                            <p:txEl>
                                              <p:pRg st="6" end="6"/>
                                            </p:txEl>
                                          </p:spTgt>
                                        </p:tgtEl>
                                      </p:cBhvr>
                                    </p:animEffect>
                                  </p:childTnLst>
                                </p:cTn>
                              </p:par>
                              <p:par>
                                <p:cTn id="26" presetID="21" presetClass="entr" presetSubtype="1"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heel(1)">
                                      <p:cBhvr>
                                        <p:cTn id="28" dur="2000"/>
                                        <p:tgtEl>
                                          <p:spTgt spid="3">
                                            <p:txEl>
                                              <p:pRg st="7" end="7"/>
                                            </p:txEl>
                                          </p:spTgt>
                                        </p:tgtEl>
                                      </p:cBhvr>
                                    </p:animEffect>
                                  </p:childTnLst>
                                </p:cTn>
                              </p:par>
                              <p:par>
                                <p:cTn id="29" presetID="21" presetClass="entr" presetSubtype="1"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heel(1)">
                                      <p:cBhvr>
                                        <p:cTn id="31" dur="2000"/>
                                        <p:tgtEl>
                                          <p:spTgt spid="3">
                                            <p:txEl>
                                              <p:pRg st="8" end="8"/>
                                            </p:txEl>
                                          </p:spTgt>
                                        </p:tgtEl>
                                      </p:cBhvr>
                                    </p:animEffect>
                                  </p:childTnLst>
                                </p:cTn>
                              </p:par>
                              <p:par>
                                <p:cTn id="32" presetID="21" presetClass="entr" presetSubtype="1"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heel(1)">
                                      <p:cBhvr>
                                        <p:cTn id="34" dur="2000"/>
                                        <p:tgtEl>
                                          <p:spTgt spid="3">
                                            <p:txEl>
                                              <p:pRg st="9" end="9"/>
                                            </p:txEl>
                                          </p:spTgt>
                                        </p:tgtEl>
                                      </p:cBhvr>
                                    </p:animEffect>
                                  </p:childTnLst>
                                </p:cTn>
                              </p:par>
                              <p:par>
                                <p:cTn id="35" presetID="21" presetClass="entr" presetSubtype="1" fill="hold"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heel(1)">
                                      <p:cBhvr>
                                        <p:cTn id="37" dur="2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228600"/>
                <a:ext cx="8229600" cy="6477000"/>
              </a:xfrm>
            </p:spPr>
            <p:txBody>
              <a:bodyPr>
                <a:normAutofit fontScale="62500" lnSpcReduction="20000"/>
              </a:bodyPr>
              <a:lstStyle/>
              <a:p>
                <a:pPr marL="0" lvl="0" indent="0">
                  <a:lnSpc>
                    <a:spcPct val="115000"/>
                  </a:lnSpc>
                  <a:buNone/>
                </a:pPr>
                <a:r>
                  <a:rPr lang="en-US" b="1" smtClean="0">
                    <a:effectLst/>
                    <a:latin typeface="Times New Roman"/>
                    <a:ea typeface="Calibri"/>
                    <a:cs typeface="Times New Roman"/>
                  </a:rPr>
                  <a:t>6.</a:t>
                </a:r>
                <a:r>
                  <a:rPr lang="en-US" smtClean="0">
                    <a:effectLst/>
                    <a:latin typeface="Times New Roman"/>
                    <a:ea typeface="Calibri"/>
                    <a:cs typeface="Times New Roman"/>
                  </a:rPr>
                  <a:t>Cho hàm số </a:t>
                </a:r>
                <a14:m>
                  <m:oMath xmlns:m="http://schemas.openxmlformats.org/officeDocument/2006/math">
                    <m:r>
                      <a:rPr lang="en-US" i="1">
                        <a:effectLst/>
                        <a:latin typeface="Cambria Math"/>
                        <a:ea typeface="Calibri"/>
                        <a:cs typeface="Times New Roman"/>
                      </a:rPr>
                      <m:t>𝑓</m:t>
                    </m:r>
                    <m:r>
                      <a:rPr lang="en-US" i="1">
                        <a:effectLst/>
                        <a:latin typeface="Cambria Math"/>
                        <a:ea typeface="Calibri"/>
                        <a:cs typeface="Times New Roman"/>
                      </a:rPr>
                      <m:t>:[0,+∞)→[0,+∞)</m:t>
                    </m:r>
                  </m:oMath>
                </a14:m>
                <a:r>
                  <a:rPr lang="en-US">
                    <a:effectLst/>
                    <a:latin typeface="Times New Roman"/>
                    <a:ea typeface="Times New Roman"/>
                    <a:cs typeface="Times New Roman"/>
                  </a:rPr>
                  <a:t> liên tục và đơn điệu giảm.</a:t>
                </a:r>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a) Giả sử tồn tại giới hạn</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𝑙𝑖</m:t>
                      </m:r>
                      <m:sSub>
                        <m:sSubPr>
                          <m:ctrlPr>
                            <a:rPr lang="en-US" i="1">
                              <a:effectLst/>
                              <a:latin typeface="Cambria Math"/>
                              <a:ea typeface="Calibri"/>
                              <a:cs typeface="Times New Roman"/>
                            </a:rPr>
                          </m:ctrlPr>
                        </m:sSubPr>
                        <m:e>
                          <m:r>
                            <a:rPr lang="en-US" i="1">
                              <a:effectLst/>
                              <a:latin typeface="Cambria Math"/>
                              <a:ea typeface="Calibri"/>
                              <a:cs typeface="Times New Roman"/>
                            </a:rPr>
                            <m:t>𝑚</m:t>
                          </m:r>
                        </m:e>
                        <m:sub>
                          <m:r>
                            <a:rPr lang="en-US" i="1">
                              <a:effectLst/>
                              <a:latin typeface="Cambria Math"/>
                              <a:ea typeface="Calibri"/>
                              <a:cs typeface="Times New Roman"/>
                            </a:rPr>
                            <m:t>𝑥</m:t>
                          </m:r>
                          <m:r>
                            <a:rPr lang="en-US" i="1">
                              <a:effectLst/>
                              <a:latin typeface="Cambria Math"/>
                              <a:ea typeface="Calibri"/>
                              <a:cs typeface="Times New Roman"/>
                            </a:rPr>
                            <m:t>→+∞</m:t>
                          </m:r>
                        </m:sub>
                      </m:sSub>
                      <m:r>
                        <a:rPr lang="en-US" i="1">
                          <a:effectLst/>
                          <a:latin typeface="Cambria Math"/>
                          <a:ea typeface="Calibri"/>
                          <a:cs typeface="Times New Roman"/>
                        </a:rPr>
                        <m:t>  </m:t>
                      </m:r>
                      <m:d>
                        <m:dPr>
                          <m:ctrlPr>
                            <a:rPr lang="en-US" i="1">
                              <a:effectLst/>
                              <a:latin typeface="Cambria Math"/>
                              <a:ea typeface="Calibri"/>
                              <a:cs typeface="Times New Roman"/>
                            </a:rPr>
                          </m:ctrlPr>
                        </m:dPr>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0</m:t>
                              </m:r>
                            </m:sub>
                            <m:sup>
                              <m:r>
                                <a:rPr lang="en-US" i="1">
                                  <a:effectLst/>
                                  <a:latin typeface="Cambria Math"/>
                                  <a:ea typeface="Calibri"/>
                                  <a:cs typeface="Times New Roman"/>
                                </a:rPr>
                                <m:t>𝑥</m:t>
                              </m:r>
                            </m:sup>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𝑡</m:t>
                                  </m:r>
                                </m:e>
                              </m:d>
                              <m:r>
                                <a:rPr lang="en-US" i="1">
                                  <a:effectLst/>
                                  <a:latin typeface="Cambria Math"/>
                                  <a:ea typeface="Calibri"/>
                                  <a:cs typeface="Times New Roman"/>
                                </a:rPr>
                                <m:t>𝑑𝑡</m:t>
                              </m:r>
                            </m:e>
                          </m:nary>
                        </m:e>
                      </m:d>
                      <m:r>
                        <a:rPr lang="en-US" i="1">
                          <a:effectLst/>
                          <a:latin typeface="Cambria Math"/>
                          <a:ea typeface="Calibri"/>
                          <a:cs typeface="Times New Roman"/>
                        </a:rPr>
                        <m:t>&lt;+∞.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Chứng minh rằng</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𝑙𝑖</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𝑚</m:t>
                          </m:r>
                        </m:e>
                        <m:sub>
                          <m:r>
                            <a:rPr lang="en-US" i="1">
                              <a:effectLst/>
                              <a:latin typeface="Cambria Math"/>
                              <a:ea typeface="Times New Roman"/>
                              <a:cs typeface="Times New Roman"/>
                            </a:rPr>
                            <m:t>𝑥</m:t>
                          </m:r>
                          <m:r>
                            <a:rPr lang="en-US" i="1">
                              <a:effectLst/>
                              <a:latin typeface="Cambria Math"/>
                              <a:ea typeface="Times New Roman"/>
                              <a:cs typeface="Times New Roman"/>
                            </a:rPr>
                            <m:t>→+∞</m:t>
                          </m:r>
                        </m:sub>
                      </m:sSub>
                      <m:r>
                        <a:rPr lang="en-US" i="1">
                          <a:effectLst/>
                          <a:latin typeface="Cambria Math"/>
                          <a:ea typeface="Times New Roman"/>
                          <a:cs typeface="Times New Roman"/>
                        </a:rPr>
                        <m:t> </m:t>
                      </m:r>
                      <m:r>
                        <a:rPr lang="en-US" i="1">
                          <a:effectLst/>
                          <a:latin typeface="Cambria Math"/>
                          <a:ea typeface="Times New Roman"/>
                          <a:cs typeface="Times New Roman"/>
                        </a:rPr>
                        <m:t>𝑥𝑓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=0.</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b) Tìm một ví dụ hàm </a:t>
                </a:r>
                <a14:m>
                  <m:oMath xmlns:m="http://schemas.openxmlformats.org/officeDocument/2006/math">
                    <m:r>
                      <a:rPr lang="en-US" i="1">
                        <a:effectLst/>
                        <a:latin typeface="Cambria Math"/>
                        <a:ea typeface="Times New Roman"/>
                        <a:cs typeface="Times New Roman"/>
                      </a:rPr>
                      <m:t>𝑓</m:t>
                    </m:r>
                    <m:r>
                      <a:rPr lang="en-US" i="1">
                        <a:effectLst/>
                        <a:latin typeface="Cambria Math"/>
                        <a:ea typeface="Calibri"/>
                        <a:cs typeface="Times New Roman"/>
                      </a:rPr>
                      <m:t>:[0,+∞)→[0,+∞)</m:t>
                    </m:r>
                  </m:oMath>
                </a14:m>
                <a:r>
                  <a:rPr lang="en-US">
                    <a:effectLst/>
                    <a:latin typeface="Times New Roman"/>
                    <a:ea typeface="Times New Roman"/>
                    <a:cs typeface="Times New Roman"/>
                  </a:rPr>
                  <a:t> liên tục và đơn điệu giảm và</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𝑙𝑖</m:t>
                      </m:r>
                      <m:sSub>
                        <m:sSubPr>
                          <m:ctrlPr>
                            <a:rPr lang="en-US" i="1">
                              <a:effectLst/>
                              <a:latin typeface="Cambria Math"/>
                              <a:ea typeface="Calibri"/>
                              <a:cs typeface="Times New Roman"/>
                            </a:rPr>
                          </m:ctrlPr>
                        </m:sSubPr>
                        <m:e>
                          <m:r>
                            <a:rPr lang="en-US" i="1">
                              <a:effectLst/>
                              <a:latin typeface="Cambria Math"/>
                              <a:ea typeface="Calibri"/>
                              <a:cs typeface="Times New Roman"/>
                            </a:rPr>
                            <m:t>𝑚</m:t>
                          </m:r>
                        </m:e>
                        <m:sub>
                          <m:r>
                            <a:rPr lang="en-US" i="1">
                              <a:effectLst/>
                              <a:latin typeface="Cambria Math"/>
                              <a:ea typeface="Calibri"/>
                              <a:cs typeface="Times New Roman"/>
                            </a:rPr>
                            <m:t>𝑥</m:t>
                          </m:r>
                          <m:r>
                            <a:rPr lang="en-US" i="1">
                              <a:effectLst/>
                              <a:latin typeface="Cambria Math"/>
                              <a:ea typeface="Calibri"/>
                              <a:cs typeface="Times New Roman"/>
                            </a:rPr>
                            <m:t>→+∞</m:t>
                          </m:r>
                        </m:sub>
                      </m:sSub>
                      <m:r>
                        <a:rPr lang="en-US" i="1">
                          <a:effectLst/>
                          <a:latin typeface="Cambria Math"/>
                          <a:ea typeface="Calibri"/>
                          <a:cs typeface="Times New Roman"/>
                        </a:rPr>
                        <m:t>  </m:t>
                      </m:r>
                      <m:d>
                        <m:dPr>
                          <m:ctrlPr>
                            <a:rPr lang="en-US" i="1">
                              <a:effectLst/>
                              <a:latin typeface="Cambria Math"/>
                              <a:ea typeface="Calibri"/>
                              <a:cs typeface="Times New Roman"/>
                            </a:rPr>
                          </m:ctrlPr>
                        </m:dPr>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0</m:t>
                              </m:r>
                            </m:sub>
                            <m:sup>
                              <m:r>
                                <a:rPr lang="en-US" i="1">
                                  <a:effectLst/>
                                  <a:latin typeface="Cambria Math"/>
                                  <a:ea typeface="Calibri"/>
                                  <a:cs typeface="Times New Roman"/>
                                </a:rPr>
                                <m:t>𝑥</m:t>
                              </m:r>
                            </m:sup>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𝑡</m:t>
                                  </m:r>
                                </m:e>
                              </m:d>
                              <m:r>
                                <a:rPr lang="en-US" i="1">
                                  <a:effectLst/>
                                  <a:latin typeface="Cambria Math"/>
                                  <a:ea typeface="Calibri"/>
                                  <a:cs typeface="Times New Roman"/>
                                </a:rPr>
                                <m:t>𝑑𝑡</m:t>
                              </m:r>
                            </m:e>
                          </m:nary>
                        </m:e>
                      </m:d>
                      <m:r>
                        <a:rPr lang="en-US" i="1">
                          <a:effectLst/>
                          <a:latin typeface="Cambria Math"/>
                          <a:ea typeface="Calibri"/>
                          <a:cs typeface="Times New Roman"/>
                        </a:rPr>
                        <m:t>=+∞; </m:t>
                      </m:r>
                      <m:r>
                        <a:rPr lang="en-US" i="1">
                          <a:effectLst/>
                          <a:latin typeface="Cambria Math"/>
                          <a:ea typeface="Times New Roman"/>
                          <a:cs typeface="Times New Roman"/>
                        </a:rPr>
                        <m:t>𝑙𝑖</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𝑚</m:t>
                          </m:r>
                        </m:e>
                        <m:sub>
                          <m:r>
                            <a:rPr lang="en-US" i="1">
                              <a:effectLst/>
                              <a:latin typeface="Cambria Math"/>
                              <a:ea typeface="Times New Roman"/>
                              <a:cs typeface="Times New Roman"/>
                            </a:rPr>
                            <m:t>𝑥</m:t>
                          </m:r>
                          <m:r>
                            <a:rPr lang="en-US" i="1">
                              <a:effectLst/>
                              <a:latin typeface="Cambria Math"/>
                              <a:ea typeface="Times New Roman"/>
                              <a:cs typeface="Times New Roman"/>
                            </a:rPr>
                            <m:t>→+∞</m:t>
                          </m:r>
                        </m:sub>
                      </m:sSub>
                      <m:r>
                        <a:rPr lang="en-US" i="1">
                          <a:effectLst/>
                          <a:latin typeface="Cambria Math"/>
                          <a:ea typeface="Times New Roman"/>
                          <a:cs typeface="Times New Roman"/>
                        </a:rPr>
                        <m:t> </m:t>
                      </m:r>
                      <m:r>
                        <a:rPr lang="en-US" i="1">
                          <a:effectLst/>
                          <a:latin typeface="Cambria Math"/>
                          <a:ea typeface="Times New Roman"/>
                          <a:cs typeface="Times New Roman"/>
                        </a:rPr>
                        <m:t>𝑥𝑓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=0.</m:t>
                      </m:r>
                    </m:oMath>
                  </m:oMathPara>
                </a14:m>
                <a:endParaRPr lang="en-US" sz="2400">
                  <a:ea typeface="Calibri"/>
                  <a:cs typeface="Times New Roman"/>
                </a:endParaRPr>
              </a:p>
              <a:p>
                <a:pPr marL="0" indent="0" algn="r">
                  <a:lnSpc>
                    <a:spcPct val="115000"/>
                  </a:lnSpc>
                  <a:spcAft>
                    <a:spcPts val="0"/>
                  </a:spcAft>
                  <a:buNone/>
                </a:pPr>
                <a:r>
                  <a:rPr lang="en-US" i="1">
                    <a:effectLst/>
                    <a:latin typeface="Times New Roman"/>
                    <a:ea typeface="Times New Roman"/>
                    <a:cs typeface="Times New Roman"/>
                  </a:rPr>
                  <a:t>(Bài 5 Olympic sinh viên 2019)</a:t>
                </a:r>
                <a:endParaRPr lang="en-US" sz="2400">
                  <a:ea typeface="Calibri"/>
                  <a:cs typeface="Times New Roman"/>
                </a:endParaRPr>
              </a:p>
              <a:p>
                <a:pPr marL="0" indent="0" algn="ctr">
                  <a:lnSpc>
                    <a:spcPct val="115000"/>
                  </a:lnSpc>
                  <a:spcAft>
                    <a:spcPts val="0"/>
                  </a:spcAft>
                  <a:buNone/>
                </a:pPr>
                <a:r>
                  <a:rPr lang="en-US" b="1">
                    <a:effectLst/>
                    <a:latin typeface="Times New Roman"/>
                    <a:ea typeface="Times New Roman"/>
                    <a:cs typeface="Times New Roman"/>
                  </a:rPr>
                  <a:t>Giải:</a:t>
                </a:r>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a) Vì hàm f liên tục, đơn điệu không tăng và bị chặn dưới bởi 0 nên tồn tại giới hạn hữu hạn</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𝑙𝑖</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𝑚</m:t>
                          </m:r>
                        </m:e>
                        <m:sub>
                          <m:r>
                            <a:rPr lang="en-US" i="1">
                              <a:effectLst/>
                              <a:latin typeface="Cambria Math"/>
                              <a:ea typeface="Times New Roman"/>
                              <a:cs typeface="Times New Roman"/>
                            </a:rPr>
                            <m:t>𝑥</m:t>
                          </m:r>
                          <m:r>
                            <a:rPr lang="en-US" i="1">
                              <a:effectLst/>
                              <a:latin typeface="Cambria Math"/>
                              <a:ea typeface="Times New Roman"/>
                              <a:cs typeface="Times New Roman"/>
                            </a:rPr>
                            <m:t>→+∞</m:t>
                          </m:r>
                        </m:sub>
                      </m:sSub>
                      <m:r>
                        <a:rPr lang="en-US" i="1">
                          <a:effectLst/>
                          <a:latin typeface="Cambria Math"/>
                          <a:ea typeface="Times New Roman"/>
                          <a:cs typeface="Times New Roman"/>
                        </a:rPr>
                        <m:t> </m:t>
                      </m:r>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Kết hợp giả thiết suy ra sự hội tụ của TPSR</a:t>
                </a:r>
                <a:endParaRPr lang="en-US" sz="2400">
                  <a:ea typeface="Calibri"/>
                  <a:cs typeface="Times New Roman"/>
                </a:endParaRPr>
              </a:p>
              <a:p>
                <a:pPr marL="0" indent="0">
                  <a:buNone/>
                </a:pPr>
                <a14:m>
                  <m:oMathPara xmlns:m="http://schemas.openxmlformats.org/officeDocument/2006/math">
                    <m:oMathParaPr>
                      <m:jc m:val="centerGroup"/>
                    </m:oMathParaPr>
                    <m:oMath xmlns:m="http://schemas.openxmlformats.org/officeDocument/2006/math">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0</m:t>
                          </m:r>
                        </m:sub>
                        <m:sup>
                          <m:r>
                            <a:rPr lang="en-US" i="1">
                              <a:effectLst/>
                              <a:latin typeface="Cambria Math"/>
                              <a:ea typeface="Times New Roman"/>
                              <a:cs typeface="Times New Roman"/>
                            </a:rPr>
                            <m:t>+∞</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𝑡</m:t>
                              </m:r>
                            </m:e>
                          </m:d>
                          <m:r>
                            <a:rPr lang="en-US" i="1">
                              <a:effectLst/>
                              <a:latin typeface="Cambria Math"/>
                              <a:ea typeface="Times New Roman"/>
                              <a:cs typeface="Times New Roman"/>
                            </a:rPr>
                            <m:t>𝑑𝑡</m:t>
                          </m:r>
                        </m:e>
                      </m:nary>
                      <m:r>
                        <a:rPr lang="en-US" i="1">
                          <a:effectLst/>
                          <a:latin typeface="Cambria Math"/>
                          <a:ea typeface="Times New Roman"/>
                          <a:cs typeface="Times New Roman"/>
                        </a:rPr>
                        <m:t>=</m:t>
                      </m:r>
                      <m:r>
                        <a:rPr lang="en-US" i="1">
                          <a:effectLst/>
                          <a:latin typeface="Cambria Math"/>
                          <a:ea typeface="Times New Roman"/>
                          <a:cs typeface="Times New Roman"/>
                        </a:rPr>
                        <m:t>𝑙𝑖</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𝑚</m:t>
                          </m:r>
                        </m:e>
                        <m:sub>
                          <m:r>
                            <a:rPr lang="en-US" i="1">
                              <a:effectLst/>
                              <a:latin typeface="Cambria Math"/>
                              <a:ea typeface="Times New Roman"/>
                              <a:cs typeface="Times New Roman"/>
                            </a:rPr>
                            <m:t>𝑥</m:t>
                          </m:r>
                          <m:r>
                            <a:rPr lang="en-US" i="1">
                              <a:effectLst/>
                              <a:latin typeface="Cambria Math"/>
                              <a:ea typeface="Times New Roman"/>
                              <a:cs typeface="Times New Roman"/>
                            </a:rPr>
                            <m:t>→+∞</m:t>
                          </m:r>
                        </m:sub>
                      </m:sSub>
                      <m:r>
                        <a:rPr lang="en-US" i="1">
                          <a:effectLst/>
                          <a:latin typeface="Cambria Math"/>
                          <a:ea typeface="Times New Roman"/>
                          <a:cs typeface="Times New Roman"/>
                        </a:rPr>
                        <m:t> </m:t>
                      </m:r>
                      <m:nary>
                        <m:naryPr>
                          <m:limLoc m:val="subSup"/>
                          <m:ctrlPr>
                            <a:rPr lang="en-US" i="1">
                              <a:effectLst/>
                              <a:latin typeface="Cambria Math"/>
                              <a:cs typeface="Times New Roman"/>
                            </a:rPr>
                          </m:ctrlPr>
                        </m:naryPr>
                        <m:sub>
                          <m:r>
                            <a:rPr lang="en-US" i="1">
                              <a:effectLst/>
                              <a:latin typeface="Cambria Math"/>
                              <a:ea typeface="Calibri"/>
                              <a:cs typeface="Times New Roman"/>
                            </a:rPr>
                            <m:t>0</m:t>
                          </m:r>
                        </m:sub>
                        <m:sup>
                          <m:r>
                            <a:rPr lang="en-US" i="1">
                              <a:effectLst/>
                              <a:latin typeface="Cambria Math"/>
                              <a:ea typeface="Calibri"/>
                              <a:cs typeface="Times New Roman"/>
                            </a:rPr>
                            <m:t>𝑥</m:t>
                          </m:r>
                        </m:sup>
                        <m:e>
                          <m:r>
                            <a:rPr lang="en-US" i="1">
                              <a:effectLst/>
                              <a:latin typeface="Cambria Math"/>
                              <a:ea typeface="Calibri"/>
                              <a:cs typeface="Times New Roman"/>
                            </a:rPr>
                            <m:t>𝑓</m:t>
                          </m:r>
                          <m:d>
                            <m:dPr>
                              <m:ctrlPr>
                                <a:rPr lang="en-US" i="1">
                                  <a:effectLst/>
                                  <a:latin typeface="Cambria Math"/>
                                  <a:cs typeface="Times New Roman"/>
                                </a:rPr>
                              </m:ctrlPr>
                            </m:dPr>
                            <m:e>
                              <m:r>
                                <a:rPr lang="en-US" i="1">
                                  <a:effectLst/>
                                  <a:latin typeface="Cambria Math"/>
                                  <a:ea typeface="Calibri"/>
                                  <a:cs typeface="Times New Roman"/>
                                </a:rPr>
                                <m:t>𝑡</m:t>
                              </m:r>
                            </m:e>
                          </m:d>
                          <m:r>
                            <a:rPr lang="en-US" i="1">
                              <a:effectLst/>
                              <a:latin typeface="Cambria Math"/>
                              <a:ea typeface="Calibri"/>
                              <a:cs typeface="Times New Roman"/>
                            </a:rPr>
                            <m:t>𝑑𝑡</m:t>
                          </m:r>
                        </m:e>
                      </m:nary>
                      <m:r>
                        <a:rPr lang="en-US" i="1">
                          <a:effectLst/>
                          <a:latin typeface="Cambria Math"/>
                          <a:ea typeface="Calibri"/>
                          <a:cs typeface="Times New Roman"/>
                        </a:rPr>
                        <m:t>&lt;+∞.</m:t>
                      </m:r>
                    </m:oMath>
                  </m:oMathPara>
                </a14:m>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228600"/>
                <a:ext cx="8229600" cy="6477000"/>
              </a:xfrm>
              <a:blipFill rotWithShape="1">
                <a:blip r:embed="rId3"/>
                <a:stretch>
                  <a:fillRect l="-741" t="-753" r="-1481"/>
                </a:stretch>
              </a:blipFill>
            </p:spPr>
            <p:txBody>
              <a:bodyPr/>
              <a:lstStyle/>
              <a:p>
                <a:r>
                  <a:rPr lang="en-US">
                    <a:noFill/>
                  </a:rPr>
                  <a:t> </a:t>
                </a:r>
              </a:p>
            </p:txBody>
          </p:sp>
        </mc:Fallback>
      </mc:AlternateContent>
    </p:spTree>
    <p:extLst>
      <p:ext uri="{BB962C8B-B14F-4D97-AF65-F5344CB8AC3E}">
        <p14:creationId xmlns:p14="http://schemas.microsoft.com/office/powerpoint/2010/main" val="278299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ircle(in)">
                                      <p:cBhvr>
                                        <p:cTn id="19" dur="20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heel(1)">
                                      <p:cBhvr>
                                        <p:cTn id="24" dur="2000"/>
                                        <p:tgtEl>
                                          <p:spTgt spid="3">
                                            <p:txEl>
                                              <p:pRg st="5" end="5"/>
                                            </p:txEl>
                                          </p:spTgt>
                                        </p:tgtEl>
                                      </p:cBhvr>
                                    </p:animEffect>
                                  </p:childTnLst>
                                </p:cTn>
                              </p:par>
                              <p:par>
                                <p:cTn id="25" presetID="21" presetClass="entr" presetSubtype="1"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heel(1)">
                                      <p:cBhvr>
                                        <p:cTn id="27" dur="2000"/>
                                        <p:tgtEl>
                                          <p:spTgt spid="3">
                                            <p:txEl>
                                              <p:pRg st="6" end="6"/>
                                            </p:txEl>
                                          </p:spTgt>
                                        </p:tgtEl>
                                      </p:cBhvr>
                                    </p:animEffect>
                                  </p:childTnLst>
                                </p:cTn>
                              </p:par>
                              <p:par>
                                <p:cTn id="28" presetID="21" presetClass="entr" presetSubtype="1"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wheel(1)">
                                      <p:cBhvr>
                                        <p:cTn id="30" dur="2000"/>
                                        <p:tgtEl>
                                          <p:spTgt spid="3">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 calcmode="lin" valueType="num">
                                      <p:cBhvr additive="base">
                                        <p:cTn id="3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 calcmode="lin" valueType="num">
                                      <p:cBhvr additive="base">
                                        <p:cTn id="3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 calcmode="lin" valueType="num">
                                      <p:cBhvr additive="base">
                                        <p:cTn id="4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 calcmode="lin" valueType="num">
                                      <p:cBhvr additive="base">
                                        <p:cTn id="4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 calcmode="lin" valueType="num">
                                      <p:cBhvr additive="base">
                                        <p:cTn id="5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228600"/>
                <a:ext cx="8229600" cy="6324600"/>
              </a:xfrm>
            </p:spPr>
            <p:txBody>
              <a:bodyPr>
                <a:normAutofit fontScale="55000" lnSpcReduction="20000"/>
              </a:bodyPr>
              <a:lstStyle/>
              <a:p>
                <a:pPr marL="0" indent="0">
                  <a:lnSpc>
                    <a:spcPct val="115000"/>
                  </a:lnSpc>
                  <a:spcAft>
                    <a:spcPts val="0"/>
                  </a:spcAft>
                  <a:buNone/>
                </a:pPr>
                <a:r>
                  <a:rPr lang="en-US" smtClean="0">
                    <a:effectLst/>
                    <a:latin typeface="Times New Roman"/>
                    <a:ea typeface="Times New Roman"/>
                    <a:cs typeface="Times New Roman"/>
                  </a:rPr>
                  <a:t>- Đặt </a:t>
                </a:r>
                <a14:m>
                  <m:oMath xmlns:m="http://schemas.openxmlformats.org/officeDocument/2006/math">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0</m:t>
                        </m:r>
                      </m:sub>
                      <m:sup>
                        <m:r>
                          <a:rPr lang="en-US" i="1">
                            <a:effectLst/>
                            <a:latin typeface="Cambria Math"/>
                            <a:ea typeface="Calibri"/>
                            <a:cs typeface="Times New Roman"/>
                          </a:rPr>
                          <m:t>𝑥</m:t>
                        </m:r>
                      </m:sup>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𝑡</m:t>
                            </m:r>
                          </m:e>
                        </m:d>
                        <m:r>
                          <a:rPr lang="en-US" i="1">
                            <a:effectLst/>
                            <a:latin typeface="Cambria Math"/>
                            <a:ea typeface="Calibri"/>
                            <a:cs typeface="Times New Roman"/>
                          </a:rPr>
                          <m:t>𝑑𝑡</m:t>
                        </m:r>
                      </m:e>
                    </m:nary>
                    <m:r>
                      <a:rPr lang="en-US" i="1">
                        <a:effectLst/>
                        <a:latin typeface="Cambria Math"/>
                        <a:ea typeface="Calibri"/>
                        <a:cs typeface="Times New Roman"/>
                      </a:rPr>
                      <m:t>,</m:t>
                    </m:r>
                  </m:oMath>
                </a14:m>
                <a:r>
                  <a:rPr lang="en-US">
                    <a:effectLst/>
                    <a:latin typeface="Times New Roman"/>
                    <a:ea typeface="Times New Roman"/>
                    <a:cs typeface="Times New Roman"/>
                  </a:rPr>
                  <a:t> suy ra tồn tại giới hạn hữu hạn</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𝑙𝑖</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𝑚</m:t>
                          </m:r>
                        </m:e>
                        <m:sub>
                          <m:r>
                            <a:rPr lang="en-US" i="1">
                              <a:effectLst/>
                              <a:latin typeface="Cambria Math"/>
                              <a:ea typeface="Times New Roman"/>
                              <a:cs typeface="Times New Roman"/>
                            </a:rPr>
                            <m:t>𝑥</m:t>
                          </m:r>
                          <m:r>
                            <a:rPr lang="en-US" i="1">
                              <a:effectLst/>
                              <a:latin typeface="Cambria Math"/>
                              <a:ea typeface="Times New Roman"/>
                              <a:cs typeface="Times New Roman"/>
                            </a:rPr>
                            <m:t>→+∞</m:t>
                          </m:r>
                        </m:sub>
                      </m:sSub>
                      <m:r>
                        <a:rPr lang="en-US" i="1">
                          <a:effectLst/>
                          <a:latin typeface="Cambria Math"/>
                          <a:ea typeface="Times New Roman"/>
                          <a:cs typeface="Times New Roman"/>
                        </a:rPr>
                        <m:t> </m:t>
                      </m:r>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r>
                        <a:rPr lang="en-US" i="1">
                          <a:effectLst/>
                          <a:latin typeface="Cambria Math"/>
                          <a:ea typeface="Times New Roman"/>
                          <a:cs typeface="Times New Roman"/>
                        </a:rPr>
                        <m:t>𝑎</m:t>
                      </m:r>
                      <m:r>
                        <a:rPr lang="en-US" i="1">
                          <a:effectLst/>
                          <a:latin typeface="Cambria Math"/>
                          <a:ea typeface="Times New Roman"/>
                          <a:cs typeface="Times New Roman"/>
                        </a:rPr>
                        <m:t>&lt;+∞.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Do đó</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𝑙𝑖</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𝑚</m:t>
                          </m:r>
                        </m:e>
                        <m:sub>
                          <m:r>
                            <a:rPr lang="en-US" i="1">
                              <a:effectLst/>
                              <a:latin typeface="Cambria Math"/>
                              <a:ea typeface="Times New Roman"/>
                              <a:cs typeface="Times New Roman"/>
                            </a:rPr>
                            <m:t>𝑥</m:t>
                          </m:r>
                          <m:r>
                            <a:rPr lang="en-US" i="1">
                              <a:effectLst/>
                              <a:latin typeface="Cambria Math"/>
                              <a:ea typeface="Times New Roman"/>
                              <a:cs typeface="Times New Roman"/>
                            </a:rPr>
                            <m:t>→+∞</m:t>
                          </m:r>
                        </m:sub>
                      </m:sSub>
                      <m:r>
                        <a:rPr lang="en-US" i="1">
                          <a:effectLst/>
                          <a:latin typeface="Cambria Math"/>
                          <a:ea typeface="Times New Roman"/>
                          <a:cs typeface="Times New Roman"/>
                        </a:rPr>
                        <m:t> </m:t>
                      </m:r>
                      <m:d>
                        <m:dPr>
                          <m:ctrlPr>
                            <a:rPr lang="en-US" i="1">
                              <a:effectLst/>
                              <a:latin typeface="Cambria Math"/>
                              <a:ea typeface="Times New Roman"/>
                              <a:cs typeface="Times New Roman"/>
                            </a:rPr>
                          </m:ctrlPr>
                        </m:dPr>
                        <m:e>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2</m:t>
                              </m:r>
                              <m:r>
                                <a:rPr lang="en-US" i="1">
                                  <a:effectLst/>
                                  <a:latin typeface="Cambria Math"/>
                                  <a:ea typeface="Times New Roman"/>
                                  <a:cs typeface="Times New Roman"/>
                                </a:rPr>
                                <m:t>𝑥</m:t>
                              </m:r>
                            </m:e>
                          </m:d>
                          <m:r>
                            <a:rPr lang="en-US" i="1">
                              <a:effectLst/>
                              <a:latin typeface="Cambria Math"/>
                              <a:ea typeface="Times New Roman"/>
                              <a:cs typeface="Times New Roman"/>
                            </a:rPr>
                            <m:t>−</m:t>
                          </m:r>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e>
                      </m:d>
                      <m:r>
                        <a:rPr lang="en-US" i="1">
                          <a:effectLst/>
                          <a:latin typeface="Cambria Math"/>
                          <a:ea typeface="Times New Roman"/>
                          <a:cs typeface="Times New Roman"/>
                        </a:rPr>
                        <m:t>=</m:t>
                      </m:r>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𝑎</m:t>
                      </m:r>
                      <m:r>
                        <a:rPr lang="en-US" i="1">
                          <a:effectLst/>
                          <a:latin typeface="Cambria Math"/>
                          <a:ea typeface="Times New Roman"/>
                          <a:cs typeface="Times New Roman"/>
                        </a:rPr>
                        <m:t>=0.</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Từ tính đơn điệu giảm, không âm của hàm f được</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2</m:t>
                          </m:r>
                          <m:r>
                            <a:rPr lang="en-US" i="1">
                              <a:effectLst/>
                              <a:latin typeface="Cambria Math"/>
                              <a:ea typeface="Times New Roman"/>
                              <a:cs typeface="Times New Roman"/>
                            </a:rPr>
                            <m:t>𝑥</m:t>
                          </m:r>
                        </m:e>
                      </m:d>
                      <m:r>
                        <a:rPr lang="en-US" i="1">
                          <a:effectLst/>
                          <a:latin typeface="Cambria Math"/>
                          <a:ea typeface="Times New Roman"/>
                          <a:cs typeface="Times New Roman"/>
                        </a:rPr>
                        <m:t>−</m:t>
                      </m:r>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𝑥</m:t>
                          </m:r>
                        </m:sub>
                        <m:sup>
                          <m:r>
                            <a:rPr lang="en-US" i="1">
                              <a:effectLst/>
                              <a:latin typeface="Cambria Math"/>
                              <a:ea typeface="Times New Roman"/>
                              <a:cs typeface="Times New Roman"/>
                            </a:rPr>
                            <m:t>2</m:t>
                          </m:r>
                          <m:r>
                            <a:rPr lang="en-US" i="1">
                              <a:effectLst/>
                              <a:latin typeface="Cambria Math"/>
                              <a:ea typeface="Times New Roman"/>
                              <a:cs typeface="Times New Roman"/>
                            </a:rPr>
                            <m:t>𝑥</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𝑡</m:t>
                              </m:r>
                            </m:e>
                          </m:d>
                          <m:r>
                            <a:rPr lang="en-US" i="1">
                              <a:effectLst/>
                              <a:latin typeface="Cambria Math"/>
                              <a:ea typeface="Times New Roman"/>
                              <a:cs typeface="Times New Roman"/>
                            </a:rPr>
                            <m:t>𝑑𝑡</m:t>
                          </m:r>
                        </m:e>
                      </m:nary>
                      <m:r>
                        <a:rPr lang="en-US" i="1">
                          <a:effectLst/>
                          <a:latin typeface="Cambria Math"/>
                          <a:ea typeface="Times New Roman"/>
                          <a:cs typeface="Times New Roman"/>
                        </a:rPr>
                        <m:t>≥</m:t>
                      </m:r>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𝑥</m:t>
                          </m:r>
                        </m:sub>
                        <m:sup>
                          <m:r>
                            <a:rPr lang="en-US" i="1">
                              <a:effectLst/>
                              <a:latin typeface="Cambria Math"/>
                              <a:ea typeface="Times New Roman"/>
                              <a:cs typeface="Times New Roman"/>
                            </a:rPr>
                            <m:t>2</m:t>
                          </m:r>
                          <m:r>
                            <a:rPr lang="en-US" i="1">
                              <a:effectLst/>
                              <a:latin typeface="Cambria Math"/>
                              <a:ea typeface="Times New Roman"/>
                              <a:cs typeface="Times New Roman"/>
                            </a:rPr>
                            <m:t>𝑥</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2</m:t>
                              </m:r>
                              <m:r>
                                <a:rPr lang="en-US" i="1">
                                  <a:effectLst/>
                                  <a:latin typeface="Cambria Math"/>
                                  <a:ea typeface="Times New Roman"/>
                                  <a:cs typeface="Times New Roman"/>
                                </a:rPr>
                                <m:t>𝑥</m:t>
                              </m:r>
                            </m:e>
                          </m:d>
                          <m:r>
                            <a:rPr lang="en-US" i="1">
                              <a:effectLst/>
                              <a:latin typeface="Cambria Math"/>
                              <a:ea typeface="Times New Roman"/>
                              <a:cs typeface="Times New Roman"/>
                            </a:rPr>
                            <m:t>𝑑𝑡</m:t>
                          </m:r>
                        </m:e>
                      </m:nary>
                      <m:r>
                        <a:rPr lang="en-US" i="1">
                          <a:effectLst/>
                          <a:latin typeface="Cambria Math"/>
                          <a:ea typeface="Times New Roman"/>
                          <a:cs typeface="Times New Roman"/>
                        </a:rPr>
                        <m:t>=</m:t>
                      </m:r>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2</m:t>
                          </m:r>
                          <m:r>
                            <a:rPr lang="en-US" i="1">
                              <a:effectLst/>
                              <a:latin typeface="Cambria Math"/>
                              <a:ea typeface="Times New Roman"/>
                              <a:cs typeface="Times New Roman"/>
                            </a:rPr>
                            <m:t>𝑥</m:t>
                          </m:r>
                        </m:e>
                      </m:d>
                      <m:r>
                        <a:rPr lang="en-US" i="1">
                          <a:effectLst/>
                          <a:latin typeface="Cambria Math"/>
                          <a:ea typeface="Times New Roman"/>
                          <a:cs typeface="Times New Roman"/>
                        </a:rPr>
                        <m:t>. </m:t>
                      </m:r>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𝑥</m:t>
                          </m:r>
                        </m:sub>
                        <m:sup>
                          <m:r>
                            <a:rPr lang="en-US" i="1">
                              <a:effectLst/>
                              <a:latin typeface="Cambria Math"/>
                              <a:ea typeface="Times New Roman"/>
                              <a:cs typeface="Times New Roman"/>
                            </a:rPr>
                            <m:t>2</m:t>
                          </m:r>
                          <m:r>
                            <a:rPr lang="en-US" i="1">
                              <a:effectLst/>
                              <a:latin typeface="Cambria Math"/>
                              <a:ea typeface="Times New Roman"/>
                              <a:cs typeface="Times New Roman"/>
                            </a:rPr>
                            <m:t>𝑥</m:t>
                          </m:r>
                        </m:sup>
                        <m:e>
                          <m:r>
                            <a:rPr lang="en-US" i="1">
                              <a:effectLst/>
                              <a:latin typeface="Cambria Math"/>
                              <a:ea typeface="Times New Roman"/>
                              <a:cs typeface="Times New Roman"/>
                            </a:rPr>
                            <m:t>1</m:t>
                          </m:r>
                          <m:r>
                            <a:rPr lang="en-US" i="1">
                              <a:effectLst/>
                              <a:latin typeface="Cambria Math"/>
                              <a:ea typeface="Times New Roman"/>
                              <a:cs typeface="Times New Roman"/>
                            </a:rPr>
                            <m:t>𝑑𝑡</m:t>
                          </m:r>
                        </m:e>
                      </m:nary>
                      <m:r>
                        <a:rPr lang="en-US" i="1">
                          <a:effectLst/>
                          <a:latin typeface="Cambria Math"/>
                          <a:ea typeface="Times New Roman"/>
                          <a:cs typeface="Times New Roman"/>
                        </a:rPr>
                        <m:t>=</m:t>
                      </m:r>
                      <m:r>
                        <a:rPr lang="en-US" i="1">
                          <a:effectLst/>
                          <a:latin typeface="Cambria Math"/>
                          <a:ea typeface="Times New Roman"/>
                          <a:cs typeface="Times New Roman"/>
                        </a:rPr>
                        <m:t>𝑥𝑓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2</m:t>
                          </m:r>
                          <m:r>
                            <a:rPr lang="en-US" i="1">
                              <a:effectLst/>
                              <a:latin typeface="Cambria Math"/>
                              <a:ea typeface="Times New Roman"/>
                              <a:cs typeface="Times New Roman"/>
                            </a:rPr>
                            <m:t>𝑥</m:t>
                          </m:r>
                        </m:e>
                      </m:d>
                      <m:r>
                        <a:rPr lang="en-US" i="1">
                          <a:effectLst/>
                          <a:latin typeface="Cambria Math"/>
                          <a:ea typeface="Times New Roman"/>
                          <a:cs typeface="Times New Roman"/>
                        </a:rPr>
                        <m:t>≥0  ∀</m:t>
                      </m:r>
                      <m:r>
                        <a:rPr lang="en-US" i="1">
                          <a:effectLst/>
                          <a:latin typeface="Cambria Math"/>
                          <a:ea typeface="Times New Roman"/>
                          <a:cs typeface="Times New Roman"/>
                        </a:rPr>
                        <m:t>𝑥</m:t>
                      </m:r>
                      <m:r>
                        <a:rPr lang="en-US" i="1">
                          <a:effectLst/>
                          <a:latin typeface="Cambria Math"/>
                          <a:ea typeface="Times New Roman"/>
                          <a:cs typeface="Times New Roman"/>
                        </a:rPr>
                        <m:t>≥0.</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Nên</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𝑙𝑖</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𝑚</m:t>
                          </m:r>
                        </m:e>
                        <m:sub>
                          <m:r>
                            <a:rPr lang="en-US" i="1">
                              <a:effectLst/>
                              <a:latin typeface="Cambria Math"/>
                              <a:ea typeface="Times New Roman"/>
                              <a:cs typeface="Times New Roman"/>
                            </a:rPr>
                            <m:t>𝑥</m:t>
                          </m:r>
                          <m:r>
                            <a:rPr lang="en-US" i="1">
                              <a:effectLst/>
                              <a:latin typeface="Cambria Math"/>
                              <a:ea typeface="Times New Roman"/>
                              <a:cs typeface="Times New Roman"/>
                            </a:rPr>
                            <m:t>→+∞</m:t>
                          </m:r>
                        </m:sub>
                      </m:sSub>
                      <m:r>
                        <a:rPr lang="en-US" i="1">
                          <a:effectLst/>
                          <a:latin typeface="Cambria Math"/>
                          <a:ea typeface="Times New Roman"/>
                          <a:cs typeface="Times New Roman"/>
                        </a:rPr>
                        <m:t> </m:t>
                      </m:r>
                      <m:r>
                        <a:rPr lang="en-US" i="1">
                          <a:effectLst/>
                          <a:latin typeface="Cambria Math"/>
                          <a:ea typeface="Times New Roman"/>
                          <a:cs typeface="Times New Roman"/>
                        </a:rPr>
                        <m:t>𝑥𝑓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2</m:t>
                          </m:r>
                          <m:r>
                            <a:rPr lang="en-US" i="1">
                              <a:effectLst/>
                              <a:latin typeface="Cambria Math"/>
                              <a:ea typeface="Times New Roman"/>
                              <a:cs typeface="Times New Roman"/>
                            </a:rPr>
                            <m:t>𝑥</m:t>
                          </m:r>
                        </m:e>
                      </m:d>
                      <m:r>
                        <a:rPr lang="en-US" i="1">
                          <a:effectLst/>
                          <a:latin typeface="Cambria Math"/>
                          <a:ea typeface="Times New Roman"/>
                          <a:cs typeface="Times New Roman"/>
                        </a:rPr>
                        <m:t>=0→</m:t>
                      </m:r>
                      <m:r>
                        <a:rPr lang="en-US" i="1">
                          <a:effectLst/>
                          <a:latin typeface="Cambria Math"/>
                          <a:ea typeface="Times New Roman"/>
                          <a:cs typeface="Times New Roman"/>
                        </a:rPr>
                        <m:t>𝑙𝑖</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𝑚</m:t>
                          </m:r>
                        </m:e>
                        <m:sub>
                          <m:r>
                            <a:rPr lang="en-US" i="1">
                              <a:effectLst/>
                              <a:latin typeface="Cambria Math"/>
                              <a:ea typeface="Times New Roman"/>
                              <a:cs typeface="Times New Roman"/>
                            </a:rPr>
                            <m:t>𝑥</m:t>
                          </m:r>
                          <m:r>
                            <a:rPr lang="en-US" i="1">
                              <a:effectLst/>
                              <a:latin typeface="Cambria Math"/>
                              <a:ea typeface="Times New Roman"/>
                              <a:cs typeface="Times New Roman"/>
                            </a:rPr>
                            <m:t>→+∞</m:t>
                          </m:r>
                        </m:sub>
                      </m:sSub>
                      <m:r>
                        <a:rPr lang="en-US" i="1">
                          <a:effectLst/>
                          <a:latin typeface="Cambria Math"/>
                          <a:ea typeface="Times New Roman"/>
                          <a:cs typeface="Times New Roman"/>
                        </a:rPr>
                        <m:t> 2</m:t>
                      </m:r>
                      <m:r>
                        <a:rPr lang="en-US" i="1">
                          <a:effectLst/>
                          <a:latin typeface="Cambria Math"/>
                          <a:ea typeface="Times New Roman"/>
                          <a:cs typeface="Times New Roman"/>
                        </a:rPr>
                        <m:t>𝑥𝑓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2</m:t>
                          </m:r>
                          <m:r>
                            <a:rPr lang="en-US" i="1">
                              <a:effectLst/>
                              <a:latin typeface="Cambria Math"/>
                              <a:ea typeface="Times New Roman"/>
                              <a:cs typeface="Times New Roman"/>
                            </a:rPr>
                            <m:t>𝑥</m:t>
                          </m:r>
                        </m:e>
                      </m:d>
                      <m:r>
                        <a:rPr lang="en-US" i="1">
                          <a:effectLst/>
                          <a:latin typeface="Cambria Math"/>
                          <a:ea typeface="Times New Roman"/>
                          <a:cs typeface="Times New Roman"/>
                        </a:rPr>
                        <m:t>=0.</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Suy ra </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𝑙𝑖</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𝑚</m:t>
                          </m:r>
                        </m:e>
                        <m:sub>
                          <m:r>
                            <a:rPr lang="en-US" i="1">
                              <a:effectLst/>
                              <a:latin typeface="Cambria Math"/>
                              <a:ea typeface="Times New Roman"/>
                              <a:cs typeface="Times New Roman"/>
                            </a:rPr>
                            <m:t>𝑥</m:t>
                          </m:r>
                          <m:r>
                            <a:rPr lang="en-US" i="1">
                              <a:effectLst/>
                              <a:latin typeface="Cambria Math"/>
                              <a:ea typeface="Times New Roman"/>
                              <a:cs typeface="Times New Roman"/>
                            </a:rPr>
                            <m:t>→+∞</m:t>
                          </m:r>
                        </m:sub>
                      </m:sSub>
                      <m:r>
                        <a:rPr lang="en-US" i="1">
                          <a:effectLst/>
                          <a:latin typeface="Cambria Math"/>
                          <a:ea typeface="Times New Roman"/>
                          <a:cs typeface="Times New Roman"/>
                        </a:rPr>
                        <m:t> </m:t>
                      </m:r>
                      <m:r>
                        <a:rPr lang="en-US" i="1">
                          <a:effectLst/>
                          <a:latin typeface="Cambria Math"/>
                          <a:ea typeface="Times New Roman"/>
                          <a:cs typeface="Times New Roman"/>
                        </a:rPr>
                        <m:t>𝑥𝑓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2</m:t>
                          </m:r>
                          <m:r>
                            <a:rPr lang="en-US" i="1">
                              <a:effectLst/>
                              <a:latin typeface="Cambria Math"/>
                              <a:ea typeface="Times New Roman"/>
                              <a:cs typeface="Times New Roman"/>
                            </a:rPr>
                            <m:t>𝑥</m:t>
                          </m:r>
                        </m:e>
                      </m:d>
                      <m:r>
                        <a:rPr lang="en-US" i="1">
                          <a:effectLst/>
                          <a:latin typeface="Cambria Math"/>
                          <a:ea typeface="Times New Roman"/>
                          <a:cs typeface="Times New Roman"/>
                        </a:rPr>
                        <m:t>=0.</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b) Đặt</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r>
                                <a:rPr lang="en-US" i="1">
                                  <a:effectLst/>
                                  <a:latin typeface="Cambria Math"/>
                                  <a:ea typeface="Times New Roman"/>
                                  <a:cs typeface="Times New Roman"/>
                                </a:rPr>
                                <m:t>+</m:t>
                              </m:r>
                              <m:r>
                                <a:rPr lang="en-US" i="1">
                                  <a:effectLst/>
                                  <a:latin typeface="Cambria Math"/>
                                  <a:ea typeface="Times New Roman"/>
                                  <a:cs typeface="Times New Roman"/>
                                </a:rPr>
                                <m:t>𝑎</m:t>
                              </m:r>
                            </m:e>
                          </m:d>
                          <m:func>
                            <m:funcPr>
                              <m:ctrlPr>
                                <a:rPr lang="en-US" i="1">
                                  <a:effectLst/>
                                  <a:latin typeface="Cambria Math"/>
                                  <a:ea typeface="Times New Roman"/>
                                  <a:cs typeface="Times New Roman"/>
                                </a:rPr>
                              </m:ctrlPr>
                            </m:funcPr>
                            <m:fName>
                              <m:r>
                                <m:rPr>
                                  <m:sty m:val="p"/>
                                </m:rPr>
                                <a:rPr lang="en-US">
                                  <a:effectLst/>
                                  <a:latin typeface="Cambria Math"/>
                                  <a:ea typeface="Times New Roman"/>
                                  <a:cs typeface="Times New Roman"/>
                                </a:rPr>
                                <m:t>ln</m:t>
                              </m:r>
                            </m:fName>
                            <m:e>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r>
                                    <a:rPr lang="en-US" i="1">
                                      <a:effectLst/>
                                      <a:latin typeface="Cambria Math"/>
                                      <a:ea typeface="Times New Roman"/>
                                      <a:cs typeface="Times New Roman"/>
                                    </a:rPr>
                                    <m:t>+</m:t>
                                  </m:r>
                                  <m:r>
                                    <a:rPr lang="en-US" i="1">
                                      <a:effectLst/>
                                      <a:latin typeface="Cambria Math"/>
                                      <a:ea typeface="Times New Roman"/>
                                      <a:cs typeface="Times New Roman"/>
                                    </a:rPr>
                                    <m:t>𝑎</m:t>
                                  </m:r>
                                </m:e>
                              </m:d>
                            </m:e>
                          </m:func>
                        </m:den>
                      </m:f>
                      <m:r>
                        <a:rPr lang="en-US" i="1">
                          <a:effectLst/>
                          <a:latin typeface="Cambria Math"/>
                          <a:ea typeface="Times New Roman"/>
                          <a:cs typeface="Times New Roman"/>
                        </a:rPr>
                        <m:t>;  </m:t>
                      </m:r>
                      <m:r>
                        <a:rPr lang="en-US" i="1">
                          <a:effectLst/>
                          <a:latin typeface="Cambria Math"/>
                          <a:ea typeface="Times New Roman"/>
                          <a:cs typeface="Times New Roman"/>
                        </a:rPr>
                        <m:t>𝑥</m:t>
                      </m:r>
                      <m:r>
                        <a:rPr lang="en-US" i="1">
                          <a:effectLst/>
                          <a:latin typeface="Cambria Math"/>
                          <a:ea typeface="Times New Roman"/>
                          <a:cs typeface="Times New Roman"/>
                        </a:rPr>
                        <m:t>≥0;</m:t>
                      </m:r>
                      <m:r>
                        <a:rPr lang="en-US" i="1">
                          <a:effectLst/>
                          <a:latin typeface="Cambria Math"/>
                          <a:ea typeface="Times New Roman"/>
                          <a:cs typeface="Times New Roman"/>
                        </a:rPr>
                        <m:t>𝑎</m:t>
                      </m:r>
                      <m:r>
                        <a:rPr lang="en-US" i="1">
                          <a:effectLst/>
                          <a:latin typeface="Cambria Math"/>
                          <a:ea typeface="Times New Roman"/>
                          <a:cs typeface="Times New Roman"/>
                        </a:rPr>
                        <m:t>&gt;1.</m:t>
                      </m:r>
                    </m:oMath>
                  </m:oMathPara>
                </a14:m>
                <a:endParaRPr lang="en-US" sz="2400" smtClean="0">
                  <a:ea typeface="Calibri"/>
                  <a:cs typeface="Times New Roman"/>
                </a:endParaRPr>
              </a:p>
              <a:p>
                <a:pPr marL="0" indent="0">
                  <a:lnSpc>
                    <a:spcPct val="115000"/>
                  </a:lnSpc>
                  <a:spcAft>
                    <a:spcPts val="0"/>
                  </a:spcAft>
                  <a:buNone/>
                </a:pPr>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Thì hàm </a:t>
                </a:r>
                <a14:m>
                  <m:oMath xmlns:m="http://schemas.openxmlformats.org/officeDocument/2006/math">
                    <m:r>
                      <a:rPr lang="en-US" i="1">
                        <a:effectLst/>
                        <a:latin typeface="Cambria Math"/>
                        <a:ea typeface="Times New Roman"/>
                        <a:cs typeface="Times New Roman"/>
                      </a:rPr>
                      <m:t>𝑓</m:t>
                    </m:r>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0,+∞</m:t>
                        </m:r>
                      </m:e>
                    </m:d>
                    <m:r>
                      <a:rPr lang="en-US" i="1">
                        <a:effectLst/>
                        <a:latin typeface="Cambria Math"/>
                        <a:ea typeface="Calibri"/>
                        <a:cs typeface="Times New Roman"/>
                      </a:rPr>
                      <m:t>→[0,+∞)</m:t>
                    </m:r>
                  </m:oMath>
                </a14:m>
                <a:r>
                  <a:rPr lang="en-US">
                    <a:effectLst/>
                    <a:latin typeface="Times New Roman"/>
                    <a:ea typeface="Times New Roman"/>
                    <a:cs typeface="Times New Roman"/>
                  </a:rPr>
                  <a:t> liên tục và đơn điệu giảm và</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𝑙𝑖</m:t>
                      </m:r>
                      <m:sSub>
                        <m:sSubPr>
                          <m:ctrlPr>
                            <a:rPr lang="en-US" i="1">
                              <a:effectLst/>
                              <a:latin typeface="Cambria Math"/>
                              <a:ea typeface="Calibri"/>
                              <a:cs typeface="Times New Roman"/>
                            </a:rPr>
                          </m:ctrlPr>
                        </m:sSubPr>
                        <m:e>
                          <m:r>
                            <a:rPr lang="en-US" i="1">
                              <a:effectLst/>
                              <a:latin typeface="Cambria Math"/>
                              <a:ea typeface="Calibri"/>
                              <a:cs typeface="Times New Roman"/>
                            </a:rPr>
                            <m:t>𝑚</m:t>
                          </m:r>
                        </m:e>
                        <m:sub>
                          <m:r>
                            <a:rPr lang="en-US" i="1">
                              <a:effectLst/>
                              <a:latin typeface="Cambria Math"/>
                              <a:ea typeface="Calibri"/>
                              <a:cs typeface="Times New Roman"/>
                            </a:rPr>
                            <m:t>𝑥</m:t>
                          </m:r>
                          <m:r>
                            <a:rPr lang="en-US" i="1">
                              <a:effectLst/>
                              <a:latin typeface="Cambria Math"/>
                              <a:ea typeface="Calibri"/>
                              <a:cs typeface="Times New Roman"/>
                            </a:rPr>
                            <m:t>→+∞</m:t>
                          </m:r>
                        </m:sub>
                      </m:sSub>
                      <m:r>
                        <a:rPr lang="en-US" i="1">
                          <a:effectLst/>
                          <a:latin typeface="Cambria Math"/>
                          <a:ea typeface="Calibri"/>
                          <a:cs typeface="Times New Roman"/>
                        </a:rPr>
                        <m:t>  </m:t>
                      </m:r>
                      <m:d>
                        <m:dPr>
                          <m:ctrlPr>
                            <a:rPr lang="en-US" i="1">
                              <a:effectLst/>
                              <a:latin typeface="Cambria Math"/>
                              <a:ea typeface="Calibri"/>
                              <a:cs typeface="Times New Roman"/>
                            </a:rPr>
                          </m:ctrlPr>
                        </m:dPr>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0</m:t>
                              </m:r>
                            </m:sub>
                            <m:sup>
                              <m:r>
                                <a:rPr lang="en-US" i="1">
                                  <a:effectLst/>
                                  <a:latin typeface="Cambria Math"/>
                                  <a:ea typeface="Calibri"/>
                                  <a:cs typeface="Times New Roman"/>
                                </a:rPr>
                                <m:t>𝑥</m:t>
                              </m:r>
                            </m:sup>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𝑡</m:t>
                                  </m:r>
                                </m:e>
                              </m:d>
                              <m:r>
                                <a:rPr lang="en-US" i="1">
                                  <a:effectLst/>
                                  <a:latin typeface="Cambria Math"/>
                                  <a:ea typeface="Calibri"/>
                                  <a:cs typeface="Times New Roman"/>
                                </a:rPr>
                                <m:t>𝑑𝑡</m:t>
                              </m:r>
                            </m:e>
                          </m:nary>
                        </m:e>
                      </m:d>
                      <m:r>
                        <a:rPr lang="en-US" i="1">
                          <a:effectLst/>
                          <a:latin typeface="Cambria Math"/>
                          <a:ea typeface="Calibri"/>
                          <a:cs typeface="Times New Roman"/>
                        </a:rPr>
                        <m:t>=+∞; </m:t>
                      </m:r>
                      <m:r>
                        <a:rPr lang="en-US" i="1">
                          <a:effectLst/>
                          <a:latin typeface="Cambria Math"/>
                          <a:ea typeface="Times New Roman"/>
                          <a:cs typeface="Times New Roman"/>
                        </a:rPr>
                        <m:t>𝑙𝑖</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𝑚</m:t>
                          </m:r>
                        </m:e>
                        <m:sub>
                          <m:r>
                            <a:rPr lang="en-US" i="1">
                              <a:effectLst/>
                              <a:latin typeface="Cambria Math"/>
                              <a:ea typeface="Times New Roman"/>
                              <a:cs typeface="Times New Roman"/>
                            </a:rPr>
                            <m:t>𝑥</m:t>
                          </m:r>
                          <m:r>
                            <a:rPr lang="en-US" i="1">
                              <a:effectLst/>
                              <a:latin typeface="Cambria Math"/>
                              <a:ea typeface="Times New Roman"/>
                              <a:cs typeface="Times New Roman"/>
                            </a:rPr>
                            <m:t>→+∞</m:t>
                          </m:r>
                        </m:sub>
                      </m:sSub>
                      <m:r>
                        <a:rPr lang="en-US" i="1">
                          <a:effectLst/>
                          <a:latin typeface="Cambria Math"/>
                          <a:ea typeface="Times New Roman"/>
                          <a:cs typeface="Times New Roman"/>
                        </a:rPr>
                        <m:t> </m:t>
                      </m:r>
                      <m:r>
                        <a:rPr lang="en-US" i="1">
                          <a:effectLst/>
                          <a:latin typeface="Cambria Math"/>
                          <a:ea typeface="Times New Roman"/>
                          <a:cs typeface="Times New Roman"/>
                        </a:rPr>
                        <m:t>𝑥𝑓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=0.</m:t>
                      </m:r>
                    </m:oMath>
                  </m:oMathPara>
                </a14:m>
                <a:endParaRPr lang="en-US" sz="2400">
                  <a:ea typeface="Calibri"/>
                  <a:cs typeface="Times New Roman"/>
                </a:endParaRPr>
              </a:p>
              <a:p>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228600"/>
                <a:ext cx="8229600" cy="6324600"/>
              </a:xfrm>
              <a:blipFill rotWithShape="1">
                <a:blip r:embed="rId3"/>
                <a:stretch>
                  <a:fillRect l="-593" t="-8293" b="-4822"/>
                </a:stretch>
              </a:blipFill>
            </p:spPr>
            <p:txBody>
              <a:bodyPr/>
              <a:lstStyle/>
              <a:p>
                <a:r>
                  <a:rPr lang="en-US">
                    <a:noFill/>
                  </a:rPr>
                  <a:t> </a:t>
                </a:r>
              </a:p>
            </p:txBody>
          </p:sp>
        </mc:Fallback>
      </mc:AlternateContent>
    </p:spTree>
    <p:extLst>
      <p:ext uri="{BB962C8B-B14F-4D97-AF65-F5344CB8AC3E}">
        <p14:creationId xmlns:p14="http://schemas.microsoft.com/office/powerpoint/2010/main" val="3076546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 calcmode="lin" valueType="num">
                                      <p:cBhvr additive="base">
                                        <p:cTn id="3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anim calcmode="lin" valueType="num">
                                      <p:cBhvr additive="base">
                                        <p:cTn id="4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
                                            <p:txEl>
                                              <p:pRg st="13" end="13"/>
                                            </p:txEl>
                                          </p:spTgt>
                                        </p:tgtEl>
                                        <p:attrNameLst>
                                          <p:attrName>style.visibility</p:attrName>
                                        </p:attrNameLst>
                                      </p:cBhvr>
                                      <p:to>
                                        <p:strVal val="visible"/>
                                      </p:to>
                                    </p:set>
                                    <p:anim calcmode="lin" valueType="num">
                                      <p:cBhvr additive="base">
                                        <p:cTn id="47"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13" end="13"/>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
                                            <p:txEl>
                                              <p:pRg st="14" end="14"/>
                                            </p:txEl>
                                          </p:spTgt>
                                        </p:tgtEl>
                                        <p:attrNameLst>
                                          <p:attrName>style.visibility</p:attrName>
                                        </p:attrNameLst>
                                      </p:cBhvr>
                                      <p:to>
                                        <p:strVal val="visible"/>
                                      </p:to>
                                    </p:set>
                                    <p:anim calcmode="lin" valueType="num">
                                      <p:cBhvr additive="base">
                                        <p:cTn id="5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477000"/>
          </a:xfrm>
        </p:spPr>
        <p:txBody>
          <a:bodyPr>
            <a:normAutofit fontScale="70000" lnSpcReduction="20000"/>
          </a:bodyPr>
          <a:lstStyle/>
          <a:p>
            <a:pPr marL="0" indent="0">
              <a:lnSpc>
                <a:spcPct val="115000"/>
              </a:lnSpc>
              <a:spcAft>
                <a:spcPts val="600"/>
              </a:spcAft>
              <a:buNone/>
            </a:pPr>
            <a:r>
              <a:rPr lang="en-US" b="1" smtClean="0">
                <a:solidFill>
                  <a:srgbClr val="000000"/>
                </a:solidFill>
                <a:effectLst/>
                <a:latin typeface="Times New Roman"/>
                <a:ea typeface="Times New Roman"/>
                <a:cs typeface="Times New Roman"/>
              </a:rPr>
              <a:t>Kết luận: </a:t>
            </a:r>
            <a:endParaRPr lang="en-US" sz="2400">
              <a:ea typeface="Calibri"/>
              <a:cs typeface="Times New Roman"/>
            </a:endParaRPr>
          </a:p>
          <a:p>
            <a:pPr marL="0" indent="0">
              <a:buNone/>
            </a:pPr>
            <a:r>
              <a:rPr lang="en-US" smtClean="0">
                <a:solidFill>
                  <a:srgbClr val="000000"/>
                </a:solidFill>
                <a:effectLst/>
                <a:latin typeface="Times New Roman"/>
                <a:ea typeface="Times New Roman"/>
              </a:rPr>
              <a:t>Ở đây tôi đưa ra hệ thống các bài tập theo từng dạng bài tập về tích phân. Nội dung này là nội dung khó trong tất cả các kì thi Olympic sinh viên và các kì thi Toán quốc gia và quốc tế. Hi vọng sẽ mang lại cho các bạn cái nhìn tổng quan về tích phân và còn nhiều phương pháp thú vị  nữa tôi sẽ đưa ra ở báo cáo tiếp theo. </a:t>
            </a:r>
          </a:p>
          <a:p>
            <a:pPr marL="0" indent="0">
              <a:lnSpc>
                <a:spcPct val="115000"/>
              </a:lnSpc>
              <a:spcAft>
                <a:spcPts val="600"/>
              </a:spcAft>
              <a:buNone/>
            </a:pPr>
            <a:r>
              <a:rPr lang="en-US" sz="4000" b="1" smtClean="0">
                <a:effectLst/>
                <a:latin typeface="Times New Roman"/>
                <a:ea typeface="Calibri"/>
                <a:cs typeface="Times New Roman"/>
              </a:rPr>
              <a:t>TÀI LIỆU THAM KHẢO</a:t>
            </a:r>
            <a:endParaRPr lang="en-US">
              <a:ea typeface="Calibri"/>
              <a:cs typeface="Times New Roman"/>
            </a:endParaRPr>
          </a:p>
          <a:p>
            <a:pPr marL="0" indent="0">
              <a:lnSpc>
                <a:spcPct val="115000"/>
              </a:lnSpc>
              <a:spcAft>
                <a:spcPts val="600"/>
              </a:spcAft>
              <a:buNone/>
            </a:pPr>
            <a:endParaRPr lang="en-US">
              <a:ea typeface="Calibri"/>
              <a:cs typeface="Times New Roman"/>
            </a:endParaRPr>
          </a:p>
          <a:p>
            <a:pPr marL="0" lvl="0" indent="0" algn="just">
              <a:lnSpc>
                <a:spcPct val="115000"/>
              </a:lnSpc>
              <a:spcAft>
                <a:spcPts val="600"/>
              </a:spcAft>
              <a:buSzPts val="1200"/>
              <a:buNone/>
              <a:tabLst>
                <a:tab pos="457200" algn="l"/>
              </a:tabLst>
            </a:pPr>
            <a:r>
              <a:rPr lang="en-US">
                <a:solidFill>
                  <a:srgbClr val="000000"/>
                </a:solidFill>
                <a:ea typeface="Times New Roman"/>
                <a:cs typeface="Times New Roman"/>
              </a:rPr>
              <a:t>Vũ Hữu Tiệp, M L cơ bản</a:t>
            </a:r>
            <a:endParaRPr lang="en-US">
              <a:ea typeface="Calibri"/>
              <a:cs typeface="Times New Roman"/>
            </a:endParaRPr>
          </a:p>
          <a:p>
            <a:pPr marL="0" lvl="0" indent="0" algn="just">
              <a:lnSpc>
                <a:spcPct val="115000"/>
              </a:lnSpc>
              <a:spcAft>
                <a:spcPts val="600"/>
              </a:spcAft>
              <a:buSzPts val="1200"/>
              <a:buNone/>
              <a:tabLst>
                <a:tab pos="457200" algn="l"/>
              </a:tabLst>
            </a:pPr>
            <a:r>
              <a:rPr lang="en-US">
                <a:solidFill>
                  <a:srgbClr val="337AB7"/>
                </a:solidFill>
                <a:ea typeface="Times New Roman"/>
                <a:cs typeface="Times New Roman"/>
                <a:hlinkClick r:id="rId3"/>
              </a:rPr>
              <a:t>Clustering documents using k-means</a:t>
            </a:r>
            <a:endParaRPr lang="en-US">
              <a:ea typeface="Calibri"/>
              <a:cs typeface="Times New Roman"/>
            </a:endParaRPr>
          </a:p>
          <a:p>
            <a:pPr marL="0" lvl="0" indent="0" algn="just">
              <a:lnSpc>
                <a:spcPct val="115000"/>
              </a:lnSpc>
              <a:spcAft>
                <a:spcPts val="600"/>
              </a:spcAft>
              <a:buSzPts val="1200"/>
              <a:buNone/>
              <a:tabLst>
                <a:tab pos="457200" algn="l"/>
              </a:tabLst>
            </a:pPr>
            <a:r>
              <a:rPr lang="en-US">
                <a:solidFill>
                  <a:srgbClr val="337AB7"/>
                </a:solidFill>
                <a:ea typeface="Times New Roman"/>
                <a:cs typeface="Times New Roman"/>
                <a:hlinkClick r:id="rId4"/>
              </a:rPr>
              <a:t>Voronoi Diagram - Wikipedia</a:t>
            </a:r>
            <a:endParaRPr lang="en-US">
              <a:ea typeface="Calibri"/>
              <a:cs typeface="Times New Roman"/>
            </a:endParaRPr>
          </a:p>
          <a:p>
            <a:pPr marL="0" lvl="0" indent="0" algn="just">
              <a:lnSpc>
                <a:spcPct val="115000"/>
              </a:lnSpc>
              <a:spcAft>
                <a:spcPts val="600"/>
              </a:spcAft>
              <a:buSzPts val="1200"/>
              <a:buNone/>
              <a:tabLst>
                <a:tab pos="457200" algn="l"/>
              </a:tabLst>
            </a:pPr>
            <a:r>
              <a:rPr lang="en-US">
                <a:solidFill>
                  <a:srgbClr val="337AB7"/>
                </a:solidFill>
                <a:ea typeface="Times New Roman"/>
                <a:cs typeface="Times New Roman"/>
                <a:hlinkClick r:id="rId5"/>
              </a:rPr>
              <a:t>Cluster center initialization algorithm for K-means clustering</a:t>
            </a:r>
            <a:endParaRPr lang="en-US">
              <a:ea typeface="Calibri"/>
              <a:cs typeface="Times New Roman"/>
            </a:endParaRPr>
          </a:p>
          <a:p>
            <a:pPr marL="0" lvl="0" indent="0" algn="just">
              <a:lnSpc>
                <a:spcPct val="115000"/>
              </a:lnSpc>
              <a:spcAft>
                <a:spcPts val="600"/>
              </a:spcAft>
              <a:buSzPts val="1200"/>
              <a:buNone/>
              <a:tabLst>
                <a:tab pos="457200" algn="l"/>
              </a:tabLst>
            </a:pPr>
            <a:r>
              <a:rPr lang="en-US">
                <a:solidFill>
                  <a:srgbClr val="337AB7"/>
                </a:solidFill>
                <a:ea typeface="Times New Roman"/>
                <a:cs typeface="Times New Roman"/>
                <a:hlinkClick r:id="rId6"/>
              </a:rPr>
              <a:t>Visualizing K-Means Clustering</a:t>
            </a:r>
            <a:endParaRPr lang="en-US">
              <a:ea typeface="Calibri"/>
              <a:cs typeface="Times New Roman"/>
            </a:endParaRPr>
          </a:p>
          <a:p>
            <a:pPr marL="0" lvl="0" indent="0" algn="just">
              <a:lnSpc>
                <a:spcPct val="115000"/>
              </a:lnSpc>
              <a:spcAft>
                <a:spcPts val="600"/>
              </a:spcAft>
              <a:buSzPts val="1200"/>
              <a:buNone/>
              <a:tabLst>
                <a:tab pos="457200" algn="l"/>
              </a:tabLst>
            </a:pPr>
            <a:r>
              <a:rPr lang="en-US">
                <a:solidFill>
                  <a:srgbClr val="337AB7"/>
                </a:solidFill>
                <a:ea typeface="Times New Roman"/>
                <a:cs typeface="Times New Roman"/>
                <a:hlinkClick r:id="rId7"/>
              </a:rPr>
              <a:t>Visualizing K-Means Clustering - Standford</a:t>
            </a:r>
            <a:endParaRPr lang="en-US">
              <a:ea typeface="Calibri"/>
              <a:cs typeface="Times New Roman"/>
            </a:endParaRPr>
          </a:p>
          <a:p>
            <a:pPr marL="0" indent="0">
              <a:lnSpc>
                <a:spcPct val="115000"/>
              </a:lnSpc>
              <a:spcAft>
                <a:spcPts val="1000"/>
              </a:spcAft>
              <a:buNone/>
            </a:pPr>
            <a:r>
              <a:rPr lang="en-US" sz="4000" smtClean="0">
                <a:effectLst/>
                <a:latin typeface="Times New Roman"/>
                <a:ea typeface="Calibri"/>
                <a:cs typeface="Times New Roman"/>
              </a:rPr>
              <a:t> </a:t>
            </a:r>
            <a:endParaRPr lang="en-US">
              <a:ea typeface="Calibri"/>
              <a:cs typeface="Times New Roman"/>
            </a:endParaRPr>
          </a:p>
          <a:p>
            <a:endParaRPr lang="en-US"/>
          </a:p>
        </p:txBody>
      </p:sp>
    </p:spTree>
    <p:extLst>
      <p:ext uri="{BB962C8B-B14F-4D97-AF65-F5344CB8AC3E}">
        <p14:creationId xmlns:p14="http://schemas.microsoft.com/office/powerpoint/2010/main" val="81175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heel(1)">
                                      <p:cBhvr>
                                        <p:cTn id="19" dur="2000"/>
                                        <p:tgtEl>
                                          <p:spTgt spid="3">
                                            <p:txEl>
                                              <p:pRg st="2" end="2"/>
                                            </p:txEl>
                                          </p:spTgt>
                                        </p:tgtEl>
                                      </p:cBhvr>
                                    </p:animEffect>
                                  </p:childTnLst>
                                </p:cTn>
                              </p:par>
                              <p:par>
                                <p:cTn id="20" presetID="21" presetClass="entr" presetSubtype="1"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heel(1)">
                                      <p:cBhvr>
                                        <p:cTn id="22" dur="2000"/>
                                        <p:tgtEl>
                                          <p:spTgt spid="3">
                                            <p:txEl>
                                              <p:pRg st="4" end="4"/>
                                            </p:txEl>
                                          </p:spTgt>
                                        </p:tgtEl>
                                      </p:cBhvr>
                                    </p:animEffect>
                                  </p:childTnLst>
                                </p:cTn>
                              </p:par>
                              <p:par>
                                <p:cTn id="23" presetID="21" presetClass="entr" presetSubtype="1"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heel(1)">
                                      <p:cBhvr>
                                        <p:cTn id="25" dur="2000"/>
                                        <p:tgtEl>
                                          <p:spTgt spid="3">
                                            <p:txEl>
                                              <p:pRg st="5" end="5"/>
                                            </p:txEl>
                                          </p:spTgt>
                                        </p:tgtEl>
                                      </p:cBhvr>
                                    </p:animEffect>
                                  </p:childTnLst>
                                </p:cTn>
                              </p:par>
                              <p:par>
                                <p:cTn id="26" presetID="21" presetClass="entr" presetSubtype="1"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wheel(1)">
                                      <p:cBhvr>
                                        <p:cTn id="28" dur="2000"/>
                                        <p:tgtEl>
                                          <p:spTgt spid="3">
                                            <p:txEl>
                                              <p:pRg st="6" end="6"/>
                                            </p:txEl>
                                          </p:spTgt>
                                        </p:tgtEl>
                                      </p:cBhvr>
                                    </p:animEffect>
                                  </p:childTnLst>
                                </p:cTn>
                              </p:par>
                              <p:par>
                                <p:cTn id="29" presetID="21" presetClass="entr" presetSubtype="1"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wheel(1)">
                                      <p:cBhvr>
                                        <p:cTn id="31" dur="2000"/>
                                        <p:tgtEl>
                                          <p:spTgt spid="3">
                                            <p:txEl>
                                              <p:pRg st="7" end="7"/>
                                            </p:txEl>
                                          </p:spTgt>
                                        </p:tgtEl>
                                      </p:cBhvr>
                                    </p:animEffect>
                                  </p:childTnLst>
                                </p:cTn>
                              </p:par>
                              <p:par>
                                <p:cTn id="32" presetID="21" presetClass="entr" presetSubtype="1" fill="hold"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wheel(1)">
                                      <p:cBhvr>
                                        <p:cTn id="34" dur="2000"/>
                                        <p:tgtEl>
                                          <p:spTgt spid="3">
                                            <p:txEl>
                                              <p:pRg st="8" end="8"/>
                                            </p:txEl>
                                          </p:spTgt>
                                        </p:tgtEl>
                                      </p:cBhvr>
                                    </p:animEffect>
                                  </p:childTnLst>
                                </p:cTn>
                              </p:par>
                              <p:par>
                                <p:cTn id="35" presetID="21" presetClass="entr" presetSubtype="1"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wheel(1)">
                                      <p:cBhvr>
                                        <p:cTn id="37"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smtClean="0"/>
              <a:t>MỞ ĐẦU</a:t>
            </a:r>
            <a:endParaRPr lang="en-US" sz="2800" b="1"/>
          </a:p>
        </p:txBody>
      </p:sp>
      <p:sp>
        <p:nvSpPr>
          <p:cNvPr id="3" name="Content Placeholder 2"/>
          <p:cNvSpPr>
            <a:spLocks noGrp="1"/>
          </p:cNvSpPr>
          <p:nvPr>
            <p:ph idx="1"/>
          </p:nvPr>
        </p:nvSpPr>
        <p:spPr>
          <a:xfrm>
            <a:off x="457200" y="1219200"/>
            <a:ext cx="8229600" cy="4906963"/>
          </a:xfrm>
        </p:spPr>
        <p:txBody>
          <a:bodyPr>
            <a:normAutofit fontScale="92500" lnSpcReduction="10000"/>
          </a:bodyPr>
          <a:lstStyle/>
          <a:p>
            <a:pPr marL="0" indent="0">
              <a:spcBef>
                <a:spcPts val="1200"/>
              </a:spcBef>
              <a:spcAft>
                <a:spcPts val="600"/>
              </a:spcAft>
              <a:buNone/>
            </a:pPr>
            <a:endParaRPr lang="en-US" smtClean="0">
              <a:effectLst/>
            </a:endParaRPr>
          </a:p>
          <a:p>
            <a:pPr marL="0" indent="0">
              <a:spcBef>
                <a:spcPts val="1200"/>
              </a:spcBef>
              <a:spcAft>
                <a:spcPts val="600"/>
              </a:spcAft>
              <a:buNone/>
            </a:pPr>
            <a:r>
              <a:rPr lang="en-US" smtClean="0">
                <a:effectLst/>
                <a:latin typeface="Times New Roman"/>
                <a:ea typeface="Calibri"/>
              </a:rPr>
              <a:t>Bài toán về bất đẳng thức tích phân là 1 bài toán khó từ lâu đời trong các đề thi Olympic và được rất nhiều người nghiên cứu. Dưới đây tôi đưa ra 1 hệ thống các bài tập và 1 hướng tư duy hiệu quả để giải các bài toán về phần này. </a:t>
            </a:r>
            <a:endParaRPr lang="en-US" smtClean="0">
              <a:effectLst/>
            </a:endParaRPr>
          </a:p>
          <a:p>
            <a:pPr marL="0" indent="0">
              <a:spcBef>
                <a:spcPts val="1200"/>
              </a:spcBef>
              <a:spcAft>
                <a:spcPts val="600"/>
              </a:spcAft>
              <a:buNone/>
            </a:pPr>
            <a:r>
              <a:rPr lang="en-US" smtClean="0">
                <a:effectLst/>
                <a:highlight>
                  <a:srgbClr val="D3D3D3"/>
                </a:highlight>
                <a:latin typeface="Times New Roman"/>
                <a:ea typeface="Calibri"/>
              </a:rPr>
              <a:t> </a:t>
            </a:r>
            <a:endParaRPr lang="en-US" smtClean="0">
              <a:effectLst/>
            </a:endParaRPr>
          </a:p>
          <a:p>
            <a:pPr marL="0" indent="0" algn="r">
              <a:lnSpc>
                <a:spcPct val="115000"/>
              </a:lnSpc>
              <a:spcAft>
                <a:spcPts val="600"/>
              </a:spcAft>
              <a:buNone/>
            </a:pPr>
            <a:r>
              <a:rPr lang="en-US" b="1" smtClean="0">
                <a:solidFill>
                  <a:srgbClr val="000000"/>
                </a:solidFill>
                <a:effectLst/>
                <a:latin typeface="Times New Roman"/>
                <a:ea typeface="Calibri"/>
                <a:cs typeface="Times New Roman"/>
              </a:rPr>
              <a:t>Hà Nội, tháng 06-2021</a:t>
            </a:r>
            <a:r>
              <a:rPr lang="en-US" b="1" i="1" smtClean="0">
                <a:solidFill>
                  <a:srgbClr val="000000"/>
                </a:solidFill>
                <a:effectLst/>
                <a:latin typeface="Times New Roman"/>
                <a:ea typeface="Calibri"/>
                <a:cs typeface="Times New Roman"/>
              </a:rPr>
              <a:t> </a:t>
            </a:r>
            <a:endParaRPr lang="en-US" sz="2400">
              <a:ea typeface="Calibri"/>
              <a:cs typeface="Times New Roman"/>
            </a:endParaRPr>
          </a:p>
          <a:p>
            <a:pPr marL="0" indent="0" algn="r">
              <a:lnSpc>
                <a:spcPct val="115000"/>
              </a:lnSpc>
              <a:spcAft>
                <a:spcPts val="600"/>
              </a:spcAft>
              <a:buNone/>
            </a:pPr>
            <a:r>
              <a:rPr lang="en-US" b="1" i="1" smtClean="0">
                <a:solidFill>
                  <a:srgbClr val="000000"/>
                </a:solidFill>
                <a:effectLst/>
                <a:latin typeface="Times New Roman"/>
                <a:ea typeface="Calibri"/>
                <a:cs typeface="Times New Roman"/>
              </a:rPr>
              <a:t>Ths. Nguyễn Thị Hiền</a:t>
            </a:r>
            <a:endParaRPr lang="en-US" sz="2400">
              <a:ea typeface="Calibri"/>
              <a:cs typeface="Times New Roman"/>
            </a:endParaRPr>
          </a:p>
          <a:p>
            <a:endParaRPr lang="en-US"/>
          </a:p>
        </p:txBody>
      </p:sp>
    </p:spTree>
    <p:extLst>
      <p:ext uri="{BB962C8B-B14F-4D97-AF65-F5344CB8AC3E}">
        <p14:creationId xmlns:p14="http://schemas.microsoft.com/office/powerpoint/2010/main" val="2322936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250"/>
                                        <p:tgtEl>
                                          <p:spTgt spid="3">
                                            <p:txEl>
                                              <p:pRg st="3" end="3"/>
                                            </p:txEl>
                                          </p:spTgt>
                                        </p:tgtEl>
                                      </p:cBhvr>
                                    </p:animEffect>
                                    <p:anim calcmode="lin" valueType="num">
                                      <p:cBhvr>
                                        <p:cTn id="21" dur="2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250" fill="hold"/>
                                        <p:tgtEl>
                                          <p:spTgt spid="3">
                                            <p:txEl>
                                              <p:pRg st="3" end="3"/>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50"/>
                                        <p:tgtEl>
                                          <p:spTgt spid="3">
                                            <p:txEl>
                                              <p:pRg st="4" end="4"/>
                                            </p:txEl>
                                          </p:spTgt>
                                        </p:tgtEl>
                                      </p:cBhvr>
                                    </p:animEffect>
                                    <p:anim calcmode="lin" valueType="num">
                                      <p:cBhvr>
                                        <p:cTn id="26" dur="25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5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Content Placeholder 4"/>
              <p:cNvSpPr>
                <a:spLocks noGrp="1"/>
              </p:cNvSpPr>
              <p:nvPr>
                <p:ph idx="1"/>
              </p:nvPr>
            </p:nvSpPr>
            <p:spPr>
              <a:xfrm>
                <a:off x="381000" y="152400"/>
                <a:ext cx="8229600" cy="6400800"/>
              </a:xfrm>
            </p:spPr>
            <p:txBody>
              <a:bodyPr>
                <a:normAutofit fontScale="70000" lnSpcReduction="20000"/>
              </a:bodyPr>
              <a:lstStyle/>
              <a:p>
                <a:pPr marL="0" indent="0" algn="ctr">
                  <a:lnSpc>
                    <a:spcPct val="115000"/>
                  </a:lnSpc>
                  <a:spcBef>
                    <a:spcPts val="1200"/>
                  </a:spcBef>
                  <a:spcAft>
                    <a:spcPts val="600"/>
                  </a:spcAft>
                  <a:buNone/>
                </a:pPr>
                <a:r>
                  <a:rPr lang="en-US" smtClean="0">
                    <a:effectLst/>
                    <a:latin typeface="Times New Roman"/>
                    <a:ea typeface="Calibri"/>
                    <a:cs typeface="Times New Roman"/>
                  </a:rPr>
                  <a:t>Chương 1.</a:t>
                </a:r>
                <a:endParaRPr lang="en-US" sz="2400">
                  <a:ea typeface="Calibri"/>
                  <a:cs typeface="Times New Roman"/>
                </a:endParaRPr>
              </a:p>
              <a:p>
                <a:pPr marL="0" indent="0" algn="ctr">
                  <a:lnSpc>
                    <a:spcPct val="115000"/>
                  </a:lnSpc>
                  <a:spcAft>
                    <a:spcPts val="0"/>
                  </a:spcAft>
                  <a:buNone/>
                </a:pPr>
                <a:r>
                  <a:rPr lang="en-US" b="1">
                    <a:effectLst/>
                    <a:latin typeface="Times New Roman"/>
                    <a:ea typeface="Calibri"/>
                    <a:cs typeface="Times New Roman"/>
                  </a:rPr>
                  <a:t>CÁC KIẾN THỨC CƠ BẢN </a:t>
                </a:r>
                <a:endParaRPr lang="en-US" sz="2400">
                  <a:ea typeface="Calibri"/>
                  <a:cs typeface="Times New Roman"/>
                </a:endParaRPr>
              </a:p>
              <a:p>
                <a:pPr marL="0" indent="0">
                  <a:lnSpc>
                    <a:spcPct val="115000"/>
                  </a:lnSpc>
                  <a:spcAft>
                    <a:spcPts val="0"/>
                  </a:spcAft>
                  <a:buNone/>
                </a:pPr>
                <a:r>
                  <a:rPr lang="en-US" b="1">
                    <a:effectLst/>
                    <a:latin typeface="Times New Roman"/>
                    <a:ea typeface="Calibri"/>
                    <a:cs typeface="Times New Roman"/>
                  </a:rPr>
                  <a:t> </a:t>
                </a:r>
                <a:endParaRPr lang="en-US" sz="2400">
                  <a:ea typeface="Calibri"/>
                  <a:cs typeface="Times New Roman"/>
                </a:endParaRPr>
              </a:p>
              <a:p>
                <a:pPr indent="0">
                  <a:lnSpc>
                    <a:spcPct val="115000"/>
                  </a:lnSpc>
                  <a:spcAft>
                    <a:spcPts val="0"/>
                  </a:spcAft>
                  <a:buNone/>
                </a:pPr>
                <a:r>
                  <a:rPr lang="en-US">
                    <a:effectLst/>
                    <a:latin typeface="Times New Roman"/>
                    <a:ea typeface="Calibri"/>
                    <a:cs typeface="Times New Roman"/>
                  </a:rPr>
                  <a:t>Cho các hàm số </a:t>
                </a:r>
                <a14:m>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r>
                      <a:rPr lang="en-US" i="1">
                        <a:effectLst/>
                        <a:latin typeface="Cambria Math"/>
                        <a:ea typeface="Calibri"/>
                        <a:cs typeface="Times New Roman"/>
                      </a:rPr>
                      <m:t>𝑔</m:t>
                    </m:r>
                    <m:r>
                      <a:rPr lang="en-US" i="1">
                        <a:effectLst/>
                        <a:latin typeface="Cambria Math"/>
                        <a:ea typeface="Calibri"/>
                        <a:cs typeface="Times New Roman"/>
                      </a:rPr>
                      <m:t>(</m:t>
                    </m:r>
                    <m:r>
                      <a:rPr lang="en-US" i="1">
                        <a:effectLst/>
                        <a:latin typeface="Cambria Math"/>
                        <a:ea typeface="Calibri"/>
                        <a:cs typeface="Times New Roman"/>
                      </a:rPr>
                      <m:t>𝑥</m:t>
                    </m:r>
                    <m:r>
                      <a:rPr lang="en-US" i="1">
                        <a:effectLst/>
                        <a:latin typeface="Cambria Math"/>
                        <a:ea typeface="Calibri"/>
                        <a:cs typeface="Times New Roman"/>
                      </a:rPr>
                      <m:t>)</m:t>
                    </m:r>
                  </m:oMath>
                </a14:m>
                <a:r>
                  <a:rPr lang="en-US">
                    <a:effectLst/>
                    <a:latin typeface="Times New Roman"/>
                    <a:ea typeface="Times New Roman"/>
                    <a:cs typeface="Times New Roman"/>
                  </a:rPr>
                  <a:t> liên tục trên đoạn [a, b]; a &lt; b.</a:t>
                </a:r>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a) Nếu </a:t>
                </a:r>
                <a14:m>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≥0  ∀</m:t>
                    </m:r>
                    <m:r>
                      <a:rPr lang="en-US" i="1">
                        <a:effectLst/>
                        <a:latin typeface="Cambria Math"/>
                        <a:ea typeface="Times New Roman"/>
                        <a:cs typeface="Times New Roman"/>
                      </a:rPr>
                      <m:t>𝑥</m:t>
                    </m:r>
                    <m:r>
                      <a:rPr lang="en-US" i="1">
                        <a:effectLst/>
                        <a:latin typeface="Cambria Math"/>
                        <a:ea typeface="Times New Roman"/>
                        <a:cs typeface="Times New Roman"/>
                      </a:rPr>
                      <m:t>∈[</m:t>
                    </m:r>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r>
                      <a:rPr lang="en-US" i="1">
                        <a:effectLst/>
                        <a:latin typeface="Cambria Math"/>
                        <a:ea typeface="Times New Roman"/>
                        <a:cs typeface="Times New Roman"/>
                      </a:rPr>
                      <m:t>]</m:t>
                    </m:r>
                  </m:oMath>
                </a14:m>
                <a:r>
                  <a:rPr lang="en-US">
                    <a:effectLst/>
                    <a:latin typeface="Times New Roman"/>
                    <a:ea typeface="Times New Roman"/>
                    <a:cs typeface="Times New Roman"/>
                  </a:rPr>
                  <a:t> thì</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𝑎</m:t>
                          </m:r>
                        </m:sub>
                        <m:sup>
                          <m:r>
                            <a:rPr lang="en-US" i="1">
                              <a:effectLst/>
                              <a:latin typeface="Cambria Math"/>
                              <a:ea typeface="Calibri"/>
                              <a:cs typeface="Times New Roman"/>
                            </a:rPr>
                            <m:t>𝑏</m:t>
                          </m:r>
                        </m:sup>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𝑑𝑥</m:t>
                          </m:r>
                        </m:e>
                      </m:nary>
                      <m:r>
                        <a:rPr lang="en-US" i="1">
                          <a:effectLst/>
                          <a:latin typeface="Cambria Math"/>
                          <a:ea typeface="Calibri"/>
                          <a:cs typeface="Times New Roman"/>
                        </a:rPr>
                        <m:t>≥0.</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Dấu = xảy ra khi </a:t>
                </a:r>
                <a14:m>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=0  ∀</m:t>
                    </m:r>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r>
                      <a:rPr lang="en-US" i="1">
                        <a:effectLst/>
                        <a:latin typeface="Cambria Math"/>
                        <a:ea typeface="Times New Roman"/>
                        <a:cs typeface="Times New Roman"/>
                      </a:rPr>
                      <m:t>.</m:t>
                    </m:r>
                  </m:oMath>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b) Nếu </a:t>
                </a:r>
                <a14:m>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r>
                      <a:rPr lang="en-US" i="1">
                        <a:effectLst/>
                        <a:latin typeface="Cambria Math"/>
                        <a:ea typeface="Times New Roman"/>
                        <a:cs typeface="Times New Roman"/>
                      </a:rPr>
                      <m:t>𝑔</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 ∀</m:t>
                    </m:r>
                    <m:r>
                      <a:rPr lang="en-US" i="1">
                        <a:effectLst/>
                        <a:latin typeface="Cambria Math"/>
                        <a:ea typeface="Times New Roman"/>
                        <a:cs typeface="Times New Roman"/>
                      </a:rPr>
                      <m:t>𝑥</m:t>
                    </m:r>
                    <m:r>
                      <a:rPr lang="en-US" i="1">
                        <a:effectLst/>
                        <a:latin typeface="Cambria Math"/>
                        <a:ea typeface="Times New Roman"/>
                        <a:cs typeface="Times New Roman"/>
                      </a:rPr>
                      <m:t>∈[</m:t>
                    </m:r>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r>
                      <a:rPr lang="en-US" i="1">
                        <a:effectLst/>
                        <a:latin typeface="Cambria Math"/>
                        <a:ea typeface="Times New Roman"/>
                        <a:cs typeface="Times New Roman"/>
                      </a:rPr>
                      <m:t>]</m:t>
                    </m:r>
                  </m:oMath>
                </a14:m>
                <a:r>
                  <a:rPr lang="en-US">
                    <a:effectLst/>
                    <a:latin typeface="Times New Roman"/>
                    <a:ea typeface="Times New Roman"/>
                    <a:cs typeface="Times New Roman"/>
                  </a:rPr>
                  <a:t> thì</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𝑎</m:t>
                          </m:r>
                        </m:sub>
                        <m:sup>
                          <m:r>
                            <a:rPr lang="en-US" i="1">
                              <a:effectLst/>
                              <a:latin typeface="Cambria Math"/>
                              <a:ea typeface="Calibri"/>
                              <a:cs typeface="Times New Roman"/>
                            </a:rPr>
                            <m:t>𝑏</m:t>
                          </m:r>
                        </m:sup>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𝑑𝑥</m:t>
                          </m:r>
                        </m:e>
                      </m:nary>
                      <m:r>
                        <a:rPr lang="en-US" i="1">
                          <a:effectLst/>
                          <a:latin typeface="Cambria Math"/>
                          <a:ea typeface="Calibri"/>
                          <a:cs typeface="Times New Roman"/>
                        </a:rPr>
                        <m:t>≥</m:t>
                      </m:r>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𝑎</m:t>
                          </m:r>
                        </m:sub>
                        <m:sup>
                          <m:r>
                            <a:rPr lang="en-US" i="1">
                              <a:effectLst/>
                              <a:latin typeface="Cambria Math"/>
                              <a:ea typeface="Calibri"/>
                              <a:cs typeface="Times New Roman"/>
                            </a:rPr>
                            <m:t>𝑏</m:t>
                          </m:r>
                        </m:sup>
                        <m:e>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𝑑𝑥</m:t>
                          </m:r>
                        </m:e>
                      </m:nary>
                      <m:r>
                        <a:rPr lang="en-US" i="1">
                          <a:effectLst/>
                          <a:latin typeface="Cambria Math"/>
                          <a:ea typeface="Calibri"/>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Dấu = xảy ra khi </a:t>
                </a:r>
                <a14:m>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r>
                      <a:rPr lang="en-US" i="1">
                        <a:effectLst/>
                        <a:latin typeface="Cambria Math"/>
                        <a:ea typeface="Times New Roman"/>
                        <a:cs typeface="Times New Roman"/>
                      </a:rPr>
                      <m:t>𝑔</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  ∀</m:t>
                    </m:r>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r>
                      <a:rPr lang="en-US" i="1">
                        <a:effectLst/>
                        <a:latin typeface="Cambria Math"/>
                        <a:ea typeface="Times New Roman"/>
                        <a:cs typeface="Times New Roman"/>
                      </a:rPr>
                      <m:t>.</m:t>
                    </m:r>
                  </m:oMath>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c) Ta </a:t>
                </a:r>
                <a:r>
                  <a:rPr lang="en-US" smtClean="0">
                    <a:effectLst/>
                    <a:latin typeface="Times New Roman"/>
                    <a:ea typeface="Times New Roman"/>
                    <a:cs typeface="Times New Roman"/>
                  </a:rPr>
                  <a:t>có:</a:t>
                </a:r>
                <a:endParaRPr lang="en-US" sz="2400">
                  <a:ea typeface="Calibri"/>
                  <a:cs typeface="Times New Roman"/>
                </a:endParaRPr>
              </a:p>
              <a:p>
                <a:pPr marL="0" indent="0">
                  <a:lnSpc>
                    <a:spcPct val="115000"/>
                  </a:lnSpc>
                  <a:spcAft>
                    <a:spcPts val="0"/>
                  </a:spcAft>
                  <a:buNone/>
                </a:pPr>
                <a:r>
                  <a:rPr lang="en-US" smtClean="0">
                    <a:effectLst/>
                    <a:ea typeface="Times New Roman"/>
                    <a:cs typeface="Times New Roman"/>
                  </a:rPr>
                  <a:t>                                     </a:t>
                </a:r>
                <a14:m>
                  <m:oMath xmlns:m="http://schemas.openxmlformats.org/officeDocument/2006/math">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𝑎</m:t>
                        </m:r>
                      </m:sub>
                      <m:sup>
                        <m:r>
                          <a:rPr lang="en-US" i="1">
                            <a:effectLst/>
                            <a:latin typeface="Cambria Math"/>
                            <a:ea typeface="Times New Roman"/>
                            <a:cs typeface="Times New Roman"/>
                          </a:rPr>
                          <m:t>𝑏</m:t>
                        </m:r>
                      </m:sup>
                      <m:e>
                        <m:r>
                          <a:rPr lang="en-US" i="1">
                            <a:effectLst/>
                            <a:latin typeface="Cambria Math"/>
                            <a:ea typeface="Times New Roman"/>
                            <a:cs typeface="Times New Roman"/>
                          </a:rPr>
                          <m:t>|</m:t>
                        </m:r>
                        <m:r>
                          <a:rPr lang="en-US" i="1">
                            <a:effectLst/>
                            <a:latin typeface="Cambria Math"/>
                            <a:ea typeface="Times New Roman"/>
                            <a:cs typeface="Times New Roman"/>
                          </a:rPr>
                          <m:t>𝑓</m:t>
                        </m:r>
                        <m:r>
                          <a:rPr lang="en-US" i="1">
                            <a:effectLst/>
                            <a:latin typeface="Cambria Math"/>
                            <a:ea typeface="Times New Roman"/>
                            <a:cs typeface="Times New Roman"/>
                          </a:rPr>
                          <m:t>(</m:t>
                        </m:r>
                        <m:r>
                          <a:rPr lang="en-US" i="1">
                            <a:effectLst/>
                            <a:latin typeface="Cambria Math"/>
                            <a:ea typeface="Times New Roman"/>
                            <a:cs typeface="Times New Roman"/>
                          </a:rPr>
                          <m:t>𝑥</m:t>
                        </m:r>
                        <m:r>
                          <a:rPr lang="en-US" i="1">
                            <a:effectLst/>
                            <a:latin typeface="Cambria Math"/>
                            <a:ea typeface="Times New Roman"/>
                            <a:cs typeface="Times New Roman"/>
                          </a:rPr>
                          <m:t>)|</m:t>
                        </m:r>
                        <m:r>
                          <a:rPr lang="en-US" i="1">
                            <a:effectLst/>
                            <a:latin typeface="Cambria Math"/>
                            <a:ea typeface="Times New Roman"/>
                            <a:cs typeface="Times New Roman"/>
                          </a:rPr>
                          <m:t>𝑑𝑥</m:t>
                        </m:r>
                      </m:e>
                    </m:nary>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𝑎</m:t>
                            </m:r>
                          </m:sub>
                          <m:sup>
                            <m:r>
                              <a:rPr lang="en-US" i="1">
                                <a:effectLst/>
                                <a:latin typeface="Cambria Math"/>
                                <a:ea typeface="Times New Roman"/>
                                <a:cs typeface="Times New Roman"/>
                              </a:rPr>
                              <m:t>𝑏</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𝑑𝑥</m:t>
                            </m:r>
                          </m:e>
                        </m:nary>
                      </m:e>
                    </m:d>
                    <m:r>
                      <a:rPr lang="en-US" i="1">
                        <a:effectLst/>
                        <a:latin typeface="Cambria Math"/>
                        <a:ea typeface="Times New Roman"/>
                        <a:cs typeface="Times New Roman"/>
                      </a:rPr>
                      <m:t>.</m:t>
                    </m:r>
                  </m:oMath>
                </a14:m>
                <a:r>
                  <a:rPr lang="en-US" sz="2400" smtClean="0">
                    <a:ea typeface="Calibri"/>
                    <a:cs typeface="Times New Roman"/>
                  </a:rPr>
                  <a:t> </a:t>
                </a:r>
                <a:endParaRPr lang="en-US" sz="2400">
                  <a:ea typeface="Calibri"/>
                  <a:cs typeface="Times New Roman"/>
                </a:endParaRPr>
              </a:p>
              <a:p>
                <a:pPr marL="0" indent="0">
                  <a:buNone/>
                </a:pPr>
                <a:endParaRPr lang="en-US"/>
              </a:p>
            </p:txBody>
          </p:sp>
        </mc:Choice>
        <mc:Fallback xmlns="">
          <p:sp>
            <p:nvSpPr>
              <p:cNvPr id="5" name="Content Placeholder 4"/>
              <p:cNvSpPr>
                <a:spLocks noGrp="1" noRot="1" noChangeAspect="1" noMove="1" noResize="1" noEditPoints="1" noAdjustHandles="1" noChangeArrowheads="1" noChangeShapeType="1" noTextEdit="1"/>
              </p:cNvSpPr>
              <p:nvPr>
                <p:ph idx="1"/>
              </p:nvPr>
            </p:nvSpPr>
            <p:spPr>
              <a:xfrm>
                <a:off x="381000" y="152400"/>
                <a:ext cx="8229600" cy="6400800"/>
              </a:xfrm>
              <a:blipFill rotWithShape="1">
                <a:blip r:embed="rId3"/>
                <a:stretch>
                  <a:fillRect l="-963" t="-952"/>
                </a:stretch>
              </a:blipFill>
            </p:spPr>
            <p:txBody>
              <a:bodyPr/>
              <a:lstStyle/>
              <a:p>
                <a:r>
                  <a:rPr lang="en-US">
                    <a:noFill/>
                  </a:rPr>
                  <a:t> </a:t>
                </a:r>
              </a:p>
            </p:txBody>
          </p:sp>
        </mc:Fallback>
      </mc:AlternateContent>
    </p:spTree>
    <p:extLst>
      <p:ext uri="{BB962C8B-B14F-4D97-AF65-F5344CB8AC3E}">
        <p14:creationId xmlns:p14="http://schemas.microsoft.com/office/powerpoint/2010/main" val="275466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arn(inVertical)">
                                      <p:cBhvr>
                                        <p:cTn id="19" dur="500"/>
                                        <p:tgtEl>
                                          <p:spTgt spid="5">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1000"/>
                                        <p:tgtEl>
                                          <p:spTgt spid="5">
                                            <p:txEl>
                                              <p:pRg st="4" end="4"/>
                                            </p:txEl>
                                          </p:spTgt>
                                        </p:tgtEl>
                                      </p:cBhvr>
                                    </p:animEffect>
                                    <p:anim calcmode="lin" valueType="num">
                                      <p:cBhvr>
                                        <p:cTn id="2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Effect transition="in" filter="fade">
                                      <p:cBhvr>
                                        <p:cTn id="29" dur="1000"/>
                                        <p:tgtEl>
                                          <p:spTgt spid="5">
                                            <p:txEl>
                                              <p:pRg st="5" end="5"/>
                                            </p:txEl>
                                          </p:spTgt>
                                        </p:tgtEl>
                                      </p:cBhvr>
                                    </p:animEffect>
                                    <p:anim calcmode="lin" valueType="num">
                                      <p:cBhvr>
                                        <p:cTn id="3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5">
                                            <p:txEl>
                                              <p:pRg st="6" end="6"/>
                                            </p:txEl>
                                          </p:spTgt>
                                        </p:tgtEl>
                                        <p:attrNameLst>
                                          <p:attrName>style.visibility</p:attrName>
                                        </p:attrNameLst>
                                      </p:cBhvr>
                                      <p:to>
                                        <p:strVal val="visible"/>
                                      </p:to>
                                    </p:set>
                                    <p:animEffect transition="in" filter="fade">
                                      <p:cBhvr>
                                        <p:cTn id="34" dur="1000"/>
                                        <p:tgtEl>
                                          <p:spTgt spid="5">
                                            <p:txEl>
                                              <p:pRg st="6" end="6"/>
                                            </p:txEl>
                                          </p:spTgt>
                                        </p:tgtEl>
                                      </p:cBhvr>
                                    </p:animEffect>
                                    <p:anim calcmode="lin" valueType="num">
                                      <p:cBhvr>
                                        <p:cTn id="35"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5">
                                            <p:txEl>
                                              <p:pRg st="7" end="7"/>
                                            </p:txEl>
                                          </p:spTgt>
                                        </p:tgtEl>
                                        <p:attrNameLst>
                                          <p:attrName>style.visibility</p:attrName>
                                        </p:attrNameLst>
                                      </p:cBhvr>
                                      <p:to>
                                        <p:strVal val="visible"/>
                                      </p:to>
                                    </p:set>
                                    <p:animEffect transition="in" filter="fade">
                                      <p:cBhvr>
                                        <p:cTn id="41" dur="1000"/>
                                        <p:tgtEl>
                                          <p:spTgt spid="5">
                                            <p:txEl>
                                              <p:pRg st="7" end="7"/>
                                            </p:txEl>
                                          </p:spTgt>
                                        </p:tgtEl>
                                      </p:cBhvr>
                                    </p:animEffect>
                                    <p:anim calcmode="lin" valueType="num">
                                      <p:cBhvr>
                                        <p:cTn id="42"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43" dur="1000" fill="hold"/>
                                        <p:tgtEl>
                                          <p:spTgt spid="5">
                                            <p:txEl>
                                              <p:pRg st="7" end="7"/>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
                                            <p:txEl>
                                              <p:pRg st="8" end="8"/>
                                            </p:txEl>
                                          </p:spTgt>
                                        </p:tgtEl>
                                        <p:attrNameLst>
                                          <p:attrName>style.visibility</p:attrName>
                                        </p:attrNameLst>
                                      </p:cBhvr>
                                      <p:to>
                                        <p:strVal val="visible"/>
                                      </p:to>
                                    </p:set>
                                    <p:animEffect transition="in" filter="fade">
                                      <p:cBhvr>
                                        <p:cTn id="46" dur="1000"/>
                                        <p:tgtEl>
                                          <p:spTgt spid="5">
                                            <p:txEl>
                                              <p:pRg st="8" end="8"/>
                                            </p:txEl>
                                          </p:spTgt>
                                        </p:tgtEl>
                                      </p:cBhvr>
                                    </p:animEffect>
                                    <p:anim calcmode="lin" valueType="num">
                                      <p:cBhvr>
                                        <p:cTn id="47"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48" dur="1000" fill="hold"/>
                                        <p:tgtEl>
                                          <p:spTgt spid="5">
                                            <p:txEl>
                                              <p:pRg st="8" end="8"/>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
                                            <p:txEl>
                                              <p:pRg st="9" end="9"/>
                                            </p:txEl>
                                          </p:spTgt>
                                        </p:tgtEl>
                                        <p:attrNameLst>
                                          <p:attrName>style.visibility</p:attrName>
                                        </p:attrNameLst>
                                      </p:cBhvr>
                                      <p:to>
                                        <p:strVal val="visible"/>
                                      </p:to>
                                    </p:set>
                                    <p:animEffect transition="in" filter="fade">
                                      <p:cBhvr>
                                        <p:cTn id="51" dur="1000"/>
                                        <p:tgtEl>
                                          <p:spTgt spid="5">
                                            <p:txEl>
                                              <p:pRg st="9" end="9"/>
                                            </p:txEl>
                                          </p:spTgt>
                                        </p:tgtEl>
                                      </p:cBhvr>
                                    </p:animEffect>
                                    <p:anim calcmode="lin" valueType="num">
                                      <p:cBhvr>
                                        <p:cTn id="52"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53" dur="1000" fill="hold"/>
                                        <p:tgtEl>
                                          <p:spTgt spid="5">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5">
                                            <p:txEl>
                                              <p:pRg st="10" end="10"/>
                                            </p:txEl>
                                          </p:spTgt>
                                        </p:tgtEl>
                                        <p:attrNameLst>
                                          <p:attrName>style.visibility</p:attrName>
                                        </p:attrNameLst>
                                      </p:cBhvr>
                                      <p:to>
                                        <p:strVal val="visible"/>
                                      </p:to>
                                    </p:set>
                                    <p:animEffect transition="in" filter="fade">
                                      <p:cBhvr>
                                        <p:cTn id="58" dur="1000"/>
                                        <p:tgtEl>
                                          <p:spTgt spid="5">
                                            <p:txEl>
                                              <p:pRg st="10" end="10"/>
                                            </p:txEl>
                                          </p:spTgt>
                                        </p:tgtEl>
                                      </p:cBhvr>
                                    </p:animEffect>
                                    <p:anim calcmode="lin" valueType="num">
                                      <p:cBhvr>
                                        <p:cTn id="59"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60" dur="1000" fill="hold"/>
                                        <p:tgtEl>
                                          <p:spTgt spid="5">
                                            <p:txEl>
                                              <p:pRg st="10" end="10"/>
                                            </p:txEl>
                                          </p:spTgt>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5">
                                            <p:txEl>
                                              <p:pRg st="11" end="11"/>
                                            </p:txEl>
                                          </p:spTgt>
                                        </p:tgtEl>
                                        <p:attrNameLst>
                                          <p:attrName>style.visibility</p:attrName>
                                        </p:attrNameLst>
                                      </p:cBhvr>
                                      <p:to>
                                        <p:strVal val="visible"/>
                                      </p:to>
                                    </p:set>
                                    <p:animEffect transition="in" filter="fade">
                                      <p:cBhvr>
                                        <p:cTn id="63" dur="1000"/>
                                        <p:tgtEl>
                                          <p:spTgt spid="5">
                                            <p:txEl>
                                              <p:pRg st="11" end="11"/>
                                            </p:txEl>
                                          </p:spTgt>
                                        </p:tgtEl>
                                      </p:cBhvr>
                                    </p:animEffect>
                                    <p:anim calcmode="lin" valueType="num">
                                      <p:cBhvr>
                                        <p:cTn id="64" dur="1000" fill="hold"/>
                                        <p:tgtEl>
                                          <p:spTgt spid="5">
                                            <p:txEl>
                                              <p:pRg st="11" end="11"/>
                                            </p:txEl>
                                          </p:spTgt>
                                        </p:tgtEl>
                                        <p:attrNameLst>
                                          <p:attrName>ppt_x</p:attrName>
                                        </p:attrNameLst>
                                      </p:cBhvr>
                                      <p:tavLst>
                                        <p:tav tm="0">
                                          <p:val>
                                            <p:strVal val="#ppt_x"/>
                                          </p:val>
                                        </p:tav>
                                        <p:tav tm="100000">
                                          <p:val>
                                            <p:strVal val="#ppt_x"/>
                                          </p:val>
                                        </p:tav>
                                      </p:tavLst>
                                    </p:anim>
                                    <p:anim calcmode="lin" valueType="num">
                                      <p:cBhvr>
                                        <p:cTn id="65" dur="1000" fill="hold"/>
                                        <p:tgtEl>
                                          <p:spTgt spid="5">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Content Placeholder 7"/>
              <p:cNvSpPr>
                <a:spLocks noGrp="1"/>
              </p:cNvSpPr>
              <p:nvPr>
                <p:ph idx="1"/>
              </p:nvPr>
            </p:nvSpPr>
            <p:spPr>
              <a:xfrm>
                <a:off x="457200" y="152400"/>
                <a:ext cx="8229600" cy="6553200"/>
              </a:xfrm>
            </p:spPr>
            <p:txBody>
              <a:bodyPr>
                <a:normAutofit fontScale="55000" lnSpcReduction="20000"/>
              </a:bodyPr>
              <a:lstStyle/>
              <a:p>
                <a:pPr marL="0" indent="0" algn="ctr">
                  <a:buNone/>
                </a:pPr>
                <a:r>
                  <a:rPr lang="en-US" sz="4400"/>
                  <a:t>Chương 2.</a:t>
                </a:r>
              </a:p>
              <a:p>
                <a:pPr marL="0" indent="0" algn="ctr">
                  <a:buNone/>
                </a:pPr>
                <a:r>
                  <a:rPr lang="en-US" sz="4400" b="1"/>
                  <a:t>BẤT ĐẲNG THỨC TÍCH PHÂN VÀ ỨNG DỤNG</a:t>
                </a:r>
                <a:endParaRPr lang="en-US" sz="4400"/>
              </a:p>
              <a:p>
                <a:pPr marL="0" indent="0">
                  <a:buNone/>
                </a:pPr>
                <a:r>
                  <a:rPr lang="en-US" sz="2800" b="1"/>
                  <a:t> </a:t>
                </a:r>
                <a:endParaRPr lang="en-US" sz="2800"/>
              </a:p>
              <a:p>
                <a:pPr marL="0" lvl="0" indent="0">
                  <a:buNone/>
                </a:pPr>
                <a:r>
                  <a:rPr lang="en-US" sz="3600" smtClean="0"/>
                  <a:t>1.Cho </a:t>
                </a:r>
                <a:r>
                  <a:rPr lang="en-US" sz="3600"/>
                  <a:t>hàm số f(x) khả vi liên tục trên đoạn [0, 1] và </a:t>
                </a:r>
                <a14:m>
                  <m:oMath xmlns:m="http://schemas.openxmlformats.org/officeDocument/2006/math">
                    <m:r>
                      <a:rPr lang="en-US" sz="3600" i="1">
                        <a:latin typeface="Cambria Math"/>
                      </a:rPr>
                      <m:t>𝑓</m:t>
                    </m:r>
                    <m:d>
                      <m:dPr>
                        <m:ctrlPr>
                          <a:rPr lang="en-US" sz="3600" i="1">
                            <a:latin typeface="Cambria Math"/>
                          </a:rPr>
                        </m:ctrlPr>
                      </m:dPr>
                      <m:e>
                        <m:r>
                          <a:rPr lang="en-US" sz="3600" i="1">
                            <a:latin typeface="Cambria Math"/>
                          </a:rPr>
                          <m:t>1</m:t>
                        </m:r>
                      </m:e>
                    </m:d>
                    <m:r>
                      <a:rPr lang="en-US" sz="3600" i="1">
                        <a:latin typeface="Cambria Math"/>
                      </a:rPr>
                      <m:t>=0.</m:t>
                    </m:r>
                  </m:oMath>
                </a14:m>
                <a:endParaRPr lang="en-US" sz="3600"/>
              </a:p>
              <a:p>
                <a:pPr marL="0" indent="0">
                  <a:buNone/>
                </a:pPr>
                <a:r>
                  <a:rPr lang="en-US" sz="3600"/>
                  <a:t>a) Chứng minh rằng</a:t>
                </a:r>
              </a:p>
              <a:p>
                <a:pPr marL="0" indent="0">
                  <a:buNone/>
                </a:pPr>
                <a14:m>
                  <m:oMathPara xmlns:m="http://schemas.openxmlformats.org/officeDocument/2006/math">
                    <m:oMathParaPr>
                      <m:jc m:val="centerGroup"/>
                    </m:oMathParaPr>
                    <m:oMath xmlns:m="http://schemas.openxmlformats.org/officeDocument/2006/math">
                      <m:nary>
                        <m:naryPr>
                          <m:limLoc m:val="subSup"/>
                          <m:ctrlPr>
                            <a:rPr lang="en-US" sz="3600" i="1">
                              <a:latin typeface="Cambria Math"/>
                            </a:rPr>
                          </m:ctrlPr>
                        </m:naryPr>
                        <m:sub>
                          <m:r>
                            <a:rPr lang="en-US" sz="3600" i="1">
                              <a:latin typeface="Cambria Math"/>
                            </a:rPr>
                            <m:t>0</m:t>
                          </m:r>
                        </m:sub>
                        <m:sup>
                          <m:r>
                            <a:rPr lang="en-US" sz="3600" i="1">
                              <a:latin typeface="Cambria Math"/>
                            </a:rPr>
                            <m:t>1</m:t>
                          </m:r>
                        </m:sup>
                        <m:e>
                          <m:d>
                            <m:dPr>
                              <m:begChr m:val="|"/>
                              <m:endChr m:val="|"/>
                              <m:ctrlPr>
                                <a:rPr lang="en-US" sz="3600" i="1">
                                  <a:latin typeface="Cambria Math"/>
                                </a:rPr>
                              </m:ctrlPr>
                            </m:dPr>
                            <m:e>
                              <m:r>
                                <a:rPr lang="en-US" sz="3600" i="1">
                                  <a:latin typeface="Cambria Math"/>
                                </a:rPr>
                                <m:t>𝑓</m:t>
                              </m:r>
                              <m:d>
                                <m:dPr>
                                  <m:ctrlPr>
                                    <a:rPr lang="en-US" sz="3600" i="1">
                                      <a:latin typeface="Cambria Math"/>
                                    </a:rPr>
                                  </m:ctrlPr>
                                </m:dPr>
                                <m:e>
                                  <m:r>
                                    <a:rPr lang="en-US" sz="3600" i="1">
                                      <a:latin typeface="Cambria Math"/>
                                    </a:rPr>
                                    <m:t>𝑥</m:t>
                                  </m:r>
                                </m:e>
                              </m:d>
                            </m:e>
                          </m:d>
                          <m:r>
                            <a:rPr lang="en-US" sz="3600" i="1">
                              <a:latin typeface="Cambria Math"/>
                            </a:rPr>
                            <m:t>𝑑𝑥</m:t>
                          </m:r>
                        </m:e>
                      </m:nary>
                      <m:r>
                        <a:rPr lang="en-US" sz="3600" i="1">
                          <a:latin typeface="Cambria Math"/>
                        </a:rPr>
                        <m:t>≤</m:t>
                      </m:r>
                      <m:nary>
                        <m:naryPr>
                          <m:limLoc m:val="subSup"/>
                          <m:ctrlPr>
                            <a:rPr lang="en-US" sz="3600" i="1">
                              <a:latin typeface="Cambria Math"/>
                            </a:rPr>
                          </m:ctrlPr>
                        </m:naryPr>
                        <m:sub>
                          <m:r>
                            <a:rPr lang="en-US" sz="3600" i="1">
                              <a:latin typeface="Cambria Math"/>
                            </a:rPr>
                            <m:t>0</m:t>
                          </m:r>
                        </m:sub>
                        <m:sup>
                          <m:r>
                            <a:rPr lang="en-US" sz="3600" i="1">
                              <a:latin typeface="Cambria Math"/>
                            </a:rPr>
                            <m:t>1</m:t>
                          </m:r>
                        </m:sup>
                        <m:e>
                          <m:r>
                            <a:rPr lang="en-US" sz="3600" i="1">
                              <a:latin typeface="Cambria Math"/>
                            </a:rPr>
                            <m:t>𝑥</m:t>
                          </m:r>
                          <m:r>
                            <a:rPr lang="en-US" sz="3600" i="1">
                              <a:latin typeface="Cambria Math"/>
                            </a:rPr>
                            <m:t> </m:t>
                          </m:r>
                          <m:d>
                            <m:dPr>
                              <m:begChr m:val="|"/>
                              <m:endChr m:val="|"/>
                              <m:ctrlPr>
                                <a:rPr lang="en-US" sz="3600" i="1">
                                  <a:latin typeface="Cambria Math"/>
                                </a:rPr>
                              </m:ctrlPr>
                            </m:dPr>
                            <m:e>
                              <m:sSup>
                                <m:sSupPr>
                                  <m:ctrlPr>
                                    <a:rPr lang="en-US" sz="3600" i="1">
                                      <a:latin typeface="Cambria Math"/>
                                    </a:rPr>
                                  </m:ctrlPr>
                                </m:sSupPr>
                                <m:e>
                                  <m:r>
                                    <a:rPr lang="en-US" sz="3600" i="1">
                                      <a:latin typeface="Cambria Math"/>
                                    </a:rPr>
                                    <m:t>𝑓</m:t>
                                  </m:r>
                                </m:e>
                                <m:sup>
                                  <m:r>
                                    <a:rPr lang="en-US" sz="3600" i="1">
                                      <a:latin typeface="Cambria Math"/>
                                    </a:rPr>
                                    <m:t>′</m:t>
                                  </m:r>
                                </m:sup>
                              </m:sSup>
                              <m:d>
                                <m:dPr>
                                  <m:ctrlPr>
                                    <a:rPr lang="en-US" sz="3600" i="1">
                                      <a:latin typeface="Cambria Math"/>
                                    </a:rPr>
                                  </m:ctrlPr>
                                </m:dPr>
                                <m:e>
                                  <m:r>
                                    <a:rPr lang="en-US" sz="3600" i="1">
                                      <a:latin typeface="Cambria Math"/>
                                    </a:rPr>
                                    <m:t>𝑥</m:t>
                                  </m:r>
                                </m:e>
                              </m:d>
                            </m:e>
                          </m:d>
                          <m:r>
                            <a:rPr lang="en-US" sz="3600" i="1">
                              <a:latin typeface="Cambria Math"/>
                            </a:rPr>
                            <m:t>𝑑𝑥</m:t>
                          </m:r>
                        </m:e>
                      </m:nary>
                      <m:r>
                        <a:rPr lang="en-US" sz="3600" i="1">
                          <a:latin typeface="Cambria Math"/>
                        </a:rPr>
                        <m:t>.</m:t>
                      </m:r>
                    </m:oMath>
                  </m:oMathPara>
                </a14:m>
                <a:endParaRPr lang="en-US" sz="3600"/>
              </a:p>
              <a:p>
                <a:pPr marL="0" indent="0">
                  <a:buNone/>
                </a:pPr>
                <a:r>
                  <a:rPr lang="en-US" sz="3600"/>
                  <a:t>b) Tìm 1 ví dụ về hàm f(x) khả vi liên tục trên [0, 1], </a:t>
                </a:r>
                <a14:m>
                  <m:oMath xmlns:m="http://schemas.openxmlformats.org/officeDocument/2006/math">
                    <m:r>
                      <a:rPr lang="en-US" sz="3600" i="1">
                        <a:latin typeface="Cambria Math"/>
                      </a:rPr>
                      <m:t>𝑓</m:t>
                    </m:r>
                    <m:d>
                      <m:dPr>
                        <m:ctrlPr>
                          <a:rPr lang="en-US" sz="3600" i="1">
                            <a:latin typeface="Cambria Math"/>
                          </a:rPr>
                        </m:ctrlPr>
                      </m:dPr>
                      <m:e>
                        <m:r>
                          <a:rPr lang="en-US" sz="3600" i="1">
                            <a:latin typeface="Cambria Math"/>
                          </a:rPr>
                          <m:t>1</m:t>
                        </m:r>
                      </m:e>
                    </m:d>
                    <m:r>
                      <a:rPr lang="en-US" sz="3600" i="1">
                        <a:latin typeface="Cambria Math"/>
                      </a:rPr>
                      <m:t>=0</m:t>
                    </m:r>
                  </m:oMath>
                </a14:m>
                <a:r>
                  <a:rPr lang="en-US" sz="3600"/>
                  <a:t> và</a:t>
                </a:r>
              </a:p>
              <a:p>
                <a:pPr marL="0" indent="0">
                  <a:buNone/>
                </a:pPr>
                <a14:m>
                  <m:oMathPara xmlns:m="http://schemas.openxmlformats.org/officeDocument/2006/math">
                    <m:oMathParaPr>
                      <m:jc m:val="centerGroup"/>
                    </m:oMathParaPr>
                    <m:oMath xmlns:m="http://schemas.openxmlformats.org/officeDocument/2006/math">
                      <m:nary>
                        <m:naryPr>
                          <m:limLoc m:val="subSup"/>
                          <m:ctrlPr>
                            <a:rPr lang="en-US" sz="3600" i="1">
                              <a:latin typeface="Cambria Math"/>
                            </a:rPr>
                          </m:ctrlPr>
                        </m:naryPr>
                        <m:sub>
                          <m:r>
                            <a:rPr lang="en-US" sz="3600" i="1">
                              <a:latin typeface="Cambria Math"/>
                            </a:rPr>
                            <m:t>0</m:t>
                          </m:r>
                        </m:sub>
                        <m:sup>
                          <m:r>
                            <a:rPr lang="en-US" sz="3600" i="1">
                              <a:latin typeface="Cambria Math"/>
                            </a:rPr>
                            <m:t>1</m:t>
                          </m:r>
                        </m:sup>
                        <m:e>
                          <m:d>
                            <m:dPr>
                              <m:begChr m:val="|"/>
                              <m:endChr m:val="|"/>
                              <m:ctrlPr>
                                <a:rPr lang="en-US" sz="3600" i="1">
                                  <a:latin typeface="Cambria Math"/>
                                </a:rPr>
                              </m:ctrlPr>
                            </m:dPr>
                            <m:e>
                              <m:r>
                                <a:rPr lang="en-US" sz="3600" i="1">
                                  <a:latin typeface="Cambria Math"/>
                                </a:rPr>
                                <m:t>𝑓</m:t>
                              </m:r>
                              <m:d>
                                <m:dPr>
                                  <m:ctrlPr>
                                    <a:rPr lang="en-US" sz="3600" i="1">
                                      <a:latin typeface="Cambria Math"/>
                                    </a:rPr>
                                  </m:ctrlPr>
                                </m:dPr>
                                <m:e>
                                  <m:r>
                                    <a:rPr lang="en-US" sz="3600" i="1">
                                      <a:latin typeface="Cambria Math"/>
                                    </a:rPr>
                                    <m:t>𝑥</m:t>
                                  </m:r>
                                </m:e>
                              </m:d>
                            </m:e>
                          </m:d>
                          <m:r>
                            <a:rPr lang="en-US" sz="3600" i="1">
                              <a:latin typeface="Cambria Math"/>
                            </a:rPr>
                            <m:t>𝑑𝑥</m:t>
                          </m:r>
                        </m:e>
                      </m:nary>
                      <m:r>
                        <a:rPr lang="en-US" sz="3600" i="1">
                          <a:latin typeface="Cambria Math"/>
                        </a:rPr>
                        <m:t>&lt;</m:t>
                      </m:r>
                      <m:nary>
                        <m:naryPr>
                          <m:limLoc m:val="subSup"/>
                          <m:ctrlPr>
                            <a:rPr lang="en-US" sz="3600" i="1">
                              <a:latin typeface="Cambria Math"/>
                            </a:rPr>
                          </m:ctrlPr>
                        </m:naryPr>
                        <m:sub>
                          <m:r>
                            <a:rPr lang="en-US" sz="3600" i="1">
                              <a:latin typeface="Cambria Math"/>
                            </a:rPr>
                            <m:t>0</m:t>
                          </m:r>
                        </m:sub>
                        <m:sup>
                          <m:r>
                            <a:rPr lang="en-US" sz="3600" i="1">
                              <a:latin typeface="Cambria Math"/>
                            </a:rPr>
                            <m:t>1</m:t>
                          </m:r>
                        </m:sup>
                        <m:e>
                          <m:r>
                            <a:rPr lang="en-US" sz="3600" i="1">
                              <a:latin typeface="Cambria Math"/>
                            </a:rPr>
                            <m:t>𝑥</m:t>
                          </m:r>
                          <m:r>
                            <a:rPr lang="en-US" sz="3600" i="1">
                              <a:latin typeface="Cambria Math"/>
                            </a:rPr>
                            <m:t> </m:t>
                          </m:r>
                          <m:d>
                            <m:dPr>
                              <m:begChr m:val="|"/>
                              <m:endChr m:val="|"/>
                              <m:ctrlPr>
                                <a:rPr lang="en-US" sz="3600" i="1">
                                  <a:latin typeface="Cambria Math"/>
                                </a:rPr>
                              </m:ctrlPr>
                            </m:dPr>
                            <m:e>
                              <m:sSup>
                                <m:sSupPr>
                                  <m:ctrlPr>
                                    <a:rPr lang="en-US" sz="3600" i="1">
                                      <a:latin typeface="Cambria Math"/>
                                    </a:rPr>
                                  </m:ctrlPr>
                                </m:sSupPr>
                                <m:e>
                                  <m:r>
                                    <a:rPr lang="en-US" sz="3600" i="1">
                                      <a:latin typeface="Cambria Math"/>
                                    </a:rPr>
                                    <m:t>𝑓</m:t>
                                  </m:r>
                                </m:e>
                                <m:sup>
                                  <m:r>
                                    <a:rPr lang="en-US" sz="3600" i="1">
                                      <a:latin typeface="Cambria Math"/>
                                    </a:rPr>
                                    <m:t>′</m:t>
                                  </m:r>
                                </m:sup>
                              </m:sSup>
                              <m:d>
                                <m:dPr>
                                  <m:ctrlPr>
                                    <a:rPr lang="en-US" sz="3600" i="1">
                                      <a:latin typeface="Cambria Math"/>
                                    </a:rPr>
                                  </m:ctrlPr>
                                </m:dPr>
                                <m:e>
                                  <m:r>
                                    <a:rPr lang="en-US" sz="3600" i="1">
                                      <a:latin typeface="Cambria Math"/>
                                    </a:rPr>
                                    <m:t>𝑥</m:t>
                                  </m:r>
                                </m:e>
                              </m:d>
                              <m:r>
                                <a:rPr lang="en-US" sz="3600" i="1">
                                  <a:latin typeface="Cambria Math"/>
                                </a:rPr>
                                <m:t>𝑑𝑥</m:t>
                              </m:r>
                            </m:e>
                          </m:d>
                        </m:e>
                      </m:nary>
                      <m:r>
                        <a:rPr lang="en-US" sz="3600" i="1">
                          <a:latin typeface="Cambria Math"/>
                        </a:rPr>
                        <m:t>.</m:t>
                      </m:r>
                    </m:oMath>
                  </m:oMathPara>
                </a14:m>
                <a:endParaRPr lang="en-US" sz="3600"/>
              </a:p>
              <a:p>
                <a:pPr marL="0" indent="0">
                  <a:buNone/>
                </a:pPr>
                <a:r>
                  <a:rPr lang="en-US" sz="3600" i="1"/>
                  <a:t>(Bài 4 Olympic sinh viên 2019)</a:t>
                </a:r>
                <a:endParaRPr lang="en-US" sz="3600"/>
              </a:p>
              <a:p>
                <a:pPr marL="0" indent="0">
                  <a:buNone/>
                </a:pPr>
                <a:r>
                  <a:rPr lang="en-US" sz="3600" b="1"/>
                  <a:t>Giải:</a:t>
                </a:r>
                <a:endParaRPr lang="en-US" sz="3600"/>
              </a:p>
              <a:p>
                <a:pPr marL="0" indent="0">
                  <a:buNone/>
                </a:pPr>
                <a:r>
                  <a:rPr lang="en-US" sz="3600"/>
                  <a:t>a) Đặt </a:t>
                </a:r>
                <a14:m>
                  <m:oMath xmlns:m="http://schemas.openxmlformats.org/officeDocument/2006/math">
                    <m:r>
                      <a:rPr lang="en-US" sz="3600" i="1">
                        <a:latin typeface="Cambria Math"/>
                      </a:rPr>
                      <m:t>𝐹</m:t>
                    </m:r>
                    <m:d>
                      <m:dPr>
                        <m:ctrlPr>
                          <a:rPr lang="en-US" sz="3600" i="1">
                            <a:latin typeface="Cambria Math"/>
                          </a:rPr>
                        </m:ctrlPr>
                      </m:dPr>
                      <m:e>
                        <m:r>
                          <a:rPr lang="en-US" sz="3600" i="1">
                            <a:latin typeface="Cambria Math"/>
                          </a:rPr>
                          <m:t>𝑥</m:t>
                        </m:r>
                      </m:e>
                    </m:d>
                    <m:r>
                      <a:rPr lang="en-US" sz="3600" i="1">
                        <a:latin typeface="Cambria Math"/>
                      </a:rPr>
                      <m:t>=</m:t>
                    </m:r>
                    <m:nary>
                      <m:naryPr>
                        <m:limLoc m:val="subSup"/>
                        <m:ctrlPr>
                          <a:rPr lang="en-US" sz="3600" i="1">
                            <a:latin typeface="Cambria Math"/>
                          </a:rPr>
                        </m:ctrlPr>
                      </m:naryPr>
                      <m:sub>
                        <m:r>
                          <a:rPr lang="en-US" sz="3600" i="1">
                            <a:latin typeface="Cambria Math"/>
                          </a:rPr>
                          <m:t>𝑥</m:t>
                        </m:r>
                      </m:sub>
                      <m:sup>
                        <m:r>
                          <a:rPr lang="en-US" sz="3600" i="1">
                            <a:latin typeface="Cambria Math"/>
                          </a:rPr>
                          <m:t>1</m:t>
                        </m:r>
                      </m:sup>
                      <m:e>
                        <m:d>
                          <m:dPr>
                            <m:begChr m:val="|"/>
                            <m:endChr m:val="|"/>
                            <m:ctrlPr>
                              <a:rPr lang="en-US" sz="3600" i="1">
                                <a:latin typeface="Cambria Math"/>
                              </a:rPr>
                            </m:ctrlPr>
                          </m:dPr>
                          <m:e>
                            <m:sSup>
                              <m:sSupPr>
                                <m:ctrlPr>
                                  <a:rPr lang="en-US" sz="3600" i="1">
                                    <a:latin typeface="Cambria Math"/>
                                  </a:rPr>
                                </m:ctrlPr>
                              </m:sSupPr>
                              <m:e>
                                <m:r>
                                  <a:rPr lang="en-US" sz="3600" i="1">
                                    <a:latin typeface="Cambria Math"/>
                                  </a:rPr>
                                  <m:t>𝑓</m:t>
                                </m:r>
                              </m:e>
                              <m:sup>
                                <m:r>
                                  <a:rPr lang="en-US" sz="3600" i="1">
                                    <a:latin typeface="Cambria Math"/>
                                  </a:rPr>
                                  <m:t>′</m:t>
                                </m:r>
                              </m:sup>
                            </m:sSup>
                            <m:d>
                              <m:dPr>
                                <m:ctrlPr>
                                  <a:rPr lang="en-US" sz="3600" i="1">
                                    <a:latin typeface="Cambria Math"/>
                                  </a:rPr>
                                </m:ctrlPr>
                              </m:dPr>
                              <m:e>
                                <m:r>
                                  <a:rPr lang="en-US" sz="3600" i="1">
                                    <a:latin typeface="Cambria Math"/>
                                  </a:rPr>
                                  <m:t>𝑡</m:t>
                                </m:r>
                              </m:e>
                            </m:d>
                          </m:e>
                        </m:d>
                        <m:r>
                          <a:rPr lang="en-US" sz="3600" i="1">
                            <a:latin typeface="Cambria Math"/>
                          </a:rPr>
                          <m:t>𝑑𝑡</m:t>
                        </m:r>
                      </m:e>
                    </m:nary>
                    <m:r>
                      <a:rPr lang="en-US" sz="3600" i="1">
                        <a:latin typeface="Cambria Math"/>
                      </a:rPr>
                      <m:t>,</m:t>
                    </m:r>
                  </m:oMath>
                </a14:m>
                <a:r>
                  <a:rPr lang="en-US" sz="3600"/>
                  <a:t> ta có </a:t>
                </a:r>
                <a14:m>
                  <m:oMath xmlns:m="http://schemas.openxmlformats.org/officeDocument/2006/math">
                    <m:r>
                      <a:rPr lang="en-US" sz="3600" i="1">
                        <a:latin typeface="Cambria Math"/>
                      </a:rPr>
                      <m:t>𝐹</m:t>
                    </m:r>
                    <m:d>
                      <m:dPr>
                        <m:ctrlPr>
                          <a:rPr lang="en-US" sz="3600" i="1">
                            <a:latin typeface="Cambria Math"/>
                          </a:rPr>
                        </m:ctrlPr>
                      </m:dPr>
                      <m:e>
                        <m:r>
                          <a:rPr lang="en-US" sz="3600" i="1">
                            <a:latin typeface="Cambria Math"/>
                          </a:rPr>
                          <m:t>1</m:t>
                        </m:r>
                      </m:e>
                    </m:d>
                    <m:r>
                      <a:rPr lang="en-US" sz="3600" i="1">
                        <a:latin typeface="Cambria Math"/>
                      </a:rPr>
                      <m:t>=0</m:t>
                    </m:r>
                  </m:oMath>
                </a14:m>
                <a:r>
                  <a:rPr lang="en-US" sz="3600"/>
                  <a:t> và </a:t>
                </a:r>
                <a:r>
                  <a:rPr lang="en-US" sz="3600" smtClean="0"/>
                  <a:t> </a:t>
                </a:r>
                <a14:m>
                  <m:oMath xmlns:m="http://schemas.openxmlformats.org/officeDocument/2006/math">
                    <m:sSup>
                      <m:sSupPr>
                        <m:ctrlPr>
                          <a:rPr lang="en-US" sz="3600" i="1">
                            <a:latin typeface="Cambria Math"/>
                          </a:rPr>
                        </m:ctrlPr>
                      </m:sSupPr>
                      <m:e>
                        <m:r>
                          <a:rPr lang="en-US" sz="3600" i="1">
                            <a:latin typeface="Cambria Math"/>
                          </a:rPr>
                          <m:t>𝐹</m:t>
                        </m:r>
                      </m:e>
                      <m:sup>
                        <m:r>
                          <a:rPr lang="en-US" sz="3600" i="1">
                            <a:latin typeface="Cambria Math"/>
                          </a:rPr>
                          <m:t>′</m:t>
                        </m:r>
                      </m:sup>
                    </m:sSup>
                    <m:d>
                      <m:dPr>
                        <m:ctrlPr>
                          <a:rPr lang="en-US" sz="3600" i="1">
                            <a:latin typeface="Cambria Math"/>
                          </a:rPr>
                        </m:ctrlPr>
                      </m:dPr>
                      <m:e>
                        <m:r>
                          <a:rPr lang="en-US" sz="3600" i="1">
                            <a:latin typeface="Cambria Math"/>
                          </a:rPr>
                          <m:t>𝑥</m:t>
                        </m:r>
                      </m:e>
                    </m:d>
                    <m:r>
                      <a:rPr lang="en-US" sz="3600" i="1">
                        <a:latin typeface="Cambria Math"/>
                      </a:rPr>
                      <m:t>=−</m:t>
                    </m:r>
                    <m:d>
                      <m:dPr>
                        <m:begChr m:val="|"/>
                        <m:endChr m:val="|"/>
                        <m:ctrlPr>
                          <a:rPr lang="en-US" sz="3600" i="1">
                            <a:latin typeface="Cambria Math"/>
                          </a:rPr>
                        </m:ctrlPr>
                      </m:dPr>
                      <m:e>
                        <m:sSup>
                          <m:sSupPr>
                            <m:ctrlPr>
                              <a:rPr lang="en-US" sz="3600" i="1">
                                <a:latin typeface="Cambria Math"/>
                              </a:rPr>
                            </m:ctrlPr>
                          </m:sSupPr>
                          <m:e>
                            <m:r>
                              <a:rPr lang="en-US" sz="3600" i="1">
                                <a:latin typeface="Cambria Math"/>
                              </a:rPr>
                              <m:t>𝑓</m:t>
                            </m:r>
                          </m:e>
                          <m:sup>
                            <m:r>
                              <a:rPr lang="en-US" sz="3600" i="1">
                                <a:latin typeface="Cambria Math"/>
                              </a:rPr>
                              <m:t>′</m:t>
                            </m:r>
                          </m:sup>
                        </m:sSup>
                        <m:d>
                          <m:dPr>
                            <m:ctrlPr>
                              <a:rPr lang="en-US" sz="3600" i="1">
                                <a:latin typeface="Cambria Math"/>
                              </a:rPr>
                            </m:ctrlPr>
                          </m:dPr>
                          <m:e>
                            <m:r>
                              <a:rPr lang="en-US" sz="3600" i="1">
                                <a:latin typeface="Cambria Math"/>
                              </a:rPr>
                              <m:t>𝑥</m:t>
                            </m:r>
                          </m:e>
                        </m:d>
                      </m:e>
                    </m:d>
                    <m:r>
                      <a:rPr lang="en-US" sz="3600" i="1">
                        <a:latin typeface="Cambria Math"/>
                      </a:rPr>
                      <m:t>.</m:t>
                    </m:r>
                  </m:oMath>
                </a14:m>
                <a:endParaRPr lang="en-US" sz="3600"/>
              </a:p>
              <a:p>
                <a:pPr marL="0" indent="0">
                  <a:buNone/>
                </a:pPr>
                <a:r>
                  <a:rPr lang="en-US" sz="3600"/>
                  <a:t>Hơn nữa, bởi tích phân từng phần ta được</a:t>
                </a:r>
                <a:endParaRPr lang="en-US" sz="3600" smtClean="0"/>
              </a:p>
              <a:p>
                <a:pPr marL="0" indent="0">
                  <a:buNone/>
                </a:pPr>
                <a14:m>
                  <m:oMathPara xmlns:m="http://schemas.openxmlformats.org/officeDocument/2006/math">
                    <m:oMathParaPr>
                      <m:jc m:val="centerGroup"/>
                    </m:oMathParaPr>
                    <m:oMath xmlns:m="http://schemas.openxmlformats.org/officeDocument/2006/math">
                      <m:nary>
                        <m:naryPr>
                          <m:limLoc m:val="subSup"/>
                          <m:ctrlPr>
                            <a:rPr lang="en-US" sz="3600" i="1">
                              <a:latin typeface="Cambria Math"/>
                            </a:rPr>
                          </m:ctrlPr>
                        </m:naryPr>
                        <m:sub>
                          <m:r>
                            <a:rPr lang="en-US" sz="3600" i="1">
                              <a:latin typeface="Cambria Math"/>
                            </a:rPr>
                            <m:t>0</m:t>
                          </m:r>
                        </m:sub>
                        <m:sup>
                          <m:r>
                            <a:rPr lang="en-US" sz="3600" i="1">
                              <a:latin typeface="Cambria Math"/>
                            </a:rPr>
                            <m:t>1</m:t>
                          </m:r>
                        </m:sup>
                        <m:e>
                          <m:r>
                            <a:rPr lang="en-US" sz="3600" i="1">
                              <a:latin typeface="Cambria Math"/>
                            </a:rPr>
                            <m:t>𝑥</m:t>
                          </m:r>
                          <m:r>
                            <a:rPr lang="en-US" sz="3600" i="1">
                              <a:latin typeface="Cambria Math"/>
                            </a:rPr>
                            <m:t> </m:t>
                          </m:r>
                          <m:d>
                            <m:dPr>
                              <m:begChr m:val="|"/>
                              <m:endChr m:val="|"/>
                              <m:ctrlPr>
                                <a:rPr lang="en-US" sz="3600" i="1">
                                  <a:latin typeface="Cambria Math"/>
                                </a:rPr>
                              </m:ctrlPr>
                            </m:dPr>
                            <m:e>
                              <m:sSup>
                                <m:sSupPr>
                                  <m:ctrlPr>
                                    <a:rPr lang="en-US" sz="3600" i="1">
                                      <a:latin typeface="Cambria Math"/>
                                    </a:rPr>
                                  </m:ctrlPr>
                                </m:sSupPr>
                                <m:e>
                                  <m:r>
                                    <a:rPr lang="en-US" sz="3600" i="1">
                                      <a:latin typeface="Cambria Math"/>
                                    </a:rPr>
                                    <m:t>𝑓</m:t>
                                  </m:r>
                                </m:e>
                                <m:sup>
                                  <m:r>
                                    <a:rPr lang="en-US" sz="3600" i="1">
                                      <a:latin typeface="Cambria Math"/>
                                    </a:rPr>
                                    <m:t>′</m:t>
                                  </m:r>
                                </m:sup>
                              </m:sSup>
                              <m:d>
                                <m:dPr>
                                  <m:ctrlPr>
                                    <a:rPr lang="en-US" sz="3600" i="1">
                                      <a:latin typeface="Cambria Math"/>
                                    </a:rPr>
                                  </m:ctrlPr>
                                </m:dPr>
                                <m:e>
                                  <m:r>
                                    <a:rPr lang="en-US" sz="3600" i="1">
                                      <a:latin typeface="Cambria Math"/>
                                    </a:rPr>
                                    <m:t>𝑥</m:t>
                                  </m:r>
                                </m:e>
                              </m:d>
                            </m:e>
                          </m:d>
                          <m:r>
                            <a:rPr lang="en-US" sz="3600" i="1">
                              <a:latin typeface="Cambria Math"/>
                            </a:rPr>
                            <m:t>𝑑𝑥</m:t>
                          </m:r>
                        </m:e>
                      </m:nary>
                      <m:r>
                        <a:rPr lang="en-US" sz="3600" i="1">
                          <a:latin typeface="Cambria Math"/>
                        </a:rPr>
                        <m:t>=−</m:t>
                      </m:r>
                      <m:nary>
                        <m:naryPr>
                          <m:limLoc m:val="subSup"/>
                          <m:ctrlPr>
                            <a:rPr lang="en-US" sz="3600" i="1">
                              <a:latin typeface="Cambria Math"/>
                            </a:rPr>
                          </m:ctrlPr>
                        </m:naryPr>
                        <m:sub>
                          <m:r>
                            <a:rPr lang="en-US" sz="3600" i="1">
                              <a:latin typeface="Cambria Math"/>
                            </a:rPr>
                            <m:t>0</m:t>
                          </m:r>
                        </m:sub>
                        <m:sup>
                          <m:r>
                            <a:rPr lang="en-US" sz="3600" i="1">
                              <a:latin typeface="Cambria Math"/>
                            </a:rPr>
                            <m:t>1</m:t>
                          </m:r>
                        </m:sup>
                        <m:e>
                          <m:r>
                            <a:rPr lang="en-US" sz="3600" i="1">
                              <a:latin typeface="Cambria Math"/>
                            </a:rPr>
                            <m:t>𝑥</m:t>
                          </m:r>
                          <m:r>
                            <a:rPr lang="en-US" sz="3600" i="1">
                              <a:latin typeface="Cambria Math"/>
                            </a:rPr>
                            <m:t>. </m:t>
                          </m:r>
                          <m:sSup>
                            <m:sSupPr>
                              <m:ctrlPr>
                                <a:rPr lang="en-US" sz="3600" i="1">
                                  <a:latin typeface="Cambria Math"/>
                                </a:rPr>
                              </m:ctrlPr>
                            </m:sSupPr>
                            <m:e>
                              <m:r>
                                <a:rPr lang="en-US" sz="3600" i="1">
                                  <a:latin typeface="Cambria Math"/>
                                </a:rPr>
                                <m:t>𝐹</m:t>
                              </m:r>
                            </m:e>
                            <m:sup>
                              <m:r>
                                <a:rPr lang="en-US" sz="3600" i="1">
                                  <a:latin typeface="Cambria Math"/>
                                </a:rPr>
                                <m:t>′</m:t>
                              </m:r>
                            </m:sup>
                          </m:sSup>
                          <m:d>
                            <m:dPr>
                              <m:ctrlPr>
                                <a:rPr lang="en-US" sz="3600" i="1">
                                  <a:latin typeface="Cambria Math"/>
                                </a:rPr>
                              </m:ctrlPr>
                            </m:dPr>
                            <m:e>
                              <m:r>
                                <a:rPr lang="en-US" sz="3600" i="1">
                                  <a:latin typeface="Cambria Math"/>
                                </a:rPr>
                                <m:t>𝑥</m:t>
                              </m:r>
                            </m:e>
                          </m:d>
                          <m:r>
                            <a:rPr lang="en-US" sz="3600" i="1">
                              <a:latin typeface="Cambria Math"/>
                            </a:rPr>
                            <m:t>𝑑𝑥</m:t>
                          </m:r>
                        </m:e>
                      </m:nary>
                      <m:r>
                        <a:rPr lang="en-US" sz="3600" i="1">
                          <a:latin typeface="Cambria Math"/>
                        </a:rPr>
                        <m:t>=−</m:t>
                      </m:r>
                      <m:nary>
                        <m:naryPr>
                          <m:limLoc m:val="subSup"/>
                          <m:ctrlPr>
                            <a:rPr lang="en-US" sz="3600" i="1">
                              <a:latin typeface="Cambria Math"/>
                            </a:rPr>
                          </m:ctrlPr>
                        </m:naryPr>
                        <m:sub>
                          <m:r>
                            <a:rPr lang="en-US" sz="3600" i="1">
                              <a:latin typeface="Cambria Math"/>
                            </a:rPr>
                            <m:t>0</m:t>
                          </m:r>
                        </m:sub>
                        <m:sup>
                          <m:r>
                            <a:rPr lang="en-US" sz="3600" i="1">
                              <a:latin typeface="Cambria Math"/>
                            </a:rPr>
                            <m:t>1</m:t>
                          </m:r>
                        </m:sup>
                        <m:e>
                          <m:r>
                            <a:rPr lang="en-US" sz="3600" i="1">
                              <a:latin typeface="Cambria Math"/>
                            </a:rPr>
                            <m:t>𝑥𝑑𝐹</m:t>
                          </m:r>
                          <m:d>
                            <m:dPr>
                              <m:ctrlPr>
                                <a:rPr lang="en-US" sz="3600" i="1">
                                  <a:latin typeface="Cambria Math"/>
                                </a:rPr>
                              </m:ctrlPr>
                            </m:dPr>
                            <m:e>
                              <m:r>
                                <a:rPr lang="en-US" sz="3600" i="1">
                                  <a:latin typeface="Cambria Math"/>
                                </a:rPr>
                                <m:t>𝑥</m:t>
                              </m:r>
                            </m:e>
                          </m:d>
                        </m:e>
                      </m:nary>
                      <m:r>
                        <a:rPr lang="en-US" sz="3600" i="1">
                          <a:latin typeface="Cambria Math"/>
                        </a:rPr>
                        <m:t>=−</m:t>
                      </m:r>
                      <m:sSubSup>
                        <m:sSubSupPr>
                          <m:ctrlPr>
                            <a:rPr lang="en-US" sz="3600" i="1">
                              <a:latin typeface="Cambria Math"/>
                            </a:rPr>
                          </m:ctrlPr>
                        </m:sSubSupPr>
                        <m:e>
                          <m:d>
                            <m:dPr>
                              <m:begChr m:val="["/>
                              <m:endChr m:val="]"/>
                              <m:ctrlPr>
                                <a:rPr lang="en-US" sz="3600" i="1">
                                  <a:latin typeface="Cambria Math"/>
                                </a:rPr>
                              </m:ctrlPr>
                            </m:dPr>
                            <m:e>
                              <m:r>
                                <a:rPr lang="en-US" sz="3600" i="1">
                                  <a:latin typeface="Cambria Math"/>
                                </a:rPr>
                                <m:t>𝑥𝐹</m:t>
                              </m:r>
                              <m:d>
                                <m:dPr>
                                  <m:ctrlPr>
                                    <a:rPr lang="en-US" sz="3600" i="1">
                                      <a:latin typeface="Cambria Math"/>
                                    </a:rPr>
                                  </m:ctrlPr>
                                </m:dPr>
                                <m:e>
                                  <m:r>
                                    <a:rPr lang="en-US" sz="3600" i="1">
                                      <a:latin typeface="Cambria Math"/>
                                    </a:rPr>
                                    <m:t>𝑥</m:t>
                                  </m:r>
                                </m:e>
                              </m:d>
                            </m:e>
                          </m:d>
                          <m:r>
                            <a:rPr lang="en-US" sz="3600" i="1">
                              <a:latin typeface="Cambria Math"/>
                            </a:rPr>
                            <m:t>|</m:t>
                          </m:r>
                        </m:e>
                        <m:sub>
                          <m:r>
                            <a:rPr lang="en-US" sz="3600" i="1">
                              <a:latin typeface="Cambria Math"/>
                            </a:rPr>
                            <m:t>0</m:t>
                          </m:r>
                        </m:sub>
                        <m:sup>
                          <m:r>
                            <a:rPr lang="en-US" sz="3600" i="1">
                              <a:latin typeface="Cambria Math"/>
                            </a:rPr>
                            <m:t>1</m:t>
                          </m:r>
                        </m:sup>
                      </m:sSubSup>
                      <m:r>
                        <a:rPr lang="en-US" sz="3600" i="1">
                          <a:latin typeface="Cambria Math"/>
                        </a:rPr>
                        <m:t>+</m:t>
                      </m:r>
                      <m:nary>
                        <m:naryPr>
                          <m:limLoc m:val="subSup"/>
                          <m:ctrlPr>
                            <a:rPr lang="en-US" sz="3600" i="1">
                              <a:latin typeface="Cambria Math"/>
                            </a:rPr>
                          </m:ctrlPr>
                        </m:naryPr>
                        <m:sub>
                          <m:r>
                            <a:rPr lang="en-US" sz="3600" i="1">
                              <a:latin typeface="Cambria Math"/>
                            </a:rPr>
                            <m:t>0</m:t>
                          </m:r>
                        </m:sub>
                        <m:sup>
                          <m:r>
                            <a:rPr lang="en-US" sz="3600" i="1">
                              <a:latin typeface="Cambria Math"/>
                            </a:rPr>
                            <m:t>1</m:t>
                          </m:r>
                        </m:sup>
                        <m:e>
                          <m:r>
                            <a:rPr lang="en-US" sz="3600" i="1">
                              <a:latin typeface="Cambria Math"/>
                            </a:rPr>
                            <m:t>𝐹</m:t>
                          </m:r>
                          <m:d>
                            <m:dPr>
                              <m:ctrlPr>
                                <a:rPr lang="en-US" sz="3600" i="1">
                                  <a:latin typeface="Cambria Math"/>
                                </a:rPr>
                              </m:ctrlPr>
                            </m:dPr>
                            <m:e>
                              <m:r>
                                <a:rPr lang="en-US" sz="3600" i="1">
                                  <a:latin typeface="Cambria Math"/>
                                </a:rPr>
                                <m:t>𝑥</m:t>
                              </m:r>
                            </m:e>
                          </m:d>
                          <m:r>
                            <a:rPr lang="en-US" sz="3600" i="1">
                              <a:latin typeface="Cambria Math"/>
                            </a:rPr>
                            <m:t>𝑑𝑥</m:t>
                          </m:r>
                        </m:e>
                      </m:nary>
                      <m:r>
                        <a:rPr lang="en-US" sz="3600" i="1">
                          <a:latin typeface="Cambria Math"/>
                        </a:rPr>
                        <m:t>=</m:t>
                      </m:r>
                      <m:nary>
                        <m:naryPr>
                          <m:limLoc m:val="subSup"/>
                          <m:ctrlPr>
                            <a:rPr lang="en-US" sz="3600" i="1">
                              <a:latin typeface="Cambria Math"/>
                            </a:rPr>
                          </m:ctrlPr>
                        </m:naryPr>
                        <m:sub>
                          <m:r>
                            <a:rPr lang="en-US" sz="3600" i="1">
                              <a:latin typeface="Cambria Math"/>
                            </a:rPr>
                            <m:t>0</m:t>
                          </m:r>
                        </m:sub>
                        <m:sup>
                          <m:r>
                            <a:rPr lang="en-US" sz="3600" i="1">
                              <a:latin typeface="Cambria Math"/>
                            </a:rPr>
                            <m:t>1</m:t>
                          </m:r>
                        </m:sup>
                        <m:e>
                          <m:r>
                            <a:rPr lang="en-US" sz="3600" i="1">
                              <a:latin typeface="Cambria Math"/>
                            </a:rPr>
                            <m:t>𝐹</m:t>
                          </m:r>
                          <m:d>
                            <m:dPr>
                              <m:ctrlPr>
                                <a:rPr lang="en-US" sz="3600" i="1">
                                  <a:latin typeface="Cambria Math"/>
                                </a:rPr>
                              </m:ctrlPr>
                            </m:dPr>
                            <m:e>
                              <m:r>
                                <a:rPr lang="en-US" sz="3600" i="1">
                                  <a:latin typeface="Cambria Math"/>
                                </a:rPr>
                                <m:t>𝑥</m:t>
                              </m:r>
                            </m:e>
                          </m:d>
                          <m:r>
                            <a:rPr lang="en-US" sz="3600" i="1">
                              <a:latin typeface="Cambria Math"/>
                            </a:rPr>
                            <m:t>𝑑𝑥</m:t>
                          </m:r>
                        </m:e>
                      </m:nary>
                      <m:r>
                        <a:rPr lang="en-US" sz="3600" i="1">
                          <a:latin typeface="Cambria Math"/>
                        </a:rPr>
                        <m:t>.</m:t>
                      </m:r>
                    </m:oMath>
                  </m:oMathPara>
                </a14:m>
                <a:endParaRPr lang="en-US" sz="3600"/>
              </a:p>
              <a:p>
                <a:pPr marL="0" indent="0">
                  <a:buNone/>
                </a:pPr>
                <a:endParaRPr lang="en-US" sz="3600"/>
              </a:p>
              <a:p>
                <a:pPr marL="0" indent="0">
                  <a:buNone/>
                </a:pPr>
                <a:endParaRPr lang="en-US" sz="2800"/>
              </a:p>
            </p:txBody>
          </p:sp>
        </mc:Choice>
        <mc:Fallback xmlns="">
          <p:sp>
            <p:nvSpPr>
              <p:cNvPr id="8" name="Content Placeholder 7"/>
              <p:cNvSpPr>
                <a:spLocks noGrp="1" noRot="1" noChangeAspect="1" noMove="1" noResize="1" noEditPoints="1" noAdjustHandles="1" noChangeArrowheads="1" noChangeShapeType="1" noTextEdit="1"/>
              </p:cNvSpPr>
              <p:nvPr>
                <p:ph idx="1"/>
              </p:nvPr>
            </p:nvSpPr>
            <p:spPr>
              <a:xfrm>
                <a:off x="457200" y="152400"/>
                <a:ext cx="8229600" cy="6553200"/>
              </a:xfrm>
              <a:blipFill rotWithShape="1">
                <a:blip r:embed="rId3"/>
                <a:stretch>
                  <a:fillRect l="-741" t="-1767" b="-1302"/>
                </a:stretch>
              </a:blipFill>
            </p:spPr>
            <p:txBody>
              <a:bodyPr/>
              <a:lstStyle/>
              <a:p>
                <a:r>
                  <a:rPr lang="en-US">
                    <a:noFill/>
                  </a:rPr>
                  <a:t> </a:t>
                </a:r>
              </a:p>
            </p:txBody>
          </p:sp>
        </mc:Fallback>
      </mc:AlternateContent>
    </p:spTree>
    <p:extLst>
      <p:ext uri="{BB962C8B-B14F-4D97-AF65-F5344CB8AC3E}">
        <p14:creationId xmlns:p14="http://schemas.microsoft.com/office/powerpoint/2010/main" val="1779679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 calcmode="lin" valueType="num">
                                      <p:cBhvr additive="base">
                                        <p:cTn id="1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 calcmode="lin" valueType="num">
                                      <p:cBhvr additive="base">
                                        <p:cTn id="1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8">
                                            <p:txEl>
                                              <p:pRg st="3" end="3"/>
                                            </p:txEl>
                                          </p:spTgt>
                                        </p:tgtEl>
                                        <p:attrNameLst>
                                          <p:attrName>style.visibility</p:attrName>
                                        </p:attrNameLst>
                                      </p:cBhvr>
                                      <p:to>
                                        <p:strVal val="visible"/>
                                      </p:to>
                                    </p:set>
                                    <p:anim calcmode="lin" valueType="num">
                                      <p:cBhvr additive="base">
                                        <p:cTn id="21"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
                                            <p:txEl>
                                              <p:pRg st="4" end="4"/>
                                            </p:txEl>
                                          </p:spTgt>
                                        </p:tgtEl>
                                        <p:attrNameLst>
                                          <p:attrName>style.visibility</p:attrName>
                                        </p:attrNameLst>
                                      </p:cBhvr>
                                      <p:to>
                                        <p:strVal val="visible"/>
                                      </p:to>
                                    </p:set>
                                    <p:anim calcmode="lin" valueType="num">
                                      <p:cBhvr additive="base">
                                        <p:cTn id="25"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8">
                                            <p:txEl>
                                              <p:pRg st="5" end="5"/>
                                            </p:txEl>
                                          </p:spTgt>
                                        </p:tgtEl>
                                        <p:attrNameLst>
                                          <p:attrName>style.visibility</p:attrName>
                                        </p:attrNameLst>
                                      </p:cBhvr>
                                      <p:to>
                                        <p:strVal val="visible"/>
                                      </p:to>
                                    </p:set>
                                    <p:anim calcmode="lin" valueType="num">
                                      <p:cBhvr additive="base">
                                        <p:cTn id="29"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8">
                                            <p:txEl>
                                              <p:pRg st="6" end="6"/>
                                            </p:txEl>
                                          </p:spTgt>
                                        </p:tgtEl>
                                        <p:attrNameLst>
                                          <p:attrName>style.visibility</p:attrName>
                                        </p:attrNameLst>
                                      </p:cBhvr>
                                      <p:to>
                                        <p:strVal val="visible"/>
                                      </p:to>
                                    </p:set>
                                    <p:anim calcmode="lin" valueType="num">
                                      <p:cBhvr additive="base">
                                        <p:cTn id="33"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8">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8">
                                            <p:txEl>
                                              <p:pRg st="7" end="7"/>
                                            </p:txEl>
                                          </p:spTgt>
                                        </p:tgtEl>
                                        <p:attrNameLst>
                                          <p:attrName>style.visibility</p:attrName>
                                        </p:attrNameLst>
                                      </p:cBhvr>
                                      <p:to>
                                        <p:strVal val="visible"/>
                                      </p:to>
                                    </p:set>
                                    <p:anim calcmode="lin" valueType="num">
                                      <p:cBhvr additive="base">
                                        <p:cTn id="37"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8">
                                            <p:txEl>
                                              <p:pRg st="8" end="8"/>
                                            </p:txEl>
                                          </p:spTgt>
                                        </p:tgtEl>
                                        <p:attrNameLst>
                                          <p:attrName>style.visibility</p:attrName>
                                        </p:attrNameLst>
                                      </p:cBhvr>
                                      <p:to>
                                        <p:strVal val="visible"/>
                                      </p:to>
                                    </p:set>
                                    <p:anim calcmode="lin" valueType="num">
                                      <p:cBhvr additive="base">
                                        <p:cTn id="41"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8">
                                            <p:txEl>
                                              <p:pRg st="9" end="9"/>
                                            </p:txEl>
                                          </p:spTgt>
                                        </p:tgtEl>
                                        <p:attrNameLst>
                                          <p:attrName>style.visibility</p:attrName>
                                        </p:attrNameLst>
                                      </p:cBhvr>
                                      <p:to>
                                        <p:strVal val="visible"/>
                                      </p:to>
                                    </p:set>
                                    <p:anim calcmode="lin" valueType="num">
                                      <p:cBhvr additive="base">
                                        <p:cTn id="47" dur="500" fill="hold"/>
                                        <p:tgtEl>
                                          <p:spTgt spid="8">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8">
                                            <p:txEl>
                                              <p:pRg st="10" end="10"/>
                                            </p:txEl>
                                          </p:spTgt>
                                        </p:tgtEl>
                                        <p:attrNameLst>
                                          <p:attrName>style.visibility</p:attrName>
                                        </p:attrNameLst>
                                      </p:cBhvr>
                                      <p:to>
                                        <p:strVal val="visible"/>
                                      </p:to>
                                    </p:set>
                                    <p:anim calcmode="lin" valueType="num">
                                      <p:cBhvr additive="base">
                                        <p:cTn id="51" dur="500" fill="hold"/>
                                        <p:tgtEl>
                                          <p:spTgt spid="8">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8">
                                            <p:txEl>
                                              <p:pRg st="10" end="10"/>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8">
                                            <p:txEl>
                                              <p:pRg st="11" end="11"/>
                                            </p:txEl>
                                          </p:spTgt>
                                        </p:tgtEl>
                                        <p:attrNameLst>
                                          <p:attrName>style.visibility</p:attrName>
                                        </p:attrNameLst>
                                      </p:cBhvr>
                                      <p:to>
                                        <p:strVal val="visible"/>
                                      </p:to>
                                    </p:set>
                                    <p:anim calcmode="lin" valueType="num">
                                      <p:cBhvr additive="base">
                                        <p:cTn id="55" dur="500" fill="hold"/>
                                        <p:tgtEl>
                                          <p:spTgt spid="8">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
                                            <p:txEl>
                                              <p:pRg st="11" end="11"/>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8">
                                            <p:txEl>
                                              <p:pRg st="12" end="12"/>
                                            </p:txEl>
                                          </p:spTgt>
                                        </p:tgtEl>
                                        <p:attrNameLst>
                                          <p:attrName>style.visibility</p:attrName>
                                        </p:attrNameLst>
                                      </p:cBhvr>
                                      <p:to>
                                        <p:strVal val="visible"/>
                                      </p:to>
                                    </p:set>
                                    <p:anim calcmode="lin" valueType="num">
                                      <p:cBhvr additive="base">
                                        <p:cTn id="59" dur="500" fill="hold"/>
                                        <p:tgtEl>
                                          <p:spTgt spid="8">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8">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52400"/>
                <a:ext cx="8229600" cy="6477000"/>
              </a:xfrm>
            </p:spPr>
            <p:txBody>
              <a:bodyPr>
                <a:normAutofit fontScale="70000" lnSpcReduction="20000"/>
              </a:bodyPr>
              <a:lstStyle/>
              <a:p>
                <a:pPr marL="0" indent="0">
                  <a:lnSpc>
                    <a:spcPct val="115000"/>
                  </a:lnSpc>
                  <a:spcAft>
                    <a:spcPts val="0"/>
                  </a:spcAft>
                  <a:buNone/>
                </a:pPr>
                <a:r>
                  <a:rPr lang="en-US" smtClean="0">
                    <a:effectLst/>
                    <a:latin typeface="Times New Roman"/>
                    <a:ea typeface="Times New Roman"/>
                    <a:cs typeface="Times New Roman"/>
                  </a:rPr>
                  <a:t>- Lại có</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𝑥</m:t>
                          </m:r>
                        </m:sub>
                        <m:sup>
                          <m:r>
                            <a:rPr lang="en-US" i="1">
                              <a:effectLst/>
                              <a:latin typeface="Cambria Math"/>
                              <a:ea typeface="Calibri"/>
                              <a:cs typeface="Times New Roman"/>
                            </a:rPr>
                            <m:t>1</m:t>
                          </m:r>
                        </m:sup>
                        <m:e>
                          <m:d>
                            <m:dPr>
                              <m:begChr m:val="|"/>
                              <m:endChr m:val="|"/>
                              <m:ctrlPr>
                                <a:rPr lang="en-US" i="1">
                                  <a:effectLst/>
                                  <a:latin typeface="Cambria Math"/>
                                  <a:ea typeface="Calibri"/>
                                  <a:cs typeface="Times New Roman"/>
                                </a:rPr>
                              </m:ctrlPr>
                            </m:dPr>
                            <m:e>
                              <m:sSup>
                                <m:sSupPr>
                                  <m:ctrlPr>
                                    <a:rPr lang="en-US" i="1">
                                      <a:effectLst/>
                                      <a:latin typeface="Cambria Math"/>
                                      <a:ea typeface="Calibri"/>
                                      <a:cs typeface="Times New Roman"/>
                                    </a:rPr>
                                  </m:ctrlPr>
                                </m:sSupPr>
                                <m:e>
                                  <m:r>
                                    <a:rPr lang="en-US" i="1">
                                      <a:effectLst/>
                                      <a:latin typeface="Cambria Math"/>
                                      <a:ea typeface="Calibri"/>
                                      <a:cs typeface="Times New Roman"/>
                                    </a:rPr>
                                    <m:t>𝑓</m:t>
                                  </m:r>
                                </m:e>
                                <m:sup>
                                  <m:r>
                                    <a:rPr lang="en-US" i="1">
                                      <a:effectLst/>
                                      <a:latin typeface="Cambria Math"/>
                                      <a:ea typeface="Calibri"/>
                                      <a:cs typeface="Times New Roman"/>
                                    </a:rPr>
                                    <m:t>′</m:t>
                                  </m:r>
                                </m:sup>
                              </m:sSup>
                              <m:d>
                                <m:dPr>
                                  <m:ctrlPr>
                                    <a:rPr lang="en-US" i="1">
                                      <a:effectLst/>
                                      <a:latin typeface="Cambria Math"/>
                                      <a:ea typeface="Calibri"/>
                                      <a:cs typeface="Times New Roman"/>
                                    </a:rPr>
                                  </m:ctrlPr>
                                </m:dPr>
                                <m:e>
                                  <m:r>
                                    <a:rPr lang="en-US" i="1">
                                      <a:effectLst/>
                                      <a:latin typeface="Cambria Math"/>
                                      <a:ea typeface="Calibri"/>
                                      <a:cs typeface="Times New Roman"/>
                                    </a:rPr>
                                    <m:t>𝑡</m:t>
                                  </m:r>
                                </m:e>
                              </m:d>
                            </m:e>
                          </m:d>
                          <m:r>
                            <a:rPr lang="en-US" i="1">
                              <a:effectLst/>
                              <a:latin typeface="Cambria Math"/>
                              <a:ea typeface="Calibri"/>
                              <a:cs typeface="Times New Roman"/>
                            </a:rPr>
                            <m:t>𝑑𝑡</m:t>
                          </m:r>
                        </m:e>
                      </m:nary>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𝑥</m:t>
                              </m:r>
                            </m:sub>
                            <m:sup>
                              <m:r>
                                <a:rPr lang="en-US" i="1">
                                  <a:effectLst/>
                                  <a:latin typeface="Cambria Math"/>
                                  <a:ea typeface="Calibri"/>
                                  <a:cs typeface="Times New Roman"/>
                                </a:rPr>
                                <m:t>1</m:t>
                              </m:r>
                            </m:sup>
                            <m:e>
                              <m:sSup>
                                <m:sSupPr>
                                  <m:ctrlPr>
                                    <a:rPr lang="en-US" i="1">
                                      <a:effectLst/>
                                      <a:latin typeface="Cambria Math"/>
                                      <a:ea typeface="Calibri"/>
                                      <a:cs typeface="Times New Roman"/>
                                    </a:rPr>
                                  </m:ctrlPr>
                                </m:sSupPr>
                                <m:e>
                                  <m:r>
                                    <a:rPr lang="en-US" i="1">
                                      <a:effectLst/>
                                      <a:latin typeface="Cambria Math"/>
                                      <a:ea typeface="Calibri"/>
                                      <a:cs typeface="Times New Roman"/>
                                    </a:rPr>
                                    <m:t>𝑓</m:t>
                                  </m:r>
                                </m:e>
                                <m:sup>
                                  <m:r>
                                    <a:rPr lang="en-US" i="1">
                                      <a:effectLst/>
                                      <a:latin typeface="Cambria Math"/>
                                      <a:ea typeface="Calibri"/>
                                      <a:cs typeface="Times New Roman"/>
                                    </a:rPr>
                                    <m:t>′</m:t>
                                  </m:r>
                                </m:sup>
                              </m:sSup>
                              <m:d>
                                <m:dPr>
                                  <m:ctrlPr>
                                    <a:rPr lang="en-US" i="1">
                                      <a:effectLst/>
                                      <a:latin typeface="Cambria Math"/>
                                      <a:ea typeface="Calibri"/>
                                      <a:cs typeface="Times New Roman"/>
                                    </a:rPr>
                                  </m:ctrlPr>
                                </m:dPr>
                                <m:e>
                                  <m:r>
                                    <a:rPr lang="en-US" i="1">
                                      <a:effectLst/>
                                      <a:latin typeface="Cambria Math"/>
                                      <a:ea typeface="Calibri"/>
                                      <a:cs typeface="Times New Roman"/>
                                    </a:rPr>
                                    <m:t>𝑡</m:t>
                                  </m:r>
                                </m:e>
                              </m:d>
                              <m:r>
                                <a:rPr lang="en-US" i="1">
                                  <a:effectLst/>
                                  <a:latin typeface="Cambria Math"/>
                                  <a:ea typeface="Calibri"/>
                                  <a:cs typeface="Times New Roman"/>
                                </a:rPr>
                                <m:t>𝑑𝑡</m:t>
                              </m:r>
                            </m:e>
                          </m:nary>
                        </m:e>
                      </m:d>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1</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e>
                      </m:d>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e>
                      </m:d>
                      <m:r>
                        <a:rPr lang="en-US" i="1">
                          <a:effectLst/>
                          <a:latin typeface="Cambria Math"/>
                          <a:ea typeface="Calibri"/>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Nên </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0</m:t>
                          </m:r>
                        </m:sub>
                        <m:sup>
                          <m:r>
                            <a:rPr lang="en-US" i="1">
                              <a:effectLst/>
                              <a:latin typeface="Cambria Math"/>
                              <a:ea typeface="Calibri"/>
                              <a:cs typeface="Times New Roman"/>
                            </a:rPr>
                            <m:t>1</m:t>
                          </m:r>
                        </m:sup>
                        <m:e>
                          <m:r>
                            <a:rPr lang="en-US" i="1">
                              <a:effectLst/>
                              <a:latin typeface="Cambria Math"/>
                              <a:ea typeface="Calibri"/>
                              <a:cs typeface="Times New Roman"/>
                            </a:rPr>
                            <m:t>𝐹</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𝑑𝑥</m:t>
                          </m:r>
                        </m:e>
                      </m:nary>
                      <m:r>
                        <a:rPr lang="en-US" i="1">
                          <a:effectLst/>
                          <a:latin typeface="Cambria Math"/>
                          <a:ea typeface="Calibri"/>
                          <a:cs typeface="Times New Roman"/>
                        </a:rPr>
                        <m:t>≥</m:t>
                      </m:r>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0</m:t>
                          </m:r>
                        </m:sub>
                        <m:sup>
                          <m:r>
                            <a:rPr lang="en-US" i="1">
                              <a:effectLst/>
                              <a:latin typeface="Cambria Math"/>
                              <a:ea typeface="Calibri"/>
                              <a:cs typeface="Times New Roman"/>
                            </a:rPr>
                            <m:t>1</m:t>
                          </m:r>
                        </m:sup>
                        <m:e>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e>
                          </m:d>
                          <m:r>
                            <a:rPr lang="en-US" i="1">
                              <a:effectLst/>
                              <a:latin typeface="Cambria Math"/>
                              <a:ea typeface="Calibri"/>
                              <a:cs typeface="Times New Roman"/>
                            </a:rPr>
                            <m:t>𝑑𝑥</m:t>
                          </m:r>
                        </m:e>
                      </m:nary>
                      <m:r>
                        <a:rPr lang="en-US" i="1">
                          <a:effectLst/>
                          <a:latin typeface="Cambria Math"/>
                          <a:ea typeface="Calibri"/>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Từ </a:t>
                </a:r>
                <a:r>
                  <a:rPr lang="en-US" smtClean="0">
                    <a:latin typeface="Times New Roman"/>
                    <a:ea typeface="Times New Roman"/>
                    <a:cs typeface="Times New Roman"/>
                  </a:rPr>
                  <a:t>đó</a:t>
                </a:r>
                <a:r>
                  <a:rPr lang="en-US" smtClean="0">
                    <a:effectLst/>
                    <a:latin typeface="Times New Roman"/>
                    <a:ea typeface="Times New Roman"/>
                    <a:cs typeface="Times New Roman"/>
                  </a:rPr>
                  <a:t> </a:t>
                </a:r>
                <a:r>
                  <a:rPr lang="en-US">
                    <a:effectLst/>
                    <a:latin typeface="Times New Roman"/>
                    <a:ea typeface="Times New Roman"/>
                    <a:cs typeface="Times New Roman"/>
                  </a:rPr>
                  <a:t>suy ra</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0</m:t>
                          </m:r>
                        </m:sub>
                        <m:sup>
                          <m:r>
                            <a:rPr lang="en-US" i="1">
                              <a:effectLst/>
                              <a:latin typeface="Cambria Math"/>
                              <a:ea typeface="Calibri"/>
                              <a:cs typeface="Times New Roman"/>
                            </a:rPr>
                            <m:t>1</m:t>
                          </m:r>
                        </m:sup>
                        <m:e>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e>
                          </m:d>
                          <m:r>
                            <a:rPr lang="en-US" i="1">
                              <a:effectLst/>
                              <a:latin typeface="Cambria Math"/>
                              <a:ea typeface="Calibri"/>
                              <a:cs typeface="Times New Roman"/>
                            </a:rPr>
                            <m:t>𝑑𝑥</m:t>
                          </m:r>
                        </m:e>
                      </m:nary>
                      <m:r>
                        <a:rPr lang="en-US" i="1">
                          <a:effectLst/>
                          <a:latin typeface="Cambria Math"/>
                          <a:ea typeface="Calibri"/>
                          <a:cs typeface="Times New Roman"/>
                        </a:rPr>
                        <m:t>≤</m:t>
                      </m:r>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0</m:t>
                          </m:r>
                        </m:sub>
                        <m:sup>
                          <m:r>
                            <a:rPr lang="en-US" i="1">
                              <a:effectLst/>
                              <a:latin typeface="Cambria Math"/>
                              <a:ea typeface="Times New Roman"/>
                              <a:cs typeface="Times New Roman"/>
                            </a:rPr>
                            <m:t>1</m:t>
                          </m:r>
                        </m:sup>
                        <m:e>
                          <m:r>
                            <a:rPr lang="en-US" i="1">
                              <a:effectLst/>
                              <a:latin typeface="Cambria Math"/>
                              <a:ea typeface="Times New Roman"/>
                              <a:cs typeface="Times New Roman"/>
                            </a:rPr>
                            <m:t>𝑥</m:t>
                          </m:r>
                          <m:r>
                            <a:rPr lang="en-US" i="1">
                              <a:effectLst/>
                              <a:latin typeface="Cambria Math"/>
                              <a:ea typeface="Times New Roman"/>
                              <a:cs typeface="Times New Roman"/>
                            </a:rPr>
                            <m:t> </m:t>
                          </m:r>
                          <m:d>
                            <m:dPr>
                              <m:begChr m:val="|"/>
                              <m:endChr m:val="|"/>
                              <m:ctrlPr>
                                <a:rPr lang="en-US" i="1">
                                  <a:effectLst/>
                                  <a:latin typeface="Cambria Math"/>
                                  <a:ea typeface="Times New Roman"/>
                                  <a:cs typeface="Times New Roman"/>
                                </a:rPr>
                              </m:ctrlPr>
                            </m:dPr>
                            <m:e>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e>
                          </m:d>
                          <m:r>
                            <a:rPr lang="en-US" i="1">
                              <a:effectLst/>
                              <a:latin typeface="Cambria Math"/>
                              <a:ea typeface="Times New Roman"/>
                              <a:cs typeface="Times New Roman"/>
                            </a:rPr>
                            <m:t>𝑑𝑥</m:t>
                          </m:r>
                        </m:e>
                      </m:nary>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b) Đặt </a:t>
                </a:r>
                <a14:m>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r>
                      <a:rPr lang="en-US" i="1">
                        <a:effectLst/>
                        <a:latin typeface="Cambria Math"/>
                        <a:ea typeface="Times New Roman"/>
                        <a:cs typeface="Times New Roman"/>
                      </a:rPr>
                      <m:t>𝑥</m:t>
                    </m:r>
                    <m:d>
                      <m:dPr>
                        <m:ctrlPr>
                          <a:rPr lang="en-US" i="1">
                            <a:effectLst/>
                            <a:latin typeface="Cambria Math"/>
                            <a:ea typeface="Times New Roman"/>
                            <a:cs typeface="Times New Roman"/>
                          </a:rPr>
                        </m:ctrlPr>
                      </m:dPr>
                      <m:e>
                        <m:r>
                          <a:rPr lang="en-US" i="1">
                            <a:effectLst/>
                            <a:latin typeface="Cambria Math"/>
                            <a:ea typeface="Times New Roman"/>
                            <a:cs typeface="Times New Roman"/>
                          </a:rPr>
                          <m:t>1−</m:t>
                        </m:r>
                        <m:r>
                          <a:rPr lang="en-US" i="1">
                            <a:effectLst/>
                            <a:latin typeface="Cambria Math"/>
                            <a:ea typeface="Times New Roman"/>
                            <a:cs typeface="Times New Roman"/>
                          </a:rPr>
                          <m:t>𝑥</m:t>
                        </m:r>
                      </m:e>
                    </m:d>
                    <m:r>
                      <a:rPr lang="en-US" i="1">
                        <a:effectLst/>
                        <a:latin typeface="Cambria Math"/>
                        <a:ea typeface="Times New Roman"/>
                        <a:cs typeface="Times New Roman"/>
                      </a:rPr>
                      <m:t>,</m:t>
                    </m:r>
                  </m:oMath>
                </a14:m>
                <a:r>
                  <a:rPr lang="en-US">
                    <a:effectLst/>
                    <a:latin typeface="Times New Roman"/>
                    <a:ea typeface="Times New Roman"/>
                    <a:cs typeface="Times New Roman"/>
                  </a:rPr>
                  <a:t> suy ra hàm số f(x) khả vi liên tục trên đoạn [0, 1], </a:t>
                </a:r>
                <a14:m>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1</m:t>
                        </m:r>
                      </m:e>
                    </m:d>
                    <m:r>
                      <a:rPr lang="en-US" i="1">
                        <a:effectLst/>
                        <a:latin typeface="Cambria Math"/>
                        <a:ea typeface="Times New Roman"/>
                        <a:cs typeface="Times New Roman"/>
                      </a:rPr>
                      <m:t>=0</m:t>
                    </m:r>
                  </m:oMath>
                </a14:m>
                <a:r>
                  <a:rPr lang="en-US">
                    <a:effectLst/>
                    <a:latin typeface="Times New Roman"/>
                    <a:ea typeface="Times New Roman"/>
                    <a:cs typeface="Times New Roman"/>
                  </a:rPr>
                  <a:t> và</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0</m:t>
                          </m:r>
                        </m:sub>
                        <m:sup>
                          <m:r>
                            <a:rPr lang="en-US" i="1">
                              <a:effectLst/>
                              <a:latin typeface="Cambria Math"/>
                              <a:ea typeface="Calibri"/>
                              <a:cs typeface="Times New Roman"/>
                            </a:rPr>
                            <m:t>1</m:t>
                          </m:r>
                        </m:sup>
                        <m:e>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e>
                          </m:d>
                          <m:r>
                            <a:rPr lang="en-US" i="1">
                              <a:effectLst/>
                              <a:latin typeface="Cambria Math"/>
                              <a:ea typeface="Calibri"/>
                              <a:cs typeface="Times New Roman"/>
                            </a:rPr>
                            <m:t>𝑑𝑥</m:t>
                          </m:r>
                        </m:e>
                      </m:nary>
                      <m:r>
                        <a:rPr lang="en-US" i="1">
                          <a:effectLst/>
                          <a:latin typeface="Cambria Math"/>
                          <a:ea typeface="Calibri"/>
                          <a:cs typeface="Times New Roman"/>
                        </a:rPr>
                        <m:t>=</m:t>
                      </m:r>
                      <m:f>
                        <m:fPr>
                          <m:ctrlPr>
                            <a:rPr lang="en-US" i="1">
                              <a:effectLst/>
                              <a:latin typeface="Cambria Math"/>
                              <a:ea typeface="Calibri"/>
                              <a:cs typeface="Times New Roman"/>
                            </a:rPr>
                          </m:ctrlPr>
                        </m:fPr>
                        <m:num>
                          <m:r>
                            <a:rPr lang="en-US" i="1">
                              <a:effectLst/>
                              <a:latin typeface="Cambria Math"/>
                              <a:ea typeface="Calibri"/>
                              <a:cs typeface="Times New Roman"/>
                            </a:rPr>
                            <m:t>1</m:t>
                          </m:r>
                        </m:num>
                        <m:den>
                          <m:r>
                            <a:rPr lang="en-US" i="1">
                              <a:effectLst/>
                              <a:latin typeface="Cambria Math"/>
                              <a:ea typeface="Calibri"/>
                              <a:cs typeface="Times New Roman"/>
                            </a:rPr>
                            <m:t>6</m:t>
                          </m:r>
                        </m:den>
                      </m:f>
                      <m:r>
                        <a:rPr lang="en-US" i="1">
                          <a:effectLst/>
                          <a:latin typeface="Cambria Math"/>
                          <a:ea typeface="Calibri"/>
                          <a:cs typeface="Times New Roman"/>
                        </a:rPr>
                        <m:t>&lt;</m:t>
                      </m:r>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0</m:t>
                          </m:r>
                        </m:sub>
                        <m:sup>
                          <m:r>
                            <a:rPr lang="en-US" i="1">
                              <a:effectLst/>
                              <a:latin typeface="Cambria Math"/>
                              <a:ea typeface="Times New Roman"/>
                              <a:cs typeface="Times New Roman"/>
                            </a:rPr>
                            <m:t>1</m:t>
                          </m:r>
                        </m:sup>
                        <m:e>
                          <m:r>
                            <a:rPr lang="en-US" i="1">
                              <a:effectLst/>
                              <a:latin typeface="Cambria Math"/>
                              <a:ea typeface="Times New Roman"/>
                              <a:cs typeface="Times New Roman"/>
                            </a:rPr>
                            <m:t>𝑥</m:t>
                          </m:r>
                          <m:r>
                            <a:rPr lang="en-US" i="1">
                              <a:effectLst/>
                              <a:latin typeface="Cambria Math"/>
                              <a:ea typeface="Times New Roman"/>
                              <a:cs typeface="Times New Roman"/>
                            </a:rPr>
                            <m:t> </m:t>
                          </m:r>
                          <m:d>
                            <m:dPr>
                              <m:begChr m:val="|"/>
                              <m:endChr m:val="|"/>
                              <m:ctrlPr>
                                <a:rPr lang="en-US" i="1">
                                  <a:effectLst/>
                                  <a:latin typeface="Cambria Math"/>
                                  <a:ea typeface="Times New Roman"/>
                                  <a:cs typeface="Times New Roman"/>
                                </a:rPr>
                              </m:ctrlPr>
                            </m:dPr>
                            <m:e>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e>
                          </m:d>
                          <m:r>
                            <a:rPr lang="en-US" i="1">
                              <a:effectLst/>
                              <a:latin typeface="Cambria Math"/>
                              <a:ea typeface="Times New Roman"/>
                              <a:cs typeface="Times New Roman"/>
                            </a:rPr>
                            <m:t>𝑑𝑥</m:t>
                          </m:r>
                        </m:e>
                      </m:nary>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4</m:t>
                          </m:r>
                        </m:den>
                      </m:f>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a:t>
                </a:r>
                <a:endParaRPr lang="en-US" sz="2400">
                  <a:ea typeface="Calibri"/>
                  <a:cs typeface="Times New Roman"/>
                </a:endParaRPr>
              </a:p>
              <a:p>
                <a:pPr marL="0" indent="0">
                  <a:buNone/>
                </a:pPr>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52400"/>
                <a:ext cx="8229600" cy="6477000"/>
              </a:xfrm>
              <a:blipFill rotWithShape="1">
                <a:blip r:embed="rId3"/>
                <a:stretch>
                  <a:fillRect l="-889" t="-941" r="-1704"/>
                </a:stretch>
              </a:blipFill>
            </p:spPr>
            <p:txBody>
              <a:bodyPr/>
              <a:lstStyle/>
              <a:p>
                <a:r>
                  <a:rPr lang="en-US">
                    <a:noFill/>
                  </a:rPr>
                  <a:t> </a:t>
                </a:r>
              </a:p>
            </p:txBody>
          </p:sp>
        </mc:Fallback>
      </mc:AlternateContent>
    </p:spTree>
    <p:extLst>
      <p:ext uri="{BB962C8B-B14F-4D97-AF65-F5344CB8AC3E}">
        <p14:creationId xmlns:p14="http://schemas.microsoft.com/office/powerpoint/2010/main" val="134536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52400"/>
                <a:ext cx="8229600" cy="6400800"/>
              </a:xfrm>
            </p:spPr>
            <p:txBody>
              <a:bodyPr>
                <a:normAutofit fontScale="70000" lnSpcReduction="20000"/>
              </a:bodyPr>
              <a:lstStyle/>
              <a:p>
                <a:pPr marL="0" lvl="0" indent="0">
                  <a:lnSpc>
                    <a:spcPct val="115000"/>
                  </a:lnSpc>
                  <a:buNone/>
                </a:pPr>
                <a:r>
                  <a:rPr lang="en-US" smtClean="0">
                    <a:effectLst/>
                    <a:latin typeface="Times New Roman"/>
                    <a:ea typeface="Calibri"/>
                    <a:cs typeface="Times New Roman"/>
                  </a:rPr>
                  <a:t>2.Cho </a:t>
                </a:r>
                <a14:m>
                  <m:oMath xmlns:m="http://schemas.openxmlformats.org/officeDocument/2006/math">
                    <m:r>
                      <a:rPr lang="en-US" i="1">
                        <a:effectLst/>
                        <a:latin typeface="Cambria Math"/>
                        <a:ea typeface="Calibri"/>
                        <a:cs typeface="Times New Roman"/>
                      </a:rPr>
                      <m:t>𝑎</m:t>
                    </m:r>
                    <m:r>
                      <a:rPr lang="en-US" i="1">
                        <a:effectLst/>
                        <a:latin typeface="Cambria Math"/>
                        <a:ea typeface="Calibri"/>
                        <a:cs typeface="Times New Roman"/>
                      </a:rPr>
                      <m:t>&lt;</m:t>
                    </m:r>
                    <m:r>
                      <a:rPr lang="en-US" i="1">
                        <a:effectLst/>
                        <a:latin typeface="Cambria Math"/>
                        <a:ea typeface="Calibri"/>
                        <a:cs typeface="Times New Roman"/>
                      </a:rPr>
                      <m:t>𝑏</m:t>
                    </m:r>
                    <m:r>
                      <a:rPr lang="en-US" i="1">
                        <a:effectLst/>
                        <a:latin typeface="Cambria Math"/>
                        <a:ea typeface="Calibri"/>
                        <a:cs typeface="Times New Roman"/>
                      </a:rPr>
                      <m:t>.</m:t>
                    </m:r>
                  </m:oMath>
                </a14:m>
                <a:r>
                  <a:rPr lang="en-US">
                    <a:effectLst/>
                    <a:latin typeface="Times New Roman"/>
                    <a:ea typeface="Times New Roman"/>
                    <a:cs typeface="Times New Roman"/>
                  </a:rPr>
                  <a:t> Giả sử hàm số </a:t>
                </a:r>
                <a14:m>
                  <m:oMath xmlns:m="http://schemas.openxmlformats.org/officeDocument/2006/math">
                    <m:r>
                      <a:rPr lang="en-US" i="1">
                        <a:effectLst/>
                        <a:latin typeface="Cambria Math"/>
                        <a:ea typeface="Times New Roman"/>
                        <a:cs typeface="Times New Roman"/>
                      </a:rPr>
                      <m:t>𝑓</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r>
                      <a:rPr lang="en-US" i="1">
                        <a:effectLst/>
                        <a:latin typeface="Cambria Math"/>
                        <a:ea typeface="Times New Roman"/>
                        <a:cs typeface="Times New Roman"/>
                      </a:rPr>
                      <m:t>→</m:t>
                    </m:r>
                    <m:r>
                      <a:rPr lang="en-US" i="1">
                        <a:effectLst/>
                        <a:latin typeface="Cambria Math"/>
                        <a:ea typeface="Times New Roman"/>
                        <a:cs typeface="Times New Roman"/>
                      </a:rPr>
                      <m:t>𝑅</m:t>
                    </m:r>
                  </m:oMath>
                </a14:m>
                <a:r>
                  <a:rPr lang="en-US">
                    <a:effectLst/>
                    <a:latin typeface="Times New Roman"/>
                    <a:ea typeface="Times New Roman"/>
                    <a:cs typeface="Times New Roman"/>
                  </a:rPr>
                  <a:t> khả vi liên tục sao cho</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nary>
                        <m:naryPr>
                          <m:limLoc m:val="subSup"/>
                          <m:ctrlPr>
                            <a:rPr lang="en-US" i="1">
                              <a:effectLst/>
                              <a:latin typeface="Cambria Math"/>
                              <a:ea typeface="Calibri"/>
                              <a:cs typeface="Times New Roman"/>
                            </a:rPr>
                          </m:ctrlPr>
                        </m:naryPr>
                        <m:sub>
                          <m:r>
                            <a:rPr lang="en-US" i="1">
                              <a:effectLst/>
                              <a:latin typeface="Cambria Math"/>
                              <a:ea typeface="Calibri"/>
                              <a:cs typeface="Times New Roman"/>
                            </a:rPr>
                            <m:t>𝑎</m:t>
                          </m:r>
                        </m:sub>
                        <m:sup>
                          <m:r>
                            <a:rPr lang="en-US" i="1">
                              <a:effectLst/>
                              <a:latin typeface="Cambria Math"/>
                              <a:ea typeface="Calibri"/>
                              <a:cs typeface="Times New Roman"/>
                            </a:rPr>
                            <m:t>𝑏</m:t>
                          </m:r>
                        </m:sup>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𝑑𝑥</m:t>
                          </m:r>
                        </m:e>
                      </m:nary>
                      <m:r>
                        <a:rPr lang="en-US" i="1">
                          <a:effectLst/>
                          <a:latin typeface="Cambria Math"/>
                          <a:ea typeface="Calibri"/>
                          <a:cs typeface="Times New Roman"/>
                        </a:rPr>
                        <m:t>=0.</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Chứng minh rằng</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𝑚𝑎</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sub>
                      </m:sSub>
                      <m:r>
                        <a:rPr lang="en-US" i="1">
                          <a:effectLst/>
                          <a:latin typeface="Cambria Math"/>
                          <a:ea typeface="Times New Roman"/>
                          <a:cs typeface="Times New Roman"/>
                        </a:rPr>
                        <m:t> </m:t>
                      </m:r>
                      <m:d>
                        <m:dPr>
                          <m:begChr m:val="|"/>
                          <m:endChr m:val="|"/>
                          <m:ctrlPr>
                            <a:rPr lang="en-US" i="1">
                              <a:effectLst/>
                              <a:latin typeface="Cambria Math"/>
                              <a:ea typeface="Times New Roman"/>
                              <a:cs typeface="Times New Roman"/>
                            </a:rPr>
                          </m:ctrlPr>
                        </m:dPr>
                        <m:e>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𝑎</m:t>
                              </m:r>
                            </m:sub>
                            <m:sup>
                              <m:r>
                                <a:rPr lang="en-US" i="1">
                                  <a:effectLst/>
                                  <a:latin typeface="Cambria Math"/>
                                  <a:ea typeface="Times New Roman"/>
                                  <a:cs typeface="Times New Roman"/>
                                </a:rPr>
                                <m:t>𝑥</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𝑡</m:t>
                                  </m:r>
                                </m:e>
                              </m:d>
                              <m:r>
                                <a:rPr lang="en-US" i="1">
                                  <a:effectLst/>
                                  <a:latin typeface="Cambria Math"/>
                                  <a:ea typeface="Times New Roman"/>
                                  <a:cs typeface="Times New Roman"/>
                                </a:rPr>
                                <m:t>𝑑𝑡</m:t>
                              </m:r>
                            </m:e>
                          </m:nary>
                        </m:e>
                      </m:d>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sSup>
                            <m:sSupPr>
                              <m:ctrlPr>
                                <a:rPr lang="en-US" i="1">
                                  <a:effectLst/>
                                  <a:latin typeface="Cambria Math"/>
                                  <a:ea typeface="Times New Roman"/>
                                  <a:cs typeface="Times New Roman"/>
                                </a:rPr>
                              </m:ctrlPr>
                            </m:sSupPr>
                            <m:e>
                              <m:d>
                                <m:dPr>
                                  <m:ctrlPr>
                                    <a:rPr lang="en-US" i="1">
                                      <a:effectLst/>
                                      <a:latin typeface="Cambria Math"/>
                                      <a:ea typeface="Times New Roman"/>
                                      <a:cs typeface="Times New Roman"/>
                                    </a:rPr>
                                  </m:ctrlPr>
                                </m:dPr>
                                <m:e>
                                  <m:r>
                                    <a:rPr lang="en-US" i="1">
                                      <a:effectLst/>
                                      <a:latin typeface="Cambria Math"/>
                                      <a:ea typeface="Times New Roman"/>
                                      <a:cs typeface="Times New Roman"/>
                                    </a:rPr>
                                    <m:t>𝑏</m:t>
                                  </m:r>
                                  <m:r>
                                    <a:rPr lang="en-US" i="1">
                                      <a:effectLst/>
                                      <a:latin typeface="Cambria Math"/>
                                      <a:ea typeface="Times New Roman"/>
                                      <a:cs typeface="Times New Roman"/>
                                    </a:rPr>
                                    <m:t>−</m:t>
                                  </m:r>
                                  <m:r>
                                    <a:rPr lang="en-US" i="1">
                                      <a:effectLst/>
                                      <a:latin typeface="Cambria Math"/>
                                      <a:ea typeface="Times New Roman"/>
                                      <a:cs typeface="Times New Roman"/>
                                    </a:rPr>
                                    <m:t>𝑎</m:t>
                                  </m:r>
                                </m:e>
                              </m:d>
                            </m:e>
                            <m:sup>
                              <m:r>
                                <a:rPr lang="en-US" i="1">
                                  <a:effectLst/>
                                  <a:latin typeface="Cambria Math"/>
                                  <a:ea typeface="Times New Roman"/>
                                  <a:cs typeface="Times New Roman"/>
                                </a:rPr>
                                <m:t>2</m:t>
                              </m:r>
                            </m:sup>
                          </m:sSup>
                        </m:num>
                        <m:den>
                          <m:r>
                            <a:rPr lang="en-US" i="1">
                              <a:effectLst/>
                              <a:latin typeface="Cambria Math"/>
                              <a:ea typeface="Times New Roman"/>
                              <a:cs typeface="Times New Roman"/>
                            </a:rPr>
                            <m:t>8</m:t>
                          </m:r>
                        </m:den>
                      </m:f>
                      <m:r>
                        <a:rPr lang="en-US" i="1">
                          <a:effectLst/>
                          <a:latin typeface="Cambria Math"/>
                          <a:ea typeface="Times New Roman"/>
                          <a:cs typeface="Times New Roman"/>
                        </a:rPr>
                        <m:t>. </m:t>
                      </m:r>
                      <m:r>
                        <a:rPr lang="en-US" i="1">
                          <a:effectLst/>
                          <a:latin typeface="Cambria Math"/>
                          <a:ea typeface="Times New Roman"/>
                          <a:cs typeface="Times New Roman"/>
                        </a:rPr>
                        <m:t>𝑚𝑎</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sub>
                      </m:sSub>
                      <m:r>
                        <a:rPr lang="en-US" i="1">
                          <a:effectLst/>
                          <a:latin typeface="Cambria Math"/>
                          <a:ea typeface="Times New Roman"/>
                          <a:cs typeface="Times New Roman"/>
                        </a:rPr>
                        <m:t> </m:t>
                      </m:r>
                      <m:d>
                        <m:dPr>
                          <m:begChr m:val="|"/>
                          <m:endChr m:val="|"/>
                          <m:ctrlPr>
                            <a:rPr lang="en-US" i="1">
                              <a:effectLst/>
                              <a:latin typeface="Cambria Math"/>
                              <a:ea typeface="Times New Roman"/>
                              <a:cs typeface="Times New Roman"/>
                            </a:rPr>
                          </m:ctrlPr>
                        </m:dPr>
                        <m:e>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e>
                      </m:d>
                      <m:r>
                        <a:rPr lang="en-US" i="1">
                          <a:effectLst/>
                          <a:latin typeface="Cambria Math"/>
                          <a:ea typeface="Times New Roman"/>
                          <a:cs typeface="Times New Roman"/>
                        </a:rPr>
                        <m:t>.</m:t>
                      </m:r>
                    </m:oMath>
                  </m:oMathPara>
                </a14:m>
                <a:endParaRPr lang="en-US" sz="2400">
                  <a:ea typeface="Calibri"/>
                  <a:cs typeface="Times New Roman"/>
                </a:endParaRPr>
              </a:p>
              <a:p>
                <a:pPr marL="0" indent="0" algn="r">
                  <a:lnSpc>
                    <a:spcPct val="115000"/>
                  </a:lnSpc>
                  <a:spcAft>
                    <a:spcPts val="0"/>
                  </a:spcAft>
                  <a:buNone/>
                </a:pPr>
                <a:r>
                  <a:rPr lang="en-US" i="1">
                    <a:effectLst/>
                    <a:latin typeface="Times New Roman"/>
                    <a:ea typeface="Times New Roman"/>
                    <a:cs typeface="Times New Roman"/>
                  </a:rPr>
                  <a:t>(Bài 3 Olympic sinh viên 2018)</a:t>
                </a:r>
                <a:endParaRPr lang="en-US" sz="2400">
                  <a:ea typeface="Calibri"/>
                  <a:cs typeface="Times New Roman"/>
                </a:endParaRPr>
              </a:p>
              <a:p>
                <a:pPr marL="0" indent="0" algn="ctr">
                  <a:lnSpc>
                    <a:spcPct val="115000"/>
                  </a:lnSpc>
                  <a:spcAft>
                    <a:spcPts val="0"/>
                  </a:spcAft>
                  <a:buNone/>
                </a:pPr>
                <a:r>
                  <a:rPr lang="en-US" b="1">
                    <a:effectLst/>
                    <a:latin typeface="Times New Roman"/>
                    <a:ea typeface="Times New Roman"/>
                    <a:cs typeface="Times New Roman"/>
                  </a:rPr>
                  <a:t>Giải:</a:t>
                </a:r>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Đặt </a:t>
                </a:r>
                <a14:m>
                  <m:oMath xmlns:m="http://schemas.openxmlformats.org/officeDocument/2006/math">
                    <m:r>
                      <a:rPr lang="en-US" i="1">
                        <a:effectLst/>
                        <a:latin typeface="Cambria Math"/>
                        <a:ea typeface="Times New Roman"/>
                        <a:cs typeface="Times New Roman"/>
                      </a:rPr>
                      <m:t>𝑀</m:t>
                    </m:r>
                    <m:r>
                      <a:rPr lang="en-US" i="1">
                        <a:effectLst/>
                        <a:latin typeface="Cambria Math"/>
                        <a:ea typeface="Times New Roman"/>
                        <a:cs typeface="Times New Roman"/>
                      </a:rPr>
                      <m:t>=</m:t>
                    </m:r>
                    <m:r>
                      <a:rPr lang="en-US" i="1">
                        <a:effectLst/>
                        <a:latin typeface="Cambria Math"/>
                        <a:ea typeface="Times New Roman"/>
                        <a:cs typeface="Times New Roman"/>
                      </a:rPr>
                      <m:t>𝑚𝑎</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sub>
                    </m:sSub>
                    <m:r>
                      <a:rPr lang="en-US" i="1">
                        <a:effectLst/>
                        <a:latin typeface="Cambria Math"/>
                        <a:ea typeface="Times New Roman"/>
                        <a:cs typeface="Times New Roman"/>
                      </a:rPr>
                      <m:t> </m:t>
                    </m:r>
                    <m:d>
                      <m:dPr>
                        <m:begChr m:val="|"/>
                        <m:endChr m:val="|"/>
                        <m:ctrlPr>
                          <a:rPr lang="en-US" i="1">
                            <a:effectLst/>
                            <a:latin typeface="Cambria Math"/>
                            <a:ea typeface="Times New Roman"/>
                            <a:cs typeface="Times New Roman"/>
                          </a:rPr>
                        </m:ctrlPr>
                      </m:dPr>
                      <m:e>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e>
                    </m:d>
                    <m:r>
                      <a:rPr lang="en-US" i="1">
                        <a:effectLst/>
                        <a:latin typeface="Cambria Math"/>
                        <a:ea typeface="Times New Roman"/>
                        <a:cs typeface="Times New Roman"/>
                      </a:rPr>
                      <m:t>.</m:t>
                    </m:r>
                  </m:oMath>
                </a14:m>
                <a:r>
                  <a:rPr lang="en-US">
                    <a:effectLst/>
                    <a:latin typeface="Times New Roman"/>
                    <a:ea typeface="Times New Roman"/>
                    <a:cs typeface="Times New Roman"/>
                  </a:rPr>
                  <a:t> Vì f’ liên tục trên đoạn [a, b] nên </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0≤</m:t>
                      </m:r>
                      <m:r>
                        <a:rPr lang="en-US" i="1">
                          <a:effectLst/>
                          <a:latin typeface="Cambria Math"/>
                          <a:ea typeface="Times New Roman"/>
                          <a:cs typeface="Times New Roman"/>
                        </a:rPr>
                        <m:t>𝑀</m:t>
                      </m:r>
                      <m:r>
                        <a:rPr lang="en-US" i="1">
                          <a:effectLst/>
                          <a:latin typeface="Cambria Math"/>
                          <a:ea typeface="Times New Roman"/>
                          <a:cs typeface="Times New Roman"/>
                        </a:rPr>
                        <m:t>&lt;+∞.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Đặt</a:t>
                </a:r>
                <a:endParaRPr lang="en-US" sz="2400">
                  <a:ea typeface="Calibri"/>
                  <a:cs typeface="Times New Roman"/>
                </a:endParaRPr>
              </a:p>
              <a:p>
                <a:pPr marL="0" indent="0">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𝑎</m:t>
                          </m:r>
                        </m:sub>
                        <m:sup>
                          <m:r>
                            <a:rPr lang="en-US" i="1">
                              <a:effectLst/>
                              <a:latin typeface="Cambria Math"/>
                              <a:ea typeface="Times New Roman"/>
                              <a:cs typeface="Times New Roman"/>
                            </a:rPr>
                            <m:t>𝑥</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𝑡</m:t>
                              </m:r>
                            </m:e>
                          </m:d>
                          <m:r>
                            <a:rPr lang="en-US" i="1">
                              <a:effectLst/>
                              <a:latin typeface="Cambria Math"/>
                              <a:ea typeface="Times New Roman"/>
                              <a:cs typeface="Times New Roman"/>
                            </a:rPr>
                            <m:t>𝑑𝑡</m:t>
                          </m:r>
                        </m:e>
                      </m:nary>
                      <m:r>
                        <a:rPr lang="en-US" i="1">
                          <a:effectLst/>
                          <a:latin typeface="Cambria Math"/>
                          <a:ea typeface="Times New Roman"/>
                          <a:cs typeface="Times New Roman"/>
                        </a:rPr>
                        <m:t>+</m:t>
                      </m:r>
                      <m:r>
                        <a:rPr lang="en-US" i="1">
                          <a:effectLst/>
                          <a:latin typeface="Cambria Math"/>
                          <a:ea typeface="Times New Roman"/>
                          <a:cs typeface="Times New Roman"/>
                        </a:rPr>
                        <m:t>𝑀</m:t>
                      </m:r>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r>
                                <a:rPr lang="en-US" i="1">
                                  <a:effectLst/>
                                  <a:latin typeface="Cambria Math"/>
                                  <a:ea typeface="Times New Roman"/>
                                  <a:cs typeface="Times New Roman"/>
                                </a:rPr>
                                <m:t>−</m:t>
                              </m:r>
                              <m:r>
                                <a:rPr lang="en-US" i="1">
                                  <a:effectLst/>
                                  <a:latin typeface="Cambria Math"/>
                                  <a:ea typeface="Times New Roman"/>
                                  <a:cs typeface="Times New Roman"/>
                                </a:rPr>
                                <m:t>𝑎</m:t>
                              </m:r>
                            </m:e>
                          </m:d>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r>
                                <a:rPr lang="en-US" i="1">
                                  <a:effectLst/>
                                  <a:latin typeface="Cambria Math"/>
                                  <a:ea typeface="Times New Roman"/>
                                  <a:cs typeface="Times New Roman"/>
                                </a:rPr>
                                <m:t>−</m:t>
                              </m:r>
                              <m:r>
                                <a:rPr lang="en-US" i="1">
                                  <a:effectLst/>
                                  <a:latin typeface="Cambria Math"/>
                                  <a:ea typeface="Times New Roman"/>
                                  <a:cs typeface="Times New Roman"/>
                                </a:rPr>
                                <m:t>𝑏</m:t>
                              </m:r>
                            </m:e>
                          </m:d>
                        </m:num>
                        <m:den>
                          <m:r>
                            <a:rPr lang="en-US" i="1">
                              <a:effectLst/>
                              <a:latin typeface="Cambria Math"/>
                              <a:ea typeface="Times New Roman"/>
                              <a:cs typeface="Times New Roman"/>
                            </a:rPr>
                            <m:t>2</m:t>
                          </m:r>
                        </m:den>
                      </m:f>
                      <m:r>
                        <a:rPr lang="en-US" i="1">
                          <a:effectLst/>
                          <a:latin typeface="Cambria Math"/>
                          <a:ea typeface="Times New Roman"/>
                          <a:cs typeface="Times New Roman"/>
                        </a:rPr>
                        <m:t>;  </m:t>
                      </m:r>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r>
                        <a:rPr lang="en-US" i="1">
                          <a:effectLst/>
                          <a:latin typeface="Cambria Math"/>
                          <a:ea typeface="Times New Roman"/>
                          <a:cs typeface="Times New Roman"/>
                        </a:rPr>
                        <m:t>.</m:t>
                      </m:r>
                    </m:oMath>
                  </m:oMathPara>
                </a14:m>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52400"/>
                <a:ext cx="8229600" cy="6400800"/>
              </a:xfrm>
              <a:blipFill rotWithShape="1">
                <a:blip r:embed="rId3"/>
                <a:stretch>
                  <a:fillRect l="-889" t="-952" r="-1704"/>
                </a:stretch>
              </a:blipFill>
            </p:spPr>
            <p:txBody>
              <a:bodyPr/>
              <a:lstStyle/>
              <a:p>
                <a:r>
                  <a:rPr lang="en-US">
                    <a:noFill/>
                  </a:rPr>
                  <a:t> </a:t>
                </a:r>
              </a:p>
            </p:txBody>
          </p:sp>
        </mc:Fallback>
      </mc:AlternateContent>
    </p:spTree>
    <p:extLst>
      <p:ext uri="{BB962C8B-B14F-4D97-AF65-F5344CB8AC3E}">
        <p14:creationId xmlns:p14="http://schemas.microsoft.com/office/powerpoint/2010/main" val="1150995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ircle(in)">
                                      <p:cBhvr>
                                        <p:cTn id="19" dur="20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ircle(in)">
                                      <p:cBhvr>
                                        <p:cTn id="24" dur="2000"/>
                                        <p:tgtEl>
                                          <p:spTgt spid="3">
                                            <p:txEl>
                                              <p:pRg st="5" end="5"/>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circle(in)">
                                      <p:cBhvr>
                                        <p:cTn id="27" dur="2000"/>
                                        <p:tgtEl>
                                          <p:spTgt spid="3">
                                            <p:txEl>
                                              <p:pRg st="6" end="6"/>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circle(in)">
                                      <p:cBhvr>
                                        <p:cTn id="30" dur="2000"/>
                                        <p:tgtEl>
                                          <p:spTgt spid="3">
                                            <p:txEl>
                                              <p:pRg st="7" end="7"/>
                                            </p:txEl>
                                          </p:spTgt>
                                        </p:tgtEl>
                                      </p:cBhvr>
                                    </p:animEffect>
                                  </p:childTnLst>
                                </p:cTn>
                              </p:par>
                              <p:par>
                                <p:cTn id="31" presetID="6" presetClass="entr" presetSubtype="16"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circle(in)">
                                      <p:cBhvr>
                                        <p:cTn id="33" dur="2000"/>
                                        <p:tgtEl>
                                          <p:spTgt spid="3">
                                            <p:txEl>
                                              <p:pRg st="8" end="8"/>
                                            </p:txEl>
                                          </p:spTgt>
                                        </p:tgtEl>
                                      </p:cBhvr>
                                    </p:animEffect>
                                  </p:childTnLst>
                                </p:cTn>
                              </p:par>
                              <p:par>
                                <p:cTn id="34" presetID="6" presetClass="entr" presetSubtype="16"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circle(in)">
                                      <p:cBhvr>
                                        <p:cTn id="36"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304800"/>
                <a:ext cx="8229600" cy="6324600"/>
              </a:xfrm>
            </p:spPr>
            <p:txBody>
              <a:bodyPr>
                <a:normAutofit fontScale="55000" lnSpcReduction="20000"/>
              </a:bodyPr>
              <a:lstStyle/>
              <a:p>
                <a:pPr marL="0" indent="0">
                  <a:lnSpc>
                    <a:spcPct val="115000"/>
                  </a:lnSpc>
                  <a:spcAft>
                    <a:spcPts val="0"/>
                  </a:spcAft>
                  <a:buNone/>
                </a:pPr>
                <a:r>
                  <a:rPr lang="en-US" smtClean="0">
                    <a:effectLst/>
                    <a:latin typeface="Times New Roman"/>
                    <a:ea typeface="Times New Roman"/>
                    <a:cs typeface="Times New Roman"/>
                  </a:rPr>
                  <a:t>- Có </a:t>
                </a:r>
                <a14:m>
                  <m:oMath xmlns:m="http://schemas.openxmlformats.org/officeDocument/2006/math">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𝑎</m:t>
                        </m:r>
                      </m:e>
                    </m:d>
                    <m:r>
                      <a:rPr lang="en-US" i="1">
                        <a:effectLst/>
                        <a:latin typeface="Cambria Math"/>
                        <a:ea typeface="Times New Roman"/>
                        <a:cs typeface="Times New Roman"/>
                      </a:rPr>
                      <m:t>=</m:t>
                    </m:r>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𝑏</m:t>
                        </m:r>
                      </m:e>
                    </m:d>
                    <m:r>
                      <a:rPr lang="en-US" i="1">
                        <a:effectLst/>
                        <a:latin typeface="Cambria Math"/>
                        <a:ea typeface="Times New Roman"/>
                        <a:cs typeface="Times New Roman"/>
                      </a:rPr>
                      <m:t>=0</m:t>
                    </m:r>
                  </m:oMath>
                </a14:m>
                <a:r>
                  <a:rPr lang="en-US">
                    <a:effectLst/>
                    <a:latin typeface="Times New Roman"/>
                    <a:ea typeface="Times New Roman"/>
                    <a:cs typeface="Times New Roman"/>
                  </a:rPr>
                  <a:t> và </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𝐹</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r>
                        <a:rPr lang="en-US" i="1">
                          <a:effectLst/>
                          <a:latin typeface="Cambria Math"/>
                          <a:ea typeface="Times New Roman"/>
                          <a:cs typeface="Times New Roman"/>
                        </a:rPr>
                        <m:t>𝑀</m:t>
                      </m:r>
                      <m:r>
                        <a:rPr lang="en-US" i="1">
                          <a:effectLst/>
                          <a:latin typeface="Cambria Math"/>
                          <a:ea typeface="Times New Roman"/>
                          <a:cs typeface="Times New Roman"/>
                        </a:rPr>
                        <m:t>≥0  ∀</m:t>
                      </m:r>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Nên F là hàm lồi trên [a, b] mà </a:t>
                </a:r>
                <a14:m>
                  <m:oMath xmlns:m="http://schemas.openxmlformats.org/officeDocument/2006/math">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𝑎</m:t>
                        </m:r>
                      </m:e>
                    </m:d>
                    <m:r>
                      <a:rPr lang="en-US" i="1">
                        <a:effectLst/>
                        <a:latin typeface="Cambria Math"/>
                        <a:ea typeface="Times New Roman"/>
                        <a:cs typeface="Times New Roman"/>
                      </a:rPr>
                      <m:t>=</m:t>
                    </m:r>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𝑏</m:t>
                        </m:r>
                      </m:e>
                    </m:d>
                    <m:r>
                      <a:rPr lang="en-US" i="1">
                        <a:effectLst/>
                        <a:latin typeface="Cambria Math"/>
                        <a:ea typeface="Times New Roman"/>
                        <a:cs typeface="Times New Roman"/>
                      </a:rPr>
                      <m:t>=0</m:t>
                    </m:r>
                  </m:oMath>
                </a14:m>
                <a:r>
                  <a:rPr lang="en-US">
                    <a:effectLst/>
                    <a:latin typeface="Times New Roman"/>
                    <a:ea typeface="Times New Roman"/>
                    <a:cs typeface="Times New Roman"/>
                  </a:rPr>
                  <a:t> nên</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𝐹</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≤0  ∀</m:t>
                      </m:r>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Suy ra</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𝑎</m:t>
                          </m:r>
                        </m:sub>
                        <m:sup>
                          <m:r>
                            <a:rPr lang="en-US" i="1">
                              <a:effectLst/>
                              <a:latin typeface="Cambria Math"/>
                              <a:ea typeface="Times New Roman"/>
                              <a:cs typeface="Times New Roman"/>
                            </a:rPr>
                            <m:t>𝑥</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𝑡</m:t>
                              </m:r>
                            </m:e>
                          </m:d>
                          <m:r>
                            <a:rPr lang="en-US" i="1">
                              <a:effectLst/>
                              <a:latin typeface="Cambria Math"/>
                              <a:ea typeface="Times New Roman"/>
                              <a:cs typeface="Times New Roman"/>
                            </a:rPr>
                            <m:t>𝑑𝑡</m:t>
                          </m:r>
                        </m:e>
                      </m:nary>
                      <m:r>
                        <a:rPr lang="en-US" i="1">
                          <a:effectLst/>
                          <a:latin typeface="Cambria Math"/>
                          <a:ea typeface="Calibri"/>
                          <a:cs typeface="Times New Roman"/>
                        </a:rPr>
                        <m:t>≤</m:t>
                      </m:r>
                      <m:r>
                        <a:rPr lang="en-US" i="1">
                          <a:effectLst/>
                          <a:latin typeface="Cambria Math"/>
                          <a:ea typeface="Calibri"/>
                          <a:cs typeface="Times New Roman"/>
                        </a:rPr>
                        <m:t>𝑀</m:t>
                      </m:r>
                      <m:r>
                        <a:rPr lang="en-US" i="1">
                          <a:effectLst/>
                          <a:latin typeface="Cambria Math"/>
                          <a:ea typeface="Calibri"/>
                          <a:cs typeface="Times New Roman"/>
                        </a:rPr>
                        <m:t>.</m:t>
                      </m:r>
                      <m:f>
                        <m:fPr>
                          <m:ctrlPr>
                            <a:rPr lang="en-US" i="1">
                              <a:effectLst/>
                              <a:latin typeface="Cambria Math"/>
                              <a:ea typeface="Calibri"/>
                              <a:cs typeface="Times New Roman"/>
                            </a:rPr>
                          </m:ctrlPr>
                        </m:fPr>
                        <m:num>
                          <m:d>
                            <m:dPr>
                              <m:ctrlPr>
                                <a:rPr lang="en-US" i="1">
                                  <a:effectLst/>
                                  <a:latin typeface="Cambria Math"/>
                                  <a:ea typeface="Calibri"/>
                                  <a:cs typeface="Times New Roman"/>
                                </a:rPr>
                              </m:ctrlPr>
                            </m:dPr>
                            <m:e>
                              <m:r>
                                <a:rPr lang="en-US" i="1">
                                  <a:effectLst/>
                                  <a:latin typeface="Cambria Math"/>
                                  <a:ea typeface="Calibri"/>
                                  <a:cs typeface="Times New Roman"/>
                                </a:rPr>
                                <m:t>𝑥</m:t>
                              </m:r>
                              <m:r>
                                <a:rPr lang="en-US" i="1">
                                  <a:effectLst/>
                                  <a:latin typeface="Cambria Math"/>
                                  <a:ea typeface="Calibri"/>
                                  <a:cs typeface="Times New Roman"/>
                                </a:rPr>
                                <m:t>−</m:t>
                              </m:r>
                              <m:r>
                                <a:rPr lang="en-US" i="1">
                                  <a:effectLst/>
                                  <a:latin typeface="Cambria Math"/>
                                  <a:ea typeface="Calibri"/>
                                  <a:cs typeface="Times New Roman"/>
                                </a:rPr>
                                <m:t>𝑎</m:t>
                              </m:r>
                            </m:e>
                          </m:d>
                          <m:d>
                            <m:dPr>
                              <m:ctrlPr>
                                <a:rPr lang="en-US" i="1">
                                  <a:effectLst/>
                                  <a:latin typeface="Cambria Math"/>
                                  <a:ea typeface="Calibri"/>
                                  <a:cs typeface="Times New Roman"/>
                                </a:rPr>
                              </m:ctrlPr>
                            </m:dPr>
                            <m:e>
                              <m:r>
                                <a:rPr lang="en-US" i="1">
                                  <a:effectLst/>
                                  <a:latin typeface="Cambria Math"/>
                                  <a:ea typeface="Calibri"/>
                                  <a:cs typeface="Times New Roman"/>
                                </a:rPr>
                                <m:t>𝑏</m:t>
                              </m:r>
                              <m:r>
                                <a:rPr lang="en-US" i="1">
                                  <a:effectLst/>
                                  <a:latin typeface="Cambria Math"/>
                                  <a:ea typeface="Calibri"/>
                                  <a:cs typeface="Times New Roman"/>
                                </a:rPr>
                                <m:t>−</m:t>
                              </m:r>
                              <m:r>
                                <a:rPr lang="en-US" i="1">
                                  <a:effectLst/>
                                  <a:latin typeface="Cambria Math"/>
                                  <a:ea typeface="Calibri"/>
                                  <a:cs typeface="Times New Roman"/>
                                </a:rPr>
                                <m:t>𝑥</m:t>
                              </m:r>
                            </m:e>
                          </m:d>
                        </m:num>
                        <m:den>
                          <m:r>
                            <a:rPr lang="en-US" i="1">
                              <a:effectLst/>
                              <a:latin typeface="Cambria Math"/>
                              <a:ea typeface="Calibri"/>
                              <a:cs typeface="Times New Roman"/>
                            </a:rPr>
                            <m:t>2</m:t>
                          </m:r>
                        </m:den>
                      </m:f>
                      <m:r>
                        <a:rPr lang="en-US" i="1">
                          <a:effectLst/>
                          <a:latin typeface="Cambria Math"/>
                          <a:ea typeface="Calibri"/>
                          <a:cs typeface="Times New Roman"/>
                        </a:rPr>
                        <m:t>≤</m:t>
                      </m:r>
                      <m:f>
                        <m:fPr>
                          <m:ctrlPr>
                            <a:rPr lang="en-US" i="1">
                              <a:effectLst/>
                              <a:latin typeface="Cambria Math"/>
                              <a:ea typeface="Calibri"/>
                              <a:cs typeface="Times New Roman"/>
                            </a:rPr>
                          </m:ctrlPr>
                        </m:fPr>
                        <m:num>
                          <m:r>
                            <a:rPr lang="en-US" i="1">
                              <a:effectLst/>
                              <a:latin typeface="Cambria Math"/>
                              <a:ea typeface="Calibri"/>
                              <a:cs typeface="Times New Roman"/>
                            </a:rPr>
                            <m:t>𝑀</m:t>
                          </m:r>
                        </m:num>
                        <m:den>
                          <m:r>
                            <a:rPr lang="en-US" i="1">
                              <a:effectLst/>
                              <a:latin typeface="Cambria Math"/>
                              <a:ea typeface="Calibri"/>
                              <a:cs typeface="Times New Roman"/>
                            </a:rPr>
                            <m:t>2</m:t>
                          </m:r>
                        </m:den>
                      </m:f>
                      <m:r>
                        <a:rPr lang="en-US" i="1">
                          <a:effectLst/>
                          <a:latin typeface="Cambria Math"/>
                          <a:ea typeface="Calibri"/>
                          <a:cs typeface="Times New Roman"/>
                        </a:rPr>
                        <m:t>. </m:t>
                      </m:r>
                      <m:sSup>
                        <m:sSupPr>
                          <m:ctrlPr>
                            <a:rPr lang="en-US" i="1">
                              <a:effectLst/>
                              <a:latin typeface="Cambria Math"/>
                              <a:ea typeface="Calibri"/>
                              <a:cs typeface="Times New Roman"/>
                            </a:rPr>
                          </m:ctrlPr>
                        </m:sSupPr>
                        <m:e>
                          <m:d>
                            <m:dPr>
                              <m:ctrlPr>
                                <a:rPr lang="en-US" i="1">
                                  <a:effectLst/>
                                  <a:latin typeface="Cambria Math"/>
                                  <a:ea typeface="Calibri"/>
                                  <a:cs typeface="Times New Roman"/>
                                </a:rPr>
                              </m:ctrlPr>
                            </m:dPr>
                            <m:e>
                              <m:f>
                                <m:fPr>
                                  <m:ctrlPr>
                                    <a:rPr lang="en-US" i="1">
                                      <a:effectLst/>
                                      <a:latin typeface="Cambria Math"/>
                                      <a:ea typeface="Calibri"/>
                                      <a:cs typeface="Times New Roman"/>
                                    </a:rPr>
                                  </m:ctrlPr>
                                </m:fPr>
                                <m:num>
                                  <m:d>
                                    <m:dPr>
                                      <m:ctrlPr>
                                        <a:rPr lang="en-US" i="1">
                                          <a:effectLst/>
                                          <a:latin typeface="Cambria Math"/>
                                          <a:ea typeface="Calibri"/>
                                          <a:cs typeface="Times New Roman"/>
                                        </a:rPr>
                                      </m:ctrlPr>
                                    </m:dPr>
                                    <m:e>
                                      <m:r>
                                        <a:rPr lang="en-US" i="1">
                                          <a:effectLst/>
                                          <a:latin typeface="Cambria Math"/>
                                          <a:ea typeface="Calibri"/>
                                          <a:cs typeface="Times New Roman"/>
                                        </a:rPr>
                                        <m:t>𝑥</m:t>
                                      </m:r>
                                      <m:r>
                                        <a:rPr lang="en-US" i="1">
                                          <a:effectLst/>
                                          <a:latin typeface="Cambria Math"/>
                                          <a:ea typeface="Calibri"/>
                                          <a:cs typeface="Times New Roman"/>
                                        </a:rPr>
                                        <m:t>−</m:t>
                                      </m:r>
                                      <m:r>
                                        <a:rPr lang="en-US" i="1">
                                          <a:effectLst/>
                                          <a:latin typeface="Cambria Math"/>
                                          <a:ea typeface="Calibri"/>
                                          <a:cs typeface="Times New Roman"/>
                                        </a:rPr>
                                        <m:t>𝑎</m:t>
                                      </m:r>
                                    </m:e>
                                  </m:d>
                                  <m:r>
                                    <a:rPr lang="en-US" i="1">
                                      <a:effectLst/>
                                      <a:latin typeface="Cambria Math"/>
                                      <a:ea typeface="Calibri"/>
                                      <a:cs typeface="Times New Roman"/>
                                    </a:rPr>
                                    <m:t>+</m:t>
                                  </m:r>
                                  <m:d>
                                    <m:dPr>
                                      <m:ctrlPr>
                                        <a:rPr lang="en-US" i="1">
                                          <a:effectLst/>
                                          <a:latin typeface="Cambria Math"/>
                                          <a:ea typeface="Calibri"/>
                                          <a:cs typeface="Times New Roman"/>
                                        </a:rPr>
                                      </m:ctrlPr>
                                    </m:dPr>
                                    <m:e>
                                      <m:r>
                                        <a:rPr lang="en-US" i="1">
                                          <a:effectLst/>
                                          <a:latin typeface="Cambria Math"/>
                                          <a:ea typeface="Calibri"/>
                                          <a:cs typeface="Times New Roman"/>
                                        </a:rPr>
                                        <m:t>𝑏</m:t>
                                      </m:r>
                                      <m:r>
                                        <a:rPr lang="en-US" i="1">
                                          <a:effectLst/>
                                          <a:latin typeface="Cambria Math"/>
                                          <a:ea typeface="Calibri"/>
                                          <a:cs typeface="Times New Roman"/>
                                        </a:rPr>
                                        <m:t>−</m:t>
                                      </m:r>
                                      <m:r>
                                        <a:rPr lang="en-US" i="1">
                                          <a:effectLst/>
                                          <a:latin typeface="Cambria Math"/>
                                          <a:ea typeface="Calibri"/>
                                          <a:cs typeface="Times New Roman"/>
                                        </a:rPr>
                                        <m:t>𝑥</m:t>
                                      </m:r>
                                    </m:e>
                                  </m:d>
                                </m:num>
                                <m:den>
                                  <m:r>
                                    <a:rPr lang="en-US" i="1">
                                      <a:effectLst/>
                                      <a:latin typeface="Cambria Math"/>
                                      <a:ea typeface="Calibri"/>
                                      <a:cs typeface="Times New Roman"/>
                                    </a:rPr>
                                    <m:t>2</m:t>
                                  </m:r>
                                </m:den>
                              </m:f>
                            </m:e>
                          </m:d>
                        </m:e>
                        <m:sup>
                          <m:r>
                            <a:rPr lang="en-US" i="1">
                              <a:effectLst/>
                              <a:latin typeface="Cambria Math"/>
                              <a:ea typeface="Calibri"/>
                              <a:cs typeface="Times New Roman"/>
                            </a:rPr>
                            <m:t>2</m:t>
                          </m:r>
                        </m:sup>
                      </m:sSup>
                      <m:r>
                        <a:rPr lang="en-US" i="1">
                          <a:effectLst/>
                          <a:latin typeface="Cambria Math"/>
                          <a:ea typeface="Calibri"/>
                          <a:cs typeface="Times New Roman"/>
                        </a:rPr>
                        <m:t>=</m:t>
                      </m:r>
                      <m:f>
                        <m:fPr>
                          <m:ctrlPr>
                            <a:rPr lang="en-US" i="1">
                              <a:effectLst/>
                              <a:latin typeface="Cambria Math"/>
                              <a:ea typeface="Calibri"/>
                              <a:cs typeface="Times New Roman"/>
                            </a:rPr>
                          </m:ctrlPr>
                        </m:fPr>
                        <m:num>
                          <m:sSup>
                            <m:sSupPr>
                              <m:ctrlPr>
                                <a:rPr lang="en-US" i="1">
                                  <a:effectLst/>
                                  <a:latin typeface="Cambria Math"/>
                                  <a:ea typeface="Calibri"/>
                                  <a:cs typeface="Times New Roman"/>
                                </a:rPr>
                              </m:ctrlPr>
                            </m:sSupPr>
                            <m:e>
                              <m:d>
                                <m:dPr>
                                  <m:ctrlPr>
                                    <a:rPr lang="en-US" i="1">
                                      <a:effectLst/>
                                      <a:latin typeface="Cambria Math"/>
                                      <a:ea typeface="Calibri"/>
                                      <a:cs typeface="Times New Roman"/>
                                    </a:rPr>
                                  </m:ctrlPr>
                                </m:dPr>
                                <m:e>
                                  <m:r>
                                    <a:rPr lang="en-US" i="1">
                                      <a:effectLst/>
                                      <a:latin typeface="Cambria Math"/>
                                      <a:ea typeface="Calibri"/>
                                      <a:cs typeface="Times New Roman"/>
                                    </a:rPr>
                                    <m:t>𝑏</m:t>
                                  </m:r>
                                  <m:r>
                                    <a:rPr lang="en-US" i="1">
                                      <a:effectLst/>
                                      <a:latin typeface="Cambria Math"/>
                                      <a:ea typeface="Calibri"/>
                                      <a:cs typeface="Times New Roman"/>
                                    </a:rPr>
                                    <m:t>−</m:t>
                                  </m:r>
                                  <m:r>
                                    <a:rPr lang="en-US" i="1">
                                      <a:effectLst/>
                                      <a:latin typeface="Cambria Math"/>
                                      <a:ea typeface="Calibri"/>
                                      <a:cs typeface="Times New Roman"/>
                                    </a:rPr>
                                    <m:t>𝑎</m:t>
                                  </m:r>
                                </m:e>
                              </m:d>
                            </m:e>
                            <m:sup>
                              <m:r>
                                <a:rPr lang="en-US" i="1">
                                  <a:effectLst/>
                                  <a:latin typeface="Cambria Math"/>
                                  <a:ea typeface="Calibri"/>
                                  <a:cs typeface="Times New Roman"/>
                                </a:rPr>
                                <m:t>2</m:t>
                              </m:r>
                            </m:sup>
                          </m:sSup>
                        </m:num>
                        <m:den>
                          <m:r>
                            <a:rPr lang="en-US" i="1">
                              <a:effectLst/>
                              <a:latin typeface="Cambria Math"/>
                              <a:ea typeface="Calibri"/>
                              <a:cs typeface="Times New Roman"/>
                            </a:rPr>
                            <m:t>8</m:t>
                          </m:r>
                        </m:den>
                      </m:f>
                      <m:r>
                        <a:rPr lang="en-US" i="1">
                          <a:effectLst/>
                          <a:latin typeface="Cambria Math"/>
                          <a:ea typeface="Calibri"/>
                          <a:cs typeface="Times New Roman"/>
                        </a:rPr>
                        <m:t>.</m:t>
                      </m:r>
                      <m:r>
                        <a:rPr lang="en-US" i="1">
                          <a:effectLst/>
                          <a:latin typeface="Cambria Math"/>
                          <a:ea typeface="Calibri"/>
                          <a:cs typeface="Times New Roman"/>
                        </a:rPr>
                        <m:t>𝑀</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với mọi </a:t>
                </a:r>
                <a14:m>
                  <m:oMath xmlns:m="http://schemas.openxmlformats.org/officeDocument/2006/math">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r>
                      <a:rPr lang="en-US" i="1">
                        <a:effectLst/>
                        <a:latin typeface="Cambria Math"/>
                        <a:ea typeface="Times New Roman"/>
                        <a:cs typeface="Times New Roman"/>
                      </a:rPr>
                      <m:t>.</m:t>
                    </m:r>
                  </m:oMath>
                </a14:m>
                <a:endParaRPr lang="en-US" sz="2400">
                  <a:ea typeface="Calibri"/>
                  <a:cs typeface="Times New Roman"/>
                </a:endParaRPr>
              </a:p>
              <a:p>
                <a:pPr marL="0" indent="0" algn="r">
                  <a:lnSpc>
                    <a:spcPct val="115000"/>
                  </a:lnSpc>
                  <a:spcAft>
                    <a:spcPts val="0"/>
                  </a:spcAft>
                  <a:buNone/>
                </a:pPr>
                <a:r>
                  <a:rPr lang="en-US">
                    <a:effectLst/>
                    <a:latin typeface="Times New Roman"/>
                    <a:ea typeface="Times New Roman"/>
                    <a:cs typeface="Times New Roman"/>
                  </a:rPr>
                  <a:t>(1)</a:t>
                </a:r>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Tương tự, đặt hàm</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𝐺</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𝑎</m:t>
                          </m:r>
                        </m:sub>
                        <m:sup>
                          <m:r>
                            <a:rPr lang="en-US" i="1">
                              <a:effectLst/>
                              <a:latin typeface="Cambria Math"/>
                              <a:ea typeface="Times New Roman"/>
                              <a:cs typeface="Times New Roman"/>
                            </a:rPr>
                            <m:t>𝑥</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𝑡</m:t>
                              </m:r>
                            </m:e>
                          </m:d>
                          <m:r>
                            <a:rPr lang="en-US" i="1">
                              <a:effectLst/>
                              <a:latin typeface="Cambria Math"/>
                              <a:ea typeface="Times New Roman"/>
                              <a:cs typeface="Times New Roman"/>
                            </a:rPr>
                            <m:t>𝑑𝑡</m:t>
                          </m:r>
                        </m:e>
                      </m:nary>
                      <m:r>
                        <a:rPr lang="en-US" i="1">
                          <a:effectLst/>
                          <a:latin typeface="Cambria Math"/>
                          <a:ea typeface="Times New Roman"/>
                          <a:cs typeface="Times New Roman"/>
                        </a:rPr>
                        <m:t>−</m:t>
                      </m:r>
                      <m:r>
                        <a:rPr lang="en-US" i="1">
                          <a:effectLst/>
                          <a:latin typeface="Cambria Math"/>
                          <a:ea typeface="Times New Roman"/>
                          <a:cs typeface="Times New Roman"/>
                        </a:rPr>
                        <m:t>𝑀</m:t>
                      </m:r>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r>
                                <a:rPr lang="en-US" i="1">
                                  <a:effectLst/>
                                  <a:latin typeface="Cambria Math"/>
                                  <a:ea typeface="Times New Roman"/>
                                  <a:cs typeface="Times New Roman"/>
                                </a:rPr>
                                <m:t>−</m:t>
                              </m:r>
                              <m:r>
                                <a:rPr lang="en-US" i="1">
                                  <a:effectLst/>
                                  <a:latin typeface="Cambria Math"/>
                                  <a:ea typeface="Times New Roman"/>
                                  <a:cs typeface="Times New Roman"/>
                                </a:rPr>
                                <m:t>𝑎</m:t>
                              </m:r>
                            </m:e>
                          </m:d>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r>
                                <a:rPr lang="en-US" i="1">
                                  <a:effectLst/>
                                  <a:latin typeface="Cambria Math"/>
                                  <a:ea typeface="Times New Roman"/>
                                  <a:cs typeface="Times New Roman"/>
                                </a:rPr>
                                <m:t>−</m:t>
                              </m:r>
                              <m:r>
                                <a:rPr lang="en-US" i="1">
                                  <a:effectLst/>
                                  <a:latin typeface="Cambria Math"/>
                                  <a:ea typeface="Times New Roman"/>
                                  <a:cs typeface="Times New Roman"/>
                                </a:rPr>
                                <m:t>𝑏</m:t>
                              </m:r>
                            </m:e>
                          </m:d>
                        </m:num>
                        <m:den>
                          <m:r>
                            <a:rPr lang="en-US" i="1">
                              <a:effectLst/>
                              <a:latin typeface="Cambria Math"/>
                              <a:ea typeface="Times New Roman"/>
                              <a:cs typeface="Times New Roman"/>
                            </a:rPr>
                            <m:t>2</m:t>
                          </m:r>
                        </m:den>
                      </m:f>
                      <m:r>
                        <a:rPr lang="en-US" i="1">
                          <a:effectLst/>
                          <a:latin typeface="Cambria Math"/>
                          <a:ea typeface="Times New Roman"/>
                          <a:cs typeface="Times New Roman"/>
                        </a:rPr>
                        <m:t>;  </m:t>
                      </m:r>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suy ra</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𝑎</m:t>
                          </m:r>
                        </m:sub>
                        <m:sup>
                          <m:r>
                            <a:rPr lang="en-US" i="1">
                              <a:effectLst/>
                              <a:latin typeface="Cambria Math"/>
                              <a:ea typeface="Times New Roman"/>
                              <a:cs typeface="Times New Roman"/>
                            </a:rPr>
                            <m:t>𝑥</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𝑡</m:t>
                              </m:r>
                            </m:e>
                          </m:d>
                          <m:r>
                            <a:rPr lang="en-US" i="1">
                              <a:effectLst/>
                              <a:latin typeface="Cambria Math"/>
                              <a:ea typeface="Times New Roman"/>
                              <a:cs typeface="Times New Roman"/>
                            </a:rPr>
                            <m:t>𝑑𝑡</m:t>
                          </m:r>
                        </m:e>
                      </m:nary>
                      <m:r>
                        <a:rPr lang="en-US" i="1">
                          <a:effectLst/>
                          <a:latin typeface="Cambria Math"/>
                          <a:ea typeface="Times New Roman"/>
                          <a:cs typeface="Times New Roman"/>
                        </a:rPr>
                        <m:t>≥−</m:t>
                      </m:r>
                      <m:f>
                        <m:fPr>
                          <m:ctrlPr>
                            <a:rPr lang="en-US" i="1">
                              <a:effectLst/>
                              <a:latin typeface="Cambria Math"/>
                              <a:ea typeface="Calibri"/>
                              <a:cs typeface="Times New Roman"/>
                            </a:rPr>
                          </m:ctrlPr>
                        </m:fPr>
                        <m:num>
                          <m:sSup>
                            <m:sSupPr>
                              <m:ctrlPr>
                                <a:rPr lang="en-US" i="1">
                                  <a:effectLst/>
                                  <a:latin typeface="Cambria Math"/>
                                  <a:ea typeface="Calibri"/>
                                  <a:cs typeface="Times New Roman"/>
                                </a:rPr>
                              </m:ctrlPr>
                            </m:sSupPr>
                            <m:e>
                              <m:d>
                                <m:dPr>
                                  <m:ctrlPr>
                                    <a:rPr lang="en-US" i="1">
                                      <a:effectLst/>
                                      <a:latin typeface="Cambria Math"/>
                                      <a:ea typeface="Calibri"/>
                                      <a:cs typeface="Times New Roman"/>
                                    </a:rPr>
                                  </m:ctrlPr>
                                </m:dPr>
                                <m:e>
                                  <m:r>
                                    <a:rPr lang="en-US" i="1">
                                      <a:effectLst/>
                                      <a:latin typeface="Cambria Math"/>
                                      <a:ea typeface="Calibri"/>
                                      <a:cs typeface="Times New Roman"/>
                                    </a:rPr>
                                    <m:t>𝑏</m:t>
                                  </m:r>
                                  <m:r>
                                    <a:rPr lang="en-US" i="1">
                                      <a:effectLst/>
                                      <a:latin typeface="Cambria Math"/>
                                      <a:ea typeface="Calibri"/>
                                      <a:cs typeface="Times New Roman"/>
                                    </a:rPr>
                                    <m:t>−</m:t>
                                  </m:r>
                                  <m:r>
                                    <a:rPr lang="en-US" i="1">
                                      <a:effectLst/>
                                      <a:latin typeface="Cambria Math"/>
                                      <a:ea typeface="Calibri"/>
                                      <a:cs typeface="Times New Roman"/>
                                    </a:rPr>
                                    <m:t>𝑎</m:t>
                                  </m:r>
                                </m:e>
                              </m:d>
                            </m:e>
                            <m:sup>
                              <m:r>
                                <a:rPr lang="en-US" i="1">
                                  <a:effectLst/>
                                  <a:latin typeface="Cambria Math"/>
                                  <a:ea typeface="Calibri"/>
                                  <a:cs typeface="Times New Roman"/>
                                </a:rPr>
                                <m:t>2</m:t>
                              </m:r>
                            </m:sup>
                          </m:sSup>
                        </m:num>
                        <m:den>
                          <m:r>
                            <a:rPr lang="en-US" i="1">
                              <a:effectLst/>
                              <a:latin typeface="Cambria Math"/>
                              <a:ea typeface="Calibri"/>
                              <a:cs typeface="Times New Roman"/>
                            </a:rPr>
                            <m:t>8</m:t>
                          </m:r>
                        </m:den>
                      </m:f>
                      <m:r>
                        <a:rPr lang="en-US" i="1">
                          <a:effectLst/>
                          <a:latin typeface="Cambria Math"/>
                          <a:ea typeface="Calibri"/>
                          <a:cs typeface="Times New Roman"/>
                        </a:rPr>
                        <m:t>.</m:t>
                      </m:r>
                      <m:r>
                        <a:rPr lang="en-US" i="1">
                          <a:effectLst/>
                          <a:latin typeface="Cambria Math"/>
                          <a:ea typeface="Calibri"/>
                          <a:cs typeface="Times New Roman"/>
                        </a:rPr>
                        <m:t>𝑀</m:t>
                      </m:r>
                      <m:r>
                        <a:rPr lang="en-US" i="1">
                          <a:effectLst/>
                          <a:latin typeface="Cambria Math"/>
                          <a:ea typeface="Calibri"/>
                          <a:cs typeface="Times New Roman"/>
                        </a:rPr>
                        <m:t>  ∀</m:t>
                      </m:r>
                      <m:r>
                        <a:rPr lang="en-US" i="1">
                          <a:effectLst/>
                          <a:latin typeface="Cambria Math"/>
                          <a:ea typeface="Calibri"/>
                          <a:cs typeface="Times New Roman"/>
                        </a:rPr>
                        <m:t>𝑥</m:t>
                      </m:r>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𝑎</m:t>
                          </m:r>
                          <m:r>
                            <a:rPr lang="en-US" i="1">
                              <a:effectLst/>
                              <a:latin typeface="Cambria Math"/>
                              <a:ea typeface="Calibri"/>
                              <a:cs typeface="Times New Roman"/>
                            </a:rPr>
                            <m:t>,</m:t>
                          </m:r>
                          <m:r>
                            <a:rPr lang="en-US" i="1">
                              <a:effectLst/>
                              <a:latin typeface="Cambria Math"/>
                              <a:ea typeface="Calibri"/>
                              <a:cs typeface="Times New Roman"/>
                            </a:rPr>
                            <m:t>𝑏</m:t>
                          </m:r>
                        </m:e>
                      </m:d>
                      <m:r>
                        <a:rPr lang="en-US" i="1">
                          <a:effectLst/>
                          <a:latin typeface="Cambria Math"/>
                          <a:ea typeface="Calibri"/>
                          <a:cs typeface="Times New Roman"/>
                        </a:rPr>
                        <m:t>.</m:t>
                      </m:r>
                    </m:oMath>
                  </m:oMathPara>
                </a14:m>
                <a:endParaRPr lang="en-US" sz="2400">
                  <a:ea typeface="Calibri"/>
                  <a:cs typeface="Times New Roman"/>
                </a:endParaRPr>
              </a:p>
              <a:p>
                <a:pPr marL="0" indent="0" algn="r">
                  <a:lnSpc>
                    <a:spcPct val="115000"/>
                  </a:lnSpc>
                  <a:spcAft>
                    <a:spcPts val="0"/>
                  </a:spcAft>
                  <a:buNone/>
                </a:pPr>
                <a:r>
                  <a:rPr lang="en-US">
                    <a:effectLst/>
                    <a:latin typeface="Times New Roman"/>
                    <a:ea typeface="Times New Roman"/>
                    <a:cs typeface="Times New Roman"/>
                  </a:rPr>
                  <a:t>(2)</a:t>
                </a:r>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Từ (1) và (2) suy ra </a:t>
                </a:r>
                <a:endParaRPr lang="en-US" sz="2400">
                  <a:ea typeface="Calibri"/>
                  <a:cs typeface="Times New Roman"/>
                </a:endParaRPr>
              </a:p>
              <a:p>
                <a:pPr marL="0" indent="0">
                  <a:buNone/>
                </a:pPr>
                <a14:m>
                  <m:oMathPara xmlns:m="http://schemas.openxmlformats.org/officeDocument/2006/math">
                    <m:oMathParaPr>
                      <m:jc m:val="centerGroup"/>
                    </m:oMathParaPr>
                    <m:oMath xmlns:m="http://schemas.openxmlformats.org/officeDocument/2006/math">
                      <m:r>
                        <a:rPr lang="en-US" i="1">
                          <a:effectLst/>
                          <a:latin typeface="Cambria Math"/>
                          <a:ea typeface="Times New Roman"/>
                          <a:cs typeface="Times New Roman"/>
                        </a:rPr>
                        <m:t>𝑚𝑎</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sub>
                      </m:sSub>
                      <m:r>
                        <a:rPr lang="en-US" i="1">
                          <a:effectLst/>
                          <a:latin typeface="Cambria Math"/>
                          <a:ea typeface="Times New Roman"/>
                          <a:cs typeface="Times New Roman"/>
                        </a:rPr>
                        <m:t> </m:t>
                      </m:r>
                      <m:d>
                        <m:dPr>
                          <m:begChr m:val="|"/>
                          <m:endChr m:val="|"/>
                          <m:ctrlPr>
                            <a:rPr lang="en-US" i="1">
                              <a:effectLst/>
                              <a:latin typeface="Cambria Math"/>
                              <a:ea typeface="Times New Roman"/>
                              <a:cs typeface="Times New Roman"/>
                            </a:rPr>
                          </m:ctrlPr>
                        </m:dPr>
                        <m:e>
                          <m:nary>
                            <m:naryPr>
                              <m:limLoc m:val="subSup"/>
                              <m:ctrlPr>
                                <a:rPr lang="en-US" i="1">
                                  <a:effectLst/>
                                  <a:latin typeface="Cambria Math"/>
                                  <a:ea typeface="Times New Roman"/>
                                  <a:cs typeface="Times New Roman"/>
                                </a:rPr>
                              </m:ctrlPr>
                            </m:naryPr>
                            <m:sub>
                              <m:r>
                                <a:rPr lang="en-US" i="1">
                                  <a:effectLst/>
                                  <a:latin typeface="Cambria Math"/>
                                  <a:ea typeface="Times New Roman"/>
                                  <a:cs typeface="Times New Roman"/>
                                </a:rPr>
                                <m:t>𝑎</m:t>
                              </m:r>
                            </m:sub>
                            <m:sup>
                              <m:r>
                                <a:rPr lang="en-US" i="1">
                                  <a:effectLst/>
                                  <a:latin typeface="Cambria Math"/>
                                  <a:ea typeface="Times New Roman"/>
                                  <a:cs typeface="Times New Roman"/>
                                </a:rPr>
                                <m:t>𝑥</m:t>
                              </m:r>
                            </m:sup>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𝑡</m:t>
                                  </m:r>
                                </m:e>
                              </m:d>
                              <m:r>
                                <a:rPr lang="en-US" i="1">
                                  <a:effectLst/>
                                  <a:latin typeface="Cambria Math"/>
                                  <a:ea typeface="Times New Roman"/>
                                  <a:cs typeface="Times New Roman"/>
                                </a:rPr>
                                <m:t>𝑑𝑡</m:t>
                              </m:r>
                            </m:e>
                          </m:nary>
                        </m:e>
                      </m:d>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sSup>
                            <m:sSupPr>
                              <m:ctrlPr>
                                <a:rPr lang="en-US" i="1">
                                  <a:effectLst/>
                                  <a:latin typeface="Cambria Math"/>
                                  <a:ea typeface="Times New Roman"/>
                                  <a:cs typeface="Times New Roman"/>
                                </a:rPr>
                              </m:ctrlPr>
                            </m:sSupPr>
                            <m:e>
                              <m:d>
                                <m:dPr>
                                  <m:ctrlPr>
                                    <a:rPr lang="en-US" i="1">
                                      <a:effectLst/>
                                      <a:latin typeface="Cambria Math"/>
                                      <a:ea typeface="Times New Roman"/>
                                      <a:cs typeface="Times New Roman"/>
                                    </a:rPr>
                                  </m:ctrlPr>
                                </m:dPr>
                                <m:e>
                                  <m:r>
                                    <a:rPr lang="en-US" i="1">
                                      <a:effectLst/>
                                      <a:latin typeface="Cambria Math"/>
                                      <a:ea typeface="Times New Roman"/>
                                      <a:cs typeface="Times New Roman"/>
                                    </a:rPr>
                                    <m:t>𝑏</m:t>
                                  </m:r>
                                  <m:r>
                                    <a:rPr lang="en-US" i="1">
                                      <a:effectLst/>
                                      <a:latin typeface="Cambria Math"/>
                                      <a:ea typeface="Times New Roman"/>
                                      <a:cs typeface="Times New Roman"/>
                                    </a:rPr>
                                    <m:t>−</m:t>
                                  </m:r>
                                  <m:r>
                                    <a:rPr lang="en-US" i="1">
                                      <a:effectLst/>
                                      <a:latin typeface="Cambria Math"/>
                                      <a:ea typeface="Times New Roman"/>
                                      <a:cs typeface="Times New Roman"/>
                                    </a:rPr>
                                    <m:t>𝑎</m:t>
                                  </m:r>
                                </m:e>
                              </m:d>
                            </m:e>
                            <m:sup>
                              <m:r>
                                <a:rPr lang="en-US" i="1">
                                  <a:effectLst/>
                                  <a:latin typeface="Cambria Math"/>
                                  <a:ea typeface="Times New Roman"/>
                                  <a:cs typeface="Times New Roman"/>
                                </a:rPr>
                                <m:t>2</m:t>
                              </m:r>
                            </m:sup>
                          </m:sSup>
                        </m:num>
                        <m:den>
                          <m:r>
                            <a:rPr lang="en-US" i="1">
                              <a:effectLst/>
                              <a:latin typeface="Cambria Math"/>
                              <a:ea typeface="Times New Roman"/>
                              <a:cs typeface="Times New Roman"/>
                            </a:rPr>
                            <m:t>8</m:t>
                          </m:r>
                        </m:den>
                      </m:f>
                      <m:r>
                        <a:rPr lang="en-US" i="1">
                          <a:effectLst/>
                          <a:latin typeface="Cambria Math"/>
                          <a:ea typeface="Times New Roman"/>
                          <a:cs typeface="Times New Roman"/>
                        </a:rPr>
                        <m:t>. </m:t>
                      </m:r>
                      <m:r>
                        <a:rPr lang="en-US" i="1">
                          <a:effectLst/>
                          <a:latin typeface="Cambria Math"/>
                          <a:ea typeface="Times New Roman"/>
                          <a:cs typeface="Times New Roman"/>
                        </a:rPr>
                        <m:t>𝑚𝑎</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𝑥</m:t>
                          </m:r>
                          <m:r>
                            <a:rPr lang="en-US" i="1">
                              <a:effectLst/>
                              <a:latin typeface="Cambria Math"/>
                              <a:ea typeface="Times New Roman"/>
                              <a:cs typeface="Times New Roman"/>
                            </a:rPr>
                            <m:t>∈</m:t>
                          </m:r>
                          <m:d>
                            <m:dPr>
                              <m:begChr m:val="["/>
                              <m:endChr m:val="]"/>
                              <m:ctrlPr>
                                <a:rPr lang="en-US" i="1">
                                  <a:effectLst/>
                                  <a:latin typeface="Cambria Math"/>
                                  <a:ea typeface="Times New Roman"/>
                                  <a:cs typeface="Times New Roman"/>
                                </a:rPr>
                              </m:ctrlPr>
                            </m:dPr>
                            <m:e>
                              <m:r>
                                <a:rPr lang="en-US" i="1">
                                  <a:effectLst/>
                                  <a:latin typeface="Cambria Math"/>
                                  <a:ea typeface="Times New Roman"/>
                                  <a:cs typeface="Times New Roman"/>
                                </a:rPr>
                                <m:t>𝑎</m:t>
                              </m:r>
                              <m:r>
                                <a:rPr lang="en-US" i="1">
                                  <a:effectLst/>
                                  <a:latin typeface="Cambria Math"/>
                                  <a:ea typeface="Times New Roman"/>
                                  <a:cs typeface="Times New Roman"/>
                                </a:rPr>
                                <m:t>,</m:t>
                              </m:r>
                              <m:r>
                                <a:rPr lang="en-US" i="1">
                                  <a:effectLst/>
                                  <a:latin typeface="Cambria Math"/>
                                  <a:ea typeface="Times New Roman"/>
                                  <a:cs typeface="Times New Roman"/>
                                </a:rPr>
                                <m:t>𝑏</m:t>
                              </m:r>
                            </m:e>
                          </m:d>
                        </m:sub>
                      </m:sSub>
                      <m:r>
                        <a:rPr lang="en-US" i="1">
                          <a:effectLst/>
                          <a:latin typeface="Cambria Math"/>
                          <a:ea typeface="Times New Roman"/>
                          <a:cs typeface="Times New Roman"/>
                        </a:rPr>
                        <m:t> </m:t>
                      </m:r>
                      <m:d>
                        <m:dPr>
                          <m:begChr m:val="|"/>
                          <m:endChr m:val="|"/>
                          <m:ctrlPr>
                            <a:rPr lang="en-US" i="1">
                              <a:effectLst/>
                              <a:latin typeface="Cambria Math"/>
                              <a:ea typeface="Times New Roman"/>
                              <a:cs typeface="Times New Roman"/>
                            </a:rPr>
                          </m:ctrlPr>
                        </m:dPr>
                        <m:e>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e>
                      </m:d>
                      <m:r>
                        <a:rPr lang="en-US" i="1">
                          <a:effectLst/>
                          <a:latin typeface="Cambria Math"/>
                          <a:ea typeface="Times New Roman"/>
                          <a:cs typeface="Times New Roman"/>
                        </a:rPr>
                        <m:t>.</m:t>
                      </m:r>
                    </m:oMath>
                  </m:oMathPara>
                </a14:m>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304800"/>
                <a:ext cx="8229600" cy="6324600"/>
              </a:xfrm>
              <a:blipFill rotWithShape="1">
                <a:blip r:embed="rId3"/>
                <a:stretch>
                  <a:fillRect l="-593" t="-771" r="-1259"/>
                </a:stretch>
              </a:blipFill>
            </p:spPr>
            <p:txBody>
              <a:bodyPr/>
              <a:lstStyle/>
              <a:p>
                <a:r>
                  <a:rPr lang="en-US">
                    <a:noFill/>
                  </a:rPr>
                  <a:t> </a:t>
                </a:r>
              </a:p>
            </p:txBody>
          </p:sp>
        </mc:Fallback>
      </mc:AlternateContent>
    </p:spTree>
    <p:extLst>
      <p:ext uri="{BB962C8B-B14F-4D97-AF65-F5344CB8AC3E}">
        <p14:creationId xmlns:p14="http://schemas.microsoft.com/office/powerpoint/2010/main" val="391121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ircle(in)">
                                      <p:cBhvr>
                                        <p:cTn id="19" dur="2000"/>
                                        <p:tgtEl>
                                          <p:spTgt spid="3">
                                            <p:txEl>
                                              <p:pRg st="4" end="4"/>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circle(in)">
                                      <p:cBhvr>
                                        <p:cTn id="22" dur="2000"/>
                                        <p:tgtEl>
                                          <p:spTgt spid="3">
                                            <p:txEl>
                                              <p:pRg st="5" end="5"/>
                                            </p:txEl>
                                          </p:spTgt>
                                        </p:tgtEl>
                                      </p:cBhvr>
                                    </p:animEffect>
                                  </p:childTnLst>
                                </p:cTn>
                              </p:par>
                              <p:par>
                                <p:cTn id="23" presetID="6" presetClass="entr" presetSubtype="16"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circle(in)">
                                      <p:cBhvr>
                                        <p:cTn id="25" dur="2000"/>
                                        <p:tgtEl>
                                          <p:spTgt spid="3">
                                            <p:txEl>
                                              <p:pRg st="6" end="6"/>
                                            </p:txEl>
                                          </p:spTgt>
                                        </p:tgtEl>
                                      </p:cBhvr>
                                    </p:animEffect>
                                  </p:childTnLst>
                                </p:cTn>
                              </p:par>
                              <p:par>
                                <p:cTn id="26" presetID="6" presetClass="entr" presetSubtype="16"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circle(in)">
                                      <p:cBhvr>
                                        <p:cTn id="28" dur="20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circle(in)">
                                      <p:cBhvr>
                                        <p:cTn id="33" dur="2000"/>
                                        <p:tgtEl>
                                          <p:spTgt spid="3">
                                            <p:txEl>
                                              <p:pRg st="8" end="8"/>
                                            </p:txEl>
                                          </p:spTgt>
                                        </p:tgtEl>
                                      </p:cBhvr>
                                    </p:animEffect>
                                  </p:childTnLst>
                                </p:cTn>
                              </p:par>
                              <p:par>
                                <p:cTn id="34" presetID="6" presetClass="entr" presetSubtype="16"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circle(in)">
                                      <p:cBhvr>
                                        <p:cTn id="36" dur="2000"/>
                                        <p:tgtEl>
                                          <p:spTgt spid="3">
                                            <p:txEl>
                                              <p:pRg st="9" end="9"/>
                                            </p:txEl>
                                          </p:spTgt>
                                        </p:tgtEl>
                                      </p:cBhvr>
                                    </p:animEffect>
                                  </p:childTnLst>
                                </p:cTn>
                              </p:par>
                              <p:par>
                                <p:cTn id="37" presetID="6" presetClass="entr" presetSubtype="16"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circle(in)">
                                      <p:cBhvr>
                                        <p:cTn id="39" dur="2000"/>
                                        <p:tgtEl>
                                          <p:spTgt spid="3">
                                            <p:txEl>
                                              <p:pRg st="10" end="10"/>
                                            </p:txEl>
                                          </p:spTgt>
                                        </p:tgtEl>
                                      </p:cBhvr>
                                    </p:animEffect>
                                  </p:childTnLst>
                                </p:cTn>
                              </p:par>
                              <p:par>
                                <p:cTn id="40" presetID="6" presetClass="entr" presetSubtype="16" fill="hold"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circle(in)">
                                      <p:cBhvr>
                                        <p:cTn id="42" dur="2000"/>
                                        <p:tgtEl>
                                          <p:spTgt spid="3">
                                            <p:txEl>
                                              <p:pRg st="11" end="11"/>
                                            </p:txEl>
                                          </p:spTgt>
                                        </p:tgtEl>
                                      </p:cBhvr>
                                    </p:animEffect>
                                  </p:childTnLst>
                                </p:cTn>
                              </p:par>
                              <p:par>
                                <p:cTn id="43" presetID="6" presetClass="entr" presetSubtype="16" fill="hold" nodeType="with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animEffect transition="in" filter="circle(in)">
                                      <p:cBhvr>
                                        <p:cTn id="45" dur="2000"/>
                                        <p:tgtEl>
                                          <p:spTgt spid="3">
                                            <p:txEl>
                                              <p:pRg st="12" end="1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nodeType="clickEffect">
                                  <p:stCondLst>
                                    <p:cond delay="0"/>
                                  </p:stCondLst>
                                  <p:childTnLst>
                                    <p:set>
                                      <p:cBhvr>
                                        <p:cTn id="49" dur="1" fill="hold">
                                          <p:stCondLst>
                                            <p:cond delay="0"/>
                                          </p:stCondLst>
                                        </p:cTn>
                                        <p:tgtEl>
                                          <p:spTgt spid="3">
                                            <p:txEl>
                                              <p:pRg st="13" end="13"/>
                                            </p:txEl>
                                          </p:spTgt>
                                        </p:tgtEl>
                                        <p:attrNameLst>
                                          <p:attrName>style.visibility</p:attrName>
                                        </p:attrNameLst>
                                      </p:cBhvr>
                                      <p:to>
                                        <p:strVal val="visible"/>
                                      </p:to>
                                    </p:set>
                                    <p:animEffect transition="in" filter="circle(in)">
                                      <p:cBhvr>
                                        <p:cTn id="50" dur="2000"/>
                                        <p:tgtEl>
                                          <p:spTgt spid="3">
                                            <p:txEl>
                                              <p:pRg st="13" end="13"/>
                                            </p:txEl>
                                          </p:spTgt>
                                        </p:tgtEl>
                                      </p:cBhvr>
                                    </p:animEffect>
                                  </p:childTnLst>
                                </p:cTn>
                              </p:par>
                              <p:par>
                                <p:cTn id="51" presetID="6" presetClass="entr" presetSubtype="16" fill="hold" nodeType="withEffect">
                                  <p:stCondLst>
                                    <p:cond delay="0"/>
                                  </p:stCondLst>
                                  <p:childTnLst>
                                    <p:set>
                                      <p:cBhvr>
                                        <p:cTn id="52" dur="1" fill="hold">
                                          <p:stCondLst>
                                            <p:cond delay="0"/>
                                          </p:stCondLst>
                                        </p:cTn>
                                        <p:tgtEl>
                                          <p:spTgt spid="3">
                                            <p:txEl>
                                              <p:pRg st="14" end="14"/>
                                            </p:txEl>
                                          </p:spTgt>
                                        </p:tgtEl>
                                        <p:attrNameLst>
                                          <p:attrName>style.visibility</p:attrName>
                                        </p:attrNameLst>
                                      </p:cBhvr>
                                      <p:to>
                                        <p:strVal val="visible"/>
                                      </p:to>
                                    </p:set>
                                    <p:animEffect transition="in" filter="circle(in)">
                                      <p:cBhvr>
                                        <p:cTn id="53" dur="20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228600"/>
                <a:ext cx="8229600" cy="6400800"/>
              </a:xfrm>
            </p:spPr>
            <p:txBody>
              <a:bodyPr>
                <a:normAutofit fontScale="70000" lnSpcReduction="20000"/>
              </a:bodyPr>
              <a:lstStyle/>
              <a:p>
                <a:pPr marL="0" lvl="0" indent="0">
                  <a:lnSpc>
                    <a:spcPct val="115000"/>
                  </a:lnSpc>
                  <a:buNone/>
                </a:pPr>
                <a:r>
                  <a:rPr lang="en-US" smtClean="0">
                    <a:effectLst/>
                    <a:latin typeface="Times New Roman"/>
                    <a:ea typeface="Calibri"/>
                    <a:cs typeface="Times New Roman"/>
                  </a:rPr>
                  <a:t>3.Cho hàm số </a:t>
                </a:r>
                <a14:m>
                  <m:oMath xmlns:m="http://schemas.openxmlformats.org/officeDocument/2006/math">
                    <m:r>
                      <a:rPr lang="en-US" i="1">
                        <a:effectLst/>
                        <a:latin typeface="Cambria Math"/>
                        <a:ea typeface="Calibri"/>
                        <a:cs typeface="Times New Roman"/>
                      </a:rPr>
                      <m:t>𝑓</m:t>
                    </m:r>
                    <m:r>
                      <a:rPr lang="en-US" i="1">
                        <a:effectLst/>
                        <a:latin typeface="Cambria Math"/>
                        <a:ea typeface="Calibri"/>
                        <a:cs typeface="Times New Roman"/>
                      </a:rPr>
                      <m:t>:</m:t>
                    </m:r>
                    <m:d>
                      <m:dPr>
                        <m:ctrlPr>
                          <a:rPr lang="en-US" i="1">
                            <a:effectLst/>
                            <a:latin typeface="Cambria Math"/>
                            <a:ea typeface="Calibri"/>
                            <a:cs typeface="Times New Roman"/>
                          </a:rPr>
                        </m:ctrlPr>
                      </m:dPr>
                      <m:e>
                        <m:r>
                          <a:rPr lang="en-US" i="1">
                            <a:effectLst/>
                            <a:latin typeface="Cambria Math"/>
                            <a:ea typeface="Calibri"/>
                            <a:cs typeface="Times New Roman"/>
                          </a:rPr>
                          <m:t>0,+∞</m:t>
                        </m:r>
                      </m:e>
                    </m:d>
                    <m:r>
                      <a:rPr lang="en-US" i="1">
                        <a:effectLst/>
                        <a:latin typeface="Cambria Math"/>
                        <a:ea typeface="Calibri"/>
                        <a:cs typeface="Times New Roman"/>
                      </a:rPr>
                      <m:t>→(0,+∞)</m:t>
                    </m:r>
                  </m:oMath>
                </a14:m>
                <a:r>
                  <a:rPr lang="en-US">
                    <a:effectLst/>
                    <a:latin typeface="Times New Roman"/>
                    <a:ea typeface="Times New Roman"/>
                    <a:cs typeface="Times New Roman"/>
                  </a:rPr>
                  <a:t> khả vi liên tục. </a:t>
                </a:r>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a) Chứng minh rằng</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𝑙𝑖𝑚</m:t>
                      </m:r>
                      <m:r>
                        <a:rPr lang="en-US" i="1">
                          <a:effectLst/>
                          <a:latin typeface="Cambria Math"/>
                          <a:ea typeface="Calibri"/>
                          <a:cs typeface="Times New Roman"/>
                        </a:rPr>
                        <m:t> </m:t>
                      </m:r>
                      <m:r>
                        <a:rPr lang="en-US" i="1">
                          <a:effectLst/>
                          <a:latin typeface="Cambria Math"/>
                          <a:ea typeface="Calibri"/>
                          <a:cs typeface="Times New Roman"/>
                        </a:rPr>
                        <m:t>𝑖𝑛</m:t>
                      </m:r>
                      <m:sSub>
                        <m:sSubPr>
                          <m:ctrlPr>
                            <a:rPr lang="en-US" i="1">
                              <a:effectLst/>
                              <a:latin typeface="Cambria Math"/>
                              <a:ea typeface="Calibri"/>
                              <a:cs typeface="Times New Roman"/>
                            </a:rPr>
                          </m:ctrlPr>
                        </m:sSubPr>
                        <m:e>
                          <m:r>
                            <a:rPr lang="en-US" i="1">
                              <a:effectLst/>
                              <a:latin typeface="Cambria Math"/>
                              <a:ea typeface="Calibri"/>
                              <a:cs typeface="Times New Roman"/>
                            </a:rPr>
                            <m:t>𝑓</m:t>
                          </m:r>
                        </m:e>
                        <m:sub>
                          <m:r>
                            <a:rPr lang="en-US" i="1">
                              <a:effectLst/>
                              <a:latin typeface="Cambria Math"/>
                              <a:ea typeface="Calibri"/>
                              <a:cs typeface="Times New Roman"/>
                            </a:rPr>
                            <m:t>𝑥</m:t>
                          </m:r>
                          <m:r>
                            <a:rPr lang="en-US" i="1">
                              <a:effectLst/>
                              <a:latin typeface="Cambria Math"/>
                              <a:ea typeface="Calibri"/>
                              <a:cs typeface="Times New Roman"/>
                            </a:rPr>
                            <m:t>→+∞</m:t>
                          </m:r>
                        </m:sub>
                      </m:sSub>
                      <m:f>
                        <m:fPr>
                          <m:ctrlPr>
                            <a:rPr lang="en-US" i="1">
                              <a:effectLst/>
                              <a:latin typeface="Cambria Math"/>
                              <a:ea typeface="Times New Roman"/>
                              <a:cs typeface="Times New Roman"/>
                            </a:rPr>
                          </m:ctrlPr>
                        </m:fPr>
                        <m:num>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num>
                        <m:den>
                          <m:sSup>
                            <m:sSupPr>
                              <m:ctrlPr>
                                <a:rPr lang="en-US" i="1">
                                  <a:effectLst/>
                                  <a:latin typeface="Cambria Math"/>
                                  <a:ea typeface="Times New Roman"/>
                                  <a:cs typeface="Times New Roman"/>
                                </a:rPr>
                              </m:ctrlPr>
                            </m:sSupPr>
                            <m:e>
                              <m:d>
                                <m:dPr>
                                  <m:ctrlPr>
                                    <a:rPr lang="en-US" i="1">
                                      <a:effectLst/>
                                      <a:latin typeface="Cambria Math"/>
                                      <a:ea typeface="Times New Roman"/>
                                      <a:cs typeface="Times New Roman"/>
                                    </a:rPr>
                                  </m:ctrlPr>
                                </m:dPr>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e>
                              </m:d>
                            </m:e>
                            <m:sup>
                              <m:r>
                                <a:rPr lang="en-US" i="1">
                                  <a:effectLst/>
                                  <a:latin typeface="Cambria Math"/>
                                  <a:ea typeface="Times New Roman"/>
                                  <a:cs typeface="Times New Roman"/>
                                </a:rPr>
                                <m:t>2017</m:t>
                              </m:r>
                            </m:sup>
                          </m:sSup>
                        </m:den>
                      </m:f>
                      <m:r>
                        <a:rPr lang="en-US" i="1">
                          <a:effectLst/>
                          <a:latin typeface="Cambria Math"/>
                          <a:ea typeface="Times New Roman"/>
                          <a:cs typeface="Times New Roman"/>
                        </a:rPr>
                        <m:t>≤0.</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b) Chứng minh kết luận không còn đúng nữa nếu thay số 2017 bởi số 1.</a:t>
                </a:r>
                <a:endParaRPr lang="en-US" sz="2400">
                  <a:ea typeface="Calibri"/>
                  <a:cs typeface="Times New Roman"/>
                </a:endParaRPr>
              </a:p>
              <a:p>
                <a:pPr marL="0" indent="0" algn="r">
                  <a:lnSpc>
                    <a:spcPct val="115000"/>
                  </a:lnSpc>
                  <a:spcAft>
                    <a:spcPts val="0"/>
                  </a:spcAft>
                  <a:buNone/>
                </a:pPr>
                <a:r>
                  <a:rPr lang="en-US" i="1">
                    <a:effectLst/>
                    <a:latin typeface="Times New Roman"/>
                    <a:ea typeface="Times New Roman"/>
                    <a:cs typeface="Times New Roman"/>
                  </a:rPr>
                  <a:t>(Bài 2 Olympic sinh viên 2017)</a:t>
                </a:r>
                <a:endParaRPr lang="en-US" sz="2400">
                  <a:ea typeface="Calibri"/>
                  <a:cs typeface="Times New Roman"/>
                </a:endParaRPr>
              </a:p>
              <a:p>
                <a:pPr marL="0" indent="0" algn="ctr">
                  <a:lnSpc>
                    <a:spcPct val="115000"/>
                  </a:lnSpc>
                  <a:spcAft>
                    <a:spcPts val="0"/>
                  </a:spcAft>
                  <a:buNone/>
                </a:pPr>
                <a:r>
                  <a:rPr lang="en-US" b="1">
                    <a:effectLst/>
                    <a:latin typeface="Times New Roman"/>
                    <a:ea typeface="Times New Roman"/>
                    <a:cs typeface="Times New Roman"/>
                  </a:rPr>
                  <a:t>Giải:</a:t>
                </a:r>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a) </a:t>
                </a:r>
                <a:r>
                  <a:rPr lang="en-US">
                    <a:effectLst/>
                    <a:latin typeface="Times New Roman"/>
                    <a:ea typeface="Calibri"/>
                    <a:cs typeface="Times New Roman"/>
                  </a:rPr>
                  <a:t>Giả sử phản chứng: Tồn tại </a:t>
                </a:r>
                <a14:m>
                  <m:oMath xmlns:m="http://schemas.openxmlformats.org/officeDocument/2006/math">
                    <m:r>
                      <a:rPr lang="en-US" i="1">
                        <a:effectLst/>
                        <a:latin typeface="Cambria Math"/>
                        <a:ea typeface="Calibri"/>
                        <a:cs typeface="Times New Roman"/>
                      </a:rPr>
                      <m:t>𝛿</m:t>
                    </m:r>
                    <m:r>
                      <a:rPr lang="en-US" i="1">
                        <a:effectLst/>
                        <a:latin typeface="Cambria Math"/>
                        <a:ea typeface="Calibri"/>
                        <a:cs typeface="Times New Roman"/>
                      </a:rPr>
                      <m:t>&gt;0</m:t>
                    </m:r>
                  </m:oMath>
                </a14:m>
                <a:r>
                  <a:rPr lang="en-US">
                    <a:effectLst/>
                    <a:latin typeface="Times New Roman"/>
                    <a:ea typeface="Times New Roman"/>
                    <a:cs typeface="Times New Roman"/>
                  </a:rPr>
                  <a:t> và </a:t>
                </a:r>
                <a14:m>
                  <m:oMath xmlns:m="http://schemas.openxmlformats.org/officeDocument/2006/math">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r>
                      <a:rPr lang="en-US" i="1">
                        <a:effectLst/>
                        <a:latin typeface="Cambria Math"/>
                        <a:ea typeface="Times New Roman"/>
                        <a:cs typeface="Times New Roman"/>
                      </a:rPr>
                      <m:t>&gt;0</m:t>
                    </m:r>
                  </m:oMath>
                </a14:m>
                <a:r>
                  <a:rPr lang="en-US">
                    <a:effectLst/>
                    <a:latin typeface="Times New Roman"/>
                    <a:ea typeface="Times New Roman"/>
                    <a:cs typeface="Times New Roman"/>
                  </a:rPr>
                  <a:t> sao cho</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f>
                        <m:fPr>
                          <m:ctrlPr>
                            <a:rPr lang="en-US" i="1">
                              <a:effectLst/>
                              <a:latin typeface="Cambria Math"/>
                              <a:ea typeface="Calibri"/>
                              <a:cs typeface="Times New Roman"/>
                            </a:rPr>
                          </m:ctrlPr>
                        </m:fPr>
                        <m:num>
                          <m:sSup>
                            <m:sSupPr>
                              <m:ctrlPr>
                                <a:rPr lang="en-US" i="1">
                                  <a:effectLst/>
                                  <a:latin typeface="Cambria Math"/>
                                  <a:ea typeface="Calibri"/>
                                  <a:cs typeface="Times New Roman"/>
                                </a:rPr>
                              </m:ctrlPr>
                            </m:sSupPr>
                            <m:e>
                              <m:r>
                                <a:rPr lang="en-US" i="1">
                                  <a:effectLst/>
                                  <a:latin typeface="Cambria Math"/>
                                  <a:ea typeface="Calibri"/>
                                  <a:cs typeface="Times New Roman"/>
                                </a:rPr>
                                <m:t>𝑓</m:t>
                              </m:r>
                            </m:e>
                            <m:sup>
                              <m:r>
                                <a:rPr lang="en-US" i="1">
                                  <a:effectLst/>
                                  <a:latin typeface="Cambria Math"/>
                                  <a:ea typeface="Calibri"/>
                                  <a:cs typeface="Times New Roman"/>
                                </a:rPr>
                                <m:t>′</m:t>
                              </m:r>
                            </m:sup>
                          </m:sSup>
                          <m:d>
                            <m:dPr>
                              <m:ctrlPr>
                                <a:rPr lang="en-US" i="1">
                                  <a:effectLst/>
                                  <a:latin typeface="Cambria Math"/>
                                  <a:ea typeface="Calibri"/>
                                  <a:cs typeface="Times New Roman"/>
                                </a:rPr>
                              </m:ctrlPr>
                            </m:dPr>
                            <m:e>
                              <m:r>
                                <a:rPr lang="en-US" i="1">
                                  <a:effectLst/>
                                  <a:latin typeface="Cambria Math"/>
                                  <a:ea typeface="Calibri"/>
                                  <a:cs typeface="Times New Roman"/>
                                </a:rPr>
                                <m:t>𝑥</m:t>
                              </m:r>
                            </m:e>
                          </m:d>
                        </m:num>
                        <m:den>
                          <m:sSup>
                            <m:sSupPr>
                              <m:ctrlPr>
                                <a:rPr lang="en-US" i="1">
                                  <a:effectLst/>
                                  <a:latin typeface="Cambria Math"/>
                                  <a:ea typeface="Calibri"/>
                                  <a:cs typeface="Times New Roman"/>
                                </a:rPr>
                              </m:ctrlPr>
                            </m:sSupPr>
                            <m:e>
                              <m:d>
                                <m:dPr>
                                  <m:ctrlPr>
                                    <a:rPr lang="en-US" i="1">
                                      <a:effectLst/>
                                      <a:latin typeface="Cambria Math"/>
                                      <a:ea typeface="Calibri"/>
                                      <a:cs typeface="Times New Roman"/>
                                    </a:rPr>
                                  </m:ctrlPr>
                                </m:dPr>
                                <m:e>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e>
                              </m:d>
                            </m:e>
                            <m:sup>
                              <m:r>
                                <a:rPr lang="en-US" i="1">
                                  <a:effectLst/>
                                  <a:latin typeface="Cambria Math"/>
                                  <a:ea typeface="Calibri"/>
                                  <a:cs typeface="Times New Roman"/>
                                </a:rPr>
                                <m:t>2017</m:t>
                              </m:r>
                            </m:sup>
                          </m:sSup>
                        </m:den>
                      </m:f>
                      <m:r>
                        <a:rPr lang="en-US" i="1">
                          <a:effectLst/>
                          <a:latin typeface="Cambria Math"/>
                          <a:ea typeface="Calibri"/>
                          <a:cs typeface="Times New Roman"/>
                        </a:rPr>
                        <m:t>&gt;</m:t>
                      </m:r>
                      <m:r>
                        <a:rPr lang="en-US" i="1">
                          <a:effectLst/>
                          <a:latin typeface="Cambria Math"/>
                          <a:ea typeface="Calibri"/>
                          <a:cs typeface="Times New Roman"/>
                        </a:rPr>
                        <m:t>𝛿</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với mọi </a:t>
                </a:r>
                <a14:m>
                  <m:oMath xmlns:m="http://schemas.openxmlformats.org/officeDocument/2006/math">
                    <m:r>
                      <a:rPr lang="en-US" i="1">
                        <a:effectLst/>
                        <a:latin typeface="Cambria Math"/>
                        <a:ea typeface="Times New Roman"/>
                        <a:cs typeface="Times New Roman"/>
                      </a:rPr>
                      <m:t>𝑥</m:t>
                    </m:r>
                    <m:r>
                      <a:rPr lang="en-US" i="1">
                        <a:effectLst/>
                        <a:latin typeface="Cambria Math"/>
                        <a:ea typeface="Times New Roman"/>
                        <a:cs typeface="Times New Roman"/>
                      </a:rPr>
                      <m:t>≥</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r>
                      <a:rPr lang="en-US" i="1">
                        <a:effectLst/>
                        <a:latin typeface="Cambria Math"/>
                        <a:ea typeface="Times New Roman"/>
                        <a:cs typeface="Times New Roman"/>
                      </a:rPr>
                      <m:t>.</m:t>
                    </m:r>
                  </m:oMath>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Lấy tích phân 2 vế trên đoạn </a:t>
                </a:r>
                <a14:m>
                  <m:oMath xmlns:m="http://schemas.openxmlformats.org/officeDocument/2006/math">
                    <m:d>
                      <m:dPr>
                        <m:begChr m:val="["/>
                        <m:endChr m:val="]"/>
                        <m:ctrlPr>
                          <a:rPr lang="en-US" i="1">
                            <a:effectLst/>
                            <a:latin typeface="Cambria Math"/>
                            <a:ea typeface="Times New Roman"/>
                            <a:cs typeface="Times New Roman"/>
                          </a:rPr>
                        </m:ctrlPr>
                      </m:dPr>
                      <m:e>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r>
                          <a:rPr lang="en-US" i="1">
                            <a:effectLst/>
                            <a:latin typeface="Cambria Math"/>
                            <a:ea typeface="Times New Roman"/>
                            <a:cs typeface="Times New Roman"/>
                          </a:rPr>
                          <m:t>,</m:t>
                        </m:r>
                        <m:r>
                          <a:rPr lang="en-US" i="1">
                            <a:effectLst/>
                            <a:latin typeface="Cambria Math"/>
                            <a:ea typeface="Times New Roman"/>
                            <a:cs typeface="Times New Roman"/>
                          </a:rPr>
                          <m:t>𝑥</m:t>
                        </m:r>
                      </m:e>
                    </m:d>
                    <m:r>
                      <a:rPr lang="en-US" i="1">
                        <a:effectLst/>
                        <a:latin typeface="Cambria Math"/>
                        <a:ea typeface="Times New Roman"/>
                        <a:cs typeface="Times New Roman"/>
                      </a:rPr>
                      <m:t>,</m:t>
                    </m:r>
                  </m:oMath>
                </a14:m>
                <a:r>
                  <a:rPr lang="en-US">
                    <a:effectLst/>
                    <a:latin typeface="Times New Roman"/>
                    <a:ea typeface="Times New Roman"/>
                    <a:cs typeface="Times New Roman"/>
                  </a:rPr>
                  <a:t> ta được</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nary>
                        <m:naryPr>
                          <m:limLoc m:val="subSup"/>
                          <m:ctrlPr>
                            <a:rPr lang="en-US" i="1">
                              <a:effectLst/>
                              <a:latin typeface="Cambria Math"/>
                              <a:ea typeface="Times New Roman"/>
                              <a:cs typeface="Times New Roman"/>
                            </a:rPr>
                          </m:ctrlPr>
                        </m:naryPr>
                        <m:sub>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sub>
                        <m:sup>
                          <m:r>
                            <a:rPr lang="en-US" i="1">
                              <a:effectLst/>
                              <a:latin typeface="Cambria Math"/>
                              <a:ea typeface="Times New Roman"/>
                              <a:cs typeface="Times New Roman"/>
                            </a:rPr>
                            <m:t>𝑥</m:t>
                          </m:r>
                        </m:sup>
                        <m:e>
                          <m:f>
                            <m:fPr>
                              <m:ctrlPr>
                                <a:rPr lang="en-US" i="1">
                                  <a:effectLst/>
                                  <a:latin typeface="Cambria Math"/>
                                  <a:ea typeface="Times New Roman"/>
                                  <a:cs typeface="Times New Roman"/>
                                </a:rPr>
                              </m:ctrlPr>
                            </m:fPr>
                            <m:num>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𝑠</m:t>
                                  </m:r>
                                </m:e>
                              </m:d>
                            </m:num>
                            <m:den>
                              <m:sSup>
                                <m:sSupPr>
                                  <m:ctrlPr>
                                    <a:rPr lang="en-US" i="1">
                                      <a:effectLst/>
                                      <a:latin typeface="Cambria Math"/>
                                      <a:ea typeface="Times New Roman"/>
                                      <a:cs typeface="Times New Roman"/>
                                    </a:rPr>
                                  </m:ctrlPr>
                                </m:sSupPr>
                                <m:e>
                                  <m:d>
                                    <m:dPr>
                                      <m:ctrlPr>
                                        <a:rPr lang="en-US" i="1">
                                          <a:effectLst/>
                                          <a:latin typeface="Cambria Math"/>
                                          <a:ea typeface="Times New Roman"/>
                                          <a:cs typeface="Times New Roman"/>
                                        </a:rPr>
                                      </m:ctrlPr>
                                    </m:dPr>
                                    <m:e>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𝑠</m:t>
                                          </m:r>
                                        </m:e>
                                      </m:d>
                                    </m:e>
                                  </m:d>
                                </m:e>
                                <m:sup>
                                  <m:r>
                                    <a:rPr lang="en-US" i="1">
                                      <a:effectLst/>
                                      <a:latin typeface="Cambria Math"/>
                                      <a:ea typeface="Times New Roman"/>
                                      <a:cs typeface="Times New Roman"/>
                                    </a:rPr>
                                    <m:t>2017</m:t>
                                  </m:r>
                                </m:sup>
                              </m:sSup>
                            </m:den>
                          </m:f>
                          <m:r>
                            <a:rPr lang="en-US" i="1">
                              <a:effectLst/>
                              <a:latin typeface="Cambria Math"/>
                              <a:ea typeface="Times New Roman"/>
                              <a:cs typeface="Times New Roman"/>
                            </a:rPr>
                            <m:t>𝑑𝑠</m:t>
                          </m:r>
                        </m:e>
                      </m:nary>
                      <m:r>
                        <a:rPr lang="en-US" i="1">
                          <a:effectLst/>
                          <a:latin typeface="Cambria Math"/>
                          <a:ea typeface="Times New Roman"/>
                          <a:cs typeface="Times New Roman"/>
                        </a:rPr>
                        <m:t>&gt;</m:t>
                      </m:r>
                      <m:r>
                        <a:rPr lang="en-US" i="1">
                          <a:effectLst/>
                          <a:latin typeface="Cambria Math"/>
                          <a:ea typeface="Times New Roman"/>
                          <a:cs typeface="Times New Roman"/>
                        </a:rPr>
                        <m:t>𝛿</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r>
                            <a:rPr lang="en-US" i="1">
                              <a:effectLst/>
                              <a:latin typeface="Cambria Math"/>
                              <a:ea typeface="Times New Roman"/>
                              <a:cs typeface="Times New Roman"/>
                            </a:rPr>
                            <m:t>−</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e>
                      </m:d>
                      <m:r>
                        <a:rPr lang="en-US" i="1">
                          <a:effectLst/>
                          <a:latin typeface="Cambria Math"/>
                          <a:ea typeface="Times New Roman"/>
                          <a:cs typeface="Times New Roman"/>
                        </a:rPr>
                        <m:t>  ∀</m:t>
                      </m:r>
                      <m:r>
                        <a:rPr lang="en-US" i="1">
                          <a:effectLst/>
                          <a:latin typeface="Cambria Math"/>
                          <a:ea typeface="Times New Roman"/>
                          <a:cs typeface="Times New Roman"/>
                        </a:rPr>
                        <m:t>𝑥</m:t>
                      </m:r>
                      <m:r>
                        <a:rPr lang="en-US" i="1">
                          <a:effectLst/>
                          <a:latin typeface="Cambria Math"/>
                          <a:ea typeface="Times New Roman"/>
                          <a:cs typeface="Times New Roman"/>
                        </a:rPr>
                        <m:t>&gt;</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r>
                        <a:rPr lang="en-US" i="1">
                          <a:effectLst/>
                          <a:latin typeface="Cambria Math"/>
                          <a:ea typeface="Times New Roman"/>
                          <a:cs typeface="Times New Roman"/>
                        </a:rPr>
                        <m:t>.</m:t>
                      </m:r>
                    </m:oMath>
                  </m:oMathPara>
                </a14:m>
                <a:endParaRPr lang="en-US" sz="2400">
                  <a:ea typeface="Calibri"/>
                  <a:cs typeface="Times New Roman"/>
                </a:endParaRPr>
              </a:p>
              <a:p>
                <a:pPr marL="0" lvl="0" indent="0">
                  <a:lnSpc>
                    <a:spcPct val="115000"/>
                  </a:lnSpc>
                  <a:buNone/>
                </a:pPr>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228600"/>
                <a:ext cx="8229600" cy="6400800"/>
              </a:xfrm>
              <a:blipFill rotWithShape="1">
                <a:blip r:embed="rId3"/>
                <a:stretch>
                  <a:fillRect l="-889" t="-952" r="-1704" b="-1143"/>
                </a:stretch>
              </a:blipFill>
            </p:spPr>
            <p:txBody>
              <a:bodyPr/>
              <a:lstStyle/>
              <a:p>
                <a:r>
                  <a:rPr lang="en-US">
                    <a:noFill/>
                  </a:rPr>
                  <a:t> </a:t>
                </a:r>
              </a:p>
            </p:txBody>
          </p:sp>
        </mc:Fallback>
      </mc:AlternateContent>
    </p:spTree>
    <p:extLst>
      <p:ext uri="{BB962C8B-B14F-4D97-AF65-F5344CB8AC3E}">
        <p14:creationId xmlns:p14="http://schemas.microsoft.com/office/powerpoint/2010/main" val="271140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2" dur="500"/>
                                        <p:tgtEl>
                                          <p:spTgt spid="3">
                                            <p:txEl>
                                              <p:pRg st="5" end="5"/>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5" dur="500"/>
                                        <p:tgtEl>
                                          <p:spTgt spid="3">
                                            <p:txEl>
                                              <p:pRg st="6" end="6"/>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8" dur="500"/>
                                        <p:tgtEl>
                                          <p:spTgt spid="3">
                                            <p:txEl>
                                              <p:pRg st="7" end="7"/>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1" dur="500"/>
                                        <p:tgtEl>
                                          <p:spTgt spid="3">
                                            <p:txEl>
                                              <p:pRg st="8" end="8"/>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4" dur="500"/>
                                        <p:tgtEl>
                                          <p:spTgt spid="3">
                                            <p:txEl>
                                              <p:pRg st="9" end="9"/>
                                            </p:txEl>
                                          </p:spTgt>
                                        </p:tgtEl>
                                      </p:cBhvr>
                                    </p:animEffect>
                                  </p:childTnLst>
                                </p:cTn>
                              </p:par>
                              <p:par>
                                <p:cTn id="35" presetID="14" presetClass="entr" presetSubtype="10" fill="hold"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3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228600"/>
                <a:ext cx="8229600" cy="5897563"/>
              </a:xfrm>
            </p:spPr>
            <p:txBody>
              <a:bodyPr>
                <a:normAutofit fontScale="77500" lnSpcReduction="20000"/>
              </a:bodyPr>
              <a:lstStyle/>
              <a:p>
                <a:pPr marL="0" indent="0">
                  <a:lnSpc>
                    <a:spcPct val="115000"/>
                  </a:lnSpc>
                  <a:spcAft>
                    <a:spcPts val="0"/>
                  </a:spcAft>
                  <a:buNone/>
                </a:pPr>
                <a:r>
                  <a:rPr lang="en-US" smtClean="0">
                    <a:effectLst/>
                    <a:latin typeface="Times New Roman"/>
                    <a:ea typeface="Times New Roman"/>
                    <a:cs typeface="Times New Roman"/>
                  </a:rPr>
                  <a:t>Suy ra</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2016</m:t>
                          </m:r>
                        </m:den>
                      </m:f>
                      <m:d>
                        <m:dPr>
                          <m:ctrlPr>
                            <a:rPr lang="en-US" i="1">
                              <a:effectLst/>
                              <a:latin typeface="Cambria Math"/>
                              <a:ea typeface="Times New Roman"/>
                              <a:cs typeface="Times New Roman"/>
                            </a:rPr>
                          </m:ctrlPr>
                        </m:dPr>
                        <m:e>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𝑓</m:t>
                              </m:r>
                              <m:sSup>
                                <m:sSupPr>
                                  <m:ctrlPr>
                                    <a:rPr lang="en-US" i="1">
                                      <a:effectLst/>
                                      <a:latin typeface="Cambria Math"/>
                                      <a:ea typeface="Times New Roman"/>
                                      <a:cs typeface="Times New Roman"/>
                                    </a:rPr>
                                  </m:ctrlPr>
                                </m:sSupPr>
                                <m:e>
                                  <m:d>
                                    <m:dPr>
                                      <m:ctrlPr>
                                        <a:rPr lang="en-US" i="1">
                                          <a:effectLst/>
                                          <a:latin typeface="Cambria Math"/>
                                          <a:ea typeface="Times New Roman"/>
                                          <a:cs typeface="Times New Roman"/>
                                        </a:rPr>
                                      </m:ctrlPr>
                                    </m:dPr>
                                    <m:e>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e>
                                  </m:d>
                                </m:e>
                                <m:sup>
                                  <m:r>
                                    <a:rPr lang="en-US" i="1">
                                      <a:effectLst/>
                                      <a:latin typeface="Cambria Math"/>
                                      <a:ea typeface="Times New Roman"/>
                                      <a:cs typeface="Times New Roman"/>
                                    </a:rPr>
                                    <m:t>2016</m:t>
                                  </m:r>
                                </m:sup>
                              </m:sSup>
                            </m:den>
                          </m:f>
                          <m:r>
                            <a:rPr lang="en-US" i="1">
                              <a:effectLst/>
                              <a:latin typeface="Cambria Math"/>
                              <a:ea typeface="Times New Roman"/>
                              <a:cs typeface="Times New Roman"/>
                            </a:rPr>
                            <m:t>−</m:t>
                          </m:r>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𝑓</m:t>
                              </m:r>
                              <m:sSup>
                                <m:sSupPr>
                                  <m:ctrlPr>
                                    <a:rPr lang="en-US" i="1">
                                      <a:effectLst/>
                                      <a:latin typeface="Cambria Math"/>
                                      <a:ea typeface="Times New Roman"/>
                                      <a:cs typeface="Times New Roman"/>
                                    </a:rPr>
                                  </m:ctrlPr>
                                </m:sSupPr>
                                <m:e>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e>
                                <m:sup>
                                  <m:r>
                                    <a:rPr lang="en-US" i="1">
                                      <a:effectLst/>
                                      <a:latin typeface="Cambria Math"/>
                                      <a:ea typeface="Times New Roman"/>
                                      <a:cs typeface="Times New Roman"/>
                                    </a:rPr>
                                    <m:t>2016</m:t>
                                  </m:r>
                                </m:sup>
                              </m:sSup>
                            </m:den>
                          </m:f>
                        </m:e>
                      </m:d>
                      <m:r>
                        <a:rPr lang="en-US" i="1">
                          <a:effectLst/>
                          <a:latin typeface="Cambria Math"/>
                          <a:ea typeface="Times New Roman"/>
                          <a:cs typeface="Times New Roman"/>
                        </a:rPr>
                        <m:t>&gt;</m:t>
                      </m:r>
                      <m:r>
                        <a:rPr lang="en-US" i="1">
                          <a:effectLst/>
                          <a:latin typeface="Cambria Math"/>
                          <a:ea typeface="Times New Roman"/>
                          <a:cs typeface="Times New Roman"/>
                        </a:rPr>
                        <m:t>𝛿</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r>
                            <a:rPr lang="en-US" i="1">
                              <a:effectLst/>
                              <a:latin typeface="Cambria Math"/>
                              <a:ea typeface="Times New Roman"/>
                              <a:cs typeface="Times New Roman"/>
                            </a:rPr>
                            <m:t>−</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e>
                      </m:d>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Hay</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f>
                        <m:fPr>
                          <m:ctrlPr>
                            <a:rPr lang="en-US" i="1">
                              <a:effectLst/>
                              <a:latin typeface="Cambria Math"/>
                              <a:ea typeface="Times New Roman"/>
                              <a:cs typeface="Times New Roman"/>
                            </a:rPr>
                          </m:ctrlPr>
                        </m:fPr>
                        <m:num>
                          <m:r>
                            <a:rPr lang="en-US" i="1">
                              <a:effectLst/>
                              <a:latin typeface="Cambria Math"/>
                              <a:ea typeface="Times New Roman"/>
                              <a:cs typeface="Times New Roman"/>
                            </a:rPr>
                            <m:t>1</m:t>
                          </m:r>
                        </m:num>
                        <m:den>
                          <m:r>
                            <a:rPr lang="en-US" i="1">
                              <a:effectLst/>
                              <a:latin typeface="Cambria Math"/>
                              <a:ea typeface="Times New Roman"/>
                              <a:cs typeface="Times New Roman"/>
                            </a:rPr>
                            <m:t>𝑓</m:t>
                          </m:r>
                          <m:sSup>
                            <m:sSupPr>
                              <m:ctrlPr>
                                <a:rPr lang="en-US" i="1">
                                  <a:effectLst/>
                                  <a:latin typeface="Cambria Math"/>
                                  <a:ea typeface="Times New Roman"/>
                                  <a:cs typeface="Times New Roman"/>
                                </a:rPr>
                              </m:ctrlPr>
                            </m:sSupPr>
                            <m:e>
                              <m:d>
                                <m:dPr>
                                  <m:ctrlPr>
                                    <a:rPr lang="en-US" i="1">
                                      <a:effectLst/>
                                      <a:latin typeface="Cambria Math"/>
                                      <a:ea typeface="Times New Roman"/>
                                      <a:cs typeface="Times New Roman"/>
                                    </a:rPr>
                                  </m:ctrlPr>
                                </m:dPr>
                                <m:e>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e>
                              </m:d>
                            </m:e>
                            <m:sup>
                              <m:r>
                                <a:rPr lang="en-US" i="1">
                                  <a:effectLst/>
                                  <a:latin typeface="Cambria Math"/>
                                  <a:ea typeface="Times New Roman"/>
                                  <a:cs typeface="Times New Roman"/>
                                </a:rPr>
                                <m:t>2016</m:t>
                              </m:r>
                            </m:sup>
                          </m:sSup>
                        </m:den>
                      </m:f>
                      <m:r>
                        <a:rPr lang="en-US" i="1">
                          <a:effectLst/>
                          <a:latin typeface="Cambria Math"/>
                          <a:ea typeface="Times New Roman"/>
                          <a:cs typeface="Times New Roman"/>
                        </a:rPr>
                        <m:t>&gt;2016</m:t>
                      </m:r>
                      <m:r>
                        <a:rPr lang="en-US" i="1">
                          <a:effectLst/>
                          <a:latin typeface="Cambria Math"/>
                          <a:ea typeface="Times New Roman"/>
                          <a:cs typeface="Times New Roman"/>
                        </a:rPr>
                        <m:t>𝛿</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r>
                            <a:rPr lang="en-US" i="1">
                              <a:effectLst/>
                              <a:latin typeface="Cambria Math"/>
                              <a:ea typeface="Times New Roman"/>
                              <a:cs typeface="Times New Roman"/>
                            </a:rPr>
                            <m:t>−</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e>
                      </m:d>
                      <m:r>
                        <a:rPr lang="en-US" i="1">
                          <a:effectLst/>
                          <a:latin typeface="Cambria Math"/>
                          <a:ea typeface="Times New Roman"/>
                          <a:cs typeface="Times New Roman"/>
                        </a:rPr>
                        <m:t>  ∀</m:t>
                      </m:r>
                      <m:r>
                        <a:rPr lang="en-US" i="1">
                          <a:effectLst/>
                          <a:latin typeface="Cambria Math"/>
                          <a:ea typeface="Times New Roman"/>
                          <a:cs typeface="Times New Roman"/>
                        </a:rPr>
                        <m:t>𝑥</m:t>
                      </m:r>
                      <m:r>
                        <a:rPr lang="en-US" i="1">
                          <a:effectLst/>
                          <a:latin typeface="Cambria Math"/>
                          <a:ea typeface="Times New Roman"/>
                          <a:cs typeface="Times New Roman"/>
                        </a:rPr>
                        <m:t>&gt;</m:t>
                      </m:r>
                      <m:sSub>
                        <m:sSubPr>
                          <m:ctrlPr>
                            <a:rPr lang="en-US" i="1">
                              <a:effectLst/>
                              <a:latin typeface="Cambria Math"/>
                              <a:ea typeface="Times New Roman"/>
                              <a:cs typeface="Times New Roman"/>
                            </a:rPr>
                          </m:ctrlPr>
                        </m:sSubPr>
                        <m:e>
                          <m:r>
                            <a:rPr lang="en-US" i="1">
                              <a:effectLst/>
                              <a:latin typeface="Cambria Math"/>
                              <a:ea typeface="Times New Roman"/>
                              <a:cs typeface="Times New Roman"/>
                            </a:rPr>
                            <m:t>𝑥</m:t>
                          </m:r>
                        </m:e>
                        <m:sub>
                          <m:r>
                            <a:rPr lang="en-US" i="1">
                              <a:effectLst/>
                              <a:latin typeface="Cambria Math"/>
                              <a:ea typeface="Times New Roman"/>
                              <a:cs typeface="Times New Roman"/>
                            </a:rPr>
                            <m:t>𝑜</m:t>
                          </m:r>
                        </m:sub>
                      </m:sSub>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Cho </a:t>
                </a:r>
                <a14:m>
                  <m:oMath xmlns:m="http://schemas.openxmlformats.org/officeDocument/2006/math">
                    <m:r>
                      <a:rPr lang="en-US" i="1">
                        <a:effectLst/>
                        <a:latin typeface="Cambria Math"/>
                        <a:ea typeface="Times New Roman"/>
                        <a:cs typeface="Times New Roman"/>
                      </a:rPr>
                      <m:t>𝑥</m:t>
                    </m:r>
                    <m:r>
                      <a:rPr lang="en-US" i="1">
                        <a:effectLst/>
                        <a:latin typeface="Cambria Math"/>
                        <a:ea typeface="Times New Roman"/>
                        <a:cs typeface="Times New Roman"/>
                      </a:rPr>
                      <m:t>→+∞,</m:t>
                    </m:r>
                  </m:oMath>
                </a14:m>
                <a:r>
                  <a:rPr lang="en-US">
                    <a:effectLst/>
                    <a:latin typeface="Times New Roman"/>
                    <a:ea typeface="Times New Roman"/>
                    <a:cs typeface="Times New Roman"/>
                  </a:rPr>
                  <a:t> ta suy ra điều mâu thuẫn.</a:t>
                </a:r>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b) Ví dụ </a:t>
                </a:r>
                <a:endParaRPr lang="en-US" smtClean="0">
                  <a:effectLst/>
                  <a:latin typeface="Times New Roman"/>
                  <a:ea typeface="Times New Roman"/>
                  <a:cs typeface="Times New Roman"/>
                </a:endParaRPr>
              </a:p>
              <a:p>
                <a:pPr marL="0" indent="0">
                  <a:lnSpc>
                    <a:spcPct val="115000"/>
                  </a:lnSpc>
                  <a:spcAft>
                    <a:spcPts val="0"/>
                  </a:spcAft>
                  <a:buNone/>
                </a:pPr>
                <a:r>
                  <a:rPr lang="en-US" smtClean="0">
                    <a:effectLst/>
                    <a:latin typeface="Times New Roman"/>
                    <a:ea typeface="Times New Roman"/>
                    <a:cs typeface="Times New Roman"/>
                  </a:rPr>
                  <a:t>hàm </a:t>
                </a:r>
                <a14:m>
                  <m:oMath xmlns:m="http://schemas.openxmlformats.org/officeDocument/2006/math">
                    <m:r>
                      <a:rPr lang="en-US" i="1">
                        <a:effectLst/>
                        <a:latin typeface="Cambria Math"/>
                        <a:ea typeface="Times New Roman"/>
                        <a:cs typeface="Times New Roman"/>
                      </a:rPr>
                      <m:t>𝑓</m:t>
                    </m:r>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𝑒</m:t>
                        </m:r>
                      </m:e>
                      <m:sup>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sup>
                    </m:sSup>
                    <m:r>
                      <a:rPr lang="en-US" i="1">
                        <a:effectLst/>
                        <a:latin typeface="Cambria Math"/>
                        <a:ea typeface="Times New Roman"/>
                        <a:cs typeface="Times New Roman"/>
                      </a:rPr>
                      <m:t>,</m:t>
                    </m:r>
                  </m:oMath>
                </a14:m>
                <a:r>
                  <a:rPr lang="en-US">
                    <a:effectLst/>
                    <a:latin typeface="Times New Roman"/>
                    <a:ea typeface="Times New Roman"/>
                    <a:cs typeface="Times New Roman"/>
                  </a:rPr>
                  <a:t> có</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r>
                        <a:rPr lang="en-US" i="1">
                          <a:effectLst/>
                          <a:latin typeface="Cambria Math"/>
                          <a:ea typeface="Times New Roman"/>
                          <a:cs typeface="Times New Roman"/>
                        </a:rPr>
                        <m:t>=</m:t>
                      </m:r>
                      <m:r>
                        <a:rPr lang="en-US" i="1">
                          <a:effectLst/>
                          <a:latin typeface="Cambria Math"/>
                          <a:ea typeface="Times New Roman"/>
                          <a:cs typeface="Times New Roman"/>
                        </a:rPr>
                        <m:t>𝑥</m:t>
                      </m:r>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𝑒</m:t>
                          </m:r>
                        </m:e>
                        <m:sup>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𝑥</m:t>
                              </m:r>
                            </m:e>
                            <m:sup>
                              <m:r>
                                <a:rPr lang="en-US" i="1">
                                  <a:effectLst/>
                                  <a:latin typeface="Cambria Math"/>
                                  <a:ea typeface="Times New Roman"/>
                                  <a:cs typeface="Times New Roman"/>
                                </a:rPr>
                                <m:t>2</m:t>
                              </m:r>
                            </m:sup>
                          </m:sSup>
                        </m:sup>
                      </m:sSup>
                      <m:r>
                        <a:rPr lang="en-US" i="1">
                          <a:effectLst/>
                          <a:latin typeface="Cambria Math"/>
                          <a:ea typeface="Calibri"/>
                          <a:cs typeface="Times New Roman"/>
                        </a:rPr>
                        <m:t>→</m:t>
                      </m:r>
                      <m:r>
                        <a:rPr lang="en-US" i="1">
                          <a:effectLst/>
                          <a:latin typeface="Cambria Math"/>
                          <a:ea typeface="Calibri"/>
                          <a:cs typeface="Times New Roman"/>
                        </a:rPr>
                        <m:t>𝑙𝑖𝑚</m:t>
                      </m:r>
                      <m:r>
                        <a:rPr lang="en-US" i="1">
                          <a:effectLst/>
                          <a:latin typeface="Cambria Math"/>
                          <a:ea typeface="Calibri"/>
                          <a:cs typeface="Times New Roman"/>
                        </a:rPr>
                        <m:t> </m:t>
                      </m:r>
                      <m:r>
                        <a:rPr lang="en-US" i="1">
                          <a:effectLst/>
                          <a:latin typeface="Cambria Math"/>
                          <a:ea typeface="Calibri"/>
                          <a:cs typeface="Times New Roman"/>
                        </a:rPr>
                        <m:t>𝑖𝑛</m:t>
                      </m:r>
                      <m:sSub>
                        <m:sSubPr>
                          <m:ctrlPr>
                            <a:rPr lang="en-US" i="1">
                              <a:effectLst/>
                              <a:latin typeface="Cambria Math"/>
                              <a:ea typeface="Calibri"/>
                              <a:cs typeface="Times New Roman"/>
                            </a:rPr>
                          </m:ctrlPr>
                        </m:sSubPr>
                        <m:e>
                          <m:r>
                            <a:rPr lang="en-US" i="1">
                              <a:effectLst/>
                              <a:latin typeface="Cambria Math"/>
                              <a:ea typeface="Calibri"/>
                              <a:cs typeface="Times New Roman"/>
                            </a:rPr>
                            <m:t>𝑓</m:t>
                          </m:r>
                        </m:e>
                        <m:sub>
                          <m:r>
                            <a:rPr lang="en-US" i="1">
                              <a:effectLst/>
                              <a:latin typeface="Cambria Math"/>
                              <a:ea typeface="Calibri"/>
                              <a:cs typeface="Times New Roman"/>
                            </a:rPr>
                            <m:t>𝑥</m:t>
                          </m:r>
                          <m:r>
                            <a:rPr lang="en-US" i="1">
                              <a:effectLst/>
                              <a:latin typeface="Cambria Math"/>
                              <a:ea typeface="Calibri"/>
                              <a:cs typeface="Times New Roman"/>
                            </a:rPr>
                            <m:t>→+∞</m:t>
                          </m:r>
                        </m:sub>
                      </m:sSub>
                      <m:f>
                        <m:fPr>
                          <m:ctrlPr>
                            <a:rPr lang="en-US" i="1">
                              <a:effectLst/>
                              <a:latin typeface="Cambria Math"/>
                              <a:ea typeface="Times New Roman"/>
                              <a:cs typeface="Times New Roman"/>
                            </a:rPr>
                          </m:ctrlPr>
                        </m:fPr>
                        <m:num>
                          <m:sSup>
                            <m:sSupPr>
                              <m:ctrlPr>
                                <a:rPr lang="en-US" i="1">
                                  <a:effectLst/>
                                  <a:latin typeface="Cambria Math"/>
                                  <a:ea typeface="Times New Roman"/>
                                  <a:cs typeface="Times New Roman"/>
                                </a:rPr>
                              </m:ctrlPr>
                            </m:sSupPr>
                            <m:e>
                              <m:r>
                                <a:rPr lang="en-US" i="1">
                                  <a:effectLst/>
                                  <a:latin typeface="Cambria Math"/>
                                  <a:ea typeface="Times New Roman"/>
                                  <a:cs typeface="Times New Roman"/>
                                </a:rPr>
                                <m:t>𝑓</m:t>
                              </m:r>
                            </m:e>
                            <m:sup>
                              <m:r>
                                <a:rPr lang="en-US" i="1">
                                  <a:effectLst/>
                                  <a:latin typeface="Cambria Math"/>
                                  <a:ea typeface="Times New Roman"/>
                                  <a:cs typeface="Times New Roman"/>
                                </a:rPr>
                                <m:t>′</m:t>
                              </m:r>
                            </m:sup>
                          </m:sSup>
                          <m:d>
                            <m:dPr>
                              <m:ctrlPr>
                                <a:rPr lang="en-US" i="1">
                                  <a:effectLst/>
                                  <a:latin typeface="Cambria Math"/>
                                  <a:ea typeface="Times New Roman"/>
                                  <a:cs typeface="Times New Roman"/>
                                </a:rPr>
                              </m:ctrlPr>
                            </m:dPr>
                            <m:e>
                              <m:r>
                                <a:rPr lang="en-US" i="1">
                                  <a:effectLst/>
                                  <a:latin typeface="Cambria Math"/>
                                  <a:ea typeface="Times New Roman"/>
                                  <a:cs typeface="Times New Roman"/>
                                </a:rPr>
                                <m:t>𝑥</m:t>
                              </m:r>
                            </m:e>
                          </m:d>
                        </m:num>
                        <m:den>
                          <m:r>
                            <a:rPr lang="en-US" i="1">
                              <a:effectLst/>
                              <a:latin typeface="Cambria Math"/>
                              <a:ea typeface="Times New Roman"/>
                              <a:cs typeface="Times New Roman"/>
                            </a:rPr>
                            <m:t>𝑓</m:t>
                          </m:r>
                          <m:r>
                            <a:rPr lang="en-US" i="1">
                              <a:effectLst/>
                              <a:latin typeface="Cambria Math"/>
                              <a:ea typeface="Times New Roman"/>
                              <a:cs typeface="Times New Roman"/>
                            </a:rPr>
                            <m:t>(</m:t>
                          </m:r>
                          <m:r>
                            <a:rPr lang="en-US" i="1">
                              <a:effectLst/>
                              <a:latin typeface="Cambria Math"/>
                              <a:ea typeface="Times New Roman"/>
                              <a:cs typeface="Times New Roman"/>
                            </a:rPr>
                            <m:t>𝑥</m:t>
                          </m:r>
                          <m:r>
                            <a:rPr lang="en-US" i="1">
                              <a:effectLst/>
                              <a:latin typeface="Cambria Math"/>
                              <a:ea typeface="Times New Roman"/>
                              <a:cs typeface="Times New Roman"/>
                            </a:rPr>
                            <m:t>)</m:t>
                          </m:r>
                        </m:den>
                      </m:f>
                      <m:r>
                        <a:rPr lang="en-US" i="1">
                          <a:effectLst/>
                          <a:latin typeface="Cambria Math"/>
                          <a:ea typeface="Times New Roman"/>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Times New Roman"/>
                    <a:cs typeface="Times New Roman"/>
                  </a:rPr>
                  <a:t> </a:t>
                </a:r>
                <a:endParaRPr lang="en-US" sz="2400">
                  <a:ea typeface="Calibri"/>
                  <a:cs typeface="Times New Roman"/>
                </a:endParaRPr>
              </a:p>
              <a:p>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228600"/>
                <a:ext cx="8229600" cy="5897563"/>
              </a:xfrm>
              <a:blipFill rotWithShape="1">
                <a:blip r:embed="rId3"/>
                <a:stretch>
                  <a:fillRect l="-1185" t="-1241" b="-2585"/>
                </a:stretch>
              </a:blipFill>
            </p:spPr>
            <p:txBody>
              <a:bodyPr/>
              <a:lstStyle/>
              <a:p>
                <a:r>
                  <a:rPr lang="en-US">
                    <a:noFill/>
                  </a:rPr>
                  <a:t> </a:t>
                </a:r>
              </a:p>
            </p:txBody>
          </p:sp>
        </mc:Fallback>
      </mc:AlternateContent>
    </p:spTree>
    <p:extLst>
      <p:ext uri="{BB962C8B-B14F-4D97-AF65-F5344CB8AC3E}">
        <p14:creationId xmlns:p14="http://schemas.microsoft.com/office/powerpoint/2010/main" val="300260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4" dur="500"/>
                                        <p:tgtEl>
                                          <p:spTgt spid="3">
                                            <p:txEl>
                                              <p:pRg st="5" end="5"/>
                                            </p:txEl>
                                          </p:spTgt>
                                        </p:tgtEl>
                                      </p:cBhvr>
                                    </p:animEffect>
                                  </p:childTnLst>
                                </p:cTn>
                              </p:par>
                              <p:par>
                                <p:cTn id="25" presetID="14"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7" dur="500"/>
                                        <p:tgtEl>
                                          <p:spTgt spid="3">
                                            <p:txEl>
                                              <p:pRg st="6" end="6"/>
                                            </p:txEl>
                                          </p:spTgt>
                                        </p:tgtEl>
                                      </p:cBhvr>
                                    </p:animEffect>
                                  </p:childTnLst>
                                </p:cTn>
                              </p:par>
                              <p:par>
                                <p:cTn id="28" presetID="14"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491</TotalTime>
  <Words>2270</Words>
  <Application>Microsoft Office PowerPoint</Application>
  <PresentationFormat>On-screen Show (4:3)</PresentationFormat>
  <Paragraphs>162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PowerPoint Presentation</vt:lpstr>
      <vt:lpstr>MỞ ĐẦU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dell</cp:lastModifiedBy>
  <cp:revision>15</cp:revision>
  <dcterms:created xsi:type="dcterms:W3CDTF">2021-06-21T01:08:02Z</dcterms:created>
  <dcterms:modified xsi:type="dcterms:W3CDTF">2021-06-21T13:39:41Z</dcterms:modified>
</cp:coreProperties>
</file>