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8" r:id="rId8"/>
    <p:sldId id="262" r:id="rId9"/>
    <p:sldId id="263" r:id="rId10"/>
    <p:sldId id="264" r:id="rId11"/>
    <p:sldId id="265" r:id="rId12"/>
    <p:sldId id="267" r:id="rId13"/>
    <p:sldId id="266" r:id="rId14"/>
    <p:sldId id="269" r:id="rId15"/>
    <p:sldId id="270" r:id="rId16"/>
    <p:sldId id="271" r:id="rId17"/>
    <p:sldId id="272" r:id="rId18"/>
    <p:sldId id="277" r:id="rId19"/>
    <p:sldId id="273" r:id="rId20"/>
    <p:sldId id="274" r:id="rId21"/>
    <p:sldId id="276" r:id="rId22"/>
    <p:sldId id="275" r:id="rId23"/>
    <p:sldId id="278" r:id="rId24"/>
    <p:sldId id="279"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4" Type="http://schemas.openxmlformats.org/officeDocument/2006/relationships/image" Target="../media/image7.jpe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EA0BD-ECBB-49A9-A633-3055C058E1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CADC4E-5BED-46BA-9870-9B85FB4FC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AADD81-44E3-41EA-9D71-4539F62938AB}"/>
              </a:ext>
            </a:extLst>
          </p:cNvPr>
          <p:cNvSpPr>
            <a:spLocks noGrp="1"/>
          </p:cNvSpPr>
          <p:nvPr>
            <p:ph type="dt" sz="half" idx="10"/>
          </p:nvPr>
        </p:nvSpPr>
        <p:spPr/>
        <p:txBody>
          <a:bodyPr/>
          <a:lstStyle/>
          <a:p>
            <a:fld id="{CF36808C-3705-4855-BE33-BBCB8A3714BA}" type="datetimeFigureOut">
              <a:rPr lang="en-US" smtClean="0"/>
              <a:t>6/20/2021</a:t>
            </a:fld>
            <a:endParaRPr lang="en-US"/>
          </a:p>
        </p:txBody>
      </p:sp>
      <p:sp>
        <p:nvSpPr>
          <p:cNvPr id="5" name="Footer Placeholder 4">
            <a:extLst>
              <a:ext uri="{FF2B5EF4-FFF2-40B4-BE49-F238E27FC236}">
                <a16:creationId xmlns:a16="http://schemas.microsoft.com/office/drawing/2014/main" id="{12062218-CF6B-414A-9C71-18F3170500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52A991-6F72-449D-A74C-879329D48F37}"/>
              </a:ext>
            </a:extLst>
          </p:cNvPr>
          <p:cNvSpPr>
            <a:spLocks noGrp="1"/>
          </p:cNvSpPr>
          <p:nvPr>
            <p:ph type="sldNum" sz="quarter" idx="12"/>
          </p:nvPr>
        </p:nvSpPr>
        <p:spPr/>
        <p:txBody>
          <a:bodyPr/>
          <a:lstStyle/>
          <a:p>
            <a:fld id="{95FC590D-2829-42DF-AFBB-184818A3035E}" type="slidenum">
              <a:rPr lang="en-US" smtClean="0"/>
              <a:t>‹#›</a:t>
            </a:fld>
            <a:endParaRPr lang="en-US"/>
          </a:p>
        </p:txBody>
      </p:sp>
    </p:spTree>
    <p:extLst>
      <p:ext uri="{BB962C8B-B14F-4D97-AF65-F5344CB8AC3E}">
        <p14:creationId xmlns:p14="http://schemas.microsoft.com/office/powerpoint/2010/main" val="3949744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DBFD-080D-419F-BDEC-4FB8157353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81B211-B613-40E5-B650-BE1AC0EB67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85EF89-7424-463B-8011-A3376CA8C703}"/>
              </a:ext>
            </a:extLst>
          </p:cNvPr>
          <p:cNvSpPr>
            <a:spLocks noGrp="1"/>
          </p:cNvSpPr>
          <p:nvPr>
            <p:ph type="dt" sz="half" idx="10"/>
          </p:nvPr>
        </p:nvSpPr>
        <p:spPr/>
        <p:txBody>
          <a:bodyPr/>
          <a:lstStyle/>
          <a:p>
            <a:fld id="{CF36808C-3705-4855-BE33-BBCB8A3714BA}" type="datetimeFigureOut">
              <a:rPr lang="en-US" smtClean="0"/>
              <a:t>6/20/2021</a:t>
            </a:fld>
            <a:endParaRPr lang="en-US"/>
          </a:p>
        </p:txBody>
      </p:sp>
      <p:sp>
        <p:nvSpPr>
          <p:cNvPr id="5" name="Footer Placeholder 4">
            <a:extLst>
              <a:ext uri="{FF2B5EF4-FFF2-40B4-BE49-F238E27FC236}">
                <a16:creationId xmlns:a16="http://schemas.microsoft.com/office/drawing/2014/main" id="{DB85552F-6715-4D8C-A079-E849B48D9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C20CA-5357-4D32-9433-1B97862C7990}"/>
              </a:ext>
            </a:extLst>
          </p:cNvPr>
          <p:cNvSpPr>
            <a:spLocks noGrp="1"/>
          </p:cNvSpPr>
          <p:nvPr>
            <p:ph type="sldNum" sz="quarter" idx="12"/>
          </p:nvPr>
        </p:nvSpPr>
        <p:spPr/>
        <p:txBody>
          <a:bodyPr/>
          <a:lstStyle/>
          <a:p>
            <a:fld id="{95FC590D-2829-42DF-AFBB-184818A3035E}" type="slidenum">
              <a:rPr lang="en-US" smtClean="0"/>
              <a:t>‹#›</a:t>
            </a:fld>
            <a:endParaRPr lang="en-US"/>
          </a:p>
        </p:txBody>
      </p:sp>
    </p:spTree>
    <p:extLst>
      <p:ext uri="{BB962C8B-B14F-4D97-AF65-F5344CB8AC3E}">
        <p14:creationId xmlns:p14="http://schemas.microsoft.com/office/powerpoint/2010/main" val="1550280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3474F0-E0BA-4357-AE0F-133950CB65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3B7FF3-B6AD-4831-A9F9-73380FCCDD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0ADFD-DB83-42DD-901E-C0A773E4617B}"/>
              </a:ext>
            </a:extLst>
          </p:cNvPr>
          <p:cNvSpPr>
            <a:spLocks noGrp="1"/>
          </p:cNvSpPr>
          <p:nvPr>
            <p:ph type="dt" sz="half" idx="10"/>
          </p:nvPr>
        </p:nvSpPr>
        <p:spPr/>
        <p:txBody>
          <a:bodyPr/>
          <a:lstStyle/>
          <a:p>
            <a:fld id="{CF36808C-3705-4855-BE33-BBCB8A3714BA}" type="datetimeFigureOut">
              <a:rPr lang="en-US" smtClean="0"/>
              <a:t>6/20/2021</a:t>
            </a:fld>
            <a:endParaRPr lang="en-US"/>
          </a:p>
        </p:txBody>
      </p:sp>
      <p:sp>
        <p:nvSpPr>
          <p:cNvPr id="5" name="Footer Placeholder 4">
            <a:extLst>
              <a:ext uri="{FF2B5EF4-FFF2-40B4-BE49-F238E27FC236}">
                <a16:creationId xmlns:a16="http://schemas.microsoft.com/office/drawing/2014/main" id="{37121E88-A810-4A6E-8D0E-2385C5A49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BE12E-3134-4463-ABAA-85D5430C197C}"/>
              </a:ext>
            </a:extLst>
          </p:cNvPr>
          <p:cNvSpPr>
            <a:spLocks noGrp="1"/>
          </p:cNvSpPr>
          <p:nvPr>
            <p:ph type="sldNum" sz="quarter" idx="12"/>
          </p:nvPr>
        </p:nvSpPr>
        <p:spPr/>
        <p:txBody>
          <a:bodyPr/>
          <a:lstStyle/>
          <a:p>
            <a:fld id="{95FC590D-2829-42DF-AFBB-184818A3035E}" type="slidenum">
              <a:rPr lang="en-US" smtClean="0"/>
              <a:t>‹#›</a:t>
            </a:fld>
            <a:endParaRPr lang="en-US"/>
          </a:p>
        </p:txBody>
      </p:sp>
    </p:spTree>
    <p:extLst>
      <p:ext uri="{BB962C8B-B14F-4D97-AF65-F5344CB8AC3E}">
        <p14:creationId xmlns:p14="http://schemas.microsoft.com/office/powerpoint/2010/main" val="1099970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4070F-BAC4-4044-88D9-53A9A8837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533E3-DA9B-47A4-9D16-75FC964883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BBB04-C41A-4B59-A56A-7DF32CCAF8F8}"/>
              </a:ext>
            </a:extLst>
          </p:cNvPr>
          <p:cNvSpPr>
            <a:spLocks noGrp="1"/>
          </p:cNvSpPr>
          <p:nvPr>
            <p:ph type="dt" sz="half" idx="10"/>
          </p:nvPr>
        </p:nvSpPr>
        <p:spPr/>
        <p:txBody>
          <a:bodyPr/>
          <a:lstStyle/>
          <a:p>
            <a:fld id="{CF36808C-3705-4855-BE33-BBCB8A3714BA}" type="datetimeFigureOut">
              <a:rPr lang="en-US" smtClean="0"/>
              <a:t>6/20/2021</a:t>
            </a:fld>
            <a:endParaRPr lang="en-US"/>
          </a:p>
        </p:txBody>
      </p:sp>
      <p:sp>
        <p:nvSpPr>
          <p:cNvPr id="5" name="Footer Placeholder 4">
            <a:extLst>
              <a:ext uri="{FF2B5EF4-FFF2-40B4-BE49-F238E27FC236}">
                <a16:creationId xmlns:a16="http://schemas.microsoft.com/office/drawing/2014/main" id="{AE9640ED-A99B-4B59-AEEB-B7BA605346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9855C0-7C4A-45D0-A07C-DFB819C6858D}"/>
              </a:ext>
            </a:extLst>
          </p:cNvPr>
          <p:cNvSpPr>
            <a:spLocks noGrp="1"/>
          </p:cNvSpPr>
          <p:nvPr>
            <p:ph type="sldNum" sz="quarter" idx="12"/>
          </p:nvPr>
        </p:nvSpPr>
        <p:spPr/>
        <p:txBody>
          <a:bodyPr/>
          <a:lstStyle/>
          <a:p>
            <a:fld id="{95FC590D-2829-42DF-AFBB-184818A3035E}" type="slidenum">
              <a:rPr lang="en-US" smtClean="0"/>
              <a:t>‹#›</a:t>
            </a:fld>
            <a:endParaRPr lang="en-US"/>
          </a:p>
        </p:txBody>
      </p:sp>
    </p:spTree>
    <p:extLst>
      <p:ext uri="{BB962C8B-B14F-4D97-AF65-F5344CB8AC3E}">
        <p14:creationId xmlns:p14="http://schemas.microsoft.com/office/powerpoint/2010/main" val="3420457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4912A-3F2A-42EC-A33E-E10BFD614B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8C8227-3906-4A2E-A51D-84886A38E6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BFEF08-0CBE-48BA-8D3E-47840522B2A6}"/>
              </a:ext>
            </a:extLst>
          </p:cNvPr>
          <p:cNvSpPr>
            <a:spLocks noGrp="1"/>
          </p:cNvSpPr>
          <p:nvPr>
            <p:ph type="dt" sz="half" idx="10"/>
          </p:nvPr>
        </p:nvSpPr>
        <p:spPr/>
        <p:txBody>
          <a:bodyPr/>
          <a:lstStyle/>
          <a:p>
            <a:fld id="{CF36808C-3705-4855-BE33-BBCB8A3714BA}" type="datetimeFigureOut">
              <a:rPr lang="en-US" smtClean="0"/>
              <a:t>6/20/2021</a:t>
            </a:fld>
            <a:endParaRPr lang="en-US"/>
          </a:p>
        </p:txBody>
      </p:sp>
      <p:sp>
        <p:nvSpPr>
          <p:cNvPr id="5" name="Footer Placeholder 4">
            <a:extLst>
              <a:ext uri="{FF2B5EF4-FFF2-40B4-BE49-F238E27FC236}">
                <a16:creationId xmlns:a16="http://schemas.microsoft.com/office/drawing/2014/main" id="{F2881E3E-D1D6-46ED-B7CB-CB94B7759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66BCFE-B94B-4ACE-A425-D0D3DEB7CB0A}"/>
              </a:ext>
            </a:extLst>
          </p:cNvPr>
          <p:cNvSpPr>
            <a:spLocks noGrp="1"/>
          </p:cNvSpPr>
          <p:nvPr>
            <p:ph type="sldNum" sz="quarter" idx="12"/>
          </p:nvPr>
        </p:nvSpPr>
        <p:spPr/>
        <p:txBody>
          <a:bodyPr/>
          <a:lstStyle/>
          <a:p>
            <a:fld id="{95FC590D-2829-42DF-AFBB-184818A3035E}" type="slidenum">
              <a:rPr lang="en-US" smtClean="0"/>
              <a:t>‹#›</a:t>
            </a:fld>
            <a:endParaRPr lang="en-US"/>
          </a:p>
        </p:txBody>
      </p:sp>
    </p:spTree>
    <p:extLst>
      <p:ext uri="{BB962C8B-B14F-4D97-AF65-F5344CB8AC3E}">
        <p14:creationId xmlns:p14="http://schemas.microsoft.com/office/powerpoint/2010/main" val="3752320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C357-87A3-41FC-A5BC-4E625E9CBF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573478-E1C3-45A2-9293-FDF39863F2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73B475-F8F5-4A52-B3E3-434274BF52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7FCCFE-9488-44C9-944D-B5F9CFCE510D}"/>
              </a:ext>
            </a:extLst>
          </p:cNvPr>
          <p:cNvSpPr>
            <a:spLocks noGrp="1"/>
          </p:cNvSpPr>
          <p:nvPr>
            <p:ph type="dt" sz="half" idx="10"/>
          </p:nvPr>
        </p:nvSpPr>
        <p:spPr/>
        <p:txBody>
          <a:bodyPr/>
          <a:lstStyle/>
          <a:p>
            <a:fld id="{CF36808C-3705-4855-BE33-BBCB8A3714BA}" type="datetimeFigureOut">
              <a:rPr lang="en-US" smtClean="0"/>
              <a:t>6/20/2021</a:t>
            </a:fld>
            <a:endParaRPr lang="en-US"/>
          </a:p>
        </p:txBody>
      </p:sp>
      <p:sp>
        <p:nvSpPr>
          <p:cNvPr id="6" name="Footer Placeholder 5">
            <a:extLst>
              <a:ext uri="{FF2B5EF4-FFF2-40B4-BE49-F238E27FC236}">
                <a16:creationId xmlns:a16="http://schemas.microsoft.com/office/drawing/2014/main" id="{F8ABAAD1-B443-4F8A-B769-E152AD9F3C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279322-B14B-468B-BBD5-207B09395304}"/>
              </a:ext>
            </a:extLst>
          </p:cNvPr>
          <p:cNvSpPr>
            <a:spLocks noGrp="1"/>
          </p:cNvSpPr>
          <p:nvPr>
            <p:ph type="sldNum" sz="quarter" idx="12"/>
          </p:nvPr>
        </p:nvSpPr>
        <p:spPr/>
        <p:txBody>
          <a:bodyPr/>
          <a:lstStyle/>
          <a:p>
            <a:fld id="{95FC590D-2829-42DF-AFBB-184818A3035E}" type="slidenum">
              <a:rPr lang="en-US" smtClean="0"/>
              <a:t>‹#›</a:t>
            </a:fld>
            <a:endParaRPr lang="en-US"/>
          </a:p>
        </p:txBody>
      </p:sp>
    </p:spTree>
    <p:extLst>
      <p:ext uri="{BB962C8B-B14F-4D97-AF65-F5344CB8AC3E}">
        <p14:creationId xmlns:p14="http://schemas.microsoft.com/office/powerpoint/2010/main" val="3748765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01638-B6FF-4353-890D-A37E31A274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929FF3-2252-4774-ADB1-5A99CA4978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67BB08-D0C7-45F0-B1A6-8A6C6BC41C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CA1C86-C435-447C-A5BA-0D3E12EE1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961250-3305-4864-A55F-23D8DCF143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5CAB9F-0753-4860-83C9-A2F38EC036E1}"/>
              </a:ext>
            </a:extLst>
          </p:cNvPr>
          <p:cNvSpPr>
            <a:spLocks noGrp="1"/>
          </p:cNvSpPr>
          <p:nvPr>
            <p:ph type="dt" sz="half" idx="10"/>
          </p:nvPr>
        </p:nvSpPr>
        <p:spPr/>
        <p:txBody>
          <a:bodyPr/>
          <a:lstStyle/>
          <a:p>
            <a:fld id="{CF36808C-3705-4855-BE33-BBCB8A3714BA}" type="datetimeFigureOut">
              <a:rPr lang="en-US" smtClean="0"/>
              <a:t>6/20/2021</a:t>
            </a:fld>
            <a:endParaRPr lang="en-US"/>
          </a:p>
        </p:txBody>
      </p:sp>
      <p:sp>
        <p:nvSpPr>
          <p:cNvPr id="8" name="Footer Placeholder 7">
            <a:extLst>
              <a:ext uri="{FF2B5EF4-FFF2-40B4-BE49-F238E27FC236}">
                <a16:creationId xmlns:a16="http://schemas.microsoft.com/office/drawing/2014/main" id="{46E8F047-F1C4-4636-B7FC-F488ABE536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12F8E3-30A4-4955-BE1F-4C208570AD48}"/>
              </a:ext>
            </a:extLst>
          </p:cNvPr>
          <p:cNvSpPr>
            <a:spLocks noGrp="1"/>
          </p:cNvSpPr>
          <p:nvPr>
            <p:ph type="sldNum" sz="quarter" idx="12"/>
          </p:nvPr>
        </p:nvSpPr>
        <p:spPr/>
        <p:txBody>
          <a:bodyPr/>
          <a:lstStyle/>
          <a:p>
            <a:fld id="{95FC590D-2829-42DF-AFBB-184818A3035E}" type="slidenum">
              <a:rPr lang="en-US" smtClean="0"/>
              <a:t>‹#›</a:t>
            </a:fld>
            <a:endParaRPr lang="en-US"/>
          </a:p>
        </p:txBody>
      </p:sp>
    </p:spTree>
    <p:extLst>
      <p:ext uri="{BB962C8B-B14F-4D97-AF65-F5344CB8AC3E}">
        <p14:creationId xmlns:p14="http://schemas.microsoft.com/office/powerpoint/2010/main" val="988150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FD904-CA1C-4B5F-A9B1-8D8705C657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E673C7-E667-4B38-9BC1-26A2257278F7}"/>
              </a:ext>
            </a:extLst>
          </p:cNvPr>
          <p:cNvSpPr>
            <a:spLocks noGrp="1"/>
          </p:cNvSpPr>
          <p:nvPr>
            <p:ph type="dt" sz="half" idx="10"/>
          </p:nvPr>
        </p:nvSpPr>
        <p:spPr/>
        <p:txBody>
          <a:bodyPr/>
          <a:lstStyle/>
          <a:p>
            <a:fld id="{CF36808C-3705-4855-BE33-BBCB8A3714BA}" type="datetimeFigureOut">
              <a:rPr lang="en-US" smtClean="0"/>
              <a:t>6/20/2021</a:t>
            </a:fld>
            <a:endParaRPr lang="en-US"/>
          </a:p>
        </p:txBody>
      </p:sp>
      <p:sp>
        <p:nvSpPr>
          <p:cNvPr id="4" name="Footer Placeholder 3">
            <a:extLst>
              <a:ext uri="{FF2B5EF4-FFF2-40B4-BE49-F238E27FC236}">
                <a16:creationId xmlns:a16="http://schemas.microsoft.com/office/drawing/2014/main" id="{6FF8B591-0ED8-46D4-8CBB-2DACA07122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E6B6BA-BF15-4862-8312-4C01D410CD98}"/>
              </a:ext>
            </a:extLst>
          </p:cNvPr>
          <p:cNvSpPr>
            <a:spLocks noGrp="1"/>
          </p:cNvSpPr>
          <p:nvPr>
            <p:ph type="sldNum" sz="quarter" idx="12"/>
          </p:nvPr>
        </p:nvSpPr>
        <p:spPr/>
        <p:txBody>
          <a:bodyPr/>
          <a:lstStyle/>
          <a:p>
            <a:fld id="{95FC590D-2829-42DF-AFBB-184818A3035E}" type="slidenum">
              <a:rPr lang="en-US" smtClean="0"/>
              <a:t>‹#›</a:t>
            </a:fld>
            <a:endParaRPr lang="en-US"/>
          </a:p>
        </p:txBody>
      </p:sp>
    </p:spTree>
    <p:extLst>
      <p:ext uri="{BB962C8B-B14F-4D97-AF65-F5344CB8AC3E}">
        <p14:creationId xmlns:p14="http://schemas.microsoft.com/office/powerpoint/2010/main" val="915147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986DDE-743B-42FB-9C4C-D7948EF15914}"/>
              </a:ext>
            </a:extLst>
          </p:cNvPr>
          <p:cNvSpPr>
            <a:spLocks noGrp="1"/>
          </p:cNvSpPr>
          <p:nvPr>
            <p:ph type="dt" sz="half" idx="10"/>
          </p:nvPr>
        </p:nvSpPr>
        <p:spPr/>
        <p:txBody>
          <a:bodyPr/>
          <a:lstStyle/>
          <a:p>
            <a:fld id="{CF36808C-3705-4855-BE33-BBCB8A3714BA}" type="datetimeFigureOut">
              <a:rPr lang="en-US" smtClean="0"/>
              <a:t>6/20/2021</a:t>
            </a:fld>
            <a:endParaRPr lang="en-US"/>
          </a:p>
        </p:txBody>
      </p:sp>
      <p:sp>
        <p:nvSpPr>
          <p:cNvPr id="3" name="Footer Placeholder 2">
            <a:extLst>
              <a:ext uri="{FF2B5EF4-FFF2-40B4-BE49-F238E27FC236}">
                <a16:creationId xmlns:a16="http://schemas.microsoft.com/office/drawing/2014/main" id="{16BBFD04-8F27-4115-BA1A-0AA4AD5D78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B729A7-EA85-4C51-8961-2A74F76DF2A2}"/>
              </a:ext>
            </a:extLst>
          </p:cNvPr>
          <p:cNvSpPr>
            <a:spLocks noGrp="1"/>
          </p:cNvSpPr>
          <p:nvPr>
            <p:ph type="sldNum" sz="quarter" idx="12"/>
          </p:nvPr>
        </p:nvSpPr>
        <p:spPr/>
        <p:txBody>
          <a:bodyPr/>
          <a:lstStyle/>
          <a:p>
            <a:fld id="{95FC590D-2829-42DF-AFBB-184818A3035E}" type="slidenum">
              <a:rPr lang="en-US" smtClean="0"/>
              <a:t>‹#›</a:t>
            </a:fld>
            <a:endParaRPr lang="en-US"/>
          </a:p>
        </p:txBody>
      </p:sp>
    </p:spTree>
    <p:extLst>
      <p:ext uri="{BB962C8B-B14F-4D97-AF65-F5344CB8AC3E}">
        <p14:creationId xmlns:p14="http://schemas.microsoft.com/office/powerpoint/2010/main" val="78771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0170C-9D28-4A37-AD2F-3D11757CF9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41232A-3C80-48C8-BC67-E1ADE2E818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EEC74C-A37B-4838-A816-47D01E4062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64518A-A006-4A49-B422-A6700F2018B9}"/>
              </a:ext>
            </a:extLst>
          </p:cNvPr>
          <p:cNvSpPr>
            <a:spLocks noGrp="1"/>
          </p:cNvSpPr>
          <p:nvPr>
            <p:ph type="dt" sz="half" idx="10"/>
          </p:nvPr>
        </p:nvSpPr>
        <p:spPr/>
        <p:txBody>
          <a:bodyPr/>
          <a:lstStyle/>
          <a:p>
            <a:fld id="{CF36808C-3705-4855-BE33-BBCB8A3714BA}" type="datetimeFigureOut">
              <a:rPr lang="en-US" smtClean="0"/>
              <a:t>6/20/2021</a:t>
            </a:fld>
            <a:endParaRPr lang="en-US"/>
          </a:p>
        </p:txBody>
      </p:sp>
      <p:sp>
        <p:nvSpPr>
          <p:cNvPr id="6" name="Footer Placeholder 5">
            <a:extLst>
              <a:ext uri="{FF2B5EF4-FFF2-40B4-BE49-F238E27FC236}">
                <a16:creationId xmlns:a16="http://schemas.microsoft.com/office/drawing/2014/main" id="{D6133E4A-DC26-430F-B755-CCA7F00A81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6EF7B7-D173-4FA0-A6DD-53A659395439}"/>
              </a:ext>
            </a:extLst>
          </p:cNvPr>
          <p:cNvSpPr>
            <a:spLocks noGrp="1"/>
          </p:cNvSpPr>
          <p:nvPr>
            <p:ph type="sldNum" sz="quarter" idx="12"/>
          </p:nvPr>
        </p:nvSpPr>
        <p:spPr/>
        <p:txBody>
          <a:bodyPr/>
          <a:lstStyle/>
          <a:p>
            <a:fld id="{95FC590D-2829-42DF-AFBB-184818A3035E}" type="slidenum">
              <a:rPr lang="en-US" smtClean="0"/>
              <a:t>‹#›</a:t>
            </a:fld>
            <a:endParaRPr lang="en-US"/>
          </a:p>
        </p:txBody>
      </p:sp>
    </p:spTree>
    <p:extLst>
      <p:ext uri="{BB962C8B-B14F-4D97-AF65-F5344CB8AC3E}">
        <p14:creationId xmlns:p14="http://schemas.microsoft.com/office/powerpoint/2010/main" val="2619560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F64CD-20D4-4583-B0B2-813E728520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43F773-DC0E-41B4-AC61-ED34AC5FE8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01A9EA-AACE-4405-8A92-F4DD2E4D0E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C206F0-CA75-4593-A4B8-7BB56F7545DA}"/>
              </a:ext>
            </a:extLst>
          </p:cNvPr>
          <p:cNvSpPr>
            <a:spLocks noGrp="1"/>
          </p:cNvSpPr>
          <p:nvPr>
            <p:ph type="dt" sz="half" idx="10"/>
          </p:nvPr>
        </p:nvSpPr>
        <p:spPr/>
        <p:txBody>
          <a:bodyPr/>
          <a:lstStyle/>
          <a:p>
            <a:fld id="{CF36808C-3705-4855-BE33-BBCB8A3714BA}" type="datetimeFigureOut">
              <a:rPr lang="en-US" smtClean="0"/>
              <a:t>6/20/2021</a:t>
            </a:fld>
            <a:endParaRPr lang="en-US"/>
          </a:p>
        </p:txBody>
      </p:sp>
      <p:sp>
        <p:nvSpPr>
          <p:cNvPr id="6" name="Footer Placeholder 5">
            <a:extLst>
              <a:ext uri="{FF2B5EF4-FFF2-40B4-BE49-F238E27FC236}">
                <a16:creationId xmlns:a16="http://schemas.microsoft.com/office/drawing/2014/main" id="{FA95986D-8C55-46A6-B647-4D528E35BA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11081C-F006-46EB-80CB-C42BBC43528D}"/>
              </a:ext>
            </a:extLst>
          </p:cNvPr>
          <p:cNvSpPr>
            <a:spLocks noGrp="1"/>
          </p:cNvSpPr>
          <p:nvPr>
            <p:ph type="sldNum" sz="quarter" idx="12"/>
          </p:nvPr>
        </p:nvSpPr>
        <p:spPr/>
        <p:txBody>
          <a:bodyPr/>
          <a:lstStyle/>
          <a:p>
            <a:fld id="{95FC590D-2829-42DF-AFBB-184818A3035E}" type="slidenum">
              <a:rPr lang="en-US" smtClean="0"/>
              <a:t>‹#›</a:t>
            </a:fld>
            <a:endParaRPr lang="en-US"/>
          </a:p>
        </p:txBody>
      </p:sp>
    </p:spTree>
    <p:extLst>
      <p:ext uri="{BB962C8B-B14F-4D97-AF65-F5344CB8AC3E}">
        <p14:creationId xmlns:p14="http://schemas.microsoft.com/office/powerpoint/2010/main" val="3796565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0FAAB7-F0AC-47ED-ABDC-763195FC86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608D13-B5F8-4872-83D9-89F27A227F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6AD2C-3A62-4BE8-A41A-85483AFC23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6808C-3705-4855-BE33-BBCB8A3714BA}" type="datetimeFigureOut">
              <a:rPr lang="en-US" smtClean="0"/>
              <a:t>6/20/2021</a:t>
            </a:fld>
            <a:endParaRPr lang="en-US"/>
          </a:p>
        </p:txBody>
      </p:sp>
      <p:sp>
        <p:nvSpPr>
          <p:cNvPr id="5" name="Footer Placeholder 4">
            <a:extLst>
              <a:ext uri="{FF2B5EF4-FFF2-40B4-BE49-F238E27FC236}">
                <a16:creationId xmlns:a16="http://schemas.microsoft.com/office/drawing/2014/main" id="{FEBB3590-2236-4B78-BD42-EAD215D969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9EBD72-1784-4960-A0B1-538FAA0355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C590D-2829-42DF-AFBB-184818A3035E}" type="slidenum">
              <a:rPr lang="en-US" smtClean="0"/>
              <a:t>‹#›</a:t>
            </a:fld>
            <a:endParaRPr lang="en-US"/>
          </a:p>
        </p:txBody>
      </p:sp>
    </p:spTree>
    <p:extLst>
      <p:ext uri="{BB962C8B-B14F-4D97-AF65-F5344CB8AC3E}">
        <p14:creationId xmlns:p14="http://schemas.microsoft.com/office/powerpoint/2010/main" val="3003632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s://vi.wikipedia.org/wiki/H%E1%BA%A3i_Ph%C3%B2ng" TargetMode="External"/><Relationship Id="rId3" Type="http://schemas.openxmlformats.org/officeDocument/2006/relationships/hyperlink" Target="https://vi.wikipedia.org/wiki/C%E1%BA%A9m_Ph%E1%BA%A3" TargetMode="External"/><Relationship Id="rId7" Type="http://schemas.openxmlformats.org/officeDocument/2006/relationships/hyperlink" Target="https://vi.wikipedia.org/wiki/C%C3%A1t_H%E1%BA%A3i"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vi.wikipedia.org/wiki/V%E1%BB%8Bnh_H%E1%BA%A1_Long" TargetMode="External"/><Relationship Id="rId11" Type="http://schemas.openxmlformats.org/officeDocument/2006/relationships/hyperlink" Target="https://vi.wikipedia.org/wiki/Ba_Ch%E1%BA%BD" TargetMode="External"/><Relationship Id="rId5" Type="http://schemas.openxmlformats.org/officeDocument/2006/relationships/hyperlink" Target="https://vi.wikipedia.org/wiki/Qu%E1%BA%A3ng_Y%C3%AAn" TargetMode="External"/><Relationship Id="rId10" Type="http://schemas.openxmlformats.org/officeDocument/2006/relationships/hyperlink" Target="https://vi.wikipedia.org/wiki/B%E1%BA%AFc_Giang" TargetMode="External"/><Relationship Id="rId4" Type="http://schemas.openxmlformats.org/officeDocument/2006/relationships/hyperlink" Target="https://vi.wikipedia.org/wiki/U%C3%B4ng_B%C3%AD" TargetMode="External"/><Relationship Id="rId9" Type="http://schemas.openxmlformats.org/officeDocument/2006/relationships/hyperlink" Target="https://vi.wikipedia.org/wiki/S%C6%A1n_%C4%90%E1%BB%99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D4F3-F460-41F1-9720-04891B985C5A}"/>
              </a:ext>
            </a:extLst>
          </p:cNvPr>
          <p:cNvSpPr>
            <a:spLocks noGrp="1"/>
          </p:cNvSpPr>
          <p:nvPr>
            <p:ph type="ctrTitle"/>
          </p:nvPr>
        </p:nvSpPr>
        <p:spPr>
          <a:xfrm>
            <a:off x="954157" y="2107096"/>
            <a:ext cx="10459155" cy="4572000"/>
          </a:xfrm>
        </p:spPr>
        <p:txBody>
          <a:bodyPr>
            <a:normAutofit fontScale="90000"/>
          </a:bodyPr>
          <a:lstStyle/>
          <a:p>
            <a:br>
              <a:rPr lang="vi-VN" sz="3200" b="1" dirty="0">
                <a:solidFill>
                  <a:srgbClr val="FFC000"/>
                </a:solidFill>
                <a:effectLst/>
                <a:latin typeface=".VnTime"/>
                <a:ea typeface="Times New Roman" panose="02020603050405020304" pitchFamily="18" charset="0"/>
                <a:cs typeface="Times New Roman" panose="02020603050405020304" pitchFamily="18" charset="0"/>
              </a:rPr>
            </a:br>
            <a:br>
              <a:rPr lang="vi-VN" sz="3200" b="1" dirty="0">
                <a:solidFill>
                  <a:srgbClr val="FFC000"/>
                </a:solidFill>
                <a:effectLst/>
                <a:latin typeface=".VnTime"/>
                <a:ea typeface="Times New Roman" panose="02020603050405020304" pitchFamily="18" charset="0"/>
                <a:cs typeface="Times New Roman" panose="02020603050405020304" pitchFamily="18" charset="0"/>
              </a:rPr>
            </a:br>
            <a:br>
              <a:rPr lang="vi-VN" sz="3200" b="1" dirty="0">
                <a:solidFill>
                  <a:srgbClr val="FFC000"/>
                </a:solidFill>
                <a:effectLst/>
                <a:latin typeface=".VnTime"/>
                <a:ea typeface="Times New Roman" panose="02020603050405020304" pitchFamily="18" charset="0"/>
                <a:cs typeface="Times New Roman" panose="02020603050405020304" pitchFamily="18" charset="0"/>
              </a:rPr>
            </a:br>
            <a:r>
              <a:rPr lang="en-US" sz="3600" b="1" dirty="0" err="1">
                <a:solidFill>
                  <a:srgbClr val="FFC000"/>
                </a:solidFill>
                <a:effectLst/>
                <a:latin typeface=".VnTime"/>
                <a:ea typeface="Times New Roman" panose="02020603050405020304" pitchFamily="18" charset="0"/>
                <a:cs typeface="Times New Roman" panose="02020603050405020304" pitchFamily="18" charset="0"/>
              </a:rPr>
              <a:t>BÁO</a:t>
            </a:r>
            <a:r>
              <a:rPr lang="en-US" sz="3600" b="1" dirty="0">
                <a:solidFill>
                  <a:srgbClr val="FFC000"/>
                </a:solidFill>
                <a:effectLst/>
                <a:latin typeface=".VnTime"/>
                <a:ea typeface="Times New Roman" panose="02020603050405020304" pitchFamily="18" charset="0"/>
                <a:cs typeface="Times New Roman" panose="02020603050405020304" pitchFamily="18" charset="0"/>
              </a:rPr>
              <a:t> </a:t>
            </a:r>
            <a:r>
              <a:rPr lang="en-US" sz="3600" b="1" dirty="0" err="1">
                <a:solidFill>
                  <a:srgbClr val="FFC000"/>
                </a:solidFill>
                <a:effectLst/>
                <a:latin typeface=".VnTime"/>
                <a:ea typeface="Times New Roman" panose="02020603050405020304" pitchFamily="18" charset="0"/>
                <a:cs typeface="Times New Roman" panose="02020603050405020304" pitchFamily="18" charset="0"/>
              </a:rPr>
              <a:t>CÁO</a:t>
            </a:r>
            <a:r>
              <a:rPr lang="en-US" sz="3600" b="1" dirty="0">
                <a:solidFill>
                  <a:srgbClr val="FFC000"/>
                </a:solidFill>
                <a:effectLst/>
                <a:latin typeface=".VnTime"/>
                <a:ea typeface="Times New Roman" panose="02020603050405020304" pitchFamily="18" charset="0"/>
                <a:cs typeface="Times New Roman" panose="02020603050405020304" pitchFamily="18" charset="0"/>
              </a:rPr>
              <a:t> </a:t>
            </a:r>
            <a:r>
              <a:rPr lang="en-US" sz="3600" b="1" dirty="0" err="1">
                <a:solidFill>
                  <a:srgbClr val="FFC000"/>
                </a:solidFill>
                <a:effectLst/>
                <a:latin typeface=".VnTime"/>
                <a:ea typeface="Times New Roman" panose="02020603050405020304" pitchFamily="18" charset="0"/>
                <a:cs typeface="Times New Roman" panose="02020603050405020304" pitchFamily="18" charset="0"/>
              </a:rPr>
              <a:t>SINH</a:t>
            </a:r>
            <a:r>
              <a:rPr lang="en-US" sz="3600" b="1" dirty="0">
                <a:solidFill>
                  <a:srgbClr val="FFC000"/>
                </a:solidFill>
                <a:effectLst/>
                <a:latin typeface=".VnTime"/>
                <a:ea typeface="Times New Roman" panose="02020603050405020304" pitchFamily="18" charset="0"/>
                <a:cs typeface="Times New Roman" panose="02020603050405020304" pitchFamily="18" charset="0"/>
              </a:rPr>
              <a:t> </a:t>
            </a:r>
            <a:r>
              <a:rPr lang="en-US" sz="3600" b="1" dirty="0" err="1">
                <a:solidFill>
                  <a:srgbClr val="FFC000"/>
                </a:solidFill>
                <a:effectLst/>
                <a:latin typeface=".VnTime"/>
                <a:ea typeface="Times New Roman" panose="02020603050405020304" pitchFamily="18" charset="0"/>
                <a:cs typeface="Times New Roman" panose="02020603050405020304" pitchFamily="18" charset="0"/>
              </a:rPr>
              <a:t>HOẠT</a:t>
            </a:r>
            <a:r>
              <a:rPr lang="en-US" sz="3600" b="1" dirty="0">
                <a:solidFill>
                  <a:srgbClr val="FFC000"/>
                </a:solidFill>
                <a:effectLst/>
                <a:latin typeface=".VnTime"/>
                <a:ea typeface="Times New Roman" panose="02020603050405020304" pitchFamily="18" charset="0"/>
                <a:cs typeface="Times New Roman" panose="02020603050405020304" pitchFamily="18" charset="0"/>
              </a:rPr>
              <a:t> </a:t>
            </a:r>
            <a:r>
              <a:rPr lang="en-US" sz="3600" b="1" dirty="0" err="1">
                <a:solidFill>
                  <a:srgbClr val="FFC000"/>
                </a:solidFill>
                <a:effectLst/>
                <a:latin typeface=".VnTime"/>
                <a:ea typeface="Times New Roman" panose="02020603050405020304" pitchFamily="18" charset="0"/>
                <a:cs typeface="Times New Roman" panose="02020603050405020304" pitchFamily="18" charset="0"/>
              </a:rPr>
              <a:t>HỌC</a:t>
            </a:r>
            <a:r>
              <a:rPr lang="en-US" sz="3600" b="1" dirty="0">
                <a:solidFill>
                  <a:srgbClr val="FFC000"/>
                </a:solidFill>
                <a:effectLst/>
                <a:latin typeface=".VnTime"/>
                <a:ea typeface="Times New Roman" panose="02020603050405020304" pitchFamily="18" charset="0"/>
                <a:cs typeface="Times New Roman" panose="02020603050405020304" pitchFamily="18" charset="0"/>
              </a:rPr>
              <a:t> </a:t>
            </a:r>
            <a:r>
              <a:rPr lang="en-US" sz="3600" b="1" dirty="0" err="1">
                <a:solidFill>
                  <a:srgbClr val="FFC000"/>
                </a:solidFill>
                <a:effectLst/>
                <a:latin typeface=".VnTime"/>
                <a:ea typeface="Times New Roman" panose="02020603050405020304" pitchFamily="18" charset="0"/>
                <a:cs typeface="Times New Roman" panose="02020603050405020304" pitchFamily="18" charset="0"/>
              </a:rPr>
              <a:t>THUẬT</a:t>
            </a:r>
            <a:r>
              <a:rPr lang="en-US" sz="3600" b="1" dirty="0">
                <a:solidFill>
                  <a:srgbClr val="FFC000"/>
                </a:solidFill>
                <a:effectLst/>
                <a:latin typeface=".VnTime"/>
                <a:ea typeface="Times New Roman" panose="02020603050405020304" pitchFamily="18" charset="0"/>
                <a:cs typeface="Times New Roman" panose="02020603050405020304" pitchFamily="18" charset="0"/>
              </a:rPr>
              <a:t> </a:t>
            </a:r>
            <a:br>
              <a:rPr lang="en-US" sz="3200" dirty="0">
                <a:effectLst/>
                <a:latin typeface=".VnTime"/>
                <a:ea typeface="Times New Roman" panose="02020603050405020304" pitchFamily="18" charset="0"/>
                <a:cs typeface="Times New Roman" panose="02020603050405020304" pitchFamily="18" charset="0"/>
              </a:rPr>
            </a:br>
            <a:r>
              <a:rPr lang="en-US" sz="3200" dirty="0">
                <a:effectLst/>
                <a:latin typeface=".VnTime"/>
                <a:ea typeface="Times New Roman" panose="02020603050405020304" pitchFamily="18" charset="0"/>
                <a:cs typeface="Times New Roman" panose="02020603050405020304" pitchFamily="18" charset="0"/>
              </a:rPr>
              <a:t> </a:t>
            </a:r>
            <a:br>
              <a:rPr lang="en-US" sz="3200" dirty="0">
                <a:effectLst/>
                <a:latin typeface=".VnTime"/>
                <a:ea typeface="Times New Roman" panose="02020603050405020304" pitchFamily="18" charset="0"/>
                <a:cs typeface="Times New Roman" panose="02020603050405020304" pitchFamily="18" charset="0"/>
              </a:rPr>
            </a:br>
            <a:r>
              <a:rPr lang="en-US" sz="2700" b="1" i="0" dirty="0" err="1">
                <a:solidFill>
                  <a:srgbClr val="0070C0"/>
                </a:solidFill>
                <a:effectLst/>
                <a:latin typeface="Times-Roman"/>
                <a:ea typeface="Times New Roman" panose="02020603050405020304" pitchFamily="18" charset="0"/>
                <a:cs typeface="Times New Roman" panose="02020603050405020304" pitchFamily="18" charset="0"/>
              </a:rPr>
              <a:t>NGHIÊN</a:t>
            </a:r>
            <a:r>
              <a:rPr lang="en-US" sz="2700" b="1" i="0" dirty="0">
                <a:solidFill>
                  <a:srgbClr val="0070C0"/>
                </a:solidFill>
                <a:effectLst/>
                <a:latin typeface="Times-Roman"/>
                <a:ea typeface="Times New Roman" panose="02020603050405020304" pitchFamily="18" charset="0"/>
                <a:cs typeface="Times New Roman" panose="02020603050405020304" pitchFamily="18" charset="0"/>
              </a:rPr>
              <a:t> </a:t>
            </a:r>
            <a:r>
              <a:rPr lang="en-US" sz="2700" b="1" i="0" dirty="0" err="1">
                <a:solidFill>
                  <a:srgbClr val="0070C0"/>
                </a:solidFill>
                <a:effectLst/>
                <a:latin typeface="Times-Roman"/>
                <a:ea typeface="Times New Roman" panose="02020603050405020304" pitchFamily="18" charset="0"/>
                <a:cs typeface="Times New Roman" panose="02020603050405020304" pitchFamily="18" charset="0"/>
              </a:rPr>
              <a:t>CỨU</a:t>
            </a:r>
            <a:r>
              <a:rPr lang="en-US" sz="2700" b="1" i="0" dirty="0">
                <a:solidFill>
                  <a:srgbClr val="0070C0"/>
                </a:solidFill>
                <a:effectLst/>
                <a:latin typeface="Times-Roman"/>
                <a:ea typeface="Times New Roman" panose="02020603050405020304" pitchFamily="18" charset="0"/>
                <a:cs typeface="Times New Roman" panose="02020603050405020304" pitchFamily="18" charset="0"/>
              </a:rPr>
              <a:t> </a:t>
            </a:r>
            <a:r>
              <a:rPr lang="en-US" sz="2700" b="1" i="0" dirty="0" err="1">
                <a:solidFill>
                  <a:srgbClr val="0070C0"/>
                </a:solidFill>
                <a:effectLst/>
                <a:latin typeface="Times-Roman"/>
                <a:ea typeface="Times New Roman" panose="02020603050405020304" pitchFamily="18" charset="0"/>
                <a:cs typeface="Times New Roman" panose="02020603050405020304" pitchFamily="18" charset="0"/>
              </a:rPr>
              <a:t>CÁC</a:t>
            </a:r>
            <a:r>
              <a:rPr lang="en-US" sz="2700" b="1" i="0" dirty="0">
                <a:solidFill>
                  <a:srgbClr val="0070C0"/>
                </a:solidFill>
                <a:effectLst/>
                <a:latin typeface="Times-Roman"/>
                <a:ea typeface="Times New Roman" panose="02020603050405020304" pitchFamily="18" charset="0"/>
                <a:cs typeface="Times New Roman" panose="02020603050405020304" pitchFamily="18" charset="0"/>
              </a:rPr>
              <a:t> </a:t>
            </a:r>
            <a:r>
              <a:rPr lang="en-US" sz="2700" b="1" i="0" dirty="0" err="1">
                <a:solidFill>
                  <a:srgbClr val="0070C0"/>
                </a:solidFill>
                <a:effectLst/>
                <a:latin typeface="Times-Roman"/>
                <a:ea typeface="Times New Roman" panose="02020603050405020304" pitchFamily="18" charset="0"/>
                <a:cs typeface="Times New Roman" panose="02020603050405020304" pitchFamily="18" charset="0"/>
              </a:rPr>
              <a:t>NHÂN</a:t>
            </a:r>
            <a:r>
              <a:rPr lang="en-US" sz="2700" b="1" i="0" dirty="0">
                <a:solidFill>
                  <a:srgbClr val="0070C0"/>
                </a:solidFill>
                <a:effectLst/>
                <a:latin typeface="Times-Roman"/>
                <a:ea typeface="Times New Roman" panose="02020603050405020304" pitchFamily="18" charset="0"/>
                <a:cs typeface="Times New Roman" panose="02020603050405020304" pitchFamily="18" charset="0"/>
              </a:rPr>
              <a:t> </a:t>
            </a:r>
            <a:r>
              <a:rPr lang="en-US" sz="2700" b="1" i="0" dirty="0" err="1">
                <a:solidFill>
                  <a:srgbClr val="0070C0"/>
                </a:solidFill>
                <a:effectLst/>
                <a:latin typeface="Times-Roman"/>
                <a:ea typeface="Times New Roman" panose="02020603050405020304" pitchFamily="18" charset="0"/>
                <a:cs typeface="Times New Roman" panose="02020603050405020304" pitchFamily="18" charset="0"/>
              </a:rPr>
              <a:t>TỐ</a:t>
            </a:r>
            <a:r>
              <a:rPr lang="en-US" sz="2700" b="1" i="0" dirty="0">
                <a:solidFill>
                  <a:srgbClr val="0070C0"/>
                </a:solidFill>
                <a:effectLst/>
                <a:latin typeface="Times-Roman"/>
                <a:ea typeface="Times New Roman" panose="02020603050405020304" pitchFamily="18" charset="0"/>
                <a:cs typeface="Times New Roman" panose="02020603050405020304" pitchFamily="18" charset="0"/>
              </a:rPr>
              <a:t> </a:t>
            </a:r>
            <a:r>
              <a:rPr lang="en-US" sz="2700" b="1" i="0" dirty="0" err="1">
                <a:solidFill>
                  <a:srgbClr val="0070C0"/>
                </a:solidFill>
                <a:effectLst/>
                <a:latin typeface="Times-Roman"/>
                <a:ea typeface="Times New Roman" panose="02020603050405020304" pitchFamily="18" charset="0"/>
                <a:cs typeface="Times New Roman" panose="02020603050405020304" pitchFamily="18" charset="0"/>
              </a:rPr>
              <a:t>ẢNH</a:t>
            </a:r>
            <a:r>
              <a:rPr lang="en-US" sz="2700" b="1" i="0" dirty="0">
                <a:solidFill>
                  <a:srgbClr val="0070C0"/>
                </a:solidFill>
                <a:effectLst/>
                <a:latin typeface="Times-Roman"/>
                <a:ea typeface="Times New Roman" panose="02020603050405020304" pitchFamily="18" charset="0"/>
                <a:cs typeface="Times New Roman" panose="02020603050405020304" pitchFamily="18" charset="0"/>
              </a:rPr>
              <a:t> </a:t>
            </a:r>
            <a:r>
              <a:rPr lang="en-US" sz="2700" b="1" i="0" dirty="0" err="1">
                <a:solidFill>
                  <a:srgbClr val="0070C0"/>
                </a:solidFill>
                <a:effectLst/>
                <a:latin typeface="Times-Roman"/>
                <a:ea typeface="Times New Roman" panose="02020603050405020304" pitchFamily="18" charset="0"/>
                <a:cs typeface="Times New Roman" panose="02020603050405020304" pitchFamily="18" charset="0"/>
              </a:rPr>
              <a:t>HUỞNG</a:t>
            </a:r>
            <a:r>
              <a:rPr lang="en-US" sz="2700" b="1" i="0" dirty="0">
                <a:solidFill>
                  <a:srgbClr val="0070C0"/>
                </a:solidFill>
                <a:effectLst/>
                <a:latin typeface="Times-Roman"/>
                <a:ea typeface="Times New Roman" panose="02020603050405020304" pitchFamily="18" charset="0"/>
                <a:cs typeface="Times New Roman" panose="02020603050405020304" pitchFamily="18" charset="0"/>
              </a:rPr>
              <a:t> </a:t>
            </a:r>
            <a:r>
              <a:rPr lang="en-US" sz="2700" b="1" i="0" dirty="0" err="1">
                <a:solidFill>
                  <a:srgbClr val="0070C0"/>
                </a:solidFill>
                <a:effectLst/>
                <a:latin typeface="Times-Roman"/>
                <a:ea typeface="Times New Roman" panose="02020603050405020304" pitchFamily="18" charset="0"/>
                <a:cs typeface="Times New Roman" panose="02020603050405020304" pitchFamily="18" charset="0"/>
              </a:rPr>
              <a:t>ĐẾN</a:t>
            </a:r>
            <a:r>
              <a:rPr lang="vi-VN" sz="2700" b="1" i="0" dirty="0">
                <a:solidFill>
                  <a:srgbClr val="0070C0"/>
                </a:solidFill>
                <a:effectLst/>
                <a:latin typeface="Times-Roman"/>
                <a:ea typeface="Times New Roman" panose="02020603050405020304" pitchFamily="18" charset="0"/>
                <a:cs typeface="Times New Roman" panose="02020603050405020304" pitchFamily="18" charset="0"/>
              </a:rPr>
              <a:t> LƯỢNG NƯỚC </a:t>
            </a:r>
            <a:r>
              <a:rPr lang="en-US" sz="2700" b="1" i="0" dirty="0" err="1">
                <a:solidFill>
                  <a:srgbClr val="0070C0"/>
                </a:solidFill>
                <a:effectLst/>
                <a:latin typeface="Times-Roman"/>
                <a:ea typeface="Times New Roman" panose="02020603050405020304" pitchFamily="18" charset="0"/>
                <a:cs typeface="Times New Roman" panose="02020603050405020304" pitchFamily="18" charset="0"/>
              </a:rPr>
              <a:t>CHẢY</a:t>
            </a:r>
            <a:r>
              <a:rPr lang="vi-VN" sz="2700" b="1" i="0" dirty="0">
                <a:solidFill>
                  <a:srgbClr val="0070C0"/>
                </a:solidFill>
                <a:effectLst/>
                <a:latin typeface="Times-Roman"/>
                <a:ea typeface="Times New Roman" panose="02020603050405020304" pitchFamily="18" charset="0"/>
                <a:cs typeface="Times New Roman" panose="02020603050405020304" pitchFamily="18" charset="0"/>
              </a:rPr>
              <a:t> VÀO MỎ HẦM LÒ</a:t>
            </a:r>
            <a:r>
              <a:rPr lang="en-US" sz="2700" b="1" i="0" dirty="0">
                <a:solidFill>
                  <a:srgbClr val="0070C0"/>
                </a:solidFill>
                <a:effectLst/>
                <a:latin typeface="Times-Roman"/>
                <a:ea typeface="Times New Roman" panose="02020603050405020304" pitchFamily="18" charset="0"/>
                <a:cs typeface="Times New Roman" panose="02020603050405020304" pitchFamily="18" charset="0"/>
              </a:rPr>
              <a:t>, </a:t>
            </a:r>
            <a:r>
              <a:rPr lang="en-US" sz="2700" b="1" i="0" dirty="0" err="1">
                <a:solidFill>
                  <a:srgbClr val="0070C0"/>
                </a:solidFill>
                <a:effectLst/>
                <a:latin typeface="Times-Roman"/>
                <a:ea typeface="Times New Roman" panose="02020603050405020304" pitchFamily="18" charset="0"/>
                <a:cs typeface="Times New Roman" panose="02020603050405020304" pitchFamily="18" charset="0"/>
              </a:rPr>
              <a:t>ÁP</a:t>
            </a:r>
            <a:r>
              <a:rPr lang="en-US" sz="2700" b="1" i="0" dirty="0">
                <a:solidFill>
                  <a:srgbClr val="0070C0"/>
                </a:solidFill>
                <a:effectLst/>
                <a:latin typeface="Times-Roman"/>
                <a:ea typeface="Times New Roman" panose="02020603050405020304" pitchFamily="18" charset="0"/>
                <a:cs typeface="Times New Roman" panose="02020603050405020304" pitchFamily="18" charset="0"/>
              </a:rPr>
              <a:t> </a:t>
            </a:r>
            <a:r>
              <a:rPr lang="en-US" sz="2700" b="1" i="0" dirty="0" err="1">
                <a:solidFill>
                  <a:srgbClr val="0070C0"/>
                </a:solidFill>
                <a:effectLst/>
                <a:latin typeface="Times-Roman"/>
                <a:ea typeface="Times New Roman" panose="02020603050405020304" pitchFamily="18" charset="0"/>
                <a:cs typeface="Times New Roman" panose="02020603050405020304" pitchFamily="18" charset="0"/>
              </a:rPr>
              <a:t>DỤNG</a:t>
            </a:r>
            <a:r>
              <a:rPr lang="vi-VN" sz="2700" b="1" i="0" dirty="0">
                <a:solidFill>
                  <a:srgbClr val="0070C0"/>
                </a:solidFill>
                <a:effectLst/>
                <a:latin typeface="Times-Roman"/>
                <a:ea typeface="Times New Roman" panose="02020603050405020304" pitchFamily="18" charset="0"/>
                <a:cs typeface="Times New Roman" panose="02020603050405020304" pitchFamily="18" charset="0"/>
              </a:rPr>
              <a:t> TÍNH TOÁN VÀ DỰ BÁO LƯỢNG NƯỚC CHẢY VÀO MỎ HÀ LẦM, QUẢNG NINH</a:t>
            </a:r>
            <a:br>
              <a:rPr lang="en-US" sz="3200" dirty="0">
                <a:effectLst/>
                <a:latin typeface=".VnTime"/>
                <a:ea typeface="Times New Roman" panose="02020603050405020304" pitchFamily="18" charset="0"/>
                <a:cs typeface="Times New Roman" panose="02020603050405020304" pitchFamily="18" charset="0"/>
              </a:rPr>
            </a:br>
            <a:r>
              <a:rPr lang="en-US" sz="3200" dirty="0">
                <a:solidFill>
                  <a:srgbClr val="0070C0"/>
                </a:solidFill>
                <a:effectLst/>
                <a:latin typeface=".VnTime"/>
                <a:ea typeface="Times New Roman" panose="02020603050405020304" pitchFamily="18" charset="0"/>
                <a:cs typeface="Times New Roman" panose="02020603050405020304" pitchFamily="18" charset="0"/>
              </a:rPr>
              <a:t> </a:t>
            </a:r>
            <a:br>
              <a:rPr lang="en-US" sz="3200" dirty="0">
                <a:effectLst/>
                <a:latin typeface=".VnTime"/>
                <a:ea typeface="Times New Roman" panose="02020603050405020304" pitchFamily="18" charset="0"/>
                <a:cs typeface="Times New Roman" panose="02020603050405020304" pitchFamily="18" charset="0"/>
              </a:rPr>
            </a:br>
            <a:br>
              <a:rPr lang="en-US" sz="3200" dirty="0">
                <a:effectLst/>
                <a:latin typeface=".VnTime"/>
                <a:ea typeface="Times New Roman" panose="02020603050405020304" pitchFamily="18" charset="0"/>
                <a:cs typeface="Times New Roman" panose="02020603050405020304" pitchFamily="18" charset="0"/>
              </a:rPr>
            </a:br>
            <a:r>
              <a:rPr lang="vi-VN" sz="3200" dirty="0">
                <a:effectLst/>
                <a:latin typeface=".VnTime"/>
                <a:ea typeface="Times New Roman" panose="02020603050405020304" pitchFamily="18" charset="0"/>
                <a:cs typeface="Times New Roman" panose="02020603050405020304" pitchFamily="18" charset="0"/>
              </a:rPr>
              <a:t>Trình bày: PGS.TS Đỗ Văn Bình</a:t>
            </a:r>
            <a:br>
              <a:rPr lang="vi-VN" sz="3200" dirty="0">
                <a:effectLst/>
                <a:latin typeface=".VnTime"/>
                <a:ea typeface="Times New Roman" panose="02020603050405020304" pitchFamily="18" charset="0"/>
                <a:cs typeface="Times New Roman" panose="02020603050405020304" pitchFamily="18" charset="0"/>
              </a:rPr>
            </a:br>
            <a:br>
              <a:rPr lang="vi-VN" sz="3200" dirty="0">
                <a:effectLst/>
                <a:latin typeface=".VnTime"/>
                <a:ea typeface="Times New Roman" panose="02020603050405020304" pitchFamily="18" charset="0"/>
                <a:cs typeface="Times New Roman" panose="02020603050405020304" pitchFamily="18" charset="0"/>
              </a:rPr>
            </a:br>
            <a:r>
              <a:rPr lang="vi-VN" sz="2700" dirty="0">
                <a:solidFill>
                  <a:srgbClr val="002060"/>
                </a:solidFill>
                <a:effectLst/>
                <a:latin typeface=".VnTime"/>
                <a:ea typeface="Times New Roman" panose="02020603050405020304" pitchFamily="18" charset="0"/>
                <a:cs typeface="Times New Roman" panose="02020603050405020304" pitchFamily="18" charset="0"/>
              </a:rPr>
              <a:t>Hà Nội, tháng 6-2021</a:t>
            </a:r>
            <a:endParaRPr lang="en-US" sz="2700" dirty="0">
              <a:solidFill>
                <a:srgbClr val="002060"/>
              </a:solidFill>
            </a:endParaRPr>
          </a:p>
        </p:txBody>
      </p:sp>
      <p:cxnSp>
        <p:nvCxnSpPr>
          <p:cNvPr id="5" name="Straight Connector 4">
            <a:extLst>
              <a:ext uri="{FF2B5EF4-FFF2-40B4-BE49-F238E27FC236}">
                <a16:creationId xmlns:a16="http://schemas.microsoft.com/office/drawing/2014/main" id="{75E24984-4B5F-440A-B14F-7252A849163D}"/>
              </a:ext>
            </a:extLst>
          </p:cNvPr>
          <p:cNvCxnSpPr>
            <a:cxnSpLocks/>
          </p:cNvCxnSpPr>
          <p:nvPr/>
        </p:nvCxnSpPr>
        <p:spPr>
          <a:xfrm>
            <a:off x="3443164" y="1690563"/>
            <a:ext cx="613815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627EC3DE-282E-474A-8898-1BB5CC9AC4B7}"/>
              </a:ext>
            </a:extLst>
          </p:cNvPr>
          <p:cNvSpPr>
            <a:spLocks noChangeArrowheads="1"/>
          </p:cNvSpPr>
          <p:nvPr/>
        </p:nvSpPr>
        <p:spPr bwMode="auto">
          <a:xfrm>
            <a:off x="2252870" y="900358"/>
            <a:ext cx="85609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kumimoji="0" lang="en-US" altLang="en-US" sz="2400" b="1" i="0" u="none" strike="noStrike" cap="none" normalizeH="0" baseline="0" dirty="0">
                <a:ln>
                  <a:noFill/>
                </a:ln>
                <a:solidFill>
                  <a:srgbClr val="FF0000"/>
                </a:solidFill>
                <a:effectLst/>
                <a:latin typeface="Time New Roman"/>
                <a:ea typeface="Times New Roman" panose="02020603050405020304" pitchFamily="18" charset="0"/>
                <a:cs typeface="Times New Roman" panose="02020603050405020304" pitchFamily="18" charset="0"/>
              </a:rPr>
              <a:t>KHOA </a:t>
            </a:r>
            <a:r>
              <a:rPr kumimoji="0" lang="en-US" altLang="en-US" sz="2400" b="1" i="0" u="none" strike="noStrike" cap="none" normalizeH="0" baseline="0" dirty="0" err="1">
                <a:ln>
                  <a:noFill/>
                </a:ln>
                <a:solidFill>
                  <a:srgbClr val="FF0000"/>
                </a:solidFill>
                <a:effectLst/>
                <a:latin typeface="Time New Roman"/>
                <a:ea typeface="Times New Roman" panose="02020603050405020304" pitchFamily="18" charset="0"/>
                <a:cs typeface="Times New Roman" panose="02020603050405020304" pitchFamily="18" charset="0"/>
              </a:rPr>
              <a:t>MÔI</a:t>
            </a:r>
            <a:r>
              <a:rPr kumimoji="0" lang="en-US" altLang="en-US" sz="2400" b="1" i="0" u="none" strike="noStrike" cap="none" normalizeH="0" baseline="0" dirty="0">
                <a:ln>
                  <a:noFill/>
                </a:ln>
                <a:solidFill>
                  <a:srgbClr val="FF0000"/>
                </a:solidFill>
                <a:effectLst/>
                <a:latin typeface="Time New Roman"/>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 New Roman"/>
                <a:ea typeface="Times New Roman" panose="02020603050405020304" pitchFamily="18" charset="0"/>
                <a:cs typeface="Times New Roman" panose="02020603050405020304" pitchFamily="18" charset="0"/>
              </a:rPr>
              <a:t>TRƯỜNG</a:t>
            </a:r>
            <a:endParaRPr kumimoji="0" lang="en-US" altLang="en-US" sz="2400" b="1" i="0" u="none" strike="noStrike" cap="none" normalizeH="0" baseline="0" dirty="0">
              <a:ln>
                <a:noFill/>
              </a:ln>
              <a:solidFill>
                <a:srgbClr val="FF0000"/>
              </a:solidFill>
              <a:effectLst/>
              <a:latin typeface="Time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accent1">
                    <a:lumMod val="75000"/>
                  </a:schemeClr>
                </a:solidFill>
                <a:effectLst/>
                <a:latin typeface="Time New Roman"/>
                <a:ea typeface="Times New Roman" panose="02020603050405020304" pitchFamily="18" charset="0"/>
                <a:cs typeface="Times New Roman" panose="02020603050405020304" pitchFamily="18" charset="0"/>
              </a:rPr>
              <a:t>BỘ</a:t>
            </a:r>
            <a:r>
              <a:rPr kumimoji="0" lang="en-US" altLang="en-US" sz="2400" b="1" i="0" u="none" strike="noStrike" cap="none" normalizeH="0" baseline="0" dirty="0">
                <a:ln>
                  <a:noFill/>
                </a:ln>
                <a:solidFill>
                  <a:schemeClr val="accent1">
                    <a:lumMod val="75000"/>
                  </a:schemeClr>
                </a:solidFill>
                <a:effectLst/>
                <a:latin typeface="Time New Roman"/>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1">
                    <a:lumMod val="75000"/>
                  </a:schemeClr>
                </a:solidFill>
                <a:effectLst/>
                <a:latin typeface="Time New Roman"/>
                <a:ea typeface="Times New Roman" panose="02020603050405020304" pitchFamily="18" charset="0"/>
                <a:cs typeface="Times New Roman" panose="02020603050405020304" pitchFamily="18" charset="0"/>
              </a:rPr>
              <a:t>MÔN</a:t>
            </a:r>
            <a:r>
              <a:rPr kumimoji="0" lang="en-US" altLang="en-US" sz="2400" b="1" i="0" u="none" strike="noStrike" cap="none" normalizeH="0" baseline="0" dirty="0">
                <a:ln>
                  <a:noFill/>
                </a:ln>
                <a:solidFill>
                  <a:schemeClr val="accent1">
                    <a:lumMod val="75000"/>
                  </a:schemeClr>
                </a:solidFill>
                <a:effectLst/>
                <a:latin typeface="Time New Roman"/>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1">
                    <a:lumMod val="75000"/>
                  </a:schemeClr>
                </a:solidFill>
                <a:effectLst/>
                <a:latin typeface="Time New Roman"/>
                <a:ea typeface="Times New Roman" panose="02020603050405020304" pitchFamily="18" charset="0"/>
                <a:cs typeface="Times New Roman" panose="02020603050405020304" pitchFamily="18" charset="0"/>
              </a:rPr>
              <a:t>ĐỊA</a:t>
            </a:r>
            <a:r>
              <a:rPr kumimoji="0" lang="en-US" altLang="en-US" sz="2400" b="1" i="0" u="none" strike="noStrike" cap="none" normalizeH="0" baseline="0" dirty="0">
                <a:ln>
                  <a:noFill/>
                </a:ln>
                <a:solidFill>
                  <a:schemeClr val="accent1">
                    <a:lumMod val="75000"/>
                  </a:schemeClr>
                </a:solidFill>
                <a:effectLst/>
                <a:latin typeface="Time New Roman"/>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1">
                    <a:lumMod val="75000"/>
                  </a:schemeClr>
                </a:solidFill>
                <a:effectLst/>
                <a:latin typeface="Time New Roman"/>
                <a:ea typeface="Times New Roman" panose="02020603050405020304" pitchFamily="18" charset="0"/>
                <a:cs typeface="Times New Roman" panose="02020603050405020304" pitchFamily="18" charset="0"/>
              </a:rPr>
              <a:t>SINH</a:t>
            </a:r>
            <a:r>
              <a:rPr kumimoji="0" lang="en-US" altLang="en-US" sz="2400" b="1" i="0" u="none" strike="noStrike" cap="none" normalizeH="0" baseline="0" dirty="0">
                <a:ln>
                  <a:noFill/>
                </a:ln>
                <a:solidFill>
                  <a:schemeClr val="accent1">
                    <a:lumMod val="75000"/>
                  </a:schemeClr>
                </a:solidFill>
                <a:effectLst/>
                <a:latin typeface="Time New Roman"/>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1">
                    <a:lumMod val="75000"/>
                  </a:schemeClr>
                </a:solidFill>
                <a:effectLst/>
                <a:latin typeface="Time New Roman"/>
                <a:ea typeface="Times New Roman" panose="02020603050405020304" pitchFamily="18" charset="0"/>
                <a:cs typeface="Times New Roman" panose="02020603050405020304" pitchFamily="18" charset="0"/>
              </a:rPr>
              <a:t>THÁI</a:t>
            </a:r>
            <a:r>
              <a:rPr kumimoji="0" lang="en-US" altLang="en-US" sz="2400" b="1" i="0" u="none" strike="noStrike" cap="none" normalizeH="0" baseline="0" dirty="0">
                <a:ln>
                  <a:noFill/>
                </a:ln>
                <a:solidFill>
                  <a:schemeClr val="accent1">
                    <a:lumMod val="75000"/>
                  </a:schemeClr>
                </a:solidFill>
                <a:effectLst/>
                <a:latin typeface="Time New Roman"/>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1">
                    <a:lumMod val="75000"/>
                  </a:schemeClr>
                </a:solidFill>
                <a:effectLst/>
                <a:latin typeface="Time New Roman"/>
                <a:ea typeface="Times New Roman" panose="02020603050405020304" pitchFamily="18" charset="0"/>
                <a:cs typeface="Times New Roman" panose="02020603050405020304" pitchFamily="18" charset="0"/>
              </a:rPr>
              <a:t>VÀ</a:t>
            </a:r>
            <a:r>
              <a:rPr kumimoji="0" lang="en-US" altLang="en-US" sz="2400" b="1" i="0" u="none" strike="noStrike" cap="none" normalizeH="0" baseline="0" dirty="0">
                <a:ln>
                  <a:noFill/>
                </a:ln>
                <a:solidFill>
                  <a:schemeClr val="accent1">
                    <a:lumMod val="75000"/>
                  </a:schemeClr>
                </a:solidFill>
                <a:effectLst/>
                <a:latin typeface="Time New Roman"/>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1">
                    <a:lumMod val="75000"/>
                  </a:schemeClr>
                </a:solidFill>
                <a:effectLst/>
                <a:latin typeface="Time New Roman"/>
                <a:ea typeface="Times New Roman" panose="02020603050405020304" pitchFamily="18" charset="0"/>
                <a:cs typeface="Times New Roman" panose="02020603050405020304" pitchFamily="18" charset="0"/>
              </a:rPr>
              <a:t>CÔNG</a:t>
            </a:r>
            <a:r>
              <a:rPr kumimoji="0" lang="en-US" altLang="en-US" sz="2400" b="1" i="0" u="none" strike="noStrike" cap="none" normalizeH="0" baseline="0" dirty="0">
                <a:ln>
                  <a:noFill/>
                </a:ln>
                <a:solidFill>
                  <a:schemeClr val="accent1">
                    <a:lumMod val="75000"/>
                  </a:schemeClr>
                </a:solidFill>
                <a:effectLst/>
                <a:latin typeface="Time New Roman"/>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1">
                    <a:lumMod val="75000"/>
                  </a:schemeClr>
                </a:solidFill>
                <a:effectLst/>
                <a:latin typeface="Time New Roman"/>
                <a:ea typeface="Times New Roman" panose="02020603050405020304" pitchFamily="18" charset="0"/>
                <a:cs typeface="Times New Roman" panose="02020603050405020304" pitchFamily="18" charset="0"/>
              </a:rPr>
              <a:t>NGHỆ</a:t>
            </a:r>
            <a:r>
              <a:rPr kumimoji="0" lang="en-US" altLang="en-US" sz="2400" b="1" i="0" u="none" strike="noStrike" cap="none" normalizeH="0" baseline="0" dirty="0">
                <a:ln>
                  <a:noFill/>
                </a:ln>
                <a:solidFill>
                  <a:schemeClr val="accent1">
                    <a:lumMod val="75000"/>
                  </a:schemeClr>
                </a:solidFill>
                <a:effectLst/>
                <a:latin typeface="Time New Roman"/>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1">
                    <a:lumMod val="75000"/>
                  </a:schemeClr>
                </a:solidFill>
                <a:effectLst/>
                <a:latin typeface="Time New Roman"/>
                <a:ea typeface="Times New Roman" panose="02020603050405020304" pitchFamily="18" charset="0"/>
                <a:cs typeface="Times New Roman" panose="02020603050405020304" pitchFamily="18" charset="0"/>
              </a:rPr>
              <a:t>MÔI</a:t>
            </a:r>
            <a:r>
              <a:rPr kumimoji="0" lang="en-US" altLang="en-US" sz="2400" b="1" i="0" u="none" strike="noStrike" cap="none" normalizeH="0" baseline="0" dirty="0">
                <a:ln>
                  <a:noFill/>
                </a:ln>
                <a:solidFill>
                  <a:schemeClr val="accent1">
                    <a:lumMod val="75000"/>
                  </a:schemeClr>
                </a:solidFill>
                <a:effectLst/>
                <a:latin typeface="Time New Roman"/>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1">
                    <a:lumMod val="75000"/>
                  </a:schemeClr>
                </a:solidFill>
                <a:effectLst/>
                <a:latin typeface="Time New Roman"/>
                <a:ea typeface="Times New Roman" panose="02020603050405020304" pitchFamily="18" charset="0"/>
                <a:cs typeface="Times New Roman" panose="02020603050405020304" pitchFamily="18" charset="0"/>
              </a:rPr>
              <a:t>TRƯỜNG</a:t>
            </a:r>
            <a:r>
              <a:rPr kumimoji="0" lang="en-US" altLang="en-US" sz="2400" b="0" i="0" u="none" strike="noStrike" cap="none" normalizeH="0" baseline="0" dirty="0">
                <a:ln>
                  <a:noFill/>
                </a:ln>
                <a:solidFill>
                  <a:schemeClr val="tx1"/>
                </a:solidFill>
                <a:effectLst/>
                <a:latin typeface="Time New Roman"/>
              </a:rPr>
              <a:t> </a:t>
            </a:r>
          </a:p>
        </p:txBody>
      </p:sp>
    </p:spTree>
    <p:extLst>
      <p:ext uri="{BB962C8B-B14F-4D97-AF65-F5344CB8AC3E}">
        <p14:creationId xmlns:p14="http://schemas.microsoft.com/office/powerpoint/2010/main" val="4222350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F78A6A-33FA-4625-A940-0DF4EE131BFA}"/>
              </a:ext>
            </a:extLst>
          </p:cNvPr>
          <p:cNvSpPr>
            <a:spLocks noGrp="1"/>
          </p:cNvSpPr>
          <p:nvPr>
            <p:ph idx="1"/>
          </p:nvPr>
        </p:nvSpPr>
        <p:spPr>
          <a:xfrm>
            <a:off x="824947" y="4665056"/>
            <a:ext cx="10942983" cy="1394653"/>
          </a:xfrm>
        </p:spPr>
        <p:txBody>
          <a:bodyPr>
            <a:noAutofit/>
          </a:bodyPr>
          <a:lstStyle/>
          <a:p>
            <a:pPr algn="just"/>
            <a:r>
              <a:rPr lang="en-US" dirty="0" err="1">
                <a:solidFill>
                  <a:srgbClr val="00B0F0"/>
                </a:solidFill>
                <a:effectLst/>
                <a:latin typeface="Times New Roman" panose="02020603050405020304" pitchFamily="18" charset="0"/>
                <a:ea typeface="Times New Roman" panose="02020603050405020304" pitchFamily="18" charset="0"/>
              </a:rPr>
              <a:t>Từ</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các</a:t>
            </a:r>
            <a:r>
              <a:rPr lang="vi-VN" dirty="0">
                <a:solidFill>
                  <a:srgbClr val="00B0F0"/>
                </a:solidFill>
                <a:effectLst/>
                <a:latin typeface="Times New Roman" panose="02020603050405020304" pitchFamily="18" charset="0"/>
                <a:ea typeface="Times New Roman" panose="02020603050405020304" pitchFamily="18" charset="0"/>
              </a:rPr>
              <a:t> số liệu trong các bảng nêu</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trên</a:t>
            </a:r>
            <a:r>
              <a:rPr lang="en-US" dirty="0">
                <a:solidFill>
                  <a:srgbClr val="00B0F0"/>
                </a:solidFill>
                <a:effectLst/>
                <a:latin typeface="Times New Roman" panose="02020603050405020304" pitchFamily="18" charset="0"/>
                <a:ea typeface="Times New Roman" panose="02020603050405020304" pitchFamily="18" charset="0"/>
              </a:rPr>
              <a:t> ta </a:t>
            </a:r>
            <a:r>
              <a:rPr lang="en-US" dirty="0" err="1">
                <a:solidFill>
                  <a:srgbClr val="00B0F0"/>
                </a:solidFill>
                <a:effectLst/>
                <a:latin typeface="Times New Roman" panose="02020603050405020304" pitchFamily="18" charset="0"/>
                <a:ea typeface="Times New Roman" panose="02020603050405020304" pitchFamily="18" charset="0"/>
              </a:rPr>
              <a:t>thấy</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lượng</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mưa</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và</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lượng</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nước</a:t>
            </a:r>
            <a:r>
              <a:rPr lang="vi-VN" dirty="0">
                <a:solidFill>
                  <a:srgbClr val="00B0F0"/>
                </a:solidFill>
                <a:effectLst/>
                <a:latin typeface="Times New Roman" panose="02020603050405020304" pitchFamily="18" charset="0"/>
                <a:ea typeface="Times New Roman" panose="02020603050405020304" pitchFamily="18" charset="0"/>
              </a:rPr>
              <a:t> chảy vào</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trong</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đường</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lò</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tỷ</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lệ</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thuận</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thể</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hiện</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mối</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quan</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hệ</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chặt</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chẽ</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với</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nhau</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Điểm</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cao</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nhất</a:t>
            </a:r>
            <a:r>
              <a:rPr lang="en-US" dirty="0">
                <a:solidFill>
                  <a:srgbClr val="00B0F0"/>
                </a:solidFill>
                <a:effectLst/>
                <a:latin typeface="Times New Roman" panose="02020603050405020304" pitchFamily="18" charset="0"/>
                <a:ea typeface="Times New Roman" panose="02020603050405020304" pitchFamily="18" charset="0"/>
              </a:rPr>
              <a:t> </a:t>
            </a:r>
            <a:r>
              <a:rPr lang="en-US" dirty="0" err="1">
                <a:solidFill>
                  <a:srgbClr val="00B0F0"/>
                </a:solidFill>
                <a:effectLst/>
                <a:latin typeface="Times New Roman" panose="02020603050405020304" pitchFamily="18" charset="0"/>
                <a:ea typeface="Times New Roman" panose="02020603050405020304" pitchFamily="18" charset="0"/>
              </a:rPr>
              <a:t>của</a:t>
            </a:r>
            <a:r>
              <a:rPr lang="vi-VN" dirty="0">
                <a:solidFill>
                  <a:srgbClr val="00B0F0"/>
                </a:solidFill>
                <a:effectLst/>
                <a:latin typeface="Times New Roman" panose="02020603050405020304" pitchFamily="18" charset="0"/>
                <a:ea typeface="Times New Roman" panose="02020603050405020304" pitchFamily="18" charset="0"/>
              </a:rPr>
              <a:t> đồ thị là vào </a:t>
            </a:r>
            <a:r>
              <a:rPr lang="en-US" dirty="0" err="1">
                <a:solidFill>
                  <a:srgbClr val="00B0F0"/>
                </a:solidFill>
                <a:effectLst/>
                <a:latin typeface="Times New Roman" panose="02020603050405020304" pitchFamily="18" charset="0"/>
                <a:ea typeface="Times New Roman" panose="02020603050405020304" pitchFamily="18" charset="0"/>
              </a:rPr>
              <a:t>tháng</a:t>
            </a:r>
            <a:r>
              <a:rPr lang="en-US" dirty="0">
                <a:solidFill>
                  <a:srgbClr val="00B0F0"/>
                </a:solidFill>
                <a:effectLst/>
                <a:latin typeface="Times New Roman" panose="02020603050405020304" pitchFamily="18" charset="0"/>
                <a:ea typeface="Times New Roman" panose="02020603050405020304" pitchFamily="18" charset="0"/>
              </a:rPr>
              <a:t> 7,8</a:t>
            </a:r>
            <a:endParaRPr lang="en-US" dirty="0">
              <a:solidFill>
                <a:srgbClr val="00B0F0"/>
              </a:solidFill>
            </a:endParaRPr>
          </a:p>
        </p:txBody>
      </p:sp>
      <p:graphicFrame>
        <p:nvGraphicFramePr>
          <p:cNvPr id="4" name="Table 3">
            <a:extLst>
              <a:ext uri="{FF2B5EF4-FFF2-40B4-BE49-F238E27FC236}">
                <a16:creationId xmlns:a16="http://schemas.microsoft.com/office/drawing/2014/main" id="{DAD46C37-AFD2-472F-BA41-BE22E1603118}"/>
              </a:ext>
            </a:extLst>
          </p:cNvPr>
          <p:cNvGraphicFramePr>
            <a:graphicFrameLocks noGrp="1"/>
          </p:cNvGraphicFramePr>
          <p:nvPr>
            <p:extLst>
              <p:ext uri="{D42A27DB-BD31-4B8C-83A1-F6EECF244321}">
                <p14:modId xmlns:p14="http://schemas.microsoft.com/office/powerpoint/2010/main" val="1782949198"/>
              </p:ext>
            </p:extLst>
          </p:nvPr>
        </p:nvGraphicFramePr>
        <p:xfrm>
          <a:off x="1042154" y="1111348"/>
          <a:ext cx="10508568" cy="3125507"/>
        </p:xfrm>
        <a:graphic>
          <a:graphicData uri="http://schemas.openxmlformats.org/drawingml/2006/table">
            <a:tbl>
              <a:tblPr firstRow="1" firstCol="1" bandRow="1">
                <a:tableStyleId>{5C22544A-7EE6-4342-B048-85BDC9FD1C3A}</a:tableStyleId>
              </a:tblPr>
              <a:tblGrid>
                <a:gridCol w="1396742">
                  <a:extLst>
                    <a:ext uri="{9D8B030D-6E8A-4147-A177-3AD203B41FA5}">
                      <a16:colId xmlns:a16="http://schemas.microsoft.com/office/drawing/2014/main" val="1271658927"/>
                    </a:ext>
                  </a:extLst>
                </a:gridCol>
                <a:gridCol w="769236">
                  <a:extLst>
                    <a:ext uri="{9D8B030D-6E8A-4147-A177-3AD203B41FA5}">
                      <a16:colId xmlns:a16="http://schemas.microsoft.com/office/drawing/2014/main" val="3876747285"/>
                    </a:ext>
                  </a:extLst>
                </a:gridCol>
                <a:gridCol w="769236">
                  <a:extLst>
                    <a:ext uri="{9D8B030D-6E8A-4147-A177-3AD203B41FA5}">
                      <a16:colId xmlns:a16="http://schemas.microsoft.com/office/drawing/2014/main" val="1209214713"/>
                    </a:ext>
                  </a:extLst>
                </a:gridCol>
                <a:gridCol w="650228">
                  <a:extLst>
                    <a:ext uri="{9D8B030D-6E8A-4147-A177-3AD203B41FA5}">
                      <a16:colId xmlns:a16="http://schemas.microsoft.com/office/drawing/2014/main" val="3956866002"/>
                    </a:ext>
                  </a:extLst>
                </a:gridCol>
                <a:gridCol w="650228">
                  <a:extLst>
                    <a:ext uri="{9D8B030D-6E8A-4147-A177-3AD203B41FA5}">
                      <a16:colId xmlns:a16="http://schemas.microsoft.com/office/drawing/2014/main" val="3315724395"/>
                    </a:ext>
                  </a:extLst>
                </a:gridCol>
                <a:gridCol w="769236">
                  <a:extLst>
                    <a:ext uri="{9D8B030D-6E8A-4147-A177-3AD203B41FA5}">
                      <a16:colId xmlns:a16="http://schemas.microsoft.com/office/drawing/2014/main" val="2226740589"/>
                    </a:ext>
                  </a:extLst>
                </a:gridCol>
                <a:gridCol w="769236">
                  <a:extLst>
                    <a:ext uri="{9D8B030D-6E8A-4147-A177-3AD203B41FA5}">
                      <a16:colId xmlns:a16="http://schemas.microsoft.com/office/drawing/2014/main" val="734458690"/>
                    </a:ext>
                  </a:extLst>
                </a:gridCol>
                <a:gridCol w="888246">
                  <a:extLst>
                    <a:ext uri="{9D8B030D-6E8A-4147-A177-3AD203B41FA5}">
                      <a16:colId xmlns:a16="http://schemas.microsoft.com/office/drawing/2014/main" val="448570373"/>
                    </a:ext>
                  </a:extLst>
                </a:gridCol>
                <a:gridCol w="769236">
                  <a:extLst>
                    <a:ext uri="{9D8B030D-6E8A-4147-A177-3AD203B41FA5}">
                      <a16:colId xmlns:a16="http://schemas.microsoft.com/office/drawing/2014/main" val="2879193996"/>
                    </a:ext>
                  </a:extLst>
                </a:gridCol>
                <a:gridCol w="769236">
                  <a:extLst>
                    <a:ext uri="{9D8B030D-6E8A-4147-A177-3AD203B41FA5}">
                      <a16:colId xmlns:a16="http://schemas.microsoft.com/office/drawing/2014/main" val="471044516"/>
                    </a:ext>
                  </a:extLst>
                </a:gridCol>
                <a:gridCol w="769236">
                  <a:extLst>
                    <a:ext uri="{9D8B030D-6E8A-4147-A177-3AD203B41FA5}">
                      <a16:colId xmlns:a16="http://schemas.microsoft.com/office/drawing/2014/main" val="1785671466"/>
                    </a:ext>
                  </a:extLst>
                </a:gridCol>
                <a:gridCol w="769236">
                  <a:extLst>
                    <a:ext uri="{9D8B030D-6E8A-4147-A177-3AD203B41FA5}">
                      <a16:colId xmlns:a16="http://schemas.microsoft.com/office/drawing/2014/main" val="1709660900"/>
                    </a:ext>
                  </a:extLst>
                </a:gridCol>
                <a:gridCol w="769236">
                  <a:extLst>
                    <a:ext uri="{9D8B030D-6E8A-4147-A177-3AD203B41FA5}">
                      <a16:colId xmlns:a16="http://schemas.microsoft.com/office/drawing/2014/main" val="32085802"/>
                    </a:ext>
                  </a:extLst>
                </a:gridCol>
              </a:tblGrid>
              <a:tr h="338658">
                <a:tc>
                  <a:txBody>
                    <a:bodyPr/>
                    <a:lstStyle/>
                    <a:p>
                      <a:pPr algn="ctr">
                        <a:lnSpc>
                          <a:spcPct val="150000"/>
                        </a:lnSpc>
                      </a:pPr>
                      <a:r>
                        <a:rPr lang="vi-VN" sz="2000">
                          <a:effectLst/>
                          <a:latin typeface="+mj-lt"/>
                        </a:rPr>
                        <a:t>Th</a:t>
                      </a:r>
                      <a:r>
                        <a:rPr lang="en-US" sz="2000">
                          <a:effectLst/>
                          <a:latin typeface="+mj-lt"/>
                        </a:rPr>
                        <a:t>á</a:t>
                      </a:r>
                      <a:r>
                        <a:rPr lang="vi-VN" sz="2000">
                          <a:effectLst/>
                          <a:latin typeface="+mj-lt"/>
                        </a:rPr>
                        <a:t>ng</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vi-VN" sz="2000">
                          <a:effectLst/>
                          <a:latin typeface="+mj-lt"/>
                        </a:rPr>
                        <a:t>1</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2</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3</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4</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5</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6</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7</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8</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9</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10</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11</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12</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4796023"/>
                  </a:ext>
                </a:extLst>
              </a:tr>
              <a:tr h="718140">
                <a:tc>
                  <a:txBody>
                    <a:bodyPr/>
                    <a:lstStyle/>
                    <a:p>
                      <a:pPr algn="ctr">
                        <a:lnSpc>
                          <a:spcPct val="150000"/>
                        </a:lnSpc>
                      </a:pPr>
                      <a:r>
                        <a:rPr lang="vi-VN" sz="2000">
                          <a:effectLst/>
                          <a:latin typeface="+mj-lt"/>
                        </a:rPr>
                        <a:t>L</a:t>
                      </a:r>
                      <a:r>
                        <a:rPr lang="en-US" sz="2000">
                          <a:effectLst/>
                          <a:latin typeface="+mj-lt"/>
                        </a:rPr>
                        <a:t>ượ</a:t>
                      </a:r>
                      <a:r>
                        <a:rPr lang="vi-VN" sz="2000">
                          <a:effectLst/>
                          <a:latin typeface="+mj-lt"/>
                        </a:rPr>
                        <a:t>ng m</a:t>
                      </a:r>
                      <a:r>
                        <a:rPr lang="en-US" sz="2000">
                          <a:effectLst/>
                          <a:latin typeface="+mj-lt"/>
                        </a:rPr>
                        <a:t>ư</a:t>
                      </a:r>
                      <a:r>
                        <a:rPr lang="vi-VN" sz="2000">
                          <a:effectLst/>
                          <a:latin typeface="+mj-lt"/>
                        </a:rPr>
                        <a:t>a (mm)</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vi-VN" sz="2000">
                          <a:effectLst/>
                          <a:latin typeface="+mj-lt"/>
                        </a:rPr>
                        <a:t>39,5</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43,0</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26,6</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19,6</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214,7</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216,7</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1411,9</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290,3</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152,5</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35,3</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50,5</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 </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49496806"/>
                  </a:ext>
                </a:extLst>
              </a:tr>
              <a:tr h="1851697">
                <a:tc>
                  <a:txBody>
                    <a:bodyPr/>
                    <a:lstStyle/>
                    <a:p>
                      <a:pPr algn="ctr">
                        <a:lnSpc>
                          <a:spcPct val="150000"/>
                        </a:lnSpc>
                      </a:pPr>
                      <a:r>
                        <a:rPr lang="en-US" sz="2000">
                          <a:effectLst/>
                          <a:latin typeface="+mj-lt"/>
                        </a:rPr>
                        <a:t>Tổ</a:t>
                      </a:r>
                      <a:r>
                        <a:rPr lang="vi-VN" sz="2000">
                          <a:effectLst/>
                          <a:latin typeface="+mj-lt"/>
                        </a:rPr>
                        <a:t>ng l</a:t>
                      </a:r>
                      <a:r>
                        <a:rPr lang="en-US" sz="2000">
                          <a:effectLst/>
                          <a:latin typeface="+mj-lt"/>
                        </a:rPr>
                        <a:t>ượ</a:t>
                      </a:r>
                      <a:r>
                        <a:rPr lang="vi-VN" sz="2000">
                          <a:effectLst/>
                          <a:latin typeface="+mj-lt"/>
                        </a:rPr>
                        <a:t>ng n</a:t>
                      </a:r>
                      <a:r>
                        <a:rPr lang="en-US" sz="2000">
                          <a:effectLst/>
                          <a:latin typeface="+mj-lt"/>
                        </a:rPr>
                        <a:t>ướ</a:t>
                      </a:r>
                      <a:r>
                        <a:rPr lang="vi-VN" sz="2000">
                          <a:effectLst/>
                          <a:latin typeface="+mj-lt"/>
                        </a:rPr>
                        <a:t>c ch</a:t>
                      </a:r>
                      <a:r>
                        <a:rPr lang="en-US" sz="2000">
                          <a:effectLst/>
                          <a:latin typeface="+mj-lt"/>
                        </a:rPr>
                        <a:t>ảy</a:t>
                      </a:r>
                      <a:r>
                        <a:rPr lang="vi-VN" sz="2000">
                          <a:effectLst/>
                          <a:latin typeface="+mj-lt"/>
                        </a:rPr>
                        <a:t> v</a:t>
                      </a:r>
                      <a:r>
                        <a:rPr lang="en-US" sz="2000">
                          <a:effectLst/>
                          <a:latin typeface="+mj-lt"/>
                        </a:rPr>
                        <a:t>ào</a:t>
                      </a:r>
                      <a:r>
                        <a:rPr lang="vi-VN" sz="2000">
                          <a:effectLst/>
                          <a:latin typeface="+mj-lt"/>
                        </a:rPr>
                        <a:t> m</a:t>
                      </a:r>
                      <a:r>
                        <a:rPr lang="en-US" sz="2000">
                          <a:effectLst/>
                          <a:latin typeface="+mj-lt"/>
                        </a:rPr>
                        <a:t>ỏ</a:t>
                      </a:r>
                      <a:r>
                        <a:rPr lang="vi-VN" sz="2000">
                          <a:effectLst/>
                          <a:latin typeface="+mj-lt"/>
                        </a:rPr>
                        <a:t> (1000 m3)</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123,6</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108,8</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92,4</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95,6</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84,1</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136,1</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230,2</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382,3</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369,4</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294,6</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a:effectLst/>
                          <a:latin typeface="+mj-lt"/>
                        </a:rPr>
                        <a:t>235,0</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vi-VN" sz="2000" dirty="0">
                          <a:effectLst/>
                          <a:latin typeface="+mj-lt"/>
                        </a:rPr>
                        <a:t>180,3</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80921324"/>
                  </a:ext>
                </a:extLst>
              </a:tr>
            </a:tbl>
          </a:graphicData>
        </a:graphic>
      </p:graphicFrame>
      <p:sp>
        <p:nvSpPr>
          <p:cNvPr id="6" name="TextBox 5">
            <a:extLst>
              <a:ext uri="{FF2B5EF4-FFF2-40B4-BE49-F238E27FC236}">
                <a16:creationId xmlns:a16="http://schemas.microsoft.com/office/drawing/2014/main" id="{6926AD33-BBE4-4CB7-B543-AD0E782C38BB}"/>
              </a:ext>
            </a:extLst>
          </p:cNvPr>
          <p:cNvSpPr txBox="1"/>
          <p:nvPr/>
        </p:nvSpPr>
        <p:spPr>
          <a:xfrm>
            <a:off x="824947" y="343250"/>
            <a:ext cx="9511749" cy="523220"/>
          </a:xfrm>
          <a:prstGeom prst="rect">
            <a:avLst/>
          </a:prstGeom>
          <a:noFill/>
        </p:spPr>
        <p:txBody>
          <a:bodyPr wrap="square">
            <a:spAutoFit/>
          </a:bodyPr>
          <a:lstStyle/>
          <a:p>
            <a:pPr marL="457200" indent="-457200">
              <a:buFont typeface="Arial" panose="020B0604020202020204" pitchFamily="34" charset="0"/>
              <a:buChar char="•"/>
            </a:pPr>
            <a:r>
              <a:rPr lang="vi-VN" sz="2800" dirty="0">
                <a:solidFill>
                  <a:srgbClr val="FF9900"/>
                </a:solidFill>
                <a:latin typeface="Times New Roman" panose="02020603050405020304" pitchFamily="18" charset="0"/>
                <a:ea typeface="Times New Roman" panose="02020603050405020304" pitchFamily="18" charset="0"/>
              </a:rPr>
              <a:t>Lượng nước chảy vào hầm lò trung bình theo các tháng</a:t>
            </a:r>
            <a:r>
              <a:rPr lang="vi-VN" sz="2800" dirty="0">
                <a:solidFill>
                  <a:srgbClr val="FF9900"/>
                </a:solidFill>
                <a:effectLst/>
                <a:latin typeface="Times New Roman" panose="02020603050405020304" pitchFamily="18" charset="0"/>
                <a:ea typeface="Times New Roman" panose="02020603050405020304" pitchFamily="18" charset="0"/>
              </a:rPr>
              <a:t> </a:t>
            </a:r>
            <a:endParaRPr lang="en-US" sz="2800" dirty="0">
              <a:solidFill>
                <a:srgbClr val="FF9900"/>
              </a:solidFill>
            </a:endParaRPr>
          </a:p>
        </p:txBody>
      </p:sp>
    </p:spTree>
    <p:extLst>
      <p:ext uri="{BB962C8B-B14F-4D97-AF65-F5344CB8AC3E}">
        <p14:creationId xmlns:p14="http://schemas.microsoft.com/office/powerpoint/2010/main" val="590640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93CAB7-6381-4FCF-B390-59AD873D553F}"/>
              </a:ext>
            </a:extLst>
          </p:cNvPr>
          <p:cNvPicPr>
            <a:picLocks noChangeAspect="1"/>
          </p:cNvPicPr>
          <p:nvPr/>
        </p:nvPicPr>
        <p:blipFill>
          <a:blip r:embed="rId3"/>
          <a:stretch>
            <a:fillRect/>
          </a:stretch>
        </p:blipFill>
        <p:spPr>
          <a:xfrm>
            <a:off x="2372139" y="534065"/>
            <a:ext cx="7434470" cy="6919520"/>
          </a:xfrm>
          <a:prstGeom prst="rect">
            <a:avLst/>
          </a:prstGeom>
        </p:spPr>
      </p:pic>
    </p:spTree>
    <p:extLst>
      <p:ext uri="{BB962C8B-B14F-4D97-AF65-F5344CB8AC3E}">
        <p14:creationId xmlns:p14="http://schemas.microsoft.com/office/powerpoint/2010/main" val="298015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BD6198-00AF-4AF1-87A0-A0BC0B0E66CA}"/>
              </a:ext>
            </a:extLst>
          </p:cNvPr>
          <p:cNvPicPr>
            <a:picLocks noChangeAspect="1"/>
          </p:cNvPicPr>
          <p:nvPr/>
        </p:nvPicPr>
        <p:blipFill>
          <a:blip r:embed="rId2"/>
          <a:stretch>
            <a:fillRect/>
          </a:stretch>
        </p:blipFill>
        <p:spPr>
          <a:xfrm>
            <a:off x="463589" y="554367"/>
            <a:ext cx="5486876" cy="4581283"/>
          </a:xfrm>
          <a:prstGeom prst="rect">
            <a:avLst/>
          </a:prstGeom>
        </p:spPr>
      </p:pic>
      <p:sp>
        <p:nvSpPr>
          <p:cNvPr id="6" name="TextBox 5">
            <a:extLst>
              <a:ext uri="{FF2B5EF4-FFF2-40B4-BE49-F238E27FC236}">
                <a16:creationId xmlns:a16="http://schemas.microsoft.com/office/drawing/2014/main" id="{B3A17265-5BF6-4591-AAD0-BF3779FF47E7}"/>
              </a:ext>
            </a:extLst>
          </p:cNvPr>
          <p:cNvSpPr txBox="1"/>
          <p:nvPr/>
        </p:nvSpPr>
        <p:spPr>
          <a:xfrm>
            <a:off x="755374" y="5646292"/>
            <a:ext cx="6096000" cy="369332"/>
          </a:xfrm>
          <a:prstGeom prst="rect">
            <a:avLst/>
          </a:prstGeom>
          <a:noFill/>
        </p:spPr>
        <p:txBody>
          <a:bodyPr wrap="square">
            <a:spAutoFit/>
          </a:bodyPr>
          <a:lstStyle/>
          <a:p>
            <a:r>
              <a:rPr lang="en-US" sz="1800" i="1" dirty="0" err="1">
                <a:effectLst/>
                <a:latin typeface="Times New Roman" panose="02020603050405020304" pitchFamily="18" charset="0"/>
                <a:ea typeface="Times New Roman" panose="02020603050405020304" pitchFamily="18" charset="0"/>
              </a:rPr>
              <a:t>Địa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hình</a:t>
            </a:r>
            <a:r>
              <a:rPr lang="en-US" sz="1800" i="1" dirty="0">
                <a:effectLst/>
                <a:latin typeface="Times New Roman" panose="02020603050405020304" pitchFamily="18" charset="0"/>
                <a:ea typeface="Times New Roman" panose="02020603050405020304" pitchFamily="18" charset="0"/>
              </a:rPr>
              <a:t> moong </a:t>
            </a:r>
            <a:r>
              <a:rPr lang="en-US" sz="1800" i="1" dirty="0" err="1">
                <a:effectLst/>
                <a:latin typeface="Times New Roman" panose="02020603050405020304" pitchFamily="18" charset="0"/>
                <a:ea typeface="Times New Roman" panose="02020603050405020304" pitchFamily="18" charset="0"/>
              </a:rPr>
              <a:t>khai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thác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vỉa</a:t>
            </a:r>
            <a:r>
              <a:rPr lang="en-US" sz="1800" i="1" dirty="0">
                <a:effectLst/>
                <a:latin typeface="Times New Roman" panose="02020603050405020304" pitchFamily="18" charset="0"/>
                <a:ea typeface="Times New Roman" panose="02020603050405020304" pitchFamily="18" charset="0"/>
              </a:rPr>
              <a:t> 14 </a:t>
            </a:r>
            <a:r>
              <a:rPr lang="en-US" sz="1800" i="1" dirty="0" err="1">
                <a:effectLst/>
                <a:latin typeface="Times New Roman" panose="02020603050405020304" pitchFamily="18" charset="0"/>
                <a:ea typeface="Times New Roman" panose="02020603050405020304" pitchFamily="18" charset="0"/>
              </a:rPr>
              <a:t>Bắc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Hữu</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nghị</a:t>
            </a:r>
            <a:endParaRPr lang="en-US" dirty="0"/>
          </a:p>
        </p:txBody>
      </p:sp>
      <p:pic>
        <p:nvPicPr>
          <p:cNvPr id="7" name="Picture 6">
            <a:extLst>
              <a:ext uri="{FF2B5EF4-FFF2-40B4-BE49-F238E27FC236}">
                <a16:creationId xmlns:a16="http://schemas.microsoft.com/office/drawing/2014/main" id="{FEFC9732-3903-4482-86DF-5CC49607E35F}"/>
              </a:ext>
            </a:extLst>
          </p:cNvPr>
          <p:cNvPicPr>
            <a:picLocks noChangeAspect="1"/>
          </p:cNvPicPr>
          <p:nvPr/>
        </p:nvPicPr>
        <p:blipFill>
          <a:blip r:embed="rId3"/>
          <a:stretch>
            <a:fillRect/>
          </a:stretch>
        </p:blipFill>
        <p:spPr>
          <a:xfrm>
            <a:off x="6337761" y="554367"/>
            <a:ext cx="5161905" cy="4581282"/>
          </a:xfrm>
          <a:prstGeom prst="rect">
            <a:avLst/>
          </a:prstGeom>
        </p:spPr>
      </p:pic>
      <p:sp>
        <p:nvSpPr>
          <p:cNvPr id="9" name="TextBox 8">
            <a:extLst>
              <a:ext uri="{FF2B5EF4-FFF2-40B4-BE49-F238E27FC236}">
                <a16:creationId xmlns:a16="http://schemas.microsoft.com/office/drawing/2014/main" id="{8D4DBC8F-B389-4B04-A053-FF535E033705}"/>
              </a:ext>
            </a:extLst>
          </p:cNvPr>
          <p:cNvSpPr txBox="1"/>
          <p:nvPr/>
        </p:nvSpPr>
        <p:spPr>
          <a:xfrm>
            <a:off x="6337761" y="5646292"/>
            <a:ext cx="6096000" cy="369332"/>
          </a:xfrm>
          <a:prstGeom prst="rect">
            <a:avLst/>
          </a:prstGeom>
          <a:noFill/>
        </p:spPr>
        <p:txBody>
          <a:bodyPr wrap="square">
            <a:spAutoFit/>
          </a:bodyPr>
          <a:lstStyle/>
          <a:p>
            <a:r>
              <a:rPr lang="en-US" sz="1800" i="1" dirty="0">
                <a:effectLst/>
                <a:latin typeface="Times New Roman" panose="02020603050405020304" pitchFamily="18" charset="0"/>
                <a:ea typeface="Times New Roman" panose="02020603050405020304" pitchFamily="18" charset="0"/>
              </a:rPr>
              <a:t>Moong </a:t>
            </a:r>
            <a:r>
              <a:rPr lang="en-US" sz="1800" i="1" dirty="0" err="1">
                <a:effectLst/>
                <a:latin typeface="Times New Roman" panose="02020603050405020304" pitchFamily="18" charset="0"/>
                <a:ea typeface="Times New Roman" panose="02020603050405020304" pitchFamily="18" charset="0"/>
              </a:rPr>
              <a:t>V.14</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Bắc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Hữu</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Nghị</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thành</a:t>
            </a:r>
            <a:r>
              <a:rPr lang="vi-VN" sz="1800" i="1" dirty="0">
                <a:effectLst/>
                <a:latin typeface="Times New Roman" panose="02020603050405020304" pitchFamily="18" charset="0"/>
                <a:ea typeface="Times New Roman" panose="02020603050405020304" pitchFamily="18" charset="0"/>
              </a:rPr>
              <a:t> một hồ chứa nước lớn.</a:t>
            </a:r>
            <a:endParaRPr lang="en-US" dirty="0"/>
          </a:p>
        </p:txBody>
      </p:sp>
    </p:spTree>
    <p:extLst>
      <p:ext uri="{BB962C8B-B14F-4D97-AF65-F5344CB8AC3E}">
        <p14:creationId xmlns:p14="http://schemas.microsoft.com/office/powerpoint/2010/main" val="2390649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3F7EFB0-B2F5-47C8-AA81-31F88BB64A58}"/>
              </a:ext>
            </a:extLst>
          </p:cNvPr>
          <p:cNvPicPr>
            <a:picLocks noGrp="1" noChangeAspect="1"/>
          </p:cNvPicPr>
          <p:nvPr>
            <p:ph idx="1"/>
          </p:nvPr>
        </p:nvPicPr>
        <p:blipFill>
          <a:blip r:embed="rId2"/>
          <a:stretch>
            <a:fillRect/>
          </a:stretch>
        </p:blipFill>
        <p:spPr>
          <a:xfrm>
            <a:off x="954156" y="371444"/>
            <a:ext cx="10780643" cy="4585252"/>
          </a:xfrm>
          <a:prstGeom prst="rect">
            <a:avLst/>
          </a:prstGeom>
        </p:spPr>
      </p:pic>
      <p:sp>
        <p:nvSpPr>
          <p:cNvPr id="8" name="TextBox 7">
            <a:extLst>
              <a:ext uri="{FF2B5EF4-FFF2-40B4-BE49-F238E27FC236}">
                <a16:creationId xmlns:a16="http://schemas.microsoft.com/office/drawing/2014/main" id="{70845FD2-A943-40C4-BFCE-FF46DA6966BD}"/>
              </a:ext>
            </a:extLst>
          </p:cNvPr>
          <p:cNvSpPr txBox="1"/>
          <p:nvPr/>
        </p:nvSpPr>
        <p:spPr>
          <a:xfrm>
            <a:off x="159025" y="315748"/>
            <a:ext cx="5433392" cy="369332"/>
          </a:xfrm>
          <a:prstGeom prst="rect">
            <a:avLst/>
          </a:prstGeom>
          <a:noFill/>
        </p:spPr>
        <p:txBody>
          <a:bodyPr wrap="square">
            <a:spAutoFit/>
          </a:bodyPr>
          <a:lstStyle/>
          <a:p>
            <a:r>
              <a:rPr lang="vi-VN" sz="1800" b="1" dirty="0">
                <a:effectLst/>
                <a:latin typeface="Times New Roman" panose="02020603050405020304" pitchFamily="18" charset="0"/>
                <a:ea typeface="Times New Roman" panose="02020603050405020304" pitchFamily="18" charset="0"/>
              </a:rPr>
              <a:t>Đứt gãy ảnh hưởng đến lượng nước chảy vào lò</a:t>
            </a:r>
            <a:endParaRPr lang="en-US" dirty="0"/>
          </a:p>
        </p:txBody>
      </p:sp>
      <p:sp>
        <p:nvSpPr>
          <p:cNvPr id="10" name="TextBox 9">
            <a:extLst>
              <a:ext uri="{FF2B5EF4-FFF2-40B4-BE49-F238E27FC236}">
                <a16:creationId xmlns:a16="http://schemas.microsoft.com/office/drawing/2014/main" id="{56610945-9B64-43D4-BB0B-0992B96800F0}"/>
              </a:ext>
            </a:extLst>
          </p:cNvPr>
          <p:cNvSpPr txBox="1"/>
          <p:nvPr/>
        </p:nvSpPr>
        <p:spPr>
          <a:xfrm>
            <a:off x="318052" y="5253181"/>
            <a:ext cx="11738112" cy="1421992"/>
          </a:xfrm>
          <a:prstGeom prst="rect">
            <a:avLst/>
          </a:prstGeom>
          <a:noFill/>
        </p:spPr>
        <p:txBody>
          <a:bodyPr wrap="square">
            <a:spAutoFit/>
          </a:bodyPr>
          <a:lstStyle/>
          <a:p>
            <a:pPr indent="288290"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Trong khu mỏ</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đứt gãy,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đứt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gãy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hủy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hoại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endParaRPr lang="en-US" sz="20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ác đứt gãy thuận gồm: F</a:t>
            </a:r>
            <a:r>
              <a:rPr lang="vi-VN" sz="2000" baseline="-250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F</a:t>
            </a:r>
            <a:r>
              <a:rPr lang="vi-VN" sz="2000" baseline="-25000"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F</a:t>
            </a:r>
            <a:r>
              <a:rPr lang="vi-VN" sz="2000" baseline="-25000"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F</a:t>
            </a:r>
            <a:r>
              <a:rPr lang="vi-VN" sz="2000" baseline="-25000" dirty="0">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F</a:t>
            </a:r>
            <a:r>
              <a:rPr lang="vi-VN" sz="2000" baseline="-25000" dirty="0">
                <a:effectLst/>
                <a:latin typeface="Times New Roman" panose="02020603050405020304" pitchFamily="18" charset="0"/>
                <a:ea typeface="Times New Roman" panose="02020603050405020304" pitchFamily="18" charset="0"/>
                <a:cs typeface="Times New Roman" panose="02020603050405020304" pitchFamily="18" charset="0"/>
              </a:rPr>
              <a:t>C1</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F</a:t>
            </a:r>
            <a:r>
              <a:rPr lang="vi-VN" sz="2000" baseline="-25000" dirty="0">
                <a:effectLst/>
                <a:latin typeface="Times New Roman" panose="02020603050405020304" pitchFamily="18" charset="0"/>
                <a:ea typeface="Times New Roman" panose="02020603050405020304" pitchFamily="18" charset="0"/>
                <a:cs typeface="Times New Roman" panose="02020603050405020304" pitchFamily="18" charset="0"/>
              </a:rPr>
              <a:t>E</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F</a:t>
            </a:r>
            <a:r>
              <a:rPr lang="vi-VN" sz="2000" baseline="-25000" dirty="0">
                <a:effectLst/>
                <a:latin typeface="Times New Roman" panose="02020603050405020304" pitchFamily="18" charset="0"/>
                <a:ea typeface="Times New Roman" panose="02020603050405020304" pitchFamily="18" charset="0"/>
                <a:cs typeface="Times New Roman" panose="02020603050405020304" pitchFamily="18" charset="0"/>
              </a:rPr>
              <a:t>G</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F</a:t>
            </a:r>
            <a:r>
              <a:rPr lang="vi-VN" sz="2000" baseline="-25000"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F</a:t>
            </a:r>
            <a:r>
              <a:rPr lang="vi-VN" sz="2000" baseline="-25000" dirty="0">
                <a:effectLst/>
                <a:latin typeface="Times New Roman" panose="02020603050405020304" pitchFamily="18" charset="0"/>
                <a:ea typeface="Times New Roman" panose="02020603050405020304" pitchFamily="18" charset="0"/>
                <a:cs typeface="Times New Roman" panose="02020603050405020304" pitchFamily="18" charset="0"/>
              </a:rPr>
              <a:t>M</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F</a:t>
            </a:r>
            <a:r>
              <a:rPr lang="vi-VN" sz="2000" baseline="-25000" dirty="0">
                <a:effectLst/>
                <a:latin typeface="Times New Roman" panose="02020603050405020304" pitchFamily="18" charset="0"/>
                <a:ea typeface="Times New Roman" panose="02020603050405020304" pitchFamily="18" charset="0"/>
                <a:cs typeface="Times New Roman" panose="02020603050405020304" pitchFamily="18" charset="0"/>
              </a:rPr>
              <a:t>Q</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đứt gãy Mongplane, đứt gãy thuận Hà Tu.</a:t>
            </a:r>
            <a:endParaRPr lang="en-US" sz="20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đứt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gãy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FB, FC, FL,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hủy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hoại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5200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ED3DB14-D7BD-4635-897B-6D93749BEA79}"/>
              </a:ext>
            </a:extLst>
          </p:cNvPr>
          <p:cNvPicPr>
            <a:picLocks noGrp="1" noChangeAspect="1"/>
          </p:cNvPicPr>
          <p:nvPr>
            <p:ph idx="1"/>
          </p:nvPr>
        </p:nvPicPr>
        <p:blipFill>
          <a:blip r:embed="rId2"/>
          <a:stretch>
            <a:fillRect/>
          </a:stretch>
        </p:blipFill>
        <p:spPr>
          <a:xfrm>
            <a:off x="657905" y="706604"/>
            <a:ext cx="5028571" cy="3561905"/>
          </a:xfrm>
          <a:prstGeom prst="rect">
            <a:avLst/>
          </a:prstGeom>
        </p:spPr>
      </p:pic>
      <p:sp>
        <p:nvSpPr>
          <p:cNvPr id="6" name="TextBox 5">
            <a:extLst>
              <a:ext uri="{FF2B5EF4-FFF2-40B4-BE49-F238E27FC236}">
                <a16:creationId xmlns:a16="http://schemas.microsoft.com/office/drawing/2014/main" id="{FF943039-0F8F-4386-AA36-A903ACEF3D6C}"/>
              </a:ext>
            </a:extLst>
          </p:cNvPr>
          <p:cNvSpPr txBox="1"/>
          <p:nvPr/>
        </p:nvSpPr>
        <p:spPr>
          <a:xfrm>
            <a:off x="314768" y="4746811"/>
            <a:ext cx="5371708" cy="646331"/>
          </a:xfrm>
          <a:prstGeom prst="rect">
            <a:avLst/>
          </a:prstGeom>
          <a:noFill/>
        </p:spPr>
        <p:txBody>
          <a:bodyPr wrap="square">
            <a:spAutoFit/>
          </a:bodyPr>
          <a:lstStyle/>
          <a:p>
            <a:r>
              <a:rPr lang="en-US" sz="1800" i="1" dirty="0" err="1">
                <a:effectLst/>
                <a:latin typeface="Times New Roman" panose="02020603050405020304" pitchFamily="18" charset="0"/>
                <a:ea typeface="Times New Roman" panose="02020603050405020304" pitchFamily="18" charset="0"/>
              </a:rPr>
              <a:t>Đ</a:t>
            </a:r>
            <a:r>
              <a:rPr lang="en-US" sz="1800" i="1" dirty="0" err="1">
                <a:effectLst/>
                <a:latin typeface="Times New Roman" panose="02020603050405020304" pitchFamily="18" charset="0"/>
                <a:ea typeface="Times New Roman" panose="02020603050405020304" pitchFamily="18" charset="0"/>
                <a:cs typeface="Arial" panose="020B0604020202020204" pitchFamily="34" charset="0"/>
              </a:rPr>
              <a:t>ứ</a:t>
            </a:r>
            <a:r>
              <a:rPr lang="en-US" sz="1800" i="1" dirty="0" err="1">
                <a:effectLst/>
                <a:latin typeface="Times New Roman" panose="02020603050405020304" pitchFamily="18" charset="0"/>
                <a:ea typeface="Times New Roman" panose="02020603050405020304" pitchFamily="18" charset="0"/>
              </a:rPr>
              <a:t>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g</a:t>
            </a:r>
            <a:r>
              <a:rPr lang="en-US" sz="1800" i="1" dirty="0" err="1">
                <a:effectLst/>
                <a:latin typeface="Times New Roman" panose="02020603050405020304" pitchFamily="18" charset="0"/>
                <a:ea typeface="Times New Roman" panose="02020603050405020304" pitchFamily="18" charset="0"/>
                <a:cs typeface=".VnTime"/>
              </a:rPr>
              <a:t>ã</a:t>
            </a:r>
            <a:r>
              <a:rPr lang="en-US" sz="1800" i="1" dirty="0" err="1">
                <a:effectLst/>
                <a:latin typeface="Times New Roman" panose="02020603050405020304" pitchFamily="18" charset="0"/>
                <a:ea typeface="Times New Roman" panose="02020603050405020304" pitchFamily="18" charset="0"/>
              </a:rPr>
              <a:t>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thu</a:t>
            </a:r>
            <a:r>
              <a:rPr lang="en-US" sz="1800" i="1" dirty="0" err="1">
                <a:effectLst/>
                <a:latin typeface="Times New Roman" panose="02020603050405020304" pitchFamily="18" charset="0"/>
                <a:ea typeface="Times New Roman" panose="02020603050405020304" pitchFamily="18" charset="0"/>
                <a:cs typeface="Arial" panose="020B0604020202020204" pitchFamily="34" charset="0"/>
              </a:rPr>
              <a:t>ậ</a:t>
            </a:r>
            <a:r>
              <a:rPr lang="en-US" sz="1800" i="1" dirty="0" err="1">
                <a:effectLst/>
                <a:latin typeface="Times New Roman" panose="02020603050405020304" pitchFamily="18" charset="0"/>
                <a:ea typeface="Times New Roman" panose="02020603050405020304" pitchFamily="18" charset="0"/>
              </a:rPr>
              <a:t>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a:t>
            </a:r>
            <a:r>
              <a:rPr lang="en-US" sz="1800" i="1" dirty="0" err="1">
                <a:effectLst/>
                <a:latin typeface="Times New Roman" panose="02020603050405020304" pitchFamily="18" charset="0"/>
                <a:ea typeface="Times New Roman" panose="02020603050405020304" pitchFamily="18" charset="0"/>
                <a:cs typeface="Arial" panose="020B0604020202020204" pitchFamily="34" charset="0"/>
              </a:rPr>
              <a:t>ớ</a:t>
            </a:r>
            <a:r>
              <a:rPr lang="en-US" sz="1800" i="1" dirty="0" err="1">
                <a:effectLst/>
                <a:latin typeface="Times New Roman" panose="02020603050405020304" pitchFamily="18" charset="0"/>
                <a:ea typeface="Times New Roman" panose="02020603050405020304" pitchFamily="18" charset="0"/>
              </a:rPr>
              <a:t>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a:t>
            </a:r>
            <a:r>
              <a:rPr lang="en-US" sz="1800" i="1" dirty="0" err="1">
                <a:effectLst/>
                <a:latin typeface="Times New Roman" panose="02020603050405020304" pitchFamily="18" charset="0"/>
                <a:ea typeface="Times New Roman" panose="02020603050405020304" pitchFamily="18" charset="0"/>
                <a:cs typeface=".VnTime"/>
              </a:rPr>
              <a:t>à</a:t>
            </a:r>
            <a:r>
              <a:rPr lang="en-US" sz="1800" i="1" dirty="0">
                <a:effectLst/>
                <a:latin typeface="Times New Roman" panose="02020603050405020304" pitchFamily="18" charset="0"/>
                <a:ea typeface="Times New Roman" panose="02020603050405020304" pitchFamily="18" charset="0"/>
              </a:rPr>
              <a:t> FB </a:t>
            </a:r>
            <a:r>
              <a:rPr lang="en-US" sz="1800" i="1" dirty="0" err="1">
                <a:effectLst/>
                <a:latin typeface="Times New Roman" panose="02020603050405020304" pitchFamily="18" charset="0"/>
                <a:ea typeface="Times New Roman" panose="02020603050405020304" pitchFamily="18" charset="0"/>
                <a:cs typeface="Arial" panose="020B0604020202020204" pitchFamily="34" charset="0"/>
              </a:rPr>
              <a:t>đ</a:t>
            </a:r>
            <a:r>
              <a:rPr lang="en-US" sz="1800" i="1" dirty="0" err="1">
                <a:effectLst/>
                <a:latin typeface="Times New Roman" panose="02020603050405020304" pitchFamily="18" charset="0"/>
                <a:ea typeface="Times New Roman" panose="02020603050405020304" pitchFamily="18" charset="0"/>
                <a:cs typeface=".VnTime"/>
              </a:rPr>
              <a:t>ó</a:t>
            </a:r>
            <a:r>
              <a:rPr lang="en-US" sz="1800" i="1" dirty="0" err="1">
                <a:effectLst/>
                <a:latin typeface="Times New Roman" panose="02020603050405020304" pitchFamily="18" charset="0"/>
                <a:ea typeface="Times New Roman" panose="02020603050405020304" pitchFamily="18" charset="0"/>
              </a:rPr>
              <a:t>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vai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trò</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a:t>
            </a:r>
            <a:r>
              <a:rPr lang="en-US" sz="1800" i="1" dirty="0" err="1">
                <a:effectLst/>
                <a:latin typeface="Times New Roman" panose="02020603050405020304" pitchFamily="18" charset="0"/>
                <a:ea typeface="Times New Roman" panose="02020603050405020304" pitchFamily="18" charset="0"/>
                <a:cs typeface="Arial" panose="020B0604020202020204" pitchFamily="34" charset="0"/>
              </a:rPr>
              <a:t>ư</a:t>
            </a:r>
            <a:r>
              <a:rPr lang="en-US" sz="1800" i="1" dirty="0">
                <a:effectLst/>
                <a:latin typeface="Times New Roman" panose="02020603050405020304" pitchFamily="18" charset="0"/>
                <a:ea typeface="Times New Roman" panose="02020603050405020304" pitchFamily="18" charset="0"/>
              </a:rPr>
              <a:t> 1 </a:t>
            </a:r>
            <a:r>
              <a:rPr lang="en-US" sz="1800" i="1" dirty="0" err="1">
                <a:effectLst/>
                <a:latin typeface="Times New Roman" panose="02020603050405020304" pitchFamily="18" charset="0"/>
                <a:ea typeface="Times New Roman" panose="02020603050405020304" pitchFamily="18" charset="0"/>
              </a:rPr>
              <a:t>kênh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d</a:t>
            </a:r>
            <a:r>
              <a:rPr lang="en-US" sz="1800" i="1" dirty="0" err="1">
                <a:effectLst/>
                <a:latin typeface="Times New Roman" panose="02020603050405020304" pitchFamily="18" charset="0"/>
                <a:ea typeface="Times New Roman" panose="02020603050405020304" pitchFamily="18" charset="0"/>
                <a:cs typeface="Arial" panose="020B0604020202020204" pitchFamily="34" charset="0"/>
              </a:rPr>
              <a:t>ẫ</a:t>
            </a:r>
            <a:r>
              <a:rPr lang="en-US" sz="1800" i="1" dirty="0" err="1">
                <a:effectLst/>
                <a:latin typeface="Times New Roman" panose="02020603050405020304" pitchFamily="18" charset="0"/>
                <a:ea typeface="Times New Roman" panose="02020603050405020304" pitchFamily="18" charset="0"/>
              </a:rPr>
              <a:t>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a:t>
            </a:r>
            <a:r>
              <a:rPr lang="en-US" sz="1800" i="1" dirty="0" err="1">
                <a:effectLst/>
                <a:latin typeface="Times New Roman" panose="02020603050405020304" pitchFamily="18" charset="0"/>
                <a:ea typeface="Times New Roman" panose="02020603050405020304" pitchFamily="18" charset="0"/>
                <a:cs typeface="Arial" panose="020B0604020202020204" pitchFamily="34" charset="0"/>
              </a:rPr>
              <a:t>ướ</a:t>
            </a:r>
            <a:r>
              <a:rPr lang="en-US" sz="1800" i="1" dirty="0" err="1">
                <a:effectLst/>
                <a:latin typeface="Times New Roman" panose="02020603050405020304" pitchFamily="18" charset="0"/>
                <a:ea typeface="Times New Roman" panose="02020603050405020304" pitchFamily="18" charset="0"/>
              </a:rPr>
              <a:t>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a:t>
            </a:r>
            <a:r>
              <a:rPr lang="en-US" sz="1800" i="1" dirty="0" err="1">
                <a:effectLst/>
                <a:latin typeface="Times New Roman" panose="02020603050405020304" pitchFamily="18" charset="0"/>
                <a:ea typeface="Times New Roman" panose="02020603050405020304" pitchFamily="18" charset="0"/>
                <a:cs typeface="Arial" panose="020B0604020202020204" pitchFamily="34" charset="0"/>
              </a:rPr>
              <a:t>ặ</a:t>
            </a:r>
            <a:r>
              <a:rPr lang="en-US" sz="1800" i="1" dirty="0" err="1">
                <a:effectLst/>
                <a:latin typeface="Times New Roman" panose="02020603050405020304" pitchFamily="18" charset="0"/>
                <a:ea typeface="Times New Roman" panose="02020603050405020304" pitchFamily="18" charset="0"/>
              </a:rPr>
              <a:t>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xu</a:t>
            </a:r>
            <a:r>
              <a:rPr lang="en-US" sz="1800" i="1" dirty="0" err="1">
                <a:effectLst/>
                <a:latin typeface="Times New Roman" panose="02020603050405020304" pitchFamily="18" charset="0"/>
                <a:ea typeface="Times New Roman" panose="02020603050405020304" pitchFamily="18" charset="0"/>
                <a:cs typeface="Arial" panose="020B0604020202020204" pitchFamily="34" charset="0"/>
              </a:rPr>
              <a:t>ố</a:t>
            </a:r>
            <a:r>
              <a:rPr lang="en-US" sz="1800" i="1" dirty="0" err="1">
                <a:effectLst/>
                <a:latin typeface="Times New Roman" panose="02020603050405020304" pitchFamily="18" charset="0"/>
                <a:ea typeface="Times New Roman" panose="02020603050405020304" pitchFamily="18" charset="0"/>
              </a:rPr>
              <a:t>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a:t>
            </a:r>
            <a:r>
              <a:rPr lang="en-US" sz="1800" i="1" dirty="0" err="1">
                <a:effectLst/>
                <a:latin typeface="Times New Roman" panose="02020603050405020304" pitchFamily="18" charset="0"/>
                <a:ea typeface="Times New Roman" panose="02020603050405020304" pitchFamily="18" charset="0"/>
                <a:cs typeface=".VnTime"/>
              </a:rPr>
              <a:t>á</a:t>
            </a:r>
            <a:r>
              <a:rPr lang="en-US" sz="1800" i="1" dirty="0" err="1">
                <a:effectLst/>
                <a:latin typeface="Times New Roman" panose="02020603050405020304" pitchFamily="18" charset="0"/>
                <a:ea typeface="Times New Roman" panose="02020603050405020304" pitchFamily="18" charset="0"/>
              </a:rPr>
              <a:t>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a:t>
            </a:r>
            <a:r>
              <a:rPr lang="en-US" sz="1800" i="1" dirty="0" err="1">
                <a:effectLst/>
                <a:latin typeface="Times New Roman" panose="02020603050405020304" pitchFamily="18" charset="0"/>
                <a:ea typeface="Times New Roman" panose="02020603050405020304" pitchFamily="18" charset="0"/>
                <a:cs typeface="Arial" panose="020B0604020202020204" pitchFamily="34" charset="0"/>
              </a:rPr>
              <a:t>ứ</a:t>
            </a:r>
            <a:r>
              <a:rPr lang="en-US" sz="1800" i="1" dirty="0" err="1">
                <a:effectLst/>
                <a:latin typeface="Times New Roman" panose="02020603050405020304" pitchFamily="18" charset="0"/>
                <a:ea typeface="Times New Roman" panose="02020603050405020304" pitchFamily="18" charset="0"/>
              </a:rPr>
              <a:t>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khai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a:t>
            </a:r>
            <a:r>
              <a:rPr lang="en-US" sz="1800" i="1" dirty="0" err="1">
                <a:effectLst/>
                <a:latin typeface="Times New Roman" panose="02020603050405020304" pitchFamily="18" charset="0"/>
                <a:ea typeface="Times New Roman" panose="02020603050405020304" pitchFamily="18" charset="0"/>
                <a:cs typeface=".VnTime"/>
              </a:rPr>
              <a:t>á</a:t>
            </a:r>
            <a:r>
              <a:rPr lang="en-US" sz="1800" i="1" dirty="0" err="1">
                <a:effectLst/>
                <a:latin typeface="Times New Roman" panose="02020603050405020304" pitchFamily="18" charset="0"/>
                <a:ea typeface="Times New Roman" panose="02020603050405020304" pitchFamily="18" charset="0"/>
              </a:rPr>
              <a:t>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a:t>
            </a:r>
            <a:r>
              <a:rPr lang="en-US" sz="1800" i="1" dirty="0" err="1">
                <a:effectLst/>
                <a:latin typeface="Times New Roman" panose="02020603050405020304" pitchFamily="18" charset="0"/>
                <a:ea typeface="Times New Roman" panose="02020603050405020304" pitchFamily="18" charset="0"/>
                <a:cs typeface=".VnTime"/>
              </a:rPr>
              <a:t>à</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a:t>
            </a:r>
            <a:r>
              <a:rPr lang="en-US" sz="1800" i="1" dirty="0" err="1">
                <a:effectLst/>
                <a:latin typeface="Times New Roman" panose="02020603050405020304" pitchFamily="18" charset="0"/>
                <a:ea typeface="Times New Roman" panose="02020603050405020304" pitchFamily="18" charset="0"/>
                <a:cs typeface="Arial" panose="020B0604020202020204" pitchFamily="34" charset="0"/>
              </a:rPr>
              <a:t>ầ</a:t>
            </a:r>
            <a:r>
              <a:rPr lang="en-US" sz="1800" i="1" dirty="0" err="1">
                <a:effectLst/>
                <a:latin typeface="Times New Roman" panose="02020603050405020304" pitchFamily="18" charset="0"/>
                <a:ea typeface="Times New Roman" panose="02020603050405020304" pitchFamily="18" charset="0"/>
              </a:rPr>
              <a:t>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Arial" panose="020B0604020202020204" pitchFamily="34" charset="0"/>
              </a:rPr>
              <a:t>đ</a:t>
            </a:r>
            <a:r>
              <a:rPr lang="en-US" sz="1800" i="1" dirty="0" err="1">
                <a:effectLst/>
                <a:latin typeface="Times New Roman" panose="02020603050405020304" pitchFamily="18" charset="0"/>
                <a:ea typeface="Times New Roman" panose="02020603050405020304" pitchFamily="18" charset="0"/>
                <a:cs typeface=".VnTime"/>
              </a:rPr>
              <a:t>á</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phía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d</a:t>
            </a:r>
            <a:r>
              <a:rPr lang="en-US" sz="1800" i="1" dirty="0" err="1">
                <a:effectLst/>
                <a:latin typeface="Times New Roman" panose="02020603050405020304" pitchFamily="18" charset="0"/>
                <a:ea typeface="Times New Roman" panose="02020603050405020304" pitchFamily="18" charset="0"/>
                <a:cs typeface="Arial" panose="020B0604020202020204" pitchFamily="34" charset="0"/>
              </a:rPr>
              <a:t>ướ</a:t>
            </a:r>
            <a:r>
              <a:rPr lang="en-US" sz="1800" i="1" dirty="0" err="1">
                <a:effectLst/>
                <a:latin typeface="Times New Roman" panose="02020603050405020304" pitchFamily="18" charset="0"/>
                <a:ea typeface="Times New Roman" panose="02020603050405020304" pitchFamily="18" charset="0"/>
              </a:rPr>
              <a:t>i</a:t>
            </a:r>
            <a:endParaRPr lang="en-US" dirty="0"/>
          </a:p>
        </p:txBody>
      </p:sp>
      <p:pic>
        <p:nvPicPr>
          <p:cNvPr id="7" name="Picture 6">
            <a:extLst>
              <a:ext uri="{FF2B5EF4-FFF2-40B4-BE49-F238E27FC236}">
                <a16:creationId xmlns:a16="http://schemas.microsoft.com/office/drawing/2014/main" id="{2179DEC7-F296-4E71-9679-DBC65FDE7432}"/>
              </a:ext>
            </a:extLst>
          </p:cNvPr>
          <p:cNvPicPr>
            <a:picLocks noChangeAspect="1"/>
          </p:cNvPicPr>
          <p:nvPr/>
        </p:nvPicPr>
        <p:blipFill>
          <a:blip r:embed="rId3"/>
          <a:stretch>
            <a:fillRect/>
          </a:stretch>
        </p:blipFill>
        <p:spPr>
          <a:xfrm>
            <a:off x="6209252" y="798317"/>
            <a:ext cx="5847619" cy="3476190"/>
          </a:xfrm>
          <a:prstGeom prst="rect">
            <a:avLst/>
          </a:prstGeom>
        </p:spPr>
      </p:pic>
      <p:sp>
        <p:nvSpPr>
          <p:cNvPr id="8" name="TextBox 7">
            <a:extLst>
              <a:ext uri="{FF2B5EF4-FFF2-40B4-BE49-F238E27FC236}">
                <a16:creationId xmlns:a16="http://schemas.microsoft.com/office/drawing/2014/main" id="{0DBD931C-22A3-4545-B1D1-4BD69838192A}"/>
              </a:ext>
            </a:extLst>
          </p:cNvPr>
          <p:cNvSpPr txBox="1"/>
          <p:nvPr/>
        </p:nvSpPr>
        <p:spPr>
          <a:xfrm>
            <a:off x="7877911" y="4885310"/>
            <a:ext cx="2510300" cy="369332"/>
          </a:xfrm>
          <a:prstGeom prst="rect">
            <a:avLst/>
          </a:prstGeom>
          <a:noFill/>
        </p:spPr>
        <p:txBody>
          <a:bodyPr wrap="square">
            <a:spAutoFit/>
          </a:bodyPr>
          <a:lstStyle/>
          <a:p>
            <a:r>
              <a:rPr lang="vi-VN" sz="1800" i="1" dirty="0">
                <a:effectLst/>
                <a:latin typeface="Times New Roman" panose="02020603050405020304" pitchFamily="18" charset="0"/>
                <a:ea typeface="Times New Roman" panose="02020603050405020304" pitchFamily="18" charset="0"/>
              </a:rPr>
              <a:t>Các lò </a:t>
            </a:r>
            <a:r>
              <a:rPr lang="en-US" sz="1800" i="1" dirty="0" err="1">
                <a:effectLst/>
                <a:latin typeface="Times New Roman" panose="02020603050405020304" pitchFamily="18" charset="0"/>
                <a:ea typeface="Times New Roman" panose="02020603050405020304" pitchFamily="18" charset="0"/>
              </a:rPr>
              <a:t>khai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a:t>
            </a:r>
            <a:r>
              <a:rPr lang="en-US" sz="1800" i="1" dirty="0" err="1">
                <a:effectLst/>
                <a:latin typeface="Times New Roman" panose="02020603050405020304" pitchFamily="18" charset="0"/>
                <a:ea typeface="Times New Roman" panose="02020603050405020304" pitchFamily="18" charset="0"/>
                <a:cs typeface=".VnTime"/>
              </a:rPr>
              <a:t>á</a:t>
            </a:r>
            <a:r>
              <a:rPr lang="en-US" sz="1800" i="1" dirty="0" err="1">
                <a:effectLst/>
                <a:latin typeface="Times New Roman" panose="02020603050405020304" pitchFamily="18" charset="0"/>
                <a:ea typeface="Times New Roman" panose="02020603050405020304" pitchFamily="18" charset="0"/>
              </a:rPr>
              <a:t>c</a:t>
            </a:r>
            <a:r>
              <a:rPr lang="vi-VN" sz="1800" i="1" dirty="0">
                <a:effectLst/>
                <a:latin typeface="Times New Roman" panose="02020603050405020304" pitchFamily="18" charset="0"/>
                <a:ea typeface="Times New Roman" panose="02020603050405020304" pitchFamily="18" charset="0"/>
              </a:rPr>
              <a:t> cũ</a:t>
            </a:r>
            <a:endParaRPr lang="en-US" dirty="0"/>
          </a:p>
        </p:txBody>
      </p:sp>
    </p:spTree>
    <p:extLst>
      <p:ext uri="{BB962C8B-B14F-4D97-AF65-F5344CB8AC3E}">
        <p14:creationId xmlns:p14="http://schemas.microsoft.com/office/powerpoint/2010/main" val="2974053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CFEBC-5D0C-4849-B8E6-CDEC4B76BFF9}"/>
              </a:ext>
            </a:extLst>
          </p:cNvPr>
          <p:cNvSpPr>
            <a:spLocks noGrp="1"/>
          </p:cNvSpPr>
          <p:nvPr>
            <p:ph type="title"/>
          </p:nvPr>
        </p:nvSpPr>
        <p:spPr>
          <a:xfrm>
            <a:off x="838200" y="365125"/>
            <a:ext cx="10515600" cy="708301"/>
          </a:xfrm>
        </p:spPr>
        <p:txBody>
          <a:bodyPr>
            <a:normAutofit/>
          </a:bodyPr>
          <a:lstStyle/>
          <a:p>
            <a:pPr algn="ct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 CHẢY VÀO MỎ HẦM LÒ</a:t>
            </a:r>
            <a:endParaRPr lang="en-US" sz="2000" dirty="0"/>
          </a:p>
        </p:txBody>
      </p:sp>
      <p:pic>
        <p:nvPicPr>
          <p:cNvPr id="4" name="Picture 3">
            <a:extLst>
              <a:ext uri="{FF2B5EF4-FFF2-40B4-BE49-F238E27FC236}">
                <a16:creationId xmlns:a16="http://schemas.microsoft.com/office/drawing/2014/main" id="{816A392E-D441-4830-A2B7-086A0D41B7D0}"/>
              </a:ext>
            </a:extLst>
          </p:cNvPr>
          <p:cNvPicPr>
            <a:picLocks noChangeAspect="1"/>
          </p:cNvPicPr>
          <p:nvPr/>
        </p:nvPicPr>
        <p:blipFill>
          <a:blip r:embed="rId2"/>
          <a:stretch>
            <a:fillRect/>
          </a:stretch>
        </p:blipFill>
        <p:spPr>
          <a:xfrm>
            <a:off x="2164256" y="1463039"/>
            <a:ext cx="9152276" cy="3446585"/>
          </a:xfrm>
          <a:prstGeom prst="rect">
            <a:avLst/>
          </a:prstGeom>
        </p:spPr>
      </p:pic>
    </p:spTree>
    <p:extLst>
      <p:ext uri="{BB962C8B-B14F-4D97-AF65-F5344CB8AC3E}">
        <p14:creationId xmlns:p14="http://schemas.microsoft.com/office/powerpoint/2010/main" val="3986070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E666713-2F91-44BF-92C5-077461EA9097}"/>
              </a:ext>
            </a:extLst>
          </p:cNvPr>
          <p:cNvGraphicFramePr>
            <a:graphicFrameLocks noGrp="1"/>
          </p:cNvGraphicFramePr>
          <p:nvPr>
            <p:extLst>
              <p:ext uri="{D42A27DB-BD31-4B8C-83A1-F6EECF244321}">
                <p14:modId xmlns:p14="http://schemas.microsoft.com/office/powerpoint/2010/main" val="1022983569"/>
              </p:ext>
            </p:extLst>
          </p:nvPr>
        </p:nvGraphicFramePr>
        <p:xfrm>
          <a:off x="956601" y="1536954"/>
          <a:ext cx="10761785" cy="3784092"/>
        </p:xfrm>
        <a:graphic>
          <a:graphicData uri="http://schemas.openxmlformats.org/drawingml/2006/table">
            <a:tbl>
              <a:tblPr>
                <a:tableStyleId>{5C22544A-7EE6-4342-B048-85BDC9FD1C3A}</a:tableStyleId>
              </a:tblPr>
              <a:tblGrid>
                <a:gridCol w="1489354">
                  <a:extLst>
                    <a:ext uri="{9D8B030D-6E8A-4147-A177-3AD203B41FA5}">
                      <a16:colId xmlns:a16="http://schemas.microsoft.com/office/drawing/2014/main" val="61248899"/>
                    </a:ext>
                  </a:extLst>
                </a:gridCol>
                <a:gridCol w="1489354">
                  <a:extLst>
                    <a:ext uri="{9D8B030D-6E8A-4147-A177-3AD203B41FA5}">
                      <a16:colId xmlns:a16="http://schemas.microsoft.com/office/drawing/2014/main" val="1986452672"/>
                    </a:ext>
                  </a:extLst>
                </a:gridCol>
                <a:gridCol w="1459612">
                  <a:extLst>
                    <a:ext uri="{9D8B030D-6E8A-4147-A177-3AD203B41FA5}">
                      <a16:colId xmlns:a16="http://schemas.microsoft.com/office/drawing/2014/main" val="1744052344"/>
                    </a:ext>
                  </a:extLst>
                </a:gridCol>
                <a:gridCol w="1459612">
                  <a:extLst>
                    <a:ext uri="{9D8B030D-6E8A-4147-A177-3AD203B41FA5}">
                      <a16:colId xmlns:a16="http://schemas.microsoft.com/office/drawing/2014/main" val="3090914396"/>
                    </a:ext>
                  </a:extLst>
                </a:gridCol>
                <a:gridCol w="1459612">
                  <a:extLst>
                    <a:ext uri="{9D8B030D-6E8A-4147-A177-3AD203B41FA5}">
                      <a16:colId xmlns:a16="http://schemas.microsoft.com/office/drawing/2014/main" val="2510937758"/>
                    </a:ext>
                  </a:extLst>
                </a:gridCol>
                <a:gridCol w="1743301">
                  <a:extLst>
                    <a:ext uri="{9D8B030D-6E8A-4147-A177-3AD203B41FA5}">
                      <a16:colId xmlns:a16="http://schemas.microsoft.com/office/drawing/2014/main" val="2088722934"/>
                    </a:ext>
                  </a:extLst>
                </a:gridCol>
                <a:gridCol w="1660940">
                  <a:extLst>
                    <a:ext uri="{9D8B030D-6E8A-4147-A177-3AD203B41FA5}">
                      <a16:colId xmlns:a16="http://schemas.microsoft.com/office/drawing/2014/main" val="2157832485"/>
                    </a:ext>
                  </a:extLst>
                </a:gridCol>
              </a:tblGrid>
              <a:tr h="362941">
                <a:tc rowSpan="2">
                  <a:txBody>
                    <a:bodyPr/>
                    <a:lstStyle/>
                    <a:p>
                      <a:pPr indent="288290" algn="ctr">
                        <a:lnSpc>
                          <a:spcPct val="150000"/>
                        </a:lnSpc>
                      </a:pPr>
                      <a:r>
                        <a:rPr lang="en-US" sz="2000">
                          <a:effectLst/>
                          <a:latin typeface="Time     New Roman"/>
                        </a:rPr>
                        <a:t>Mức sâu khai thác</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gridSpan="4">
                  <a:txBody>
                    <a:bodyPr/>
                    <a:lstStyle/>
                    <a:p>
                      <a:pPr indent="288290" algn="ctr">
                        <a:lnSpc>
                          <a:spcPct val="150000"/>
                        </a:lnSpc>
                      </a:pPr>
                      <a:r>
                        <a:rPr lang="en-US" sz="2000" dirty="0" err="1">
                          <a:effectLst/>
                          <a:latin typeface="Time     New Roman"/>
                        </a:rPr>
                        <a:t>Các</a:t>
                      </a:r>
                      <a:r>
                        <a:rPr lang="en-US" sz="2000" dirty="0">
                          <a:effectLst/>
                          <a:latin typeface="Time     New Roman"/>
                        </a:rPr>
                        <a:t> </a:t>
                      </a:r>
                      <a:r>
                        <a:rPr lang="en-US" sz="2000" dirty="0" err="1">
                          <a:effectLst/>
                          <a:latin typeface="Time     New Roman"/>
                        </a:rPr>
                        <a:t>thông</a:t>
                      </a:r>
                      <a:r>
                        <a:rPr lang="en-US" sz="2000" dirty="0">
                          <a:effectLst/>
                          <a:latin typeface="Time     New Roman"/>
                        </a:rPr>
                        <a:t> </a:t>
                      </a:r>
                      <a:r>
                        <a:rPr lang="en-US" sz="2000" dirty="0" err="1">
                          <a:effectLst/>
                          <a:latin typeface="Time     New Roman"/>
                        </a:rPr>
                        <a:t>số</a:t>
                      </a:r>
                      <a:r>
                        <a:rPr lang="en-US" sz="2000" dirty="0">
                          <a:effectLst/>
                          <a:latin typeface="Time     New Roman"/>
                        </a:rPr>
                        <a:t> </a:t>
                      </a:r>
                      <a:r>
                        <a:rPr lang="en-US" sz="2000" dirty="0" err="1">
                          <a:effectLst/>
                          <a:latin typeface="Time     New Roman"/>
                        </a:rPr>
                        <a:t>tham</a:t>
                      </a:r>
                      <a:r>
                        <a:rPr lang="en-US" sz="2000" dirty="0">
                          <a:effectLst/>
                          <a:latin typeface="Time     New Roman"/>
                        </a:rPr>
                        <a:t> </a:t>
                      </a:r>
                      <a:r>
                        <a:rPr lang="en-US" sz="2000" dirty="0" err="1">
                          <a:effectLst/>
                          <a:latin typeface="Time     New Roman"/>
                        </a:rPr>
                        <a:t>gia</a:t>
                      </a:r>
                      <a:r>
                        <a:rPr lang="en-US" sz="2000" dirty="0">
                          <a:effectLst/>
                          <a:latin typeface="Time     New Roman"/>
                        </a:rPr>
                        <a:t> </a:t>
                      </a:r>
                      <a:r>
                        <a:rPr lang="en-US" sz="2000" dirty="0" err="1">
                          <a:effectLst/>
                          <a:latin typeface="Time     New Roman"/>
                        </a:rPr>
                        <a:t>tính</a:t>
                      </a:r>
                      <a:r>
                        <a:rPr lang="en-US" sz="2000" dirty="0">
                          <a:effectLst/>
                          <a:latin typeface="Time     New Roman"/>
                        </a:rPr>
                        <a:t> </a:t>
                      </a:r>
                      <a:r>
                        <a:rPr lang="en-US" sz="2000" dirty="0" err="1">
                          <a:effectLst/>
                          <a:latin typeface="Time     New Roman"/>
                        </a:rPr>
                        <a:t>toán</a:t>
                      </a:r>
                      <a:endParaRPr lang="en-US" sz="2000" dirty="0">
                        <a:effectLst/>
                        <a:latin typeface="Time     New Roman"/>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indent="288290" algn="ctr">
                        <a:lnSpc>
                          <a:spcPct val="150000"/>
                        </a:lnSpc>
                      </a:pPr>
                      <a:r>
                        <a:rPr lang="de-DE" sz="2000">
                          <a:effectLst/>
                          <a:latin typeface="Time     New Roman"/>
                        </a:rPr>
                        <a:t>Q</a:t>
                      </a:r>
                      <a:r>
                        <a:rPr lang="de-DE" sz="2000" baseline="-25000">
                          <a:effectLst/>
                          <a:latin typeface="Time     New Roman"/>
                        </a:rPr>
                        <a:t>1</a:t>
                      </a:r>
                      <a:endParaRPr lang="en-US" sz="2000">
                        <a:effectLst/>
                        <a:latin typeface="Time     New Roman"/>
                      </a:endParaRPr>
                    </a:p>
                    <a:p>
                      <a:pPr indent="288290" algn="ctr">
                        <a:lnSpc>
                          <a:spcPct val="150000"/>
                        </a:lnSpc>
                      </a:pPr>
                      <a:r>
                        <a:rPr lang="de-DE" sz="2000">
                          <a:effectLst/>
                          <a:latin typeface="Time     New Roman"/>
                        </a:rPr>
                        <a:t>Trung bình</a:t>
                      </a:r>
                      <a:endParaRPr lang="en-US" sz="2000">
                        <a:effectLst/>
                        <a:latin typeface="Time     New Roman"/>
                      </a:endParaRPr>
                    </a:p>
                    <a:p>
                      <a:pPr indent="288290" algn="ctr">
                        <a:lnSpc>
                          <a:spcPct val="150000"/>
                        </a:lnSpc>
                      </a:pPr>
                      <a:r>
                        <a:rPr lang="de-DE" sz="2000">
                          <a:effectLst/>
                          <a:latin typeface="Time     New Roman"/>
                        </a:rPr>
                        <a:t>m</a:t>
                      </a:r>
                      <a:r>
                        <a:rPr lang="de-DE" sz="2000" baseline="30000">
                          <a:effectLst/>
                          <a:latin typeface="Time     New Roman"/>
                        </a:rPr>
                        <a:t>3</a:t>
                      </a:r>
                      <a:r>
                        <a:rPr lang="de-DE" sz="2000">
                          <a:effectLst/>
                          <a:latin typeface="Time     New Roman"/>
                        </a:rPr>
                        <a:t>/h</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rowSpan="2">
                  <a:txBody>
                    <a:bodyPr/>
                    <a:lstStyle/>
                    <a:p>
                      <a:pPr indent="288290" algn="ctr">
                        <a:lnSpc>
                          <a:spcPct val="150000"/>
                        </a:lnSpc>
                      </a:pPr>
                      <a:r>
                        <a:rPr lang="de-DE" sz="2000">
                          <a:effectLst/>
                          <a:latin typeface="Time     New Roman"/>
                        </a:rPr>
                        <a:t>Q</a:t>
                      </a:r>
                      <a:r>
                        <a:rPr lang="de-DE" sz="2000" baseline="-25000">
                          <a:effectLst/>
                          <a:latin typeface="Time     New Roman"/>
                        </a:rPr>
                        <a:t>2</a:t>
                      </a:r>
                      <a:endParaRPr lang="en-US" sz="2000">
                        <a:effectLst/>
                        <a:latin typeface="Time     New Roman"/>
                      </a:endParaRPr>
                    </a:p>
                    <a:p>
                      <a:pPr indent="288290" algn="ctr">
                        <a:lnSpc>
                          <a:spcPct val="150000"/>
                        </a:lnSpc>
                      </a:pPr>
                      <a:r>
                        <a:rPr lang="de-DE" sz="2000">
                          <a:effectLst/>
                          <a:latin typeface="Time     New Roman"/>
                        </a:rPr>
                        <a:t>mùa mưa</a:t>
                      </a:r>
                      <a:endParaRPr lang="en-US" sz="2000">
                        <a:effectLst/>
                        <a:latin typeface="Time     New Roman"/>
                      </a:endParaRPr>
                    </a:p>
                    <a:p>
                      <a:pPr indent="288290" algn="ctr">
                        <a:lnSpc>
                          <a:spcPct val="150000"/>
                        </a:lnSpc>
                      </a:pPr>
                      <a:r>
                        <a:rPr lang="de-DE" sz="2000">
                          <a:effectLst/>
                          <a:latin typeface="Time     New Roman"/>
                        </a:rPr>
                        <a:t>m</a:t>
                      </a:r>
                      <a:r>
                        <a:rPr lang="de-DE" sz="2000" baseline="30000">
                          <a:effectLst/>
                          <a:latin typeface="Time     New Roman"/>
                        </a:rPr>
                        <a:t>3</a:t>
                      </a:r>
                      <a:r>
                        <a:rPr lang="de-DE" sz="2000">
                          <a:effectLst/>
                          <a:latin typeface="Time     New Roman"/>
                        </a:rPr>
                        <a:t>/h</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35524247"/>
                  </a:ext>
                </a:extLst>
              </a:tr>
              <a:tr h="812690">
                <a:tc vMerge="1">
                  <a:txBody>
                    <a:bodyPr/>
                    <a:lstStyle/>
                    <a:p>
                      <a:endParaRPr lang="en-US"/>
                    </a:p>
                  </a:txBody>
                  <a:tcPr/>
                </a:tc>
                <a:tc>
                  <a:txBody>
                    <a:bodyPr/>
                    <a:lstStyle/>
                    <a:p>
                      <a:pPr indent="288290" algn="ctr">
                        <a:lnSpc>
                          <a:spcPct val="150000"/>
                        </a:lnSpc>
                      </a:pPr>
                      <a:r>
                        <a:rPr lang="en-US" sz="2000">
                          <a:effectLst/>
                          <a:latin typeface="Time     New Roman"/>
                        </a:rPr>
                        <a:t>K</a:t>
                      </a:r>
                      <a:r>
                        <a:rPr lang="en-US" sz="2000" baseline="-25000">
                          <a:effectLst/>
                          <a:latin typeface="Time     New Roman"/>
                        </a:rPr>
                        <a:t>tb</a:t>
                      </a:r>
                      <a:endParaRPr lang="en-US" sz="2000">
                        <a:effectLst/>
                        <a:latin typeface="Time     New Roman"/>
                      </a:endParaRPr>
                    </a:p>
                    <a:p>
                      <a:pPr indent="288290" algn="ctr">
                        <a:lnSpc>
                          <a:spcPct val="150000"/>
                        </a:lnSpc>
                      </a:pPr>
                      <a:r>
                        <a:rPr lang="en-US" sz="2000">
                          <a:effectLst/>
                          <a:latin typeface="Time     New Roman"/>
                        </a:rPr>
                        <a:t>(m/ng)</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indent="288290" algn="ctr">
                        <a:lnSpc>
                          <a:spcPct val="150000"/>
                        </a:lnSpc>
                      </a:pPr>
                      <a:r>
                        <a:rPr lang="en-US" sz="2000">
                          <a:effectLst/>
                          <a:latin typeface="Time     New Roman"/>
                        </a:rPr>
                        <a:t>H</a:t>
                      </a:r>
                    </a:p>
                    <a:p>
                      <a:pPr indent="288290" algn="ctr">
                        <a:lnSpc>
                          <a:spcPct val="150000"/>
                        </a:lnSpc>
                      </a:pPr>
                      <a:r>
                        <a:rPr lang="en-US" sz="2000">
                          <a:effectLst/>
                          <a:latin typeface="Time     New Roman"/>
                        </a:rPr>
                        <a:t>(m)</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indent="288290" algn="ctr">
                        <a:lnSpc>
                          <a:spcPct val="150000"/>
                        </a:lnSpc>
                      </a:pPr>
                      <a:r>
                        <a:rPr lang="en-US" sz="2000" dirty="0">
                          <a:effectLst/>
                          <a:latin typeface="Time     New Roman"/>
                        </a:rPr>
                        <a:t>R</a:t>
                      </a:r>
                    </a:p>
                    <a:p>
                      <a:pPr indent="288290" algn="ctr">
                        <a:lnSpc>
                          <a:spcPct val="150000"/>
                        </a:lnSpc>
                      </a:pPr>
                      <a:r>
                        <a:rPr lang="en-US" sz="2000" dirty="0">
                          <a:effectLst/>
                          <a:latin typeface="Time     New Roman"/>
                        </a:rPr>
                        <a:t>(m)</a:t>
                      </a:r>
                      <a:endParaRPr lang="en-US" sz="2000" dirty="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indent="288290" algn="ctr">
                        <a:lnSpc>
                          <a:spcPct val="150000"/>
                        </a:lnSpc>
                      </a:pPr>
                      <a:r>
                        <a:rPr lang="en-US" sz="2000">
                          <a:effectLst/>
                          <a:latin typeface="Time     New Roman"/>
                        </a:rPr>
                        <a:t>M</a:t>
                      </a:r>
                    </a:p>
                    <a:p>
                      <a:pPr indent="288290" algn="ctr">
                        <a:lnSpc>
                          <a:spcPct val="150000"/>
                        </a:lnSpc>
                      </a:pPr>
                      <a:r>
                        <a:rPr lang="en-US" sz="2000">
                          <a:effectLst/>
                          <a:latin typeface="Time     New Roman"/>
                        </a:rPr>
                        <a:t>(m)</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724503984"/>
                  </a:ext>
                </a:extLst>
              </a:tr>
              <a:tr h="362941">
                <a:tc>
                  <a:txBody>
                    <a:bodyPr/>
                    <a:lstStyle/>
                    <a:p>
                      <a:pPr indent="288290" algn="ctr">
                        <a:lnSpc>
                          <a:spcPct val="150000"/>
                        </a:lnSpc>
                      </a:pPr>
                      <a:r>
                        <a:rPr lang="en-US" sz="2000">
                          <a:effectLst/>
                          <a:latin typeface="Time     New Roman"/>
                        </a:rPr>
                        <a:t>-50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indent="288290" algn="ctr">
                        <a:lnSpc>
                          <a:spcPct val="150000"/>
                        </a:lnSpc>
                      </a:pPr>
                      <a:r>
                        <a:rPr lang="en-US" sz="2000">
                          <a:effectLst/>
                          <a:latin typeface="Time     New Roman"/>
                        </a:rPr>
                        <a:t>0,051</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indent="288290" algn="ctr">
                        <a:lnSpc>
                          <a:spcPct val="150000"/>
                        </a:lnSpc>
                      </a:pPr>
                      <a:r>
                        <a:rPr lang="en-US" sz="2000">
                          <a:effectLst/>
                          <a:latin typeface="Time     New Roman"/>
                        </a:rPr>
                        <a:t>91,39</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394</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56,26</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0,026</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0.067</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357974010"/>
                  </a:ext>
                </a:extLst>
              </a:tr>
              <a:tr h="362941">
                <a:tc>
                  <a:txBody>
                    <a:bodyPr/>
                    <a:lstStyle/>
                    <a:p>
                      <a:pPr indent="288290" algn="ctr">
                        <a:lnSpc>
                          <a:spcPct val="150000"/>
                        </a:lnSpc>
                      </a:pPr>
                      <a:r>
                        <a:rPr lang="en-US" sz="2000">
                          <a:effectLst/>
                          <a:latin typeface="Time     New Roman"/>
                        </a:rPr>
                        <a:t>-100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indent="288290" algn="ctr">
                        <a:lnSpc>
                          <a:spcPct val="150000"/>
                        </a:lnSpc>
                      </a:pPr>
                      <a:r>
                        <a:rPr lang="en-US" sz="2000">
                          <a:effectLst/>
                          <a:latin typeface="Time     New Roman"/>
                        </a:rPr>
                        <a:t>0,051</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indent="288290" algn="ctr">
                        <a:lnSpc>
                          <a:spcPct val="150000"/>
                        </a:lnSpc>
                      </a:pPr>
                      <a:r>
                        <a:rPr lang="en-US" sz="2000">
                          <a:effectLst/>
                          <a:latin typeface="Time     New Roman"/>
                        </a:rPr>
                        <a:t>141,39</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759</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72,93</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0,038</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0.098</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262383847"/>
                  </a:ext>
                </a:extLst>
              </a:tr>
              <a:tr h="362941">
                <a:tc>
                  <a:txBody>
                    <a:bodyPr/>
                    <a:lstStyle/>
                    <a:p>
                      <a:pPr indent="288290" algn="ctr">
                        <a:lnSpc>
                          <a:spcPct val="150000"/>
                        </a:lnSpc>
                      </a:pPr>
                      <a:r>
                        <a:rPr lang="en-US" sz="2000">
                          <a:effectLst/>
                          <a:latin typeface="Time     New Roman"/>
                        </a:rPr>
                        <a:t>-150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indent="288290" algn="ctr">
                        <a:lnSpc>
                          <a:spcPct val="150000"/>
                        </a:lnSpc>
                      </a:pPr>
                      <a:r>
                        <a:rPr lang="en-US" sz="2000">
                          <a:effectLst/>
                          <a:latin typeface="Time     New Roman"/>
                        </a:rPr>
                        <a:t>0,051</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indent="288290" algn="ctr">
                        <a:lnSpc>
                          <a:spcPct val="150000"/>
                        </a:lnSpc>
                      </a:pPr>
                      <a:r>
                        <a:rPr lang="en-US" sz="2000">
                          <a:effectLst/>
                          <a:latin typeface="Time     New Roman"/>
                        </a:rPr>
                        <a:t>191,39</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1195</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107,77</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0,043</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0.111</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381494691"/>
                  </a:ext>
                </a:extLst>
              </a:tr>
              <a:tr h="362941">
                <a:tc>
                  <a:txBody>
                    <a:bodyPr/>
                    <a:lstStyle/>
                    <a:p>
                      <a:pPr indent="288290" algn="ctr">
                        <a:lnSpc>
                          <a:spcPct val="150000"/>
                        </a:lnSpc>
                      </a:pPr>
                      <a:r>
                        <a:rPr lang="en-US" sz="2000">
                          <a:effectLst/>
                          <a:latin typeface="Time     New Roman"/>
                        </a:rPr>
                        <a:t>-200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indent="288290" algn="ctr">
                        <a:lnSpc>
                          <a:spcPct val="150000"/>
                        </a:lnSpc>
                      </a:pPr>
                      <a:r>
                        <a:rPr lang="en-US" sz="2000">
                          <a:effectLst/>
                          <a:latin typeface="Time     New Roman"/>
                        </a:rPr>
                        <a:t>0,051</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indent="288290" algn="ctr">
                        <a:lnSpc>
                          <a:spcPct val="150000"/>
                        </a:lnSpc>
                      </a:pPr>
                      <a:r>
                        <a:rPr lang="en-US" sz="2000">
                          <a:effectLst/>
                          <a:latin typeface="Time     New Roman"/>
                        </a:rPr>
                        <a:t>241,39</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1693</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137,74</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0,053</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0.137</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449240022"/>
                  </a:ext>
                </a:extLst>
              </a:tr>
              <a:tr h="362941">
                <a:tc>
                  <a:txBody>
                    <a:bodyPr/>
                    <a:lstStyle/>
                    <a:p>
                      <a:pPr indent="288290" algn="ctr">
                        <a:lnSpc>
                          <a:spcPct val="150000"/>
                        </a:lnSpc>
                      </a:pPr>
                      <a:r>
                        <a:rPr lang="en-US" sz="2000">
                          <a:effectLst/>
                          <a:latin typeface="Time     New Roman"/>
                        </a:rPr>
                        <a:t>-250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indent="288290" algn="ctr">
                        <a:lnSpc>
                          <a:spcPct val="150000"/>
                        </a:lnSpc>
                      </a:pPr>
                      <a:r>
                        <a:rPr lang="en-US" sz="2000">
                          <a:effectLst/>
                          <a:latin typeface="Time     New Roman"/>
                        </a:rPr>
                        <a:t>0,051</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indent="288290" algn="ctr">
                        <a:lnSpc>
                          <a:spcPct val="150000"/>
                        </a:lnSpc>
                      </a:pPr>
                      <a:r>
                        <a:rPr lang="en-US" sz="2000">
                          <a:effectLst/>
                          <a:latin typeface="Time     New Roman"/>
                        </a:rPr>
                        <a:t>291,39</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2245</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166,27</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0,060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0.155</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81851916"/>
                  </a:ext>
                </a:extLst>
              </a:tr>
              <a:tr h="362941">
                <a:tc>
                  <a:txBody>
                    <a:bodyPr/>
                    <a:lstStyle/>
                    <a:p>
                      <a:pPr indent="288290" algn="ctr">
                        <a:lnSpc>
                          <a:spcPct val="150000"/>
                        </a:lnSpc>
                      </a:pPr>
                      <a:r>
                        <a:rPr lang="en-US" sz="2000">
                          <a:effectLst/>
                          <a:latin typeface="Time     New Roman"/>
                        </a:rPr>
                        <a:t>-300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indent="288290" algn="ctr">
                        <a:lnSpc>
                          <a:spcPct val="150000"/>
                        </a:lnSpc>
                      </a:pPr>
                      <a:r>
                        <a:rPr lang="en-US" sz="2000">
                          <a:effectLst/>
                          <a:latin typeface="Time     New Roman"/>
                        </a:rPr>
                        <a:t>0,051</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indent="288290" algn="ctr">
                        <a:lnSpc>
                          <a:spcPct val="150000"/>
                        </a:lnSpc>
                      </a:pPr>
                      <a:r>
                        <a:rPr lang="en-US" sz="2000">
                          <a:effectLst/>
                          <a:latin typeface="Time     New Roman"/>
                        </a:rPr>
                        <a:t>341,39</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2847</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194,80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a:effectLst/>
                          <a:latin typeface="Time     New Roman"/>
                        </a:rPr>
                        <a:t>0,065</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indent="288290" algn="ctr">
                        <a:lnSpc>
                          <a:spcPct val="150000"/>
                        </a:lnSpc>
                      </a:pPr>
                      <a:r>
                        <a:rPr lang="en-US" sz="2000" dirty="0">
                          <a:effectLst/>
                          <a:latin typeface="Time     New Roman"/>
                        </a:rPr>
                        <a:t>0.168</a:t>
                      </a:r>
                      <a:endParaRPr lang="en-US" sz="2000" dirty="0">
                        <a:effectLst/>
                        <a:latin typeface="Time     New Roman"/>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215548695"/>
                  </a:ext>
                </a:extLst>
              </a:tr>
            </a:tbl>
          </a:graphicData>
        </a:graphic>
      </p:graphicFrame>
      <p:sp>
        <p:nvSpPr>
          <p:cNvPr id="8" name="TextBox 7">
            <a:extLst>
              <a:ext uri="{FF2B5EF4-FFF2-40B4-BE49-F238E27FC236}">
                <a16:creationId xmlns:a16="http://schemas.microsoft.com/office/drawing/2014/main" id="{7FD72575-544A-468E-B320-D31DD959D0DD}"/>
              </a:ext>
            </a:extLst>
          </p:cNvPr>
          <p:cNvSpPr txBox="1"/>
          <p:nvPr/>
        </p:nvSpPr>
        <p:spPr>
          <a:xfrm>
            <a:off x="1122764" y="518144"/>
            <a:ext cx="10429461" cy="707886"/>
          </a:xfrm>
          <a:prstGeom prst="rect">
            <a:avLst/>
          </a:prstGeom>
          <a:noFill/>
        </p:spPr>
        <p:txBody>
          <a:bodyPr wrap="square">
            <a:spAutoFit/>
          </a:bodyPr>
          <a:lstStyle/>
          <a:p>
            <a:pPr algn="ctr"/>
            <a:r>
              <a:rPr lang="pt-BR" sz="2000" b="1" dirty="0">
                <a:effectLst/>
                <a:latin typeface="Times New Roman" panose="02020603050405020304" pitchFamily="18" charset="0"/>
                <a:ea typeface="Times New Roman" panose="02020603050405020304" pitchFamily="18" charset="0"/>
              </a:rPr>
              <a:t>Kết quả tính toán lượng nước chảy vào 01 mét lò khai thác theo các mức sâu</a:t>
            </a:r>
            <a:endParaRPr lang="vi-VN" sz="2000" b="1" dirty="0">
              <a:effectLst/>
              <a:latin typeface="Times New Roman" panose="02020603050405020304" pitchFamily="18" charset="0"/>
              <a:ea typeface="Times New Roman" panose="02020603050405020304" pitchFamily="18" charset="0"/>
            </a:endParaRPr>
          </a:p>
          <a:p>
            <a:pPr algn="ctr"/>
            <a:r>
              <a:rPr lang="pt-BR" sz="2000" b="1" dirty="0">
                <a:effectLst/>
                <a:latin typeface="Times New Roman" panose="02020603050405020304" pitchFamily="18" charset="0"/>
                <a:ea typeface="Times New Roman" panose="02020603050405020304" pitchFamily="18" charset="0"/>
              </a:rPr>
              <a:t>Công ty than Hà lầm</a:t>
            </a:r>
            <a:endParaRPr lang="en-US" sz="2000" dirty="0"/>
          </a:p>
        </p:txBody>
      </p:sp>
    </p:spTree>
    <p:extLst>
      <p:ext uri="{BB962C8B-B14F-4D97-AF65-F5344CB8AC3E}">
        <p14:creationId xmlns:p14="http://schemas.microsoft.com/office/powerpoint/2010/main" val="3080211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A5CEAB0-28B4-4955-A5F8-FB644D04F84D}"/>
              </a:ext>
            </a:extLst>
          </p:cNvPr>
          <p:cNvGraphicFramePr>
            <a:graphicFrameLocks noGrp="1"/>
          </p:cNvGraphicFramePr>
          <p:nvPr>
            <p:extLst>
              <p:ext uri="{D42A27DB-BD31-4B8C-83A1-F6EECF244321}">
                <p14:modId xmlns:p14="http://schemas.microsoft.com/office/powerpoint/2010/main" val="996627682"/>
              </p:ext>
            </p:extLst>
          </p:nvPr>
        </p:nvGraphicFramePr>
        <p:xfrm>
          <a:off x="581465" y="1551931"/>
          <a:ext cx="11029069" cy="4194048"/>
        </p:xfrm>
        <a:graphic>
          <a:graphicData uri="http://schemas.openxmlformats.org/drawingml/2006/table">
            <a:tbl>
              <a:tblPr>
                <a:tableStyleId>{5C22544A-7EE6-4342-B048-85BDC9FD1C3A}</a:tableStyleId>
              </a:tblPr>
              <a:tblGrid>
                <a:gridCol w="1420200">
                  <a:extLst>
                    <a:ext uri="{9D8B030D-6E8A-4147-A177-3AD203B41FA5}">
                      <a16:colId xmlns:a16="http://schemas.microsoft.com/office/drawing/2014/main" val="2664289078"/>
                    </a:ext>
                  </a:extLst>
                </a:gridCol>
                <a:gridCol w="947955">
                  <a:extLst>
                    <a:ext uri="{9D8B030D-6E8A-4147-A177-3AD203B41FA5}">
                      <a16:colId xmlns:a16="http://schemas.microsoft.com/office/drawing/2014/main" val="2489487849"/>
                    </a:ext>
                  </a:extLst>
                </a:gridCol>
                <a:gridCol w="1156944">
                  <a:extLst>
                    <a:ext uri="{9D8B030D-6E8A-4147-A177-3AD203B41FA5}">
                      <a16:colId xmlns:a16="http://schemas.microsoft.com/office/drawing/2014/main" val="845070365"/>
                    </a:ext>
                  </a:extLst>
                </a:gridCol>
                <a:gridCol w="1271252">
                  <a:extLst>
                    <a:ext uri="{9D8B030D-6E8A-4147-A177-3AD203B41FA5}">
                      <a16:colId xmlns:a16="http://schemas.microsoft.com/office/drawing/2014/main" val="3063379919"/>
                    </a:ext>
                  </a:extLst>
                </a:gridCol>
                <a:gridCol w="1070346">
                  <a:extLst>
                    <a:ext uri="{9D8B030D-6E8A-4147-A177-3AD203B41FA5}">
                      <a16:colId xmlns:a16="http://schemas.microsoft.com/office/drawing/2014/main" val="2748578084"/>
                    </a:ext>
                  </a:extLst>
                </a:gridCol>
                <a:gridCol w="1147707">
                  <a:extLst>
                    <a:ext uri="{9D8B030D-6E8A-4147-A177-3AD203B41FA5}">
                      <a16:colId xmlns:a16="http://schemas.microsoft.com/office/drawing/2014/main" val="2695710037"/>
                    </a:ext>
                  </a:extLst>
                </a:gridCol>
                <a:gridCol w="1138470">
                  <a:extLst>
                    <a:ext uri="{9D8B030D-6E8A-4147-A177-3AD203B41FA5}">
                      <a16:colId xmlns:a16="http://schemas.microsoft.com/office/drawing/2014/main" val="1424262614"/>
                    </a:ext>
                  </a:extLst>
                </a:gridCol>
                <a:gridCol w="1280490">
                  <a:extLst>
                    <a:ext uri="{9D8B030D-6E8A-4147-A177-3AD203B41FA5}">
                      <a16:colId xmlns:a16="http://schemas.microsoft.com/office/drawing/2014/main" val="657431744"/>
                    </a:ext>
                  </a:extLst>
                </a:gridCol>
                <a:gridCol w="1595705">
                  <a:extLst>
                    <a:ext uri="{9D8B030D-6E8A-4147-A177-3AD203B41FA5}">
                      <a16:colId xmlns:a16="http://schemas.microsoft.com/office/drawing/2014/main" val="912043783"/>
                    </a:ext>
                  </a:extLst>
                </a:gridCol>
              </a:tblGrid>
              <a:tr h="725913">
                <a:tc>
                  <a:txBody>
                    <a:bodyPr/>
                    <a:lstStyle/>
                    <a:p>
                      <a:pPr algn="ctr">
                        <a:lnSpc>
                          <a:spcPct val="150000"/>
                        </a:lnSpc>
                      </a:pPr>
                      <a:r>
                        <a:rPr lang="pt-BR" sz="2000">
                          <a:effectLst/>
                          <a:latin typeface="Time      New Roman"/>
                        </a:rPr>
                        <a:t>Độ</a:t>
                      </a:r>
                      <a:endParaRPr lang="en-US" sz="2000">
                        <a:effectLst/>
                        <a:latin typeface="Time      New Roman"/>
                      </a:endParaRPr>
                    </a:p>
                    <a:p>
                      <a:pPr algn="ctr">
                        <a:lnSpc>
                          <a:spcPct val="150000"/>
                        </a:lnSpc>
                      </a:pPr>
                      <a:r>
                        <a:rPr lang="pt-BR" sz="2000">
                          <a:effectLst/>
                          <a:latin typeface="Time      New Roman"/>
                        </a:rPr>
                        <a:t>sâu khai thác (m)</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en-US" sz="2000">
                          <a:effectLst/>
                          <a:latin typeface="Time      New Roman"/>
                        </a:rPr>
                        <a:t>r</a:t>
                      </a:r>
                    </a:p>
                    <a:p>
                      <a:pPr algn="ctr">
                        <a:lnSpc>
                          <a:spcPct val="150000"/>
                        </a:lnSpc>
                      </a:pPr>
                      <a:r>
                        <a:rPr lang="en-US" sz="2000">
                          <a:effectLst/>
                          <a:latin typeface="Time      New Roman"/>
                        </a:rPr>
                        <a:t>(m)</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en-US" sz="2000">
                          <a:effectLst/>
                          <a:latin typeface="Time      New Roman"/>
                        </a:rPr>
                        <a:t>M</a:t>
                      </a:r>
                    </a:p>
                    <a:p>
                      <a:pPr algn="ctr">
                        <a:lnSpc>
                          <a:spcPct val="150000"/>
                        </a:lnSpc>
                      </a:pPr>
                      <a:r>
                        <a:rPr lang="en-US" sz="2000">
                          <a:effectLst/>
                          <a:latin typeface="Time      New Roman"/>
                        </a:rPr>
                        <a:t>(m)</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en-US" sz="2000">
                          <a:effectLst/>
                          <a:latin typeface="Time      New Roman"/>
                        </a:rPr>
                        <a:t>K</a:t>
                      </a:r>
                    </a:p>
                    <a:p>
                      <a:pPr algn="ctr">
                        <a:lnSpc>
                          <a:spcPct val="150000"/>
                        </a:lnSpc>
                      </a:pPr>
                      <a:r>
                        <a:rPr lang="en-US" sz="2000">
                          <a:effectLst/>
                          <a:latin typeface="Time      New Roman"/>
                        </a:rPr>
                        <a:t>( m/ng)</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en-US" sz="2000" dirty="0">
                          <a:effectLst/>
                          <a:latin typeface="Time      New Roman"/>
                        </a:rPr>
                        <a:t>R</a:t>
                      </a:r>
                    </a:p>
                    <a:p>
                      <a:pPr algn="ctr">
                        <a:lnSpc>
                          <a:spcPct val="150000"/>
                        </a:lnSpc>
                      </a:pPr>
                      <a:r>
                        <a:rPr lang="en-US" sz="2000" dirty="0">
                          <a:effectLst/>
                          <a:latin typeface="Time      New Roman"/>
                        </a:rPr>
                        <a:t>(m)</a:t>
                      </a:r>
                      <a:endParaRPr lang="en-US" sz="2000" dirty="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en-US" sz="2000">
                          <a:effectLst/>
                          <a:latin typeface="Time      New Roman"/>
                        </a:rPr>
                        <a:t>R</a:t>
                      </a:r>
                      <a:r>
                        <a:rPr lang="en-US" sz="2000" baseline="-25000">
                          <a:effectLst/>
                          <a:latin typeface="Time      New Roman"/>
                        </a:rPr>
                        <a:t>0</a:t>
                      </a:r>
                      <a:endParaRPr lang="en-US" sz="2000">
                        <a:effectLst/>
                        <a:latin typeface="Time      New Roman"/>
                      </a:endParaRPr>
                    </a:p>
                    <a:p>
                      <a:pPr algn="ctr">
                        <a:lnSpc>
                          <a:spcPct val="150000"/>
                        </a:lnSpc>
                      </a:pPr>
                      <a:r>
                        <a:rPr lang="en-US" sz="2000">
                          <a:effectLst/>
                          <a:latin typeface="Time      New Roman"/>
                        </a:rPr>
                        <a:t>(m )</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en-US" sz="2000">
                          <a:effectLst/>
                          <a:latin typeface="Time      New Roman"/>
                        </a:rPr>
                        <a:t>H</a:t>
                      </a:r>
                    </a:p>
                    <a:p>
                      <a:pPr algn="ctr">
                        <a:lnSpc>
                          <a:spcPct val="150000"/>
                        </a:lnSpc>
                      </a:pPr>
                      <a:r>
                        <a:rPr lang="en-US" sz="2000">
                          <a:effectLst/>
                          <a:latin typeface="Time      New Roman"/>
                        </a:rPr>
                        <a:t>( m)</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en-US" sz="2000">
                          <a:effectLst/>
                          <a:latin typeface="Time      New Roman"/>
                        </a:rPr>
                        <a:t>Q</a:t>
                      </a:r>
                      <a:r>
                        <a:rPr lang="en-US" sz="2000" baseline="-25000">
                          <a:effectLst/>
                          <a:latin typeface="Time      New Roman"/>
                        </a:rPr>
                        <a:t>1</a:t>
                      </a:r>
                      <a:endParaRPr lang="en-US" sz="2000">
                        <a:effectLst/>
                        <a:latin typeface="Time      New Roman"/>
                      </a:endParaRPr>
                    </a:p>
                    <a:p>
                      <a:pPr algn="ctr">
                        <a:lnSpc>
                          <a:spcPct val="150000"/>
                        </a:lnSpc>
                      </a:pPr>
                      <a:r>
                        <a:rPr lang="en-US" sz="2000">
                          <a:effectLst/>
                          <a:latin typeface="Time      New Roman"/>
                        </a:rPr>
                        <a:t>(m</a:t>
                      </a:r>
                      <a:r>
                        <a:rPr lang="en-US" sz="2000" baseline="30000">
                          <a:effectLst/>
                          <a:latin typeface="Time      New Roman"/>
                        </a:rPr>
                        <a:t>3 </a:t>
                      </a:r>
                      <a:r>
                        <a:rPr lang="en-US" sz="2000">
                          <a:effectLst/>
                          <a:latin typeface="Time      New Roman"/>
                        </a:rPr>
                        <a:t>/h)</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pPr>
                      <a:r>
                        <a:rPr lang="en-US" sz="2000">
                          <a:effectLst/>
                          <a:latin typeface="Time      New Roman"/>
                        </a:rPr>
                        <a:t>Q</a:t>
                      </a:r>
                      <a:r>
                        <a:rPr lang="en-US" sz="2000" baseline="-25000">
                          <a:effectLst/>
                          <a:latin typeface="Time      New Roman"/>
                        </a:rPr>
                        <a:t>2</a:t>
                      </a:r>
                      <a:endParaRPr lang="en-US" sz="2000">
                        <a:effectLst/>
                        <a:latin typeface="Time      New Roman"/>
                      </a:endParaRPr>
                    </a:p>
                    <a:p>
                      <a:pPr algn="ctr">
                        <a:lnSpc>
                          <a:spcPct val="150000"/>
                        </a:lnSpc>
                      </a:pPr>
                      <a:r>
                        <a:rPr lang="en-US" sz="2000">
                          <a:effectLst/>
                          <a:latin typeface="Time      New Roman"/>
                        </a:rPr>
                        <a:t>(m</a:t>
                      </a:r>
                      <a:r>
                        <a:rPr lang="en-US" sz="2000" baseline="30000">
                          <a:effectLst/>
                          <a:latin typeface="Time      New Roman"/>
                        </a:rPr>
                        <a:t>3 </a:t>
                      </a:r>
                      <a:r>
                        <a:rPr lang="en-US" sz="2000">
                          <a:effectLst/>
                          <a:latin typeface="Time      New Roman"/>
                        </a:rPr>
                        <a:t>/h)</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0603725"/>
                  </a:ext>
                </a:extLst>
              </a:tr>
              <a:tr h="308231">
                <a:tc>
                  <a:txBody>
                    <a:bodyPr/>
                    <a:lstStyle/>
                    <a:p>
                      <a:pPr algn="ctr">
                        <a:lnSpc>
                          <a:spcPct val="150000"/>
                        </a:lnSpc>
                      </a:pPr>
                      <a:r>
                        <a:rPr lang="en-US" sz="2000">
                          <a:effectLst/>
                          <a:latin typeface="Time      New Roman"/>
                        </a:rPr>
                        <a:t>-50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1593</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56,26</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50000"/>
                        </a:lnSpc>
                      </a:pPr>
                      <a:r>
                        <a:rPr lang="en-US" sz="2000">
                          <a:effectLst/>
                          <a:latin typeface="Time      New Roman"/>
                        </a:rPr>
                        <a:t>0,051</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394</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50000"/>
                        </a:lnSpc>
                      </a:pPr>
                      <a:r>
                        <a:rPr lang="en-US" sz="2000">
                          <a:effectLst/>
                          <a:latin typeface="Time      New Roman"/>
                        </a:rPr>
                        <a:t>1713</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      New Roman"/>
                        </a:rPr>
                        <a:t>91,39</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      New Roman"/>
                        </a:rPr>
                        <a:t>134</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346</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156529678"/>
                  </a:ext>
                </a:extLst>
              </a:tr>
              <a:tr h="308231">
                <a:tc>
                  <a:txBody>
                    <a:bodyPr/>
                    <a:lstStyle/>
                    <a:p>
                      <a:pPr algn="ctr">
                        <a:lnSpc>
                          <a:spcPct val="150000"/>
                        </a:lnSpc>
                      </a:pPr>
                      <a:r>
                        <a:rPr lang="en-US" sz="2000">
                          <a:effectLst/>
                          <a:latin typeface="Time      New Roman"/>
                        </a:rPr>
                        <a:t>-100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1593</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72,93</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50000"/>
                        </a:lnSpc>
                      </a:pPr>
                      <a:r>
                        <a:rPr lang="en-US" sz="2000">
                          <a:effectLst/>
                          <a:latin typeface="Time      New Roman"/>
                        </a:rPr>
                        <a:t>0,051</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759</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50000"/>
                        </a:lnSpc>
                      </a:pPr>
                      <a:r>
                        <a:rPr lang="en-US" sz="2000">
                          <a:effectLst/>
                          <a:latin typeface="Time      New Roman"/>
                        </a:rPr>
                        <a:t>1987</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      New Roman"/>
                        </a:rPr>
                        <a:t>141,39</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      New Roman"/>
                        </a:rPr>
                        <a:t>215</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555</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523917348"/>
                  </a:ext>
                </a:extLst>
              </a:tr>
              <a:tr h="308231">
                <a:tc>
                  <a:txBody>
                    <a:bodyPr/>
                    <a:lstStyle/>
                    <a:p>
                      <a:pPr algn="ctr">
                        <a:lnSpc>
                          <a:spcPct val="150000"/>
                        </a:lnSpc>
                      </a:pPr>
                      <a:r>
                        <a:rPr lang="en-US" sz="2000">
                          <a:effectLst/>
                          <a:latin typeface="Time      New Roman"/>
                        </a:rPr>
                        <a:t>-150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1593</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107,77</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50000"/>
                        </a:lnSpc>
                      </a:pPr>
                      <a:r>
                        <a:rPr lang="en-US" sz="2000">
                          <a:effectLst/>
                          <a:latin typeface="Time      New Roman"/>
                        </a:rPr>
                        <a:t>0,051</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1195</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50000"/>
                        </a:lnSpc>
                      </a:pPr>
                      <a:r>
                        <a:rPr lang="en-US" sz="2000">
                          <a:effectLst/>
                          <a:latin typeface="Time      New Roman"/>
                        </a:rPr>
                        <a:t>2352</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      New Roman"/>
                        </a:rPr>
                        <a:t>191,39</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      New Roman"/>
                        </a:rPr>
                        <a:t>262</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676</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040278495"/>
                  </a:ext>
                </a:extLst>
              </a:tr>
              <a:tr h="308231">
                <a:tc>
                  <a:txBody>
                    <a:bodyPr/>
                    <a:lstStyle/>
                    <a:p>
                      <a:pPr algn="ctr">
                        <a:lnSpc>
                          <a:spcPct val="150000"/>
                        </a:lnSpc>
                      </a:pPr>
                      <a:r>
                        <a:rPr lang="en-US" sz="2000">
                          <a:effectLst/>
                          <a:latin typeface="Time      New Roman"/>
                        </a:rPr>
                        <a:t>-200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1593</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137,74</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50000"/>
                        </a:lnSpc>
                      </a:pPr>
                      <a:r>
                        <a:rPr lang="en-US" sz="2000">
                          <a:effectLst/>
                          <a:latin typeface="Time      New Roman"/>
                        </a:rPr>
                        <a:t>0,051</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1693</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50000"/>
                        </a:lnSpc>
                      </a:pPr>
                      <a:r>
                        <a:rPr lang="en-US" sz="2000">
                          <a:effectLst/>
                          <a:latin typeface="Time      New Roman"/>
                        </a:rPr>
                        <a:t>2788</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      New Roman"/>
                        </a:rPr>
                        <a:t>241,39</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      New Roman"/>
                        </a:rPr>
                        <a:t>353</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911</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663843324"/>
                  </a:ext>
                </a:extLst>
              </a:tr>
              <a:tr h="308231">
                <a:tc>
                  <a:txBody>
                    <a:bodyPr/>
                    <a:lstStyle/>
                    <a:p>
                      <a:pPr algn="ctr">
                        <a:lnSpc>
                          <a:spcPct val="150000"/>
                        </a:lnSpc>
                      </a:pPr>
                      <a:r>
                        <a:rPr lang="en-US" sz="2000">
                          <a:effectLst/>
                          <a:latin typeface="Time      New Roman"/>
                        </a:rPr>
                        <a:t>-250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1593</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166,27</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50000"/>
                        </a:lnSpc>
                      </a:pPr>
                      <a:r>
                        <a:rPr lang="en-US" sz="2000">
                          <a:effectLst/>
                          <a:latin typeface="Time      New Roman"/>
                        </a:rPr>
                        <a:t>0,051</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2245</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50000"/>
                        </a:lnSpc>
                      </a:pPr>
                      <a:r>
                        <a:rPr lang="en-US" sz="2000">
                          <a:effectLst/>
                          <a:latin typeface="Time      New Roman"/>
                        </a:rPr>
                        <a:t>3286</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      New Roman"/>
                        </a:rPr>
                        <a:t>291,39</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      New Roman"/>
                        </a:rPr>
                        <a:t>438</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1130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929782800"/>
                  </a:ext>
                </a:extLst>
              </a:tr>
              <a:tr h="308231">
                <a:tc>
                  <a:txBody>
                    <a:bodyPr/>
                    <a:lstStyle/>
                    <a:p>
                      <a:pPr algn="ctr">
                        <a:lnSpc>
                          <a:spcPct val="150000"/>
                        </a:lnSpc>
                      </a:pPr>
                      <a:r>
                        <a:rPr lang="en-US" sz="2000">
                          <a:effectLst/>
                          <a:latin typeface="Time      New Roman"/>
                        </a:rPr>
                        <a:t>-300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1593</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194,80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50000"/>
                        </a:lnSpc>
                      </a:pPr>
                      <a:r>
                        <a:rPr lang="en-US" sz="2000">
                          <a:effectLst/>
                          <a:latin typeface="Time      New Roman"/>
                        </a:rPr>
                        <a:t>0,051</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2847</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50000"/>
                        </a:lnSpc>
                      </a:pPr>
                      <a:r>
                        <a:rPr lang="en-US" sz="2000">
                          <a:effectLst/>
                          <a:latin typeface="Time      New Roman"/>
                        </a:rPr>
                        <a:t>3838</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      New Roman"/>
                        </a:rPr>
                        <a:t>341,39</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      New Roman"/>
                        </a:rPr>
                        <a:t>526</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1357</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235981950"/>
                  </a:ext>
                </a:extLst>
              </a:tr>
              <a:tr h="308231">
                <a:tc>
                  <a:txBody>
                    <a:bodyPr/>
                    <a:lstStyle/>
                    <a:p>
                      <a:pPr algn="ctr">
                        <a:lnSpc>
                          <a:spcPct val="150000"/>
                        </a:lnSpc>
                      </a:pPr>
                      <a:r>
                        <a:rPr lang="en-US" sz="2000">
                          <a:effectLst/>
                          <a:latin typeface="Time      New Roman"/>
                        </a:rPr>
                        <a:t>-350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1593</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246,81</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50000"/>
                        </a:lnSpc>
                      </a:pPr>
                      <a:r>
                        <a:rPr lang="en-US" sz="2000">
                          <a:effectLst/>
                          <a:latin typeface="Time      New Roman"/>
                        </a:rPr>
                        <a:t>0,051</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a:effectLst/>
                          <a:latin typeface="Time      New Roman"/>
                        </a:rPr>
                        <a:t>394</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50000"/>
                        </a:lnSpc>
                      </a:pPr>
                      <a:r>
                        <a:rPr lang="en-US" sz="2000">
                          <a:effectLst/>
                          <a:latin typeface="Time      New Roman"/>
                        </a:rPr>
                        <a:t>4440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      New Roman"/>
                        </a:rPr>
                        <a:t>91,39</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      New Roman"/>
                        </a:rPr>
                        <a:t>619</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50000"/>
                        </a:lnSpc>
                      </a:pPr>
                      <a:r>
                        <a:rPr lang="en-US" sz="2000" dirty="0">
                          <a:effectLst/>
                          <a:latin typeface="Time      New Roman"/>
                        </a:rPr>
                        <a:t>1597</a:t>
                      </a:r>
                      <a:endParaRPr lang="en-US" sz="2000" dirty="0">
                        <a:effectLst/>
                        <a:latin typeface="Time      New Roman"/>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662496894"/>
                  </a:ext>
                </a:extLst>
              </a:tr>
            </a:tbl>
          </a:graphicData>
        </a:graphic>
      </p:graphicFrame>
      <p:sp>
        <p:nvSpPr>
          <p:cNvPr id="6" name="TextBox 5">
            <a:extLst>
              <a:ext uri="{FF2B5EF4-FFF2-40B4-BE49-F238E27FC236}">
                <a16:creationId xmlns:a16="http://schemas.microsoft.com/office/drawing/2014/main" id="{B8E3DCAF-1CDC-47B0-9881-D9FD3645C908}"/>
              </a:ext>
            </a:extLst>
          </p:cNvPr>
          <p:cNvSpPr txBox="1"/>
          <p:nvPr/>
        </p:nvSpPr>
        <p:spPr>
          <a:xfrm>
            <a:off x="1086679" y="769935"/>
            <a:ext cx="10230678" cy="369332"/>
          </a:xfrm>
          <a:prstGeom prst="rect">
            <a:avLst/>
          </a:prstGeom>
          <a:noFill/>
        </p:spPr>
        <p:txBody>
          <a:bodyPr wrap="square">
            <a:spAutoFit/>
          </a:bodyPr>
          <a:lstStyle/>
          <a:p>
            <a:r>
              <a:rPr lang="pt-BR" sz="1800" b="1" dirty="0">
                <a:effectLst/>
                <a:latin typeface="Times New Roman" panose="02020603050405020304" pitchFamily="18" charset="0"/>
                <a:ea typeface="Times New Roman" panose="02020603050405020304" pitchFamily="18" charset="0"/>
              </a:rPr>
              <a:t>Kết quả tính toán lượng nước chảy vào hệ thống lò khai thác theo các mức độ sâu mỏ than Hà lầm</a:t>
            </a:r>
            <a:endParaRPr lang="en-US" dirty="0"/>
          </a:p>
        </p:txBody>
      </p:sp>
    </p:spTree>
    <p:extLst>
      <p:ext uri="{BB962C8B-B14F-4D97-AF65-F5344CB8AC3E}">
        <p14:creationId xmlns:p14="http://schemas.microsoft.com/office/powerpoint/2010/main" val="3711277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92E87-DC73-4F0C-B223-D4BC9E970AEB}"/>
              </a:ext>
            </a:extLst>
          </p:cNvPr>
          <p:cNvSpPr>
            <a:spLocks noGrp="1"/>
          </p:cNvSpPr>
          <p:nvPr>
            <p:ph type="title"/>
          </p:nvPr>
        </p:nvSpPr>
        <p:spPr>
          <a:xfrm>
            <a:off x="838200" y="365125"/>
            <a:ext cx="10515600" cy="695049"/>
          </a:xfrm>
        </p:spPr>
        <p:txBody>
          <a:bodyPr>
            <a:normAutofit/>
          </a:bodyPr>
          <a:lstStyle/>
          <a:p>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 4.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DỰ</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GÂY</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p:txBody>
      </p:sp>
      <p:sp>
        <p:nvSpPr>
          <p:cNvPr id="3" name="Content Placeholder 2">
            <a:extLst>
              <a:ext uri="{FF2B5EF4-FFF2-40B4-BE49-F238E27FC236}">
                <a16:creationId xmlns:a16="http://schemas.microsoft.com/office/drawing/2014/main" id="{80D33DA3-B0B2-4BE7-98FC-27DA794114F1}"/>
              </a:ext>
            </a:extLst>
          </p:cNvPr>
          <p:cNvSpPr>
            <a:spLocks noGrp="1"/>
          </p:cNvSpPr>
          <p:nvPr>
            <p:ph idx="1"/>
          </p:nvPr>
        </p:nvSpPr>
        <p:spPr>
          <a:xfrm>
            <a:off x="559904" y="1147487"/>
            <a:ext cx="10515600" cy="2682392"/>
          </a:xfrm>
        </p:spPr>
        <p:txBody>
          <a:bodyPr>
            <a:normAutofit fontScale="92500"/>
          </a:bodyPr>
          <a:lstStyle/>
          <a:p>
            <a:pPr indent="0" algn="just">
              <a:lnSpc>
                <a:spcPct val="150000"/>
              </a:lnSpc>
              <a:buNone/>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4.1 Từ kết quả nghiên cứu ở mỏ than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Hà</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Lầm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xảy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moong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lộ</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cũ</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đới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huỷ</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giàu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0" algn="just">
              <a:lnSpc>
                <a:spcPct val="150000"/>
              </a:lnSpc>
              <a:buNone/>
            </a:pPr>
            <a:r>
              <a:rPr lang="vi-VN" sz="1800" dirty="0">
                <a:latin typeface="Times New Roman" panose="02020603050405020304" pitchFamily="18" charset="0"/>
                <a:ea typeface="Times New Roman" panose="02020603050405020304" pitchFamily="18" charset="0"/>
                <a:cs typeface="Times New Roman" panose="02020603050405020304" pitchFamily="18" charset="0"/>
              </a:rPr>
              <a:t>Các nguy cơ này thay đổi theo từng mức khai thác khác nhau</a:t>
            </a:r>
            <a:endParaRPr lang="en-US" sz="1800" dirty="0">
              <a:effectLst/>
              <a:latin typeface=".VnTime"/>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61857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33084B-E070-41FE-A065-0C5603373428}"/>
              </a:ext>
            </a:extLst>
          </p:cNvPr>
          <p:cNvSpPr txBox="1"/>
          <p:nvPr/>
        </p:nvSpPr>
        <p:spPr>
          <a:xfrm>
            <a:off x="808382" y="842017"/>
            <a:ext cx="10575235" cy="5115311"/>
          </a:xfrm>
          <a:prstGeom prst="rect">
            <a:avLst/>
          </a:prstGeom>
          <a:noFill/>
        </p:spPr>
        <p:txBody>
          <a:bodyPr wrap="square">
            <a:spAutoFit/>
          </a:bodyPr>
          <a:lstStyle/>
          <a:p>
            <a:pPr indent="288290" algn="just">
              <a:lnSpc>
                <a:spcPct val="150000"/>
              </a:lnSpc>
            </a:pP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50m</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lộ</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vỉa</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moong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lộ</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cũ</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20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đới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huỷ</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giàu</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3)</a:t>
            </a:r>
            <a:endParaRPr lang="en-US" sz="20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50m</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150m</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moong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lộ</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cũ</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20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đới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huỷ</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giàu</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3)</a:t>
            </a:r>
            <a:endParaRPr lang="en-US" sz="20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150m</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300m</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cũ</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đới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huỷ</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giàu</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20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664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E6E3-58A5-4888-A8CA-EB8E2A81C102}"/>
              </a:ext>
            </a:extLst>
          </p:cNvPr>
          <p:cNvSpPr>
            <a:spLocks noGrp="1"/>
          </p:cNvSpPr>
          <p:nvPr>
            <p:ph type="title"/>
          </p:nvPr>
        </p:nvSpPr>
        <p:spPr>
          <a:xfrm>
            <a:off x="838200" y="365126"/>
            <a:ext cx="10515600" cy="907084"/>
          </a:xfrm>
        </p:spPr>
        <p:txBody>
          <a:bodyPr/>
          <a:lstStyle/>
          <a:p>
            <a:r>
              <a:rPr lang="vi-VN" dirty="0"/>
              <a:t>Nội dung trình bày</a:t>
            </a:r>
            <a:endParaRPr lang="en-US" dirty="0"/>
          </a:p>
        </p:txBody>
      </p:sp>
      <p:sp>
        <p:nvSpPr>
          <p:cNvPr id="3" name="Content Placeholder 2">
            <a:extLst>
              <a:ext uri="{FF2B5EF4-FFF2-40B4-BE49-F238E27FC236}">
                <a16:creationId xmlns:a16="http://schemas.microsoft.com/office/drawing/2014/main" id="{4FC87147-326E-4E25-8533-4A3DBAC96080}"/>
              </a:ext>
            </a:extLst>
          </p:cNvPr>
          <p:cNvSpPr>
            <a:spLocks noGrp="1"/>
          </p:cNvSpPr>
          <p:nvPr>
            <p:ph idx="1"/>
          </p:nvPr>
        </p:nvSpPr>
        <p:spPr>
          <a:xfrm>
            <a:off x="838200" y="1414807"/>
            <a:ext cx="10515600" cy="5330550"/>
          </a:xfrm>
        </p:spPr>
        <p:txBody>
          <a:bodyPr>
            <a:normAutofit/>
          </a:bodyPr>
          <a:lstStyle/>
          <a:p>
            <a:pPr marL="0" indent="0">
              <a:buNone/>
            </a:pPr>
            <a:r>
              <a:rPr lang="vi-VN" sz="2400" dirty="0">
                <a:latin typeface="+mj-lt"/>
              </a:rPr>
              <a:t>1/ Mục đích, nhiệm vụ, phương pháp tiến hành và tầm quan trọng của việc nghiên cứu các nhân tố ảnh hưởng dòng nước chảy vào hầm lò.</a:t>
            </a:r>
          </a:p>
          <a:p>
            <a:pPr marL="0" indent="0">
              <a:buNone/>
            </a:pPr>
            <a:r>
              <a:rPr lang="vi-VN" sz="2400" dirty="0">
                <a:latin typeface="+mj-lt"/>
              </a:rPr>
              <a:t>2/ nội dung nghiên cứu: 4 nội dung nghiên cứu chính</a:t>
            </a:r>
          </a:p>
          <a:p>
            <a:pPr marL="0" indent="0">
              <a:buNone/>
            </a:pPr>
            <a:r>
              <a:rPr lang="vi-VN" sz="2400" dirty="0">
                <a:latin typeface="+mj-lt"/>
              </a:rPr>
              <a:t>3/ Kết quả đạt được: Lượng nước chảy vào hầm lò ở mỏ than Hà Lầm chủ yếu là từ:</a:t>
            </a:r>
            <a:r>
              <a:rPr lang="vi-VN" sz="2600" dirty="0">
                <a:latin typeface="+mj-lt"/>
              </a:rPr>
              <a:t> </a:t>
            </a:r>
          </a:p>
          <a:p>
            <a:pPr marL="0" indent="0">
              <a:buNone/>
            </a:pPr>
            <a:r>
              <a:rPr lang="vi-VN" i="1" dirty="0">
                <a:latin typeface="+mj-lt"/>
              </a:rPr>
              <a:t>a/ nước mưa </a:t>
            </a:r>
          </a:p>
          <a:p>
            <a:pPr marL="0" indent="0">
              <a:buNone/>
            </a:pPr>
            <a:r>
              <a:rPr lang="vi-VN" i="1" dirty="0">
                <a:latin typeface="+mj-lt"/>
                <a:ea typeface="Times New Roman" panose="02020603050405020304" pitchFamily="18" charset="0"/>
              </a:rPr>
              <a:t>b</a:t>
            </a:r>
            <a:r>
              <a:rPr lang="vi-VN" i="1" dirty="0">
                <a:effectLst/>
                <a:latin typeface="+mj-lt"/>
                <a:ea typeface="Times New Roman" panose="02020603050405020304" pitchFamily="18" charset="0"/>
              </a:rPr>
              <a:t>/ nước từ các moong khai thác cũ;  </a:t>
            </a:r>
          </a:p>
          <a:p>
            <a:pPr marL="0" indent="0">
              <a:buNone/>
            </a:pPr>
            <a:r>
              <a:rPr lang="vi-VN" i="1" dirty="0">
                <a:latin typeface="+mj-lt"/>
                <a:ea typeface="Times New Roman" panose="02020603050405020304" pitchFamily="18" charset="0"/>
              </a:rPr>
              <a:t>c</a:t>
            </a:r>
            <a:r>
              <a:rPr lang="vi-VN" i="1" dirty="0">
                <a:effectLst/>
                <a:latin typeface="+mj-lt"/>
                <a:ea typeface="Times New Roman" panose="02020603050405020304" pitchFamily="18" charset="0"/>
              </a:rPr>
              <a:t>/ Nước từ các đường lò cũ đã dừng khai thác, </a:t>
            </a:r>
          </a:p>
          <a:p>
            <a:pPr marL="0" indent="0">
              <a:buNone/>
            </a:pPr>
            <a:r>
              <a:rPr lang="vi-VN" i="1" dirty="0">
                <a:latin typeface="+mj-lt"/>
                <a:ea typeface="Times New Roman" panose="02020603050405020304" pitchFamily="18" charset="0"/>
              </a:rPr>
              <a:t>d</a:t>
            </a:r>
            <a:r>
              <a:rPr lang="vi-VN" i="1" dirty="0">
                <a:effectLst/>
                <a:latin typeface="+mj-lt"/>
                <a:ea typeface="Times New Roman" panose="02020603050405020304" pitchFamily="18" charset="0"/>
              </a:rPr>
              <a:t>/ Nước từ trong các tầng đất đá chứa nước nhất là các đới phá hủy kiến tạo</a:t>
            </a:r>
          </a:p>
          <a:p>
            <a:pPr marL="0" indent="0">
              <a:buNone/>
            </a:pPr>
            <a:r>
              <a:rPr lang="vi-VN" sz="2400" dirty="0">
                <a:latin typeface="+mj-lt"/>
              </a:rPr>
              <a:t>4/ C</a:t>
            </a:r>
            <a:r>
              <a:rPr lang="vi-VN" sz="2400" dirty="0">
                <a:effectLst/>
                <a:latin typeface="+mj-lt"/>
                <a:ea typeface="Times New Roman" panose="02020603050405020304" pitchFamily="18" charset="0"/>
              </a:rPr>
              <a:t>ác đấu hiệu sắp bục nước vào đường lò</a:t>
            </a:r>
          </a:p>
          <a:p>
            <a:pPr marL="0" indent="0">
              <a:buNone/>
            </a:pPr>
            <a:r>
              <a:rPr lang="vi-VN" sz="2400" dirty="0">
                <a:latin typeface="+mj-lt"/>
              </a:rPr>
              <a:t>5/ Đ</a:t>
            </a:r>
            <a:r>
              <a:rPr lang="vi-VN" sz="2400" dirty="0">
                <a:effectLst/>
                <a:latin typeface="+mj-lt"/>
                <a:ea typeface="Times New Roman" panose="02020603050405020304" pitchFamily="18" charset="0"/>
              </a:rPr>
              <a:t>ề xuất 13 nội dung dự phòng bục nước vào lò </a:t>
            </a:r>
            <a:endParaRPr lang="en-US" sz="2400" dirty="0">
              <a:latin typeface="+mj-lt"/>
            </a:endParaRPr>
          </a:p>
        </p:txBody>
      </p:sp>
    </p:spTree>
    <p:extLst>
      <p:ext uri="{BB962C8B-B14F-4D97-AF65-F5344CB8AC3E}">
        <p14:creationId xmlns:p14="http://schemas.microsoft.com/office/powerpoint/2010/main" val="3063727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C80171-DB88-4A0E-9F97-CF9ADE46F1E5}"/>
              </a:ext>
            </a:extLst>
          </p:cNvPr>
          <p:cNvSpPr txBox="1"/>
          <p:nvPr/>
        </p:nvSpPr>
        <p:spPr>
          <a:xfrm>
            <a:off x="477078" y="685407"/>
            <a:ext cx="6480313" cy="6093976"/>
          </a:xfrm>
          <a:prstGeom prst="rect">
            <a:avLst/>
          </a:prstGeom>
          <a:noFill/>
        </p:spPr>
        <p:txBody>
          <a:bodyPr wrap="square">
            <a:spAutoFit/>
          </a:bodyPr>
          <a:lstStyle/>
          <a:p>
            <a:pPr indent="288290" algn="just">
              <a:lnSpc>
                <a:spcPct val="150000"/>
              </a:lnSpc>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4.2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 số</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dấu</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khi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sắp</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gần</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đọng</a:t>
            </a:r>
            <a:r>
              <a:rPr lang="fr-FR"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0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Khi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đào</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cũ</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khoanh</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ĐCTV</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hôi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tanh</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gỗ</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huỷ</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Lượng nước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rỉ</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nóc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càng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tăng bất thường,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dấu</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cũ</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tầng đang khai thác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a:ea typeface="Times New Roman" panose="02020603050405020304" pitchFamily="18" charset="0"/>
              <a:cs typeface="Times New Roman" panose="02020603050405020304" pitchFamily="18" charset="0"/>
            </a:endParaRPr>
          </a:p>
          <a:p>
            <a:pPr algn="just"/>
            <a:r>
              <a:rPr lang="fr-FR" sz="2000" dirty="0" err="1">
                <a:effectLst/>
                <a:latin typeface="Times New Roman" panose="02020603050405020304" pitchFamily="18" charset="0"/>
                <a:ea typeface="Times New Roman" panose="02020603050405020304" pitchFamily="18" charset="0"/>
              </a:rPr>
              <a:t>Bục</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từ</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hệ</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thống</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lò</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cũ</a:t>
            </a:r>
            <a:r>
              <a:rPr lang="fr-FR" sz="2000" dirty="0">
                <a:effectLst/>
                <a:latin typeface="Times New Roman" panose="02020603050405020304" pitchFamily="18" charset="0"/>
                <a:ea typeface="Times New Roman" panose="02020603050405020304" pitchFamily="18" charset="0"/>
              </a:rPr>
              <a:t> ở </a:t>
            </a:r>
            <a:r>
              <a:rPr lang="fr-FR" sz="2000" dirty="0" err="1">
                <a:effectLst/>
                <a:latin typeface="Times New Roman" panose="02020603050405020304" pitchFamily="18" charset="0"/>
                <a:ea typeface="Times New Roman" panose="02020603050405020304" pitchFamily="18" charset="0"/>
              </a:rPr>
              <a:t>phân</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tầng</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khai</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thác</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bên</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trên</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thường</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xảy</a:t>
            </a:r>
            <a:r>
              <a:rPr lang="fr-FR" sz="2000" dirty="0">
                <a:effectLst/>
                <a:latin typeface="Times New Roman" panose="02020603050405020304" pitchFamily="18" charset="0"/>
                <a:ea typeface="Times New Roman" panose="02020603050405020304" pitchFamily="18" charset="0"/>
              </a:rPr>
              <a:t> ra </a:t>
            </a:r>
            <a:r>
              <a:rPr lang="fr-FR" sz="2000" dirty="0" err="1">
                <a:effectLst/>
                <a:latin typeface="Times New Roman" panose="02020603050405020304" pitchFamily="18" charset="0"/>
                <a:ea typeface="Times New Roman" panose="02020603050405020304" pitchFamily="18" charset="0"/>
              </a:rPr>
              <a:t>tức</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thời</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kèm</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theo</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một</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lượng</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bùn</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đất</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sau</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đó</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lượng</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giảm</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hẳn</a:t>
            </a:r>
            <a:r>
              <a:rPr lang="vi-VN" sz="2000" dirty="0">
                <a:effectLst/>
                <a:latin typeface="Times New Roman" panose="02020603050405020304" pitchFamily="18" charset="0"/>
                <a:ea typeface="Times New Roman" panose="02020603050405020304" pitchFamily="18" charset="0"/>
              </a:rPr>
              <a:t>. Bục nước</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thường</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gây</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hậu</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quả</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rất</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nghiêm</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trọng</a:t>
            </a:r>
            <a:r>
              <a:rPr lang="vi-VN" sz="2000" dirty="0">
                <a:effectLst/>
                <a:latin typeface="Times New Roman" panose="02020603050405020304" pitchFamily="18" charset="0"/>
                <a:ea typeface="Times New Roman" panose="02020603050405020304" pitchFamily="18" charset="0"/>
              </a:rPr>
              <a:t> (chết người, hư hại máy máy, phá hủy đường lò, ngừng khai thác...)</a:t>
            </a:r>
            <a:r>
              <a:rPr lang="fr-FR" sz="2000" dirty="0">
                <a:effectLst/>
                <a:latin typeface="Times New Roman" panose="02020603050405020304" pitchFamily="18" charset="0"/>
                <a:ea typeface="Times New Roman" panose="02020603050405020304" pitchFamily="18" charset="0"/>
              </a:rPr>
              <a:t>. Do </a:t>
            </a:r>
            <a:r>
              <a:rPr lang="fr-FR" sz="2000" dirty="0" err="1">
                <a:effectLst/>
                <a:latin typeface="Times New Roman" panose="02020603050405020304" pitchFamily="18" charset="0"/>
                <a:ea typeface="Times New Roman" panose="02020603050405020304" pitchFamily="18" charset="0"/>
              </a:rPr>
              <a:t>đó</a:t>
            </a:r>
            <a:r>
              <a:rPr lang="fr-FR" sz="2000" dirty="0">
                <a:effectLst/>
                <a:latin typeface="Times New Roman" panose="02020603050405020304" pitchFamily="18" charset="0"/>
                <a:ea typeface="Times New Roman" panose="02020603050405020304" pitchFamily="18" charset="0"/>
              </a:rPr>
              <a:t> khi </a:t>
            </a:r>
            <a:r>
              <a:rPr lang="fr-FR" sz="2000" dirty="0" err="1">
                <a:effectLst/>
                <a:latin typeface="Times New Roman" panose="02020603050405020304" pitchFamily="18" charset="0"/>
                <a:ea typeface="Times New Roman" panose="02020603050405020304" pitchFamily="18" charset="0"/>
              </a:rPr>
              <a:t>thấy</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những</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hiện</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tượng</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trên</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cần</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có</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biện</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pháp</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đề</a:t>
            </a:r>
            <a:r>
              <a:rPr lang="fr-FR" sz="2000" dirty="0">
                <a:effectLst/>
                <a:latin typeface="Times New Roman" panose="02020603050405020304" pitchFamily="18" charset="0"/>
                <a:ea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rPr>
              <a:t>phòng</a:t>
            </a:r>
            <a:r>
              <a:rPr lang="fr-FR" sz="2000" dirty="0">
                <a:effectLst/>
                <a:latin typeface="Times New Roman" panose="02020603050405020304" pitchFamily="18" charset="0"/>
                <a:ea typeface="Times New Roman" panose="02020603050405020304" pitchFamily="18" charset="0"/>
              </a:rPr>
              <a:t>.</a:t>
            </a:r>
            <a:endParaRPr lang="en-US" sz="2000" dirty="0"/>
          </a:p>
        </p:txBody>
      </p:sp>
      <p:pic>
        <p:nvPicPr>
          <p:cNvPr id="6" name="Picture 5">
            <a:extLst>
              <a:ext uri="{FF2B5EF4-FFF2-40B4-BE49-F238E27FC236}">
                <a16:creationId xmlns:a16="http://schemas.microsoft.com/office/drawing/2014/main" id="{51CDA845-161B-4967-9FF3-5FA9AB9562EC}"/>
              </a:ext>
            </a:extLst>
          </p:cNvPr>
          <p:cNvPicPr>
            <a:picLocks noChangeAspect="1"/>
          </p:cNvPicPr>
          <p:nvPr/>
        </p:nvPicPr>
        <p:blipFill>
          <a:blip r:embed="rId2"/>
          <a:stretch>
            <a:fillRect/>
          </a:stretch>
        </p:blipFill>
        <p:spPr>
          <a:xfrm>
            <a:off x="7067888" y="1782937"/>
            <a:ext cx="5124112" cy="3054106"/>
          </a:xfrm>
          <a:prstGeom prst="rect">
            <a:avLst/>
          </a:prstGeom>
        </p:spPr>
      </p:pic>
      <p:sp>
        <p:nvSpPr>
          <p:cNvPr id="8" name="TextBox 7">
            <a:extLst>
              <a:ext uri="{FF2B5EF4-FFF2-40B4-BE49-F238E27FC236}">
                <a16:creationId xmlns:a16="http://schemas.microsoft.com/office/drawing/2014/main" id="{D08917BF-E664-49D7-992E-357ED26A18E5}"/>
              </a:ext>
            </a:extLst>
          </p:cNvPr>
          <p:cNvSpPr txBox="1"/>
          <p:nvPr/>
        </p:nvSpPr>
        <p:spPr>
          <a:xfrm>
            <a:off x="8097079" y="5164598"/>
            <a:ext cx="3617843" cy="458074"/>
          </a:xfrm>
          <a:prstGeom prst="rect">
            <a:avLst/>
          </a:prstGeom>
          <a:noFill/>
        </p:spPr>
        <p:txBody>
          <a:bodyPr wrap="square">
            <a:spAutoFit/>
          </a:bodyPr>
          <a:lstStyle/>
          <a:p>
            <a:pPr indent="288290" algn="ctr">
              <a:lnSpc>
                <a:spcPct val="150000"/>
              </a:lnSpc>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Bục nước trong đường lò</a:t>
            </a:r>
            <a:endParaRPr lang="en-US" sz="1800" b="1"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6265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34E653-BBBB-4A10-ABA6-A62241D9DF4B}"/>
              </a:ext>
            </a:extLst>
          </p:cNvPr>
          <p:cNvSpPr txBox="1"/>
          <p:nvPr/>
        </p:nvSpPr>
        <p:spPr>
          <a:xfrm>
            <a:off x="0" y="0"/>
            <a:ext cx="11791665" cy="6690550"/>
          </a:xfrm>
          <a:prstGeom prst="rect">
            <a:avLst/>
          </a:prstGeom>
          <a:noFill/>
        </p:spPr>
        <p:txBody>
          <a:bodyPr wrap="square">
            <a:spAutoFit/>
          </a:bodyPr>
          <a:lstStyle/>
          <a:p>
            <a:pPr indent="288290" algn="just">
              <a:lnSpc>
                <a:spcPct val="150000"/>
              </a:lnSpc>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4.3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tháo</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khô</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mỏ</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hạn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thiệt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gây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đào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Khi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rỉ</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gương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lỗ</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kính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gương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10 -:-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20m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thăm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(lỗ khoan tiên phong hoặc lỗ khoan tiến trước)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lỗ</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xuyên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vách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vỉa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hạt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thô</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dày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thấp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cột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vách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vỉa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đọng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cũ</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cũ</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lộ</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tận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đào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taluy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đọng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Khi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50m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giữ</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dày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trụ</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150m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đào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cúp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dày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Cốt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cúp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cốt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nền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đào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dồn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cúp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cục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cúp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hầm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xử</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nhanh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ngập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úng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khô</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mỏ</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Hạn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ngập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endParaRPr lang="en-US" sz="18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2441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F7157C-6E6F-4553-A4FE-36E2E89701FD}"/>
              </a:ext>
            </a:extLst>
          </p:cNvPr>
          <p:cNvSpPr txBox="1"/>
          <p:nvPr/>
        </p:nvSpPr>
        <p:spPr>
          <a:xfrm>
            <a:off x="-1669774" y="-13652034"/>
            <a:ext cx="15173739" cy="10430035"/>
          </a:xfrm>
          <a:prstGeom prst="rect">
            <a:avLst/>
          </a:prstGeom>
          <a:noFill/>
        </p:spPr>
        <p:txBody>
          <a:bodyPr wrap="square">
            <a:spAutoFit/>
          </a:bodyPr>
          <a:lstStyle/>
          <a:p>
            <a:pPr indent="288290" algn="just">
              <a:lnSpc>
                <a:spcPct val="150000"/>
              </a:lnSpc>
            </a:pP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tháo</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khô</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1" dirty="0" err="1">
                <a:effectLst/>
                <a:latin typeface="Times New Roman" panose="02020603050405020304" pitchFamily="18" charset="0"/>
                <a:ea typeface="Times New Roman" panose="02020603050405020304" pitchFamily="18" charset="0"/>
                <a:cs typeface="Times New Roman" panose="02020603050405020304" pitchFamily="18" charset="0"/>
              </a:rPr>
              <a:t>mỏ</a:t>
            </a: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hạn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thiệt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gây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đào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Khi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rỉ</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gương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lỗ</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kính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gương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10 -:-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20m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thăm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(lỗ khoan tiên phong hoặc lỗ khoan tiến trước)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lỗ</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xuyên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vách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vỉa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hạt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thô</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dày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thấp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cột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vách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vỉa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đọng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cũ</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cũ</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lộ</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tận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đào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taluy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đọng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Khi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50m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giữ</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dày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trụ</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150m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đào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cúp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dày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Cốt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cúp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cốt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nền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đào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dồn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cúp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cục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cúp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hầm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xử</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nhanh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ngập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úng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khô</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mỏ</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Hạn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ngập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Khi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lộ</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thúc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lấp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đọng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mỏ</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đổ</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thải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sụt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lún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bề</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gây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hạn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ngấm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bổ</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sung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thăm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bổ</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sung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lỗ</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Bởi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K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mỏ</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lỗ</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70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kỷ</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XX,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mỏ</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mỏ</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Hà</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Lầm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lỗ</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thí</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lỗ</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trắc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lâu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dao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mực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ngầm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mối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mực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ngầm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lưu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khô</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mỏ</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khảo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sóng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chấn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mật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đọng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túi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cũ</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đưới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huỷ</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gương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hông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150m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300m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xử</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đào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ĐCTV</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xảy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dù</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kỹ</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mỏ</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chép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cẩn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thận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chuỗi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gây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31AD16B-99FE-42C7-96FE-BE0748838D9D}"/>
              </a:ext>
            </a:extLst>
          </p:cNvPr>
          <p:cNvSpPr txBox="1"/>
          <p:nvPr/>
        </p:nvSpPr>
        <p:spPr>
          <a:xfrm>
            <a:off x="84161" y="288813"/>
            <a:ext cx="12023677" cy="6280374"/>
          </a:xfrm>
          <a:prstGeom prst="rect">
            <a:avLst/>
          </a:prstGeom>
          <a:noFill/>
        </p:spPr>
        <p:txBody>
          <a:bodyPr wrap="square">
            <a:spAutoFit/>
          </a:bodyPr>
          <a:lstStyle/>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Khi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lộ</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thúc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lấp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đọng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mỏ</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đổ</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thải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sụt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lún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bề</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gây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hạn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ngấm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bổ</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sung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thăm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bổ</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sung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lỗ</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Bởi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K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mỏ</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lỗ</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70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kỷ</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XX,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mỏ</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mỏ</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Hà</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Lầm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lỗ</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thí</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lỗ</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khoan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trắc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lâu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dao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mực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ngầm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mối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mực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ngầm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lưu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khô</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mỏ</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khảo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sóng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chấn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mật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đọng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túi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cũ</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đưới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huỷ</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gương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hông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bơm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150m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300m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xử</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đào</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than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ĐCTV</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xảy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dù</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kỹ</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mỏ</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chép</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cẩn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thận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chuỗi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gây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99362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C06611-6031-4EC5-833D-03CFB6EA4C43}"/>
              </a:ext>
            </a:extLst>
          </p:cNvPr>
          <p:cNvSpPr txBox="1"/>
          <p:nvPr/>
        </p:nvSpPr>
        <p:spPr>
          <a:xfrm>
            <a:off x="0" y="119270"/>
            <a:ext cx="12192000" cy="6500306"/>
          </a:xfrm>
          <a:prstGeom prst="rect">
            <a:avLst/>
          </a:prstGeom>
          <a:noFill/>
        </p:spPr>
        <p:txBody>
          <a:bodyPr wrap="square">
            <a:spAutoFit/>
          </a:bodyPr>
          <a:lstStyle/>
          <a:p>
            <a:pPr indent="288290">
              <a:lnSpc>
                <a:spcPct val="150000"/>
              </a:lnSpc>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 LUẬN</a:t>
            </a:r>
            <a:endParaRPr lang="en-US" sz="2000" b="1" dirty="0">
              <a:effectLst/>
              <a:latin typeface=".VnTime"/>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rabicPeriod"/>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Kết quả nghiên cứu chỉ ra rằng lượng nước chảy vào hâm lò khai thác tại mỏ than Hà Lầm do nhiều nguồn khác nhau nhưng các nguồn chính là 1/ nước từ các moong khai thác cũ;  2/ Nước từ các đường lò cũ đã dừng khai thác, 3/ Nước từ trong các tầng đất đá chứa nước nhất là các đới phá hủy kiến tạo</a:t>
            </a:r>
            <a:endParaRPr lang="en-US" sz="2000" dirty="0">
              <a:effectLst/>
              <a:latin typeface=".VnTime"/>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rabicPeriod"/>
            </a:pP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cáo đã đánh giá nguy cơ bục nước vào lò ở các mức khác nhau do các nguyên nhân khác nhau.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50m</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lộ</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vỉa</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moong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lộ</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Từ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50m</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150m</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moong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lộ</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Từ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150m</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300m</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nguy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cũ</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là</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3. Báo cáo đã chỉ ra được các đấu hiệu sắp bục nước vào đường lò là:</a:t>
            </a:r>
            <a:endParaRPr lang="en-US" sz="20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Khi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đào</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cũ</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khoanh</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ĐCTV</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hôi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tanh</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gỗ</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huỷ</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Lượng nước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rỉ</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nóc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càng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tăng bất thường,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dấu</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bục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cũ</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tầng đang khai thác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a:ea typeface="Times New Roman" panose="02020603050405020304" pitchFamily="18" charset="0"/>
              <a:cs typeface="Times New Roman" panose="02020603050405020304" pitchFamily="18" charset="0"/>
            </a:endParaRPr>
          </a:p>
          <a:p>
            <a:pPr indent="288290"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4. Báo cáo đã đề xuất 13 nội dung dự phòng bục nước vào lò nhằm phòng tránh và giảm thiểu nước chảy vào lò.</a:t>
            </a:r>
            <a:endParaRPr lang="en-US" sz="20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5108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198E41-BF4D-4557-A424-00465884A066}"/>
              </a:ext>
            </a:extLst>
          </p:cNvPr>
          <p:cNvSpPr>
            <a:spLocks noGrp="1"/>
          </p:cNvSpPr>
          <p:nvPr>
            <p:ph idx="1"/>
          </p:nvPr>
        </p:nvSpPr>
        <p:spPr>
          <a:xfrm>
            <a:off x="745434" y="712443"/>
            <a:ext cx="10956236" cy="4351338"/>
          </a:xfrm>
        </p:spPr>
        <p:txBody>
          <a:bodyPr>
            <a:normAutofit/>
          </a:bodyPr>
          <a:lstStyle/>
          <a:p>
            <a:pPr indent="0" algn="just">
              <a:lnSpc>
                <a:spcPct val="150000"/>
              </a:lnSpc>
              <a:buNone/>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KIẾN NGHỊ</a:t>
            </a:r>
            <a:endParaRPr lang="en-US" sz="2400" dirty="0">
              <a:effectLst/>
              <a:latin typeface=".VnTime"/>
              <a:ea typeface="Times New Roman" panose="02020603050405020304" pitchFamily="18" charset="0"/>
              <a:cs typeface="Times New Roman" panose="02020603050405020304" pitchFamily="18" charset="0"/>
            </a:endParaRPr>
          </a:p>
          <a:p>
            <a:pPr marL="0" lvl="0" indent="0" algn="just">
              <a:lnSpc>
                <a:spcPct val="150000"/>
              </a:lnSpc>
              <a:buNone/>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Kết quả nghiên cứu dựa trên các tài liệu quan trắc, khoan, địa chất, tài liệu khí tượng thủy văn khu vực Hạ Long và công ty than Hà Lầm, do vậy việc tính toán có độ tin cậy phụ thuộc vào tài liệu. Kết quả tính toán chỉ áp dụng cho mỏ than Hà Lầm còn các mỏ khác có điều kiện tương tự cần có thêm các tài liệu tin cậy phù hợp.</a:t>
            </a:r>
            <a:endParaRPr lang="en-US" sz="2400" dirty="0">
              <a:effectLst/>
              <a:latin typeface=".VnTime"/>
              <a:ea typeface="Times New Roman" panose="02020603050405020304" pitchFamily="18"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2631877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47BF-9EEF-442D-8D79-14B2D98F06D4}"/>
              </a:ext>
            </a:extLst>
          </p:cNvPr>
          <p:cNvSpPr>
            <a:spLocks noGrp="1"/>
          </p:cNvSpPr>
          <p:nvPr>
            <p:ph type="ctrTitle"/>
          </p:nvPr>
        </p:nvSpPr>
        <p:spPr>
          <a:xfrm>
            <a:off x="1524000" y="1122362"/>
            <a:ext cx="9144000" cy="2959307"/>
          </a:xfrm>
        </p:spPr>
        <p:txBody>
          <a:bodyPr/>
          <a:lstStyle/>
          <a:p>
            <a:r>
              <a:rPr lang="vi-VN" dirty="0">
                <a:solidFill>
                  <a:srgbClr val="00B0F0"/>
                </a:solidFill>
              </a:rPr>
              <a:t>Tác giả</a:t>
            </a:r>
            <a:br>
              <a:rPr lang="vi-VN" dirty="0">
                <a:solidFill>
                  <a:srgbClr val="00B0F0"/>
                </a:solidFill>
              </a:rPr>
            </a:br>
            <a:r>
              <a:rPr lang="vi-VN" dirty="0">
                <a:solidFill>
                  <a:srgbClr val="00B0F0"/>
                </a:solidFill>
              </a:rPr>
              <a:t>Xin trân trọng cám ơn !</a:t>
            </a:r>
            <a:endParaRPr lang="en-US" dirty="0">
              <a:solidFill>
                <a:srgbClr val="00B0F0"/>
              </a:solidFill>
            </a:endParaRPr>
          </a:p>
        </p:txBody>
      </p:sp>
    </p:spTree>
    <p:extLst>
      <p:ext uri="{BB962C8B-B14F-4D97-AF65-F5344CB8AC3E}">
        <p14:creationId xmlns:p14="http://schemas.microsoft.com/office/powerpoint/2010/main" val="742833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C5D37-AD4B-424E-9322-8EB100B25F80}"/>
              </a:ext>
            </a:extLst>
          </p:cNvPr>
          <p:cNvSpPr>
            <a:spLocks noGrp="1"/>
          </p:cNvSpPr>
          <p:nvPr>
            <p:ph type="title"/>
          </p:nvPr>
        </p:nvSpPr>
        <p:spPr>
          <a:xfrm>
            <a:off x="1683026" y="106017"/>
            <a:ext cx="9670774" cy="1113183"/>
          </a:xfrm>
        </p:spPr>
        <p:txBody>
          <a:bodyPr>
            <a:normAutofit fontScale="90000"/>
          </a:bodyPr>
          <a:lstStyle/>
          <a:p>
            <a:pPr indent="288290" algn="ctr">
              <a:lnSpc>
                <a:spcPct val="130000"/>
              </a:lnSpc>
            </a:pPr>
            <a:br>
              <a:rPr lang="vi-VN" sz="1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vi-VN" sz="1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vi-VN" sz="1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CHƯƠNG 1</a:t>
            </a:r>
            <a:br>
              <a:rPr lang="en-US" sz="1800" dirty="0">
                <a:effectLst/>
                <a:latin typeface=".VnTime"/>
                <a:ea typeface="Times New Roman" panose="02020603050405020304" pitchFamily="18" charset="0"/>
                <a:cs typeface="Times New Roman" panose="02020603050405020304" pitchFamily="18" charset="0"/>
              </a:rPr>
            </a:b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 KIỆN ĐỊA LÝ </a:t>
            </a: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TỰ NHIÊN VÀ NHÂN TỐ ẢNH HƯỞNG ĐẾN </a:t>
            </a: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br>
              <a:rPr lang="en-US" sz="1800" dirty="0">
                <a:effectLst/>
                <a:latin typeface=".VnTime"/>
                <a:ea typeface="Times New Roman" panose="02020603050405020304" pitchFamily="18" charset="0"/>
                <a:cs typeface="Times New Roman" panose="02020603050405020304" pitchFamily="18" charset="0"/>
              </a:rPr>
            </a:b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 NƯỚC CHẢY VÀO HẦM LÒ Ở HẠ LONG, QUẢNG NINH</a:t>
            </a:r>
            <a:br>
              <a:rPr lang="en-US" sz="1800" dirty="0">
                <a:effectLst/>
                <a:latin typeface=".VnTime"/>
                <a:ea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B9D27992-A29D-4977-8C63-2F12C99A1F7C}"/>
              </a:ext>
            </a:extLst>
          </p:cNvPr>
          <p:cNvSpPr>
            <a:spLocks noGrp="1"/>
          </p:cNvSpPr>
          <p:nvPr>
            <p:ph idx="1"/>
          </p:nvPr>
        </p:nvSpPr>
        <p:spPr>
          <a:xfrm>
            <a:off x="371061" y="1219200"/>
            <a:ext cx="3434557" cy="2345635"/>
          </a:xfrm>
        </p:spPr>
        <p:txBody>
          <a:bodyPr>
            <a:normAutofit/>
          </a:bodyPr>
          <a:lstStyle/>
          <a:p>
            <a:pPr algn="just"/>
            <a:r>
              <a:rPr lang="nl-NL" sz="2000" dirty="0">
                <a:effectLst/>
                <a:latin typeface="Times New Roman" panose="02020603050405020304" pitchFamily="18" charset="0"/>
                <a:ea typeface="Times New Roman" panose="02020603050405020304" pitchFamily="18" charset="0"/>
              </a:rPr>
              <a:t>Mỏ</a:t>
            </a:r>
            <a:r>
              <a:rPr lang="en-US" sz="2000" dirty="0">
                <a:effectLst/>
                <a:latin typeface="Times New Roman" panose="02020603050405020304" pitchFamily="18" charset="0"/>
                <a:ea typeface="Times New Roman" panose="02020603050405020304" pitchFamily="18" charset="0"/>
              </a:rPr>
              <a:t> than </a:t>
            </a:r>
            <a:r>
              <a:rPr lang="en-US" sz="2000" dirty="0" err="1">
                <a:effectLst/>
                <a:latin typeface="Times New Roman" panose="02020603050405020304" pitchFamily="18" charset="0"/>
                <a:ea typeface="Times New Roman" panose="02020603050405020304" pitchFamily="18" charset="0"/>
              </a:rPr>
              <a:t>Hà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Lầm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nằm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phạm</a:t>
            </a:r>
            <a:r>
              <a:rPr lang="en-US" sz="2000" dirty="0">
                <a:effectLst/>
                <a:latin typeface="Times New Roman" panose="02020603050405020304" pitchFamily="18" charset="0"/>
                <a:ea typeface="Times New Roman" panose="02020603050405020304" pitchFamily="18" charset="0"/>
              </a:rPr>
              <a:t> vi </a:t>
            </a:r>
            <a:r>
              <a:rPr lang="en-US" sz="2000" dirty="0" err="1">
                <a:solidFill>
                  <a:srgbClr val="000000"/>
                </a:solidFill>
                <a:effectLst/>
                <a:latin typeface="Times New Roman" panose="02020603050405020304" pitchFamily="18" charset="0"/>
                <a:ea typeface="Times New Roman" panose="02020603050405020304" pitchFamily="18" charset="0"/>
              </a:rPr>
              <a:t>Phường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Lầm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Hạ</a:t>
            </a:r>
            <a:r>
              <a:rPr lang="en-US" sz="2000" dirty="0">
                <a:solidFill>
                  <a:srgbClr val="000000"/>
                </a:solidFill>
                <a:effectLst/>
                <a:latin typeface="Times New Roman" panose="02020603050405020304" pitchFamily="18" charset="0"/>
                <a:ea typeface="Times New Roman" panose="02020603050405020304" pitchFamily="18" charset="0"/>
              </a:rPr>
              <a:t> Long, </a:t>
            </a:r>
            <a:r>
              <a:rPr lang="en-US" sz="2000" dirty="0" err="1">
                <a:solidFill>
                  <a:srgbClr val="000000"/>
                </a:solidFill>
                <a:effectLst/>
                <a:latin typeface="Times New Roman" panose="02020603050405020304" pitchFamily="18" charset="0"/>
                <a:ea typeface="Times New Roman" panose="02020603050405020304" pitchFamily="18" charset="0"/>
              </a:rPr>
              <a:t>tỉnh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Quảng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vị</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trí</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địa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lý</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thuận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lợi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công</a:t>
            </a:r>
            <a:r>
              <a:rPr lang="en-US" sz="2000" dirty="0">
                <a:solidFill>
                  <a:srgbClr val="000000"/>
                </a:solidFill>
                <a:effectLst/>
                <a:latin typeface="Times New Roman" panose="02020603050405020304" pitchFamily="18" charset="0"/>
                <a:ea typeface="Times New Roman" panose="02020603050405020304" pitchFamily="18" charset="0"/>
              </a:rPr>
              <a:t> ty than </a:t>
            </a:r>
            <a:r>
              <a:rPr lang="en-US" sz="2000" dirty="0" err="1">
                <a:solidFill>
                  <a:srgbClr val="000000"/>
                </a:solidFill>
                <a:effectLst/>
                <a:latin typeface="Times New Roman" panose="02020603050405020304" pitchFamily="18" charset="0"/>
                <a:ea typeface="Times New Roman" panose="02020603050405020304" pitchFamily="18" charset="0"/>
              </a:rPr>
              <a:t>Hà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Lầm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điều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kiện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địa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lý</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nhiên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Hạ</a:t>
            </a:r>
            <a:r>
              <a:rPr lang="en-US" sz="2000" dirty="0">
                <a:solidFill>
                  <a:srgbClr val="000000"/>
                </a:solidFill>
                <a:effectLst/>
                <a:latin typeface="Times New Roman" panose="02020603050405020304" pitchFamily="18" charset="0"/>
                <a:ea typeface="Times New Roman" panose="02020603050405020304" pitchFamily="18" charset="0"/>
              </a:rPr>
              <a:t> Long.</a:t>
            </a:r>
            <a:endParaRPr lang="en-US" sz="2000" dirty="0"/>
          </a:p>
        </p:txBody>
      </p:sp>
      <p:pic>
        <p:nvPicPr>
          <p:cNvPr id="4" name="Picture 3">
            <a:extLst>
              <a:ext uri="{FF2B5EF4-FFF2-40B4-BE49-F238E27FC236}">
                <a16:creationId xmlns:a16="http://schemas.microsoft.com/office/drawing/2014/main" id="{295E64AF-CBCD-4C7C-8B03-615F0ECEE1AA}"/>
              </a:ext>
            </a:extLst>
          </p:cNvPr>
          <p:cNvPicPr>
            <a:picLocks noChangeAspect="1"/>
          </p:cNvPicPr>
          <p:nvPr/>
        </p:nvPicPr>
        <p:blipFill>
          <a:blip r:embed="rId2"/>
          <a:stretch>
            <a:fillRect/>
          </a:stretch>
        </p:blipFill>
        <p:spPr>
          <a:xfrm>
            <a:off x="4276578" y="1494320"/>
            <a:ext cx="7751299" cy="5004954"/>
          </a:xfrm>
          <a:prstGeom prst="rect">
            <a:avLst/>
          </a:prstGeom>
        </p:spPr>
      </p:pic>
      <p:sp>
        <p:nvSpPr>
          <p:cNvPr id="6" name="TextBox 5">
            <a:extLst>
              <a:ext uri="{FF2B5EF4-FFF2-40B4-BE49-F238E27FC236}">
                <a16:creationId xmlns:a16="http://schemas.microsoft.com/office/drawing/2014/main" id="{79983169-C73F-4DA3-A54B-F69350D30876}"/>
              </a:ext>
            </a:extLst>
          </p:cNvPr>
          <p:cNvSpPr txBox="1"/>
          <p:nvPr/>
        </p:nvSpPr>
        <p:spPr>
          <a:xfrm>
            <a:off x="265043" y="3564835"/>
            <a:ext cx="3869635" cy="2832570"/>
          </a:xfrm>
          <a:prstGeom prst="rect">
            <a:avLst/>
          </a:prstGeom>
          <a:noFill/>
        </p:spPr>
        <p:txBody>
          <a:bodyPr wrap="square">
            <a:spAutoFit/>
          </a:bodyPr>
          <a:lstStyle/>
          <a:p>
            <a:pPr marL="342900" lvl="0" indent="-342900" algn="just">
              <a:lnSpc>
                <a:spcPct val="130000"/>
              </a:lnSpc>
              <a:buSzPts val="1000"/>
              <a:buFont typeface="Symbol" panose="05050102010706020507" pitchFamily="18" charset="2"/>
              <a:buChar char=""/>
              <a:tabLst>
                <a:tab pos="457200" algn="l"/>
              </a:tabLs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Cẩm Phả"/>
              </a:rPr>
              <a:t>Cẩm</a:t>
            </a:r>
            <a:r>
              <a:rPr lang="en-US" sz="1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Cẩm Phả"/>
              </a:rPr>
              <a:t> </a:t>
            </a:r>
            <a:r>
              <a:rPr lang="en-US" sz="1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Cẩm Phả"/>
              </a:rPr>
              <a:t>Phả</a:t>
            </a:r>
            <a:endParaRPr lang="en-US" sz="1800" dirty="0">
              <a:effectLst/>
              <a:latin typeface=".VnTime"/>
              <a:ea typeface="Times New Roman" panose="02020603050405020304" pitchFamily="18" charset="0"/>
              <a:cs typeface="Times New Roman" panose="02020603050405020304" pitchFamily="18" charset="0"/>
            </a:endParaRPr>
          </a:p>
          <a:p>
            <a:pPr marL="342900" lvl="0" indent="-342900" algn="just">
              <a:lnSpc>
                <a:spcPct val="130000"/>
              </a:lnSpc>
              <a:spcAft>
                <a:spcPts val="120"/>
              </a:spcAft>
              <a:buSzPts val="1000"/>
              <a:buFont typeface="Symbol" panose="05050102010706020507" pitchFamily="18" charset="2"/>
              <a:buChar char=""/>
              <a:tabLst>
                <a:tab pos="457200" algn="l"/>
              </a:tabLs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Uông Bí"/>
              </a:rPr>
              <a:t>Uông</a:t>
            </a:r>
            <a:r>
              <a:rPr lang="en-US" sz="1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Uông Bí"/>
              </a:rPr>
              <a:t> </a:t>
            </a:r>
            <a:r>
              <a:rPr lang="en-US" sz="1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Uông Bí"/>
              </a:rPr>
              <a:t>Bí</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Quảng</a:t>
            </a:r>
            <a:r>
              <a:rPr lang="en-US" sz="1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 </a:t>
            </a:r>
            <a:r>
              <a:rPr lang="en-US" sz="1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Yên</a:t>
            </a:r>
            <a:endParaRPr lang="en-US" sz="1800" dirty="0">
              <a:effectLst/>
              <a:latin typeface=".VnTime"/>
              <a:ea typeface="Times New Roman" panose="02020603050405020304" pitchFamily="18" charset="0"/>
              <a:cs typeface="Times New Roman" panose="02020603050405020304" pitchFamily="18" charset="0"/>
            </a:endParaRPr>
          </a:p>
          <a:p>
            <a:pPr marL="342900" lvl="0" indent="-342900" algn="just">
              <a:lnSpc>
                <a:spcPct val="130000"/>
              </a:lnSpc>
              <a:spcAft>
                <a:spcPts val="120"/>
              </a:spcAft>
              <a:buSzPts val="1000"/>
              <a:buFont typeface="Symbol" panose="05050102010706020507" pitchFamily="18" charset="2"/>
              <a:buChar char=""/>
              <a:tabLst>
                <a:tab pos="457200" algn="l"/>
              </a:tabLs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Vịnh Hạ Long"/>
              </a:rPr>
              <a:t>vịnh</a:t>
            </a:r>
            <a:r>
              <a:rPr lang="en-US" sz="1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Vịnh Hạ Long"/>
              </a:rPr>
              <a:t> </a:t>
            </a:r>
            <a:r>
              <a:rPr lang="en-US" sz="1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Vịnh Hạ Long"/>
              </a:rPr>
              <a:t>Hạ</a:t>
            </a:r>
            <a:r>
              <a:rPr lang="en-US" sz="1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Vịnh Hạ Long"/>
              </a:rPr>
              <a:t> Long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huyện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Cát Hải"/>
              </a:rPr>
              <a:t>Cát</a:t>
            </a:r>
            <a:r>
              <a:rPr lang="en-US" sz="1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Cát Hải"/>
              </a:rPr>
              <a:t> </a:t>
            </a:r>
            <a:r>
              <a:rPr lang="en-US" sz="1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Cát Hải"/>
              </a:rPr>
              <a:t>Hải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Hải Phòng"/>
              </a:rPr>
              <a:t>Hải</a:t>
            </a:r>
            <a:r>
              <a:rPr lang="en-US" sz="1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Hải Phòng"/>
              </a:rPr>
              <a:t> </a:t>
            </a:r>
            <a:r>
              <a:rPr lang="en-US" sz="1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Hải Phòng"/>
              </a:rPr>
              <a:t>Phòng</a:t>
            </a:r>
            <a:endParaRPr lang="en-US" sz="1800" dirty="0">
              <a:effectLst/>
              <a:latin typeface=".VnTime"/>
              <a:ea typeface="Times New Roman" panose="02020603050405020304" pitchFamily="18" charset="0"/>
              <a:cs typeface="Times New Roman" panose="02020603050405020304" pitchFamily="18" charset="0"/>
            </a:endParaRPr>
          </a:p>
          <a:p>
            <a:r>
              <a:rPr lang="vi-VN"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Phía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bắc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huyện</a:t>
            </a:r>
            <a:r>
              <a:rPr lang="en-US" sz="1800" dirty="0">
                <a:effectLst/>
                <a:latin typeface="Times New Roman" panose="02020603050405020304" pitchFamily="18" charset="0"/>
                <a:ea typeface="Times New Roman" panose="02020603050405020304" pitchFamily="18" charset="0"/>
              </a:rPr>
              <a:t> </a:t>
            </a:r>
            <a:r>
              <a:rPr lang="en-US" sz="1800" u="sng"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tooltip="Vịnh Hạ Long"/>
              </a:rPr>
              <a:t>Sơn</a:t>
            </a:r>
            <a:r>
              <a:rPr lang="en-US" sz="18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tooltip="Vịnh Hạ Long"/>
              </a:rPr>
              <a:t> </a:t>
            </a:r>
            <a:r>
              <a:rPr lang="en-US" sz="1800" u="sng"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tooltip="Vịnh Hạ Long"/>
              </a:rPr>
              <a:t>Động</a:t>
            </a:r>
            <a:r>
              <a:rPr lang="en-US" sz="180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 </a:t>
            </a:r>
          </a:p>
          <a:p>
            <a:r>
              <a:rPr lang="vi-VN" dirty="0">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tỉnh</a:t>
            </a:r>
            <a:r>
              <a:rPr lang="en-US" sz="1800" dirty="0">
                <a:effectLst/>
                <a:latin typeface="Times New Roman" panose="02020603050405020304" pitchFamily="18" charset="0"/>
                <a:ea typeface="Times New Roman" panose="02020603050405020304" pitchFamily="18" charset="0"/>
              </a:rPr>
              <a:t> </a:t>
            </a:r>
            <a:r>
              <a:rPr lang="en-US" sz="1800" u="sng"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ắc Giang"/>
              </a:rPr>
              <a:t>Bắc</a:t>
            </a:r>
            <a:r>
              <a:rPr lang="en-US" sz="18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ắc Giang"/>
              </a:rPr>
              <a:t> </a:t>
            </a:r>
            <a:r>
              <a:rPr lang="en-US" sz="1800" u="sng"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ắc Giang"/>
              </a:rPr>
              <a:t>Giang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huyện</a:t>
            </a:r>
            <a:r>
              <a:rPr lang="en-US" sz="1800" dirty="0">
                <a:effectLst/>
                <a:latin typeface="Times New Roman" panose="02020603050405020304" pitchFamily="18" charset="0"/>
                <a:ea typeface="Times New Roman" panose="02020603050405020304" pitchFamily="18" charset="0"/>
              </a:rPr>
              <a:t> </a:t>
            </a:r>
            <a:r>
              <a:rPr lang="en-US" sz="18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11" tooltip="Ba Chẽ"/>
              </a:rPr>
              <a:t>Ba </a:t>
            </a:r>
            <a:r>
              <a:rPr lang="en-US" sz="1800" u="sng"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11" tooltip="Ba Chẽ"/>
              </a:rPr>
              <a:t>Chẽ</a:t>
            </a:r>
            <a:endParaRPr lang="en-US" dirty="0"/>
          </a:p>
        </p:txBody>
      </p:sp>
    </p:spTree>
    <p:extLst>
      <p:ext uri="{BB962C8B-B14F-4D97-AF65-F5344CB8AC3E}">
        <p14:creationId xmlns:p14="http://schemas.microsoft.com/office/powerpoint/2010/main" val="2832373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8AC202-60BB-4B6F-8177-E6DD47F7ABF7}"/>
              </a:ext>
            </a:extLst>
          </p:cNvPr>
          <p:cNvPicPr>
            <a:picLocks noChangeAspect="1"/>
          </p:cNvPicPr>
          <p:nvPr/>
        </p:nvPicPr>
        <p:blipFill>
          <a:blip r:embed="rId2"/>
          <a:stretch>
            <a:fillRect/>
          </a:stretch>
        </p:blipFill>
        <p:spPr>
          <a:xfrm>
            <a:off x="6265765" y="208745"/>
            <a:ext cx="5635501" cy="4376507"/>
          </a:xfrm>
          <a:prstGeom prst="rect">
            <a:avLst/>
          </a:prstGeom>
        </p:spPr>
      </p:pic>
      <p:pic>
        <p:nvPicPr>
          <p:cNvPr id="5" name="Picture 4">
            <a:extLst>
              <a:ext uri="{FF2B5EF4-FFF2-40B4-BE49-F238E27FC236}">
                <a16:creationId xmlns:a16="http://schemas.microsoft.com/office/drawing/2014/main" id="{137DF56F-A95C-4391-ADBF-91ACBD0E04BF}"/>
              </a:ext>
            </a:extLst>
          </p:cNvPr>
          <p:cNvPicPr>
            <a:picLocks noChangeAspect="1"/>
          </p:cNvPicPr>
          <p:nvPr/>
        </p:nvPicPr>
        <p:blipFill>
          <a:blip r:embed="rId3"/>
          <a:stretch>
            <a:fillRect/>
          </a:stretch>
        </p:blipFill>
        <p:spPr>
          <a:xfrm>
            <a:off x="290734" y="1656418"/>
            <a:ext cx="5795891" cy="4346918"/>
          </a:xfrm>
          <a:prstGeom prst="rect">
            <a:avLst/>
          </a:prstGeom>
        </p:spPr>
      </p:pic>
      <p:sp>
        <p:nvSpPr>
          <p:cNvPr id="7" name="TextBox 6">
            <a:extLst>
              <a:ext uri="{FF2B5EF4-FFF2-40B4-BE49-F238E27FC236}">
                <a16:creationId xmlns:a16="http://schemas.microsoft.com/office/drawing/2014/main" id="{39647E9C-F765-42A5-96AF-44C89E6AC7F5}"/>
              </a:ext>
            </a:extLst>
          </p:cNvPr>
          <p:cNvSpPr txBox="1"/>
          <p:nvPr/>
        </p:nvSpPr>
        <p:spPr>
          <a:xfrm>
            <a:off x="1274325" y="854664"/>
            <a:ext cx="3828707" cy="461665"/>
          </a:xfrm>
          <a:prstGeom prst="rect">
            <a:avLst/>
          </a:prstGeom>
          <a:noFill/>
        </p:spPr>
        <p:txBody>
          <a:bodyPr wrap="square">
            <a:spAutoFit/>
          </a:bodyPr>
          <a:lstStyle/>
          <a:p>
            <a:r>
              <a:rPr lang="vi-VN" sz="2400" dirty="0">
                <a:solidFill>
                  <a:srgbClr val="000000"/>
                </a:solidFill>
                <a:effectLst/>
                <a:latin typeface="Times New Roman" panose="02020603050405020304" pitchFamily="18" charset="0"/>
                <a:ea typeface="Times New Roman" panose="02020603050405020304" pitchFamily="18" charset="0"/>
              </a:rPr>
              <a:t>Khai thác lộ thiên phía trên</a:t>
            </a:r>
            <a:endParaRPr lang="en-US" sz="2400" dirty="0"/>
          </a:p>
        </p:txBody>
      </p:sp>
      <p:sp>
        <p:nvSpPr>
          <p:cNvPr id="8" name="TextBox 7">
            <a:extLst>
              <a:ext uri="{FF2B5EF4-FFF2-40B4-BE49-F238E27FC236}">
                <a16:creationId xmlns:a16="http://schemas.microsoft.com/office/drawing/2014/main" id="{2BB72DC2-84F0-45A1-9BFA-C8E76DFF683A}"/>
              </a:ext>
            </a:extLst>
          </p:cNvPr>
          <p:cNvSpPr txBox="1"/>
          <p:nvPr/>
        </p:nvSpPr>
        <p:spPr>
          <a:xfrm>
            <a:off x="6612834" y="5155756"/>
            <a:ext cx="4863549" cy="830997"/>
          </a:xfrm>
          <a:prstGeom prst="rect">
            <a:avLst/>
          </a:prstGeom>
          <a:noFill/>
        </p:spPr>
        <p:txBody>
          <a:bodyPr wrap="square">
            <a:spAutoFit/>
          </a:bodyPr>
          <a:lstStyle/>
          <a:p>
            <a:pPr algn="ctr"/>
            <a:r>
              <a:rPr lang="vi-VN" sz="2400" dirty="0">
                <a:solidFill>
                  <a:srgbClr val="000000"/>
                </a:solidFill>
                <a:effectLst/>
                <a:latin typeface="Times New Roman" panose="02020603050405020304" pitchFamily="18" charset="0"/>
                <a:ea typeface="Times New Roman" panose="02020603050405020304" pitchFamily="18" charset="0"/>
              </a:rPr>
              <a:t>Khai thác  lò  phía dưới </a:t>
            </a:r>
          </a:p>
          <a:p>
            <a:pPr algn="ctr"/>
            <a:r>
              <a:rPr lang="vi-VN" sz="2400" dirty="0">
                <a:solidFill>
                  <a:srgbClr val="000000"/>
                </a:solidFill>
                <a:effectLst/>
                <a:latin typeface="Times New Roman" panose="02020603050405020304" pitchFamily="18" charset="0"/>
                <a:ea typeface="Times New Roman" panose="02020603050405020304" pitchFamily="18" charset="0"/>
              </a:rPr>
              <a:t>(khu cửa lò xuống -300m</a:t>
            </a:r>
            <a:endParaRPr lang="en-US" sz="2400" dirty="0"/>
          </a:p>
        </p:txBody>
      </p:sp>
    </p:spTree>
    <p:extLst>
      <p:ext uri="{BB962C8B-B14F-4D97-AF65-F5344CB8AC3E}">
        <p14:creationId xmlns:p14="http://schemas.microsoft.com/office/powerpoint/2010/main" val="3944084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9B4E-812A-4A41-8F81-2A853FF728C3}"/>
              </a:ext>
            </a:extLst>
          </p:cNvPr>
          <p:cNvSpPr>
            <a:spLocks noGrp="1"/>
          </p:cNvSpPr>
          <p:nvPr>
            <p:ph type="title"/>
          </p:nvPr>
        </p:nvSpPr>
        <p:spPr>
          <a:xfrm>
            <a:off x="556591" y="365126"/>
            <a:ext cx="11012557" cy="628787"/>
          </a:xfrm>
        </p:spPr>
        <p:txBody>
          <a:bodyPr>
            <a:noAutofit/>
          </a:bodyPr>
          <a:lstStyle/>
          <a:p>
            <a:pPr algn="ctr"/>
            <a:r>
              <a:rPr lang="vi-VN" sz="20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CHƯƠNG 2. CÁC NHÂN TỐ ẢNH HƯỞNG ĐẾN LƯỢNG NƯỚC CHẢY VÀO MỎ HẦM LÒ</a:t>
            </a:r>
            <a:endParaRPr lang="en-US" sz="2000" dirty="0">
              <a:highlight>
                <a:srgbClr val="FFFF00"/>
              </a:highlight>
            </a:endParaRPr>
          </a:p>
        </p:txBody>
      </p:sp>
      <p:sp>
        <p:nvSpPr>
          <p:cNvPr id="3" name="Content Placeholder 2">
            <a:extLst>
              <a:ext uri="{FF2B5EF4-FFF2-40B4-BE49-F238E27FC236}">
                <a16:creationId xmlns:a16="http://schemas.microsoft.com/office/drawing/2014/main" id="{66299DC7-AD15-4B42-BF71-FA3BB17F49C2}"/>
              </a:ext>
            </a:extLst>
          </p:cNvPr>
          <p:cNvSpPr>
            <a:spLocks noGrp="1"/>
          </p:cNvSpPr>
          <p:nvPr>
            <p:ph idx="1"/>
          </p:nvPr>
        </p:nvSpPr>
        <p:spPr>
          <a:xfrm>
            <a:off x="692426" y="1478618"/>
            <a:ext cx="10515600" cy="5014256"/>
          </a:xfrm>
        </p:spPr>
        <p:txBody>
          <a:bodyPr>
            <a:noAutofit/>
          </a:bodyPr>
          <a:lstStyle/>
          <a:p>
            <a:pPr indent="0" algn="just">
              <a:lnSpc>
                <a:spcPct val="130000"/>
              </a:lnSpc>
              <a:buNone/>
            </a:pPr>
            <a:r>
              <a:rPr lang="de-DE" sz="2000" dirty="0">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chảy vào hầm lò gồm tổ hợp nhiều nhân tố: lượng mưa, nước dòng mặt, nước dưới đất, các yếu tố địa chất, nhân tạo... Lượng nước chảy vào hầm lò có thể được mô tả bằng phương trình:</a:t>
            </a:r>
            <a:endParaRPr lang="en-US" sz="2000" dirty="0">
              <a:effectLst/>
              <a:latin typeface=".VnTime"/>
              <a:ea typeface="Times New Roman" panose="02020603050405020304" pitchFamily="18" charset="0"/>
              <a:cs typeface="Times New Roman" panose="02020603050405020304" pitchFamily="18" charset="0"/>
            </a:endParaRPr>
          </a:p>
          <a:p>
            <a:pPr indent="0" algn="ctr">
              <a:lnSpc>
                <a:spcPct val="130000"/>
              </a:lnSpc>
              <a:buNone/>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Qchung = Qđ + Qt + Qm + Qs + Qct + ...</a:t>
            </a:r>
            <a:endParaRPr lang="en-US" sz="2000" dirty="0">
              <a:effectLst/>
              <a:latin typeface=".VnTime"/>
              <a:ea typeface="Times New Roman" panose="02020603050405020304" pitchFamily="18" charset="0"/>
              <a:cs typeface="Times New Roman" panose="02020603050405020304" pitchFamily="18" charset="0"/>
            </a:endParaRPr>
          </a:p>
          <a:p>
            <a:pPr indent="0" algn="just">
              <a:lnSpc>
                <a:spcPct val="130000"/>
              </a:lnSpc>
              <a:buNone/>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Trong đó: Qchung – Tổng lượng nước chảy vào hầm lò</a:t>
            </a:r>
            <a:endParaRPr lang="en-US" sz="2000" dirty="0">
              <a:effectLst/>
              <a:latin typeface=".VnTime"/>
              <a:ea typeface="Times New Roman" panose="02020603050405020304" pitchFamily="18" charset="0"/>
              <a:cs typeface="Times New Roman" panose="02020603050405020304" pitchFamily="18" charset="0"/>
            </a:endParaRPr>
          </a:p>
          <a:p>
            <a:pPr indent="0" algn="just">
              <a:lnSpc>
                <a:spcPct val="130000"/>
              </a:lnSpc>
              <a:buNone/>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Qđ – Trữ lượng động tự nhiên, (m</a:t>
            </a:r>
            <a:r>
              <a:rPr lang="vi-VN" sz="2000" baseline="30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/ng)</a:t>
            </a:r>
            <a:endParaRPr lang="en-US" sz="2000" dirty="0">
              <a:effectLst/>
              <a:latin typeface=".VnTime"/>
              <a:ea typeface="Times New Roman" panose="02020603050405020304" pitchFamily="18" charset="0"/>
              <a:cs typeface="Times New Roman" panose="02020603050405020304" pitchFamily="18" charset="0"/>
            </a:endParaRPr>
          </a:p>
          <a:p>
            <a:pPr indent="0" algn="just">
              <a:lnSpc>
                <a:spcPct val="130000"/>
              </a:lnSpc>
              <a:buNone/>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Qt – Trữ lượng tĩnh tự nhiên, (m</a:t>
            </a:r>
            <a:r>
              <a:rPr lang="vi-VN" sz="2000" baseline="30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/ng)</a:t>
            </a:r>
            <a:endParaRPr lang="en-US" sz="2000" dirty="0">
              <a:effectLst/>
              <a:latin typeface=".VnTime"/>
              <a:ea typeface="Times New Roman" panose="02020603050405020304" pitchFamily="18" charset="0"/>
              <a:cs typeface="Times New Roman" panose="02020603050405020304" pitchFamily="18" charset="0"/>
            </a:endParaRPr>
          </a:p>
          <a:p>
            <a:pPr indent="0" algn="just">
              <a:lnSpc>
                <a:spcPct val="130000"/>
              </a:lnSpc>
              <a:buNone/>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Qm – Lượng nước mưa chảy vào lò, (m</a:t>
            </a:r>
            <a:r>
              <a:rPr lang="vi-VN" sz="2000" baseline="30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/ng)</a:t>
            </a:r>
            <a:endParaRPr lang="en-US" sz="2000" dirty="0">
              <a:effectLst/>
              <a:latin typeface=".VnTime"/>
              <a:ea typeface="Times New Roman" panose="02020603050405020304" pitchFamily="18" charset="0"/>
              <a:cs typeface="Times New Roman" panose="02020603050405020304" pitchFamily="18" charset="0"/>
            </a:endParaRPr>
          </a:p>
          <a:p>
            <a:pPr indent="0" algn="just">
              <a:lnSpc>
                <a:spcPct val="130000"/>
              </a:lnSpc>
              <a:buNone/>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Qs – Lượng nước từ các dòng mặt (sông, suối) chảy vào lò, (m</a:t>
            </a:r>
            <a:r>
              <a:rPr lang="vi-VN" sz="2000" baseline="30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/ng)</a:t>
            </a:r>
            <a:endParaRPr lang="en-US" sz="2000" dirty="0">
              <a:effectLst/>
              <a:latin typeface=".VnTime"/>
              <a:ea typeface="Times New Roman" panose="02020603050405020304" pitchFamily="18" charset="0"/>
              <a:cs typeface="Times New Roman" panose="02020603050405020304" pitchFamily="18" charset="0"/>
            </a:endParaRPr>
          </a:p>
          <a:p>
            <a:pPr indent="0" algn="just">
              <a:lnSpc>
                <a:spcPct val="130000"/>
              </a:lnSpc>
              <a:buNone/>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Qct – Trữ lượng cuốn theo, (m</a:t>
            </a:r>
            <a:r>
              <a:rPr lang="vi-VN" sz="2000" baseline="30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/ng)</a:t>
            </a:r>
            <a:endParaRPr lang="en-US" sz="2000" dirty="0">
              <a:effectLst/>
              <a:latin typeface=".VnTime"/>
              <a:ea typeface="Times New Roman" panose="02020603050405020304" pitchFamily="18"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3904301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BD6CE-D879-4CDC-8F19-4AC42AD2AD86}"/>
              </a:ext>
            </a:extLst>
          </p:cNvPr>
          <p:cNvSpPr>
            <a:spLocks noGrp="1"/>
          </p:cNvSpPr>
          <p:nvPr>
            <p:ph type="title"/>
          </p:nvPr>
        </p:nvSpPr>
        <p:spPr/>
        <p:txBody>
          <a:bodyPr>
            <a:normAutofit/>
          </a:bodyPr>
          <a:lstStyle/>
          <a:p>
            <a:r>
              <a:rPr lang="vi-VN" sz="3600"/>
              <a:t>Các nhân tố ảnh hưởng đến dòng nước chảy vào mỏ</a:t>
            </a:r>
            <a:endParaRPr lang="en-US" sz="3600" dirty="0"/>
          </a:p>
        </p:txBody>
      </p:sp>
      <p:sp>
        <p:nvSpPr>
          <p:cNvPr id="3" name="Content Placeholder 2">
            <a:extLst>
              <a:ext uri="{FF2B5EF4-FFF2-40B4-BE49-F238E27FC236}">
                <a16:creationId xmlns:a16="http://schemas.microsoft.com/office/drawing/2014/main" id="{E8E8D890-3971-4634-BD7D-749E6713B728}"/>
              </a:ext>
            </a:extLst>
          </p:cNvPr>
          <p:cNvSpPr>
            <a:spLocks noGrp="1"/>
          </p:cNvSpPr>
          <p:nvPr>
            <p:ph idx="1"/>
          </p:nvPr>
        </p:nvSpPr>
        <p:spPr/>
        <p:txBody>
          <a:bodyPr/>
          <a:lstStyle/>
          <a:p>
            <a:r>
              <a:rPr lang="vi-VN" dirty="0"/>
              <a:t>Lượng mưa</a:t>
            </a:r>
          </a:p>
          <a:p>
            <a:r>
              <a:rPr lang="vi-VN" dirty="0"/>
              <a:t>Địa hình địa mạo</a:t>
            </a:r>
          </a:p>
          <a:p>
            <a:r>
              <a:rPr lang="vi-VN" dirty="0"/>
              <a:t>Lớp đất đá phủ trên bề mặt</a:t>
            </a:r>
          </a:p>
          <a:p>
            <a:r>
              <a:rPr lang="vi-VN" dirty="0"/>
              <a:t>Đứt gãy kiến tạo</a:t>
            </a:r>
          </a:p>
          <a:p>
            <a:r>
              <a:rPr lang="vi-VN" dirty="0"/>
              <a:t>Các dòng mặt và các khối nước mặt</a:t>
            </a:r>
          </a:p>
          <a:p>
            <a:r>
              <a:rPr lang="vi-VN" dirty="0"/>
              <a:t>Các tầng chứa nước dưới đất </a:t>
            </a:r>
          </a:p>
          <a:p>
            <a:r>
              <a:rPr lang="vi-VN" dirty="0"/>
              <a:t>Các công trình lò khai thác cũ</a:t>
            </a:r>
            <a:endParaRPr lang="en-US" dirty="0"/>
          </a:p>
        </p:txBody>
      </p:sp>
    </p:spTree>
    <p:extLst>
      <p:ext uri="{BB962C8B-B14F-4D97-AF65-F5344CB8AC3E}">
        <p14:creationId xmlns:p14="http://schemas.microsoft.com/office/powerpoint/2010/main" val="916058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69E53-F31B-45D4-A095-B5E8E4D2FF52}"/>
              </a:ext>
            </a:extLst>
          </p:cNvPr>
          <p:cNvSpPr>
            <a:spLocks noGrp="1"/>
          </p:cNvSpPr>
          <p:nvPr>
            <p:ph type="title"/>
          </p:nvPr>
        </p:nvSpPr>
        <p:spPr>
          <a:xfrm>
            <a:off x="407963" y="27499"/>
            <a:ext cx="10515600" cy="1055714"/>
          </a:xfrm>
        </p:spPr>
        <p:txBody>
          <a:bodyPr/>
          <a:lstStyle/>
          <a:p>
            <a:r>
              <a:rPr lang="vi-VN" dirty="0"/>
              <a:t>Lượng mưa</a:t>
            </a:r>
            <a:endParaRPr lang="en-US" dirty="0"/>
          </a:p>
        </p:txBody>
      </p:sp>
      <p:graphicFrame>
        <p:nvGraphicFramePr>
          <p:cNvPr id="4" name="Content Placeholder 3">
            <a:extLst>
              <a:ext uri="{FF2B5EF4-FFF2-40B4-BE49-F238E27FC236}">
                <a16:creationId xmlns:a16="http://schemas.microsoft.com/office/drawing/2014/main" id="{E00BA130-3129-4468-A6D7-23D0B143D588}"/>
              </a:ext>
            </a:extLst>
          </p:cNvPr>
          <p:cNvGraphicFramePr>
            <a:graphicFrameLocks noGrp="1"/>
          </p:cNvGraphicFramePr>
          <p:nvPr>
            <p:ph idx="1"/>
            <p:extLst>
              <p:ext uri="{D42A27DB-BD31-4B8C-83A1-F6EECF244321}">
                <p14:modId xmlns:p14="http://schemas.microsoft.com/office/powerpoint/2010/main" val="1210415341"/>
              </p:ext>
            </p:extLst>
          </p:nvPr>
        </p:nvGraphicFramePr>
        <p:xfrm>
          <a:off x="168812" y="1237957"/>
          <a:ext cx="11648051" cy="4973566"/>
        </p:xfrm>
        <a:graphic>
          <a:graphicData uri="http://schemas.openxmlformats.org/drawingml/2006/table">
            <a:tbl>
              <a:tblPr firstRow="1" firstCol="1" bandRow="1">
                <a:tableStyleId>{5C22544A-7EE6-4342-B048-85BDC9FD1C3A}</a:tableStyleId>
              </a:tblPr>
              <a:tblGrid>
                <a:gridCol w="969429">
                  <a:extLst>
                    <a:ext uri="{9D8B030D-6E8A-4147-A177-3AD203B41FA5}">
                      <a16:colId xmlns:a16="http://schemas.microsoft.com/office/drawing/2014/main" val="2319753466"/>
                    </a:ext>
                  </a:extLst>
                </a:gridCol>
                <a:gridCol w="812441">
                  <a:extLst>
                    <a:ext uri="{9D8B030D-6E8A-4147-A177-3AD203B41FA5}">
                      <a16:colId xmlns:a16="http://schemas.microsoft.com/office/drawing/2014/main" val="2390456003"/>
                    </a:ext>
                  </a:extLst>
                </a:gridCol>
                <a:gridCol w="811297">
                  <a:extLst>
                    <a:ext uri="{9D8B030D-6E8A-4147-A177-3AD203B41FA5}">
                      <a16:colId xmlns:a16="http://schemas.microsoft.com/office/drawing/2014/main" val="3975094943"/>
                    </a:ext>
                  </a:extLst>
                </a:gridCol>
                <a:gridCol w="812441">
                  <a:extLst>
                    <a:ext uri="{9D8B030D-6E8A-4147-A177-3AD203B41FA5}">
                      <a16:colId xmlns:a16="http://schemas.microsoft.com/office/drawing/2014/main" val="1299676816"/>
                    </a:ext>
                  </a:extLst>
                </a:gridCol>
                <a:gridCol w="812441">
                  <a:extLst>
                    <a:ext uri="{9D8B030D-6E8A-4147-A177-3AD203B41FA5}">
                      <a16:colId xmlns:a16="http://schemas.microsoft.com/office/drawing/2014/main" val="3512922425"/>
                    </a:ext>
                  </a:extLst>
                </a:gridCol>
                <a:gridCol w="877758">
                  <a:extLst>
                    <a:ext uri="{9D8B030D-6E8A-4147-A177-3AD203B41FA5}">
                      <a16:colId xmlns:a16="http://schemas.microsoft.com/office/drawing/2014/main" val="1950017250"/>
                    </a:ext>
                  </a:extLst>
                </a:gridCol>
                <a:gridCol w="908697">
                  <a:extLst>
                    <a:ext uri="{9D8B030D-6E8A-4147-A177-3AD203B41FA5}">
                      <a16:colId xmlns:a16="http://schemas.microsoft.com/office/drawing/2014/main" val="1125467321"/>
                    </a:ext>
                  </a:extLst>
                </a:gridCol>
                <a:gridCol w="877758">
                  <a:extLst>
                    <a:ext uri="{9D8B030D-6E8A-4147-A177-3AD203B41FA5}">
                      <a16:colId xmlns:a16="http://schemas.microsoft.com/office/drawing/2014/main" val="3251366443"/>
                    </a:ext>
                  </a:extLst>
                </a:gridCol>
                <a:gridCol w="908697">
                  <a:extLst>
                    <a:ext uri="{9D8B030D-6E8A-4147-A177-3AD203B41FA5}">
                      <a16:colId xmlns:a16="http://schemas.microsoft.com/office/drawing/2014/main" val="689335143"/>
                    </a:ext>
                  </a:extLst>
                </a:gridCol>
                <a:gridCol w="975159">
                  <a:extLst>
                    <a:ext uri="{9D8B030D-6E8A-4147-A177-3AD203B41FA5}">
                      <a16:colId xmlns:a16="http://schemas.microsoft.com/office/drawing/2014/main" val="1772932638"/>
                    </a:ext>
                  </a:extLst>
                </a:gridCol>
                <a:gridCol w="812441">
                  <a:extLst>
                    <a:ext uri="{9D8B030D-6E8A-4147-A177-3AD203B41FA5}">
                      <a16:colId xmlns:a16="http://schemas.microsoft.com/office/drawing/2014/main" val="1538318254"/>
                    </a:ext>
                  </a:extLst>
                </a:gridCol>
                <a:gridCol w="1306325">
                  <a:extLst>
                    <a:ext uri="{9D8B030D-6E8A-4147-A177-3AD203B41FA5}">
                      <a16:colId xmlns:a16="http://schemas.microsoft.com/office/drawing/2014/main" val="1851970064"/>
                    </a:ext>
                  </a:extLst>
                </a:gridCol>
                <a:gridCol w="763167">
                  <a:extLst>
                    <a:ext uri="{9D8B030D-6E8A-4147-A177-3AD203B41FA5}">
                      <a16:colId xmlns:a16="http://schemas.microsoft.com/office/drawing/2014/main" val="3516936658"/>
                    </a:ext>
                  </a:extLst>
                </a:gridCol>
              </a:tblGrid>
              <a:tr h="538231">
                <a:tc>
                  <a:txBody>
                    <a:bodyPr/>
                    <a:lstStyle/>
                    <a:p>
                      <a:pPr algn="ctr">
                        <a:lnSpc>
                          <a:spcPct val="120000"/>
                        </a:lnSpc>
                      </a:pPr>
                      <a:r>
                        <a:rPr lang="en-US" sz="1800">
                          <a:effectLst/>
                          <a:latin typeface="Time  New Roman"/>
                        </a:rPr>
                        <a:t>Tháng</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I</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II</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III</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IV</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V</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VI</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VII</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VIII</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IX</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X</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XI</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XII</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91786102"/>
                  </a:ext>
                </a:extLst>
              </a:tr>
              <a:tr h="538231">
                <a:tc>
                  <a:txBody>
                    <a:bodyPr/>
                    <a:lstStyle/>
                    <a:p>
                      <a:pPr algn="ctr">
                        <a:lnSpc>
                          <a:spcPct val="120000"/>
                        </a:lnSpc>
                      </a:pPr>
                      <a:r>
                        <a:rPr lang="en-US" sz="1800">
                          <a:effectLst/>
                          <a:latin typeface="Time  New Roman"/>
                        </a:rPr>
                        <a:t>2017</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29,8</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17,7</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140,8</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127,1</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225,4</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389,9</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651,8</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501</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456,3</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31,2</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158,8</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35,5</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49809488"/>
                  </a:ext>
                </a:extLst>
              </a:tr>
              <a:tr h="538231">
                <a:tc>
                  <a:txBody>
                    <a:bodyPr/>
                    <a:lstStyle/>
                    <a:p>
                      <a:pPr algn="ctr">
                        <a:lnSpc>
                          <a:spcPct val="120000"/>
                        </a:lnSpc>
                      </a:pPr>
                      <a:r>
                        <a:rPr lang="en-US" sz="1800">
                          <a:effectLst/>
                          <a:latin typeface="Time  New Roman"/>
                        </a:rPr>
                        <a:t>2018</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2,5</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32,3</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76,8</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134,9</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61,1</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421,2</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487,2</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468,5</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321,7</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125,1</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30,1</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57,9</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95423559"/>
                  </a:ext>
                </a:extLst>
              </a:tr>
              <a:tr h="940214">
                <a:tc>
                  <a:txBody>
                    <a:bodyPr/>
                    <a:lstStyle/>
                    <a:p>
                      <a:pPr algn="ctr">
                        <a:lnSpc>
                          <a:spcPct val="120000"/>
                        </a:lnSpc>
                      </a:pPr>
                      <a:r>
                        <a:rPr lang="en-US" sz="1800">
                          <a:effectLst/>
                          <a:latin typeface="Time  New Roman"/>
                        </a:rPr>
                        <a:t>2019</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39,5</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43,0</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26,6</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19,6</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214,7</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216,7</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1411,9</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290,3</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152,5 </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 35,3</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 50,5</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58</a:t>
                      </a:r>
                      <a:r>
                        <a:rPr lang="vi-VN" sz="1800">
                          <a:effectLst/>
                          <a:latin typeface="Time  New Roman"/>
                        </a:rPr>
                        <a:t>,6</a:t>
                      </a:r>
                      <a:r>
                        <a:rPr lang="en-US" sz="1800">
                          <a:effectLst/>
                          <a:latin typeface="Time  New Roman"/>
                        </a:rPr>
                        <a:t> </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85123899"/>
                  </a:ext>
                </a:extLst>
              </a:tr>
              <a:tr h="940214">
                <a:tc>
                  <a:txBody>
                    <a:bodyPr/>
                    <a:lstStyle/>
                    <a:p>
                      <a:pPr algn="ctr">
                        <a:lnSpc>
                          <a:spcPct val="120000"/>
                        </a:lnSpc>
                      </a:pPr>
                      <a:r>
                        <a:rPr lang="en-US" sz="1800">
                          <a:effectLst/>
                          <a:latin typeface="Time  New Roman"/>
                        </a:rPr>
                        <a:t>TB</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0000"/>
                        </a:lnSpc>
                      </a:pPr>
                      <a:r>
                        <a:rPr lang="en-US" sz="1800">
                          <a:effectLst/>
                          <a:latin typeface="Time  New Roman"/>
                        </a:rPr>
                        <a:t>23,93</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31,00</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81,40</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dirty="0">
                          <a:effectLst/>
                          <a:latin typeface="Time  New Roman"/>
                        </a:rPr>
                        <a:t>93,87</a:t>
                      </a:r>
                      <a:endParaRPr lang="en-US" sz="1800" dirty="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167,07</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342,60</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850,30</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419,93</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389,00</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78,15</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94,45</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46,70</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455801578"/>
                  </a:ext>
                </a:extLst>
              </a:tr>
              <a:tr h="538231">
                <a:tc>
                  <a:txBody>
                    <a:bodyPr/>
                    <a:lstStyle/>
                    <a:p>
                      <a:pPr algn="ctr">
                        <a:lnSpc>
                          <a:spcPct val="120000"/>
                        </a:lnSpc>
                      </a:pPr>
                      <a:r>
                        <a:rPr lang="en-US" sz="1800">
                          <a:effectLst/>
                          <a:latin typeface="Time  New Roman"/>
                        </a:rPr>
                        <a:t>Min</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2,5</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17,7</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26,6</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19,6</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61,1</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216,7</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487,2</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290,3</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321,7</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31,2</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30,1</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20000"/>
                        </a:lnSpc>
                      </a:pPr>
                      <a:r>
                        <a:rPr lang="en-US" sz="1800">
                          <a:effectLst/>
                          <a:latin typeface="Time  New Roman"/>
                        </a:rPr>
                        <a:t>35,5</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261421037"/>
                  </a:ext>
                </a:extLst>
              </a:tr>
              <a:tr h="940214">
                <a:tc>
                  <a:txBody>
                    <a:bodyPr/>
                    <a:lstStyle/>
                    <a:p>
                      <a:pPr algn="ctr">
                        <a:lnSpc>
                          <a:spcPct val="120000"/>
                        </a:lnSpc>
                      </a:pPr>
                      <a:r>
                        <a:rPr lang="en-US" sz="1800">
                          <a:effectLst/>
                          <a:latin typeface="Time  New Roman"/>
                        </a:rPr>
                        <a:t>Max</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20000"/>
                        </a:lnSpc>
                      </a:pPr>
                      <a:r>
                        <a:rPr lang="en-US" sz="1800">
                          <a:effectLst/>
                          <a:latin typeface="Time  New Roman"/>
                        </a:rPr>
                        <a:t>39,5</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20000"/>
                        </a:lnSpc>
                      </a:pPr>
                      <a:r>
                        <a:rPr lang="en-US" sz="1800">
                          <a:effectLst/>
                          <a:latin typeface="Time  New Roman"/>
                        </a:rPr>
                        <a:t>43,0</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20000"/>
                        </a:lnSpc>
                      </a:pPr>
                      <a:r>
                        <a:rPr lang="en-US" sz="1800">
                          <a:effectLst/>
                          <a:latin typeface="Time  New Roman"/>
                        </a:rPr>
                        <a:t>140,8</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20000"/>
                        </a:lnSpc>
                      </a:pPr>
                      <a:r>
                        <a:rPr lang="en-US" sz="1800">
                          <a:effectLst/>
                          <a:latin typeface="Time  New Roman"/>
                        </a:rPr>
                        <a:t>134,9</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20000"/>
                        </a:lnSpc>
                      </a:pPr>
                      <a:r>
                        <a:rPr lang="en-US" sz="1800">
                          <a:effectLst/>
                          <a:latin typeface="Time  New Roman"/>
                        </a:rPr>
                        <a:t>225,4</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20000"/>
                        </a:lnSpc>
                      </a:pPr>
                      <a:r>
                        <a:rPr lang="en-US" sz="1800">
                          <a:effectLst/>
                          <a:latin typeface="Time  New Roman"/>
                        </a:rPr>
                        <a:t>421,2</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20000"/>
                        </a:lnSpc>
                      </a:pPr>
                      <a:r>
                        <a:rPr lang="en-US" sz="1800" dirty="0">
                          <a:effectLst/>
                          <a:latin typeface="Time  New Roman"/>
                        </a:rPr>
                        <a:t>1411,9</a:t>
                      </a:r>
                      <a:endParaRPr lang="en-US" sz="1800" dirty="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20000"/>
                        </a:lnSpc>
                      </a:pPr>
                      <a:r>
                        <a:rPr lang="en-US" sz="1800">
                          <a:effectLst/>
                          <a:latin typeface="Time  New Roman"/>
                        </a:rPr>
                        <a:t>501,0</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20000"/>
                        </a:lnSpc>
                      </a:pPr>
                      <a:r>
                        <a:rPr lang="en-US" sz="1800">
                          <a:effectLst/>
                          <a:latin typeface="Time  New Roman"/>
                        </a:rPr>
                        <a:t>456,3</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20000"/>
                        </a:lnSpc>
                      </a:pPr>
                      <a:r>
                        <a:rPr lang="en-US" sz="1800">
                          <a:effectLst/>
                          <a:latin typeface="Time  New Roman"/>
                        </a:rPr>
                        <a:t>125,1</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l">
                        <a:lnSpc>
                          <a:spcPct val="120000"/>
                        </a:lnSpc>
                      </a:pPr>
                      <a:r>
                        <a:rPr lang="vi-VN" sz="1800">
                          <a:effectLst/>
                          <a:latin typeface="Time  New Roman"/>
                        </a:rPr>
                        <a:t>      </a:t>
                      </a:r>
                      <a:r>
                        <a:rPr lang="en-US" sz="1800">
                          <a:effectLst/>
                          <a:latin typeface="Time  New Roman"/>
                        </a:rPr>
                        <a:t>158,8</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r">
                        <a:lnSpc>
                          <a:spcPct val="120000"/>
                        </a:lnSpc>
                      </a:pPr>
                      <a:r>
                        <a:rPr lang="en-US" sz="1800" dirty="0">
                          <a:effectLst/>
                          <a:latin typeface="Time  New Roman"/>
                        </a:rPr>
                        <a:t>57,9</a:t>
                      </a:r>
                      <a:endParaRPr lang="en-US" sz="1800" dirty="0">
                        <a:effectLst/>
                        <a:latin typeface="Time  New Roman"/>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641595971"/>
                  </a:ext>
                </a:extLst>
              </a:tr>
            </a:tbl>
          </a:graphicData>
        </a:graphic>
      </p:graphicFrame>
      <p:sp>
        <p:nvSpPr>
          <p:cNvPr id="6" name="TextBox 5">
            <a:extLst>
              <a:ext uri="{FF2B5EF4-FFF2-40B4-BE49-F238E27FC236}">
                <a16:creationId xmlns:a16="http://schemas.microsoft.com/office/drawing/2014/main" id="{B1486656-5FCF-4E85-9E83-577A125CFBF6}"/>
              </a:ext>
            </a:extLst>
          </p:cNvPr>
          <p:cNvSpPr txBox="1"/>
          <p:nvPr/>
        </p:nvSpPr>
        <p:spPr>
          <a:xfrm>
            <a:off x="3882887" y="713881"/>
            <a:ext cx="6748872" cy="400110"/>
          </a:xfrm>
          <a:prstGeom prst="rect">
            <a:avLst/>
          </a:prstGeom>
          <a:noFill/>
        </p:spPr>
        <p:txBody>
          <a:bodyPr wrap="square">
            <a:spAutoFit/>
          </a:bodyPr>
          <a:lstStyle/>
          <a:p>
            <a:pPr algn="ctr"/>
            <a:r>
              <a:rPr lang="de-DE" sz="2000" b="1" dirty="0">
                <a:effectLst/>
                <a:latin typeface="Times New Roman" panose="02020603050405020304" pitchFamily="18" charset="0"/>
                <a:ea typeface="Times New Roman" panose="02020603050405020304" pitchFamily="18" charset="0"/>
              </a:rPr>
              <a:t>Thống kê l­ượng mưa - trạm Bãi Cháy</a:t>
            </a:r>
            <a:endParaRPr lang="en-US" sz="2000" b="1" dirty="0"/>
          </a:p>
        </p:txBody>
      </p:sp>
    </p:spTree>
    <p:extLst>
      <p:ext uri="{BB962C8B-B14F-4D97-AF65-F5344CB8AC3E}">
        <p14:creationId xmlns:p14="http://schemas.microsoft.com/office/powerpoint/2010/main" val="2483156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1D919AE-0044-49D3-AB85-EA23DBB18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9B0FA78-BFA8-4144-ABDB-A4B6E3E2AA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41C4C451-9B9F-4158-90E6-0C170DB27A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309D1FF6-842D-4E5C-BE48-48011B8FA6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9BD15293-4649-4DDD-98F0-A45A6EBD0F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2B314339-9916-4268-8404-F08FEF89B1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11226A88-C582-4DED-94F7-9E7C717FE1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850B244D-7E27-4674-A330-555831D0FD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0FF26D24-1278-4392-B6AD-EE4A3835FB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1C6ED915-992B-4067-8209-9F7FD6E1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C73A8150-1A78-4E64-9161-DFE42A85E1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ABE01E56-FDF2-477E-B3FC-F6335F430D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EF49456C-3F97-41EF-A5C2-6047022A6B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3548DE0D-55C4-4779-ADCD-6FEF8C2FCF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E353BEF9-3361-4108-8952-030B65D76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F040515E-5489-4EA8-86D8-0A7B51D913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6816EA0A-1091-4623-847C-97824F2F86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243996B1-8219-4AF1-A3A9-9C2991748F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0AA5137D-6018-4377-A5C1-545BB6906A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5C750766-5E09-4BCC-9F54-444FA049C0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CA856D21-A3C7-425E-93A1-D3761CD8B2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A3787225-2F01-4B8B-870E-7126E3632B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7DC1722F-1A1F-4181-88DC-7932610485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5" name="Group 34">
            <a:extLst>
              <a:ext uri="{FF2B5EF4-FFF2-40B4-BE49-F238E27FC236}">
                <a16:creationId xmlns:a16="http://schemas.microsoft.com/office/drawing/2014/main" id="{1A7F3BFE-A99C-4DC4-8E24-6645D95E46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4672" y="1699589"/>
            <a:ext cx="3674476" cy="3470421"/>
            <a:chOff x="697883" y="1816768"/>
            <a:chExt cx="3674476" cy="3470421"/>
          </a:xfrm>
        </p:grpSpPr>
        <p:sp>
          <p:nvSpPr>
            <p:cNvPr id="36" name="Rectangle 35">
              <a:extLst>
                <a:ext uri="{FF2B5EF4-FFF2-40B4-BE49-F238E27FC236}">
                  <a16:creationId xmlns:a16="http://schemas.microsoft.com/office/drawing/2014/main" id="{084FE539-1C24-436C-B6E5-76EEAA7DC4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22">
              <a:extLst>
                <a:ext uri="{FF2B5EF4-FFF2-40B4-BE49-F238E27FC236}">
                  <a16:creationId xmlns:a16="http://schemas.microsoft.com/office/drawing/2014/main" id="{CC3A4399-710E-48D2-820A-D1315678E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77B8BF2-FA95-4850-8459-61BA04B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9B5E622-45E3-4BAF-8FBA-7EBEA6B44CF9}"/>
              </a:ext>
            </a:extLst>
          </p:cNvPr>
          <p:cNvSpPr>
            <a:spLocks noGrp="1"/>
          </p:cNvSpPr>
          <p:nvPr>
            <p:ph type="title"/>
          </p:nvPr>
        </p:nvSpPr>
        <p:spPr>
          <a:xfrm>
            <a:off x="886968" y="2350008"/>
            <a:ext cx="3502152" cy="2459736"/>
          </a:xfrm>
        </p:spPr>
        <p:txBody>
          <a:bodyPr>
            <a:normAutofit/>
          </a:bodyPr>
          <a:lstStyle/>
          <a:p>
            <a:pPr algn="ctr"/>
            <a:r>
              <a:rPr lang="vi-VN" sz="3600" dirty="0">
                <a:solidFill>
                  <a:srgbClr val="FFFFFE"/>
                </a:solidFill>
              </a:rPr>
              <a:t>Lượng mưa tham gia vào dòng chảy trong hầm lò</a:t>
            </a:r>
            <a:endParaRPr lang="en-US" sz="3600" dirty="0">
              <a:solidFill>
                <a:srgbClr val="FFFFFE"/>
              </a:solidFill>
            </a:endParaRPr>
          </a:p>
        </p:txBody>
      </p:sp>
      <p:graphicFrame>
        <p:nvGraphicFramePr>
          <p:cNvPr id="5" name="Content Placeholder 4">
            <a:extLst>
              <a:ext uri="{FF2B5EF4-FFF2-40B4-BE49-F238E27FC236}">
                <a16:creationId xmlns:a16="http://schemas.microsoft.com/office/drawing/2014/main" id="{54EC6AF4-4B09-4E55-829F-FD659C548084}"/>
              </a:ext>
            </a:extLst>
          </p:cNvPr>
          <p:cNvGraphicFramePr>
            <a:graphicFrameLocks noGrp="1"/>
          </p:cNvGraphicFramePr>
          <p:nvPr>
            <p:ph idx="1"/>
            <p:extLst>
              <p:ext uri="{D42A27DB-BD31-4B8C-83A1-F6EECF244321}">
                <p14:modId xmlns:p14="http://schemas.microsoft.com/office/powerpoint/2010/main" val="2320324283"/>
              </p:ext>
            </p:extLst>
          </p:nvPr>
        </p:nvGraphicFramePr>
        <p:xfrm>
          <a:off x="5040315" y="485773"/>
          <a:ext cx="6761161" cy="6083839"/>
        </p:xfrm>
        <a:graphic>
          <a:graphicData uri="http://schemas.openxmlformats.org/drawingml/2006/table">
            <a:tbl>
              <a:tblPr firstRow="1" firstCol="1" bandRow="1"/>
              <a:tblGrid>
                <a:gridCol w="1310546">
                  <a:extLst>
                    <a:ext uri="{9D8B030D-6E8A-4147-A177-3AD203B41FA5}">
                      <a16:colId xmlns:a16="http://schemas.microsoft.com/office/drawing/2014/main" val="44442189"/>
                    </a:ext>
                  </a:extLst>
                </a:gridCol>
                <a:gridCol w="1425751">
                  <a:extLst>
                    <a:ext uri="{9D8B030D-6E8A-4147-A177-3AD203B41FA5}">
                      <a16:colId xmlns:a16="http://schemas.microsoft.com/office/drawing/2014/main" val="3829591128"/>
                    </a:ext>
                  </a:extLst>
                </a:gridCol>
                <a:gridCol w="1310546">
                  <a:extLst>
                    <a:ext uri="{9D8B030D-6E8A-4147-A177-3AD203B41FA5}">
                      <a16:colId xmlns:a16="http://schemas.microsoft.com/office/drawing/2014/main" val="2924278590"/>
                    </a:ext>
                  </a:extLst>
                </a:gridCol>
                <a:gridCol w="1357159">
                  <a:extLst>
                    <a:ext uri="{9D8B030D-6E8A-4147-A177-3AD203B41FA5}">
                      <a16:colId xmlns:a16="http://schemas.microsoft.com/office/drawing/2014/main" val="3309201581"/>
                    </a:ext>
                  </a:extLst>
                </a:gridCol>
                <a:gridCol w="1357159">
                  <a:extLst>
                    <a:ext uri="{9D8B030D-6E8A-4147-A177-3AD203B41FA5}">
                      <a16:colId xmlns:a16="http://schemas.microsoft.com/office/drawing/2014/main" val="1373420696"/>
                    </a:ext>
                  </a:extLst>
                </a:gridCol>
              </a:tblGrid>
              <a:tr h="549515">
                <a:tc rowSpan="2">
                  <a:txBody>
                    <a:bodyPr/>
                    <a:lstStyle/>
                    <a:p>
                      <a:pPr indent="292608" algn="ctr" fontAlgn="ctr">
                        <a:lnSpc>
                          <a:spcPct val="150000"/>
                        </a:lnSpc>
                        <a:spcBef>
                          <a:spcPts val="0"/>
                        </a:spcBef>
                        <a:spcAft>
                          <a:spcPts val="0"/>
                        </a:spcAft>
                      </a:pPr>
                      <a:r>
                        <a:rPr lang="en-US"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1600" b="0" i="0" u="none" strike="noStrike">
                        <a:effectLst/>
                        <a:latin typeface="Arial" panose="020B0604020202020204" pitchFamily="34" charset="0"/>
                      </a:endParaRPr>
                    </a:p>
                  </a:txBody>
                  <a:tcPr marL="89475" marR="89475" marT="44738" marB="4473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292608" algn="ctr" fontAlgn="ctr">
                        <a:lnSpc>
                          <a:spcPct val="150000"/>
                        </a:lnSpc>
                        <a:spcBef>
                          <a:spcPts val="0"/>
                        </a:spcBef>
                        <a:spcAft>
                          <a:spcPts val="0"/>
                        </a:spcAft>
                      </a:pPr>
                      <a:r>
                        <a:rPr lang="en-US"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Tháng</a:t>
                      </a:r>
                      <a:endParaRPr lang="en-US" sz="1600" b="0" i="0" u="none" strike="noStrike">
                        <a:effectLst/>
                        <a:latin typeface="Arial" panose="020B0604020202020204" pitchFamily="34" charset="0"/>
                      </a:endParaRPr>
                    </a:p>
                  </a:txBody>
                  <a:tcPr marL="89475" marR="89475" marT="44738" marB="4473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indent="292608" algn="ctr" fontAlgn="ctr">
                        <a:lnSpc>
                          <a:spcPct val="150000"/>
                        </a:lnSpc>
                        <a:spcBef>
                          <a:spcPts val="0"/>
                        </a:spcBef>
                        <a:spcAft>
                          <a:spcPts val="0"/>
                        </a:spcAft>
                      </a:pPr>
                      <a:r>
                        <a:rPr lang="vi-VN"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Lưu lượng nước </a:t>
                      </a:r>
                      <a:endParaRPr lang="vi-VN" sz="1600" b="0" i="0" u="none" strike="noStrike">
                        <a:effectLst/>
                        <a:latin typeface="Arial" panose="020B0604020202020204" pitchFamily="34" charset="0"/>
                      </a:endParaRPr>
                    </a:p>
                  </a:txBody>
                  <a:tcPr marL="89475" marR="89475" marT="44738" marB="4473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98232792"/>
                  </a:ext>
                </a:extLst>
              </a:tr>
              <a:tr h="430895">
                <a:tc vMerge="1">
                  <a:txBody>
                    <a:bodyPr/>
                    <a:lstStyle/>
                    <a:p>
                      <a:endParaRPr lang="en-US"/>
                    </a:p>
                  </a:txBody>
                  <a:tcPr/>
                </a:tc>
                <a:tc vMerge="1">
                  <a:txBody>
                    <a:bodyPr/>
                    <a:lstStyle/>
                    <a:p>
                      <a:endParaRPr lang="en-US"/>
                    </a:p>
                  </a:txBody>
                  <a:tcPr/>
                </a:tc>
                <a:tc>
                  <a:txBody>
                    <a:bodyPr/>
                    <a:lstStyle/>
                    <a:p>
                      <a:pPr indent="292608" algn="ctr" fontAlgn="ctr">
                        <a:lnSpc>
                          <a:spcPct val="150000"/>
                        </a:lnSpc>
                        <a:spcBef>
                          <a:spcPts val="0"/>
                        </a:spcBef>
                        <a:spcAft>
                          <a:spcPts val="0"/>
                        </a:spcAft>
                      </a:pPr>
                      <a:r>
                        <a:rPr lang="en-US"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1600" b="0" i="0" u="none" strike="noStrike" baseline="3000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600" b="0" i="0" u="none" strike="noStrike">
                        <a:effectLst/>
                        <a:latin typeface="Arial" panose="020B0604020202020204" pitchFamily="34" charset="0"/>
                      </a:endParaRPr>
                    </a:p>
                  </a:txBody>
                  <a:tcPr marL="67106" marR="67106" marT="93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ctr">
                        <a:lnSpc>
                          <a:spcPct val="150000"/>
                        </a:lnSpc>
                        <a:spcBef>
                          <a:spcPts val="0"/>
                        </a:spcBef>
                        <a:spcAft>
                          <a:spcPts val="0"/>
                        </a:spcAft>
                      </a:pPr>
                      <a:r>
                        <a:rPr lang="en-US"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1600" b="0" i="0" u="none" strike="noStrike" baseline="3000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/ng</a:t>
                      </a:r>
                      <a:endParaRPr lang="en-US" sz="1600" b="0" i="0" u="none" strike="noStrike">
                        <a:effectLst/>
                        <a:latin typeface="Arial" panose="020B0604020202020204" pitchFamily="34" charset="0"/>
                      </a:endParaRPr>
                    </a:p>
                  </a:txBody>
                  <a:tcPr marL="67106" marR="67106" marT="93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ctr">
                        <a:lnSpc>
                          <a:spcPct val="150000"/>
                        </a:lnSpc>
                        <a:spcBef>
                          <a:spcPts val="0"/>
                        </a:spcBef>
                        <a:spcAft>
                          <a:spcPts val="0"/>
                        </a:spcAft>
                      </a:pPr>
                      <a:r>
                        <a:rPr lang="en-US"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1600" b="0" i="0" u="none" strike="noStrike" baseline="3000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/tháng</a:t>
                      </a:r>
                      <a:endParaRPr lang="en-US" sz="1600" b="0" i="0" u="none" strike="noStrike">
                        <a:effectLst/>
                        <a:latin typeface="Arial" panose="020B0604020202020204" pitchFamily="34" charset="0"/>
                      </a:endParaRPr>
                    </a:p>
                  </a:txBody>
                  <a:tcPr marL="67106" marR="67106" marT="93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8445743"/>
                  </a:ext>
                </a:extLst>
              </a:tr>
              <a:tr h="363584">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1</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Tháng 1</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172</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4120</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123612</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4088496"/>
                  </a:ext>
                </a:extLst>
              </a:tr>
              <a:tr h="430895">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2</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t">
                        <a:lnSpc>
                          <a:spcPct val="150000"/>
                        </a:lnSpc>
                        <a:spcBef>
                          <a:spcPts val="0"/>
                        </a:spcBef>
                        <a:spcAft>
                          <a:spcPts val="0"/>
                        </a:spcAft>
                      </a:pPr>
                      <a:r>
                        <a:rPr lang="en-US"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Tháng 2</a:t>
                      </a:r>
                      <a:endParaRPr lang="en-US" sz="1600" b="0" i="0" u="none" strike="noStrike">
                        <a:effectLst/>
                        <a:latin typeface="Arial" panose="020B0604020202020204" pitchFamily="34" charset="0"/>
                      </a:endParaRPr>
                    </a:p>
                  </a:txBody>
                  <a:tcPr marL="67106" marR="67106" marT="93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151</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3627</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108812</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0835092"/>
                  </a:ext>
                </a:extLst>
              </a:tr>
              <a:tr h="430895">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3</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t">
                        <a:lnSpc>
                          <a:spcPct val="150000"/>
                        </a:lnSpc>
                        <a:spcBef>
                          <a:spcPts val="0"/>
                        </a:spcBef>
                        <a:spcAft>
                          <a:spcPts val="0"/>
                        </a:spcAft>
                      </a:pPr>
                      <a:r>
                        <a:rPr lang="en-US"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Tháng 3</a:t>
                      </a:r>
                      <a:endParaRPr lang="en-US" sz="1600" b="0" i="0" u="none" strike="noStrike">
                        <a:effectLst/>
                        <a:latin typeface="Arial" panose="020B0604020202020204" pitchFamily="34" charset="0"/>
                      </a:endParaRPr>
                    </a:p>
                  </a:txBody>
                  <a:tcPr marL="67106" marR="67106" marT="93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128</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3080</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92405</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059382"/>
                  </a:ext>
                </a:extLst>
              </a:tr>
              <a:tr h="430895">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4</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t">
                        <a:lnSpc>
                          <a:spcPct val="150000"/>
                        </a:lnSpc>
                        <a:spcBef>
                          <a:spcPts val="0"/>
                        </a:spcBef>
                        <a:spcAft>
                          <a:spcPts val="0"/>
                        </a:spcAft>
                      </a:pPr>
                      <a:r>
                        <a:rPr lang="en-US"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Tháng 4</a:t>
                      </a:r>
                      <a:endParaRPr lang="en-US" sz="1600" b="0" i="0" u="none" strike="noStrike">
                        <a:effectLst/>
                        <a:latin typeface="Arial" panose="020B0604020202020204" pitchFamily="34" charset="0"/>
                      </a:endParaRPr>
                    </a:p>
                  </a:txBody>
                  <a:tcPr marL="67106" marR="67106" marT="93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133</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3186</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95593</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5462828"/>
                  </a:ext>
                </a:extLst>
              </a:tr>
              <a:tr h="430895">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5</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t">
                        <a:lnSpc>
                          <a:spcPct val="150000"/>
                        </a:lnSpc>
                        <a:spcBef>
                          <a:spcPts val="0"/>
                        </a:spcBef>
                        <a:spcAft>
                          <a:spcPts val="0"/>
                        </a:spcAft>
                      </a:pPr>
                      <a:r>
                        <a:rPr lang="en-US"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Tháng 5</a:t>
                      </a:r>
                      <a:endParaRPr lang="en-US" sz="1600" b="0" i="0" u="none" strike="noStrike">
                        <a:effectLst/>
                        <a:latin typeface="Arial" panose="020B0604020202020204" pitchFamily="34" charset="0"/>
                      </a:endParaRPr>
                    </a:p>
                  </a:txBody>
                  <a:tcPr marL="67106" marR="67106" marT="93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117</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2804</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84110</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4793695"/>
                  </a:ext>
                </a:extLst>
              </a:tr>
              <a:tr h="430895">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6</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t">
                        <a:lnSpc>
                          <a:spcPct val="150000"/>
                        </a:lnSpc>
                        <a:spcBef>
                          <a:spcPts val="0"/>
                        </a:spcBef>
                        <a:spcAft>
                          <a:spcPts val="0"/>
                        </a:spcAft>
                      </a:pPr>
                      <a:r>
                        <a:rPr lang="en-US" sz="1600" b="0" i="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16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6</a:t>
                      </a:r>
                      <a:endParaRPr lang="en-US" sz="1600" b="0" i="0" u="none" strike="noStrike" dirty="0">
                        <a:effectLst/>
                        <a:latin typeface="Arial" panose="020B0604020202020204" pitchFamily="34" charset="0"/>
                      </a:endParaRPr>
                    </a:p>
                  </a:txBody>
                  <a:tcPr marL="67106" marR="67106" marT="93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189</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4538</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136132</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2073558"/>
                  </a:ext>
                </a:extLst>
              </a:tr>
              <a:tr h="430895">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7</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t">
                        <a:lnSpc>
                          <a:spcPct val="150000"/>
                        </a:lnSpc>
                        <a:spcBef>
                          <a:spcPts val="0"/>
                        </a:spcBef>
                        <a:spcAft>
                          <a:spcPts val="0"/>
                        </a:spcAft>
                      </a:pPr>
                      <a:r>
                        <a:rPr lang="en-US"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Tháng 7</a:t>
                      </a:r>
                      <a:endParaRPr lang="en-US" sz="1600" b="0" i="0" u="none" strike="noStrike">
                        <a:effectLst/>
                        <a:latin typeface="Arial" panose="020B0604020202020204" pitchFamily="34" charset="0"/>
                      </a:endParaRPr>
                    </a:p>
                  </a:txBody>
                  <a:tcPr marL="67106" marR="67106" marT="93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320</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7674</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230221</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040083"/>
                  </a:ext>
                </a:extLst>
              </a:tr>
              <a:tr h="430895">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8</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t">
                        <a:lnSpc>
                          <a:spcPct val="150000"/>
                        </a:lnSpc>
                        <a:spcBef>
                          <a:spcPts val="0"/>
                        </a:spcBef>
                        <a:spcAft>
                          <a:spcPts val="0"/>
                        </a:spcAft>
                      </a:pPr>
                      <a:r>
                        <a:rPr lang="en-US"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Tháng 8</a:t>
                      </a:r>
                      <a:endParaRPr lang="en-US" sz="1600" b="0" i="0" u="none" strike="noStrike">
                        <a:effectLst/>
                        <a:latin typeface="Arial" panose="020B0604020202020204" pitchFamily="34" charset="0"/>
                      </a:endParaRPr>
                    </a:p>
                  </a:txBody>
                  <a:tcPr marL="67106" marR="67106" marT="93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531</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12744</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382320</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8914155"/>
                  </a:ext>
                </a:extLst>
              </a:tr>
              <a:tr h="430895">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9</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t">
                        <a:lnSpc>
                          <a:spcPct val="150000"/>
                        </a:lnSpc>
                        <a:spcBef>
                          <a:spcPts val="0"/>
                        </a:spcBef>
                        <a:spcAft>
                          <a:spcPts val="0"/>
                        </a:spcAft>
                      </a:pPr>
                      <a:r>
                        <a:rPr lang="en-US"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Tháng 9</a:t>
                      </a:r>
                      <a:endParaRPr lang="en-US" sz="1600" b="0" i="0" u="none" strike="noStrike">
                        <a:effectLst/>
                        <a:latin typeface="Arial" panose="020B0604020202020204" pitchFamily="34" charset="0"/>
                      </a:endParaRPr>
                    </a:p>
                  </a:txBody>
                  <a:tcPr marL="67106" marR="67106" marT="93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513</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12315</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369438</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6744503"/>
                  </a:ext>
                </a:extLst>
              </a:tr>
              <a:tr h="430895">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10</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t">
                        <a:lnSpc>
                          <a:spcPct val="150000"/>
                        </a:lnSpc>
                        <a:spcBef>
                          <a:spcPts val="0"/>
                        </a:spcBef>
                        <a:spcAft>
                          <a:spcPts val="0"/>
                        </a:spcAft>
                      </a:pPr>
                      <a:r>
                        <a:rPr lang="en-US"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Tháng 10</a:t>
                      </a:r>
                      <a:endParaRPr lang="en-US" sz="1600" b="0" i="0" u="none" strike="noStrike">
                        <a:effectLst/>
                        <a:latin typeface="Arial" panose="020B0604020202020204" pitchFamily="34" charset="0"/>
                      </a:endParaRPr>
                    </a:p>
                  </a:txBody>
                  <a:tcPr marL="67106" marR="67106" marT="93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409</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9820</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294607</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4242407"/>
                  </a:ext>
                </a:extLst>
              </a:tr>
              <a:tr h="430895">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11</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t">
                        <a:lnSpc>
                          <a:spcPct val="150000"/>
                        </a:lnSpc>
                        <a:spcBef>
                          <a:spcPts val="0"/>
                        </a:spcBef>
                        <a:spcAft>
                          <a:spcPts val="0"/>
                        </a:spcAft>
                      </a:pPr>
                      <a:r>
                        <a:rPr lang="en-US"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Tháng 11</a:t>
                      </a:r>
                      <a:endParaRPr lang="en-US" sz="1600" b="0" i="0" u="none" strike="noStrike">
                        <a:effectLst/>
                        <a:latin typeface="Arial" panose="020B0604020202020204" pitchFamily="34" charset="0"/>
                      </a:endParaRPr>
                    </a:p>
                  </a:txBody>
                  <a:tcPr marL="67106" marR="67106" marT="93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326</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7834</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235017</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7130714"/>
                  </a:ext>
                </a:extLst>
              </a:tr>
              <a:tr h="430895">
                <a:tc>
                  <a:txBody>
                    <a:bodyPr/>
                    <a:lstStyle/>
                    <a:p>
                      <a:pPr indent="292608" algn="ctr" fontAlgn="b">
                        <a:lnSpc>
                          <a:spcPct val="150000"/>
                        </a:lnSpc>
                        <a:spcBef>
                          <a:spcPts val="0"/>
                        </a:spcBef>
                        <a:spcAft>
                          <a:spcPts val="0"/>
                        </a:spcAft>
                      </a:pPr>
                      <a:r>
                        <a:rPr lang="en-US" sz="1600" b="0" i="0" u="none" strike="noStrike" dirty="0">
                          <a:effectLst/>
                          <a:latin typeface=".VnTime"/>
                          <a:ea typeface="Times New Roman" panose="02020603050405020304" pitchFamily="18" charset="0"/>
                          <a:cs typeface="Times New Roman" panose="02020603050405020304" pitchFamily="18" charset="0"/>
                        </a:rPr>
                        <a:t>12</a:t>
                      </a:r>
                      <a:endParaRPr lang="en-US" sz="1600" b="0" i="0" u="none" strike="noStrike" dirty="0">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t">
                        <a:lnSpc>
                          <a:spcPct val="150000"/>
                        </a:lnSpc>
                        <a:spcBef>
                          <a:spcPts val="0"/>
                        </a:spcBef>
                        <a:spcAft>
                          <a:spcPts val="0"/>
                        </a:spcAft>
                      </a:pPr>
                      <a:r>
                        <a:rPr lang="en-US" sz="1600" b="0" i="0" u="none" strike="noStrike">
                          <a:effectLst/>
                          <a:latin typeface="Times New Roman" panose="02020603050405020304" pitchFamily="18" charset="0"/>
                          <a:ea typeface="Times New Roman" panose="02020603050405020304" pitchFamily="18" charset="0"/>
                          <a:cs typeface="Times New Roman" panose="02020603050405020304" pitchFamily="18" charset="0"/>
                        </a:rPr>
                        <a:t>Tháng 12</a:t>
                      </a:r>
                      <a:endParaRPr lang="en-US" sz="1600" b="0" i="0" u="none" strike="noStrike">
                        <a:effectLst/>
                        <a:latin typeface="Arial" panose="020B0604020202020204" pitchFamily="34" charset="0"/>
                      </a:endParaRPr>
                    </a:p>
                  </a:txBody>
                  <a:tcPr marL="67106" marR="67106" marT="93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250</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a:effectLst/>
                          <a:latin typeface=".VnTime"/>
                          <a:ea typeface="Times New Roman" panose="02020603050405020304" pitchFamily="18" charset="0"/>
                          <a:cs typeface="Times New Roman" panose="02020603050405020304" pitchFamily="18" charset="0"/>
                        </a:rPr>
                        <a:t>6011</a:t>
                      </a:r>
                      <a:endParaRPr lang="en-US" sz="1600" b="0" i="0" u="none" strike="noStrike">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92608" algn="ctr" fontAlgn="b">
                        <a:lnSpc>
                          <a:spcPct val="150000"/>
                        </a:lnSpc>
                        <a:spcBef>
                          <a:spcPts val="0"/>
                        </a:spcBef>
                        <a:spcAft>
                          <a:spcPts val="0"/>
                        </a:spcAft>
                      </a:pPr>
                      <a:r>
                        <a:rPr lang="en-US" sz="1600" b="0" i="0" u="none" strike="noStrike" dirty="0">
                          <a:effectLst/>
                          <a:latin typeface=".VnTime"/>
                          <a:ea typeface="Times New Roman" panose="02020603050405020304" pitchFamily="18" charset="0"/>
                          <a:cs typeface="Times New Roman" panose="02020603050405020304" pitchFamily="18" charset="0"/>
                        </a:rPr>
                        <a:t>180325</a:t>
                      </a:r>
                      <a:endParaRPr lang="en-US" sz="1600" b="0" i="0" u="none" strike="noStrike" dirty="0">
                        <a:effectLst/>
                        <a:latin typeface="Arial" panose="020B0604020202020204" pitchFamily="34" charset="0"/>
                      </a:endParaRPr>
                    </a:p>
                  </a:txBody>
                  <a:tcPr marL="67106" marR="67106" marT="93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2613157"/>
                  </a:ext>
                </a:extLst>
              </a:tr>
            </a:tbl>
          </a:graphicData>
        </a:graphic>
      </p:graphicFrame>
    </p:spTree>
    <p:extLst>
      <p:ext uri="{BB962C8B-B14F-4D97-AF65-F5344CB8AC3E}">
        <p14:creationId xmlns:p14="http://schemas.microsoft.com/office/powerpoint/2010/main" val="3013826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EC4D6CD-6211-476C-A7BA-E14BEF7D417F}"/>
              </a:ext>
            </a:extLst>
          </p:cNvPr>
          <p:cNvGraphicFramePr>
            <a:graphicFrameLocks noGrp="1"/>
          </p:cNvGraphicFramePr>
          <p:nvPr>
            <p:ph idx="1"/>
            <p:extLst>
              <p:ext uri="{D42A27DB-BD31-4B8C-83A1-F6EECF244321}">
                <p14:modId xmlns:p14="http://schemas.microsoft.com/office/powerpoint/2010/main" val="1022552203"/>
              </p:ext>
            </p:extLst>
          </p:nvPr>
        </p:nvGraphicFramePr>
        <p:xfrm>
          <a:off x="2560320" y="450166"/>
          <a:ext cx="9101798" cy="3291839"/>
        </p:xfrm>
        <a:graphic>
          <a:graphicData uri="http://schemas.openxmlformats.org/drawingml/2006/table">
            <a:tbl>
              <a:tblPr>
                <a:tableStyleId>{5C22544A-7EE6-4342-B048-85BDC9FD1C3A}</a:tableStyleId>
              </a:tblPr>
              <a:tblGrid>
                <a:gridCol w="1030168">
                  <a:extLst>
                    <a:ext uri="{9D8B030D-6E8A-4147-A177-3AD203B41FA5}">
                      <a16:colId xmlns:a16="http://schemas.microsoft.com/office/drawing/2014/main" val="2918330285"/>
                    </a:ext>
                  </a:extLst>
                </a:gridCol>
                <a:gridCol w="898774">
                  <a:extLst>
                    <a:ext uri="{9D8B030D-6E8A-4147-A177-3AD203B41FA5}">
                      <a16:colId xmlns:a16="http://schemas.microsoft.com/office/drawing/2014/main" val="1367373886"/>
                    </a:ext>
                  </a:extLst>
                </a:gridCol>
                <a:gridCol w="1072142">
                  <a:extLst>
                    <a:ext uri="{9D8B030D-6E8A-4147-A177-3AD203B41FA5}">
                      <a16:colId xmlns:a16="http://schemas.microsoft.com/office/drawing/2014/main" val="1033224256"/>
                    </a:ext>
                  </a:extLst>
                </a:gridCol>
                <a:gridCol w="1072142">
                  <a:extLst>
                    <a:ext uri="{9D8B030D-6E8A-4147-A177-3AD203B41FA5}">
                      <a16:colId xmlns:a16="http://schemas.microsoft.com/office/drawing/2014/main" val="4219211286"/>
                    </a:ext>
                  </a:extLst>
                </a:gridCol>
                <a:gridCol w="1072142">
                  <a:extLst>
                    <a:ext uri="{9D8B030D-6E8A-4147-A177-3AD203B41FA5}">
                      <a16:colId xmlns:a16="http://schemas.microsoft.com/office/drawing/2014/main" val="2906153204"/>
                    </a:ext>
                  </a:extLst>
                </a:gridCol>
                <a:gridCol w="1248246">
                  <a:extLst>
                    <a:ext uri="{9D8B030D-6E8A-4147-A177-3AD203B41FA5}">
                      <a16:colId xmlns:a16="http://schemas.microsoft.com/office/drawing/2014/main" val="3013084811"/>
                    </a:ext>
                  </a:extLst>
                </a:gridCol>
                <a:gridCol w="1058455">
                  <a:extLst>
                    <a:ext uri="{9D8B030D-6E8A-4147-A177-3AD203B41FA5}">
                      <a16:colId xmlns:a16="http://schemas.microsoft.com/office/drawing/2014/main" val="3922665312"/>
                    </a:ext>
                  </a:extLst>
                </a:gridCol>
                <a:gridCol w="1649729">
                  <a:extLst>
                    <a:ext uri="{9D8B030D-6E8A-4147-A177-3AD203B41FA5}">
                      <a16:colId xmlns:a16="http://schemas.microsoft.com/office/drawing/2014/main" val="3324620134"/>
                    </a:ext>
                  </a:extLst>
                </a:gridCol>
              </a:tblGrid>
              <a:tr h="1185063">
                <a:tc>
                  <a:txBody>
                    <a:bodyPr/>
                    <a:lstStyle/>
                    <a:p>
                      <a:pPr algn="ctr">
                        <a:lnSpc>
                          <a:spcPts val="2000"/>
                        </a:lnSpc>
                      </a:pPr>
                      <a:r>
                        <a:rPr lang="en-US" sz="1800" dirty="0" err="1">
                          <a:effectLst/>
                          <a:latin typeface="Time   New Roman"/>
                        </a:rPr>
                        <a:t>Tháng</a:t>
                      </a:r>
                      <a:endParaRPr lang="en-US" sz="1800" dirty="0">
                        <a:effectLst/>
                        <a:latin typeface="Time   New Roman"/>
                      </a:endParaRPr>
                    </a:p>
                    <a:p>
                      <a:pPr algn="ctr">
                        <a:lnSpc>
                          <a:spcPts val="2000"/>
                        </a:lnSpc>
                      </a:pPr>
                      <a:r>
                        <a:rPr lang="en-US" sz="1800" dirty="0" err="1">
                          <a:effectLst/>
                          <a:latin typeface="Time   New Roman"/>
                        </a:rPr>
                        <a:t>Năm</a:t>
                      </a:r>
                      <a:endParaRPr lang="en-US" sz="1800" dirty="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5</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6</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7</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8</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9</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10</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dirty="0" err="1">
                          <a:effectLst/>
                          <a:latin typeface="Time   New Roman"/>
                        </a:rPr>
                        <a:t>Tổng</a:t>
                      </a:r>
                      <a:r>
                        <a:rPr lang="en-US" sz="1800" dirty="0">
                          <a:effectLst/>
                          <a:latin typeface="Time   New Roman"/>
                        </a:rPr>
                        <a:t> </a:t>
                      </a:r>
                      <a:r>
                        <a:rPr lang="en-US" sz="1800" dirty="0" err="1">
                          <a:effectLst/>
                          <a:latin typeface="Time   New Roman"/>
                        </a:rPr>
                        <a:t>năm</a:t>
                      </a:r>
                      <a:endParaRPr lang="en-US" sz="1800" dirty="0">
                        <a:effectLst/>
                        <a:latin typeface="Time   New Roman"/>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40320198"/>
                  </a:ext>
                </a:extLst>
              </a:tr>
              <a:tr h="526694">
                <a:tc>
                  <a:txBody>
                    <a:bodyPr/>
                    <a:lstStyle/>
                    <a:p>
                      <a:pPr algn="ctr">
                        <a:lnSpc>
                          <a:spcPts val="2000"/>
                        </a:lnSpc>
                      </a:pPr>
                      <a:r>
                        <a:rPr lang="en-US" sz="1800">
                          <a:effectLst/>
                          <a:latin typeface="Time   New Roman"/>
                        </a:rPr>
                        <a:t>2017</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225,4</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389,9</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651,8</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501,0</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456,3</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31,2</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1800">
                          <a:effectLst/>
                          <a:latin typeface="Time   New Roman"/>
                        </a:rPr>
                        <a:t>2255,6</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3744400"/>
                  </a:ext>
                </a:extLst>
              </a:tr>
              <a:tr h="526694">
                <a:tc>
                  <a:txBody>
                    <a:bodyPr/>
                    <a:lstStyle/>
                    <a:p>
                      <a:pPr algn="ctr">
                        <a:lnSpc>
                          <a:spcPts val="2000"/>
                        </a:lnSpc>
                      </a:pPr>
                      <a:r>
                        <a:rPr lang="en-US" sz="1800">
                          <a:effectLst/>
                          <a:latin typeface="Time   New Roman"/>
                        </a:rPr>
                        <a:t>2018</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61,1</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421,2</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487,2</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468,5</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321,7</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125,1</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1800">
                          <a:effectLst/>
                          <a:latin typeface="Time   New Roman"/>
                        </a:rPr>
                        <a:t>1884,8</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76185831"/>
                  </a:ext>
                </a:extLst>
              </a:tr>
              <a:tr h="526694">
                <a:tc>
                  <a:txBody>
                    <a:bodyPr/>
                    <a:lstStyle/>
                    <a:p>
                      <a:pPr algn="ctr">
                        <a:lnSpc>
                          <a:spcPts val="2000"/>
                        </a:lnSpc>
                      </a:pPr>
                      <a:r>
                        <a:rPr lang="en-US" sz="1800">
                          <a:effectLst/>
                          <a:latin typeface="Time   New Roman"/>
                        </a:rPr>
                        <a:t>2019</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214,7</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216,7</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1411,9</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290,3</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152,5 </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1800">
                          <a:effectLst/>
                          <a:latin typeface="Time   New Roman"/>
                        </a:rPr>
                        <a:t> 35,3</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1800">
                          <a:effectLst/>
                          <a:latin typeface="Time   New Roman"/>
                        </a:rPr>
                        <a:t>2133,6</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17690384"/>
                  </a:ext>
                </a:extLst>
              </a:tr>
              <a:tr h="526694">
                <a:tc>
                  <a:txBody>
                    <a:bodyPr/>
                    <a:lstStyle/>
                    <a:p>
                      <a:pPr algn="ctr">
                        <a:lnSpc>
                          <a:spcPts val="2000"/>
                        </a:lnSpc>
                      </a:pPr>
                      <a:r>
                        <a:rPr lang="en-US" sz="1800">
                          <a:effectLst/>
                          <a:latin typeface="Time   New Roman"/>
                        </a:rPr>
                        <a:t>TB</a:t>
                      </a:r>
                      <a:endParaRPr lang="en-US" sz="18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1800" b="1" dirty="0">
                          <a:effectLst/>
                          <a:latin typeface="Time   New Roman"/>
                        </a:rPr>
                        <a:t>167,07</a:t>
                      </a:r>
                      <a:endParaRPr lang="en-US" sz="1800" b="1" dirty="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pPr>
                      <a:r>
                        <a:rPr lang="en-US" sz="1800" b="1">
                          <a:effectLst/>
                          <a:latin typeface="Time   New Roman"/>
                        </a:rPr>
                        <a:t>342,60</a:t>
                      </a:r>
                      <a:endParaRPr lang="en-US" sz="1800" b="1">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pPr>
                      <a:r>
                        <a:rPr lang="en-US" sz="1800" b="1">
                          <a:effectLst/>
                          <a:latin typeface="Time   New Roman"/>
                        </a:rPr>
                        <a:t>850,30</a:t>
                      </a:r>
                      <a:endParaRPr lang="en-US" sz="1800" b="1">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pPr>
                      <a:r>
                        <a:rPr lang="en-US" sz="1800" b="1">
                          <a:effectLst/>
                          <a:latin typeface="Time   New Roman"/>
                        </a:rPr>
                        <a:t>419,93</a:t>
                      </a:r>
                      <a:endParaRPr lang="en-US" sz="1800" b="1">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pPr>
                      <a:r>
                        <a:rPr lang="en-US" sz="1800" b="1">
                          <a:effectLst/>
                          <a:latin typeface="Time   New Roman"/>
                        </a:rPr>
                        <a:t>389,00</a:t>
                      </a:r>
                      <a:endParaRPr lang="en-US" sz="1800" b="1">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pPr>
                      <a:r>
                        <a:rPr lang="en-US" sz="1800" b="1">
                          <a:effectLst/>
                          <a:latin typeface="Time   New Roman"/>
                        </a:rPr>
                        <a:t>78,15</a:t>
                      </a:r>
                      <a:endParaRPr lang="en-US" sz="1800" b="1">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pPr>
                      <a:r>
                        <a:rPr lang="en-US" sz="1800" b="1" dirty="0">
                          <a:effectLst/>
                          <a:latin typeface="Time   New Roman"/>
                        </a:rPr>
                        <a:t>6274,00</a:t>
                      </a:r>
                      <a:endParaRPr lang="en-US" sz="1800" b="1" dirty="0">
                        <a:effectLst/>
                        <a:latin typeface="Time   New Roman"/>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48565584"/>
                  </a:ext>
                </a:extLst>
              </a:tr>
            </a:tbl>
          </a:graphicData>
        </a:graphic>
      </p:graphicFrame>
      <p:graphicFrame>
        <p:nvGraphicFramePr>
          <p:cNvPr id="5" name="Table 4">
            <a:extLst>
              <a:ext uri="{FF2B5EF4-FFF2-40B4-BE49-F238E27FC236}">
                <a16:creationId xmlns:a16="http://schemas.microsoft.com/office/drawing/2014/main" id="{87AEA4E6-D81B-485E-8764-740C20D82338}"/>
              </a:ext>
            </a:extLst>
          </p:cNvPr>
          <p:cNvGraphicFramePr>
            <a:graphicFrameLocks noGrp="1"/>
          </p:cNvGraphicFramePr>
          <p:nvPr>
            <p:extLst>
              <p:ext uri="{D42A27DB-BD31-4B8C-83A1-F6EECF244321}">
                <p14:modId xmlns:p14="http://schemas.microsoft.com/office/powerpoint/2010/main" val="91110822"/>
              </p:ext>
            </p:extLst>
          </p:nvPr>
        </p:nvGraphicFramePr>
        <p:xfrm>
          <a:off x="2560320" y="4534181"/>
          <a:ext cx="9101797" cy="2049500"/>
        </p:xfrm>
        <a:graphic>
          <a:graphicData uri="http://schemas.openxmlformats.org/drawingml/2006/table">
            <a:tbl>
              <a:tblPr>
                <a:tableStyleId>{5C22544A-7EE6-4342-B048-85BDC9FD1C3A}</a:tableStyleId>
              </a:tblPr>
              <a:tblGrid>
                <a:gridCol w="1022684">
                  <a:extLst>
                    <a:ext uri="{9D8B030D-6E8A-4147-A177-3AD203B41FA5}">
                      <a16:colId xmlns:a16="http://schemas.microsoft.com/office/drawing/2014/main" val="1322147498"/>
                    </a:ext>
                  </a:extLst>
                </a:gridCol>
                <a:gridCol w="845141">
                  <a:extLst>
                    <a:ext uri="{9D8B030D-6E8A-4147-A177-3AD203B41FA5}">
                      <a16:colId xmlns:a16="http://schemas.microsoft.com/office/drawing/2014/main" val="935128252"/>
                    </a:ext>
                  </a:extLst>
                </a:gridCol>
                <a:gridCol w="1064352">
                  <a:extLst>
                    <a:ext uri="{9D8B030D-6E8A-4147-A177-3AD203B41FA5}">
                      <a16:colId xmlns:a16="http://schemas.microsoft.com/office/drawing/2014/main" val="19336291"/>
                    </a:ext>
                  </a:extLst>
                </a:gridCol>
                <a:gridCol w="1064352">
                  <a:extLst>
                    <a:ext uri="{9D8B030D-6E8A-4147-A177-3AD203B41FA5}">
                      <a16:colId xmlns:a16="http://schemas.microsoft.com/office/drawing/2014/main" val="2335236802"/>
                    </a:ext>
                  </a:extLst>
                </a:gridCol>
                <a:gridCol w="1064352">
                  <a:extLst>
                    <a:ext uri="{9D8B030D-6E8A-4147-A177-3AD203B41FA5}">
                      <a16:colId xmlns:a16="http://schemas.microsoft.com/office/drawing/2014/main" val="3753055458"/>
                    </a:ext>
                  </a:extLst>
                </a:gridCol>
                <a:gridCol w="1239178">
                  <a:extLst>
                    <a:ext uri="{9D8B030D-6E8A-4147-A177-3AD203B41FA5}">
                      <a16:colId xmlns:a16="http://schemas.microsoft.com/office/drawing/2014/main" val="2382502659"/>
                    </a:ext>
                  </a:extLst>
                </a:gridCol>
                <a:gridCol w="1050765">
                  <a:extLst>
                    <a:ext uri="{9D8B030D-6E8A-4147-A177-3AD203B41FA5}">
                      <a16:colId xmlns:a16="http://schemas.microsoft.com/office/drawing/2014/main" val="356476896"/>
                    </a:ext>
                  </a:extLst>
                </a:gridCol>
                <a:gridCol w="1750973">
                  <a:extLst>
                    <a:ext uri="{9D8B030D-6E8A-4147-A177-3AD203B41FA5}">
                      <a16:colId xmlns:a16="http://schemas.microsoft.com/office/drawing/2014/main" val="1887767412"/>
                    </a:ext>
                  </a:extLst>
                </a:gridCol>
              </a:tblGrid>
              <a:tr h="732934">
                <a:tc>
                  <a:txBody>
                    <a:bodyPr/>
                    <a:lstStyle/>
                    <a:p>
                      <a:pPr algn="ctr">
                        <a:lnSpc>
                          <a:spcPts val="2000"/>
                        </a:lnSpc>
                      </a:pPr>
                      <a:r>
                        <a:rPr lang="en-US" sz="2000" dirty="0" err="1">
                          <a:effectLst/>
                          <a:latin typeface="Time    New Roman"/>
                        </a:rPr>
                        <a:t>Tháng</a:t>
                      </a:r>
                      <a:endParaRPr lang="en-US" sz="2000" dirty="0">
                        <a:effectLst/>
                        <a:latin typeface="Time    New Roman"/>
                      </a:endParaRPr>
                    </a:p>
                    <a:p>
                      <a:pPr algn="ctr">
                        <a:lnSpc>
                          <a:spcPts val="2000"/>
                        </a:lnSpc>
                      </a:pPr>
                      <a:r>
                        <a:rPr lang="en-US" sz="2000" dirty="0" err="1">
                          <a:effectLst/>
                          <a:latin typeface="Time    New Roman"/>
                        </a:rPr>
                        <a:t>Năm</a:t>
                      </a:r>
                      <a:endParaRPr lang="en-US" sz="2000" dirty="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2000">
                          <a:effectLst/>
                          <a:latin typeface="Time    New Roman"/>
                        </a:rPr>
                        <a:t>1</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2000">
                          <a:effectLst/>
                          <a:latin typeface="Time    New Roman"/>
                        </a:rPr>
                        <a:t>2</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2000">
                          <a:effectLst/>
                          <a:latin typeface="Time    New Roman"/>
                        </a:rPr>
                        <a:t>3</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2000">
                          <a:effectLst/>
                          <a:latin typeface="Time    New Roman"/>
                        </a:rPr>
                        <a:t>4</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2000">
                          <a:effectLst/>
                          <a:latin typeface="Time    New Roman"/>
                        </a:rPr>
                        <a:t>11</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2000">
                          <a:effectLst/>
                          <a:latin typeface="Time    New Roman"/>
                        </a:rPr>
                        <a:t>12</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pPr>
                      <a:r>
                        <a:rPr lang="en-US" sz="2000">
                          <a:effectLst/>
                          <a:latin typeface="Time    New Roman"/>
                        </a:rPr>
                        <a:t>Tổng năm</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7678859"/>
                  </a:ext>
                </a:extLst>
              </a:tr>
              <a:tr h="325748">
                <a:tc>
                  <a:txBody>
                    <a:bodyPr/>
                    <a:lstStyle/>
                    <a:p>
                      <a:pPr algn="ctr">
                        <a:lnSpc>
                          <a:spcPts val="2000"/>
                        </a:lnSpc>
                      </a:pPr>
                      <a:r>
                        <a:rPr lang="en-US" sz="2000">
                          <a:effectLst/>
                          <a:latin typeface="Time    New Roman"/>
                        </a:rPr>
                        <a:t>2017</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dirty="0">
                          <a:effectLst/>
                          <a:latin typeface="Time    New Roman"/>
                        </a:rPr>
                        <a:t>29,8</a:t>
                      </a:r>
                      <a:endParaRPr lang="en-US" sz="2000" dirty="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17,7</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140,8</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127,1</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158,8</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35,5</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509,70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974026994"/>
                  </a:ext>
                </a:extLst>
              </a:tr>
              <a:tr h="325748">
                <a:tc>
                  <a:txBody>
                    <a:bodyPr/>
                    <a:lstStyle/>
                    <a:p>
                      <a:pPr algn="ctr">
                        <a:lnSpc>
                          <a:spcPts val="2000"/>
                        </a:lnSpc>
                      </a:pPr>
                      <a:r>
                        <a:rPr lang="en-US" sz="2000">
                          <a:effectLst/>
                          <a:latin typeface="Time    New Roman"/>
                        </a:rPr>
                        <a:t>2018</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2,5</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32,3</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76,8</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134,9</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30,1</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57,9</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334,50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04402199"/>
                  </a:ext>
                </a:extLst>
              </a:tr>
              <a:tr h="325748">
                <a:tc>
                  <a:txBody>
                    <a:bodyPr/>
                    <a:lstStyle/>
                    <a:p>
                      <a:pPr algn="ctr">
                        <a:lnSpc>
                          <a:spcPts val="2000"/>
                        </a:lnSpc>
                      </a:pPr>
                      <a:r>
                        <a:rPr lang="en-US" sz="2000">
                          <a:effectLst/>
                          <a:latin typeface="Time    New Roman"/>
                        </a:rPr>
                        <a:t>2019</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39,5</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43,0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26,6</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19,6</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 50,5</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 </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128,70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714032584"/>
                  </a:ext>
                </a:extLst>
              </a:tr>
              <a:tr h="339322">
                <a:tc>
                  <a:txBody>
                    <a:bodyPr/>
                    <a:lstStyle/>
                    <a:p>
                      <a:pPr algn="ctr">
                        <a:lnSpc>
                          <a:spcPts val="2000"/>
                        </a:lnSpc>
                      </a:pPr>
                      <a:r>
                        <a:rPr lang="en-US" sz="2000">
                          <a:effectLst/>
                          <a:latin typeface="Time    New Roman"/>
                        </a:rPr>
                        <a:t>TB</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pPr>
                      <a:r>
                        <a:rPr lang="en-US" sz="2000">
                          <a:effectLst/>
                          <a:latin typeface="Time    New Roman"/>
                        </a:rPr>
                        <a:t>23,93</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pPr>
                      <a:r>
                        <a:rPr lang="en-US" sz="2000">
                          <a:effectLst/>
                          <a:latin typeface="Time    New Roman"/>
                        </a:rPr>
                        <a:t>31,00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pPr>
                      <a:r>
                        <a:rPr lang="en-US" sz="2000">
                          <a:effectLst/>
                          <a:latin typeface="Time    New Roman"/>
                        </a:rPr>
                        <a:t>81,40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pPr>
                      <a:r>
                        <a:rPr lang="en-US" sz="2000">
                          <a:effectLst/>
                          <a:latin typeface="Time    New Roman"/>
                        </a:rPr>
                        <a:t>93,87</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pPr>
                      <a:r>
                        <a:rPr lang="en-US" sz="2000">
                          <a:effectLst/>
                          <a:latin typeface="Time    New Roman"/>
                        </a:rPr>
                        <a:t>94,45</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pPr>
                      <a:r>
                        <a:rPr lang="en-US" sz="2000">
                          <a:effectLst/>
                          <a:latin typeface="Time    New Roman"/>
                        </a:rPr>
                        <a:t>46,70</a:t>
                      </a:r>
                      <a:endParaRPr lang="en-US" sz="2000">
                        <a:effectLst/>
                        <a:latin typeface="Time    New Roman"/>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pPr>
                      <a:r>
                        <a:rPr lang="en-US" sz="2000" dirty="0">
                          <a:effectLst/>
                          <a:latin typeface="Time    New Roman"/>
                        </a:rPr>
                        <a:t>972,90</a:t>
                      </a:r>
                      <a:endParaRPr lang="en-US" sz="2000" dirty="0">
                        <a:effectLst/>
                        <a:latin typeface="Time    New Roman"/>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550251308"/>
                  </a:ext>
                </a:extLst>
              </a:tr>
            </a:tbl>
          </a:graphicData>
        </a:graphic>
      </p:graphicFrame>
      <p:sp>
        <p:nvSpPr>
          <p:cNvPr id="7" name="TextBox 6">
            <a:extLst>
              <a:ext uri="{FF2B5EF4-FFF2-40B4-BE49-F238E27FC236}">
                <a16:creationId xmlns:a16="http://schemas.microsoft.com/office/drawing/2014/main" id="{2F258689-C36C-415A-B174-694889657E30}"/>
              </a:ext>
            </a:extLst>
          </p:cNvPr>
          <p:cNvSpPr txBox="1"/>
          <p:nvPr/>
        </p:nvSpPr>
        <p:spPr>
          <a:xfrm>
            <a:off x="874643" y="1490791"/>
            <a:ext cx="1378226" cy="605294"/>
          </a:xfrm>
          <a:prstGeom prst="rect">
            <a:avLst/>
          </a:prstGeom>
          <a:noFill/>
        </p:spPr>
        <p:txBody>
          <a:bodyPr wrap="square">
            <a:spAutoFit/>
          </a:bodyPr>
          <a:lstStyle/>
          <a:p>
            <a:pPr algn="ctr">
              <a:lnSpc>
                <a:spcPts val="2000"/>
              </a:lnSpc>
            </a:pPr>
            <a:r>
              <a:rPr lang="en-US" sz="1800" b="1" dirty="0" err="1">
                <a:effectLst/>
                <a:latin typeface="Time   New Roman"/>
              </a:rPr>
              <a:t>Tháng</a:t>
            </a:r>
            <a:r>
              <a:rPr lang="vi-VN" sz="1800" b="1" dirty="0">
                <a:effectLst/>
                <a:latin typeface="Time   New Roman"/>
              </a:rPr>
              <a:t> mùa mưa</a:t>
            </a:r>
            <a:endParaRPr lang="en-US" sz="1800" b="1" dirty="0">
              <a:effectLst/>
              <a:latin typeface="Time   New Roman"/>
            </a:endParaRPr>
          </a:p>
        </p:txBody>
      </p:sp>
      <p:sp>
        <p:nvSpPr>
          <p:cNvPr id="8" name="TextBox 7">
            <a:extLst>
              <a:ext uri="{FF2B5EF4-FFF2-40B4-BE49-F238E27FC236}">
                <a16:creationId xmlns:a16="http://schemas.microsoft.com/office/drawing/2014/main" id="{3ED65BA4-6C59-439C-A1C9-8E7463FE17EA}"/>
              </a:ext>
            </a:extLst>
          </p:cNvPr>
          <p:cNvSpPr txBox="1"/>
          <p:nvPr/>
        </p:nvSpPr>
        <p:spPr>
          <a:xfrm>
            <a:off x="874643" y="5256284"/>
            <a:ext cx="1378226" cy="605294"/>
          </a:xfrm>
          <a:prstGeom prst="rect">
            <a:avLst/>
          </a:prstGeom>
          <a:noFill/>
        </p:spPr>
        <p:txBody>
          <a:bodyPr wrap="square">
            <a:spAutoFit/>
          </a:bodyPr>
          <a:lstStyle/>
          <a:p>
            <a:pPr algn="ctr">
              <a:lnSpc>
                <a:spcPts val="2000"/>
              </a:lnSpc>
            </a:pPr>
            <a:r>
              <a:rPr lang="en-US" sz="1800" b="1" dirty="0" err="1">
                <a:effectLst/>
                <a:latin typeface="Time   New Roman"/>
              </a:rPr>
              <a:t>Tháng</a:t>
            </a:r>
            <a:r>
              <a:rPr lang="vi-VN" sz="1800" b="1" dirty="0">
                <a:effectLst/>
                <a:latin typeface="Time   New Roman"/>
              </a:rPr>
              <a:t> mùa khô</a:t>
            </a:r>
            <a:endParaRPr lang="en-US" sz="1800" b="1" dirty="0">
              <a:effectLst/>
              <a:latin typeface="Time   New Roman"/>
            </a:endParaRPr>
          </a:p>
        </p:txBody>
      </p:sp>
      <p:sp>
        <p:nvSpPr>
          <p:cNvPr id="9" name="TextBox 8">
            <a:extLst>
              <a:ext uri="{FF2B5EF4-FFF2-40B4-BE49-F238E27FC236}">
                <a16:creationId xmlns:a16="http://schemas.microsoft.com/office/drawing/2014/main" id="{A292BF74-123A-40F5-AEA1-AD6B5F732741}"/>
              </a:ext>
            </a:extLst>
          </p:cNvPr>
          <p:cNvSpPr txBox="1"/>
          <p:nvPr/>
        </p:nvSpPr>
        <p:spPr>
          <a:xfrm>
            <a:off x="278296" y="2972373"/>
            <a:ext cx="1974573" cy="1513684"/>
          </a:xfrm>
          <a:prstGeom prst="rect">
            <a:avLst/>
          </a:prstGeom>
          <a:noFill/>
        </p:spPr>
        <p:txBody>
          <a:bodyPr wrap="square">
            <a:spAutoFit/>
          </a:bodyPr>
          <a:lstStyle/>
          <a:p>
            <a:pPr algn="ctr">
              <a:lnSpc>
                <a:spcPts val="2200"/>
              </a:lnSpc>
            </a:pPr>
            <a:r>
              <a:rPr lang="vi-VN" sz="2400" dirty="0">
                <a:solidFill>
                  <a:srgbClr val="00B0F0"/>
                </a:solidFill>
                <a:effectLst/>
                <a:latin typeface="Time   New Roman"/>
              </a:rPr>
              <a:t>LƯỢNG NƯỚC MƯA THAM GIA CHẢY VÀO HẦM LÒ THEO MÙA</a:t>
            </a:r>
            <a:endParaRPr lang="en-US" sz="2400" dirty="0">
              <a:solidFill>
                <a:srgbClr val="00B0F0"/>
              </a:solidFill>
              <a:effectLst/>
              <a:latin typeface="Time   New Roman"/>
            </a:endParaRPr>
          </a:p>
        </p:txBody>
      </p:sp>
    </p:spTree>
    <p:extLst>
      <p:ext uri="{BB962C8B-B14F-4D97-AF65-F5344CB8AC3E}">
        <p14:creationId xmlns:p14="http://schemas.microsoft.com/office/powerpoint/2010/main" val="41155192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3777</Words>
  <Application>Microsoft Office PowerPoint</Application>
  <PresentationFormat>Widescreen</PresentationFormat>
  <Paragraphs>541</Paragraphs>
  <Slides>25</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.VnTime</vt:lpstr>
      <vt:lpstr>Arial</vt:lpstr>
      <vt:lpstr>Calibri</vt:lpstr>
      <vt:lpstr>Calibri Light</vt:lpstr>
      <vt:lpstr>Symbol</vt:lpstr>
      <vt:lpstr>Time      New Roman</vt:lpstr>
      <vt:lpstr>Time     New Roman</vt:lpstr>
      <vt:lpstr>Time    New Roman</vt:lpstr>
      <vt:lpstr>Time   New Roman</vt:lpstr>
      <vt:lpstr>Time  New Roman</vt:lpstr>
      <vt:lpstr>Time New Roman</vt:lpstr>
      <vt:lpstr>Times New Roman</vt:lpstr>
      <vt:lpstr>Times-Roman</vt:lpstr>
      <vt:lpstr>Office Theme</vt:lpstr>
      <vt:lpstr>   BÁO CÁO SINH HOẠT HỌC THUẬT    NGHIÊN CỨU CÁC NHÂN TỐ ẢNH HUỞNG ĐẾN LƯỢNG NƯỚC CHẢY VÀO MỎ HẦM LÒ, ÁP DỤNG TÍNH TOÁN VÀ DỰ BÁO LƯỢNG NƯỚC CHẢY VÀO MỎ HÀ LẦM, QUẢNG NINH    Trình bày: PGS.TS Đỗ Văn Bình  Hà Nội, tháng 6-2021</vt:lpstr>
      <vt:lpstr>Nội dung trình bày</vt:lpstr>
      <vt:lpstr>  CHƯƠNG 1 ĐIỀU KIỆN ĐỊA LÝ TỰ NHIÊN VÀ NHÂN TỐ ẢNH HƯỞNG ĐẾN     LƯỢNG NƯỚC CHẢY VÀO HẦM LÒ Ở HẠ LONG, QUẢNG NINH </vt:lpstr>
      <vt:lpstr>PowerPoint Presentation</vt:lpstr>
      <vt:lpstr>CHƯƠNG 2. CÁC NHÂN TỐ ẢNH HƯỞNG ĐẾN LƯỢNG NƯỚC CHẢY VÀO MỎ HẦM LÒ</vt:lpstr>
      <vt:lpstr>Các nhân tố ảnh hưởng đến dòng nước chảy vào mỏ</vt:lpstr>
      <vt:lpstr>Lượng mưa</vt:lpstr>
      <vt:lpstr>Lượng mưa tham gia vào dòng chảy trong hầm lò</vt:lpstr>
      <vt:lpstr>PowerPoint Presentation</vt:lpstr>
      <vt:lpstr>PowerPoint Presentation</vt:lpstr>
      <vt:lpstr>PowerPoint Presentation</vt:lpstr>
      <vt:lpstr>PowerPoint Presentation</vt:lpstr>
      <vt:lpstr>PowerPoint Presentation</vt:lpstr>
      <vt:lpstr>PowerPoint Presentation</vt:lpstr>
      <vt:lpstr>Chương 3. ĐÁNH GIÁ LƯỢNG NƯỚC CHẢY VÀO MỎ HẦM LÒ</vt:lpstr>
      <vt:lpstr>PowerPoint Presentation</vt:lpstr>
      <vt:lpstr>PowerPoint Presentation</vt:lpstr>
      <vt:lpstr>Chương 4. DỰ BÁO PHẠM VI CÓ NGUY CƠ GÂY BỤC NƯỚC TRONG QUÁ TRÌNH KHAI THÁC.</vt:lpstr>
      <vt:lpstr>PowerPoint Presentation</vt:lpstr>
      <vt:lpstr>PowerPoint Presentation</vt:lpstr>
      <vt:lpstr>PowerPoint Presentation</vt:lpstr>
      <vt:lpstr>PowerPoint Presentation</vt:lpstr>
      <vt:lpstr>PowerPoint Presentation</vt:lpstr>
      <vt:lpstr>PowerPoint Presentation</vt:lpstr>
      <vt:lpstr>Tác giả Xin trân trọng cám ơn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BÁO CÁO SINH HOẠT HỌC THUẬT    NGHIÊN CỨU CÁC NHÂN TỐ ẢNH HUỞNG ĐẾN LƯỢNG NƯỚC CHẢY VÀO MỎ HẦM LÒ, ÁP DỤNG TÍNH TOÁN VÀ DỰ BÁO LƯỢNG NƯỚC CHẢY VÀO MỎ HÀ LẦM, QUẢNG NINH   Trình bày: PGS.TS Đỗ Văn Bình  Hà Nội, tháng 6-2021</dc:title>
  <dc:creator>Do Van Binh</dc:creator>
  <cp:lastModifiedBy>Do Van Binh</cp:lastModifiedBy>
  <cp:revision>21</cp:revision>
  <dcterms:created xsi:type="dcterms:W3CDTF">2021-06-20T11:17:07Z</dcterms:created>
  <dcterms:modified xsi:type="dcterms:W3CDTF">2021-06-20T13:59:51Z</dcterms:modified>
</cp:coreProperties>
</file>