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7" r:id="rId3"/>
    <p:sldId id="269" r:id="rId4"/>
    <p:sldId id="257" r:id="rId5"/>
    <p:sldId id="271" r:id="rId6"/>
    <p:sldId id="263" r:id="rId7"/>
    <p:sldId id="272" r:id="rId8"/>
    <p:sldId id="273" r:id="rId9"/>
    <p:sldId id="275" r:id="rId10"/>
    <p:sldId id="274" r:id="rId11"/>
    <p:sldId id="276" r:id="rId12"/>
    <p:sldId id="264" r:id="rId13"/>
    <p:sldId id="277" r:id="rId14"/>
    <p:sldId id="265" r:id="rId15"/>
    <p:sldId id="258" r:id="rId16"/>
    <p:sldId id="259" r:id="rId17"/>
    <p:sldId id="260" r:id="rId18"/>
    <p:sldId id="261" r:id="rId19"/>
    <p:sldId id="278" r:id="rId20"/>
    <p:sldId id="279"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D1B06-C407-42FB-9C65-03E773C216BF}"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1AD6590D-2B2F-43AA-97A5-61D8EDFD7220}">
      <dgm:prSet phldrT="[Text]" custT="1"/>
      <dgm:spPr>
        <a:solidFill>
          <a:srgbClr val="00B0F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1. </a:t>
          </a:r>
          <a:r>
            <a:rPr lang="vi-VN" sz="2800" dirty="0">
              <a:solidFill>
                <a:schemeClr val="bg1"/>
              </a:solidFill>
              <a:latin typeface="Times New Roman" panose="02020603050405020304" pitchFamily="18" charset="0"/>
              <a:cs typeface="Times New Roman" panose="02020603050405020304" pitchFamily="18" charset="0"/>
            </a:rPr>
            <a:t>Mục đích, vai trò của thí nghiệm trong nghiên cứu nước khoáng</a:t>
          </a:r>
          <a:endParaRPr lang="en-US" sz="2800" dirty="0">
            <a:solidFill>
              <a:schemeClr val="bg1"/>
            </a:solidFill>
            <a:latin typeface="Times New Roman" panose="02020603050405020304" pitchFamily="18" charset="0"/>
            <a:cs typeface="Times New Roman" panose="02020603050405020304" pitchFamily="18" charset="0"/>
          </a:endParaRPr>
        </a:p>
      </dgm:t>
    </dgm:pt>
    <dgm:pt modelId="{D2D41151-DC85-4C12-872E-D420FB3A6B43}" type="parTrans" cxnId="{DE55B1C0-7C4D-476C-B124-3B9343DFA76E}">
      <dgm:prSet/>
      <dgm:spPr/>
      <dgm:t>
        <a:bodyPr/>
        <a:lstStyle/>
        <a:p>
          <a:endParaRPr lang="en-US" sz="2800">
            <a:solidFill>
              <a:schemeClr val="bg1"/>
            </a:solidFill>
          </a:endParaRPr>
        </a:p>
      </dgm:t>
    </dgm:pt>
    <dgm:pt modelId="{11A28219-324E-4B35-AA01-EA57C3038D56}" type="sibTrans" cxnId="{DE55B1C0-7C4D-476C-B124-3B9343DFA76E}">
      <dgm:prSet/>
      <dgm:spPr>
        <a:solidFill>
          <a:srgbClr val="00B0F0"/>
        </a:solidFill>
      </dgm:spPr>
      <dgm:t>
        <a:bodyPr/>
        <a:lstStyle/>
        <a:p>
          <a:endParaRPr lang="en-US" sz="2800">
            <a:solidFill>
              <a:schemeClr val="bg1"/>
            </a:solidFill>
          </a:endParaRPr>
        </a:p>
      </dgm:t>
    </dgm:pt>
    <dgm:pt modelId="{DDEA7961-61D8-4F4E-949B-3E9CEED968F3}">
      <dgm:prSet phldrT="[Text]" custT="1"/>
      <dgm:spPr>
        <a:solidFill>
          <a:srgbClr val="00B0F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2. </a:t>
          </a:r>
          <a:r>
            <a:rPr lang="vi-VN" sz="2800" dirty="0">
              <a:solidFill>
                <a:schemeClr val="bg1"/>
              </a:solidFill>
              <a:latin typeface="Times New Roman" panose="02020603050405020304" pitchFamily="18" charset="0"/>
              <a:cs typeface="Times New Roman" panose="02020603050405020304" pitchFamily="18" charset="0"/>
            </a:rPr>
            <a:t>N</a:t>
          </a:r>
          <a:r>
            <a:rPr lang="en-US" sz="2800" dirty="0" err="1">
              <a:solidFill>
                <a:schemeClr val="bg1"/>
              </a:solidFill>
              <a:latin typeface="Times New Roman" panose="02020603050405020304" pitchFamily="18" charset="0"/>
              <a:cs typeface="Times New Roman" panose="02020603050405020304" pitchFamily="18" charset="0"/>
            </a:rPr>
            <a:t>guồn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khoáng</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Phú Ninh</a:t>
          </a:r>
          <a:endParaRPr lang="en-US" sz="2800" dirty="0">
            <a:solidFill>
              <a:schemeClr val="bg1"/>
            </a:solidFill>
            <a:latin typeface="Times New Roman" panose="02020603050405020304" pitchFamily="18" charset="0"/>
            <a:cs typeface="Times New Roman" panose="02020603050405020304" pitchFamily="18" charset="0"/>
          </a:endParaRPr>
        </a:p>
      </dgm:t>
    </dgm:pt>
    <dgm:pt modelId="{3DD45C92-601C-4471-8DCB-71DA7F70787A}" type="parTrans" cxnId="{E6822056-EA83-4CA9-9F2F-73CFD7D83D29}">
      <dgm:prSet/>
      <dgm:spPr/>
      <dgm:t>
        <a:bodyPr/>
        <a:lstStyle/>
        <a:p>
          <a:endParaRPr lang="en-US" sz="2800">
            <a:solidFill>
              <a:schemeClr val="bg1"/>
            </a:solidFill>
          </a:endParaRPr>
        </a:p>
      </dgm:t>
    </dgm:pt>
    <dgm:pt modelId="{1FE0730F-D213-48E0-823F-7D2AF6FC86FF}" type="sibTrans" cxnId="{E6822056-EA83-4CA9-9F2F-73CFD7D83D29}">
      <dgm:prSet/>
      <dgm:spPr/>
      <dgm:t>
        <a:bodyPr/>
        <a:lstStyle/>
        <a:p>
          <a:endParaRPr lang="en-US" sz="2800">
            <a:solidFill>
              <a:schemeClr val="bg1"/>
            </a:solidFill>
          </a:endParaRPr>
        </a:p>
      </dgm:t>
    </dgm:pt>
    <dgm:pt modelId="{CA1542B5-9E94-4B78-AF36-E99E671825B5}">
      <dgm:prSet phldrT="[Text]" custT="1"/>
      <dgm:spPr>
        <a:solidFill>
          <a:srgbClr val="00B0F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4. </a:t>
          </a:r>
          <a:r>
            <a:rPr lang="vi-VN" sz="2800" dirty="0">
              <a:solidFill>
                <a:schemeClr val="bg1"/>
              </a:solidFill>
              <a:latin typeface="Times New Roman" panose="02020603050405020304" pitchFamily="18" charset="0"/>
              <a:cs typeface="Times New Roman" panose="02020603050405020304" pitchFamily="18" charset="0"/>
            </a:rPr>
            <a:t>Đánh giá chất lượng trữ lượng nước khoáng theo tài liệu thí nghiệm</a:t>
          </a:r>
          <a:endParaRPr lang="en-US" sz="2800" dirty="0">
            <a:solidFill>
              <a:schemeClr val="bg1"/>
            </a:solidFill>
            <a:latin typeface="Times New Roman" panose="02020603050405020304" pitchFamily="18" charset="0"/>
            <a:cs typeface="Times New Roman" panose="02020603050405020304" pitchFamily="18" charset="0"/>
          </a:endParaRPr>
        </a:p>
      </dgm:t>
    </dgm:pt>
    <dgm:pt modelId="{A709A4D6-BE38-4B09-A0E7-D428756084DA}" type="parTrans" cxnId="{D7EB3F9B-09CA-4FDE-A041-69F6FDB93370}">
      <dgm:prSet/>
      <dgm:spPr/>
      <dgm:t>
        <a:bodyPr/>
        <a:lstStyle/>
        <a:p>
          <a:endParaRPr lang="en-US" sz="2800">
            <a:solidFill>
              <a:schemeClr val="bg1"/>
            </a:solidFill>
          </a:endParaRPr>
        </a:p>
      </dgm:t>
    </dgm:pt>
    <dgm:pt modelId="{A593557B-0843-40CF-B13F-6FC402E0D61A}" type="sibTrans" cxnId="{D7EB3F9B-09CA-4FDE-A041-69F6FDB93370}">
      <dgm:prSet/>
      <dgm:spPr/>
      <dgm:t>
        <a:bodyPr/>
        <a:lstStyle/>
        <a:p>
          <a:endParaRPr lang="en-US" sz="2800">
            <a:solidFill>
              <a:schemeClr val="bg1"/>
            </a:solidFill>
          </a:endParaRPr>
        </a:p>
      </dgm:t>
    </dgm:pt>
    <dgm:pt modelId="{C069EA96-8868-4546-9B92-BC8CEA9F4BDD}">
      <dgm:prSet custT="1"/>
      <dgm:spPr>
        <a:solidFill>
          <a:srgbClr val="00B0F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3. </a:t>
          </a:r>
          <a:r>
            <a:rPr lang="vi-VN" sz="2800" dirty="0">
              <a:solidFill>
                <a:schemeClr val="bg1"/>
              </a:solidFill>
              <a:latin typeface="Times New Roman" panose="02020603050405020304" pitchFamily="18" charset="0"/>
              <a:cs typeface="Times New Roman" panose="02020603050405020304" pitchFamily="18" charset="0"/>
            </a:rPr>
            <a:t>Thí nghiệm và tính toán thông số tầng chứa nước khoáng </a:t>
          </a:r>
          <a:endParaRPr lang="en-US" sz="2800" dirty="0">
            <a:solidFill>
              <a:schemeClr val="bg1"/>
            </a:solidFill>
            <a:latin typeface="Times New Roman" panose="02020603050405020304" pitchFamily="18" charset="0"/>
            <a:cs typeface="Times New Roman" panose="02020603050405020304" pitchFamily="18" charset="0"/>
          </a:endParaRPr>
        </a:p>
      </dgm:t>
    </dgm:pt>
    <dgm:pt modelId="{4B14FF7D-352A-4436-836B-B725D5B60B34}" type="parTrans" cxnId="{C6B451BF-3C27-4055-88E8-13E88EEAADA8}">
      <dgm:prSet/>
      <dgm:spPr/>
      <dgm:t>
        <a:bodyPr/>
        <a:lstStyle/>
        <a:p>
          <a:endParaRPr lang="en-US" sz="2800">
            <a:solidFill>
              <a:schemeClr val="bg1"/>
            </a:solidFill>
          </a:endParaRPr>
        </a:p>
      </dgm:t>
    </dgm:pt>
    <dgm:pt modelId="{25ACEAF8-ACF8-4247-A6C5-9BFB578C0B15}" type="sibTrans" cxnId="{C6B451BF-3C27-4055-88E8-13E88EEAADA8}">
      <dgm:prSet/>
      <dgm:spPr/>
      <dgm:t>
        <a:bodyPr/>
        <a:lstStyle/>
        <a:p>
          <a:endParaRPr lang="en-US" sz="2800">
            <a:solidFill>
              <a:schemeClr val="bg1"/>
            </a:solidFill>
          </a:endParaRPr>
        </a:p>
      </dgm:t>
    </dgm:pt>
    <dgm:pt modelId="{B06F25E8-9885-4609-9576-CCB270AEEDC9}">
      <dgm:prSet custT="1"/>
      <dgm:spPr>
        <a:solidFill>
          <a:srgbClr val="00B0F0"/>
        </a:solidFill>
      </dgm:spPr>
      <dgm:t>
        <a:bodyPr/>
        <a:lstStyle/>
        <a:p>
          <a:r>
            <a:rPr lang="en-US" sz="2800" dirty="0">
              <a:solidFill>
                <a:schemeClr val="bg1"/>
              </a:solidFill>
              <a:latin typeface="Times New Roman" panose="02020603050405020304" pitchFamily="18" charset="0"/>
              <a:cs typeface="Times New Roman" panose="02020603050405020304" pitchFamily="18" charset="0"/>
            </a:rPr>
            <a:t>5. </a:t>
          </a:r>
          <a:r>
            <a:rPr lang="vi-VN" sz="2800" dirty="0">
              <a:solidFill>
                <a:schemeClr val="bg1"/>
              </a:solidFill>
              <a:latin typeface="Times New Roman" panose="02020603050405020304" pitchFamily="18" charset="0"/>
              <a:cs typeface="Times New Roman" panose="02020603050405020304" pitchFamily="18" charset="0"/>
            </a:rPr>
            <a:t>Kết luận</a:t>
          </a:r>
          <a:endParaRPr lang="en-US" sz="2800" dirty="0">
            <a:solidFill>
              <a:schemeClr val="bg1"/>
            </a:solidFill>
            <a:latin typeface="Times New Roman" panose="02020603050405020304" pitchFamily="18" charset="0"/>
            <a:cs typeface="Times New Roman" panose="02020603050405020304" pitchFamily="18" charset="0"/>
          </a:endParaRPr>
        </a:p>
      </dgm:t>
    </dgm:pt>
    <dgm:pt modelId="{A4272807-9480-48B7-89BD-D148AFE19205}" type="parTrans" cxnId="{FC823C98-A7AE-43EE-82FA-FBF3218EB1F4}">
      <dgm:prSet/>
      <dgm:spPr/>
      <dgm:t>
        <a:bodyPr/>
        <a:lstStyle/>
        <a:p>
          <a:endParaRPr lang="en-US" sz="2800">
            <a:solidFill>
              <a:schemeClr val="bg1"/>
            </a:solidFill>
          </a:endParaRPr>
        </a:p>
      </dgm:t>
    </dgm:pt>
    <dgm:pt modelId="{39AC7F63-2E54-4BA9-A838-67D7D2F3FFD2}" type="sibTrans" cxnId="{FC823C98-A7AE-43EE-82FA-FBF3218EB1F4}">
      <dgm:prSet/>
      <dgm:spPr/>
      <dgm:t>
        <a:bodyPr/>
        <a:lstStyle/>
        <a:p>
          <a:endParaRPr lang="en-US" sz="2800">
            <a:solidFill>
              <a:schemeClr val="bg1"/>
            </a:solidFill>
          </a:endParaRPr>
        </a:p>
      </dgm:t>
    </dgm:pt>
    <dgm:pt modelId="{924FF91D-BFAC-47B9-A16A-86C1DF7BE857}" type="pres">
      <dgm:prSet presAssocID="{EEED1B06-C407-42FB-9C65-03E773C216BF}" presName="Name0" presStyleCnt="0">
        <dgm:presLayoutVars>
          <dgm:chMax val="7"/>
          <dgm:chPref val="7"/>
          <dgm:dir/>
        </dgm:presLayoutVars>
      </dgm:prSet>
      <dgm:spPr/>
    </dgm:pt>
    <dgm:pt modelId="{A02E2C77-0CC0-47A7-AEAD-0C6E6B0297F5}" type="pres">
      <dgm:prSet presAssocID="{EEED1B06-C407-42FB-9C65-03E773C216BF}" presName="Name1" presStyleCnt="0"/>
      <dgm:spPr/>
    </dgm:pt>
    <dgm:pt modelId="{E72E3156-0DE8-4E31-AB5F-059D7ACD17A8}" type="pres">
      <dgm:prSet presAssocID="{EEED1B06-C407-42FB-9C65-03E773C216BF}" presName="cycle" presStyleCnt="0"/>
      <dgm:spPr/>
    </dgm:pt>
    <dgm:pt modelId="{34695C90-9E33-43B4-A2D9-00596B1AF04B}" type="pres">
      <dgm:prSet presAssocID="{EEED1B06-C407-42FB-9C65-03E773C216BF}" presName="srcNode" presStyleLbl="node1" presStyleIdx="0" presStyleCnt="5"/>
      <dgm:spPr/>
    </dgm:pt>
    <dgm:pt modelId="{CB5545A4-1D12-49A0-8D72-4CFBC5887F1E}" type="pres">
      <dgm:prSet presAssocID="{EEED1B06-C407-42FB-9C65-03E773C216BF}" presName="conn" presStyleLbl="parChTrans1D2" presStyleIdx="0" presStyleCnt="1"/>
      <dgm:spPr/>
    </dgm:pt>
    <dgm:pt modelId="{99E372CD-7936-4A43-B3C3-016EAF37577D}" type="pres">
      <dgm:prSet presAssocID="{EEED1B06-C407-42FB-9C65-03E773C216BF}" presName="extraNode" presStyleLbl="node1" presStyleIdx="0" presStyleCnt="5"/>
      <dgm:spPr/>
    </dgm:pt>
    <dgm:pt modelId="{CB98DA8F-3851-49BC-B7CD-1080C7976CA0}" type="pres">
      <dgm:prSet presAssocID="{EEED1B06-C407-42FB-9C65-03E773C216BF}" presName="dstNode" presStyleLbl="node1" presStyleIdx="0" presStyleCnt="5"/>
      <dgm:spPr/>
    </dgm:pt>
    <dgm:pt modelId="{557C28B0-CA04-40FA-9CE4-B5BC463DB5A2}" type="pres">
      <dgm:prSet presAssocID="{1AD6590D-2B2F-43AA-97A5-61D8EDFD7220}" presName="text_1" presStyleLbl="node1" presStyleIdx="0" presStyleCnt="5" custScaleX="96540" custScaleY="112073" custLinFactNeighborX="-838" custLinFactNeighborY="9087">
        <dgm:presLayoutVars>
          <dgm:bulletEnabled val="1"/>
        </dgm:presLayoutVars>
      </dgm:prSet>
      <dgm:spPr/>
    </dgm:pt>
    <dgm:pt modelId="{347D4B1C-A9CB-47FD-ADD9-DF1CE99CF082}" type="pres">
      <dgm:prSet presAssocID="{1AD6590D-2B2F-43AA-97A5-61D8EDFD7220}" presName="accent_1" presStyleCnt="0"/>
      <dgm:spPr/>
    </dgm:pt>
    <dgm:pt modelId="{03536A3E-E181-4040-931B-A537F3EE6EBD}" type="pres">
      <dgm:prSet presAssocID="{1AD6590D-2B2F-43AA-97A5-61D8EDFD7220}" presName="accentRepeatNode" presStyleLbl="solidFgAcc1" presStyleIdx="0" presStyleCnt="5" custLinFactNeighborX="-22761" custLinFactNeighborY="10109"/>
      <dgm:spPr>
        <a:solidFill>
          <a:schemeClr val="bg1"/>
        </a:solidFill>
        <a:ln>
          <a:solidFill>
            <a:schemeClr val="tx2">
              <a:lumMod val="60000"/>
              <a:lumOff val="40000"/>
            </a:schemeClr>
          </a:solidFill>
        </a:ln>
      </dgm:spPr>
    </dgm:pt>
    <dgm:pt modelId="{8FDC8EFE-8696-4F08-9979-EA113A609601}" type="pres">
      <dgm:prSet presAssocID="{DDEA7961-61D8-4F4E-949B-3E9CEED968F3}" presName="text_2" presStyleLbl="node1" presStyleIdx="1" presStyleCnt="5" custScaleX="97899" custScaleY="153019" custLinFactNeighborX="-2506" custLinFactNeighborY="4934">
        <dgm:presLayoutVars>
          <dgm:bulletEnabled val="1"/>
        </dgm:presLayoutVars>
      </dgm:prSet>
      <dgm:spPr/>
    </dgm:pt>
    <dgm:pt modelId="{562341ED-D8E4-4168-8468-02C19477A0D3}" type="pres">
      <dgm:prSet presAssocID="{DDEA7961-61D8-4F4E-949B-3E9CEED968F3}" presName="accent_2" presStyleCnt="0"/>
      <dgm:spPr/>
    </dgm:pt>
    <dgm:pt modelId="{153983CB-4A14-4042-91BE-E2A8B0BCC65F}" type="pres">
      <dgm:prSet presAssocID="{DDEA7961-61D8-4F4E-949B-3E9CEED968F3}" presName="accentRepeatNode" presStyleLbl="solidFgAcc1" presStyleIdx="1" presStyleCnt="5" custScaleX="103371" custScaleY="95420" custLinFactNeighborX="-26393" custLinFactNeighborY="8272"/>
      <dgm:spPr>
        <a:solidFill>
          <a:schemeClr val="bg1"/>
        </a:solidFill>
        <a:ln>
          <a:solidFill>
            <a:schemeClr val="tx2">
              <a:lumMod val="60000"/>
              <a:lumOff val="40000"/>
            </a:schemeClr>
          </a:solidFill>
        </a:ln>
      </dgm:spPr>
    </dgm:pt>
    <dgm:pt modelId="{6CCCE7B3-B8F6-45E8-8690-7254F36DFE77}" type="pres">
      <dgm:prSet presAssocID="{C069EA96-8868-4546-9B92-BC8CEA9F4BDD}" presName="text_3" presStyleLbl="node1" presStyleIdx="2" presStyleCnt="5" custScaleX="97054" custScaleY="138582" custLinFactNeighborX="-2573" custLinFactNeighborY="8000">
        <dgm:presLayoutVars>
          <dgm:bulletEnabled val="1"/>
        </dgm:presLayoutVars>
      </dgm:prSet>
      <dgm:spPr/>
    </dgm:pt>
    <dgm:pt modelId="{0F507F6A-BB05-451B-BEE1-66D9FB6BE9ED}" type="pres">
      <dgm:prSet presAssocID="{C069EA96-8868-4546-9B92-BC8CEA9F4BDD}" presName="accent_3" presStyleCnt="0"/>
      <dgm:spPr/>
    </dgm:pt>
    <dgm:pt modelId="{46581734-F508-40A5-8A05-96E05A9CFE5D}" type="pres">
      <dgm:prSet presAssocID="{C069EA96-8868-4546-9B92-BC8CEA9F4BDD}" presName="accentRepeatNode" presStyleLbl="solidFgAcc1" presStyleIdx="2" presStyleCnt="5" custLinFactNeighborX="-33701" custLinFactNeighborY="4300"/>
      <dgm:spPr>
        <a:solidFill>
          <a:schemeClr val="bg1"/>
        </a:solidFill>
        <a:ln>
          <a:solidFill>
            <a:schemeClr val="tx2">
              <a:lumMod val="60000"/>
              <a:lumOff val="40000"/>
            </a:schemeClr>
          </a:solidFill>
        </a:ln>
      </dgm:spPr>
    </dgm:pt>
    <dgm:pt modelId="{02628AC6-BE04-4CEE-B7F5-0DC1D3D9D82B}" type="pres">
      <dgm:prSet presAssocID="{CA1542B5-9E94-4B78-AF36-E99E671825B5}" presName="text_4" presStyleLbl="node1" presStyleIdx="3" presStyleCnt="5" custScaleX="95586" custScaleY="138581" custLinFactNeighborX="-2662" custLinFactNeighborY="3848">
        <dgm:presLayoutVars>
          <dgm:bulletEnabled val="1"/>
        </dgm:presLayoutVars>
      </dgm:prSet>
      <dgm:spPr/>
    </dgm:pt>
    <dgm:pt modelId="{F47B3152-66F1-438E-A696-9E64806ED9B4}" type="pres">
      <dgm:prSet presAssocID="{CA1542B5-9E94-4B78-AF36-E99E671825B5}" presName="accent_4" presStyleCnt="0"/>
      <dgm:spPr/>
    </dgm:pt>
    <dgm:pt modelId="{20FE6B95-13D8-4EA1-8D9F-5DF461094645}" type="pres">
      <dgm:prSet presAssocID="{CA1542B5-9E94-4B78-AF36-E99E671825B5}" presName="accentRepeatNode" presStyleLbl="solidFgAcc1" presStyleIdx="3" presStyleCnt="5" custLinFactNeighborX="-12950" custLinFactNeighborY="2475"/>
      <dgm:spPr>
        <a:solidFill>
          <a:schemeClr val="bg1"/>
        </a:solidFill>
        <a:ln>
          <a:solidFill>
            <a:schemeClr val="tx2">
              <a:lumMod val="60000"/>
              <a:lumOff val="40000"/>
            </a:schemeClr>
          </a:solidFill>
        </a:ln>
      </dgm:spPr>
    </dgm:pt>
    <dgm:pt modelId="{939C8BB4-6D2B-4E41-A7D2-58D350A228AD}" type="pres">
      <dgm:prSet presAssocID="{B06F25E8-9885-4609-9576-CCB270AEEDC9}" presName="text_5" presStyleLbl="node1" presStyleIdx="4" presStyleCnt="5" custScaleX="98632" custLinFactNeighborX="-737" custLinFactNeighborY="-304">
        <dgm:presLayoutVars>
          <dgm:bulletEnabled val="1"/>
        </dgm:presLayoutVars>
      </dgm:prSet>
      <dgm:spPr/>
    </dgm:pt>
    <dgm:pt modelId="{00A4C596-CBDE-4FB6-BE06-4FE88BB7613C}" type="pres">
      <dgm:prSet presAssocID="{B06F25E8-9885-4609-9576-CCB270AEEDC9}" presName="accent_5" presStyleCnt="0"/>
      <dgm:spPr/>
    </dgm:pt>
    <dgm:pt modelId="{2211B6B2-EAFC-44AE-8364-32D80E82BB97}" type="pres">
      <dgm:prSet presAssocID="{B06F25E8-9885-4609-9576-CCB270AEEDC9}" presName="accentRepeatNode" presStyleLbl="solidFgAcc1" presStyleIdx="4" presStyleCnt="5"/>
      <dgm:spPr>
        <a:solidFill>
          <a:schemeClr val="bg1"/>
        </a:solidFill>
        <a:ln>
          <a:solidFill>
            <a:schemeClr val="tx2">
              <a:lumMod val="60000"/>
              <a:lumOff val="40000"/>
            </a:schemeClr>
          </a:solidFill>
        </a:ln>
      </dgm:spPr>
    </dgm:pt>
  </dgm:ptLst>
  <dgm:cxnLst>
    <dgm:cxn modelId="{14C92D00-DD55-4415-8673-F128127B0D5E}" type="presOf" srcId="{EEED1B06-C407-42FB-9C65-03E773C216BF}" destId="{924FF91D-BFAC-47B9-A16A-86C1DF7BE857}" srcOrd="0" destOrd="0" presId="urn:microsoft.com/office/officeart/2008/layout/VerticalCurvedList"/>
    <dgm:cxn modelId="{04809648-7712-4367-8678-A9F9555D61D1}" type="presOf" srcId="{C069EA96-8868-4546-9B92-BC8CEA9F4BDD}" destId="{6CCCE7B3-B8F6-45E8-8690-7254F36DFE77}" srcOrd="0" destOrd="0" presId="urn:microsoft.com/office/officeart/2008/layout/VerticalCurvedList"/>
    <dgm:cxn modelId="{E6822056-EA83-4CA9-9F2F-73CFD7D83D29}" srcId="{EEED1B06-C407-42FB-9C65-03E773C216BF}" destId="{DDEA7961-61D8-4F4E-949B-3E9CEED968F3}" srcOrd="1" destOrd="0" parTransId="{3DD45C92-601C-4471-8DCB-71DA7F70787A}" sibTransId="{1FE0730F-D213-48E0-823F-7D2AF6FC86FF}"/>
    <dgm:cxn modelId="{F97A2C5A-25CA-4598-A05C-E989F753B760}" type="presOf" srcId="{11A28219-324E-4B35-AA01-EA57C3038D56}" destId="{CB5545A4-1D12-49A0-8D72-4CFBC5887F1E}" srcOrd="0" destOrd="0" presId="urn:microsoft.com/office/officeart/2008/layout/VerticalCurvedList"/>
    <dgm:cxn modelId="{30B6EE96-F4F3-4F99-9CFE-AE8687D2937B}" type="presOf" srcId="{B06F25E8-9885-4609-9576-CCB270AEEDC9}" destId="{939C8BB4-6D2B-4E41-A7D2-58D350A228AD}" srcOrd="0" destOrd="0" presId="urn:microsoft.com/office/officeart/2008/layout/VerticalCurvedList"/>
    <dgm:cxn modelId="{314CF596-B708-4194-8D0C-D2A95070202B}" type="presOf" srcId="{DDEA7961-61D8-4F4E-949B-3E9CEED968F3}" destId="{8FDC8EFE-8696-4F08-9979-EA113A609601}" srcOrd="0" destOrd="0" presId="urn:microsoft.com/office/officeart/2008/layout/VerticalCurvedList"/>
    <dgm:cxn modelId="{FC823C98-A7AE-43EE-82FA-FBF3218EB1F4}" srcId="{EEED1B06-C407-42FB-9C65-03E773C216BF}" destId="{B06F25E8-9885-4609-9576-CCB270AEEDC9}" srcOrd="4" destOrd="0" parTransId="{A4272807-9480-48B7-89BD-D148AFE19205}" sibTransId="{39AC7F63-2E54-4BA9-A838-67D7D2F3FFD2}"/>
    <dgm:cxn modelId="{AA5E209A-6963-40FE-8CF0-375E24A3FCC5}" type="presOf" srcId="{1AD6590D-2B2F-43AA-97A5-61D8EDFD7220}" destId="{557C28B0-CA04-40FA-9CE4-B5BC463DB5A2}" srcOrd="0" destOrd="0" presId="urn:microsoft.com/office/officeart/2008/layout/VerticalCurvedList"/>
    <dgm:cxn modelId="{D7EB3F9B-09CA-4FDE-A041-69F6FDB93370}" srcId="{EEED1B06-C407-42FB-9C65-03E773C216BF}" destId="{CA1542B5-9E94-4B78-AF36-E99E671825B5}" srcOrd="3" destOrd="0" parTransId="{A709A4D6-BE38-4B09-A0E7-D428756084DA}" sibTransId="{A593557B-0843-40CF-B13F-6FC402E0D61A}"/>
    <dgm:cxn modelId="{59E265A0-9781-4D1E-9F18-540C21DBCB4B}" type="presOf" srcId="{CA1542B5-9E94-4B78-AF36-E99E671825B5}" destId="{02628AC6-BE04-4CEE-B7F5-0DC1D3D9D82B}" srcOrd="0" destOrd="0" presId="urn:microsoft.com/office/officeart/2008/layout/VerticalCurvedList"/>
    <dgm:cxn modelId="{C6B451BF-3C27-4055-88E8-13E88EEAADA8}" srcId="{EEED1B06-C407-42FB-9C65-03E773C216BF}" destId="{C069EA96-8868-4546-9B92-BC8CEA9F4BDD}" srcOrd="2" destOrd="0" parTransId="{4B14FF7D-352A-4436-836B-B725D5B60B34}" sibTransId="{25ACEAF8-ACF8-4247-A6C5-9BFB578C0B15}"/>
    <dgm:cxn modelId="{DE55B1C0-7C4D-476C-B124-3B9343DFA76E}" srcId="{EEED1B06-C407-42FB-9C65-03E773C216BF}" destId="{1AD6590D-2B2F-43AA-97A5-61D8EDFD7220}" srcOrd="0" destOrd="0" parTransId="{D2D41151-DC85-4C12-872E-D420FB3A6B43}" sibTransId="{11A28219-324E-4B35-AA01-EA57C3038D56}"/>
    <dgm:cxn modelId="{C107D952-07DE-42E9-9788-69F0D86B265F}" type="presParOf" srcId="{924FF91D-BFAC-47B9-A16A-86C1DF7BE857}" destId="{A02E2C77-0CC0-47A7-AEAD-0C6E6B0297F5}" srcOrd="0" destOrd="0" presId="urn:microsoft.com/office/officeart/2008/layout/VerticalCurvedList"/>
    <dgm:cxn modelId="{D2F8F46A-BEA5-495D-8B2E-FAFB4BDB8096}" type="presParOf" srcId="{A02E2C77-0CC0-47A7-AEAD-0C6E6B0297F5}" destId="{E72E3156-0DE8-4E31-AB5F-059D7ACD17A8}" srcOrd="0" destOrd="0" presId="urn:microsoft.com/office/officeart/2008/layout/VerticalCurvedList"/>
    <dgm:cxn modelId="{8E76758A-43CB-4EF6-85BE-6989706A57F0}" type="presParOf" srcId="{E72E3156-0DE8-4E31-AB5F-059D7ACD17A8}" destId="{34695C90-9E33-43B4-A2D9-00596B1AF04B}" srcOrd="0" destOrd="0" presId="urn:microsoft.com/office/officeart/2008/layout/VerticalCurvedList"/>
    <dgm:cxn modelId="{3C751BFD-1584-4E24-BE68-291AC9CF7128}" type="presParOf" srcId="{E72E3156-0DE8-4E31-AB5F-059D7ACD17A8}" destId="{CB5545A4-1D12-49A0-8D72-4CFBC5887F1E}" srcOrd="1" destOrd="0" presId="urn:microsoft.com/office/officeart/2008/layout/VerticalCurvedList"/>
    <dgm:cxn modelId="{8BF4015A-4BB6-45A6-A7B9-FA8C65679352}" type="presParOf" srcId="{E72E3156-0DE8-4E31-AB5F-059D7ACD17A8}" destId="{99E372CD-7936-4A43-B3C3-016EAF37577D}" srcOrd="2" destOrd="0" presId="urn:microsoft.com/office/officeart/2008/layout/VerticalCurvedList"/>
    <dgm:cxn modelId="{958CD5EA-0A2F-4853-B260-E32F59765022}" type="presParOf" srcId="{E72E3156-0DE8-4E31-AB5F-059D7ACD17A8}" destId="{CB98DA8F-3851-49BC-B7CD-1080C7976CA0}" srcOrd="3" destOrd="0" presId="urn:microsoft.com/office/officeart/2008/layout/VerticalCurvedList"/>
    <dgm:cxn modelId="{D6BF822E-89B8-4C36-B9BD-1E9845CA0543}" type="presParOf" srcId="{A02E2C77-0CC0-47A7-AEAD-0C6E6B0297F5}" destId="{557C28B0-CA04-40FA-9CE4-B5BC463DB5A2}" srcOrd="1" destOrd="0" presId="urn:microsoft.com/office/officeart/2008/layout/VerticalCurvedList"/>
    <dgm:cxn modelId="{656E5033-B689-4497-9828-B128B32D20EE}" type="presParOf" srcId="{A02E2C77-0CC0-47A7-AEAD-0C6E6B0297F5}" destId="{347D4B1C-A9CB-47FD-ADD9-DF1CE99CF082}" srcOrd="2" destOrd="0" presId="urn:microsoft.com/office/officeart/2008/layout/VerticalCurvedList"/>
    <dgm:cxn modelId="{341A99FE-D579-4A14-B55D-F4B9AFD82674}" type="presParOf" srcId="{347D4B1C-A9CB-47FD-ADD9-DF1CE99CF082}" destId="{03536A3E-E181-4040-931B-A537F3EE6EBD}" srcOrd="0" destOrd="0" presId="urn:microsoft.com/office/officeart/2008/layout/VerticalCurvedList"/>
    <dgm:cxn modelId="{78CDC285-A119-4447-80C5-0E4BC337E64C}" type="presParOf" srcId="{A02E2C77-0CC0-47A7-AEAD-0C6E6B0297F5}" destId="{8FDC8EFE-8696-4F08-9979-EA113A609601}" srcOrd="3" destOrd="0" presId="urn:microsoft.com/office/officeart/2008/layout/VerticalCurvedList"/>
    <dgm:cxn modelId="{B9318362-1683-43BA-9C5A-FBB4313D790E}" type="presParOf" srcId="{A02E2C77-0CC0-47A7-AEAD-0C6E6B0297F5}" destId="{562341ED-D8E4-4168-8468-02C19477A0D3}" srcOrd="4" destOrd="0" presId="urn:microsoft.com/office/officeart/2008/layout/VerticalCurvedList"/>
    <dgm:cxn modelId="{446844DB-A892-4E71-BFDD-CFC8CFF75D97}" type="presParOf" srcId="{562341ED-D8E4-4168-8468-02C19477A0D3}" destId="{153983CB-4A14-4042-91BE-E2A8B0BCC65F}" srcOrd="0" destOrd="0" presId="urn:microsoft.com/office/officeart/2008/layout/VerticalCurvedList"/>
    <dgm:cxn modelId="{1BF3F0A2-1F41-4DBC-B009-09EB977AE32C}" type="presParOf" srcId="{A02E2C77-0CC0-47A7-AEAD-0C6E6B0297F5}" destId="{6CCCE7B3-B8F6-45E8-8690-7254F36DFE77}" srcOrd="5" destOrd="0" presId="urn:microsoft.com/office/officeart/2008/layout/VerticalCurvedList"/>
    <dgm:cxn modelId="{82D53D3E-4183-4190-9682-81345FAFDCF7}" type="presParOf" srcId="{A02E2C77-0CC0-47A7-AEAD-0C6E6B0297F5}" destId="{0F507F6A-BB05-451B-BEE1-66D9FB6BE9ED}" srcOrd="6" destOrd="0" presId="urn:microsoft.com/office/officeart/2008/layout/VerticalCurvedList"/>
    <dgm:cxn modelId="{DADFEEED-1BCC-482F-B32D-59DE0E49D49A}" type="presParOf" srcId="{0F507F6A-BB05-451B-BEE1-66D9FB6BE9ED}" destId="{46581734-F508-40A5-8A05-96E05A9CFE5D}" srcOrd="0" destOrd="0" presId="urn:microsoft.com/office/officeart/2008/layout/VerticalCurvedList"/>
    <dgm:cxn modelId="{84BC46C1-AFEB-48CD-A6DF-CB5287679DC1}" type="presParOf" srcId="{A02E2C77-0CC0-47A7-AEAD-0C6E6B0297F5}" destId="{02628AC6-BE04-4CEE-B7F5-0DC1D3D9D82B}" srcOrd="7" destOrd="0" presId="urn:microsoft.com/office/officeart/2008/layout/VerticalCurvedList"/>
    <dgm:cxn modelId="{FC3C01D7-23C0-4B2A-8B9C-315DDFE8C757}" type="presParOf" srcId="{A02E2C77-0CC0-47A7-AEAD-0C6E6B0297F5}" destId="{F47B3152-66F1-438E-A696-9E64806ED9B4}" srcOrd="8" destOrd="0" presId="urn:microsoft.com/office/officeart/2008/layout/VerticalCurvedList"/>
    <dgm:cxn modelId="{926DF4C5-EB9E-431D-8F79-93FEE948C472}" type="presParOf" srcId="{F47B3152-66F1-438E-A696-9E64806ED9B4}" destId="{20FE6B95-13D8-4EA1-8D9F-5DF461094645}" srcOrd="0" destOrd="0" presId="urn:microsoft.com/office/officeart/2008/layout/VerticalCurvedList"/>
    <dgm:cxn modelId="{59C4F4D7-AA3E-4152-9534-5E8467E712AE}" type="presParOf" srcId="{A02E2C77-0CC0-47A7-AEAD-0C6E6B0297F5}" destId="{939C8BB4-6D2B-4E41-A7D2-58D350A228AD}" srcOrd="9" destOrd="0" presId="urn:microsoft.com/office/officeart/2008/layout/VerticalCurvedList"/>
    <dgm:cxn modelId="{D3A3F345-08C7-4A74-93B9-FB10CBC25505}" type="presParOf" srcId="{A02E2C77-0CC0-47A7-AEAD-0C6E6B0297F5}" destId="{00A4C596-CBDE-4FB6-BE06-4FE88BB7613C}" srcOrd="10" destOrd="0" presId="urn:microsoft.com/office/officeart/2008/layout/VerticalCurvedList"/>
    <dgm:cxn modelId="{F8A6CA22-149F-4203-8565-FF80C7083A11}" type="presParOf" srcId="{00A4C596-CBDE-4FB6-BE06-4FE88BB7613C}" destId="{2211B6B2-EAFC-44AE-8364-32D80E82BB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545A4-1D12-49A0-8D72-4CFBC5887F1E}">
      <dsp:nvSpPr>
        <dsp:cNvPr id="0" name=""/>
        <dsp:cNvSpPr/>
      </dsp:nvSpPr>
      <dsp:spPr>
        <a:xfrm>
          <a:off x="-6002673" y="-922847"/>
          <a:ext cx="7179696" cy="7179696"/>
        </a:xfrm>
        <a:prstGeom prst="blockArc">
          <a:avLst>
            <a:gd name="adj1" fmla="val 18900000"/>
            <a:gd name="adj2" fmla="val 2700000"/>
            <a:gd name="adj3" fmla="val 301"/>
          </a:avLst>
        </a:prstGeom>
        <a:solidFill>
          <a:srgbClr val="00B0F0"/>
        </a:solid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7C28B0-CA04-40FA-9CE4-B5BC463DB5A2}">
      <dsp:nvSpPr>
        <dsp:cNvPr id="0" name=""/>
        <dsp:cNvSpPr/>
      </dsp:nvSpPr>
      <dsp:spPr>
        <a:xfrm>
          <a:off x="604788" y="353614"/>
          <a:ext cx="8049757" cy="747485"/>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1. </a:t>
          </a:r>
          <a:r>
            <a:rPr lang="vi-VN" sz="2800" kern="1200" dirty="0">
              <a:solidFill>
                <a:schemeClr val="bg1"/>
              </a:solidFill>
              <a:latin typeface="Times New Roman" panose="02020603050405020304" pitchFamily="18" charset="0"/>
              <a:cs typeface="Times New Roman" panose="02020603050405020304" pitchFamily="18" charset="0"/>
            </a:rPr>
            <a:t>Mục đích, vai trò của thí nghiệm trong nghiên cứu nước khoáng</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604788" y="353614"/>
        <a:ext cx="8049757" cy="747485"/>
      </dsp:txXfrm>
    </dsp:sp>
    <dsp:sp modelId="{03536A3E-E181-4040-931B-A537F3EE6EBD}">
      <dsp:nvSpPr>
        <dsp:cNvPr id="0" name=""/>
        <dsp:cNvSpPr/>
      </dsp:nvSpPr>
      <dsp:spPr>
        <a:xfrm>
          <a:off x="0" y="334177"/>
          <a:ext cx="833704" cy="833704"/>
        </a:xfrm>
        <a:prstGeom prst="ellipse">
          <a:avLst/>
        </a:prstGeom>
        <a:solidFill>
          <a:schemeClr val="bg1"/>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8FDC8EFE-8696-4F08-9979-EA113A609601}">
      <dsp:nvSpPr>
        <dsp:cNvPr id="0" name=""/>
        <dsp:cNvSpPr/>
      </dsp:nvSpPr>
      <dsp:spPr>
        <a:xfrm>
          <a:off x="893930" y="1189492"/>
          <a:ext cx="7695189" cy="1020580"/>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2. </a:t>
          </a:r>
          <a:r>
            <a:rPr lang="vi-VN" sz="2800" kern="1200" dirty="0">
              <a:solidFill>
                <a:schemeClr val="bg1"/>
              </a:solidFill>
              <a:latin typeface="Times New Roman" panose="02020603050405020304" pitchFamily="18" charset="0"/>
              <a:cs typeface="Times New Roman" panose="02020603050405020304" pitchFamily="18" charset="0"/>
            </a:rPr>
            <a:t>N</a:t>
          </a:r>
          <a:r>
            <a:rPr lang="en-US" sz="2800" kern="1200" dirty="0" err="1">
              <a:solidFill>
                <a:schemeClr val="bg1"/>
              </a:solidFill>
              <a:latin typeface="Times New Roman" panose="02020603050405020304" pitchFamily="18" charset="0"/>
              <a:cs typeface="Times New Roman" panose="02020603050405020304" pitchFamily="18" charset="0"/>
            </a:rPr>
            <a:t>guồn</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nước</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khoáng</a:t>
          </a:r>
          <a:r>
            <a:rPr lang="en-US" sz="2800" kern="1200" dirty="0">
              <a:solidFill>
                <a:schemeClr val="bg1"/>
              </a:solidFill>
              <a:latin typeface="Times New Roman" panose="02020603050405020304" pitchFamily="18" charset="0"/>
              <a:cs typeface="Times New Roman" panose="02020603050405020304" pitchFamily="18" charset="0"/>
            </a:rPr>
            <a:t> </a:t>
          </a:r>
          <a:r>
            <a:rPr lang="vi-VN" sz="2800" kern="1200" dirty="0">
              <a:solidFill>
                <a:schemeClr val="bg1"/>
              </a:solidFill>
              <a:latin typeface="Times New Roman" panose="02020603050405020304" pitchFamily="18" charset="0"/>
              <a:cs typeface="Times New Roman" panose="02020603050405020304" pitchFamily="18" charset="0"/>
            </a:rPr>
            <a:t>Phú Ninh</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893930" y="1189492"/>
        <a:ext cx="7695189" cy="1020580"/>
      </dsp:txXfrm>
    </dsp:sp>
    <dsp:sp modelId="{153983CB-4A14-4042-91BE-E2A8B0BCC65F}">
      <dsp:nvSpPr>
        <dsp:cNvPr id="0" name=""/>
        <dsp:cNvSpPr/>
      </dsp:nvSpPr>
      <dsp:spPr>
        <a:xfrm>
          <a:off x="357393" y="1338078"/>
          <a:ext cx="861808" cy="795520"/>
        </a:xfrm>
        <a:prstGeom prst="ellipse">
          <a:avLst/>
        </a:prstGeom>
        <a:solidFill>
          <a:schemeClr val="bg1"/>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6CCCE7B3-B8F6-45E8-8690-7254F36DFE77}">
      <dsp:nvSpPr>
        <dsp:cNvPr id="0" name=""/>
        <dsp:cNvSpPr/>
      </dsp:nvSpPr>
      <dsp:spPr>
        <a:xfrm>
          <a:off x="1070172" y="2258211"/>
          <a:ext cx="7486405" cy="92429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3. </a:t>
          </a:r>
          <a:r>
            <a:rPr lang="vi-VN" sz="2800" kern="1200" dirty="0">
              <a:solidFill>
                <a:schemeClr val="bg1"/>
              </a:solidFill>
              <a:latin typeface="Times New Roman" panose="02020603050405020304" pitchFamily="18" charset="0"/>
              <a:cs typeface="Times New Roman" panose="02020603050405020304" pitchFamily="18" charset="0"/>
            </a:rPr>
            <a:t>Thí nghiệm và tính toán thông số tầng chứa nước khoáng </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1070172" y="2258211"/>
        <a:ext cx="7486405" cy="924291"/>
      </dsp:txXfrm>
    </dsp:sp>
    <dsp:sp modelId="{46581734-F508-40A5-8A05-96E05A9CFE5D}">
      <dsp:nvSpPr>
        <dsp:cNvPr id="0" name=""/>
        <dsp:cNvSpPr/>
      </dsp:nvSpPr>
      <dsp:spPr>
        <a:xfrm>
          <a:off x="457203" y="2285997"/>
          <a:ext cx="833704" cy="833704"/>
        </a:xfrm>
        <a:prstGeom prst="ellipse">
          <a:avLst/>
        </a:prstGeom>
        <a:solidFill>
          <a:schemeClr val="bg1"/>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02628AC6-BE04-4CEE-B7F5-0DC1D3D9D82B}">
      <dsp:nvSpPr>
        <dsp:cNvPr id="0" name=""/>
        <dsp:cNvSpPr/>
      </dsp:nvSpPr>
      <dsp:spPr>
        <a:xfrm>
          <a:off x="972572" y="3230647"/>
          <a:ext cx="7513379" cy="924284"/>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4. </a:t>
          </a:r>
          <a:r>
            <a:rPr lang="vi-VN" sz="2800" kern="1200" dirty="0">
              <a:solidFill>
                <a:schemeClr val="bg1"/>
              </a:solidFill>
              <a:latin typeface="Times New Roman" panose="02020603050405020304" pitchFamily="18" charset="0"/>
              <a:cs typeface="Times New Roman" panose="02020603050405020304" pitchFamily="18" charset="0"/>
            </a:rPr>
            <a:t>Đánh giá chất lượng trữ lượng nước khoáng theo tài liệu thí nghiệm</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972572" y="3230647"/>
        <a:ext cx="7513379" cy="924284"/>
      </dsp:txXfrm>
    </dsp:sp>
    <dsp:sp modelId="{20FE6B95-13D8-4EA1-8D9F-5DF461094645}">
      <dsp:nvSpPr>
        <dsp:cNvPr id="0" name=""/>
        <dsp:cNvSpPr/>
      </dsp:nvSpPr>
      <dsp:spPr>
        <a:xfrm>
          <a:off x="483520" y="3270907"/>
          <a:ext cx="833704" cy="833704"/>
        </a:xfrm>
        <a:prstGeom prst="ellipse">
          <a:avLst/>
        </a:prstGeom>
        <a:solidFill>
          <a:schemeClr val="bg1"/>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39C8BB4-6D2B-4E41-A7D2-58D350A228AD}">
      <dsp:nvSpPr>
        <dsp:cNvPr id="0" name=""/>
        <dsp:cNvSpPr/>
      </dsp:nvSpPr>
      <dsp:spPr>
        <a:xfrm>
          <a:off x="525991" y="4331740"/>
          <a:ext cx="8224193" cy="666963"/>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940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Times New Roman" panose="02020603050405020304" pitchFamily="18" charset="0"/>
              <a:cs typeface="Times New Roman" panose="02020603050405020304" pitchFamily="18" charset="0"/>
            </a:rPr>
            <a:t>5. </a:t>
          </a:r>
          <a:r>
            <a:rPr lang="vi-VN" sz="2800" kern="1200" dirty="0">
              <a:solidFill>
                <a:schemeClr val="bg1"/>
              </a:solidFill>
              <a:latin typeface="Times New Roman" panose="02020603050405020304" pitchFamily="18" charset="0"/>
              <a:cs typeface="Times New Roman" panose="02020603050405020304" pitchFamily="18" charset="0"/>
            </a:rPr>
            <a:t>Kết luận</a:t>
          </a:r>
          <a:endParaRPr lang="en-US" sz="2800" kern="1200" dirty="0">
            <a:solidFill>
              <a:schemeClr val="bg1"/>
            </a:solidFill>
            <a:latin typeface="Times New Roman" panose="02020603050405020304" pitchFamily="18" charset="0"/>
            <a:cs typeface="Times New Roman" panose="02020603050405020304" pitchFamily="18" charset="0"/>
          </a:endParaRPr>
        </a:p>
      </dsp:txBody>
      <dsp:txXfrm>
        <a:off x="525991" y="4331740"/>
        <a:ext cx="8224193" cy="666963"/>
      </dsp:txXfrm>
    </dsp:sp>
    <dsp:sp modelId="{2211B6B2-EAFC-44AE-8364-32D80E82BB97}">
      <dsp:nvSpPr>
        <dsp:cNvPr id="0" name=""/>
        <dsp:cNvSpPr/>
      </dsp:nvSpPr>
      <dsp:spPr>
        <a:xfrm>
          <a:off x="113558" y="4250397"/>
          <a:ext cx="833704" cy="833704"/>
        </a:xfrm>
        <a:prstGeom prst="ellipse">
          <a:avLst/>
        </a:prstGeom>
        <a:solidFill>
          <a:schemeClr val="bg1"/>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CC0D-6224-420F-B390-827B203E0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8ED9D-D187-435D-A06E-4232C73CF7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AEB9EF-64B1-465F-B70D-AD34726D4C27}"/>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5" name="Footer Placeholder 4">
            <a:extLst>
              <a:ext uri="{FF2B5EF4-FFF2-40B4-BE49-F238E27FC236}">
                <a16:creationId xmlns:a16="http://schemas.microsoft.com/office/drawing/2014/main" id="{1128C04E-8905-4DF4-87A1-A9F48EBF8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1DD86-2ABE-4ABB-A8D6-3FD587042B0E}"/>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217737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F62C1-DEE6-4446-BA06-B63517CFA4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F6803-3642-405A-B2E2-95584D248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959D6-5F8D-4E45-B304-7E31C08ACCD9}"/>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5" name="Footer Placeholder 4">
            <a:extLst>
              <a:ext uri="{FF2B5EF4-FFF2-40B4-BE49-F238E27FC236}">
                <a16:creationId xmlns:a16="http://schemas.microsoft.com/office/drawing/2014/main" id="{3B553774-7838-46C9-A47C-469B40EC9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59262-E763-412B-8158-825DDE84EAE5}"/>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360585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7243A8-0BB1-4731-8174-277E6C042B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98A322-D73C-4BE9-94B6-BD83175EC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B2486-A587-4760-89DA-093066CC037E}"/>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5" name="Footer Placeholder 4">
            <a:extLst>
              <a:ext uri="{FF2B5EF4-FFF2-40B4-BE49-F238E27FC236}">
                <a16:creationId xmlns:a16="http://schemas.microsoft.com/office/drawing/2014/main" id="{1999E7F3-FE25-444D-8F29-F060C618F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EB674-7D2F-47F7-A121-B962B02ACE21}"/>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72144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1B7B-C713-439C-AE60-052EFD1A3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9C615D-73EB-4120-8BF0-13FA586D00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026EB-8A10-4986-B21B-8238982E8784}"/>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5" name="Footer Placeholder 4">
            <a:extLst>
              <a:ext uri="{FF2B5EF4-FFF2-40B4-BE49-F238E27FC236}">
                <a16:creationId xmlns:a16="http://schemas.microsoft.com/office/drawing/2014/main" id="{591F5F88-3E4A-4412-8061-54DB2468B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1618F-329A-41C4-ADBF-CD7D8DBD5FF4}"/>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164794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09628-6328-45D9-9509-FEDBCF7BC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14FFCD-66F6-4586-A4CF-3119A5CC0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12D76D-6305-4BB6-B410-0CE4CEFDD855}"/>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5" name="Footer Placeholder 4">
            <a:extLst>
              <a:ext uri="{FF2B5EF4-FFF2-40B4-BE49-F238E27FC236}">
                <a16:creationId xmlns:a16="http://schemas.microsoft.com/office/drawing/2014/main" id="{B526FA90-538D-4476-9EBB-2356E65E6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010DA-6102-4483-AF14-F653BFE617DF}"/>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356295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A18F-369F-4DC2-B986-7B3C0B41B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DA442-077E-47CF-88B0-92ACA6D62C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9293F-568A-43FF-9539-57074B1CA5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0E2ECC-AE0B-4AF8-AEBE-B61888C0A9F2}"/>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6" name="Footer Placeholder 5">
            <a:extLst>
              <a:ext uri="{FF2B5EF4-FFF2-40B4-BE49-F238E27FC236}">
                <a16:creationId xmlns:a16="http://schemas.microsoft.com/office/drawing/2014/main" id="{CCC4225D-08C3-44B6-A896-DC38A064C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DEE58-7463-4420-8AF2-173DB3FE99B2}"/>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174926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21DC-615E-48B5-AA5A-E10DC5C275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43DA55-24B3-4B30-9687-03277EE4ED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1A3DB6-D9EC-4B4B-B465-BAAE0B8AC0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68D583-EF5E-4AD5-A669-776433515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B98DFE-81AE-4578-8F53-2E06116B74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BFA2EE-362B-4877-AA4D-98E90AB1F354}"/>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8" name="Footer Placeholder 7">
            <a:extLst>
              <a:ext uri="{FF2B5EF4-FFF2-40B4-BE49-F238E27FC236}">
                <a16:creationId xmlns:a16="http://schemas.microsoft.com/office/drawing/2014/main" id="{76A66614-A027-4661-BDF3-FDB0807095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0C5E7C-58F9-4D45-AD24-657A79EE1B04}"/>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1973968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BC89D-2E94-444D-A045-E3900B12E7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063F87-F7E3-471F-8F94-86F6CF87E3A0}"/>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4" name="Footer Placeholder 3">
            <a:extLst>
              <a:ext uri="{FF2B5EF4-FFF2-40B4-BE49-F238E27FC236}">
                <a16:creationId xmlns:a16="http://schemas.microsoft.com/office/drawing/2014/main" id="{A8D634ED-CDD3-4C73-9022-EE14D2D8D3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82F889-2C1A-46E9-ADA7-DDC3E48611AC}"/>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2372816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411C05-6525-4AF1-BA61-BC85458A60B9}"/>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3" name="Footer Placeholder 2">
            <a:extLst>
              <a:ext uri="{FF2B5EF4-FFF2-40B4-BE49-F238E27FC236}">
                <a16:creationId xmlns:a16="http://schemas.microsoft.com/office/drawing/2014/main" id="{9ECCC210-A666-4B93-A745-5C4619EB7E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61FEFE-ABD0-4FEE-9F5F-AE97E5D2B5D6}"/>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169784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0C4A-4CA8-4BF7-AA2B-1CDCE8C6B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E78696-3B75-4C4C-BBC6-70FEEE1CE6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55C1A6-D662-4EDE-BE4C-C5A1BB3CC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3946CC-BC92-44BC-AD67-D25972B793D0}"/>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6" name="Footer Placeholder 5">
            <a:extLst>
              <a:ext uri="{FF2B5EF4-FFF2-40B4-BE49-F238E27FC236}">
                <a16:creationId xmlns:a16="http://schemas.microsoft.com/office/drawing/2014/main" id="{EA9E3627-F169-46C0-90E6-FF1BCE63D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8D749-16EC-44E1-85F2-8F7203F17958}"/>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86842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3E09-7CD5-4B4C-BDFF-42F4752C2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B54A8A-15E7-467E-93F5-CFBCD0BA6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CE77AB-E806-48BD-BB6D-D0152EE33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DDC74-99D8-45E7-A7F6-F6814FFC1ECA}"/>
              </a:ext>
            </a:extLst>
          </p:cNvPr>
          <p:cNvSpPr>
            <a:spLocks noGrp="1"/>
          </p:cNvSpPr>
          <p:nvPr>
            <p:ph type="dt" sz="half" idx="10"/>
          </p:nvPr>
        </p:nvSpPr>
        <p:spPr/>
        <p:txBody>
          <a:bodyPr/>
          <a:lstStyle/>
          <a:p>
            <a:fld id="{E568892B-39F2-4AAF-8AAD-BA84C16451DE}" type="datetimeFigureOut">
              <a:rPr lang="en-US" smtClean="0"/>
              <a:t>12/27/2020</a:t>
            </a:fld>
            <a:endParaRPr lang="en-US"/>
          </a:p>
        </p:txBody>
      </p:sp>
      <p:sp>
        <p:nvSpPr>
          <p:cNvPr id="6" name="Footer Placeholder 5">
            <a:extLst>
              <a:ext uri="{FF2B5EF4-FFF2-40B4-BE49-F238E27FC236}">
                <a16:creationId xmlns:a16="http://schemas.microsoft.com/office/drawing/2014/main" id="{7DE59764-08A7-4740-A7A8-52D97F776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18BF8-BB25-4950-AAF8-99BEC9863F52}"/>
              </a:ext>
            </a:extLst>
          </p:cNvPr>
          <p:cNvSpPr>
            <a:spLocks noGrp="1"/>
          </p:cNvSpPr>
          <p:nvPr>
            <p:ph type="sldNum" sz="quarter" idx="12"/>
          </p:nvPr>
        </p:nvSpPr>
        <p:spPr/>
        <p:txBody>
          <a:bodyPr/>
          <a:lstStyle/>
          <a:p>
            <a:fld id="{85F52787-1E62-468A-BCDF-4E264B6CB08C}" type="slidenum">
              <a:rPr lang="en-US" smtClean="0"/>
              <a:t>‹#›</a:t>
            </a:fld>
            <a:endParaRPr lang="en-US"/>
          </a:p>
        </p:txBody>
      </p:sp>
    </p:spTree>
    <p:extLst>
      <p:ext uri="{BB962C8B-B14F-4D97-AF65-F5344CB8AC3E}">
        <p14:creationId xmlns:p14="http://schemas.microsoft.com/office/powerpoint/2010/main" val="506071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494C5-E738-4E1C-B6CB-EC57A3E05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2288C1-1992-4A65-87DD-D3BDAB1B9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DF0DE-5CCE-46C7-9E26-4DEBD1A9F8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8892B-39F2-4AAF-8AAD-BA84C16451DE}" type="datetimeFigureOut">
              <a:rPr lang="en-US" smtClean="0"/>
              <a:t>12/27/2020</a:t>
            </a:fld>
            <a:endParaRPr lang="en-US"/>
          </a:p>
        </p:txBody>
      </p:sp>
      <p:sp>
        <p:nvSpPr>
          <p:cNvPr id="5" name="Footer Placeholder 4">
            <a:extLst>
              <a:ext uri="{FF2B5EF4-FFF2-40B4-BE49-F238E27FC236}">
                <a16:creationId xmlns:a16="http://schemas.microsoft.com/office/drawing/2014/main" id="{69D75CB1-BC46-4DC5-BB71-B6D827687B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EEA711-AB26-4058-9958-15FFA301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2787-1E62-468A-BCDF-4E264B6CB08C}" type="slidenum">
              <a:rPr lang="en-US" smtClean="0"/>
              <a:t>‹#›</a:t>
            </a:fld>
            <a:endParaRPr lang="en-US"/>
          </a:p>
        </p:txBody>
      </p:sp>
    </p:spTree>
    <p:extLst>
      <p:ext uri="{BB962C8B-B14F-4D97-AF65-F5344CB8AC3E}">
        <p14:creationId xmlns:p14="http://schemas.microsoft.com/office/powerpoint/2010/main" val="282937338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A17F-20B9-4EC0-B686-E7136156C21E}"/>
              </a:ext>
            </a:extLst>
          </p:cNvPr>
          <p:cNvSpPr>
            <a:spLocks noGrp="1"/>
          </p:cNvSpPr>
          <p:nvPr>
            <p:ph type="ctrTitle"/>
          </p:nvPr>
        </p:nvSpPr>
        <p:spPr>
          <a:xfrm>
            <a:off x="1987827" y="3429000"/>
            <a:ext cx="9144000" cy="2017643"/>
          </a:xfrm>
        </p:spPr>
        <p:txBody>
          <a:bodyPr>
            <a:normAutofit fontScale="90000"/>
          </a:bodyPr>
          <a:lstStyle/>
          <a:p>
            <a:r>
              <a:rPr lang="en-US" sz="2700" dirty="0">
                <a:effectLst/>
                <a:latin typeface="Times New Roman" panose="02020603050405020304" pitchFamily="18" charset="0"/>
                <a:ea typeface="Times New Roman" panose="02020603050405020304" pitchFamily="18" charset="0"/>
              </a:rPr>
              <a:t>TRƯỜNG </a:t>
            </a:r>
            <a:r>
              <a:rPr lang="vi-VN" sz="2700" dirty="0">
                <a:effectLst/>
                <a:latin typeface="Times New Roman" panose="02020603050405020304" pitchFamily="18" charset="0"/>
                <a:ea typeface="Times New Roman" panose="02020603050405020304" pitchFamily="18" charset="0"/>
              </a:rPr>
              <a:t>ĐẠI HỌC MỎ - ĐỊA CHẤT</a:t>
            </a:r>
            <a:br>
              <a:rPr lang="en-US" sz="2700" dirty="0">
                <a:effectLst/>
                <a:latin typeface="Times New Roman" panose="02020603050405020304" pitchFamily="18" charset="0"/>
                <a:ea typeface="Times New Roman" panose="02020603050405020304" pitchFamily="18" charset="0"/>
              </a:rPr>
            </a:br>
            <a:r>
              <a:rPr lang="vi-VN" sz="2700" dirty="0">
                <a:effectLst/>
                <a:latin typeface="Times New Roman" panose="02020603050405020304" pitchFamily="18" charset="0"/>
                <a:ea typeface="Times New Roman" panose="02020603050405020304" pitchFamily="18" charset="0"/>
              </a:rPr>
              <a:t>KHOA MÔI TRƯỜNG</a:t>
            </a:r>
            <a:br>
              <a:rPr lang="en-US" sz="2700" dirty="0">
                <a:effectLst/>
                <a:latin typeface="Times New Roman" panose="02020603050405020304" pitchFamily="18" charset="0"/>
                <a:ea typeface="Times New Roman" panose="02020603050405020304" pitchFamily="18" charset="0"/>
              </a:rPr>
            </a:br>
            <a:r>
              <a:rPr lang="vi-VN" sz="2700" b="1" dirty="0">
                <a:effectLst/>
                <a:latin typeface="Times New Roman" panose="02020603050405020304" pitchFamily="18" charset="0"/>
                <a:ea typeface="Times New Roman" panose="02020603050405020304" pitchFamily="18" charset="0"/>
              </a:rPr>
              <a:t>Bộ môn Địa sinh thái và công nghệ môi trường</a:t>
            </a:r>
            <a:br>
              <a:rPr lang="en-US" sz="2700" dirty="0">
                <a:effectLst/>
                <a:latin typeface="Times New Roman" panose="02020603050405020304" pitchFamily="18" charset="0"/>
                <a:ea typeface="Times New Roman" panose="02020603050405020304" pitchFamily="18" charset="0"/>
              </a:rPr>
            </a:br>
            <a:r>
              <a:rPr lang="vi-VN" sz="27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vi-VN"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vi-VN" sz="1800" b="1" dirty="0">
                <a:effectLst/>
                <a:latin typeface="Times New Roman" panose="02020603050405020304" pitchFamily="18" charset="0"/>
                <a:ea typeface="Times New Roman" panose="02020603050405020304" pitchFamily="18" charset="0"/>
              </a:rPr>
              <a:t> </a:t>
            </a:r>
            <a:r>
              <a:rPr lang="vi-VN" sz="2700" b="1" dirty="0">
                <a:effectLst/>
                <a:latin typeface="Times New Roman" panose="02020603050405020304" pitchFamily="18" charset="0"/>
                <a:ea typeface="Times New Roman" panose="02020603050405020304" pitchFamily="18" charset="0"/>
              </a:rPr>
              <a:t>Đỗ Văn Bình</a:t>
            </a:r>
            <a:br>
              <a:rPr lang="en-US" sz="1800" dirty="0">
                <a:effectLst/>
                <a:latin typeface="Times New Roman" panose="02020603050405020304" pitchFamily="18" charset="0"/>
                <a:ea typeface="Times New Roman" panose="02020603050405020304" pitchFamily="18" charset="0"/>
              </a:rPr>
            </a:br>
            <a:r>
              <a:rPr lang="vi-VN"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vi-VN"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vi-VN"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vi-VN" sz="1800" b="1"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vi-VN" sz="2700" b="1" dirty="0">
                <a:effectLst/>
                <a:latin typeface="Times New Roman" panose="02020603050405020304" pitchFamily="18" charset="0"/>
                <a:ea typeface="Times New Roman" panose="02020603050405020304" pitchFamily="18" charset="0"/>
              </a:rPr>
              <a:t>BÁO CÁO HỌC THUẬT</a:t>
            </a:r>
            <a:br>
              <a:rPr lang="en-US" sz="2700" dirty="0">
                <a:effectLst/>
                <a:latin typeface="Times New Roman" panose="02020603050405020304" pitchFamily="18" charset="0"/>
                <a:ea typeface="Times New Roman" panose="02020603050405020304" pitchFamily="18" charset="0"/>
              </a:rPr>
            </a:br>
            <a:r>
              <a:rPr lang="vi-VN" sz="2700" dirty="0">
                <a:effectLst/>
                <a:latin typeface="Times New Roman" panose="02020603050405020304" pitchFamily="18" charset="0"/>
                <a:ea typeface="Times New Roman" panose="02020603050405020304" pitchFamily="18" charset="0"/>
              </a:rPr>
              <a:t> </a:t>
            </a:r>
            <a:br>
              <a:rPr lang="en-US" sz="2700" dirty="0">
                <a:effectLst/>
                <a:latin typeface="Times New Roman" panose="02020603050405020304" pitchFamily="18" charset="0"/>
                <a:ea typeface="Times New Roman" panose="02020603050405020304" pitchFamily="18" charset="0"/>
              </a:rPr>
            </a:br>
            <a:r>
              <a:rPr lang="vi-VN" sz="2700" dirty="0">
                <a:effectLst/>
                <a:latin typeface="Times New Roman" panose="02020603050405020304" pitchFamily="18" charset="0"/>
                <a:ea typeface="Times New Roman" panose="02020603050405020304" pitchFamily="18" charset="0"/>
              </a:rPr>
              <a:t>TÊN ĐỀ TÀI: “ </a:t>
            </a:r>
            <a:r>
              <a:rPr lang="vi-VN" sz="2700" b="1" dirty="0">
                <a:effectLst/>
                <a:latin typeface="Times New Roman" panose="02020603050405020304" pitchFamily="18" charset="0"/>
                <a:ea typeface="Times New Roman" panose="02020603050405020304" pitchFamily="18" charset="0"/>
              </a:rPr>
              <a:t>PHƯƠNG PHÁP THÍ NGHIỆM ĐỂ XÁC ĐỊNH THÔNG SỐ TẦNG CHỨA NƯỚC KHOÁNG PHÚ NINH”</a:t>
            </a:r>
            <a:br>
              <a:rPr lang="en-US" sz="2700" dirty="0">
                <a:effectLst/>
                <a:latin typeface="Times New Roman" panose="02020603050405020304" pitchFamily="18" charset="0"/>
                <a:ea typeface="Times New Roman" panose="02020603050405020304" pitchFamily="18" charset="0"/>
              </a:rPr>
            </a:br>
            <a:r>
              <a:rPr lang="vi-VN" sz="2700" dirty="0">
                <a:effectLst/>
                <a:latin typeface="Times New Roman" panose="02020603050405020304" pitchFamily="18" charset="0"/>
                <a:ea typeface="Times New Roman" panose="02020603050405020304" pitchFamily="18" charset="0"/>
              </a:rPr>
              <a:t> </a:t>
            </a:r>
            <a:br>
              <a:rPr lang="en-US" sz="2700" dirty="0">
                <a:effectLst/>
                <a:latin typeface="Times New Roman" panose="02020603050405020304" pitchFamily="18" charset="0"/>
                <a:ea typeface="Times New Roman" panose="02020603050405020304" pitchFamily="18" charset="0"/>
              </a:rPr>
            </a:br>
            <a:endParaRPr lang="en-US" sz="2700" dirty="0"/>
          </a:p>
        </p:txBody>
      </p:sp>
      <p:sp>
        <p:nvSpPr>
          <p:cNvPr id="5" name="TextBox 4">
            <a:extLst>
              <a:ext uri="{FF2B5EF4-FFF2-40B4-BE49-F238E27FC236}">
                <a16:creationId xmlns:a16="http://schemas.microsoft.com/office/drawing/2014/main" id="{1C38221B-42F2-4FF3-8325-87113DFE6D6A}"/>
              </a:ext>
            </a:extLst>
          </p:cNvPr>
          <p:cNvSpPr txBox="1"/>
          <p:nvPr/>
        </p:nvSpPr>
        <p:spPr>
          <a:xfrm>
            <a:off x="4843670" y="6017350"/>
            <a:ext cx="3432313" cy="461665"/>
          </a:xfrm>
          <a:prstGeom prst="rect">
            <a:avLst/>
          </a:prstGeom>
          <a:noFill/>
        </p:spPr>
        <p:txBody>
          <a:bodyPr wrap="square">
            <a:spAutoFit/>
          </a:bodyPr>
          <a:lstStyle/>
          <a:p>
            <a:pPr algn="ctr"/>
            <a:r>
              <a:rPr lang="vi-VN" sz="2400" b="1" dirty="0">
                <a:effectLst/>
                <a:latin typeface="Times New Roman" panose="02020603050405020304" pitchFamily="18" charset="0"/>
                <a:ea typeface="Times New Roman" panose="02020603050405020304" pitchFamily="18" charset="0"/>
              </a:rPr>
              <a:t>Hà Nội, 12-2020 </a:t>
            </a:r>
            <a:endParaRPr lang="en-US" sz="2400" dirty="0"/>
          </a:p>
        </p:txBody>
      </p:sp>
    </p:spTree>
    <p:extLst>
      <p:ext uri="{BB962C8B-B14F-4D97-AF65-F5344CB8AC3E}">
        <p14:creationId xmlns:p14="http://schemas.microsoft.com/office/powerpoint/2010/main" val="188502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E064EF-22B2-41D2-B160-D88C09FB122B}"/>
              </a:ext>
            </a:extLst>
          </p:cNvPr>
          <p:cNvPicPr>
            <a:picLocks noChangeAspect="1"/>
          </p:cNvPicPr>
          <p:nvPr/>
        </p:nvPicPr>
        <p:blipFill>
          <a:blip r:embed="rId2"/>
          <a:stretch>
            <a:fillRect/>
          </a:stretch>
        </p:blipFill>
        <p:spPr>
          <a:xfrm>
            <a:off x="959481" y="1046921"/>
            <a:ext cx="4777082" cy="4806845"/>
          </a:xfrm>
          <a:prstGeom prst="rect">
            <a:avLst/>
          </a:prstGeom>
        </p:spPr>
      </p:pic>
      <p:pic>
        <p:nvPicPr>
          <p:cNvPr id="3" name="Picture 2">
            <a:extLst>
              <a:ext uri="{FF2B5EF4-FFF2-40B4-BE49-F238E27FC236}">
                <a16:creationId xmlns:a16="http://schemas.microsoft.com/office/drawing/2014/main" id="{C7297099-5AA6-4B7D-A85F-A8C7F39FBEFE}"/>
              </a:ext>
            </a:extLst>
          </p:cNvPr>
          <p:cNvPicPr>
            <a:picLocks noChangeAspect="1"/>
          </p:cNvPicPr>
          <p:nvPr/>
        </p:nvPicPr>
        <p:blipFill>
          <a:blip r:embed="rId3"/>
          <a:stretch>
            <a:fillRect/>
          </a:stretch>
        </p:blipFill>
        <p:spPr>
          <a:xfrm>
            <a:off x="6292533" y="1046922"/>
            <a:ext cx="4509207" cy="4806844"/>
          </a:xfrm>
          <a:prstGeom prst="rect">
            <a:avLst/>
          </a:prstGeom>
        </p:spPr>
      </p:pic>
      <p:sp>
        <p:nvSpPr>
          <p:cNvPr id="5" name="TextBox 4">
            <a:extLst>
              <a:ext uri="{FF2B5EF4-FFF2-40B4-BE49-F238E27FC236}">
                <a16:creationId xmlns:a16="http://schemas.microsoft.com/office/drawing/2014/main" id="{FFD88236-CB64-4A01-8D94-EED86256682B}"/>
              </a:ext>
            </a:extLst>
          </p:cNvPr>
          <p:cNvSpPr txBox="1"/>
          <p:nvPr/>
        </p:nvSpPr>
        <p:spPr>
          <a:xfrm>
            <a:off x="3048000" y="6238929"/>
            <a:ext cx="6096000" cy="356829"/>
          </a:xfrm>
          <a:prstGeom prst="rect">
            <a:avLst/>
          </a:prstGeom>
          <a:noFill/>
        </p:spPr>
        <p:txBody>
          <a:bodyPr wrap="square">
            <a:spAutoFit/>
          </a:bodyPr>
          <a:lstStyle/>
          <a:p>
            <a:pPr indent="457200" algn="ctr">
              <a:lnSpc>
                <a:spcPts val="2000"/>
              </a:lnSpc>
            </a:pPr>
            <a:r>
              <a:rPr lang="vi-VN" sz="2400" spc="20" dirty="0">
                <a:effectLst/>
                <a:latin typeface="Times New Roman" panose="02020603050405020304" pitchFamily="18" charset="0"/>
                <a:ea typeface="Times New Roman" panose="02020603050405020304" pitchFamily="18" charset="0"/>
              </a:rPr>
              <a:t>K</a:t>
            </a:r>
            <a:r>
              <a:rPr lang="pt-BR" sz="2400" spc="20" dirty="0">
                <a:effectLst/>
                <a:latin typeface="Times New Roman" panose="02020603050405020304" pitchFamily="18" charset="0"/>
                <a:ea typeface="Times New Roman" panose="02020603050405020304" pitchFamily="18" charset="0"/>
              </a:rPr>
              <a:t>hảo sát</a:t>
            </a:r>
            <a:r>
              <a:rPr lang="vi-VN" sz="2400" spc="20" dirty="0">
                <a:effectLst/>
                <a:latin typeface="Times New Roman" panose="02020603050405020304" pitchFamily="18" charset="0"/>
                <a:ea typeface="Times New Roman" panose="02020603050405020304" pitchFamily="18" charset="0"/>
              </a:rPr>
              <a:t> nước khoáng Phú Ninh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795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CDB3EF-5609-4385-85D2-329B0E6173E3}"/>
              </a:ext>
            </a:extLst>
          </p:cNvPr>
          <p:cNvSpPr txBox="1"/>
          <p:nvPr/>
        </p:nvSpPr>
        <p:spPr>
          <a:xfrm>
            <a:off x="821635" y="419968"/>
            <a:ext cx="11052313" cy="6186309"/>
          </a:xfrm>
          <a:prstGeom prst="rect">
            <a:avLst/>
          </a:prstGeom>
          <a:noFill/>
        </p:spPr>
        <p:txBody>
          <a:bodyPr wrap="square">
            <a:spAutoFit/>
          </a:bodyPr>
          <a:lstStyle/>
          <a:p>
            <a:pPr algn="just"/>
            <a:r>
              <a:rPr lang="vi-VN" sz="2200" b="1" dirty="0">
                <a:latin typeface="+mj-lt"/>
              </a:rPr>
              <a:t>Phương pháp tiến hành:</a:t>
            </a:r>
            <a:r>
              <a:rPr lang="vi-VN" sz="2200" dirty="0">
                <a:latin typeface="+mj-lt"/>
              </a:rPr>
              <a:t> </a:t>
            </a:r>
          </a:p>
          <a:p>
            <a:pPr algn="just"/>
            <a:r>
              <a:rPr lang="vi-VN" sz="2200" dirty="0">
                <a:latin typeface="+mj-lt"/>
              </a:rPr>
              <a:t>- Tiến hành hút nước thí nghiệm bằng máy bơm ly tâm điện,đặt trên bè nổi ở hồ tại vị trí lỗ khoan K1.</a:t>
            </a:r>
          </a:p>
          <a:p>
            <a:pPr marL="285750" indent="-285750" algn="just">
              <a:buFontTx/>
              <a:buChar char="-"/>
            </a:pPr>
            <a:r>
              <a:rPr lang="vi-VN" sz="2200" dirty="0">
                <a:latin typeface="+mj-lt"/>
              </a:rPr>
              <a:t> -Trước khi bơm tiến hành đo mực nước tĩnh trong lỗ khoan Ht =13,4m (28,2m). </a:t>
            </a:r>
          </a:p>
          <a:p>
            <a:pPr marL="285750" indent="-285750" algn="just">
              <a:buFontTx/>
              <a:buChar char="-"/>
            </a:pPr>
            <a:r>
              <a:rPr lang="vi-VN" sz="2200" dirty="0">
                <a:latin typeface="+mj-lt"/>
              </a:rPr>
              <a:t>Trong quá trình hút nước, tiến hành đo mực nước hạ thấp trong lỗ khoan theo thời gian. </a:t>
            </a:r>
          </a:p>
          <a:p>
            <a:pPr marL="285750" indent="-285750" algn="just">
              <a:buFontTx/>
              <a:buChar char="-"/>
            </a:pPr>
            <a:r>
              <a:rPr lang="vi-VN" sz="2200" dirty="0">
                <a:latin typeface="+mj-lt"/>
              </a:rPr>
              <a:t>Ngay sau khi dừng bơm, tiến hành đo mực nước hồi phục trong lỗ khoan đến khi mực nước hồi thủy ổn định hoàn toàn. Mực nước được coi là ổn định khi trong 3 lần đo liên tiếp mực nước không thay đổi.</a:t>
            </a:r>
          </a:p>
          <a:p>
            <a:pPr algn="just"/>
            <a:r>
              <a:rPr lang="vi-VN" sz="2200" dirty="0">
                <a:latin typeface="+mj-lt"/>
              </a:rPr>
              <a:t>- Trong quá trình hút nước tiến hành đo nhiệt độ nước khoáng và nhiệt độ không khí. </a:t>
            </a:r>
          </a:p>
          <a:p>
            <a:pPr algn="just"/>
            <a:r>
              <a:rPr lang="vi-VN" sz="2200" dirty="0">
                <a:latin typeface="+mj-lt"/>
              </a:rPr>
              <a:t>Việc đo mực nước trong quá trình bơm được thực hiện theo “Quy phạm bơm nước thí nghiệm” Cụ thể :</a:t>
            </a:r>
          </a:p>
          <a:p>
            <a:pPr algn="just"/>
            <a:r>
              <a:rPr lang="vi-VN" sz="2200" dirty="0">
                <a:latin typeface="+mj-lt"/>
              </a:rPr>
              <a:t>Trong 20 phút đầu cứ 1 phút đo 1 lần</a:t>
            </a:r>
          </a:p>
          <a:p>
            <a:pPr algn="just"/>
            <a:r>
              <a:rPr lang="vi-VN" sz="2200" dirty="0">
                <a:latin typeface="+mj-lt"/>
              </a:rPr>
              <a:t>Trong 20 phút tiếp theo cứ 2 phút đo 1 lần</a:t>
            </a:r>
          </a:p>
          <a:p>
            <a:pPr algn="just"/>
            <a:r>
              <a:rPr lang="vi-VN" sz="2200" dirty="0">
                <a:latin typeface="+mj-lt"/>
              </a:rPr>
              <a:t>Hết giờ đầu cứ 5 phút đo 1 lần</a:t>
            </a:r>
          </a:p>
          <a:p>
            <a:pPr algn="just"/>
            <a:r>
              <a:rPr lang="vi-VN" sz="2200" dirty="0">
                <a:latin typeface="+mj-lt"/>
              </a:rPr>
              <a:t>Hết giờ thứ 3 cứ 10 phút đo 1 lần</a:t>
            </a:r>
          </a:p>
          <a:p>
            <a:pPr algn="just"/>
            <a:r>
              <a:rPr lang="vi-VN" sz="2200" dirty="0">
                <a:latin typeface="+mj-lt"/>
              </a:rPr>
              <a:t>Hết giờ thứ 5 cứ 20 phút đo 1 lần</a:t>
            </a:r>
          </a:p>
          <a:p>
            <a:pPr algn="just"/>
            <a:r>
              <a:rPr lang="vi-VN" sz="2200" dirty="0">
                <a:latin typeface="+mj-lt"/>
              </a:rPr>
              <a:t>Hết giờ thứ 10 cứ 30 phút đo 1 lần</a:t>
            </a:r>
          </a:p>
          <a:p>
            <a:pPr algn="just"/>
            <a:r>
              <a:rPr lang="vi-VN" sz="2200" dirty="0">
                <a:latin typeface="+mj-lt"/>
              </a:rPr>
              <a:t>Sau đó cứ 1 giờ đo 1 lần đến khi kết thúc đợt bơm (ổn định mực hạ thấp)</a:t>
            </a:r>
          </a:p>
        </p:txBody>
      </p:sp>
    </p:spTree>
    <p:extLst>
      <p:ext uri="{BB962C8B-B14F-4D97-AF65-F5344CB8AC3E}">
        <p14:creationId xmlns:p14="http://schemas.microsoft.com/office/powerpoint/2010/main" val="299355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4A30F4BE-DFE4-44A8-82BA-F2820315C552}"/>
              </a:ext>
            </a:extLst>
          </p:cNvPr>
          <p:cNvSpPr>
            <a:spLocks noChangeArrowheads="1"/>
          </p:cNvSpPr>
          <p:nvPr/>
        </p:nvSpPr>
        <p:spPr bwMode="auto">
          <a:xfrm>
            <a:off x="1729409" y="1027099"/>
            <a:ext cx="89982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chemeClr val="tx1"/>
                </a:solidFill>
                <a:effectLst/>
                <a:latin typeface="+mj-lt"/>
                <a:ea typeface="Times New Roman" panose="02020603050405020304" pitchFamily="18" charset="0"/>
              </a:rPr>
              <a:t>KHỐI LƯỢNG THÍ NGHIỆM HÚT</a:t>
            </a:r>
            <a:r>
              <a:rPr kumimoji="0" lang="en-US" altLang="en-US" sz="2400" b="1" i="0" u="none" strike="noStrike" cap="none" normalizeH="0" baseline="0" dirty="0">
                <a:ln>
                  <a:noFill/>
                </a:ln>
                <a:solidFill>
                  <a:schemeClr val="tx1"/>
                </a:solidFill>
                <a:effectLst/>
                <a:latin typeface="+mj-lt"/>
                <a:ea typeface="Times New Roman" panose="02020603050405020304" pitchFamily="18" charset="0"/>
              </a:rPr>
              <a:t> </a:t>
            </a:r>
            <a:r>
              <a:rPr kumimoji="0" lang="en-US"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kumimoji="0" lang="vi-VN" altLang="en-US" sz="2400" b="1" i="0" u="none" strike="noStrike" cap="none" normalizeH="0" baseline="0" dirty="0">
              <a:ln>
                <a:noFill/>
              </a:ln>
              <a:solidFill>
                <a:schemeClr val="tx1"/>
              </a:solidFill>
              <a:effectLst/>
              <a:latin typeface="+mj-l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chemeClr val="tx1"/>
                </a:solidFill>
                <a:effectLst/>
                <a:latin typeface="+mj-lt"/>
                <a:ea typeface="Times New Roman" panose="02020603050405020304" pitchFamily="18" charset="0"/>
              </a:rPr>
              <a:t>TẠI LỖ KHOAN K1</a:t>
            </a:r>
            <a:endParaRPr kumimoji="0" lang="en-US" altLang="en-US" sz="2400" b="1" i="0" u="none" strike="noStrike" cap="none" normalizeH="0" baseline="0" dirty="0">
              <a:ln>
                <a:noFill/>
              </a:ln>
              <a:solidFill>
                <a:schemeClr val="tx1"/>
              </a:solidFill>
              <a:effectLst/>
              <a:latin typeface="+mj-lt"/>
            </a:endParaRPr>
          </a:p>
        </p:txBody>
      </p:sp>
      <p:graphicFrame>
        <p:nvGraphicFramePr>
          <p:cNvPr id="16" name="Content Placeholder 15">
            <a:extLst>
              <a:ext uri="{FF2B5EF4-FFF2-40B4-BE49-F238E27FC236}">
                <a16:creationId xmlns:a16="http://schemas.microsoft.com/office/drawing/2014/main" id="{F762AD63-9D69-484B-8101-5150EABE7F9D}"/>
              </a:ext>
            </a:extLst>
          </p:cNvPr>
          <p:cNvGraphicFramePr>
            <a:graphicFrameLocks noGrp="1"/>
          </p:cNvGraphicFramePr>
          <p:nvPr>
            <p:ph idx="1"/>
            <p:extLst>
              <p:ext uri="{D42A27DB-BD31-4B8C-83A1-F6EECF244321}">
                <p14:modId xmlns:p14="http://schemas.microsoft.com/office/powerpoint/2010/main" val="3482347275"/>
              </p:ext>
            </p:extLst>
          </p:nvPr>
        </p:nvGraphicFramePr>
        <p:xfrm>
          <a:off x="1470990" y="2499920"/>
          <a:ext cx="9819861" cy="2604884"/>
        </p:xfrm>
        <a:graphic>
          <a:graphicData uri="http://schemas.openxmlformats.org/drawingml/2006/table">
            <a:tbl>
              <a:tblPr firstRow="1" firstCol="1" bandRow="1"/>
              <a:tblGrid>
                <a:gridCol w="792700">
                  <a:extLst>
                    <a:ext uri="{9D8B030D-6E8A-4147-A177-3AD203B41FA5}">
                      <a16:colId xmlns:a16="http://schemas.microsoft.com/office/drawing/2014/main" val="3261650792"/>
                    </a:ext>
                  </a:extLst>
                </a:gridCol>
                <a:gridCol w="1895101">
                  <a:extLst>
                    <a:ext uri="{9D8B030D-6E8A-4147-A177-3AD203B41FA5}">
                      <a16:colId xmlns:a16="http://schemas.microsoft.com/office/drawing/2014/main" val="4248969740"/>
                    </a:ext>
                  </a:extLst>
                </a:gridCol>
                <a:gridCol w="1425518">
                  <a:extLst>
                    <a:ext uri="{9D8B030D-6E8A-4147-A177-3AD203B41FA5}">
                      <a16:colId xmlns:a16="http://schemas.microsoft.com/office/drawing/2014/main" val="3771049544"/>
                    </a:ext>
                  </a:extLst>
                </a:gridCol>
                <a:gridCol w="3013153">
                  <a:extLst>
                    <a:ext uri="{9D8B030D-6E8A-4147-A177-3AD203B41FA5}">
                      <a16:colId xmlns:a16="http://schemas.microsoft.com/office/drawing/2014/main" val="1013361926"/>
                    </a:ext>
                  </a:extLst>
                </a:gridCol>
                <a:gridCol w="1266754">
                  <a:extLst>
                    <a:ext uri="{9D8B030D-6E8A-4147-A177-3AD203B41FA5}">
                      <a16:colId xmlns:a16="http://schemas.microsoft.com/office/drawing/2014/main" val="900820570"/>
                    </a:ext>
                  </a:extLst>
                </a:gridCol>
                <a:gridCol w="1426635">
                  <a:extLst>
                    <a:ext uri="{9D8B030D-6E8A-4147-A177-3AD203B41FA5}">
                      <a16:colId xmlns:a16="http://schemas.microsoft.com/office/drawing/2014/main" val="4201092940"/>
                    </a:ext>
                  </a:extLst>
                </a:gridCol>
              </a:tblGrid>
              <a:tr h="821635">
                <a:tc>
                  <a:txBody>
                    <a:bodyPr/>
                    <a:lstStyle/>
                    <a:p>
                      <a:pPr algn="ctr"/>
                      <a:r>
                        <a:rPr lang="en-US" sz="2000" b="1">
                          <a:effectLst/>
                          <a:latin typeface="Times New Roman" panose="02020603050405020304" pitchFamily="18" charset="0"/>
                          <a:ea typeface="Times New Roman" panose="02020603050405020304" pitchFamily="18" charset="0"/>
                        </a:rPr>
                        <a:t>TT</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effectLst/>
                          <a:latin typeface="Times New Roman" panose="02020603050405020304" pitchFamily="18" charset="0"/>
                          <a:ea typeface="Times New Roman" panose="02020603050405020304" pitchFamily="18" charset="0"/>
                        </a:rPr>
                        <a:t>Tên đợt hút nước</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effectLst/>
                          <a:latin typeface="Times New Roman" panose="02020603050405020304" pitchFamily="18" charset="0"/>
                          <a:ea typeface="Times New Roman" panose="02020603050405020304" pitchFamily="18" charset="0"/>
                        </a:rPr>
                        <a:t>Thời gian (ca)</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effectLst/>
                          <a:latin typeface="Times New Roman" panose="02020603050405020304" pitchFamily="18" charset="0"/>
                          <a:ea typeface="Times New Roman" panose="02020603050405020304" pitchFamily="18" charset="0"/>
                        </a:rPr>
                        <a:t>Từ ngày đến ngày</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effectLst/>
                          <a:latin typeface="Times New Roman" panose="02020603050405020304" pitchFamily="18" charset="0"/>
                          <a:ea typeface="Times New Roman" panose="02020603050405020304" pitchFamily="18" charset="0"/>
                        </a:rPr>
                        <a:t>Lưu lượng hút (l/s)</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a:effectLst/>
                          <a:latin typeface="Times New Roman" panose="02020603050405020304" pitchFamily="18" charset="0"/>
                          <a:ea typeface="Times New Roman" panose="02020603050405020304" pitchFamily="18" charset="0"/>
                        </a:rPr>
                        <a:t>Đo hồi phục (phút)</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9906806"/>
                  </a:ext>
                </a:extLst>
              </a:tr>
              <a:tr h="422621">
                <a:tc>
                  <a:txBody>
                    <a:bodyPr/>
                    <a:lstStyle/>
                    <a:p>
                      <a:pPr algn="ctr"/>
                      <a:r>
                        <a:rPr lang="en-US" sz="20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Đợt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30/10/2018 ÷ 04/11/2018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19490016"/>
                  </a:ext>
                </a:extLst>
              </a:tr>
              <a:tr h="422621">
                <a:tc>
                  <a:txBody>
                    <a:bodyPr/>
                    <a:lstStyle/>
                    <a:p>
                      <a:pPr algn="ctr"/>
                      <a:r>
                        <a:rPr lang="en-US" sz="20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Đợt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05/11/2018 ÷ 10/11/2018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61747533"/>
                  </a:ext>
                </a:extLst>
              </a:tr>
              <a:tr h="422621">
                <a:tc>
                  <a:txBody>
                    <a:bodyPr/>
                    <a:lstStyle/>
                    <a:p>
                      <a:pPr algn="ctr"/>
                      <a:r>
                        <a:rPr lang="en-US" sz="20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Đợt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11/11/2018 ÷ 16/11/2018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35367888"/>
                  </a:ext>
                </a:extLst>
              </a:tr>
              <a:tr h="422621">
                <a:tc>
                  <a:txBody>
                    <a:bodyPr/>
                    <a:lstStyle/>
                    <a:p>
                      <a:pPr algn="ctr"/>
                      <a:r>
                        <a:rPr lang="en-US" sz="20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Đợt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Times New Roman" panose="02020603050405020304" pitchFamily="18" charset="0"/>
                        </a:rPr>
                        <a:t>540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18/11/2018 ÷ 17/5/2019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644423"/>
                  </a:ext>
                </a:extLst>
              </a:tr>
            </a:tbl>
          </a:graphicData>
        </a:graphic>
      </p:graphicFrame>
    </p:spTree>
    <p:extLst>
      <p:ext uri="{BB962C8B-B14F-4D97-AF65-F5344CB8AC3E}">
        <p14:creationId xmlns:p14="http://schemas.microsoft.com/office/powerpoint/2010/main" val="2190192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6DF1B50-A6AA-47E7-A948-30AC37BFCAE9}"/>
              </a:ext>
            </a:extLst>
          </p:cNvPr>
          <p:cNvGraphicFramePr>
            <a:graphicFrameLocks noGrp="1"/>
          </p:cNvGraphicFramePr>
          <p:nvPr>
            <p:extLst>
              <p:ext uri="{D42A27DB-BD31-4B8C-83A1-F6EECF244321}">
                <p14:modId xmlns:p14="http://schemas.microsoft.com/office/powerpoint/2010/main" val="308284791"/>
              </p:ext>
            </p:extLst>
          </p:nvPr>
        </p:nvGraphicFramePr>
        <p:xfrm>
          <a:off x="881269" y="2425147"/>
          <a:ext cx="10429461" cy="2682240"/>
        </p:xfrm>
        <a:graphic>
          <a:graphicData uri="http://schemas.openxmlformats.org/drawingml/2006/table">
            <a:tbl>
              <a:tblPr firstRow="1" firstCol="1" bandRow="1"/>
              <a:tblGrid>
                <a:gridCol w="616612">
                  <a:extLst>
                    <a:ext uri="{9D8B030D-6E8A-4147-A177-3AD203B41FA5}">
                      <a16:colId xmlns:a16="http://schemas.microsoft.com/office/drawing/2014/main" val="1825875185"/>
                    </a:ext>
                  </a:extLst>
                </a:gridCol>
                <a:gridCol w="1417436">
                  <a:extLst>
                    <a:ext uri="{9D8B030D-6E8A-4147-A177-3AD203B41FA5}">
                      <a16:colId xmlns:a16="http://schemas.microsoft.com/office/drawing/2014/main" val="3405250954"/>
                    </a:ext>
                  </a:extLst>
                </a:gridCol>
                <a:gridCol w="1682172">
                  <a:extLst>
                    <a:ext uri="{9D8B030D-6E8A-4147-A177-3AD203B41FA5}">
                      <a16:colId xmlns:a16="http://schemas.microsoft.com/office/drawing/2014/main" val="2145257054"/>
                    </a:ext>
                  </a:extLst>
                </a:gridCol>
                <a:gridCol w="1818950">
                  <a:extLst>
                    <a:ext uri="{9D8B030D-6E8A-4147-A177-3AD203B41FA5}">
                      <a16:colId xmlns:a16="http://schemas.microsoft.com/office/drawing/2014/main" val="3981037132"/>
                    </a:ext>
                  </a:extLst>
                </a:gridCol>
                <a:gridCol w="1644667">
                  <a:extLst>
                    <a:ext uri="{9D8B030D-6E8A-4147-A177-3AD203B41FA5}">
                      <a16:colId xmlns:a16="http://schemas.microsoft.com/office/drawing/2014/main" val="1832354836"/>
                    </a:ext>
                  </a:extLst>
                </a:gridCol>
                <a:gridCol w="1678863">
                  <a:extLst>
                    <a:ext uri="{9D8B030D-6E8A-4147-A177-3AD203B41FA5}">
                      <a16:colId xmlns:a16="http://schemas.microsoft.com/office/drawing/2014/main" val="919143848"/>
                    </a:ext>
                  </a:extLst>
                </a:gridCol>
                <a:gridCol w="1570761">
                  <a:extLst>
                    <a:ext uri="{9D8B030D-6E8A-4147-A177-3AD203B41FA5}">
                      <a16:colId xmlns:a16="http://schemas.microsoft.com/office/drawing/2014/main" val="3391306204"/>
                    </a:ext>
                  </a:extLst>
                </a:gridCol>
              </a:tblGrid>
              <a:tr h="887897">
                <a:tc>
                  <a:txBody>
                    <a:bodyPr/>
                    <a:lstStyle/>
                    <a:p>
                      <a:pPr algn="ctr">
                        <a:spcAft>
                          <a:spcPts val="600"/>
                        </a:spcAft>
                      </a:pPr>
                      <a:r>
                        <a:rPr lang="en-US" sz="2200" b="1">
                          <a:effectLst/>
                          <a:latin typeface="Times New Roman" panose="02020603050405020304" pitchFamily="18" charset="0"/>
                          <a:ea typeface="Times New Roman" panose="02020603050405020304" pitchFamily="18" charset="0"/>
                        </a:rPr>
                        <a:t>TT</a:t>
                      </a:r>
                      <a:endParaRPr lang="en-US" sz="2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200" b="1">
                          <a:effectLst/>
                          <a:latin typeface="Times New Roman" panose="02020603050405020304" pitchFamily="18" charset="0"/>
                          <a:ea typeface="Times New Roman" panose="02020603050405020304" pitchFamily="18" charset="0"/>
                        </a:rPr>
                        <a:t>Tên đợt hút nước</a:t>
                      </a:r>
                      <a:endParaRPr lang="en-US" sz="2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200" b="1">
                          <a:effectLst/>
                          <a:latin typeface="Times New Roman" panose="02020603050405020304" pitchFamily="18" charset="0"/>
                          <a:ea typeface="Times New Roman" panose="02020603050405020304" pitchFamily="18" charset="0"/>
                        </a:rPr>
                        <a:t>Lưu lượng (l/s)</a:t>
                      </a:r>
                      <a:endParaRPr lang="en-US" sz="2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200" b="1" dirty="0" err="1">
                          <a:effectLst/>
                          <a:latin typeface="Times New Roman" panose="02020603050405020304" pitchFamily="18" charset="0"/>
                          <a:ea typeface="Times New Roman" panose="02020603050405020304" pitchFamily="18" charset="0"/>
                        </a:rPr>
                        <a:t>Lưu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lượng</a:t>
                      </a:r>
                      <a:r>
                        <a:rPr lang="en-US" sz="2200" b="1" dirty="0">
                          <a:effectLst/>
                          <a:latin typeface="Times New Roman" panose="02020603050405020304" pitchFamily="18" charset="0"/>
                          <a:ea typeface="Times New Roman" panose="02020603050405020304" pitchFamily="18" charset="0"/>
                        </a:rPr>
                        <a:t> (m</a:t>
                      </a:r>
                      <a:r>
                        <a:rPr lang="en-US" sz="2200" b="1" baseline="30000" dirty="0">
                          <a:effectLst/>
                          <a:latin typeface="Times New Roman" panose="02020603050405020304" pitchFamily="18" charset="0"/>
                          <a:ea typeface="Times New Roman" panose="02020603050405020304" pitchFamily="18" charset="0"/>
                        </a:rPr>
                        <a:t>3</a:t>
                      </a:r>
                      <a:r>
                        <a:rPr lang="en-US" sz="2200" b="1" dirty="0">
                          <a:effectLst/>
                          <a:latin typeface="Times New Roman" panose="02020603050405020304" pitchFamily="18" charset="0"/>
                          <a:ea typeface="Times New Roman" panose="02020603050405020304" pitchFamily="18" charset="0"/>
                        </a:rPr>
                        <a:t>/ng)</a:t>
                      </a:r>
                      <a:endParaRPr lang="en-US" sz="2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200" b="1" dirty="0" err="1">
                          <a:effectLst/>
                          <a:latin typeface="Times New Roman" panose="02020603050405020304" pitchFamily="18" charset="0"/>
                          <a:ea typeface="Times New Roman" panose="02020603050405020304" pitchFamily="18" charset="0"/>
                        </a:rPr>
                        <a:t>Trị</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số</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hạ</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thấp</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mực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nước</a:t>
                      </a:r>
                      <a:r>
                        <a:rPr lang="en-US" sz="2200" b="1" dirty="0">
                          <a:effectLst/>
                          <a:latin typeface="Times New Roman" panose="02020603050405020304" pitchFamily="18" charset="0"/>
                          <a:ea typeface="Times New Roman" panose="02020603050405020304" pitchFamily="18" charset="0"/>
                        </a:rPr>
                        <a:t> (m)</a:t>
                      </a:r>
                      <a:endParaRPr lang="en-US" sz="22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200" b="1">
                          <a:effectLst/>
                          <a:latin typeface="Times New Roman" panose="02020603050405020304" pitchFamily="18" charset="0"/>
                          <a:ea typeface="Times New Roman" panose="02020603050405020304" pitchFamily="18" charset="0"/>
                        </a:rPr>
                        <a:t>Nhiệt độ nước khoáng TB (</a:t>
                      </a:r>
                      <a:r>
                        <a:rPr lang="en-US" sz="2200" b="1" baseline="30000">
                          <a:effectLst/>
                          <a:latin typeface="Times New Roman" panose="02020603050405020304" pitchFamily="18" charset="0"/>
                          <a:ea typeface="Times New Roman" panose="02020603050405020304" pitchFamily="18" charset="0"/>
                        </a:rPr>
                        <a:t>o</a:t>
                      </a:r>
                      <a:r>
                        <a:rPr lang="en-US" sz="2200" b="1">
                          <a:effectLst/>
                          <a:latin typeface="Times New Roman" panose="02020603050405020304" pitchFamily="18" charset="0"/>
                          <a:ea typeface="Times New Roman" panose="02020603050405020304" pitchFamily="18" charset="0"/>
                        </a:rPr>
                        <a:t>C)</a:t>
                      </a:r>
                      <a:endParaRPr lang="en-US" sz="2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US" sz="2200" b="1">
                          <a:effectLst/>
                          <a:latin typeface="Times New Roman" panose="02020603050405020304" pitchFamily="18" charset="0"/>
                          <a:ea typeface="Times New Roman" panose="02020603050405020304" pitchFamily="18" charset="0"/>
                        </a:rPr>
                        <a:t>Nhiệt độ không khí TB (</a:t>
                      </a:r>
                      <a:r>
                        <a:rPr lang="en-US" sz="2200" b="1" baseline="30000">
                          <a:effectLst/>
                          <a:latin typeface="Times New Roman" panose="02020603050405020304" pitchFamily="18" charset="0"/>
                          <a:ea typeface="Times New Roman" panose="02020603050405020304" pitchFamily="18" charset="0"/>
                        </a:rPr>
                        <a:t>o</a:t>
                      </a:r>
                      <a:r>
                        <a:rPr lang="en-US" sz="2200" b="1">
                          <a:effectLst/>
                          <a:latin typeface="Times New Roman" panose="02020603050405020304" pitchFamily="18" charset="0"/>
                          <a:ea typeface="Times New Roman" panose="02020603050405020304" pitchFamily="18" charset="0"/>
                        </a:rPr>
                        <a:t>C)</a:t>
                      </a:r>
                      <a:endParaRPr lang="en-US" sz="2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318046"/>
                  </a:ext>
                </a:extLst>
              </a:tr>
              <a:tr h="221974">
                <a:tc>
                  <a:txBody>
                    <a:bodyPr/>
                    <a:lstStyle/>
                    <a:p>
                      <a:pPr algn="ctr"/>
                      <a:r>
                        <a:rPr lang="en-US" sz="22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Đợt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129,60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61,09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8004557"/>
                  </a:ext>
                </a:extLst>
              </a:tr>
              <a:tr h="221974">
                <a:tc>
                  <a:txBody>
                    <a:bodyPr/>
                    <a:lstStyle/>
                    <a:p>
                      <a:pPr algn="ctr"/>
                      <a:r>
                        <a:rPr lang="en-US" sz="22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Đợt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61,82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24,72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60182412"/>
                  </a:ext>
                </a:extLst>
              </a:tr>
              <a:tr h="221974">
                <a:tc>
                  <a:txBody>
                    <a:bodyPr/>
                    <a:lstStyle/>
                    <a:p>
                      <a:pPr algn="ctr"/>
                      <a:r>
                        <a:rPr lang="en-US" sz="22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Đợt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259,20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3,20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61,57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23,83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98455303"/>
                  </a:ext>
                </a:extLst>
              </a:tr>
              <a:tr h="221974">
                <a:tc>
                  <a:txBody>
                    <a:bodyPr/>
                    <a:lstStyle/>
                    <a:p>
                      <a:pPr algn="ctr"/>
                      <a:r>
                        <a:rPr lang="en-US" sz="22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Đợt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216,00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a:effectLst/>
                          <a:latin typeface="Times New Roman" panose="02020603050405020304" pitchFamily="18" charset="0"/>
                          <a:ea typeface="Times New Roman" panose="02020603050405020304" pitchFamily="18" charset="0"/>
                        </a:rPr>
                        <a:t>61,85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200" dirty="0">
                          <a:effectLst/>
                          <a:latin typeface="Times New Roman" panose="02020603050405020304" pitchFamily="18" charset="0"/>
                          <a:ea typeface="Times New Roman" panose="02020603050405020304" pitchFamily="18" charset="0"/>
                        </a:rPr>
                        <a:t>24,10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191300"/>
                  </a:ext>
                </a:extLst>
              </a:tr>
            </a:tbl>
          </a:graphicData>
        </a:graphic>
      </p:graphicFrame>
      <p:sp>
        <p:nvSpPr>
          <p:cNvPr id="4" name="TextBox 3">
            <a:extLst>
              <a:ext uri="{FF2B5EF4-FFF2-40B4-BE49-F238E27FC236}">
                <a16:creationId xmlns:a16="http://schemas.microsoft.com/office/drawing/2014/main" id="{86B31D9E-C532-4FDF-84BC-D6A3B420F475}"/>
              </a:ext>
            </a:extLst>
          </p:cNvPr>
          <p:cNvSpPr txBox="1"/>
          <p:nvPr/>
        </p:nvSpPr>
        <p:spPr>
          <a:xfrm>
            <a:off x="2570922" y="1351301"/>
            <a:ext cx="7885044" cy="461665"/>
          </a:xfrm>
          <a:prstGeom prst="rect">
            <a:avLst/>
          </a:prstGeom>
          <a:noFill/>
        </p:spPr>
        <p:txBody>
          <a:bodyPr wrap="square">
            <a:spAutoFit/>
          </a:bodyPr>
          <a:lstStyle/>
          <a:p>
            <a:pPr algn="ctr">
              <a:spcBef>
                <a:spcPts val="600"/>
              </a:spcBef>
              <a:spcAft>
                <a:spcPts val="600"/>
              </a:spcAft>
            </a:pPr>
            <a:r>
              <a:rPr lang="en-US" sz="2400" b="1" dirty="0">
                <a:effectLst/>
                <a:latin typeface="Times New Roman" panose="02020603050405020304" pitchFamily="18" charset="0"/>
                <a:ea typeface="Times New Roman" panose="02020603050405020304" pitchFamily="18" charset="0"/>
              </a:rPr>
              <a:t>KẾT QUẢ THỰC HIỆN HÚT NƯỚC THÍ NGHIỆM</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197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2EC02-C14E-4901-9549-A38CCA3E88F8}"/>
              </a:ext>
            </a:extLst>
          </p:cNvPr>
          <p:cNvSpPr>
            <a:spLocks noGrp="1"/>
          </p:cNvSpPr>
          <p:nvPr>
            <p:ph type="title"/>
          </p:nvPr>
        </p:nvSpPr>
        <p:spPr>
          <a:xfrm>
            <a:off x="1802296" y="365126"/>
            <a:ext cx="9435547" cy="748058"/>
          </a:xfrm>
        </p:spPr>
        <p:txBody>
          <a:bodyPr>
            <a:normAutofit/>
          </a:bodyPr>
          <a:lstStyle/>
          <a:p>
            <a:pPr algn="ctr"/>
            <a:r>
              <a:rPr lang="vi-VN" sz="2800" dirty="0"/>
              <a:t>TÍNH TOÁN THÔNG SỐ TẦNG CHỨA NƯỚC KHOÁNG</a:t>
            </a:r>
            <a:endParaRPr lang="en-US" sz="2800" dirty="0"/>
          </a:p>
        </p:txBody>
      </p:sp>
      <p:pic>
        <p:nvPicPr>
          <p:cNvPr id="11" name="Content Placeholder 10">
            <a:extLst>
              <a:ext uri="{FF2B5EF4-FFF2-40B4-BE49-F238E27FC236}">
                <a16:creationId xmlns:a16="http://schemas.microsoft.com/office/drawing/2014/main" id="{E2B0A379-B0B5-4E35-9468-0C95804A32B4}"/>
              </a:ext>
            </a:extLst>
          </p:cNvPr>
          <p:cNvPicPr>
            <a:picLocks noGrp="1" noChangeAspect="1"/>
          </p:cNvPicPr>
          <p:nvPr>
            <p:ph idx="1"/>
          </p:nvPr>
        </p:nvPicPr>
        <p:blipFill>
          <a:blip r:embed="rId2"/>
          <a:stretch>
            <a:fillRect/>
          </a:stretch>
        </p:blipFill>
        <p:spPr>
          <a:xfrm>
            <a:off x="2088107" y="1113184"/>
            <a:ext cx="8666096" cy="5574219"/>
          </a:xfrm>
          <a:prstGeom prst="rect">
            <a:avLst/>
          </a:prstGeom>
        </p:spPr>
      </p:pic>
    </p:spTree>
    <p:extLst>
      <p:ext uri="{BB962C8B-B14F-4D97-AF65-F5344CB8AC3E}">
        <p14:creationId xmlns:p14="http://schemas.microsoft.com/office/powerpoint/2010/main" val="1007793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EEC7-2CB2-4F8C-BF5B-EC1B5CAB5A5E}"/>
              </a:ext>
            </a:extLst>
          </p:cNvPr>
          <p:cNvSpPr>
            <a:spLocks noGrp="1"/>
          </p:cNvSpPr>
          <p:nvPr>
            <p:ph type="title"/>
          </p:nvPr>
        </p:nvSpPr>
        <p:spPr>
          <a:xfrm>
            <a:off x="1805609" y="404882"/>
            <a:ext cx="9405730" cy="655292"/>
          </a:xfrm>
        </p:spPr>
        <p:txBody>
          <a:bodyPr/>
          <a:lstStyle/>
          <a:p>
            <a:r>
              <a:rPr lang="en-US" sz="1800" dirty="0">
                <a:effectLst/>
                <a:latin typeface="Times New Roman" panose="02020603050405020304" pitchFamily="18" charset="0"/>
                <a:ea typeface="Times New Roman" panose="02020603050405020304" pitchFamily="18" charset="0"/>
              </a:rPr>
              <a:t>ĐỒ THỊ BIỂU DIỄN QUAN HỆ S-LGT </a:t>
            </a:r>
            <a:r>
              <a:rPr lang="vi-VN" sz="1800" dirty="0">
                <a:effectLst/>
                <a:latin typeface="Times New Roman" panose="02020603050405020304" pitchFamily="18" charset="0"/>
                <a:ea typeface="Times New Roman" panose="02020603050405020304" pitchFamily="18" charset="0"/>
              </a:rPr>
              <a:t> TẠI</a:t>
            </a:r>
            <a:r>
              <a:rPr lang="en-US" sz="1800" dirty="0">
                <a:effectLst/>
                <a:latin typeface="Times New Roman" panose="02020603050405020304" pitchFamily="18" charset="0"/>
                <a:ea typeface="Times New Roman" panose="02020603050405020304" pitchFamily="18" charset="0"/>
              </a:rPr>
              <a:t> LỖ KHOAN K1</a:t>
            </a:r>
            <a:r>
              <a:rPr lang="vi-VN" sz="1800" dirty="0">
                <a:effectLst/>
                <a:latin typeface="Times New Roman" panose="02020603050405020304" pitchFamily="18" charset="0"/>
                <a:ea typeface="Times New Roman" panose="02020603050405020304" pitchFamily="18" charset="0"/>
              </a:rPr>
              <a:t> KHI HÚT NƯỚC THÍ NGHIỆM</a:t>
            </a:r>
            <a:endParaRPr lang="en-US" dirty="0"/>
          </a:p>
        </p:txBody>
      </p:sp>
      <p:pic>
        <p:nvPicPr>
          <p:cNvPr id="9" name="Picture 8">
            <a:extLst>
              <a:ext uri="{FF2B5EF4-FFF2-40B4-BE49-F238E27FC236}">
                <a16:creationId xmlns:a16="http://schemas.microsoft.com/office/drawing/2014/main" id="{3A42FE07-04EF-4A10-94CD-F0B3FBB872AD}"/>
              </a:ext>
            </a:extLst>
          </p:cNvPr>
          <p:cNvPicPr>
            <a:picLocks noChangeAspect="1"/>
          </p:cNvPicPr>
          <p:nvPr/>
        </p:nvPicPr>
        <p:blipFill>
          <a:blip r:embed="rId2"/>
          <a:stretch>
            <a:fillRect/>
          </a:stretch>
        </p:blipFill>
        <p:spPr>
          <a:xfrm>
            <a:off x="5866486" y="1194700"/>
            <a:ext cx="5026802" cy="2372384"/>
          </a:xfrm>
          <a:prstGeom prst="rect">
            <a:avLst/>
          </a:prstGeom>
        </p:spPr>
      </p:pic>
      <p:pic>
        <p:nvPicPr>
          <p:cNvPr id="10" name="Picture 9">
            <a:extLst>
              <a:ext uri="{FF2B5EF4-FFF2-40B4-BE49-F238E27FC236}">
                <a16:creationId xmlns:a16="http://schemas.microsoft.com/office/drawing/2014/main" id="{93258FC3-C41E-4E02-99F2-2A12C6592760}"/>
              </a:ext>
            </a:extLst>
          </p:cNvPr>
          <p:cNvPicPr>
            <a:picLocks noChangeAspect="1"/>
          </p:cNvPicPr>
          <p:nvPr/>
        </p:nvPicPr>
        <p:blipFill>
          <a:blip r:embed="rId3"/>
          <a:stretch>
            <a:fillRect/>
          </a:stretch>
        </p:blipFill>
        <p:spPr>
          <a:xfrm>
            <a:off x="901148" y="1179199"/>
            <a:ext cx="4713546" cy="2387885"/>
          </a:xfrm>
          <a:prstGeom prst="rect">
            <a:avLst/>
          </a:prstGeom>
        </p:spPr>
      </p:pic>
      <p:pic>
        <p:nvPicPr>
          <p:cNvPr id="11" name="Picture 10">
            <a:extLst>
              <a:ext uri="{FF2B5EF4-FFF2-40B4-BE49-F238E27FC236}">
                <a16:creationId xmlns:a16="http://schemas.microsoft.com/office/drawing/2014/main" id="{60E0E0E3-7CD6-4D6F-AAFD-5936391DC021}"/>
              </a:ext>
            </a:extLst>
          </p:cNvPr>
          <p:cNvPicPr>
            <a:picLocks noChangeAspect="1"/>
          </p:cNvPicPr>
          <p:nvPr/>
        </p:nvPicPr>
        <p:blipFill>
          <a:blip r:embed="rId4"/>
          <a:stretch>
            <a:fillRect/>
          </a:stretch>
        </p:blipFill>
        <p:spPr>
          <a:xfrm>
            <a:off x="946949" y="3964405"/>
            <a:ext cx="4667745" cy="2372385"/>
          </a:xfrm>
          <a:prstGeom prst="rect">
            <a:avLst/>
          </a:prstGeom>
        </p:spPr>
      </p:pic>
      <p:pic>
        <p:nvPicPr>
          <p:cNvPr id="12" name="Picture 11">
            <a:extLst>
              <a:ext uri="{FF2B5EF4-FFF2-40B4-BE49-F238E27FC236}">
                <a16:creationId xmlns:a16="http://schemas.microsoft.com/office/drawing/2014/main" id="{162AC811-8379-42A3-BEB2-79533F9BD0C3}"/>
              </a:ext>
            </a:extLst>
          </p:cNvPr>
          <p:cNvPicPr>
            <a:picLocks noChangeAspect="1"/>
          </p:cNvPicPr>
          <p:nvPr/>
        </p:nvPicPr>
        <p:blipFill>
          <a:blip r:embed="rId5"/>
          <a:stretch>
            <a:fillRect/>
          </a:stretch>
        </p:blipFill>
        <p:spPr>
          <a:xfrm>
            <a:off x="5866486" y="3911153"/>
            <a:ext cx="5059646" cy="2387885"/>
          </a:xfrm>
          <a:prstGeom prst="rect">
            <a:avLst/>
          </a:prstGeom>
        </p:spPr>
      </p:pic>
    </p:spTree>
    <p:extLst>
      <p:ext uri="{BB962C8B-B14F-4D97-AF65-F5344CB8AC3E}">
        <p14:creationId xmlns:p14="http://schemas.microsoft.com/office/powerpoint/2010/main" val="235272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C91C-4351-4D5A-8A8A-CC6134FC397B}"/>
              </a:ext>
            </a:extLst>
          </p:cNvPr>
          <p:cNvSpPr>
            <a:spLocks noGrp="1"/>
          </p:cNvSpPr>
          <p:nvPr>
            <p:ph type="title"/>
          </p:nvPr>
        </p:nvSpPr>
        <p:spPr>
          <a:xfrm>
            <a:off x="1010479" y="872191"/>
            <a:ext cx="9392478" cy="801066"/>
          </a:xfrm>
        </p:spPr>
        <p:txBody>
          <a:bodyPr>
            <a:normAutofit/>
          </a:bodyPr>
          <a:lstStyle/>
          <a:p>
            <a:pPr indent="457200">
              <a:lnSpc>
                <a:spcPts val="2000"/>
              </a:lnSpc>
            </a:pPr>
            <a:r>
              <a:rPr lang="pt-BR" sz="2800" b="1" spc="-20" dirty="0">
                <a:effectLst/>
                <a:latin typeface="Times New Roman" panose="02020603050405020304" pitchFamily="18" charset="0"/>
                <a:ea typeface="MS Mincho" panose="02020609040205080304" pitchFamily="49" charset="-128"/>
              </a:rPr>
              <a:t>Kết quả tính hệ số dẫn nước theo tài liệu thí nghiệm</a:t>
            </a:r>
            <a:r>
              <a:rPr lang="vi-VN" sz="2800" b="1" spc="-20" dirty="0">
                <a:effectLst/>
                <a:latin typeface="Times New Roman" panose="02020603050405020304" pitchFamily="18" charset="0"/>
                <a:ea typeface="MS Mincho" panose="02020609040205080304" pitchFamily="49" charset="-128"/>
              </a:rPr>
              <a:t> tại K1</a:t>
            </a:r>
            <a:endParaRPr lang="en-US" sz="2800" dirty="0"/>
          </a:p>
        </p:txBody>
      </p:sp>
      <p:graphicFrame>
        <p:nvGraphicFramePr>
          <p:cNvPr id="4" name="Table 3">
            <a:extLst>
              <a:ext uri="{FF2B5EF4-FFF2-40B4-BE49-F238E27FC236}">
                <a16:creationId xmlns:a16="http://schemas.microsoft.com/office/drawing/2014/main" id="{A37AF0BD-EDF0-4B21-84F9-6E171EB9CBEC}"/>
              </a:ext>
            </a:extLst>
          </p:cNvPr>
          <p:cNvGraphicFramePr>
            <a:graphicFrameLocks noGrp="1"/>
          </p:cNvGraphicFramePr>
          <p:nvPr>
            <p:extLst>
              <p:ext uri="{D42A27DB-BD31-4B8C-83A1-F6EECF244321}">
                <p14:modId xmlns:p14="http://schemas.microsoft.com/office/powerpoint/2010/main" val="1029717738"/>
              </p:ext>
            </p:extLst>
          </p:nvPr>
        </p:nvGraphicFramePr>
        <p:xfrm>
          <a:off x="838200" y="1903444"/>
          <a:ext cx="10515600" cy="3251200"/>
        </p:xfrm>
        <a:graphic>
          <a:graphicData uri="http://schemas.openxmlformats.org/drawingml/2006/table">
            <a:tbl>
              <a:tblPr firstRow="1" firstCol="1" bandRow="1"/>
              <a:tblGrid>
                <a:gridCol w="1149626">
                  <a:extLst>
                    <a:ext uri="{9D8B030D-6E8A-4147-A177-3AD203B41FA5}">
                      <a16:colId xmlns:a16="http://schemas.microsoft.com/office/drawing/2014/main" val="1707027930"/>
                    </a:ext>
                  </a:extLst>
                </a:gridCol>
                <a:gridCol w="2756452">
                  <a:extLst>
                    <a:ext uri="{9D8B030D-6E8A-4147-A177-3AD203B41FA5}">
                      <a16:colId xmlns:a16="http://schemas.microsoft.com/office/drawing/2014/main" val="2259843953"/>
                    </a:ext>
                  </a:extLst>
                </a:gridCol>
                <a:gridCol w="2403282">
                  <a:extLst>
                    <a:ext uri="{9D8B030D-6E8A-4147-A177-3AD203B41FA5}">
                      <a16:colId xmlns:a16="http://schemas.microsoft.com/office/drawing/2014/main" val="4175996309"/>
                    </a:ext>
                  </a:extLst>
                </a:gridCol>
                <a:gridCol w="2103120">
                  <a:extLst>
                    <a:ext uri="{9D8B030D-6E8A-4147-A177-3AD203B41FA5}">
                      <a16:colId xmlns:a16="http://schemas.microsoft.com/office/drawing/2014/main" val="414430280"/>
                    </a:ext>
                  </a:extLst>
                </a:gridCol>
                <a:gridCol w="2103120">
                  <a:extLst>
                    <a:ext uri="{9D8B030D-6E8A-4147-A177-3AD203B41FA5}">
                      <a16:colId xmlns:a16="http://schemas.microsoft.com/office/drawing/2014/main" val="901658751"/>
                    </a:ext>
                  </a:extLst>
                </a:gridCol>
              </a:tblGrid>
              <a:tr h="247650">
                <a:tc>
                  <a:txBody>
                    <a:bodyPr/>
                    <a:lstStyle/>
                    <a:p>
                      <a:pPr algn="ctr">
                        <a:lnSpc>
                          <a:spcPts val="2000"/>
                        </a:lnSpc>
                      </a:pPr>
                      <a:r>
                        <a:rPr lang="en-US" sz="2000" b="1">
                          <a:effectLst/>
                          <a:latin typeface="Times New Roman" panose="02020603050405020304" pitchFamily="18" charset="0"/>
                          <a:ea typeface="Times New Roman" panose="02020603050405020304" pitchFamily="18" charset="0"/>
                        </a:rPr>
                        <a:t>SHLK</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pPr>
                      <a:r>
                        <a:rPr lang="en-US" sz="2000" b="1">
                          <a:effectLst/>
                          <a:latin typeface="Times New Roman" panose="02020603050405020304" pitchFamily="18" charset="0"/>
                          <a:ea typeface="Times New Roman" panose="02020603050405020304" pitchFamily="18" charset="0"/>
                        </a:rPr>
                        <a:t>Đợt bơm</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pPr>
                      <a:r>
                        <a:rPr lang="en-US" sz="2000" b="1">
                          <a:effectLst/>
                          <a:latin typeface="Times New Roman" panose="02020603050405020304" pitchFamily="18" charset="0"/>
                          <a:ea typeface="Times New Roman" panose="02020603050405020304" pitchFamily="18" charset="0"/>
                        </a:rPr>
                        <a:t>Phương trình quan hệ</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pPr>
                      <a:r>
                        <a:rPr lang="en-US" sz="2000" b="1">
                          <a:effectLst/>
                          <a:latin typeface="Times New Roman" panose="02020603050405020304" pitchFamily="18" charset="0"/>
                          <a:ea typeface="Times New Roman" panose="02020603050405020304" pitchFamily="18" charset="0"/>
                        </a:rPr>
                        <a:t>R</a:t>
                      </a:r>
                      <a:r>
                        <a:rPr lang="en-US" sz="2000" b="1" baseline="30000">
                          <a:effectLst/>
                          <a:latin typeface="Times New Roman" panose="02020603050405020304" pitchFamily="18" charset="0"/>
                          <a:ea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000"/>
                        </a:lnSpc>
                      </a:pPr>
                      <a:r>
                        <a:rPr lang="en-US" sz="2000" b="1">
                          <a:effectLst/>
                          <a:latin typeface="Times New Roman" panose="02020603050405020304" pitchFamily="18" charset="0"/>
                          <a:ea typeface="Times New Roman" panose="02020603050405020304" pitchFamily="18" charset="0"/>
                        </a:rPr>
                        <a:t>Km (m</a:t>
                      </a:r>
                      <a:r>
                        <a:rPr lang="en-US" sz="2000" b="1" baseline="30000">
                          <a:effectLst/>
                          <a:latin typeface="Times New Roman" panose="02020603050405020304" pitchFamily="18" charset="0"/>
                          <a:ea typeface="Times New Roman" panose="02020603050405020304" pitchFamily="18" charset="0"/>
                        </a:rPr>
                        <a:t>2</a:t>
                      </a:r>
                      <a:r>
                        <a:rPr lang="en-US" sz="2000" b="1">
                          <a:effectLst/>
                          <a:latin typeface="Times New Roman" panose="02020603050405020304" pitchFamily="18" charset="0"/>
                          <a:ea typeface="Times New Roman" panose="02020603050405020304" pitchFamily="18" charset="0"/>
                        </a:rPr>
                        <a:t>/ng)</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771070"/>
                  </a:ext>
                </a:extLst>
              </a:tr>
              <a:tr h="238125">
                <a:tc rowSpan="8">
                  <a:txBody>
                    <a:bodyPr/>
                    <a:lstStyle/>
                    <a:p>
                      <a:pPr algn="ctr">
                        <a:lnSpc>
                          <a:spcPts val="2000"/>
                        </a:lnSpc>
                      </a:pPr>
                      <a:r>
                        <a:rPr lang="en-US" sz="2000" b="1">
                          <a:effectLst/>
                          <a:latin typeface="Times New Roman" panose="02020603050405020304" pitchFamily="18" charset="0"/>
                          <a:ea typeface="Times New Roman" panose="02020603050405020304" pitchFamily="18" charset="0"/>
                        </a:rPr>
                        <a:t>K1</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Bơm lần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0.1941x + 0.1678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0.9913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122.19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43455337"/>
                  </a:ext>
                </a:extLst>
              </a:tr>
              <a:tr h="238125">
                <a:tc vMerge="1">
                  <a:txBody>
                    <a:bodyPr/>
                    <a:lstStyle/>
                    <a:p>
                      <a:endParaRPr lang="en-US"/>
                    </a:p>
                  </a:txBody>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Bơm lần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0.512x - 0.0718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0.9752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77.20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67853097"/>
                  </a:ext>
                </a:extLst>
              </a:tr>
              <a:tr h="209550">
                <a:tc vMerge="1">
                  <a:txBody>
                    <a:bodyPr/>
                    <a:lstStyle/>
                    <a:p>
                      <a:endParaRPr lang="en-US"/>
                    </a:p>
                  </a:txBody>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Bơm lần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0.6061x + 0.0312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0.961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78.26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25795229"/>
                  </a:ext>
                </a:extLst>
              </a:tr>
              <a:tr h="238125">
                <a:tc vMerge="1">
                  <a:txBody>
                    <a:bodyPr/>
                    <a:lstStyle/>
                    <a:p>
                      <a:endParaRPr lang="en-US"/>
                    </a:p>
                  </a:txBody>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Khai thác thử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0.573x - 0.0962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0.9284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68.98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17907160"/>
                  </a:ext>
                </a:extLst>
              </a:tr>
              <a:tr h="238125">
                <a:tc vMerge="1">
                  <a:txBody>
                    <a:bodyPr/>
                    <a:lstStyle/>
                    <a:p>
                      <a:endParaRPr lang="en-US"/>
                    </a:p>
                  </a:txBody>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Hồi phục lần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-0.1823x - 0.3125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0.8528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143.92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07775109"/>
                  </a:ext>
                </a:extLst>
              </a:tr>
              <a:tr h="238125">
                <a:tc vMerge="1">
                  <a:txBody>
                    <a:bodyPr/>
                    <a:lstStyle/>
                    <a:p>
                      <a:endParaRPr lang="en-US"/>
                    </a:p>
                  </a:txBody>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Hồi phục lần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-0.8055x - 1.5258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0.7767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121.40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99191777"/>
                  </a:ext>
                </a:extLst>
              </a:tr>
              <a:tr h="209550">
                <a:tc vMerge="1">
                  <a:txBody>
                    <a:bodyPr/>
                    <a:lstStyle/>
                    <a:p>
                      <a:endParaRPr lang="en-US"/>
                    </a:p>
                  </a:txBody>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Hồi phục lần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-1.7567x - 3.16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0.9391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111.85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13594917"/>
                  </a:ext>
                </a:extLst>
              </a:tr>
              <a:tr h="238125">
                <a:tc vMerge="1">
                  <a:txBody>
                    <a:bodyPr/>
                    <a:lstStyle/>
                    <a:p>
                      <a:endParaRPr lang="en-US"/>
                    </a:p>
                  </a:txBody>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Hồi phục khai thác thử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y = -0.3035x - 0.5275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0.8771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126.22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38943034"/>
                  </a:ext>
                </a:extLst>
              </a:tr>
              <a:tr h="238125">
                <a:tc>
                  <a:txBody>
                    <a:bodyPr/>
                    <a:lstStyle/>
                    <a:p>
                      <a:pPr>
                        <a:lnSpc>
                          <a:spcPts val="2000"/>
                        </a:lnSpc>
                      </a:pPr>
                      <a:r>
                        <a:rPr lang="en-US" sz="2000" b="1">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nSpc>
                          <a:spcPts val="2000"/>
                        </a:lnSpc>
                      </a:pPr>
                      <a:r>
                        <a:rPr lang="en-US" sz="20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0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a:effectLst/>
                          <a:latin typeface="Times New Roman" panose="02020603050405020304" pitchFamily="18" charset="0"/>
                          <a:ea typeface="Times New Roman" panose="02020603050405020304" pitchFamily="18" charset="0"/>
                        </a:rPr>
                        <a:t>0,9127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dirty="0">
                          <a:effectLst/>
                          <a:latin typeface="Times New Roman" panose="02020603050405020304" pitchFamily="18" charset="0"/>
                          <a:ea typeface="Times New Roman" panose="02020603050405020304" pitchFamily="18" charset="0"/>
                        </a:rPr>
                        <a:t>106,25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440330"/>
                  </a:ext>
                </a:extLst>
              </a:tr>
            </a:tbl>
          </a:graphicData>
        </a:graphic>
      </p:graphicFrame>
    </p:spTree>
    <p:extLst>
      <p:ext uri="{BB962C8B-B14F-4D97-AF65-F5344CB8AC3E}">
        <p14:creationId xmlns:p14="http://schemas.microsoft.com/office/powerpoint/2010/main" val="3099203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08EB-BD38-4B31-B928-33697396B87D}"/>
              </a:ext>
            </a:extLst>
          </p:cNvPr>
          <p:cNvSpPr>
            <a:spLocks noGrp="1"/>
          </p:cNvSpPr>
          <p:nvPr>
            <p:ph type="title"/>
          </p:nvPr>
        </p:nvSpPr>
        <p:spPr>
          <a:xfrm>
            <a:off x="838200" y="537403"/>
            <a:ext cx="10515600" cy="734805"/>
          </a:xfrm>
        </p:spPr>
        <p:txBody>
          <a:bodyPr/>
          <a:lstStyle/>
          <a:p>
            <a:r>
              <a:rPr lang="vi-VN"/>
              <a:t>Tính toán trị số hạ thấp mực nước cho phép</a:t>
            </a:r>
            <a:endParaRPr lang="en-US" dirty="0"/>
          </a:p>
        </p:txBody>
      </p:sp>
      <p:sp>
        <p:nvSpPr>
          <p:cNvPr id="5" name="TextBox 4">
            <a:extLst>
              <a:ext uri="{FF2B5EF4-FFF2-40B4-BE49-F238E27FC236}">
                <a16:creationId xmlns:a16="http://schemas.microsoft.com/office/drawing/2014/main" id="{687EC822-3F55-42E1-9544-001CB6AD9C5B}"/>
              </a:ext>
            </a:extLst>
          </p:cNvPr>
          <p:cNvSpPr txBox="1"/>
          <p:nvPr/>
        </p:nvSpPr>
        <p:spPr>
          <a:xfrm>
            <a:off x="838200" y="1684933"/>
            <a:ext cx="10515600" cy="4606389"/>
          </a:xfrm>
          <a:prstGeom prst="rect">
            <a:avLst/>
          </a:prstGeom>
          <a:noFill/>
        </p:spPr>
        <p:txBody>
          <a:bodyPr wrap="square">
            <a:spAutoFit/>
          </a:bodyPr>
          <a:lstStyle/>
          <a:p>
            <a:pPr indent="457200" algn="just">
              <a:lnSpc>
                <a:spcPts val="1800"/>
              </a:lnSpc>
            </a:pPr>
            <a:r>
              <a:rPr lang="en-US" sz="2000" dirty="0" err="1">
                <a:effectLst/>
                <a:latin typeface="Times New Roman" panose="02020603050405020304" pitchFamily="18" charset="0"/>
                <a:ea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nguồn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khoan</a:t>
            </a:r>
            <a:r>
              <a:rPr lang="en-US" sz="2000" dirty="0">
                <a:effectLst/>
                <a:latin typeface="Times New Roman" panose="02020603050405020304" pitchFamily="18" charset="0"/>
                <a:ea typeface="Times New Roman" panose="02020603050405020304" pitchFamily="18" charset="0"/>
              </a:rPr>
              <a:t> K1,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phép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thức</a:t>
            </a:r>
            <a:r>
              <a:rPr lang="en-US" sz="2000" dirty="0">
                <a:effectLst/>
                <a:latin typeface="Times New Roman" panose="02020603050405020304" pitchFamily="18" charset="0"/>
                <a:ea typeface="Times New Roman" panose="02020603050405020304" pitchFamily="18" charset="0"/>
              </a:rPr>
              <a:t>:</a:t>
            </a:r>
          </a:p>
          <a:p>
            <a:pPr indent="457200" algn="ctr">
              <a:lnSpc>
                <a:spcPts val="2000"/>
              </a:lnSpc>
            </a:pPr>
            <a:r>
              <a:rPr lang="en-US" sz="2000" dirty="0" err="1">
                <a:effectLst/>
                <a:latin typeface="Times New Roman" panose="02020603050405020304" pitchFamily="18" charset="0"/>
                <a:ea typeface="Times New Roman" panose="02020603050405020304" pitchFamily="18" charset="0"/>
              </a:rPr>
              <a:t>Scp</a:t>
            </a:r>
            <a:r>
              <a:rPr lang="en-US" sz="2000" dirty="0">
                <a:effectLst/>
                <a:latin typeface="Times New Roman" panose="02020603050405020304" pitchFamily="18" charset="0"/>
                <a:ea typeface="Times New Roman" panose="02020603050405020304" pitchFamily="18" charset="0"/>
              </a:rPr>
              <a:t> = ∆H + 1/3m		</a:t>
            </a:r>
          </a:p>
          <a:p>
            <a:pPr indent="457200" algn="just">
              <a:lnSpc>
                <a:spcPts val="2000"/>
              </a:lnSpc>
            </a:pPr>
            <a:r>
              <a:rPr lang="en-US" sz="2000" dirty="0">
                <a:effectLst/>
                <a:latin typeface="Times New Roman" panose="02020603050405020304" pitchFamily="18" charset="0"/>
                <a:ea typeface="Times New Roman" panose="02020603050405020304" pitchFamily="18" charset="0"/>
              </a:rPr>
              <a:t>Ở </a:t>
            </a:r>
            <a:r>
              <a:rPr lang="en-US" sz="2000" dirty="0" err="1">
                <a:effectLst/>
                <a:latin typeface="Times New Roman" panose="02020603050405020304" pitchFamily="18" charset="0"/>
                <a:ea typeface="Times New Roman" panose="02020603050405020304" pitchFamily="18" charset="0"/>
              </a:rPr>
              <a:t>đây</a:t>
            </a:r>
            <a:r>
              <a:rPr lang="en-US" sz="2000" dirty="0">
                <a:effectLst/>
                <a:latin typeface="Times New Roman" panose="02020603050405020304" pitchFamily="18" charset="0"/>
                <a:ea typeface="Times New Roman" panose="02020603050405020304" pitchFamily="18" charset="0"/>
              </a:rPr>
              <a:t>: </a:t>
            </a:r>
          </a:p>
          <a:p>
            <a:pPr indent="457200" algn="just">
              <a:lnSpc>
                <a:spcPts val="2000"/>
              </a:lnSpc>
            </a:pPr>
            <a:r>
              <a:rPr lang="en-US" sz="2000" dirty="0">
                <a:effectLst/>
                <a:latin typeface="Times New Roman" panose="02020603050405020304" pitchFamily="18" charset="0"/>
                <a:ea typeface="Times New Roman" panose="02020603050405020304" pitchFamily="18" charset="0"/>
              </a:rPr>
              <a:t>∆H: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chênh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tĩnh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a:t>
            </a:r>
          </a:p>
          <a:p>
            <a:pPr indent="457200" algn="just">
              <a:lnSpc>
                <a:spcPts val="2000"/>
              </a:lnSpc>
            </a:pPr>
            <a:r>
              <a:rPr lang="en-US" sz="2000" dirty="0">
                <a:effectLst/>
                <a:latin typeface="Times New Roman" panose="02020603050405020304" pitchFamily="18" charset="0"/>
                <a:ea typeface="Times New Roman" panose="02020603050405020304" pitchFamily="18" charset="0"/>
              </a:rPr>
              <a:t>m: </a:t>
            </a:r>
            <a:r>
              <a:rPr lang="en-US" sz="2000" dirty="0" err="1">
                <a:effectLst/>
                <a:latin typeface="Times New Roman" panose="02020603050405020304" pitchFamily="18" charset="0"/>
                <a:ea typeface="Times New Roman" panose="02020603050405020304" pitchFamily="18" charset="0"/>
              </a:rPr>
              <a:t>Bề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p>
          <a:p>
            <a:pPr indent="457200" algn="just">
              <a:lnSpc>
                <a:spcPts val="2000"/>
              </a:lnSpc>
            </a:pPr>
            <a:r>
              <a:rPr lang="en-US" sz="2000" dirty="0" err="1">
                <a:effectLst/>
                <a:latin typeface="Times New Roman" panose="02020603050405020304" pitchFamily="18" charset="0"/>
                <a:ea typeface="Times New Roman" panose="02020603050405020304" pitchFamily="18" charset="0"/>
              </a:rPr>
              <a:t>Bề</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tồn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sâu</a:t>
            </a:r>
            <a:r>
              <a:rPr lang="en-US" sz="2000" dirty="0">
                <a:effectLst/>
                <a:latin typeface="Times New Roman" panose="02020603050405020304" pitchFamily="18" charset="0"/>
                <a:ea typeface="Times New Roman" panose="02020603050405020304" pitchFamily="18" charset="0"/>
              </a:rPr>
              <a:t> 28m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97m </a:t>
            </a:r>
            <a:r>
              <a:rPr lang="en-US" sz="2000" dirty="0" err="1">
                <a:effectLst/>
                <a:latin typeface="Times New Roman" panose="02020603050405020304" pitchFamily="18" charset="0"/>
                <a:ea typeface="Times New Roman" panose="02020603050405020304" pitchFamily="18" charset="0"/>
              </a:rPr>
              <a:t>chiều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dày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trung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bình</a:t>
            </a:r>
            <a:r>
              <a:rPr lang="en-US" sz="2000" dirty="0">
                <a:effectLst/>
                <a:latin typeface="Times New Roman" panose="02020603050405020304" pitchFamily="18" charset="0"/>
                <a:ea typeface="Times New Roman" panose="02020603050405020304" pitchFamily="18" charset="0"/>
              </a:rPr>
              <a:t> 69,0m.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khoan</a:t>
            </a:r>
            <a:r>
              <a:rPr lang="en-US" sz="2000" dirty="0">
                <a:effectLst/>
                <a:latin typeface="Times New Roman" panose="02020603050405020304" pitchFamily="18" charset="0"/>
                <a:ea typeface="Times New Roman" panose="02020603050405020304" pitchFamily="18" charset="0"/>
              </a:rPr>
              <a:t> K1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gần</a:t>
            </a:r>
            <a:r>
              <a:rPr lang="en-US" sz="2000" dirty="0">
                <a:effectLst/>
                <a:latin typeface="Times New Roman" panose="02020603050405020304" pitchFamily="18" charset="0"/>
                <a:ea typeface="Times New Roman" panose="02020603050405020304" pitchFamily="18" charset="0"/>
              </a:rPr>
              <a:t> 13,4m, </a:t>
            </a:r>
            <a:r>
              <a:rPr lang="en-US" sz="2000" dirty="0" err="1">
                <a:effectLst/>
                <a:latin typeface="Times New Roman" panose="02020603050405020304" pitchFamily="18" charset="0"/>
                <a:ea typeface="Times New Roman" panose="02020603050405020304" pitchFamily="18" charset="0"/>
              </a:rPr>
              <a:t>ngoài</a:t>
            </a:r>
            <a:r>
              <a:rPr lang="en-US" sz="2000" dirty="0">
                <a:effectLst/>
                <a:latin typeface="Times New Roman" panose="02020603050405020304" pitchFamily="18" charset="0"/>
                <a:ea typeface="Times New Roman" panose="02020603050405020304" pitchFamily="18" charset="0"/>
              </a:rPr>
              <a:t> ra </a:t>
            </a:r>
            <a:r>
              <a:rPr lang="en-US" sz="2000" dirty="0" err="1">
                <a:effectLst/>
                <a:latin typeface="Times New Roman" panose="02020603050405020304" pitchFamily="18" charset="0"/>
                <a:ea typeface="Times New Roman" panose="02020603050405020304" pitchFamily="18" charset="0"/>
              </a:rPr>
              <a:t>đoạn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tầng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chứa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khoáng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đến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28m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tổng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áp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endParaRPr lang="en-US" sz="2000" dirty="0">
              <a:effectLst/>
              <a:latin typeface="Times New Roman" panose="02020603050405020304" pitchFamily="18" charset="0"/>
              <a:ea typeface="Times New Roman" panose="02020603050405020304" pitchFamily="18" charset="0"/>
            </a:endParaRPr>
          </a:p>
          <a:p>
            <a:pPr indent="457200" algn="ctr">
              <a:lnSpc>
                <a:spcPts val="2000"/>
              </a:lnSpc>
            </a:pPr>
            <a:r>
              <a:rPr lang="en-US" sz="2000" dirty="0">
                <a:effectLst/>
                <a:latin typeface="Times New Roman" panose="02020603050405020304" pitchFamily="18" charset="0"/>
                <a:ea typeface="Times New Roman" panose="02020603050405020304" pitchFamily="18" charset="0"/>
              </a:rPr>
              <a:t>∆H = 28 +13,4 = 41,4m.</a:t>
            </a:r>
          </a:p>
          <a:p>
            <a:pPr indent="457200" algn="just">
              <a:lnSpc>
                <a:spcPts val="2000"/>
              </a:lnSpc>
            </a:pPr>
            <a:r>
              <a:rPr lang="en-US" sz="2000" dirty="0" err="1">
                <a:effectLst/>
                <a:latin typeface="Times New Roman" panose="02020603050405020304" pitchFamily="18" charset="0"/>
                <a:ea typeface="Times New Roman" panose="02020603050405020304" pitchFamily="18" charset="0"/>
              </a:rPr>
              <a:t>Vậy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phép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phép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a:t>
            </a:r>
          </a:p>
          <a:p>
            <a:pPr indent="457200" algn="just">
              <a:lnSpc>
                <a:spcPts val="2000"/>
              </a:lnSpc>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Scp</a:t>
            </a:r>
            <a:r>
              <a:rPr lang="en-US" sz="2000" dirty="0">
                <a:effectLst/>
                <a:latin typeface="Times New Roman" panose="02020603050405020304" pitchFamily="18" charset="0"/>
                <a:ea typeface="Times New Roman" panose="02020603050405020304" pitchFamily="18" charset="0"/>
              </a:rPr>
              <a:t> = ∆H + 1/3m = 41,4 + (1/3  x 69) =64,4 m. </a:t>
            </a:r>
          </a:p>
          <a:p>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phép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thác</a:t>
            </a:r>
            <a:r>
              <a:rPr lang="vi-VN" sz="2000" dirty="0">
                <a:effectLst/>
                <a:latin typeface="Times New Roman" panose="02020603050405020304" pitchFamily="18" charset="0"/>
                <a:ea typeface="Times New Roman" panose="02020603050405020304" pitchFamily="18" charset="0"/>
              </a:rPr>
              <a:t> tại K1</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tiềm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trình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phải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đảm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bảo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động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khoan</a:t>
            </a:r>
            <a:r>
              <a:rPr lang="en-US" sz="2000" dirty="0">
                <a:effectLst/>
                <a:latin typeface="Times New Roman" panose="02020603050405020304" pitchFamily="18" charset="0"/>
                <a:ea typeface="Times New Roman" panose="02020603050405020304" pitchFamily="18" charset="0"/>
              </a:rPr>
              <a:t> K1 </a:t>
            </a:r>
            <a:r>
              <a:rPr lang="en-US" sz="2000" dirty="0" err="1">
                <a:effectLst/>
                <a:latin typeface="Times New Roman" panose="02020603050405020304" pitchFamily="18" charset="0"/>
                <a:ea typeface="Times New Roman" panose="02020603050405020304" pitchFamily="18" charset="0"/>
              </a:rPr>
              <a:t>không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quá</a:t>
            </a:r>
            <a:r>
              <a:rPr lang="en-US" sz="2000" dirty="0">
                <a:effectLst/>
                <a:latin typeface="Times New Roman" panose="02020603050405020304" pitchFamily="18" charset="0"/>
                <a:ea typeface="Times New Roman" panose="02020603050405020304" pitchFamily="18" charset="0"/>
              </a:rPr>
              <a:t> 64,40 m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miệng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chống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mặt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lúc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thí</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nghiệm</a:t>
            </a:r>
            <a:r>
              <a:rPr lang="en-US" sz="2000" dirty="0">
                <a:effectLst/>
                <a:latin typeface="Times New Roman" panose="02020603050405020304" pitchFamily="18" charset="0"/>
                <a:ea typeface="Times New Roman" panose="02020603050405020304" pitchFamily="18" charset="0"/>
              </a:rPr>
              <a:t> 1,28m. </a:t>
            </a:r>
            <a:r>
              <a:rPr lang="en-US" sz="2000" dirty="0" err="1">
                <a:effectLst/>
                <a:latin typeface="Times New Roman" panose="02020603050405020304" pitchFamily="18" charset="0"/>
                <a:ea typeface="Times New Roman" panose="02020603050405020304" pitchFamily="18" charset="0"/>
              </a:rPr>
              <a:t>Tuy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nhiên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bơm</a:t>
            </a:r>
            <a:r>
              <a:rPr lang="en-US" sz="2000" dirty="0">
                <a:effectLst/>
                <a:latin typeface="Times New Roman" panose="02020603050405020304" pitchFamily="18" charset="0"/>
                <a:ea typeface="Times New Roman" panose="02020603050405020304" pitchFamily="18" charset="0"/>
              </a:rPr>
              <a:t> 3l/s </a:t>
            </a:r>
            <a:r>
              <a:rPr lang="en-US" sz="2000" dirty="0" err="1">
                <a:effectLst/>
                <a:latin typeface="Times New Roman" panose="02020603050405020304" pitchFamily="18" charset="0"/>
                <a:ea typeface="Times New Roman" panose="02020603050405020304" pitchFamily="18" charset="0"/>
              </a:rPr>
              <a:t>thì</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3,2 m, </a:t>
            </a:r>
            <a:r>
              <a:rPr lang="en-US" sz="2000" dirty="0" err="1">
                <a:effectLst/>
                <a:latin typeface="Times New Roman" panose="02020603050405020304" pitchFamily="18" charset="0"/>
                <a:ea typeface="Times New Roman" panose="02020603050405020304" pitchFamily="18" charset="0"/>
              </a:rPr>
              <a:t>chứng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tỏ</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giàu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a:t>
            </a:r>
            <a:endParaRPr lang="en-US" sz="2000" dirty="0"/>
          </a:p>
        </p:txBody>
      </p:sp>
    </p:spTree>
    <p:extLst>
      <p:ext uri="{BB962C8B-B14F-4D97-AF65-F5344CB8AC3E}">
        <p14:creationId xmlns:p14="http://schemas.microsoft.com/office/powerpoint/2010/main" val="1852693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79EC37-FD68-4CA0-ADCE-9CD6C5583E70}"/>
              </a:ext>
            </a:extLst>
          </p:cNvPr>
          <p:cNvSpPr txBox="1"/>
          <p:nvPr/>
        </p:nvSpPr>
        <p:spPr>
          <a:xfrm>
            <a:off x="1126435" y="697310"/>
            <a:ext cx="10240617" cy="4852932"/>
          </a:xfrm>
          <a:prstGeom prst="rect">
            <a:avLst/>
          </a:prstGeom>
          <a:noFill/>
        </p:spPr>
        <p:txBody>
          <a:bodyPr wrap="square">
            <a:spAutoFit/>
          </a:bodyPr>
          <a:lstStyle/>
          <a:p>
            <a:pPr indent="457200" algn="just">
              <a:lnSpc>
                <a:spcPct val="130000"/>
              </a:lnSpc>
            </a:pPr>
            <a:r>
              <a:rPr lang="vi-VN" sz="2400" dirty="0">
                <a:effectLst/>
                <a:latin typeface="Times New Roman" panose="02020603050405020304" pitchFamily="18" charset="0"/>
                <a:ea typeface="Times New Roman" panose="02020603050405020304" pitchFamily="18" charset="0"/>
              </a:rPr>
              <a:t>Quan hệ</a:t>
            </a:r>
            <a:r>
              <a:rPr lang="pt-BR" sz="2400" dirty="0">
                <a:effectLst/>
                <a:latin typeface="Times New Roman" panose="02020603050405020304" pitchFamily="18" charset="0"/>
                <a:ea typeface="Times New Roman" panose="02020603050405020304" pitchFamily="18" charset="0"/>
              </a:rPr>
              <a:t> giữa lưu lượng hút nước và trị số hạ thấp mực nước trong lỗ khoan sẽ tuân theo một trong những mối quan hệ sau:</a:t>
            </a:r>
            <a:endParaRPr lang="en-US" sz="2400" dirty="0">
              <a:effectLst/>
              <a:latin typeface="Times New Roman" panose="02020603050405020304" pitchFamily="18" charset="0"/>
              <a:ea typeface="Times New Roman" panose="02020603050405020304" pitchFamily="18" charset="0"/>
            </a:endParaRPr>
          </a:p>
          <a:p>
            <a:pPr marL="285750" indent="-285750" algn="just">
              <a:lnSpc>
                <a:spcPct val="130000"/>
              </a:lnSpc>
              <a:buFontTx/>
              <a:buChar char="-"/>
            </a:pPr>
            <a:r>
              <a:rPr lang="pt-BR" sz="2400" dirty="0">
                <a:effectLst/>
                <a:latin typeface="Times New Roman" panose="02020603050405020304" pitchFamily="18" charset="0"/>
                <a:ea typeface="Times New Roman" panose="02020603050405020304" pitchFamily="18" charset="0"/>
              </a:rPr>
              <a:t>Quan hệ của Duypuy: Q = q.S          				</a:t>
            </a:r>
            <a:endParaRPr lang="vi-VN" sz="2400" dirty="0">
              <a:effectLst/>
              <a:latin typeface="Times New Roman" panose="02020603050405020304" pitchFamily="18" charset="0"/>
              <a:ea typeface="Times New Roman" panose="02020603050405020304" pitchFamily="18" charset="0"/>
            </a:endParaRPr>
          </a:p>
          <a:p>
            <a:pPr marL="285750" indent="-285750" algn="just">
              <a:lnSpc>
                <a:spcPct val="130000"/>
              </a:lnSpc>
              <a:buFontTx/>
              <a:buChar char="-"/>
            </a:pPr>
            <a:r>
              <a:rPr lang="en-US" sz="2400" dirty="0">
                <a:effectLst/>
                <a:latin typeface="Times New Roman" panose="02020603050405020304" pitchFamily="18" charset="0"/>
                <a:ea typeface="Times New Roman" panose="02020603050405020304" pitchFamily="18" charset="0"/>
              </a:rPr>
              <a:t>Quan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Antopxki</a:t>
            </a:r>
            <a:r>
              <a:rPr lang="en-US" sz="2400" dirty="0">
                <a:effectLst/>
                <a:latin typeface="Times New Roman" panose="02020603050405020304" pitchFamily="18" charset="0"/>
                <a:ea typeface="Times New Roman" panose="02020603050405020304" pitchFamily="18" charset="0"/>
              </a:rPr>
              <a:t> M.K:  Q = a + </a:t>
            </a:r>
            <a:r>
              <a:rPr lang="en-US" sz="2400" dirty="0" err="1">
                <a:effectLst/>
                <a:latin typeface="Times New Roman" panose="02020603050405020304" pitchFamily="18" charset="0"/>
                <a:ea typeface="Times New Roman" panose="02020603050405020304" pitchFamily="18" charset="0"/>
              </a:rPr>
              <a:t>blg</a:t>
            </a:r>
            <a:r>
              <a:rPr lang="en-US" sz="2400" dirty="0">
                <a:effectLst/>
                <a:latin typeface="Times New Roman" panose="02020603050405020304" pitchFamily="18" charset="0"/>
                <a:ea typeface="Times New Roman" panose="02020603050405020304" pitchFamily="18" charset="0"/>
              </a:rPr>
              <a:t> S                    	</a:t>
            </a:r>
            <a:endParaRPr lang="vi-VN" sz="2400" dirty="0">
              <a:effectLst/>
              <a:latin typeface="Times New Roman" panose="02020603050405020304" pitchFamily="18" charset="0"/>
              <a:ea typeface="Times New Roman" panose="02020603050405020304" pitchFamily="18" charset="0"/>
            </a:endParaRPr>
          </a:p>
          <a:p>
            <a:pPr marL="285750" indent="-285750" algn="just">
              <a:lnSpc>
                <a:spcPct val="130000"/>
              </a:lnSpc>
              <a:buFontTx/>
              <a:buChar char="-"/>
            </a:pPr>
            <a:r>
              <a:rPr lang="en-US" sz="2400" dirty="0">
                <a:effectLst/>
                <a:latin typeface="Times New Roman" panose="02020603050405020304" pitchFamily="18" charset="0"/>
                <a:ea typeface="Times New Roman" panose="02020603050405020304" pitchFamily="18" charset="0"/>
              </a:rPr>
              <a:t>Quan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Smoreke</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lgQ</a:t>
            </a:r>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a+blgS</a:t>
            </a:r>
            <a:r>
              <a:rPr lang="en-US" sz="2400" dirty="0">
                <a:effectLst/>
                <a:latin typeface="Times New Roman" panose="02020603050405020304" pitchFamily="18" charset="0"/>
                <a:ea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endParaRPr>
          </a:p>
          <a:p>
            <a:pPr marL="285750" indent="-285750" algn="just">
              <a:lnSpc>
                <a:spcPct val="130000"/>
              </a:lnSpc>
              <a:buFontTx/>
              <a:buChar char="-"/>
            </a:pPr>
            <a:r>
              <a:rPr lang="en-US" sz="2400" dirty="0">
                <a:effectLst/>
                <a:latin typeface="Times New Roman" panose="02020603050405020304" pitchFamily="18" charset="0"/>
                <a:ea typeface="Times New Roman" panose="02020603050405020304" pitchFamily="18" charset="0"/>
              </a:rPr>
              <a:t>Quan </a:t>
            </a:r>
            <a:r>
              <a:rPr lang="en-US" sz="2400" dirty="0" err="1">
                <a:effectLst/>
                <a:latin typeface="Times New Roman" panose="02020603050405020304" pitchFamily="18" charset="0"/>
                <a:ea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Kenler</a:t>
            </a:r>
            <a:r>
              <a:rPr lang="en-US" sz="2400" dirty="0">
                <a:effectLst/>
                <a:latin typeface="Times New Roman" panose="02020603050405020304" pitchFamily="18" charset="0"/>
                <a:ea typeface="Times New Roman" panose="02020603050405020304" pitchFamily="18" charset="0"/>
              </a:rPr>
              <a:t>:  S</a:t>
            </a:r>
            <a:r>
              <a:rPr lang="en-US" sz="2400" baseline="-25000" dirty="0">
                <a:effectLst/>
                <a:latin typeface="Times New Roman" panose="02020603050405020304" pitchFamily="18" charset="0"/>
                <a:ea typeface="Times New Roman" panose="02020603050405020304" pitchFamily="18" charset="0"/>
              </a:rPr>
              <a:t>o </a:t>
            </a:r>
            <a:r>
              <a:rPr lang="en-US" sz="2400" dirty="0">
                <a:effectLst/>
                <a:latin typeface="Times New Roman" panose="02020603050405020304" pitchFamily="18" charset="0"/>
                <a:ea typeface="Times New Roman" panose="02020603050405020304" pitchFamily="18" charset="0"/>
              </a:rPr>
              <a:t>= a + bQ</a:t>
            </a:r>
            <a:r>
              <a:rPr lang="en-US" sz="2400" baseline="30000" dirty="0">
                <a:effectLst/>
                <a:latin typeface="Times New Roman" panose="02020603050405020304" pitchFamily="18" charset="0"/>
                <a:ea typeface="Times New Roman" panose="02020603050405020304" pitchFamily="18" charset="0"/>
              </a:rPr>
              <a:t>2</a:t>
            </a:r>
            <a:r>
              <a:rPr lang="en-US" sz="2400" dirty="0">
                <a:effectLst/>
                <a:latin typeface="Times New Roman" panose="02020603050405020304" pitchFamily="18" charset="0"/>
                <a:ea typeface="Times New Roman" panose="02020603050405020304" pitchFamily="18" charset="0"/>
              </a:rPr>
              <a:t>                        	</a:t>
            </a:r>
          </a:p>
          <a:p>
            <a:pPr indent="457200" algn="just">
              <a:lnSpc>
                <a:spcPct val="130000"/>
              </a:lnSpc>
            </a:pP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rPr>
              <a:t>: </a:t>
            </a:r>
          </a:p>
          <a:p>
            <a:pPr indent="457200" algn="just">
              <a:lnSpc>
                <a:spcPct val="130000"/>
              </a:lnSpc>
            </a:pPr>
            <a:r>
              <a:rPr lang="en-US" sz="2400" dirty="0">
                <a:effectLst/>
                <a:latin typeface="Times New Roman" panose="02020603050405020304" pitchFamily="18" charset="0"/>
                <a:ea typeface="Times New Roman" panose="02020603050405020304" pitchFamily="18" charset="0"/>
              </a:rPr>
              <a:t>Q: </a:t>
            </a:r>
            <a:r>
              <a:rPr lang="en-US" sz="2400" dirty="0" err="1">
                <a:effectLst/>
                <a:latin typeface="Times New Roman" panose="02020603050405020304" pitchFamily="18" charset="0"/>
                <a:ea typeface="Times New Roman" panose="02020603050405020304" pitchFamily="18" charset="0"/>
              </a:rPr>
              <a:t>Lưu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endParaRPr lang="en-US" sz="24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2400" dirty="0">
                <a:effectLst/>
                <a:latin typeface="Times New Roman" panose="02020603050405020304" pitchFamily="18" charset="0"/>
                <a:ea typeface="Times New Roman" panose="02020603050405020304" pitchFamily="18" charset="0"/>
              </a:rPr>
              <a:t>S: </a:t>
            </a:r>
            <a:r>
              <a:rPr lang="en-US" sz="2400" dirty="0" err="1">
                <a:effectLst/>
                <a:latin typeface="Times New Roman" panose="02020603050405020304" pitchFamily="18" charset="0"/>
                <a:ea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S</a:t>
            </a:r>
            <a:r>
              <a:rPr lang="en-US" sz="2400" baseline="-25000" dirty="0">
                <a:effectLst/>
                <a:latin typeface="Times New Roman" panose="02020603050405020304" pitchFamily="18" charset="0"/>
                <a:ea typeface="Times New Roman" panose="02020603050405020304" pitchFamily="18" charset="0"/>
              </a:rPr>
              <a:t>o</a:t>
            </a:r>
            <a:r>
              <a:rPr lang="en-US" sz="2400" dirty="0">
                <a:effectLst/>
                <a:latin typeface="Times New Roman" panose="02020603050405020304" pitchFamily="18" charset="0"/>
                <a:ea typeface="Times New Roman" panose="02020603050405020304" pitchFamily="18" charset="0"/>
              </a:rPr>
              <a:t> = S/Q</a:t>
            </a:r>
          </a:p>
          <a:p>
            <a:pPr>
              <a:lnSpc>
                <a:spcPct val="130000"/>
              </a:lnSpc>
            </a:pPr>
            <a:r>
              <a:rPr lang="en-US" sz="2400" dirty="0">
                <a:effectLst/>
                <a:latin typeface="Times New Roman" panose="02020603050405020304" pitchFamily="18" charset="0"/>
                <a:ea typeface="Times New Roman" panose="02020603050405020304" pitchFamily="18" charset="0"/>
              </a:rPr>
              <a:t>q, a, b: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226708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E200445-7F40-4925-BB32-30FB0FC9E501}"/>
              </a:ext>
            </a:extLst>
          </p:cNvPr>
          <p:cNvGraphicFramePr>
            <a:graphicFrameLocks noGrp="1"/>
          </p:cNvGraphicFramePr>
          <p:nvPr>
            <p:extLst>
              <p:ext uri="{D42A27DB-BD31-4B8C-83A1-F6EECF244321}">
                <p14:modId xmlns:p14="http://schemas.microsoft.com/office/powerpoint/2010/main" val="3370447595"/>
              </p:ext>
            </p:extLst>
          </p:nvPr>
        </p:nvGraphicFramePr>
        <p:xfrm>
          <a:off x="2054087" y="790518"/>
          <a:ext cx="9273211" cy="1463040"/>
        </p:xfrm>
        <a:graphic>
          <a:graphicData uri="http://schemas.openxmlformats.org/drawingml/2006/table">
            <a:tbl>
              <a:tblPr firstRow="1" firstCol="1" bandRow="1"/>
              <a:tblGrid>
                <a:gridCol w="1025487">
                  <a:extLst>
                    <a:ext uri="{9D8B030D-6E8A-4147-A177-3AD203B41FA5}">
                      <a16:colId xmlns:a16="http://schemas.microsoft.com/office/drawing/2014/main" val="283227195"/>
                    </a:ext>
                  </a:extLst>
                </a:gridCol>
                <a:gridCol w="1385547">
                  <a:extLst>
                    <a:ext uri="{9D8B030D-6E8A-4147-A177-3AD203B41FA5}">
                      <a16:colId xmlns:a16="http://schemas.microsoft.com/office/drawing/2014/main" val="3744205434"/>
                    </a:ext>
                  </a:extLst>
                </a:gridCol>
                <a:gridCol w="1033036">
                  <a:extLst>
                    <a:ext uri="{9D8B030D-6E8A-4147-A177-3AD203B41FA5}">
                      <a16:colId xmlns:a16="http://schemas.microsoft.com/office/drawing/2014/main" val="112334851"/>
                    </a:ext>
                  </a:extLst>
                </a:gridCol>
                <a:gridCol w="1033036">
                  <a:extLst>
                    <a:ext uri="{9D8B030D-6E8A-4147-A177-3AD203B41FA5}">
                      <a16:colId xmlns:a16="http://schemas.microsoft.com/office/drawing/2014/main" val="1242493920"/>
                    </a:ext>
                  </a:extLst>
                </a:gridCol>
                <a:gridCol w="791932">
                  <a:extLst>
                    <a:ext uri="{9D8B030D-6E8A-4147-A177-3AD203B41FA5}">
                      <a16:colId xmlns:a16="http://schemas.microsoft.com/office/drawing/2014/main" val="1755441241"/>
                    </a:ext>
                  </a:extLst>
                </a:gridCol>
                <a:gridCol w="1140605">
                  <a:extLst>
                    <a:ext uri="{9D8B030D-6E8A-4147-A177-3AD203B41FA5}">
                      <a16:colId xmlns:a16="http://schemas.microsoft.com/office/drawing/2014/main" val="2965379066"/>
                    </a:ext>
                  </a:extLst>
                </a:gridCol>
                <a:gridCol w="1140605">
                  <a:extLst>
                    <a:ext uri="{9D8B030D-6E8A-4147-A177-3AD203B41FA5}">
                      <a16:colId xmlns:a16="http://schemas.microsoft.com/office/drawing/2014/main" val="2641314852"/>
                    </a:ext>
                  </a:extLst>
                </a:gridCol>
                <a:gridCol w="931204">
                  <a:extLst>
                    <a:ext uri="{9D8B030D-6E8A-4147-A177-3AD203B41FA5}">
                      <a16:colId xmlns:a16="http://schemas.microsoft.com/office/drawing/2014/main" val="551826026"/>
                    </a:ext>
                  </a:extLst>
                </a:gridCol>
                <a:gridCol w="791759">
                  <a:extLst>
                    <a:ext uri="{9D8B030D-6E8A-4147-A177-3AD203B41FA5}">
                      <a16:colId xmlns:a16="http://schemas.microsoft.com/office/drawing/2014/main" val="3757459809"/>
                    </a:ext>
                  </a:extLst>
                </a:gridCol>
              </a:tblGrid>
              <a:tr h="160080">
                <a:tc rowSpan="2">
                  <a:txBody>
                    <a:bodyPr/>
                    <a:lstStyle/>
                    <a:p>
                      <a:pPr algn="ctr"/>
                      <a:r>
                        <a:rPr lang="en-US" sz="1600" b="1">
                          <a:effectLst/>
                          <a:latin typeface="Times New Roman" panose="02020603050405020304" pitchFamily="18" charset="0"/>
                          <a:ea typeface="Times New Roman" panose="02020603050405020304" pitchFamily="18" charset="0"/>
                        </a:rPr>
                        <a:t>SHLK</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dirty="0" err="1">
                          <a:effectLst/>
                          <a:latin typeface="Times New Roman" panose="02020603050405020304" pitchFamily="18" charset="0"/>
                          <a:ea typeface="Times New Roman" panose="02020603050405020304" pitchFamily="18" charset="0"/>
                        </a:rPr>
                        <a:t>Đợt</a:t>
                      </a:r>
                      <a:r>
                        <a:rPr lang="en-US" sz="1600" b="1" dirty="0">
                          <a:effectLst/>
                          <a:latin typeface="Times New Roman" panose="02020603050405020304" pitchFamily="18" charset="0"/>
                          <a:ea typeface="Times New Roman" panose="02020603050405020304" pitchFamily="18" charset="0"/>
                        </a:rPr>
                        <a:t> </a:t>
                      </a:r>
                      <a:r>
                        <a:rPr lang="en-US" sz="1600" b="1" dirty="0" err="1">
                          <a:effectLst/>
                          <a:latin typeface="Times New Roman" panose="02020603050405020304" pitchFamily="18" charset="0"/>
                          <a:ea typeface="Times New Roman" panose="02020603050405020304" pitchFamily="18" charset="0"/>
                        </a:rPr>
                        <a:t>bơm</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a:effectLst/>
                          <a:latin typeface="Times New Roman" panose="02020603050405020304" pitchFamily="18" charset="0"/>
                          <a:ea typeface="Times New Roman" panose="02020603050405020304" pitchFamily="18" charset="0"/>
                        </a:rPr>
                        <a:t>Q (l/s)</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a:effectLst/>
                          <a:latin typeface="Times New Roman" panose="02020603050405020304" pitchFamily="18" charset="0"/>
                          <a:ea typeface="Times New Roman" panose="02020603050405020304" pitchFamily="18" charset="0"/>
                        </a:rPr>
                        <a:t>S (m)</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a:effectLst/>
                          <a:latin typeface="Times New Roman" panose="02020603050405020304" pitchFamily="18" charset="0"/>
                          <a:ea typeface="Times New Roman" panose="02020603050405020304" pitchFamily="18" charset="0"/>
                        </a:rPr>
                        <a:t>(q)</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a:effectLst/>
                          <a:latin typeface="Times New Roman" panose="02020603050405020304" pitchFamily="18" charset="0"/>
                          <a:ea typeface="Times New Roman" panose="02020603050405020304" pitchFamily="18" charset="0"/>
                        </a:rPr>
                        <a:t>lgQ</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US" sz="1600" b="1">
                          <a:effectLst/>
                          <a:latin typeface="Times New Roman" panose="02020603050405020304" pitchFamily="18" charset="0"/>
                          <a:ea typeface="Times New Roman" panose="02020603050405020304" pitchFamily="18" charset="0"/>
                        </a:rPr>
                        <a:t>lgS</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600" b="1">
                          <a:effectLst/>
                          <a:latin typeface="Times New Roman" panose="02020603050405020304" pitchFamily="18" charset="0"/>
                          <a:ea typeface="Times New Roman" panose="02020603050405020304" pitchFamily="18" charset="0"/>
                        </a:rPr>
                        <a:t>Nhiệt độ</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84677026"/>
                  </a:ext>
                </a:extLst>
              </a:tr>
              <a:tr h="4802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600" b="1">
                          <a:effectLst/>
                          <a:latin typeface="Times New Roman" panose="02020603050405020304" pitchFamily="18" charset="0"/>
                          <a:ea typeface="Times New Roman" panose="02020603050405020304" pitchFamily="18" charset="0"/>
                        </a:rPr>
                        <a:t>Nước</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a:effectLst/>
                          <a:latin typeface="Times New Roman" panose="02020603050405020304" pitchFamily="18" charset="0"/>
                          <a:ea typeface="Times New Roman" panose="02020603050405020304" pitchFamily="18" charset="0"/>
                        </a:rPr>
                        <a:t>Không khí</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549643"/>
                  </a:ext>
                </a:extLst>
              </a:tr>
              <a:tr h="240120">
                <a:tc rowSpan="3">
                  <a:txBody>
                    <a:bodyPr/>
                    <a:lstStyle/>
                    <a:p>
                      <a:pPr algn="ctr"/>
                      <a:r>
                        <a:rPr lang="en-US" sz="1600" b="1" dirty="0">
                          <a:effectLst/>
                          <a:latin typeface="Times New Roman" panose="02020603050405020304" pitchFamily="18" charset="0"/>
                          <a:ea typeface="Times New Roman" panose="02020603050405020304" pitchFamily="18" charset="0"/>
                        </a:rPr>
                        <a:t>K1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1,02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dirty="0">
                          <a:solidFill>
                            <a:schemeClr val="tx1"/>
                          </a:solidFill>
                          <a:effectLst/>
                          <a:latin typeface="Times New Roman" panose="02020603050405020304" pitchFamily="18" charset="0"/>
                          <a:ea typeface="Times New Roman" panose="02020603050405020304" pitchFamily="18" charset="0"/>
                        </a:rPr>
                        <a:t>1,47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61,09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49502387"/>
                  </a:ext>
                </a:extLst>
              </a:tr>
              <a:tr h="240120">
                <a:tc vMerge="1">
                  <a:txBody>
                    <a:bodyPr/>
                    <a:lstStyle/>
                    <a:p>
                      <a:endParaRPr lang="en-US"/>
                    </a:p>
                  </a:txBody>
                  <a:tcPr/>
                </a:tc>
                <a:tc>
                  <a:txBody>
                    <a:bodyPr/>
                    <a:lstStyle/>
                    <a:p>
                      <a:pPr algn="ctr"/>
                      <a:r>
                        <a:rPr lang="en-US" sz="1600">
                          <a:effectLst/>
                          <a:latin typeface="Times New Roman" panose="02020603050405020304" pitchFamily="18" charset="0"/>
                          <a:ea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2,14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solidFill>
                            <a:schemeClr val="tx1"/>
                          </a:solidFill>
                          <a:effectLst/>
                          <a:latin typeface="Times New Roman" panose="02020603050405020304" pitchFamily="18" charset="0"/>
                          <a:ea typeface="Times New Roman" panose="02020603050405020304" pitchFamily="18" charset="0"/>
                        </a:rPr>
                        <a:t>1,17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0,40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0,33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61,82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24,72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3087741"/>
                  </a:ext>
                </a:extLst>
              </a:tr>
              <a:tr h="240120">
                <a:tc vMerge="1">
                  <a:txBody>
                    <a:bodyPr/>
                    <a:lstStyle/>
                    <a:p>
                      <a:endParaRPr lang="en-US"/>
                    </a:p>
                  </a:txBody>
                  <a:tcPr/>
                </a:tc>
                <a:tc>
                  <a:txBody>
                    <a:bodyPr/>
                    <a:lstStyle/>
                    <a:p>
                      <a:pPr algn="ctr"/>
                      <a:r>
                        <a:rPr lang="en-US" sz="1600">
                          <a:effectLst/>
                          <a:latin typeface="Times New Roman" panose="02020603050405020304" pitchFamily="18" charset="0"/>
                          <a:ea typeface="Times New Roman" panose="02020603050405020304" pitchFamily="18" charset="0"/>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effectLst/>
                          <a:latin typeface="Times New Roman" panose="02020603050405020304" pitchFamily="18" charset="0"/>
                          <a:ea typeface="Times New Roman" panose="02020603050405020304" pitchFamily="18" charset="0"/>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3,20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solidFill>
                            <a:schemeClr val="tx1"/>
                          </a:solidFill>
                          <a:effectLst/>
                          <a:latin typeface="Times New Roman" panose="02020603050405020304" pitchFamily="18" charset="0"/>
                          <a:ea typeface="Times New Roman" panose="02020603050405020304" pitchFamily="18" charset="0"/>
                        </a:rPr>
                        <a:t>0,94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0,48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0,51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a:effectLst/>
                          <a:latin typeface="Times New Roman" panose="02020603050405020304" pitchFamily="18" charset="0"/>
                          <a:ea typeface="Times New Roman" panose="02020603050405020304" pitchFamily="18" charset="0"/>
                        </a:rPr>
                        <a:t>61,57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dirty="0">
                          <a:effectLst/>
                          <a:latin typeface="Times New Roman" panose="02020603050405020304" pitchFamily="18" charset="0"/>
                          <a:ea typeface="Times New Roman" panose="02020603050405020304" pitchFamily="18" charset="0"/>
                        </a:rPr>
                        <a:t>23,83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2613860"/>
                  </a:ext>
                </a:extLst>
              </a:tr>
            </a:tbl>
          </a:graphicData>
        </a:graphic>
      </p:graphicFrame>
      <p:sp>
        <p:nvSpPr>
          <p:cNvPr id="4" name="TextBox 3">
            <a:extLst>
              <a:ext uri="{FF2B5EF4-FFF2-40B4-BE49-F238E27FC236}">
                <a16:creationId xmlns:a16="http://schemas.microsoft.com/office/drawing/2014/main" id="{90EDD252-1FD9-48CD-B3D7-8CFC29C46C61}"/>
              </a:ext>
            </a:extLst>
          </p:cNvPr>
          <p:cNvSpPr txBox="1"/>
          <p:nvPr/>
        </p:nvSpPr>
        <p:spPr>
          <a:xfrm>
            <a:off x="1884557" y="171272"/>
            <a:ext cx="9087679" cy="461665"/>
          </a:xfrm>
          <a:prstGeom prst="rect">
            <a:avLst/>
          </a:prstGeom>
          <a:noFill/>
        </p:spPr>
        <p:txBody>
          <a:bodyPr wrap="square">
            <a:spAutoFit/>
          </a:bodyPr>
          <a:lstStyle/>
          <a:p>
            <a:pPr algn="ctr"/>
            <a:r>
              <a:rPr lang="en-US" sz="2400" dirty="0" err="1">
                <a:effectLst/>
                <a:latin typeface="Times New Roman" panose="02020603050405020304" pitchFamily="18" charset="0"/>
                <a:ea typeface="Times New Roman" panose="02020603050405020304" pitchFamily="18" charset="0"/>
              </a:rPr>
              <a:t>Tổng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hợp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hút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lỗ</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khoan</a:t>
            </a:r>
            <a:r>
              <a:rPr lang="en-US" sz="2400" dirty="0">
                <a:effectLst/>
                <a:latin typeface="Times New Roman" panose="02020603050405020304" pitchFamily="18" charset="0"/>
                <a:ea typeface="Times New Roman" panose="02020603050405020304" pitchFamily="18" charset="0"/>
              </a:rPr>
              <a:t> K1</a:t>
            </a:r>
            <a:endParaRPr lang="en-US" sz="2400" dirty="0"/>
          </a:p>
        </p:txBody>
      </p:sp>
      <p:pic>
        <p:nvPicPr>
          <p:cNvPr id="5" name="Picture 4">
            <a:extLst>
              <a:ext uri="{FF2B5EF4-FFF2-40B4-BE49-F238E27FC236}">
                <a16:creationId xmlns:a16="http://schemas.microsoft.com/office/drawing/2014/main" id="{1F3B46F0-804A-46C8-9EEB-6F3C28870796}"/>
              </a:ext>
            </a:extLst>
          </p:cNvPr>
          <p:cNvPicPr>
            <a:picLocks noChangeAspect="1"/>
          </p:cNvPicPr>
          <p:nvPr/>
        </p:nvPicPr>
        <p:blipFill rotWithShape="1">
          <a:blip r:embed="rId2"/>
          <a:srcRect t="12185"/>
          <a:stretch/>
        </p:blipFill>
        <p:spPr>
          <a:xfrm>
            <a:off x="3617843" y="3152100"/>
            <a:ext cx="5621108" cy="3705900"/>
          </a:xfrm>
          <a:prstGeom prst="rect">
            <a:avLst/>
          </a:prstGeom>
        </p:spPr>
      </p:pic>
      <p:sp>
        <p:nvSpPr>
          <p:cNvPr id="7" name="TextBox 6">
            <a:extLst>
              <a:ext uri="{FF2B5EF4-FFF2-40B4-BE49-F238E27FC236}">
                <a16:creationId xmlns:a16="http://schemas.microsoft.com/office/drawing/2014/main" id="{3E3B10DB-B0DC-467A-A3C3-E7C8C70B4CE2}"/>
              </a:ext>
            </a:extLst>
          </p:cNvPr>
          <p:cNvSpPr txBox="1"/>
          <p:nvPr/>
        </p:nvSpPr>
        <p:spPr>
          <a:xfrm>
            <a:off x="2385391" y="2570165"/>
            <a:ext cx="8375373" cy="1004699"/>
          </a:xfrm>
          <a:prstGeom prst="rect">
            <a:avLst/>
          </a:prstGeom>
          <a:noFill/>
        </p:spPr>
        <p:txBody>
          <a:bodyPr wrap="square">
            <a:spAutoFit/>
          </a:bodyPr>
          <a:lstStyle/>
          <a:p>
            <a:pPr algn="ctr">
              <a:lnSpc>
                <a:spcPct val="130000"/>
              </a:lnSpc>
              <a:spcAft>
                <a:spcPts val="600"/>
              </a:spcAft>
            </a:pPr>
            <a:r>
              <a:rPr lang="vi-VN" sz="2400" dirty="0">
                <a:effectLst/>
                <a:latin typeface="Times New Roman" panose="02020603050405020304" pitchFamily="18" charset="0"/>
                <a:ea typeface="Times New Roman" panose="02020603050405020304" pitchFamily="18" charset="0"/>
              </a:rPr>
              <a:t>K</a:t>
            </a:r>
            <a:r>
              <a:rPr lang="pt-BR" sz="2400" dirty="0">
                <a:effectLst/>
                <a:latin typeface="Times New Roman" panose="02020603050405020304" pitchFamily="18" charset="0"/>
                <a:ea typeface="Times New Roman" panose="02020603050405020304" pitchFamily="18" charset="0"/>
              </a:rPr>
              <a:t>ết quả lập đồ thị các mối quan hệ giữa trị số hạ thấp và lưu lượng như sau:</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789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sz="quarter" idx="4294967295"/>
            <p:extLst>
              <p:ext uri="{D42A27DB-BD31-4B8C-83A1-F6EECF244321}">
                <p14:modId xmlns:p14="http://schemas.microsoft.com/office/powerpoint/2010/main" val="2369178961"/>
              </p:ext>
            </p:extLst>
          </p:nvPr>
        </p:nvGraphicFramePr>
        <p:xfrm>
          <a:off x="1752600" y="1143000"/>
          <a:ext cx="8915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7EF7BB92-BD73-9B45-9B51-965189636D70}"/>
              </a:ext>
            </a:extLst>
          </p:cNvPr>
          <p:cNvSpPr>
            <a:spLocks noGrp="1"/>
          </p:cNvSpPr>
          <p:nvPr>
            <p:ph type="title"/>
          </p:nvPr>
        </p:nvSpPr>
        <p:spPr>
          <a:xfrm>
            <a:off x="3710609" y="457200"/>
            <a:ext cx="5102087" cy="78692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4050"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a:t>
            </a:r>
            <a:r>
              <a:rPr lang="en-US" sz="405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50"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DUNG</a:t>
            </a:r>
            <a:r>
              <a:rPr lang="vi-VN" sz="4050"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TRÌNH BÀY</a:t>
            </a:r>
            <a:endParaRPr lang="en-US" sz="4050" dirty="0">
              <a:ln w="0"/>
              <a:solidFill>
                <a:schemeClr val="tx1">
                  <a:lumMod val="95000"/>
                  <a:lumOff val="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99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DBCBC6-27C6-47FD-B7E7-E5BB616186C2}"/>
              </a:ext>
            </a:extLst>
          </p:cNvPr>
          <p:cNvSpPr txBox="1"/>
          <p:nvPr/>
        </p:nvSpPr>
        <p:spPr>
          <a:xfrm>
            <a:off x="1908313" y="808382"/>
            <a:ext cx="8852451" cy="4853701"/>
          </a:xfrm>
          <a:prstGeom prst="rect">
            <a:avLst/>
          </a:prstGeom>
          <a:noFill/>
        </p:spPr>
        <p:txBody>
          <a:bodyPr wrap="square">
            <a:spAutoFit/>
          </a:bodyPr>
          <a:lstStyle/>
          <a:p>
            <a:pPr indent="457200" algn="just">
              <a:lnSpc>
                <a:spcPct val="130000"/>
              </a:lnSpc>
            </a:pPr>
            <a:r>
              <a:rPr lang="en-US" sz="2000" dirty="0" err="1">
                <a:effectLst/>
                <a:latin typeface="Times New Roman" panose="02020603050405020304" pitchFamily="18" charset="0"/>
                <a:ea typeface="Times New Roman" panose="02020603050405020304" pitchFamily="18" charset="0"/>
              </a:rPr>
              <a:t>Từ</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những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đồ</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thị</a:t>
            </a:r>
            <a:r>
              <a:rPr lang="vi-VN" sz="2000" dirty="0">
                <a:effectLst/>
                <a:latin typeface="Times New Roman" panose="02020603050405020304" pitchFamily="18" charset="0"/>
                <a:ea typeface="Times New Roman" panose="02020603050405020304" pitchFamily="18" charset="0"/>
              </a:rPr>
              <a:t> nêu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trên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chúng</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tôi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hệ</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giữa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tuân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quan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hệ</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Smoreke</a:t>
            </a:r>
            <a:r>
              <a:rPr lang="vi-VN" sz="2000" dirty="0">
                <a:effectLst/>
                <a:latin typeface="Times New Roman" panose="02020603050405020304" pitchFamily="18" charset="0"/>
                <a:ea typeface="Times New Roman" panose="02020603050405020304" pitchFamily="18" charset="0"/>
              </a:rPr>
              <a:t> : </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lgQ</a:t>
            </a:r>
            <a:r>
              <a:rPr lang="en-US" sz="2000" dirty="0">
                <a:effectLst/>
                <a:latin typeface="Times New Roman" panose="02020603050405020304" pitchFamily="18" charset="0"/>
                <a:ea typeface="Times New Roman" panose="02020603050405020304" pitchFamily="18" charset="0"/>
              </a:rPr>
              <a:t> = </a:t>
            </a:r>
            <a:r>
              <a:rPr lang="en-US" sz="2000" dirty="0" err="1">
                <a:effectLst/>
                <a:latin typeface="Times New Roman" panose="02020603050405020304" pitchFamily="18" charset="0"/>
                <a:ea typeface="Times New Roman" panose="02020603050405020304" pitchFamily="18" charset="0"/>
              </a:rPr>
              <a:t>a+blgS</a:t>
            </a:r>
            <a:endParaRPr lang="vi-VN" sz="2000" dirty="0">
              <a:effectLst/>
              <a:latin typeface="Times New Roman" panose="02020603050405020304" pitchFamily="18" charset="0"/>
              <a:ea typeface="Times New Roman" panose="02020603050405020304" pitchFamily="18" charset="0"/>
            </a:endParaRPr>
          </a:p>
          <a:p>
            <a:pPr indent="457200" algn="just">
              <a:lnSpc>
                <a:spcPct val="130000"/>
              </a:lnSpc>
            </a:pPr>
            <a:r>
              <a:rPr lang="vi-VN" sz="2000" dirty="0">
                <a:effectLst/>
                <a:latin typeface="Times New Roman" panose="02020603050405020304" pitchFamily="18" charset="0"/>
                <a:ea typeface="Times New Roman" panose="02020603050405020304" pitchFamily="18" charset="0"/>
              </a:rPr>
              <a:t>Tức là: </a:t>
            </a:r>
            <a:r>
              <a:rPr lang="en-US" sz="2000" dirty="0">
                <a:effectLst/>
                <a:latin typeface="Times New Roman" panose="02020603050405020304" pitchFamily="18" charset="0"/>
                <a:ea typeface="Times New Roman" panose="02020603050405020304" pitchFamily="18" charset="0"/>
              </a:rPr>
              <a:t>Lg Q =  0,1769 + 0,6166 lg S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R² = 0,9905</a:t>
            </a:r>
          </a:p>
          <a:p>
            <a:pPr indent="457200" algn="just">
              <a:lnSpc>
                <a:spcPct val="130000"/>
              </a:lnSpc>
            </a:pPr>
            <a:r>
              <a:rPr lang="en-US" sz="2000" dirty="0">
                <a:effectLst/>
                <a:latin typeface="Times New Roman" panose="02020603050405020304" pitchFamily="18" charset="0"/>
                <a:ea typeface="Times New Roman" panose="02020603050405020304" pitchFamily="18" charset="0"/>
              </a:rPr>
              <a:t> </a:t>
            </a:r>
          </a:p>
          <a:p>
            <a:pPr indent="457200" algn="just">
              <a:lnSpc>
                <a:spcPct val="130000"/>
              </a:lnSpc>
            </a:pP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tính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toán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theo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lý</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thuyết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lấy</a:t>
            </a:r>
            <a:r>
              <a:rPr lang="en-US" sz="2000" dirty="0">
                <a:effectLst/>
                <a:latin typeface="Times New Roman" panose="02020603050405020304" pitchFamily="18" charset="0"/>
                <a:ea typeface="Times New Roman" panose="02020603050405020304" pitchFamily="18" charset="0"/>
              </a:rPr>
              <a:t> S</a:t>
            </a:r>
            <a:r>
              <a:rPr lang="en-US" sz="2000" baseline="-25000" dirty="0">
                <a:effectLst/>
                <a:latin typeface="Times New Roman" panose="02020603050405020304" pitchFamily="18" charset="0"/>
                <a:ea typeface="Times New Roman" panose="02020603050405020304" pitchFamily="18" charset="0"/>
              </a:rPr>
              <a:t>KT </a:t>
            </a:r>
            <a:r>
              <a:rPr lang="en-US" sz="2000" dirty="0">
                <a:effectLst/>
                <a:latin typeface="Times New Roman" panose="02020603050405020304" pitchFamily="18" charset="0"/>
                <a:ea typeface="Times New Roman" panose="02020603050405020304" pitchFamily="18" charset="0"/>
              </a:rPr>
              <a:t>= (1,75 ÷ 2,5) S</a:t>
            </a:r>
            <a:r>
              <a:rPr lang="en-US" sz="2000" baseline="-25000" dirty="0">
                <a:effectLst/>
                <a:latin typeface="Times New Roman" panose="02020603050405020304" pitchFamily="18" charset="0"/>
                <a:ea typeface="Times New Roman" panose="02020603050405020304" pitchFamily="18" charset="0"/>
              </a:rPr>
              <a:t>max</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trong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đó</a:t>
            </a:r>
            <a:r>
              <a:rPr lang="en-US" sz="2000" dirty="0">
                <a:effectLst/>
                <a:latin typeface="Times New Roman" panose="02020603050405020304" pitchFamily="18" charset="0"/>
                <a:ea typeface="Times New Roman" panose="02020603050405020304" pitchFamily="18" charset="0"/>
              </a:rPr>
              <a:t> Smax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lớn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nhất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hút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Để</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tăng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sự</a:t>
            </a:r>
            <a:r>
              <a:rPr lang="en-US" sz="2000" dirty="0">
                <a:effectLst/>
                <a:latin typeface="Times New Roman" panose="02020603050405020304" pitchFamily="18" charset="0"/>
                <a:ea typeface="Times New Roman" panose="02020603050405020304" pitchFamily="18" charset="0"/>
              </a:rPr>
              <a:t> an </a:t>
            </a:r>
            <a:r>
              <a:rPr lang="en-US" sz="2000" dirty="0" err="1">
                <a:effectLst/>
                <a:latin typeface="Times New Roman" panose="02020603050405020304" pitchFamily="18" charset="0"/>
                <a:ea typeface="Times New Roman" panose="02020603050405020304" pitchFamily="18" charset="0"/>
              </a:rPr>
              <a:t>toàn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chúng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tôi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chọn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cuối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thời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kỳ</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thác</a:t>
            </a:r>
            <a:r>
              <a:rPr lang="en-US" sz="2000" dirty="0">
                <a:effectLst/>
                <a:latin typeface="Times New Roman" panose="02020603050405020304" pitchFamily="18" charset="0"/>
                <a:ea typeface="Times New Roman" panose="02020603050405020304" pitchFamily="18" charset="0"/>
              </a:rPr>
              <a:t> S</a:t>
            </a:r>
            <a:r>
              <a:rPr lang="en-US" sz="2000" baseline="-25000" dirty="0">
                <a:effectLst/>
                <a:latin typeface="Times New Roman" panose="02020603050405020304" pitchFamily="18" charset="0"/>
                <a:ea typeface="Times New Roman" panose="02020603050405020304" pitchFamily="18" charset="0"/>
              </a:rPr>
              <a:t>KT</a:t>
            </a:r>
            <a:r>
              <a:rPr lang="en-US" sz="2000" dirty="0">
                <a:effectLst/>
                <a:latin typeface="Times New Roman" panose="02020603050405020304" pitchFamily="18" charset="0"/>
                <a:ea typeface="Times New Roman" panose="02020603050405020304" pitchFamily="18" charset="0"/>
              </a:rPr>
              <a:t> = 1,75 S</a:t>
            </a:r>
            <a:r>
              <a:rPr lang="en-US" sz="2000" baseline="-25000" dirty="0">
                <a:effectLst/>
                <a:latin typeface="Times New Roman" panose="02020603050405020304" pitchFamily="18" charset="0"/>
                <a:ea typeface="Times New Roman" panose="02020603050405020304" pitchFamily="18" charset="0"/>
              </a:rPr>
              <a:t>max­­</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Như</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vậy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a:t>
            </a:r>
            <a:r>
              <a:rPr lang="en-US" sz="2000" baseline="-25000" dirty="0" err="1">
                <a:effectLst/>
                <a:latin typeface="Times New Roman" panose="02020603050405020304" pitchFamily="18" charset="0"/>
                <a:ea typeface="Times New Roman" panose="02020603050405020304" pitchFamily="18" charset="0"/>
              </a:rPr>
              <a:t>kt</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khoan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định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a:t>
            </a:r>
          </a:p>
          <a:p>
            <a:pPr indent="457200" algn="just">
              <a:lnSpc>
                <a:spcPct val="130000"/>
              </a:lnSpc>
            </a:pPr>
            <a:r>
              <a:rPr lang="en-US" sz="2000" dirty="0" err="1">
                <a:effectLst/>
                <a:latin typeface="Times New Roman" panose="02020603050405020304" pitchFamily="18" charset="0"/>
                <a:ea typeface="Times New Roman" panose="02020603050405020304" pitchFamily="18" charset="0"/>
              </a:rPr>
              <a:t>S</a:t>
            </a:r>
            <a:r>
              <a:rPr lang="en-US" sz="2000" baseline="-25000" dirty="0" err="1">
                <a:effectLst/>
                <a:latin typeface="Times New Roman" panose="02020603050405020304" pitchFamily="18" charset="0"/>
                <a:ea typeface="Times New Roman" panose="02020603050405020304" pitchFamily="18" charset="0"/>
              </a:rPr>
              <a:t>kt</a:t>
            </a:r>
            <a:r>
              <a:rPr lang="en-US" sz="2000" dirty="0">
                <a:effectLst/>
                <a:latin typeface="Times New Roman" panose="02020603050405020304" pitchFamily="18" charset="0"/>
                <a:ea typeface="Times New Roman" panose="02020603050405020304" pitchFamily="18" charset="0"/>
              </a:rPr>
              <a:t> = 3,20 x 1,75 </a:t>
            </a:r>
            <a:r>
              <a:rPr lang="en-US" sz="2000" b="1" dirty="0">
                <a:effectLst/>
                <a:latin typeface="Times New Roman" panose="02020603050405020304" pitchFamily="18" charset="0"/>
                <a:ea typeface="Times New Roman" panose="02020603050405020304" pitchFamily="18" charset="0"/>
              </a:rPr>
              <a:t>= 5,60 m</a:t>
            </a:r>
            <a:endParaRPr lang="en-US" sz="2000" dirty="0">
              <a:effectLst/>
              <a:latin typeface="Times New Roman" panose="02020603050405020304" pitchFamily="18" charset="0"/>
              <a:ea typeface="Times New Roman" panose="02020603050405020304" pitchFamily="18" charset="0"/>
            </a:endParaRPr>
          </a:p>
          <a:p>
            <a:pPr indent="457200" algn="just">
              <a:lnSpc>
                <a:spcPct val="130000"/>
              </a:lnSpc>
            </a:pPr>
            <a:r>
              <a:rPr lang="en-US" sz="2000" dirty="0" err="1">
                <a:effectLst/>
                <a:latin typeface="Times New Roman" panose="02020603050405020304" pitchFamily="18" charset="0"/>
                <a:ea typeface="Times New Roman" panose="02020603050405020304" pitchFamily="18" charset="0"/>
              </a:rPr>
              <a:t>Thay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giá</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vào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công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thức</a:t>
            </a:r>
            <a:r>
              <a:rPr lang="en-US" sz="2000" dirty="0">
                <a:effectLst/>
                <a:latin typeface="Times New Roman" panose="02020603050405020304" pitchFamily="18" charset="0"/>
                <a:ea typeface="Times New Roman" panose="02020603050405020304" pitchFamily="18" charset="0"/>
              </a:rPr>
              <a:t> (6.15) ta </a:t>
            </a:r>
            <a:r>
              <a:rPr lang="en-US" sz="2000" dirty="0" err="1">
                <a:effectLst/>
                <a:latin typeface="Times New Roman" panose="02020603050405020304" pitchFamily="18" charset="0"/>
                <a:ea typeface="Times New Roman" panose="02020603050405020304" pitchFamily="18" charset="0"/>
              </a:rPr>
              <a:t>xác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đinh</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được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trữ</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lượng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thác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lỗ</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khoan</a:t>
            </a:r>
            <a:r>
              <a:rPr lang="en-US" sz="2000" dirty="0">
                <a:effectLst/>
                <a:latin typeface="Times New Roman" panose="02020603050405020304" pitchFamily="18" charset="0"/>
                <a:ea typeface="Times New Roman" panose="02020603050405020304" pitchFamily="18" charset="0"/>
              </a:rPr>
              <a:t> K1 </a:t>
            </a:r>
            <a:r>
              <a:rPr lang="en-US" sz="2000" dirty="0" err="1">
                <a:effectLst/>
                <a:latin typeface="Times New Roman" panose="02020603050405020304" pitchFamily="18" charset="0"/>
                <a:ea typeface="Times New Roman" panose="02020603050405020304" pitchFamily="18" charset="0"/>
              </a:rPr>
              <a:t>là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lgQ</a:t>
            </a:r>
            <a:r>
              <a:rPr lang="en-US" sz="2000" dirty="0">
                <a:effectLst/>
                <a:latin typeface="Times New Roman" panose="02020603050405020304" pitchFamily="18" charset="0"/>
                <a:ea typeface="Times New Roman" panose="02020603050405020304" pitchFamily="18" charset="0"/>
              </a:rPr>
              <a:t>=0,1769 + 0,6166lg5,6 hay </a:t>
            </a:r>
            <a:r>
              <a:rPr lang="en-US" sz="2000" dirty="0" err="1">
                <a:effectLst/>
                <a:latin typeface="Times New Roman" panose="02020603050405020304" pitchFamily="18" charset="0"/>
                <a:ea typeface="Times New Roman" panose="02020603050405020304" pitchFamily="18" charset="0"/>
              </a:rPr>
              <a:t>lgQ</a:t>
            </a:r>
            <a:r>
              <a:rPr lang="en-US" sz="2000" dirty="0">
                <a:effectLst/>
                <a:latin typeface="Times New Roman" panose="02020603050405020304" pitchFamily="18" charset="0"/>
                <a:ea typeface="Times New Roman" panose="02020603050405020304" pitchFamily="18" charset="0"/>
              </a:rPr>
              <a:t> = 0,633, hay </a:t>
            </a:r>
            <a:r>
              <a:rPr lang="en-US" sz="2000" b="1" dirty="0">
                <a:effectLst/>
                <a:latin typeface="Times New Roman" panose="02020603050405020304" pitchFamily="18" charset="0"/>
                <a:ea typeface="Times New Roman" panose="02020603050405020304" pitchFamily="18" charset="0"/>
              </a:rPr>
              <a:t>Q = 4,29 l/s hay 370,66 m</a:t>
            </a:r>
            <a:r>
              <a:rPr lang="en-US" sz="2000" b="1" baseline="30000" dirty="0">
                <a:effectLst/>
                <a:latin typeface="Times New Roman" panose="02020603050405020304" pitchFamily="18" charset="0"/>
                <a:ea typeface="Times New Roman" panose="02020603050405020304" pitchFamily="18" charset="0"/>
              </a:rPr>
              <a:t>3</a:t>
            </a:r>
            <a:r>
              <a:rPr lang="en-US" sz="2000" b="1" dirty="0">
                <a:effectLst/>
                <a:latin typeface="Times New Roman" panose="02020603050405020304" pitchFamily="18" charset="0"/>
                <a:ea typeface="Times New Roman" panose="02020603050405020304" pitchFamily="18" charset="0"/>
              </a:rPr>
              <a:t>/ng.</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9671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36A493-500E-4AF9-99B1-A9EFD1D3FCE0}"/>
              </a:ext>
            </a:extLst>
          </p:cNvPr>
          <p:cNvSpPr txBox="1"/>
          <p:nvPr/>
        </p:nvSpPr>
        <p:spPr>
          <a:xfrm>
            <a:off x="1232452" y="441323"/>
            <a:ext cx="10190921" cy="5236690"/>
          </a:xfrm>
          <a:prstGeom prst="rect">
            <a:avLst/>
          </a:prstGeom>
          <a:noFill/>
        </p:spPr>
        <p:txBody>
          <a:bodyPr wrap="square">
            <a:spAutoFit/>
          </a:bodyPr>
          <a:lstStyle/>
          <a:p>
            <a:pPr indent="457200" algn="just">
              <a:lnSpc>
                <a:spcPct val="120000"/>
              </a:lnSpc>
            </a:pPr>
            <a:r>
              <a:rPr lang="pt-BR" sz="2000" dirty="0">
                <a:effectLst/>
                <a:latin typeface="Times New Roman" panose="02020603050405020304" pitchFamily="18" charset="0"/>
                <a:ea typeface="Times New Roman" panose="02020603050405020304" pitchFamily="18" charset="0"/>
              </a:rPr>
              <a:t>Để phân cấp trữ lượng chúng tôi căn cứ vào lưu lượng khai thác thí nghiệm và lưu lượng ngoại suy theo phương trình đường cong hạ thấp mực nước. Theo </a:t>
            </a:r>
            <a:r>
              <a:rPr lang="vi-VN" sz="2000" dirty="0">
                <a:effectLst/>
                <a:latin typeface="Times New Roman" panose="02020603050405020304" pitchFamily="18" charset="0"/>
                <a:ea typeface="Times New Roman" panose="02020603050405020304" pitchFamily="18" charset="0"/>
              </a:rPr>
              <a:t>đó:</a:t>
            </a:r>
            <a:r>
              <a:rPr lang="pt-BR" sz="2000" dirty="0">
                <a:effectLst/>
                <a:latin typeface="Times New Roman" panose="02020603050405020304" pitchFamily="18" charset="0"/>
                <a:ea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endParaRPr>
          </a:p>
          <a:p>
            <a:pPr indent="457200" algn="just">
              <a:lnSpc>
                <a:spcPct val="120000"/>
              </a:lnSpc>
            </a:pPr>
            <a:r>
              <a:rPr lang="pt-BR" sz="2000" b="1" dirty="0">
                <a:effectLst/>
                <a:latin typeface="Times New Roman" panose="02020603050405020304" pitchFamily="18" charset="0"/>
                <a:ea typeface="Times New Roman" panose="02020603050405020304" pitchFamily="18" charset="0"/>
              </a:rPr>
              <a:t>Trữ lượng cấp B:</a:t>
            </a:r>
            <a:r>
              <a:rPr lang="pt-BR" sz="2000" dirty="0">
                <a:effectLst/>
                <a:latin typeface="Times New Roman" panose="02020603050405020304" pitchFamily="18" charset="0"/>
                <a:ea typeface="Times New Roman" panose="02020603050405020304" pitchFamily="18" charset="0"/>
              </a:rPr>
              <a:t> bằng tổng trữ lượng khai thác thử dài ngày tại lỗ khoan K1, cụ thể là Q = 2,5 l/s hay 216,00m</a:t>
            </a:r>
            <a:r>
              <a:rPr lang="pt-BR" sz="2000" baseline="30000" dirty="0">
                <a:effectLst/>
                <a:latin typeface="Times New Roman" panose="02020603050405020304" pitchFamily="18" charset="0"/>
                <a:ea typeface="Times New Roman" panose="02020603050405020304" pitchFamily="18" charset="0"/>
              </a:rPr>
              <a:t>3</a:t>
            </a:r>
            <a:r>
              <a:rPr lang="pt-BR" sz="2000" dirty="0">
                <a:effectLst/>
                <a:latin typeface="Times New Roman" panose="02020603050405020304" pitchFamily="18" charset="0"/>
                <a:ea typeface="Times New Roman" panose="02020603050405020304" pitchFamily="18" charset="0"/>
              </a:rPr>
              <a:t>/ng</a:t>
            </a:r>
            <a:endParaRPr lang="en-US" sz="2000" dirty="0">
              <a:effectLst/>
              <a:latin typeface="Times New Roman" panose="02020603050405020304" pitchFamily="18" charset="0"/>
              <a:ea typeface="Times New Roman" panose="02020603050405020304" pitchFamily="18" charset="0"/>
            </a:endParaRPr>
          </a:p>
          <a:p>
            <a:pPr indent="457200" algn="just">
              <a:lnSpc>
                <a:spcPct val="120000"/>
              </a:lnSpc>
            </a:pPr>
            <a:r>
              <a:rPr lang="pt-BR" sz="2000" b="1" dirty="0">
                <a:effectLst/>
                <a:latin typeface="Times New Roman" panose="02020603050405020304" pitchFamily="18" charset="0"/>
                <a:ea typeface="Times New Roman" panose="02020603050405020304" pitchFamily="18" charset="0"/>
              </a:rPr>
              <a:t>Trữ lượng cấp C1:</a:t>
            </a:r>
            <a:r>
              <a:rPr lang="pt-BR" sz="2000" dirty="0">
                <a:effectLst/>
                <a:latin typeface="Times New Roman" panose="02020603050405020304" pitchFamily="18" charset="0"/>
                <a:ea typeface="Times New Roman" panose="02020603050405020304" pitchFamily="18" charset="0"/>
              </a:rPr>
              <a:t> Tính theo lưu lượng ngoại suy từ tài liệu hút nước thí nghiệm và tài liệu hút nước khai thác thử ở lỗ khoan K1. Theo đó trữ lượng cấp C</a:t>
            </a:r>
            <a:r>
              <a:rPr lang="pt-BR" sz="2000" baseline="-25000" dirty="0">
                <a:effectLst/>
                <a:latin typeface="Times New Roman" panose="02020603050405020304" pitchFamily="18" charset="0"/>
                <a:ea typeface="Times New Roman" panose="02020603050405020304" pitchFamily="18" charset="0"/>
              </a:rPr>
              <a:t>1</a:t>
            </a:r>
            <a:r>
              <a:rPr lang="pt-BR" sz="2000" dirty="0">
                <a:effectLst/>
                <a:latin typeface="Times New Roman" panose="02020603050405020304" pitchFamily="18" charset="0"/>
                <a:ea typeface="Times New Roman" panose="02020603050405020304" pitchFamily="18" charset="0"/>
              </a:rPr>
              <a:t> được xác định bằng hiệu số giữa lưu lượng hút nước lớn nhất tính toán được (Q</a:t>
            </a:r>
            <a:r>
              <a:rPr lang="pt-BR" sz="2000" baseline="-25000" dirty="0">
                <a:effectLst/>
                <a:latin typeface="Times New Roman" panose="02020603050405020304" pitchFamily="18" charset="0"/>
                <a:ea typeface="Times New Roman" panose="02020603050405020304" pitchFamily="18" charset="0"/>
              </a:rPr>
              <a:t>KT</a:t>
            </a:r>
            <a:r>
              <a:rPr lang="pt-BR" sz="2000" dirty="0">
                <a:effectLst/>
                <a:latin typeface="Times New Roman" panose="02020603050405020304" pitchFamily="18" charset="0"/>
                <a:ea typeface="Times New Roman" panose="02020603050405020304" pitchFamily="18" charset="0"/>
              </a:rPr>
              <a:t>) trừ đi lưu lượng cấp B. Theo tính toán ở trên, ta có: Trữ lượng khai thác tại lỗ khoan K1 là 4,29l/s hay 370,66 m</a:t>
            </a:r>
            <a:r>
              <a:rPr lang="pt-BR" sz="2000" baseline="30000" dirty="0">
                <a:effectLst/>
                <a:latin typeface="Times New Roman" panose="02020603050405020304" pitchFamily="18" charset="0"/>
                <a:ea typeface="Times New Roman" panose="02020603050405020304" pitchFamily="18" charset="0"/>
              </a:rPr>
              <a:t>3</a:t>
            </a:r>
            <a:r>
              <a:rPr lang="pt-BR" sz="2000" dirty="0">
                <a:effectLst/>
                <a:latin typeface="Times New Roman" panose="02020603050405020304" pitchFamily="18" charset="0"/>
                <a:ea typeface="Times New Roman" panose="02020603050405020304" pitchFamily="18" charset="0"/>
              </a:rPr>
              <a:t>/ngày. </a:t>
            </a:r>
            <a:endParaRPr lang="en-US" sz="2000" dirty="0">
              <a:effectLst/>
              <a:latin typeface="Times New Roman" panose="02020603050405020304" pitchFamily="18" charset="0"/>
              <a:ea typeface="Times New Roman" panose="02020603050405020304" pitchFamily="18" charset="0"/>
            </a:endParaRPr>
          </a:p>
          <a:p>
            <a:pPr indent="457200" algn="just">
              <a:lnSpc>
                <a:spcPct val="120000"/>
              </a:lnSpc>
            </a:pPr>
            <a:r>
              <a:rPr lang="pt-BR" sz="2000" dirty="0">
                <a:effectLst/>
                <a:latin typeface="Times New Roman" panose="02020603050405020304" pitchFamily="18" charset="0"/>
                <a:ea typeface="Times New Roman" panose="02020603050405020304" pitchFamily="18" charset="0"/>
              </a:rPr>
              <a:t>Trữ lượng cấp C</a:t>
            </a:r>
            <a:r>
              <a:rPr lang="pt-BR" sz="2000" baseline="-25000" dirty="0">
                <a:effectLst/>
                <a:latin typeface="Times New Roman" panose="02020603050405020304" pitchFamily="18" charset="0"/>
                <a:ea typeface="Times New Roman" panose="02020603050405020304" pitchFamily="18" charset="0"/>
              </a:rPr>
              <a:t>1</a:t>
            </a:r>
            <a:r>
              <a:rPr lang="pt-BR" sz="2000" dirty="0">
                <a:effectLst/>
                <a:latin typeface="Times New Roman" panose="02020603050405020304" pitchFamily="18" charset="0"/>
                <a:ea typeface="Times New Roman" panose="02020603050405020304" pitchFamily="18" charset="0"/>
              </a:rPr>
              <a:t> = 370,66 – 216,00 = 154,66 m</a:t>
            </a:r>
            <a:r>
              <a:rPr lang="pt-BR" sz="2000" baseline="30000" dirty="0">
                <a:effectLst/>
                <a:latin typeface="Times New Roman" panose="02020603050405020304" pitchFamily="18" charset="0"/>
                <a:ea typeface="Times New Roman" panose="02020603050405020304" pitchFamily="18" charset="0"/>
              </a:rPr>
              <a:t>3</a:t>
            </a:r>
            <a:r>
              <a:rPr lang="pt-BR" sz="2000" dirty="0">
                <a:effectLst/>
                <a:latin typeface="Times New Roman" panose="02020603050405020304" pitchFamily="18" charset="0"/>
                <a:ea typeface="Times New Roman" panose="02020603050405020304" pitchFamily="18" charset="0"/>
              </a:rPr>
              <a:t>/ngày.</a:t>
            </a:r>
            <a:endParaRPr lang="en-US" sz="2000" dirty="0">
              <a:effectLst/>
              <a:latin typeface="Times New Roman" panose="02020603050405020304" pitchFamily="18" charset="0"/>
              <a:ea typeface="Times New Roman" panose="02020603050405020304" pitchFamily="18" charset="0"/>
            </a:endParaRPr>
          </a:p>
          <a:p>
            <a:pPr indent="457200" algn="just">
              <a:lnSpc>
                <a:spcPct val="120000"/>
              </a:lnSpc>
            </a:pPr>
            <a:r>
              <a:rPr lang="vi-VN" sz="2000" dirty="0">
                <a:effectLst/>
                <a:latin typeface="Times New Roman" panose="02020603050405020304" pitchFamily="18" charset="0"/>
                <a:ea typeface="Times New Roman" panose="02020603050405020304" pitchFamily="18" charset="0"/>
              </a:rPr>
              <a:t>Vậy </a:t>
            </a:r>
            <a:r>
              <a:rPr lang="pt-BR" sz="2000" dirty="0">
                <a:effectLst/>
                <a:latin typeface="Times New Roman" panose="02020603050405020304" pitchFamily="18" charset="0"/>
                <a:ea typeface="Times New Roman" panose="02020603050405020304" pitchFamily="18" charset="0"/>
              </a:rPr>
              <a:t>chúng tôi đề nghị xếp cấp lưu lượng (làm tròn số) như sau:</a:t>
            </a:r>
            <a:endParaRPr lang="en-US" sz="2000" dirty="0">
              <a:effectLst/>
              <a:latin typeface="Times New Roman" panose="02020603050405020304" pitchFamily="18" charset="0"/>
              <a:ea typeface="Times New Roman" panose="02020603050405020304" pitchFamily="18" charset="0"/>
            </a:endParaRPr>
          </a:p>
          <a:p>
            <a:pPr indent="457200" algn="just">
              <a:lnSpc>
                <a:spcPct val="120000"/>
              </a:lnSpc>
            </a:pPr>
            <a:r>
              <a:rPr lang="pt-BR" sz="2000" b="1" dirty="0">
                <a:effectLst/>
                <a:latin typeface="Times New Roman" panose="02020603050405020304" pitchFamily="18" charset="0"/>
                <a:ea typeface="Times New Roman" panose="02020603050405020304" pitchFamily="18" charset="0"/>
              </a:rPr>
              <a:t>Trữ lượng cấp B :  216,00 m</a:t>
            </a:r>
            <a:r>
              <a:rPr lang="pt-BR" sz="2000" b="1" baseline="30000" dirty="0">
                <a:effectLst/>
                <a:latin typeface="Times New Roman" panose="02020603050405020304" pitchFamily="18" charset="0"/>
                <a:ea typeface="Times New Roman" panose="02020603050405020304" pitchFamily="18" charset="0"/>
              </a:rPr>
              <a:t>3</a:t>
            </a:r>
            <a:r>
              <a:rPr lang="pt-BR" sz="2000" b="1" dirty="0">
                <a:effectLst/>
                <a:latin typeface="Times New Roman" panose="02020603050405020304" pitchFamily="18" charset="0"/>
                <a:ea typeface="Times New Roman" panose="02020603050405020304" pitchFamily="18" charset="0"/>
              </a:rPr>
              <a:t>/ngày </a:t>
            </a:r>
            <a:endParaRPr lang="en-US" sz="2000" dirty="0">
              <a:effectLst/>
              <a:latin typeface="Times New Roman" panose="02020603050405020304" pitchFamily="18" charset="0"/>
              <a:ea typeface="Times New Roman" panose="02020603050405020304" pitchFamily="18" charset="0"/>
            </a:endParaRPr>
          </a:p>
          <a:p>
            <a:pPr indent="457200" algn="just">
              <a:lnSpc>
                <a:spcPct val="120000"/>
              </a:lnSpc>
            </a:pPr>
            <a:r>
              <a:rPr lang="pt-BR" sz="2000" b="1" dirty="0">
                <a:effectLst/>
                <a:latin typeface="Times New Roman" panose="02020603050405020304" pitchFamily="18" charset="0"/>
                <a:ea typeface="Times New Roman" panose="02020603050405020304" pitchFamily="18" charset="0"/>
              </a:rPr>
              <a:t>Trữ lượng cấp C1:  154,66m</a:t>
            </a:r>
            <a:r>
              <a:rPr lang="pt-BR" sz="2000" b="1" baseline="30000" dirty="0">
                <a:effectLst/>
                <a:latin typeface="Times New Roman" panose="02020603050405020304" pitchFamily="18" charset="0"/>
                <a:ea typeface="Times New Roman" panose="02020603050405020304" pitchFamily="18" charset="0"/>
              </a:rPr>
              <a:t>3</a:t>
            </a:r>
            <a:r>
              <a:rPr lang="pt-BR" sz="2000" b="1" dirty="0">
                <a:effectLst/>
                <a:latin typeface="Times New Roman" panose="02020603050405020304" pitchFamily="18" charset="0"/>
                <a:ea typeface="Times New Roman" panose="02020603050405020304" pitchFamily="18" charset="0"/>
              </a:rPr>
              <a:t>/ngày</a:t>
            </a:r>
            <a:endParaRPr lang="en-US" sz="2000" dirty="0">
              <a:effectLst/>
              <a:latin typeface="Times New Roman" panose="02020603050405020304" pitchFamily="18" charset="0"/>
              <a:ea typeface="Times New Roman" panose="02020603050405020304" pitchFamily="18" charset="0"/>
            </a:endParaRPr>
          </a:p>
          <a:p>
            <a:pPr>
              <a:lnSpc>
                <a:spcPct val="120000"/>
              </a:lnSpc>
            </a:pPr>
            <a:r>
              <a:rPr lang="pt-BR" sz="2000" dirty="0">
                <a:effectLst/>
                <a:latin typeface="Times New Roman" panose="02020603050405020304" pitchFamily="18" charset="0"/>
                <a:ea typeface="Times New Roman" panose="02020603050405020304" pitchFamily="18" charset="0"/>
              </a:rPr>
              <a:t>Với trữ lượng này hoàn toàn đáp ứng thỏa mãn mục tiêu thăm dò nước khoáng với lưu lượng 150 m</a:t>
            </a:r>
            <a:r>
              <a:rPr lang="pt-BR" sz="2000" baseline="30000" dirty="0">
                <a:effectLst/>
                <a:latin typeface="Times New Roman" panose="02020603050405020304" pitchFamily="18" charset="0"/>
                <a:ea typeface="Times New Roman" panose="02020603050405020304" pitchFamily="18" charset="0"/>
              </a:rPr>
              <a:t>3</a:t>
            </a:r>
            <a:r>
              <a:rPr lang="pt-BR" sz="2000" dirty="0">
                <a:effectLst/>
                <a:latin typeface="Times New Roman" panose="02020603050405020304" pitchFamily="18" charset="0"/>
                <a:ea typeface="Times New Roman" panose="02020603050405020304" pitchFamily="18" charset="0"/>
              </a:rPr>
              <a:t>/ngày) của đề án thăm dò đặt ra.</a:t>
            </a:r>
            <a:endParaRPr lang="en-US" sz="2000" dirty="0"/>
          </a:p>
        </p:txBody>
      </p:sp>
    </p:spTree>
    <p:extLst>
      <p:ext uri="{BB962C8B-B14F-4D97-AF65-F5344CB8AC3E}">
        <p14:creationId xmlns:p14="http://schemas.microsoft.com/office/powerpoint/2010/main" val="123111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9A2C-F960-46BC-8D51-49EDCA0A2A04}"/>
              </a:ext>
            </a:extLst>
          </p:cNvPr>
          <p:cNvSpPr>
            <a:spLocks noGrp="1"/>
          </p:cNvSpPr>
          <p:nvPr>
            <p:ph type="title"/>
          </p:nvPr>
        </p:nvSpPr>
        <p:spPr/>
        <p:txBody>
          <a:bodyPr>
            <a:normAutofit/>
          </a:bodyPr>
          <a:lstStyle/>
          <a:p>
            <a:r>
              <a:rPr lang="vi-VN" sz="3200" b="1" dirty="0"/>
              <a:t>Mục đích của thí nghiệm trong nghiên cứu nước khoáng</a:t>
            </a:r>
            <a:br>
              <a:rPr lang="vi-VN" sz="3200" b="1" dirty="0"/>
            </a:br>
            <a:endParaRPr lang="en-US" sz="3200" b="1" dirty="0"/>
          </a:p>
        </p:txBody>
      </p:sp>
      <p:sp>
        <p:nvSpPr>
          <p:cNvPr id="3" name="Content Placeholder 2">
            <a:extLst>
              <a:ext uri="{FF2B5EF4-FFF2-40B4-BE49-F238E27FC236}">
                <a16:creationId xmlns:a16="http://schemas.microsoft.com/office/drawing/2014/main" id="{905F0129-FEF9-4D43-B262-8F6CB702DD6A}"/>
              </a:ext>
            </a:extLst>
          </p:cNvPr>
          <p:cNvSpPr>
            <a:spLocks noGrp="1"/>
          </p:cNvSpPr>
          <p:nvPr>
            <p:ph idx="1"/>
          </p:nvPr>
        </p:nvSpPr>
        <p:spPr>
          <a:xfrm>
            <a:off x="838200" y="1825624"/>
            <a:ext cx="10515600" cy="4455905"/>
          </a:xfrm>
        </p:spPr>
        <p:txBody>
          <a:bodyPr>
            <a:normAutofit/>
          </a:bodyPr>
          <a:lstStyle/>
          <a:p>
            <a:r>
              <a:rPr lang="vi-VN" dirty="0">
                <a:latin typeface="+mj-lt"/>
              </a:rPr>
              <a:t>Tính toán thông số tầng chứa nước khoáng. </a:t>
            </a:r>
          </a:p>
          <a:p>
            <a:r>
              <a:rPr lang="vi-VN" dirty="0">
                <a:latin typeface="+mj-lt"/>
              </a:rPr>
              <a:t>Nghiên cứu đánh giá chất lượng nước khoáng</a:t>
            </a:r>
          </a:p>
          <a:p>
            <a:r>
              <a:rPr lang="vi-VN" dirty="0">
                <a:latin typeface="+mj-lt"/>
              </a:rPr>
              <a:t>Chứng minh sự ổn định của chất lượng (nhiệt độ, thành phần hóa học, tính chất vật lý, thành phần chất tan khác và vi sinh) theo thòi gian.</a:t>
            </a:r>
          </a:p>
          <a:p>
            <a:r>
              <a:rPr lang="vi-VN" dirty="0">
                <a:latin typeface="+mj-lt"/>
              </a:rPr>
              <a:t>Làm sáng tỏ nguồn gốc của nước khoáng (sự hình thành, phân bố, tàng trữ, vận động)</a:t>
            </a:r>
          </a:p>
          <a:p>
            <a:r>
              <a:rPr lang="vi-VN" dirty="0">
                <a:latin typeface="+mj-lt"/>
              </a:rPr>
              <a:t>Đánh giá các nhân tố ảnh hưởng đến chất lượng trữ lượng nước khoáng</a:t>
            </a:r>
          </a:p>
          <a:p>
            <a:r>
              <a:rPr lang="vi-VN" dirty="0">
                <a:latin typeface="+mj-lt"/>
              </a:rPr>
              <a:t>Tính toán và xếp cấp trữ lượng nước khoáng</a:t>
            </a:r>
            <a:endParaRPr lang="en-US" dirty="0">
              <a:latin typeface="+mj-lt"/>
            </a:endParaRPr>
          </a:p>
        </p:txBody>
      </p:sp>
    </p:spTree>
    <p:extLst>
      <p:ext uri="{BB962C8B-B14F-4D97-AF65-F5344CB8AC3E}">
        <p14:creationId xmlns:p14="http://schemas.microsoft.com/office/powerpoint/2010/main" val="200608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9A2C-F960-46BC-8D51-49EDCA0A2A04}"/>
              </a:ext>
            </a:extLst>
          </p:cNvPr>
          <p:cNvSpPr>
            <a:spLocks noGrp="1"/>
          </p:cNvSpPr>
          <p:nvPr>
            <p:ph type="title"/>
          </p:nvPr>
        </p:nvSpPr>
        <p:spPr>
          <a:xfrm>
            <a:off x="970721" y="709681"/>
            <a:ext cx="10515600" cy="867327"/>
          </a:xfrm>
        </p:spPr>
        <p:txBody>
          <a:bodyPr>
            <a:normAutofit fontScale="90000"/>
          </a:bodyPr>
          <a:lstStyle/>
          <a:p>
            <a:pPr algn="ctr"/>
            <a:r>
              <a:rPr lang="vi-VN" sz="3200" b="1" dirty="0"/>
              <a:t>Vai trò của thí nghiệm trong nghiên cứu nước khoáng</a:t>
            </a:r>
            <a:br>
              <a:rPr lang="vi-VN" sz="3200" b="1" dirty="0"/>
            </a:br>
            <a:endParaRPr lang="en-US" sz="3200" b="1" dirty="0"/>
          </a:p>
        </p:txBody>
      </p:sp>
      <p:sp>
        <p:nvSpPr>
          <p:cNvPr id="3" name="Content Placeholder 2">
            <a:extLst>
              <a:ext uri="{FF2B5EF4-FFF2-40B4-BE49-F238E27FC236}">
                <a16:creationId xmlns:a16="http://schemas.microsoft.com/office/drawing/2014/main" id="{905F0129-FEF9-4D43-B262-8F6CB702DD6A}"/>
              </a:ext>
            </a:extLst>
          </p:cNvPr>
          <p:cNvSpPr>
            <a:spLocks noGrp="1"/>
          </p:cNvSpPr>
          <p:nvPr>
            <p:ph idx="1"/>
          </p:nvPr>
        </p:nvSpPr>
        <p:spPr>
          <a:xfrm>
            <a:off x="838200" y="1686339"/>
            <a:ext cx="10515600" cy="3485321"/>
          </a:xfrm>
        </p:spPr>
        <p:txBody>
          <a:bodyPr/>
          <a:lstStyle/>
          <a:p>
            <a:r>
              <a:rPr lang="vi-VN" dirty="0">
                <a:latin typeface="Times New Roman" panose="02020603050405020304" pitchFamily="18" charset="0"/>
                <a:cs typeface="Times New Roman" panose="02020603050405020304" pitchFamily="18" charset="0"/>
              </a:rPr>
              <a:t>Rất quan trọng, không có thí nghiệm thì không thể tính toán và xếp cấp trữ lượng nước khoáng, không cấp phép khai thác sử dụng.</a:t>
            </a:r>
          </a:p>
          <a:p>
            <a:r>
              <a:rPr lang="vi-VN" dirty="0">
                <a:latin typeface="Times New Roman" panose="02020603050405020304" pitchFamily="18" charset="0"/>
                <a:cs typeface="Times New Roman" panose="02020603050405020304" pitchFamily="18" charset="0"/>
              </a:rPr>
              <a:t>Là cơ sở để xây dựng đới phòng hộ (đới phòng hộ nghiêm ngặt, đới phòng hộ hóa học và đới phòng hộ sinh học) </a:t>
            </a:r>
          </a:p>
          <a:p>
            <a:r>
              <a:rPr lang="vi-VN" dirty="0">
                <a:latin typeface="Times New Roman" panose="02020603050405020304" pitchFamily="18" charset="0"/>
                <a:cs typeface="Times New Roman" panose="02020603050405020304" pitchFamily="18" charset="0"/>
              </a:rPr>
              <a:t>Đánh giá ảnh hưởng của khai thác nước khoáng đến môi trường và tác động của môi trường đến nguồn nước khoáng</a:t>
            </a:r>
          </a:p>
          <a:p>
            <a:r>
              <a:rPr lang="vi-VN" dirty="0">
                <a:latin typeface="Times New Roman" panose="02020603050405020304" pitchFamily="18" charset="0"/>
                <a:cs typeface="Times New Roman" panose="02020603050405020304" pitchFamily="18" charset="0"/>
              </a:rPr>
              <a:t>Là cơ sở quan trọng để cấp phép khai thác sử dụng nước khoáng</a:t>
            </a:r>
          </a:p>
        </p:txBody>
      </p:sp>
    </p:spTree>
    <p:extLst>
      <p:ext uri="{BB962C8B-B14F-4D97-AF65-F5344CB8AC3E}">
        <p14:creationId xmlns:p14="http://schemas.microsoft.com/office/powerpoint/2010/main" val="94956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9A2C-F960-46BC-8D51-49EDCA0A2A04}"/>
              </a:ext>
            </a:extLst>
          </p:cNvPr>
          <p:cNvSpPr>
            <a:spLocks noGrp="1"/>
          </p:cNvSpPr>
          <p:nvPr>
            <p:ph type="title"/>
          </p:nvPr>
        </p:nvSpPr>
        <p:spPr>
          <a:xfrm>
            <a:off x="838200" y="397565"/>
            <a:ext cx="10515600" cy="834887"/>
          </a:xfrm>
        </p:spPr>
        <p:txBody>
          <a:bodyPr>
            <a:normAutofit/>
          </a:bodyPr>
          <a:lstStyle/>
          <a:p>
            <a:r>
              <a:rPr lang="vi-VN" sz="2600" b="1" dirty="0"/>
              <a:t>CÁC DẠNG THÍ NGHIỆM TRONG NGHIÊN CỨU NƯỚC KHOÁNG</a:t>
            </a:r>
            <a:endParaRPr lang="en-US" sz="2600" b="1" dirty="0"/>
          </a:p>
        </p:txBody>
      </p:sp>
      <p:sp>
        <p:nvSpPr>
          <p:cNvPr id="3" name="Content Placeholder 2">
            <a:extLst>
              <a:ext uri="{FF2B5EF4-FFF2-40B4-BE49-F238E27FC236}">
                <a16:creationId xmlns:a16="http://schemas.microsoft.com/office/drawing/2014/main" id="{905F0129-FEF9-4D43-B262-8F6CB702DD6A}"/>
              </a:ext>
            </a:extLst>
          </p:cNvPr>
          <p:cNvSpPr>
            <a:spLocks noGrp="1"/>
          </p:cNvSpPr>
          <p:nvPr>
            <p:ph idx="1"/>
          </p:nvPr>
        </p:nvSpPr>
        <p:spPr>
          <a:xfrm>
            <a:off x="838200" y="1587085"/>
            <a:ext cx="10515600" cy="4455905"/>
          </a:xfrm>
        </p:spPr>
        <p:txBody>
          <a:bodyPr>
            <a:normAutofit fontScale="92500" lnSpcReduction="10000"/>
          </a:bodyPr>
          <a:lstStyle/>
          <a:p>
            <a:r>
              <a:rPr lang="vi-VN" dirty="0">
                <a:latin typeface="Times New Roman" panose="02020603050405020304" pitchFamily="18" charset="0"/>
                <a:cs typeface="Times New Roman" panose="02020603050405020304" pitchFamily="18" charset="0"/>
              </a:rPr>
              <a:t>Hút nước thí nghiệm với 3 lần hạ thấp mực nước</a:t>
            </a:r>
          </a:p>
          <a:p>
            <a:r>
              <a:rPr lang="vi-VN" dirty="0">
                <a:latin typeface="Times New Roman" panose="02020603050405020304" pitchFamily="18" charset="0"/>
                <a:cs typeface="Times New Roman" panose="02020603050405020304" pitchFamily="18" charset="0"/>
              </a:rPr>
              <a:t>Hút nước khai thác thí nghiệm (khai thác thử dài ngày) </a:t>
            </a:r>
          </a:p>
          <a:p>
            <a:r>
              <a:rPr lang="vi-VN" dirty="0">
                <a:latin typeface="Times New Roman" panose="02020603050405020304" pitchFamily="18" charset="0"/>
                <a:cs typeface="Times New Roman" panose="02020603050405020304" pitchFamily="18" charset="0"/>
              </a:rPr>
              <a:t>Hút nước giật cấp: đánh giá hiệu suất khai thác của công trình</a:t>
            </a:r>
          </a:p>
          <a:p>
            <a:r>
              <a:rPr lang="vi-VN" dirty="0">
                <a:latin typeface="Times New Roman" panose="02020603050405020304" pitchFamily="18" charset="0"/>
                <a:cs typeface="Times New Roman" panose="02020603050405020304" pitchFamily="18" charset="0"/>
              </a:rPr>
              <a:t>Xả nước thí nghiệm bằng tự chảy (tương tự như hút nước thí nghiệm nhưng thực hiện cho nước có áp lực lớn). Ngược với hút nước thí nghiệm: </a:t>
            </a:r>
          </a:p>
          <a:p>
            <a:pPr>
              <a:buFontTx/>
              <a:buChar char="-"/>
            </a:pPr>
            <a:r>
              <a:rPr lang="vi-VN" dirty="0">
                <a:latin typeface="Times New Roman" panose="02020603050405020304" pitchFamily="18" charset="0"/>
                <a:cs typeface="Times New Roman" panose="02020603050405020304" pitchFamily="18" charset="0"/>
              </a:rPr>
              <a:t>Trong hút nước giữ cố định Q và theo dõi biến thiên S theo thời gian</a:t>
            </a:r>
          </a:p>
          <a:p>
            <a:pPr>
              <a:buFontTx/>
              <a:buChar char="-"/>
            </a:pPr>
            <a:r>
              <a:rPr lang="vi-VN" dirty="0">
                <a:latin typeface="Times New Roman" panose="02020603050405020304" pitchFamily="18" charset="0"/>
                <a:cs typeface="Times New Roman" panose="02020603050405020304" pitchFamily="18" charset="0"/>
              </a:rPr>
              <a:t>Trong xả nước giữ cố định S và theo dõi biến thiên Q theo thời gian</a:t>
            </a:r>
          </a:p>
          <a:p>
            <a:r>
              <a:rPr lang="vi-VN" dirty="0">
                <a:latin typeface="Times New Roman" panose="02020603050405020304" pitchFamily="18" charset="0"/>
                <a:cs typeface="Times New Roman" panose="02020603050405020304" pitchFamily="18" charset="0"/>
              </a:rPr>
              <a:t>Hút nước giật cấp: đánh giá hiệu suất khai thác của công trình</a:t>
            </a:r>
          </a:p>
          <a:p>
            <a:r>
              <a:rPr lang="vi-VN" dirty="0">
                <a:latin typeface="Times New Roman" panose="02020603050405020304" pitchFamily="18" charset="0"/>
                <a:cs typeface="Times New Roman" panose="02020603050405020304" pitchFamily="18" charset="0"/>
              </a:rPr>
              <a:t>Thí nghiệm phân tích các loại mẫu (định danh nước khoáng, ngâm tắm chữa bệnh, đóng chai giải khát)</a:t>
            </a:r>
          </a:p>
          <a:p>
            <a:endParaRPr lang="vi-VN" dirty="0">
              <a:latin typeface="Times New Roman" panose="02020603050405020304" pitchFamily="18" charset="0"/>
              <a:cs typeface="Times New Roman" panose="02020603050405020304" pitchFamily="18" charset="0"/>
            </a:endParaRPr>
          </a:p>
          <a:p>
            <a:pPr>
              <a:buFontTx/>
              <a:buChar char="-"/>
            </a:pPr>
            <a:endParaRPr lang="vi-VN" dirty="0">
              <a:latin typeface="Times New Roman" panose="02020603050405020304" pitchFamily="18" charset="0"/>
              <a:cs typeface="Times New Roman" panose="02020603050405020304" pitchFamily="18" charset="0"/>
            </a:endParaRPr>
          </a:p>
          <a:p>
            <a:pPr marL="0" indent="0">
              <a:buNone/>
            </a:pPr>
            <a:endParaRPr lang="vi-VN" dirty="0">
              <a:latin typeface="Times New Roman" panose="02020603050405020304" pitchFamily="18" charset="0"/>
              <a:cs typeface="Times New Roman" panose="02020603050405020304" pitchFamily="18" charset="0"/>
            </a:endParaRPr>
          </a:p>
          <a:p>
            <a:pPr>
              <a:buFontTx/>
              <a:buChar char="-"/>
            </a:pP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76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6A41-183A-43B2-A72C-ADABADC026AE}"/>
              </a:ext>
            </a:extLst>
          </p:cNvPr>
          <p:cNvSpPr>
            <a:spLocks noGrp="1"/>
          </p:cNvSpPr>
          <p:nvPr>
            <p:ph type="title"/>
          </p:nvPr>
        </p:nvSpPr>
        <p:spPr/>
        <p:txBody>
          <a:bodyPr>
            <a:normAutofit/>
          </a:bodyPr>
          <a:lstStyle/>
          <a:p>
            <a:r>
              <a:rPr lang="vi-VN" sz="2800" b="1" dirty="0"/>
              <a:t>CÁC CÔNG TÁC THÍ NGHIỆM ĐỐI VỚI NGUỒN NƯỚC KHOÁNG PHÚ NINH</a:t>
            </a:r>
            <a:endParaRPr lang="en-US" sz="2800" b="1" dirty="0"/>
          </a:p>
        </p:txBody>
      </p:sp>
      <p:sp>
        <p:nvSpPr>
          <p:cNvPr id="3" name="Content Placeholder 2">
            <a:extLst>
              <a:ext uri="{FF2B5EF4-FFF2-40B4-BE49-F238E27FC236}">
                <a16:creationId xmlns:a16="http://schemas.microsoft.com/office/drawing/2014/main" id="{F9506925-1FA7-4B95-BB04-D8A9B15212F5}"/>
              </a:ext>
            </a:extLst>
          </p:cNvPr>
          <p:cNvSpPr>
            <a:spLocks noGrp="1"/>
          </p:cNvSpPr>
          <p:nvPr>
            <p:ph idx="1"/>
          </p:nvPr>
        </p:nvSpPr>
        <p:spPr>
          <a:xfrm>
            <a:off x="838200" y="1825625"/>
            <a:ext cx="5257800" cy="4667250"/>
          </a:xfrm>
        </p:spPr>
        <p:txBody>
          <a:bodyPr>
            <a:normAutofit lnSpcReduction="10000"/>
          </a:bodyPr>
          <a:lstStyle/>
          <a:p>
            <a:r>
              <a:rPr lang="vi-VN" dirty="0"/>
              <a:t>Vị trí địa lý nguồn nước khoáng Phú Ninh</a:t>
            </a:r>
          </a:p>
          <a:p>
            <a:pPr marL="0" indent="0" algn="just">
              <a:buNone/>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Mỏ nước khoáng Phú Ninh nằm giữa trong lòng hồ Phú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Ninh</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thuộc địa phận thôn  Trung Đàn, xã Tam Đại, huyện Phú Ninh, tỉnh Quảng Nam.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Lỗ khoan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K1 khai thác nước khoáng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nằm</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cách TP Tam Kỳ 10km về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phía tây nam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Lỗ khoan K1có toạ độ thuộc hệ toạ độ VN2000, kinh tuyến trục 111</a:t>
            </a:r>
            <a:r>
              <a:rPr lang="pt-BR"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múi chiếu 6</a:t>
            </a:r>
            <a:r>
              <a:rPr lang="pt-BR"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là X = 17 14 851;  Y =226 236; H = 14,8m, </a:t>
            </a:r>
            <a:r>
              <a:rPr lang="pt-BR" sz="2000" dirty="0">
                <a:effectLst/>
                <a:latin typeface="Times New Roman" panose="02020603050405020304" pitchFamily="18" charset="0"/>
                <a:ea typeface="Times New Roman" panose="02020603050405020304" pitchFamily="18" charset="0"/>
                <a:cs typeface="Times New Roman" panose="02020603050405020304" pitchFamily="18" charset="0"/>
              </a:rPr>
              <a:t>(thuộc tờ bản đồ địa hình tỷ lệ: 50.000 có số hiệu D49-1-D).</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0434226C-05A1-4A44-A441-F9D12F3A1A67}"/>
              </a:ext>
            </a:extLst>
          </p:cNvPr>
          <p:cNvPicPr>
            <a:picLocks noChangeAspect="1"/>
          </p:cNvPicPr>
          <p:nvPr/>
        </p:nvPicPr>
        <p:blipFill>
          <a:blip r:embed="rId2"/>
          <a:stretch>
            <a:fillRect/>
          </a:stretch>
        </p:blipFill>
        <p:spPr>
          <a:xfrm>
            <a:off x="6388345" y="1172955"/>
            <a:ext cx="2437602" cy="2563488"/>
          </a:xfrm>
          <a:prstGeom prst="rect">
            <a:avLst/>
          </a:prstGeom>
        </p:spPr>
      </p:pic>
      <p:pic>
        <p:nvPicPr>
          <p:cNvPr id="5" name="Picture 4">
            <a:extLst>
              <a:ext uri="{FF2B5EF4-FFF2-40B4-BE49-F238E27FC236}">
                <a16:creationId xmlns:a16="http://schemas.microsoft.com/office/drawing/2014/main" id="{DC6F5C8B-55AC-4717-AD54-40F3A9997E2B}"/>
              </a:ext>
            </a:extLst>
          </p:cNvPr>
          <p:cNvPicPr>
            <a:picLocks noChangeAspect="1"/>
          </p:cNvPicPr>
          <p:nvPr/>
        </p:nvPicPr>
        <p:blipFill>
          <a:blip r:embed="rId3"/>
          <a:stretch>
            <a:fillRect/>
          </a:stretch>
        </p:blipFill>
        <p:spPr>
          <a:xfrm>
            <a:off x="8916977" y="1172955"/>
            <a:ext cx="3011418" cy="2563488"/>
          </a:xfrm>
          <a:prstGeom prst="rect">
            <a:avLst/>
          </a:prstGeom>
        </p:spPr>
      </p:pic>
      <p:pic>
        <p:nvPicPr>
          <p:cNvPr id="6" name="Picture 5">
            <a:extLst>
              <a:ext uri="{FF2B5EF4-FFF2-40B4-BE49-F238E27FC236}">
                <a16:creationId xmlns:a16="http://schemas.microsoft.com/office/drawing/2014/main" id="{220253A2-0CF3-4258-BC3C-433C42682B38}"/>
              </a:ext>
            </a:extLst>
          </p:cNvPr>
          <p:cNvPicPr>
            <a:picLocks noChangeAspect="1"/>
          </p:cNvPicPr>
          <p:nvPr/>
        </p:nvPicPr>
        <p:blipFill>
          <a:blip r:embed="rId4"/>
          <a:stretch>
            <a:fillRect/>
          </a:stretch>
        </p:blipFill>
        <p:spPr>
          <a:xfrm>
            <a:off x="6469051" y="3945705"/>
            <a:ext cx="2611724" cy="2742857"/>
          </a:xfrm>
          <a:prstGeom prst="rect">
            <a:avLst/>
          </a:prstGeom>
        </p:spPr>
      </p:pic>
      <p:pic>
        <p:nvPicPr>
          <p:cNvPr id="7" name="Picture 6">
            <a:extLst>
              <a:ext uri="{FF2B5EF4-FFF2-40B4-BE49-F238E27FC236}">
                <a16:creationId xmlns:a16="http://schemas.microsoft.com/office/drawing/2014/main" id="{76E416A5-3740-44BE-9584-12500F91AE57}"/>
              </a:ext>
            </a:extLst>
          </p:cNvPr>
          <p:cNvPicPr>
            <a:picLocks noChangeAspect="1"/>
          </p:cNvPicPr>
          <p:nvPr/>
        </p:nvPicPr>
        <p:blipFill>
          <a:blip r:embed="rId5"/>
          <a:stretch>
            <a:fillRect/>
          </a:stretch>
        </p:blipFill>
        <p:spPr>
          <a:xfrm>
            <a:off x="9118292" y="3935896"/>
            <a:ext cx="2535426" cy="2765919"/>
          </a:xfrm>
          <a:prstGeom prst="rect">
            <a:avLst/>
          </a:prstGeom>
        </p:spPr>
      </p:pic>
    </p:spTree>
    <p:extLst>
      <p:ext uri="{BB962C8B-B14F-4D97-AF65-F5344CB8AC3E}">
        <p14:creationId xmlns:p14="http://schemas.microsoft.com/office/powerpoint/2010/main" val="1226174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7ABE9BD-F4E4-4599-A67E-85B1F8430081}"/>
              </a:ext>
            </a:extLst>
          </p:cNvPr>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2049357" y="614361"/>
            <a:ext cx="8381571" cy="512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85A4CDD-C73D-4DFE-9159-185CABFA47E0}"/>
              </a:ext>
            </a:extLst>
          </p:cNvPr>
          <p:cNvSpPr txBox="1"/>
          <p:nvPr/>
        </p:nvSpPr>
        <p:spPr>
          <a:xfrm>
            <a:off x="3538331" y="5998581"/>
            <a:ext cx="6096000" cy="524567"/>
          </a:xfrm>
          <a:prstGeom prst="rect">
            <a:avLst/>
          </a:prstGeom>
          <a:noFill/>
        </p:spPr>
        <p:txBody>
          <a:bodyPr wrap="square">
            <a:spAutoFit/>
          </a:bodyPr>
          <a:lstStyle/>
          <a:p>
            <a:pPr algn="ctr">
              <a:lnSpc>
                <a:spcPct val="130000"/>
              </a:lnSpc>
            </a:pP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máy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khoáng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Phú</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Ninh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4665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D8543D-EAB0-4A2D-892D-8EEEB3C45368}"/>
              </a:ext>
            </a:extLst>
          </p:cNvPr>
          <p:cNvPicPr>
            <a:picLocks noChangeAspect="1"/>
          </p:cNvPicPr>
          <p:nvPr/>
        </p:nvPicPr>
        <p:blipFill>
          <a:blip r:embed="rId2"/>
          <a:stretch>
            <a:fillRect/>
          </a:stretch>
        </p:blipFill>
        <p:spPr>
          <a:xfrm>
            <a:off x="3144037" y="0"/>
            <a:ext cx="5903925" cy="6858000"/>
          </a:xfrm>
          <a:prstGeom prst="rect">
            <a:avLst/>
          </a:prstGeom>
        </p:spPr>
      </p:pic>
    </p:spTree>
    <p:extLst>
      <p:ext uri="{BB962C8B-B14F-4D97-AF65-F5344CB8AC3E}">
        <p14:creationId xmlns:p14="http://schemas.microsoft.com/office/powerpoint/2010/main" val="249565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F9243D-2FE7-42ED-8976-09F58AC41409}"/>
              </a:ext>
            </a:extLst>
          </p:cNvPr>
          <p:cNvPicPr>
            <a:picLocks noChangeAspect="1"/>
          </p:cNvPicPr>
          <p:nvPr/>
        </p:nvPicPr>
        <p:blipFill>
          <a:blip r:embed="rId2"/>
          <a:stretch>
            <a:fillRect/>
          </a:stretch>
        </p:blipFill>
        <p:spPr>
          <a:xfrm>
            <a:off x="3286539" y="242977"/>
            <a:ext cx="6508489" cy="6681664"/>
          </a:xfrm>
          <a:prstGeom prst="rect">
            <a:avLst/>
          </a:prstGeom>
        </p:spPr>
      </p:pic>
    </p:spTree>
    <p:extLst>
      <p:ext uri="{BB962C8B-B14F-4D97-AF65-F5344CB8AC3E}">
        <p14:creationId xmlns:p14="http://schemas.microsoft.com/office/powerpoint/2010/main" val="3115465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TotalTime>
  <Words>2096</Words>
  <Application>Microsoft Office PowerPoint</Application>
  <PresentationFormat>Widescreen</PresentationFormat>
  <Paragraphs>237</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.VnTime</vt:lpstr>
      <vt:lpstr>Arial</vt:lpstr>
      <vt:lpstr>Calibri</vt:lpstr>
      <vt:lpstr>Calibri Light</vt:lpstr>
      <vt:lpstr>Times New Roman</vt:lpstr>
      <vt:lpstr>Office Theme</vt:lpstr>
      <vt:lpstr>Equation.3</vt:lpstr>
      <vt:lpstr>TRƯỜNG ĐẠI HỌC MỎ - ĐỊA CHẤT KHOA MÔI TRƯỜNG Bộ môn Địa sinh thái và công nghệ môi trường       Đỗ Văn Bình          BÁO CÁO HỌC THUẬT   TÊN ĐỀ TÀI: “ PHƯƠNG PHÁP THÍ NGHIỆM ĐỂ XÁC ĐỊNH THÔNG SỐ TẦNG CHỨA NƯỚC KHOÁNG PHÚ NINH”   </vt:lpstr>
      <vt:lpstr>NỘI DUNG TRÌNH BÀY</vt:lpstr>
      <vt:lpstr>Mục đích của thí nghiệm trong nghiên cứu nước khoáng </vt:lpstr>
      <vt:lpstr>Vai trò của thí nghiệm trong nghiên cứu nước khoáng </vt:lpstr>
      <vt:lpstr>CÁC DẠNG THÍ NGHIỆM TRONG NGHIÊN CỨU NƯỚC KHOÁNG</vt:lpstr>
      <vt:lpstr>CÁC CÔNG TÁC THÍ NGHIỆM ĐỐI VỚI NGUỒN NƯỚC KHOÁNG PHÚ NINH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TÍNH TOÁN THÔNG SỐ TẦNG CHỨA NƯỚC KHOÁNG</vt:lpstr>
      <vt:lpstr>ĐỒ THỊ BIỂU DIỄN QUAN HỆ S-LGT  TẠI LỖ KHOAN K1 KHI HÚT NƯỚC THÍ NGHIỆM</vt:lpstr>
      <vt:lpstr>Kết quả tính hệ số dẫn nước theo tài liệu thí nghiệm tại K1</vt:lpstr>
      <vt:lpstr>Tính toán trị số hạ thấp mực nước cho phép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MỎ - ĐỊA CHẤT KHOA MÔI TRƯỜNG Bộ môn Địa sinh thái và công nghệ môi trường         Đỗ Văn Bình          BÁO CÁO HỌC THUẬT   TÊN ĐỀ TÀI: “ PHƯƠNG PHÁP THÍ NGHIỆM ĐỂ XÁC ĐỊNH THÔNG SỐ TẦNG CHỨA NƯỚC KHOÁNG PHÚ NINH”   </dc:title>
  <dc:creator>DO VAN BINH</dc:creator>
  <cp:lastModifiedBy>DO VAN BINH</cp:lastModifiedBy>
  <cp:revision>25</cp:revision>
  <dcterms:created xsi:type="dcterms:W3CDTF">2020-12-27T12:04:46Z</dcterms:created>
  <dcterms:modified xsi:type="dcterms:W3CDTF">2020-12-27T14:17:21Z</dcterms:modified>
</cp:coreProperties>
</file>