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/>
              <a:t>Bấm để chỉnh sửa kiểu tiêu đề phụ của Bản cái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88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êu đề và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1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cùng vớ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6637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17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ích dẫn Danh Thiế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1509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Đúng hoặc S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692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796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46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56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42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68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5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7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31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3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vi-VN"/>
              <a:t>Bấm biểu tượng để thêm hình ảnh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9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44FAB-D025-446B-9E0B-7EAEDC41862C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E2C5E05-39D3-4662-BB96-00EC03E6C5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6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2AA4F1C-9804-4AFC-8D1D-DD4B9EFA1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032" y="244429"/>
            <a:ext cx="7766936" cy="1646302"/>
          </a:xfrm>
        </p:spPr>
        <p:txBody>
          <a:bodyPr/>
          <a:lstStyle/>
          <a:p>
            <a:pPr algn="ctr"/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cáo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thuật</a:t>
            </a:r>
            <a:endParaRPr lang="en-US" dirty="0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707014B0-ED6F-4E34-99BF-89DF6A4788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7797" y="2447320"/>
            <a:ext cx="8326045" cy="3396889"/>
          </a:xfrm>
        </p:spPr>
        <p:txBody>
          <a:bodyPr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KIẾN THỨC CƠ BẢN </a:t>
            </a:r>
            <a:endParaRPr lang="en-US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 HÌNH HỌC VI PHÂN </a:t>
            </a:r>
            <a:endParaRPr lang="en-US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 PHÂN THỚ VECTƠ</a:t>
            </a:r>
            <a:endParaRPr lang="en-US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83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4C23528-F641-4841-80F7-555965E95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525" y="835371"/>
            <a:ext cx="8135362" cy="3880773"/>
          </a:xfrm>
        </p:spPr>
        <p:txBody>
          <a:bodyPr>
            <a:normAutofit/>
          </a:bodyPr>
          <a:lstStyle/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32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endParaRPr lang="en-US" sz="3200" b="1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thớ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564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ECCB20F-C6C5-4626-B718-BD20670A2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778" y="305284"/>
            <a:ext cx="11726700" cy="6387064"/>
          </a:xfrm>
        </p:spPr>
        <p:txBody>
          <a:bodyPr>
            <a:noAutofit/>
          </a:bodyPr>
          <a:lstStyle/>
          <a:p>
            <a:pPr marL="0" marR="0" indent="0" algn="ctr">
              <a:lnSpc>
                <a:spcPct val="150000"/>
              </a:lnSpc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09600" algn="l"/>
              </a:tabLst>
            </a:pP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Nakai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L.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Sario,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Classification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theory of Riemann surfaces</a:t>
            </a:r>
            <a:b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,Springer-Verlag ,1970.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09600" algn="l"/>
              </a:tabLst>
            </a:pP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Nguyễn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Khuê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Lê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Mậu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Hải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Hàm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.Nhà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Sư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Phạm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,2010 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09600" algn="l"/>
              </a:tabLst>
            </a:pP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Otto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Forster,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Riemann Surfaces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Springer-Verlag ,1937.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09600" algn="l"/>
              </a:tabLst>
            </a:pP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P. M. Gauthier and W.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Hengartner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Approximation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Uniforme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Qualitative Sur Des Ensembles non </a:t>
            </a:r>
            <a:r>
              <a:rPr lang="en-US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borne’s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,Les Presses de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I’Universite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Montreal ,1982.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258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8D5679A4-8B2D-4BB0-93C8-463B79C3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154" y="117106"/>
            <a:ext cx="4172961" cy="660400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Lời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nói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A9FAE94-7DFD-44FB-BC6D-AE5FEC54D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4028" y="3149870"/>
            <a:ext cx="57259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1B9037D2-55D2-49E3-B953-6C40385F0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244" y="816638"/>
                <a:ext cx="10174747" cy="66490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indent="342900" algn="just" defTabSz="91440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Khái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niệm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không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gian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phân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thớ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lần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đầu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tiên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xuất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hiện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vào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khoảng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những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năm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1922 – 1925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trong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công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trình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của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E.Cartan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về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lý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thuyết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liên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thông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. </a:t>
                </a:r>
              </a:p>
              <a:p>
                <a:pPr indent="342900" algn="just" defTabSz="91440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Trong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lớp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các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không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gian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phân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thớ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,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các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phân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thớ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vectơ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đóng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vai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trò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quan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trọng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vì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nhờ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nó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mà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lý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thuyết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đối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đồng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điều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suy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rộng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,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cụ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thể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𝐾</m:t>
                    </m:r>
                  </m:oMath>
                </a14:m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lý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thuyết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hình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học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xây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dựng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indent="342900" algn="just" defTabSz="91440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báo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cáo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đưa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ra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kiến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cơ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bản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mở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32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3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lvl="0" indent="342900" algn="just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3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1B9037D2-55D2-49E3-B953-6C40385F09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244" y="816638"/>
                <a:ext cx="10174747" cy="6649064"/>
              </a:xfrm>
              <a:prstGeom prst="rect">
                <a:avLst/>
              </a:prstGeom>
              <a:blipFill>
                <a:blip r:embed="rId2"/>
                <a:stretch>
                  <a:fillRect l="-1498" r="-155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512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CFACFB7-295B-494C-A35B-0799DF598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273" y="411302"/>
            <a:ext cx="8596668" cy="3880773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chương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indent="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1.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thớ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None/>
              <a:tabLst>
                <a:tab pos="171450" algn="l"/>
              </a:tabLst>
            </a:pP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thớ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5556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19CBE11-B08C-458C-8089-1E363A50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43" y="156238"/>
            <a:ext cx="8453414" cy="6604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thớ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vectơ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4D16E2FE-5496-4A47-A449-8704E114C43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0742" y="816638"/>
                <a:ext cx="12071257" cy="604136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báo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luôn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𝐾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=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ℂ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</a:p>
              <a:p>
                <a:pPr marL="0" lvl="0" indent="0">
                  <a:buNone/>
                </a:pP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bộ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/>
                      <m:t>(</m:t>
                    </m:r>
                    <m:r>
                      <a:rPr lang="en-US" sz="2800" i="1"/>
                      <m:t>𝑀</m:t>
                    </m:r>
                    <m:r>
                      <a:rPr lang="en-US" sz="2800" i="1"/>
                      <m:t>,</m:t>
                    </m:r>
                    <m:r>
                      <a:rPr lang="en-US" sz="2800" i="1"/>
                      <m:t>𝜋</m:t>
                    </m:r>
                    <m:r>
                      <a:rPr lang="en-US" sz="2800" i="1"/>
                      <m:t>,</m:t>
                    </m:r>
                    <m:r>
                      <a:rPr lang="en-US" sz="2800" i="1"/>
                      <m:t>𝐸</m:t>
                    </m:r>
                    <m:r>
                      <a:rPr lang="en-US" sz="2800" i="1"/>
                      <m:t>)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lvl="0" indent="0">
                  <a:buNone/>
                </a:pP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i="1"/>
                      <m:t>𝐸</m:t>
                    </m:r>
                    <m:r>
                      <a:rPr lang="en-US" sz="2800" i="1"/>
                      <m:t> </m:t>
                    </m:r>
                  </m:oMath>
                </a14:m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tạp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  <a:tabLst>
                    <a:tab pos="17145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ii)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xạ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iii)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:=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gian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</a:t>
                </a:r>
              </a:p>
              <a:p>
                <a:pPr marL="0" indent="0">
                  <a:buNone/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iv)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tồn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mở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⊂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</m:t>
                        </m:r>
                      </m:sub>
                    </m:sSub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</m:t>
                    </m:r>
                    <m:sSup>
                      <m:sSupPr>
                        <m:ctrlP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  <m:d>
                      <m:dPr>
                        <m:ctrlP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</m:t>
                        </m:r>
                      </m:e>
                    </m:d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sao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/>
                        </m:ctrlPr>
                      </m:sSubPr>
                      <m:e>
                        <m:r>
                          <a:rPr lang="en-US" sz="2800" i="1"/>
                          <m:t>𝜋</m:t>
                        </m:r>
                      </m:e>
                      <m:sub>
                        <m:r>
                          <a:rPr lang="en-US" sz="2800" i="1"/>
                          <m:t>1</m:t>
                        </m:r>
                      </m:sub>
                    </m:sSub>
                    <m:r>
                      <a:rPr lang="en-US" sz="2800" i="1"/>
                      <m:t>∘</m:t>
                    </m:r>
                    <m:sSub>
                      <m:sSubPr>
                        <m:ctrlPr>
                          <a:rPr lang="en-US" sz="2800" i="1"/>
                        </m:ctrlPr>
                      </m:sSubPr>
                      <m:e>
                        <m:r>
                          <a:rPr lang="en-US" sz="2800" i="1"/>
                          <m:t>𝜑</m:t>
                        </m:r>
                      </m:e>
                      <m:sub>
                        <m:r>
                          <a:rPr lang="en-US" sz="2800" i="1"/>
                          <m:t>𝑢</m:t>
                        </m:r>
                      </m:sub>
                    </m:sSub>
                    <m:r>
                      <a:rPr lang="en-US" sz="2800" i="1"/>
                      <m:t>=</m:t>
                    </m:r>
                    <m:r>
                      <a:rPr lang="en-US" sz="2800" i="1"/>
                      <m:t>𝜋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ánh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xạ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/>
                        </m:ctrlPr>
                      </m:sSubPr>
                      <m:e>
                        <m:r>
                          <a:rPr lang="en-US" sz="2800" i="1"/>
                          <m:t>𝜋</m:t>
                        </m:r>
                      </m:e>
                      <m:sub>
                        <m:r>
                          <a:rPr lang="en-US" sz="2800" i="1"/>
                          <m:t>2</m:t>
                        </m:r>
                      </m:sub>
                    </m:sSub>
                    <m:r>
                      <a:rPr lang="en-US" sz="2800" i="1"/>
                      <m:t>∘</m:t>
                    </m:r>
                    <m:sSub>
                      <m:sSubPr>
                        <m:ctrlPr>
                          <a:rPr lang="en-US" sz="2800" i="1"/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sz="2800" i="1"/>
                            </m:ctrlPr>
                          </m:dPr>
                          <m:e>
                            <m:r>
                              <a:rPr lang="en-US" sz="2800" i="1"/>
                              <m:t>𝜑</m:t>
                            </m:r>
                          </m:e>
                        </m:d>
                      </m:e>
                      <m:sub>
                        <m:sSup>
                          <m:sSupPr>
                            <m:ctrlPr>
                              <a:rPr lang="en-US" sz="2800" i="1"/>
                            </m:ctrlPr>
                          </m:sSupPr>
                          <m:e>
                            <m:r>
                              <a:rPr lang="en-US" sz="2800" i="1"/>
                              <m:t>𝜋</m:t>
                            </m:r>
                          </m:e>
                          <m:sup>
                            <m:r>
                              <a:rPr lang="en-US" sz="2800" i="1"/>
                              <m:t>−</m:t>
                            </m:r>
                            <m:r>
                              <a:rPr lang="en-US" sz="2800" i="1"/>
                              <m:t>1</m:t>
                            </m:r>
                          </m:sup>
                        </m:sSup>
                        <m:d>
                          <m:dPr>
                            <m:ctrlPr>
                              <a:rPr lang="en-US" sz="2800" i="1"/>
                            </m:ctrlPr>
                          </m:dPr>
                          <m:e>
                            <m:r>
                              <a:rPr lang="en-US" sz="2800" i="1"/>
                              <m:t>𝑦</m:t>
                            </m:r>
                          </m:e>
                        </m:d>
                      </m:sub>
                    </m:sSub>
                    <m:r>
                      <a:rPr lang="en-US" sz="2800" i="1"/>
                      <m:t>:</m:t>
                    </m:r>
                    <m:sSup>
                      <m:sSupPr>
                        <m:ctrlPr>
                          <a:rPr lang="en-US" sz="2800" i="1"/>
                        </m:ctrlPr>
                      </m:sSupPr>
                      <m:e>
                        <m:r>
                          <a:rPr lang="en-US" sz="2800" i="1"/>
                          <m:t>𝜋</m:t>
                        </m:r>
                      </m:e>
                      <m:sup>
                        <m:r>
                          <a:rPr lang="en-US" sz="2800" i="1"/>
                          <m:t>−</m:t>
                        </m:r>
                        <m:r>
                          <a:rPr lang="en-US" sz="2800" i="1"/>
                          <m:t>1</m:t>
                        </m:r>
                      </m:sup>
                    </m:sSup>
                    <m:d>
                      <m:dPr>
                        <m:ctrlPr>
                          <a:rPr lang="en-US" sz="2800" i="1"/>
                        </m:ctrlPr>
                      </m:dPr>
                      <m:e>
                        <m:r>
                          <a:rPr lang="en-US" sz="2800" i="1"/>
                          <m:t>𝑦</m:t>
                        </m:r>
                      </m:e>
                    </m:d>
                    <m:r>
                      <a:rPr lang="en-US" sz="2800" i="1"/>
                      <m:t>→</m:t>
                    </m:r>
                    <m:sSup>
                      <m:sSupPr>
                        <m:ctrlPr>
                          <a:rPr lang="en-US" sz="2800" i="1"/>
                        </m:ctrlPr>
                      </m:sSupPr>
                      <m:e>
                        <m:r>
                          <a:rPr lang="en-US" sz="2800" i="1"/>
                          <m:t>𝐾</m:t>
                        </m:r>
                      </m:e>
                      <m:sup>
                        <m:r>
                          <a:rPr lang="en-US" sz="2800" i="1"/>
                          <m:t>𝑘</m:t>
                        </m:r>
                      </m:sup>
                    </m:sSup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là K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cấu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và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chiếu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k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E.</a:t>
                </a: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4D16E2FE-5496-4A47-A449-8704E114C4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742" y="816638"/>
                <a:ext cx="12071257" cy="6041362"/>
              </a:xfrm>
              <a:blipFill>
                <a:blip r:embed="rId2"/>
                <a:stretch>
                  <a:fillRect l="-1061" t="-1110" r="-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74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1ED22323-B978-4342-A707-F450395564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6516" y="146258"/>
                <a:ext cx="9129275" cy="654609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</a:p>
              <a:p>
                <a:pPr marL="0" indent="0">
                  <a:buNone/>
                </a:pP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Họ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𝜆𝜇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tầm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thường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hóa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>
                  <a:buNone/>
                </a:pP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𝜆𝜇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chu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𝜆𝜇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𝑖𝑑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ii)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𝜆𝜇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∘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𝜇𝜆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𝑖𝑑</m:t>
                    </m:r>
                  </m:oMath>
                </a14:m>
                <a:r>
                  <a:rPr lang="en-US" sz="2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acc>
                      <m:accPr>
                        <m:chr m:val="̸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</m:t>
                        </m:r>
                      </m:e>
                    </m:acc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iii)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𝜆𝜇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∘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𝜇𝛾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∘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𝛾𝜆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𝑖𝑑</m:t>
                    </m:r>
                  </m:oMath>
                </a14:m>
                <a:r>
                  <a:rPr lang="en-US" sz="2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𝜇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𝛾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</m:t>
                    </m:r>
                    <m:acc>
                      <m:accPr>
                        <m:chr m:val="̸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𝑂</m:t>
                        </m:r>
                      </m:e>
                    </m:acc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phủ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mở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𝜆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𝜆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𝛬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𝜆𝜇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mãn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chu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sẽ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xây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𝑀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𝜆𝜇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chuyển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1ED22323-B978-4342-A707-F450395564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6516" y="146258"/>
                <a:ext cx="9129275" cy="6546090"/>
              </a:xfrm>
              <a:blipFill>
                <a:blip r:embed="rId2"/>
                <a:stretch>
                  <a:fillRect l="-1403" t="-1024" r="-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714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79CBE1AC-03FA-4B95-9B37-A84EA26B122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53265" y="676346"/>
                <a:ext cx="9394318" cy="527388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3.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mục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tiêu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𝑈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họ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nhát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,...,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mãn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,...,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  <m:d>
                          <m:d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sở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thuộc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𝑈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79CBE1AC-03FA-4B95-9B37-A84EA26B12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3265" y="676346"/>
                <a:ext cx="9394318" cy="5273880"/>
              </a:xfrm>
              <a:blipFill>
                <a:blip r:embed="rId2"/>
                <a:stretch>
                  <a:fillRect l="-13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268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4BB2B5D-44C4-45DE-B336-2F489F9F6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52" y="198783"/>
            <a:ext cx="8943744" cy="768626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thớ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vectơ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3BE11EB2-1ED0-4FCE-BB01-EC5BFCD2D4F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0828" y="1100415"/>
                <a:ext cx="9564076" cy="55588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thớ</a:t>
                </a:r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𝑠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 Math" panose="02040503050406030204" pitchFamily="18" charset="0"/>
                              </a:rPr>
                              <m:t>⊕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</m:d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⊕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Đặt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⊕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⋃"/>
                          <m:supHide m:val="on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𝐸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 Math" panose="02040503050406030204" pitchFamily="18" charset="0"/>
                                    </a:rPr>
                                    <m:t>⊕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⊕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⊕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𝐹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 Math" panose="02040503050406030204" pitchFamily="18" charset="0"/>
                              </a:rPr>
                              <m:t>⊕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trực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tiếp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𝐹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3BE11EB2-1ED0-4FCE-BB01-EC5BFCD2D4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0828" y="1100415"/>
                <a:ext cx="9564076" cy="5558802"/>
              </a:xfrm>
              <a:blipFill>
                <a:blip r:embed="rId2"/>
                <a:stretch>
                  <a:fillRect l="-1275" t="-1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879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9FCD2EF9-A3FA-466E-B68D-51EB6A6FE26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7491" y="0"/>
                <a:ext cx="10852057" cy="6546090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tensor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thớ</a:t>
                </a:r>
                <a:endPara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𝜂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̃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̃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</m:acc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𝑟</m:t>
                        </m:r>
                      </m:e>
                    </m:acc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̃"/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𝐸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Cambria Math" panose="02040503050406030204" pitchFamily="18" charset="0"/>
                                </a:rPr>
                                <m:t>⊕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</m:d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̃"/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⊗</m:t>
                      </m:r>
                      <m:sSub>
                        <m:sSub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đặt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𝐸</m:t>
                          </m:r>
                        </m:e>
                      </m:ac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⊗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⋃"/>
                          <m:supHide m:val="on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𝐸</m:t>
                                      </m:r>
                                    </m:e>
                                  </m:acc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ambria Math" panose="02040503050406030204" pitchFamily="18" charset="0"/>
                                    </a:rPr>
                                    <m:t>⊗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𝐸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⊗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bộ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̃"/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</m:acc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⊕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𝐸</m:t>
                                </m:r>
                              </m:e>
                            </m:acc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mbria Math" panose="02040503050406030204" pitchFamily="18" charset="0"/>
                              </a:rPr>
                              <m:t>⊗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𝑟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tensor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𝜂</m:t>
                        </m:r>
                      </m:e>
                    </m:acc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𝜂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⊗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9FCD2EF9-A3FA-466E-B68D-51EB6A6FE2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491" y="0"/>
                <a:ext cx="10852057" cy="6546090"/>
              </a:xfrm>
              <a:blipFill>
                <a:blip r:embed="rId2"/>
                <a:stretch>
                  <a:fillRect l="-1180" t="-931" r="-1629" b="-8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2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DBE163BA-847B-4153-AAEC-6895BBD1A6B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73751" y="199267"/>
                <a:ext cx="9328058" cy="6532837"/>
              </a:xfrm>
            </p:spPr>
            <p:txBody>
              <a:bodyPr>
                <a:noAutofit/>
              </a:bodyPr>
              <a:lstStyle/>
              <a:p>
                <a:pPr marL="0" marR="0" lvl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3.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⋃"/>
                        <m:supHide m:val="on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14300" marR="0" indent="0">
                  <a:lnSpc>
                    <a:spcPct val="150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  <a:tabLst>
                    <a:tab pos="17145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𝜋</m:t>
                        </m:r>
                      </m:e>
                      <m:sub>
                        <m:sSup>
                          <m:sSup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phép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tắc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xuống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bộ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𝜋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𝐸</m:t>
                                </m:r>
                              </m:e>
                              <m:sup>
                                <m:r>
                                  <a:rPr lang="en-US" sz="2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∗</m:t>
                                </m:r>
                              </m:sup>
                            </m:sSup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vectơ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𝐾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thớ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𝜂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𝜂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DBE163BA-847B-4153-AAEC-6895BBD1A6B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3751" y="199267"/>
                <a:ext cx="9328058" cy="6532837"/>
              </a:xfrm>
              <a:blipFill>
                <a:blip r:embed="rId2"/>
                <a:stretch>
                  <a:fillRect l="-1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76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Mặt kim cương">
  <a:themeElements>
    <a:clrScheme name="Mặt kim cương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Mặt kim cương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ặt kim cương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</TotalTime>
  <Words>837</Words>
  <Application>Microsoft Office PowerPoint</Application>
  <PresentationFormat>Màn hình rộng</PresentationFormat>
  <Paragraphs>51</Paragraphs>
  <Slides>11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 Math</vt:lpstr>
      <vt:lpstr>Tahoma</vt:lpstr>
      <vt:lpstr>Times New Roman</vt:lpstr>
      <vt:lpstr>Trebuchet MS</vt:lpstr>
      <vt:lpstr>Wingdings 3</vt:lpstr>
      <vt:lpstr>Mặt kim cương</vt:lpstr>
      <vt:lpstr>Báo cáo học thuật</vt:lpstr>
      <vt:lpstr>Lời nói đầu</vt:lpstr>
      <vt:lpstr>Bản trình bày PowerPoint</vt:lpstr>
      <vt:lpstr>I. Phân thớ vectơ</vt:lpstr>
      <vt:lpstr>Bản trình bày PowerPoint</vt:lpstr>
      <vt:lpstr>Bản trình bày PowerPoint</vt:lpstr>
      <vt:lpstr>II. Một số phép toán trên phân thớ vectơ 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Nguyễn Thùy Linh</dc:creator>
  <cp:lastModifiedBy>Nguyễn Thùy Linh</cp:lastModifiedBy>
  <cp:revision>9</cp:revision>
  <dcterms:created xsi:type="dcterms:W3CDTF">2021-02-02T01:10:59Z</dcterms:created>
  <dcterms:modified xsi:type="dcterms:W3CDTF">2021-02-02T02:15:50Z</dcterms:modified>
</cp:coreProperties>
</file>