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vi-VN"/>
              <a:t>Bấm để sửa kiểu tiêu đề Bản cái</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endParaRPr lang="en-US" dirty="0"/>
          </a:p>
        </p:txBody>
      </p:sp>
      <p:sp>
        <p:nvSpPr>
          <p:cNvPr id="4" name="Date Placeholder 3"/>
          <p:cNvSpPr>
            <a:spLocks noGrp="1"/>
          </p:cNvSpPr>
          <p:nvPr>
            <p:ph type="dt" sz="half" idx="10"/>
          </p:nvPr>
        </p:nvSpPr>
        <p:spPr/>
        <p:txBody>
          <a:bodyPr/>
          <a:lstStyle/>
          <a:p>
            <a:fld id="{0280C788-71B1-436E-A467-93EB16F54077}"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3050442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Ảnh Toàn cảnh cùng với Chú thích">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vi-VN"/>
              <a:t>Bấm để sửa kiểu tiêu đề Bản cái</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vi-VN"/>
              <a:t>Bấm biểu tượng để thêm hình ảnh</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Date Placeholder 4"/>
          <p:cNvSpPr>
            <a:spLocks noGrp="1"/>
          </p:cNvSpPr>
          <p:nvPr>
            <p:ph type="dt" sz="half" idx="10"/>
          </p:nvPr>
        </p:nvSpPr>
        <p:spPr/>
        <p:txBody>
          <a:bodyPr/>
          <a:lstStyle/>
          <a:p>
            <a:fld id="{0280C788-71B1-436E-A467-93EB16F54077}" type="datetimeFigureOut">
              <a:rPr lang="en-US" smtClean="0"/>
              <a:t>6/21/2021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2321710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êu đề và Chú thích">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vi-VN"/>
              <a:t>Bấm để sửa kiểu tiêu đề Bản cái</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Date Placeholder 4"/>
          <p:cNvSpPr>
            <a:spLocks noGrp="1"/>
          </p:cNvSpPr>
          <p:nvPr>
            <p:ph type="dt" sz="half" idx="10"/>
          </p:nvPr>
        </p:nvSpPr>
        <p:spPr/>
        <p:txBody>
          <a:bodyPr/>
          <a:lstStyle/>
          <a:p>
            <a:fld id="{0280C788-71B1-436E-A467-93EB16F54077}" type="datetimeFigureOut">
              <a:rPr lang="en-US" smtClean="0"/>
              <a:t>6/21/2021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20255776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rích dẫn cùng với Chú thích">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vi-VN"/>
              <a:t>Bấm để sửa kiểu tiêu đề Bản cái</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Date Placeholder 4"/>
          <p:cNvSpPr>
            <a:spLocks noGrp="1"/>
          </p:cNvSpPr>
          <p:nvPr>
            <p:ph type="dt" sz="half" idx="10"/>
          </p:nvPr>
        </p:nvSpPr>
        <p:spPr/>
        <p:txBody>
          <a:bodyPr/>
          <a:lstStyle/>
          <a:p>
            <a:fld id="{0280C788-71B1-436E-A467-93EB16F54077}" type="datetimeFigureOut">
              <a:rPr lang="en-US" smtClean="0"/>
              <a:t>6/21/2021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23AD8-B71B-4646-9C59-98066A95030C}" type="slidenum">
              <a:rPr lang="en-US" smtClean="0"/>
              <a:t>‹#›</a:t>
            </a:fld>
            <a:endParaRPr lang="en-US"/>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4597859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anh Thiếp">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vi-VN"/>
              <a:t>Bấm để sửa kiểu tiêu đề Bản cái</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Date Placeholder 4"/>
          <p:cNvSpPr>
            <a:spLocks noGrp="1"/>
          </p:cNvSpPr>
          <p:nvPr>
            <p:ph type="dt" sz="half" idx="10"/>
          </p:nvPr>
        </p:nvSpPr>
        <p:spPr/>
        <p:txBody>
          <a:bodyPr/>
          <a:lstStyle/>
          <a:p>
            <a:fld id="{0280C788-71B1-436E-A467-93EB16F54077}" type="datetimeFigureOut">
              <a:rPr lang="en-US" smtClean="0"/>
              <a:t>6/21/2021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29003170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ột">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vi-VN"/>
              <a:t>Bấm để sửa kiểu tiêu đề Bản cái</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a:t>Bấm để chỉnh sửa kiểu văn bản của Bản cái</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a:t>Bấm để chỉnh sửa kiểu văn bản của Bản cái</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a:t>Bấm để chỉnh sửa kiểu văn bản của Bản cái</a:t>
            </a:r>
          </a:p>
        </p:txBody>
      </p:sp>
      <p:sp>
        <p:nvSpPr>
          <p:cNvPr id="3" name="Date Placeholder 2"/>
          <p:cNvSpPr>
            <a:spLocks noGrp="1"/>
          </p:cNvSpPr>
          <p:nvPr>
            <p:ph type="dt" sz="half" idx="10"/>
          </p:nvPr>
        </p:nvSpPr>
        <p:spPr/>
        <p:txBody>
          <a:bodyPr/>
          <a:lstStyle/>
          <a:p>
            <a:fld id="{0280C788-71B1-436E-A467-93EB16F54077}" type="datetimeFigureOut">
              <a:rPr lang="en-US" smtClean="0"/>
              <a:t>6/21/2021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21252867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ột Hình ảnh">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vi-VN"/>
              <a:t>Bấm để sửa kiểu tiêu đề Bản cái</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vi-VN"/>
              <a:t>Bấm biểu tượng để thêm hình ảnh</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a:t>Bấm để chỉnh sửa kiểu văn bản của Bản cái</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vi-VN"/>
              <a:t>Bấm biểu tượng để thêm hình ảnh</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a:t>Bấm để chỉnh sửa kiểu văn bản của Bản cái</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vi-VN"/>
              <a:t>Bấm biểu tượng để thêm hình ảnh</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a:t>Bấm để chỉnh sửa kiểu văn bản của Bản cái</a:t>
            </a:r>
          </a:p>
        </p:txBody>
      </p:sp>
      <p:sp>
        <p:nvSpPr>
          <p:cNvPr id="3" name="Date Placeholder 2"/>
          <p:cNvSpPr>
            <a:spLocks noGrp="1"/>
          </p:cNvSpPr>
          <p:nvPr>
            <p:ph type="dt" sz="half" idx="10"/>
          </p:nvPr>
        </p:nvSpPr>
        <p:spPr/>
        <p:txBody>
          <a:bodyPr/>
          <a:lstStyle/>
          <a:p>
            <a:fld id="{0280C788-71B1-436E-A467-93EB16F54077}" type="datetimeFigureOut">
              <a:rPr lang="en-US" smtClean="0"/>
              <a:t>6/21/2021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30653432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vi-VN"/>
              <a:t>Bấm để sửa kiểu tiêu đề Bản cái</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4" name="Date Placeholder 3"/>
          <p:cNvSpPr>
            <a:spLocks noGrp="1"/>
          </p:cNvSpPr>
          <p:nvPr>
            <p:ph type="dt" sz="half" idx="10"/>
          </p:nvPr>
        </p:nvSpPr>
        <p:spPr/>
        <p:txBody>
          <a:bodyPr/>
          <a:lstStyle/>
          <a:p>
            <a:fld id="{0280C788-71B1-436E-A467-93EB16F54077}"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14860124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vi-VN"/>
              <a:t>Bấm để sửa kiểu tiêu đề Bản cái</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4" name="Date Placeholder 3"/>
          <p:cNvSpPr>
            <a:spLocks noGrp="1"/>
          </p:cNvSpPr>
          <p:nvPr>
            <p:ph type="dt" sz="half" idx="10"/>
          </p:nvPr>
        </p:nvSpPr>
        <p:spPr/>
        <p:txBody>
          <a:bodyPr/>
          <a:lstStyle/>
          <a:p>
            <a:fld id="{0280C788-71B1-436E-A467-93EB16F54077}"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2480912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B31E03F-8ECE-45A9-AFF8-6E1C99DD179A}"/>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B9999245-8BD1-4568-B901-549011644D59}"/>
              </a:ext>
            </a:extLst>
          </p:cNvPr>
          <p:cNvSpPr>
            <a:spLocks noGrp="1"/>
          </p:cNvSpPr>
          <p:nvPr>
            <p:ph idx="1"/>
          </p:nvPr>
        </p:nvSpPr>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A004E7D1-D7F3-4524-BBD9-93D1C49DFEE9}"/>
              </a:ext>
            </a:extLst>
          </p:cNvPr>
          <p:cNvSpPr>
            <a:spLocks noGrp="1"/>
          </p:cNvSpPr>
          <p:nvPr>
            <p:ph type="dt" sz="half" idx="10"/>
          </p:nvPr>
        </p:nvSpPr>
        <p:spPr/>
        <p:txBody>
          <a:bodyPr/>
          <a:lstStyle/>
          <a:p>
            <a:fld id="{0280C788-71B1-436E-A467-93EB16F54077}" type="datetimeFigureOut">
              <a:rPr lang="en-US" smtClean="0"/>
              <a:t>6/21/2021</a:t>
            </a:fld>
            <a:endParaRPr lang="en-US"/>
          </a:p>
        </p:txBody>
      </p:sp>
      <p:sp>
        <p:nvSpPr>
          <p:cNvPr id="5" name="Chỗ dành sẵn cho Chân trang 4">
            <a:extLst>
              <a:ext uri="{FF2B5EF4-FFF2-40B4-BE49-F238E27FC236}">
                <a16:creationId xmlns:a16="http://schemas.microsoft.com/office/drawing/2014/main" id="{A89C4118-001F-4928-BC81-7D96D76233CF}"/>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4F530AD6-1D1B-44FC-AF11-936B22A9F88F}"/>
              </a:ext>
            </a:extLst>
          </p:cNvPr>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1104828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vi-VN"/>
              <a:t>Bấm để sửa kiểu tiêu đề Bản cái</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4" name="Date Placeholder 3"/>
          <p:cNvSpPr>
            <a:spLocks noGrp="1"/>
          </p:cNvSpPr>
          <p:nvPr>
            <p:ph type="dt" sz="half" idx="10"/>
          </p:nvPr>
        </p:nvSpPr>
        <p:spPr/>
        <p:txBody>
          <a:bodyPr/>
          <a:lstStyle/>
          <a:p>
            <a:fld id="{0280C788-71B1-436E-A467-93EB16F54077}"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11904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vi-VN"/>
              <a:t>Bấm để sửa kiểu tiêu đề Bản cái</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Date Placeholder 3"/>
          <p:cNvSpPr>
            <a:spLocks noGrp="1"/>
          </p:cNvSpPr>
          <p:nvPr>
            <p:ph type="dt" sz="half" idx="10"/>
          </p:nvPr>
        </p:nvSpPr>
        <p:spPr/>
        <p:txBody>
          <a:bodyPr/>
          <a:lstStyle/>
          <a:p>
            <a:fld id="{0280C788-71B1-436E-A467-93EB16F54077}"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2398417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vi-VN"/>
              <a:t>Bấm để sửa kiểu tiêu đề Bản cái</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5" name="Date Placeholder 4"/>
          <p:cNvSpPr>
            <a:spLocks noGrp="1"/>
          </p:cNvSpPr>
          <p:nvPr>
            <p:ph type="dt" sz="half" idx="10"/>
          </p:nvPr>
        </p:nvSpPr>
        <p:spPr/>
        <p:txBody>
          <a:bodyPr/>
          <a:lstStyle/>
          <a:p>
            <a:fld id="{0280C788-71B1-436E-A467-93EB16F54077}" type="datetimeFigureOut">
              <a:rPr lang="en-US" smtClean="0"/>
              <a:t>6/21/2021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21275588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vi-VN"/>
              <a:t>Bấm để sửa kiểu tiêu đề Bản cái</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12" name="Content Placeholder 3"/>
          <p:cNvSpPr>
            <a:spLocks noGrp="1"/>
          </p:cNvSpPr>
          <p:nvPr>
            <p:ph sz="quarter" idx="13"/>
          </p:nvPr>
        </p:nvSpPr>
        <p:spPr>
          <a:xfrm>
            <a:off x="913774" y="3051012"/>
            <a:ext cx="5106027" cy="2740187"/>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13" name="Content Placeholder 5"/>
          <p:cNvSpPr>
            <a:spLocks noGrp="1"/>
          </p:cNvSpPr>
          <p:nvPr>
            <p:ph sz="quarter" idx="14"/>
          </p:nvPr>
        </p:nvSpPr>
        <p:spPr>
          <a:xfrm>
            <a:off x="6172200" y="3051012"/>
            <a:ext cx="5105401" cy="2740187"/>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7" name="Date Placeholder 6"/>
          <p:cNvSpPr>
            <a:spLocks noGrp="1"/>
          </p:cNvSpPr>
          <p:nvPr>
            <p:ph type="dt" sz="half" idx="10"/>
          </p:nvPr>
        </p:nvSpPr>
        <p:spPr/>
        <p:txBody>
          <a:bodyPr/>
          <a:lstStyle/>
          <a:p>
            <a:fld id="{0280C788-71B1-436E-A467-93EB16F54077}" type="datetimeFigureOut">
              <a:rPr lang="en-US" smtClean="0"/>
              <a:t>6/21/2021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8458251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vi-VN"/>
              <a:t>Bấm để sửa kiểu tiêu đề Bản cái</a:t>
            </a:r>
            <a:endParaRPr lang="en-US" dirty="0"/>
          </a:p>
        </p:txBody>
      </p:sp>
      <p:sp>
        <p:nvSpPr>
          <p:cNvPr id="3" name="Date Placeholder 2"/>
          <p:cNvSpPr>
            <a:spLocks noGrp="1"/>
          </p:cNvSpPr>
          <p:nvPr>
            <p:ph type="dt" sz="half" idx="10"/>
          </p:nvPr>
        </p:nvSpPr>
        <p:spPr/>
        <p:txBody>
          <a:bodyPr/>
          <a:lstStyle/>
          <a:p>
            <a:fld id="{0280C788-71B1-436E-A467-93EB16F54077}" type="datetimeFigureOut">
              <a:rPr lang="en-US" smtClean="0"/>
              <a:t>6/21/2021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2989262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0280C788-71B1-436E-A467-93EB16F54077}" type="datetimeFigureOut">
              <a:rPr lang="en-US" smtClean="0"/>
              <a:t>6/21/2021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217931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vi-VN"/>
              <a:t>Bấm để sửa kiểu tiêu đề Bản cái</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Date Placeholder 4"/>
          <p:cNvSpPr>
            <a:spLocks noGrp="1"/>
          </p:cNvSpPr>
          <p:nvPr>
            <p:ph type="dt" sz="half" idx="10"/>
          </p:nvPr>
        </p:nvSpPr>
        <p:spPr/>
        <p:txBody>
          <a:bodyPr/>
          <a:lstStyle/>
          <a:p>
            <a:fld id="{0280C788-71B1-436E-A467-93EB16F54077}" type="datetimeFigureOut">
              <a:rPr lang="en-US" smtClean="0"/>
              <a:t>6/21/2021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3788805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vi-VN"/>
              <a:t>Bấm để sửa kiểu tiêu đề Bản cái</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vi-VN"/>
              <a:t>Bấm biểu tượng để thêm hình ảnh</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Date Placeholder 4"/>
          <p:cNvSpPr>
            <a:spLocks noGrp="1"/>
          </p:cNvSpPr>
          <p:nvPr>
            <p:ph type="dt" sz="half" idx="10"/>
          </p:nvPr>
        </p:nvSpPr>
        <p:spPr/>
        <p:txBody>
          <a:bodyPr/>
          <a:lstStyle/>
          <a:p>
            <a:fld id="{0280C788-71B1-436E-A467-93EB16F54077}" type="datetimeFigureOut">
              <a:rPr lang="en-US" smtClean="0"/>
              <a:t>6/21/2021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23AD8-B71B-4646-9C59-98066A95030C}" type="slidenum">
              <a:rPr lang="en-US" smtClean="0"/>
              <a:t>‹#›</a:t>
            </a:fld>
            <a:endParaRPr lang="en-US"/>
          </a:p>
        </p:txBody>
      </p:sp>
    </p:spTree>
    <p:extLst>
      <p:ext uri="{BB962C8B-B14F-4D97-AF65-F5344CB8AC3E}">
        <p14:creationId xmlns:p14="http://schemas.microsoft.com/office/powerpoint/2010/main" val="1397832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0">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vi-VN"/>
              <a:t>Bấm để sửa kiểu tiêu đề Bản cái</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0280C788-71B1-436E-A467-93EB16F54077}" type="datetimeFigureOut">
              <a:rPr lang="en-US" smtClean="0"/>
              <a:t>6/21/2021</a:t>
            </a:fld>
            <a:endParaRPr lang="en-US"/>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D2123AD8-B71B-4646-9C59-98066A95030C}" type="slidenum">
              <a:rPr lang="en-US" smtClean="0"/>
              <a:t>‹#›</a:t>
            </a:fld>
            <a:endParaRPr lang="en-US"/>
          </a:p>
        </p:txBody>
      </p:sp>
    </p:spTree>
    <p:extLst>
      <p:ext uri="{BB962C8B-B14F-4D97-AF65-F5344CB8AC3E}">
        <p14:creationId xmlns:p14="http://schemas.microsoft.com/office/powerpoint/2010/main" val="359893004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6F44A08-8B3F-4AB2-8208-1023EF47AA9D}"/>
              </a:ext>
            </a:extLst>
          </p:cNvPr>
          <p:cNvSpPr>
            <a:spLocks noGrp="1"/>
          </p:cNvSpPr>
          <p:nvPr>
            <p:ph type="ctrTitle"/>
          </p:nvPr>
        </p:nvSpPr>
        <p:spPr>
          <a:xfrm>
            <a:off x="901147" y="463826"/>
            <a:ext cx="10614992" cy="3642485"/>
          </a:xfrm>
        </p:spPr>
        <p:txBody>
          <a:bodyPr>
            <a:normAutofit fontScale="90000"/>
          </a:bodyPr>
          <a:lstStyle/>
          <a:p>
            <a:r>
              <a:rPr lang="es-ES" sz="3400" b="1" dirty="0">
                <a:effectLst/>
                <a:latin typeface="Times New Roman" panose="02020603050405020304" pitchFamily="18" charset="0"/>
                <a:ea typeface="Calibri" panose="020F0502020204030204" pitchFamily="34" charset="0"/>
                <a:cs typeface="Times New Roman" panose="02020603050405020304" pitchFamily="18" charset="0"/>
              </a:rPr>
              <a:t>TRƯỜNG ĐẠI HỌC MỎ - ĐỊA CHẤT</a:t>
            </a:r>
            <a:br>
              <a:rPr lang="es-ES" sz="3400" b="1" dirty="0">
                <a:effectLst/>
                <a:latin typeface="Times New Roman" panose="02020603050405020304" pitchFamily="18" charset="0"/>
                <a:ea typeface="Calibri" panose="020F0502020204030204" pitchFamily="34" charset="0"/>
                <a:cs typeface="Times New Roman" panose="02020603050405020304" pitchFamily="18" charset="0"/>
              </a:rPr>
            </a:br>
            <a:r>
              <a:rPr lang="es-ES" sz="3000" b="1" dirty="0">
                <a:effectLst/>
                <a:latin typeface="Times New Roman" panose="02020603050405020304" pitchFamily="18" charset="0"/>
                <a:ea typeface="Calibri" panose="020F0502020204030204" pitchFamily="34" charset="0"/>
                <a:cs typeface="Times New Roman" panose="02020603050405020304" pitchFamily="18" charset="0"/>
              </a:rPr>
              <a:t>BỘ MÔN TOÁN</a:t>
            </a:r>
            <a:br>
              <a:rPr lang="es-ES" sz="3000" b="1" dirty="0">
                <a:effectLst/>
                <a:latin typeface="Times New Roman" panose="02020603050405020304" pitchFamily="18" charset="0"/>
                <a:ea typeface="Calibri" panose="020F0502020204030204" pitchFamily="34" charset="0"/>
                <a:cs typeface="Times New Roman" panose="02020603050405020304" pitchFamily="18" charset="0"/>
              </a:rPr>
            </a:br>
            <a:br>
              <a:rPr lang="es-ES" sz="3000" b="1" dirty="0">
                <a:effectLst/>
                <a:latin typeface="Times New Roman" panose="02020603050405020304" pitchFamily="18" charset="0"/>
                <a:ea typeface="Calibri" panose="020F0502020204030204" pitchFamily="34" charset="0"/>
                <a:cs typeface="Times New Roman" panose="02020603050405020304" pitchFamily="18" charset="0"/>
              </a:rPr>
            </a:br>
            <a:br>
              <a:rPr lang="es-ES" sz="4000" b="1" dirty="0">
                <a:effectLst/>
                <a:latin typeface="Times New Roman" panose="02020603050405020304" pitchFamily="18" charset="0"/>
                <a:ea typeface="Calibri" panose="020F0502020204030204" pitchFamily="34" charset="0"/>
                <a:cs typeface="Times New Roman" panose="02020603050405020304" pitchFamily="18" charset="0"/>
              </a:rPr>
            </a:br>
            <a:br>
              <a:rPr lang="es-ES" sz="4000" b="1" dirty="0">
                <a:effectLst/>
                <a:latin typeface="Times New Roman" panose="02020603050405020304" pitchFamily="18" charset="0"/>
                <a:ea typeface="Calibri" panose="020F0502020204030204" pitchFamily="34" charset="0"/>
                <a:cs typeface="Times New Roman" panose="02020603050405020304" pitchFamily="18" charset="0"/>
              </a:rPr>
            </a:br>
            <a:r>
              <a:rPr lang="es-ES" sz="3300" b="1" dirty="0">
                <a:effectLst/>
                <a:latin typeface="Times New Roman" panose="02020603050405020304" pitchFamily="18" charset="0"/>
                <a:ea typeface="Calibri" panose="020F0502020204030204" pitchFamily="34" charset="0"/>
                <a:cs typeface="Times New Roman" panose="02020603050405020304" pitchFamily="18" charset="0"/>
              </a:rPr>
              <a:t>BÁO CÁO HỌC THUẬT</a:t>
            </a:r>
            <a:br>
              <a:rPr lang="en-US" sz="4000" dirty="0">
                <a:effectLst/>
                <a:latin typeface="Calibri" panose="020F0502020204030204" pitchFamily="34" charset="0"/>
                <a:ea typeface="Calibri" panose="020F0502020204030204" pitchFamily="34" charset="0"/>
                <a:cs typeface="Times New Roman" panose="02020603050405020304" pitchFamily="18" charset="0"/>
              </a:rPr>
            </a:br>
            <a:br>
              <a:rPr lang="en-US" sz="4000" dirty="0">
                <a:effectLst/>
                <a:latin typeface="Calibri" panose="020F0502020204030204" pitchFamily="34" charset="0"/>
                <a:ea typeface="Calibri" panose="020F0502020204030204" pitchFamily="34" charset="0"/>
                <a:cs typeface="Times New Roman" panose="02020603050405020304" pitchFamily="18" charset="0"/>
              </a:rPr>
            </a:br>
            <a:endParaRPr lang="en-US" sz="4000" dirty="0"/>
          </a:p>
        </p:txBody>
      </p:sp>
      <p:sp>
        <p:nvSpPr>
          <p:cNvPr id="3" name="Tiêu đề phụ 2">
            <a:extLst>
              <a:ext uri="{FF2B5EF4-FFF2-40B4-BE49-F238E27FC236}">
                <a16:creationId xmlns:a16="http://schemas.microsoft.com/office/drawing/2014/main" id="{13D4C036-81C5-4EC0-B6AF-6DCB92425AD2}"/>
              </a:ext>
            </a:extLst>
          </p:cNvPr>
          <p:cNvSpPr>
            <a:spLocks noGrp="1"/>
          </p:cNvSpPr>
          <p:nvPr>
            <p:ph type="subTitle" idx="1"/>
          </p:nvPr>
        </p:nvSpPr>
        <p:spPr>
          <a:xfrm>
            <a:off x="901148" y="3429000"/>
            <a:ext cx="10813774" cy="3428999"/>
          </a:xfrm>
        </p:spPr>
        <p:txBody>
          <a:bodyPr>
            <a:normAutofit/>
          </a:bodyPr>
          <a:lstStyle/>
          <a:p>
            <a:r>
              <a:rPr lang="es-ES" sz="45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TÍNH HYPERBOLIC ĐẠI SỐ</a:t>
            </a:r>
          </a:p>
          <a:p>
            <a:endParaRPr lang="es-ES" sz="45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r"/>
            <a:r>
              <a:rPr lang="en-US" sz="2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NGƯỜI THỰC HIỆN: NGUYỄN THÙY LINH</a:t>
            </a:r>
          </a:p>
        </p:txBody>
      </p:sp>
    </p:spTree>
    <p:extLst>
      <p:ext uri="{BB962C8B-B14F-4D97-AF65-F5344CB8AC3E}">
        <p14:creationId xmlns:p14="http://schemas.microsoft.com/office/powerpoint/2010/main" val="2803651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ppt_x"/>
                                          </p:val>
                                        </p:tav>
                                        <p:tav tm="100000">
                                          <p:val>
                                            <p:strVal val="#ppt_x"/>
                                          </p:val>
                                        </p:tav>
                                      </p:tavLst>
                                    </p:anim>
                                    <p:anim calcmode="lin" valueType="num">
                                      <p:cBhvr additive="base">
                                        <p:cTn id="8" dur="125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12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125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25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25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ỗ dành sẵn cho Nội dung 2">
            <a:extLst>
              <a:ext uri="{FF2B5EF4-FFF2-40B4-BE49-F238E27FC236}">
                <a16:creationId xmlns:a16="http://schemas.microsoft.com/office/drawing/2014/main" id="{66F56086-5445-4EC8-A230-2EF8EC5FC0AD}"/>
              </a:ext>
            </a:extLst>
          </p:cNvPr>
          <p:cNvSpPr>
            <a:spLocks noGrp="1"/>
          </p:cNvSpPr>
          <p:nvPr>
            <p:ph idx="1"/>
          </p:nvPr>
        </p:nvSpPr>
        <p:spPr>
          <a:xfrm>
            <a:off x="259702" y="295404"/>
            <a:ext cx="10515600" cy="6562596"/>
          </a:xfrm>
        </p:spPr>
        <p:txBody>
          <a:bodyPr>
            <a:normAutofit/>
          </a:bodyPr>
          <a:lstStyle/>
          <a:p>
            <a:pPr marL="0" marR="0" indent="0" algn="just">
              <a:lnSpc>
                <a:spcPct val="150000"/>
              </a:lnSpc>
              <a:spcBef>
                <a:spcPts val="0"/>
              </a:spcBef>
              <a:spcAft>
                <a:spcPts val="1000"/>
              </a:spcAft>
              <a:buNone/>
            </a:pPr>
            <a:r>
              <a:rPr lang="es-ES" dirty="0">
                <a:latin typeface="Times New Roman" panose="02020603050405020304" pitchFamily="18" charset="0"/>
                <a:ea typeface="Calibri" panose="020F0502020204030204" pitchFamily="34" charset="0"/>
                <a:cs typeface="Times New Roman" panose="02020603050405020304" pitchFamily="18" charset="0"/>
              </a:rPr>
              <a:t>T</a:t>
            </a:r>
            <a:r>
              <a:rPr lang="es-ES" dirty="0">
                <a:effectLst/>
                <a:latin typeface="Times New Roman" panose="02020603050405020304" pitchFamily="18" charset="0"/>
                <a:ea typeface="Calibri" panose="020F0502020204030204" pitchFamily="34" charset="0"/>
                <a:cs typeface="Times New Roman" panose="02020603050405020304" pitchFamily="18" charset="0"/>
              </a:rPr>
              <a:t>ính hyperbolic Kobayashi của siêu mặt bậc thấp trong không gian xạ ảnh là một trong những vấn đề cơ bản của Hình học phức hyperbolic. Việc nghiên cứu tính hyperbolic đại số của các đa tạp đại số xạ ảnh cũng tỏ ra hết sức khó khăn. Những công trình gần đây của các nhà toán học lớn trên thế giới về chủ đề trên đã và đang thu hút sự quan tâm của nhiều nhà toán học trong và ngoài nước. Báo cáo đặt mục đích giới thiệu về tính hyperbolic đại số của các đa tạp đại số xạ ảnh thông qua bài báo tổng quan của nhà toán học Jean – Pierre Demailly công bố tháng 8 năm 2012.</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just">
              <a:lnSpc>
                <a:spcPct val="150000"/>
              </a:lnSpc>
              <a:spcBef>
                <a:spcPts val="0"/>
              </a:spcBef>
              <a:spcAft>
                <a:spcPts val="1000"/>
              </a:spcAft>
              <a:buNone/>
            </a:pPr>
            <a:r>
              <a:rPr lang="es-ES" dirty="0">
                <a:effectLst/>
                <a:latin typeface="Times New Roman" panose="02020603050405020304" pitchFamily="18" charset="0"/>
                <a:ea typeface="Calibri" panose="020F0502020204030204" pitchFamily="34" charset="0"/>
                <a:cs typeface="Times New Roman" panose="02020603050405020304" pitchFamily="18" charset="0"/>
              </a:rPr>
              <a:t>Báo cáo được chia thành các phần sau:</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indent="0" algn="just">
              <a:lnSpc>
                <a:spcPct val="150000"/>
              </a:lnSpc>
              <a:spcBef>
                <a:spcPts val="0"/>
              </a:spcBef>
              <a:spcAft>
                <a:spcPts val="1000"/>
              </a:spcAft>
              <a:buNone/>
            </a:pPr>
            <a:r>
              <a:rPr lang="es-ES" dirty="0">
                <a:effectLst/>
                <a:latin typeface="Times New Roman" panose="02020603050405020304" pitchFamily="18" charset="0"/>
                <a:ea typeface="Calibri" panose="020F0502020204030204" pitchFamily="34" charset="0"/>
                <a:cs typeface="Times New Roman" panose="02020603050405020304" pitchFamily="18" charset="0"/>
              </a:rPr>
              <a:t>Phần 1. Những kiến thưc cơ bản về tính hyperbolic của đa tạp phức</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marR="0" indent="0" algn="just">
              <a:lnSpc>
                <a:spcPct val="150000"/>
              </a:lnSpc>
              <a:spcBef>
                <a:spcPts val="0"/>
              </a:spcBef>
              <a:spcAft>
                <a:spcPts val="1000"/>
              </a:spcAft>
              <a:buNone/>
            </a:pPr>
            <a:r>
              <a:rPr lang="es-ES" dirty="0">
                <a:effectLst/>
                <a:latin typeface="Times New Roman" panose="02020603050405020304" pitchFamily="18" charset="0"/>
                <a:ea typeface="Calibri" panose="020F0502020204030204" pitchFamily="34" charset="0"/>
                <a:cs typeface="Times New Roman" panose="02020603050405020304" pitchFamily="18" charset="0"/>
              </a:rPr>
              <a:t>Phần 2. Tính hyperbolic đại số.</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388059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hỗ dành sẵn cho Nội dung 2">
                <a:extLst>
                  <a:ext uri="{FF2B5EF4-FFF2-40B4-BE49-F238E27FC236}">
                    <a16:creationId xmlns:a16="http://schemas.microsoft.com/office/drawing/2014/main" id="{073D3AD6-B96C-4EEE-AE7D-158C0AC900A8}"/>
                  </a:ext>
                </a:extLst>
              </p:cNvPr>
              <p:cNvSpPr>
                <a:spLocks noGrp="1"/>
              </p:cNvSpPr>
              <p:nvPr>
                <p:ph idx="1"/>
              </p:nvPr>
            </p:nvSpPr>
            <p:spPr>
              <a:xfrm>
                <a:off x="-1" y="15486"/>
                <a:ext cx="11993217" cy="6842514"/>
              </a:xfrm>
            </p:spPr>
            <p:txBody>
              <a:bodyPr>
                <a:normAutofit/>
              </a:bodyPr>
              <a:lstStyle/>
              <a:p>
                <a:pPr marL="342900" marR="0" lvl="0" indent="-342900">
                  <a:lnSpc>
                    <a:spcPct val="150000"/>
                  </a:lnSpc>
                  <a:spcBef>
                    <a:spcPts val="0"/>
                  </a:spcBef>
                  <a:spcAft>
                    <a:spcPts val="0"/>
                  </a:spcAft>
                  <a:buFont typeface="+mj-lt"/>
                  <a:buAutoNum type="romanUcPeriod"/>
                  <a:tabLst>
                    <a:tab pos="171450" algn="l"/>
                  </a:tabLst>
                </a:pPr>
                <a:r>
                  <a:rPr lang="en-US" b="1" dirty="0" err="1">
                    <a:effectLst/>
                    <a:latin typeface="Times New Roman" panose="02020603050405020304" pitchFamily="18" charset="0"/>
                    <a:ea typeface="Calibri" panose="020F0502020204030204" pitchFamily="34" charset="0"/>
                    <a:cs typeface="Times New Roman" panose="02020603050405020304" pitchFamily="18" charset="0"/>
                  </a:rPr>
                  <a:t>Tính</a:t>
                </a:r>
                <a:r>
                  <a:rPr lang="en-US" b="1" dirty="0">
                    <a:effectLst/>
                    <a:latin typeface="Times New Roman" panose="02020603050405020304" pitchFamily="18" charset="0"/>
                    <a:ea typeface="Calibri" panose="020F0502020204030204" pitchFamily="34" charset="0"/>
                    <a:cs typeface="Times New Roman" panose="02020603050405020304" pitchFamily="18" charset="0"/>
                  </a:rPr>
                  <a:t> Hyperbolic Kobayashi</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indent="-342900">
                  <a:lnSpc>
                    <a:spcPct val="150000"/>
                  </a:lnSpc>
                  <a:spcBef>
                    <a:spcPts val="0"/>
                  </a:spcBef>
                  <a:spcAft>
                    <a:spcPts val="1000"/>
                  </a:spcAft>
                  <a:buAutoNum type="arabicPeriod"/>
                  <a:tabLst>
                    <a:tab pos="171450" algn="l"/>
                  </a:tabLst>
                </a:pPr>
                <a:r>
                  <a:rPr lang="en-US" b="1" dirty="0" err="1">
                    <a:effectLst/>
                    <a:latin typeface="Times New Roman" panose="02020603050405020304" pitchFamily="18" charset="0"/>
                    <a:ea typeface="Calibri" panose="020F0502020204030204" pitchFamily="34" charset="0"/>
                    <a:cs typeface="Times New Roman" panose="02020603050405020304" pitchFamily="18" charset="0"/>
                  </a:rPr>
                  <a:t>Tính</a:t>
                </a:r>
                <a:r>
                  <a:rPr lang="en-US" b="1" dirty="0">
                    <a:effectLst/>
                    <a:latin typeface="Times New Roman" panose="02020603050405020304" pitchFamily="18" charset="0"/>
                    <a:ea typeface="Calibri" panose="020F0502020204030204" pitchFamily="34" charset="0"/>
                    <a:cs typeface="Times New Roman" panose="02020603050405020304" pitchFamily="18" charset="0"/>
                  </a:rPr>
                  <a:t> Hyperbolic Kobayashi</a:t>
                </a:r>
              </a:p>
              <a:p>
                <a:pPr marL="0" indent="0">
                  <a:lnSpc>
                    <a:spcPct val="150000"/>
                  </a:lnSpc>
                  <a:spcBef>
                    <a:spcPts val="0"/>
                  </a:spcBef>
                  <a:spcAft>
                    <a:spcPts val="1000"/>
                  </a:spcAft>
                  <a:buNone/>
                  <a:tabLst>
                    <a:tab pos="171450" algn="l"/>
                  </a:tabLst>
                </a:pPr>
                <a:r>
                  <a:rPr lang="en-US"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b="1" dirty="0" err="1">
                    <a:effectLst/>
                    <a:latin typeface="Times New Roman" panose="02020603050405020304" pitchFamily="18" charset="0"/>
                    <a:ea typeface="Calibri" panose="020F0502020204030204" pitchFamily="34" charset="0"/>
                    <a:cs typeface="Times New Roman" panose="02020603050405020304" pitchFamily="18" charset="0"/>
                  </a:rPr>
                  <a:t>nghĩa</a:t>
                </a:r>
                <a:r>
                  <a:rPr lang="en-US" b="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dirty="0">
                  <a:effectLst/>
                  <a:latin typeface="Times New Roman" panose="02020603050405020304" pitchFamily="18" charset="0"/>
                  <a:ea typeface="Calibri" panose="020F0502020204030204" pitchFamily="34" charset="0"/>
                </a:endParaRPr>
              </a:p>
              <a:p>
                <a:pPr marL="0" marR="0" indent="0">
                  <a:lnSpc>
                    <a:spcPct val="150000"/>
                  </a:lnSpc>
                  <a:spcBef>
                    <a:spcPts val="0"/>
                  </a:spcBef>
                  <a:spcAft>
                    <a:spcPts val="1000"/>
                  </a:spcAft>
                  <a:buNone/>
                  <a:tabLst>
                    <a:tab pos="171450" algn="l"/>
                  </a:tabLst>
                </a:pPr>
                <a:r>
                  <a:rPr lang="en-US" dirty="0" err="1">
                    <a:effectLst/>
                    <a:latin typeface="Times New Roman" panose="02020603050405020304" pitchFamily="18" charset="0"/>
                    <a:ea typeface="Calibri" panose="020F0502020204030204" pitchFamily="34" charset="0"/>
                  </a:rPr>
                  <a:t>Một</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không</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gian</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phức</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được</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gọi</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là</a:t>
                </a:r>
                <a:r>
                  <a:rPr lang="en-US" dirty="0">
                    <a:effectLst/>
                    <a:latin typeface="Times New Roman" panose="02020603050405020304" pitchFamily="18" charset="0"/>
                    <a:ea typeface="Calibri" panose="020F0502020204030204" pitchFamily="34" charset="0"/>
                  </a:rPr>
                  <a:t> Hyperbolic (</a:t>
                </a:r>
                <a:r>
                  <a:rPr lang="en-US" dirty="0" err="1">
                    <a:effectLst/>
                    <a:latin typeface="Times New Roman" panose="02020603050405020304" pitchFamily="18" charset="0"/>
                    <a:ea typeface="Calibri" panose="020F0502020204030204" pitchFamily="34" charset="0"/>
                  </a:rPr>
                  <a:t>theo</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nghĩa</a:t>
                </a:r>
                <a:r>
                  <a:rPr lang="en-US" dirty="0">
                    <a:effectLst/>
                    <a:latin typeface="Times New Roman" panose="02020603050405020304" pitchFamily="18" charset="0"/>
                    <a:ea typeface="Calibri" panose="020F0502020204030204" pitchFamily="34" charset="0"/>
                  </a:rPr>
                  <a:t> Kobayashi) </a:t>
                </a:r>
                <a:r>
                  <a:rPr lang="en-US" dirty="0" err="1">
                    <a:effectLst/>
                    <a:latin typeface="Times New Roman" panose="02020603050405020304" pitchFamily="18" charset="0"/>
                    <a:ea typeface="Calibri" panose="020F0502020204030204" pitchFamily="34" charset="0"/>
                  </a:rPr>
                  <a:t>nếu</a:t>
                </a:r>
                <a:r>
                  <a:rPr lang="en-US" dirty="0">
                    <a:effectLst/>
                    <a:latin typeface="Times New Roman" panose="02020603050405020304" pitchFamily="18" charset="0"/>
                    <a:ea typeface="Calibri" panose="020F0502020204030204" pitchFamily="34" charset="0"/>
                  </a:rPr>
                  <a:t> </a:t>
                </a:r>
                <a14:m>
                  <m:oMath xmlns:m="http://schemas.openxmlformats.org/officeDocument/2006/math">
                    <m:sSubSup>
                      <m:sSubSupPr>
                        <m:ctrlPr>
                          <a:rPr lang="en-US" i="1">
                            <a:effectLst/>
                            <a:latin typeface="Cambria Math" panose="02040503050406030204" pitchFamily="18" charset="0"/>
                          </a:rPr>
                        </m:ctrlPr>
                      </m:sSubSupPr>
                      <m:e>
                        <m:r>
                          <a:rPr lang="en-US" i="1">
                            <a:effectLst/>
                            <a:latin typeface="Cambria Math" panose="02040503050406030204" pitchFamily="18" charset="0"/>
                            <a:ea typeface="Calibri" panose="020F0502020204030204" pitchFamily="34" charset="0"/>
                            <a:cs typeface="Times New Roman" panose="02020603050405020304" pitchFamily="18" charset="0"/>
                          </a:rPr>
                          <m:t>𝑑</m:t>
                        </m:r>
                      </m:e>
                      <m:sub>
                        <m:r>
                          <a:rPr lang="en-US" i="1">
                            <a:effectLst/>
                            <a:latin typeface="Cambria Math" panose="02040503050406030204" pitchFamily="18" charset="0"/>
                            <a:ea typeface="Calibri" panose="020F0502020204030204" pitchFamily="34" charset="0"/>
                            <a:cs typeface="Times New Roman" panose="02020603050405020304" pitchFamily="18" charset="0"/>
                          </a:rPr>
                          <m:t>𝑋</m:t>
                        </m:r>
                      </m:sub>
                      <m:sup>
                        <m:r>
                          <a:rPr lang="en-US" i="1">
                            <a:effectLst/>
                            <a:latin typeface="Cambria Math" panose="02040503050406030204" pitchFamily="18" charset="0"/>
                            <a:ea typeface="Calibri" panose="020F0502020204030204" pitchFamily="34" charset="0"/>
                            <a:cs typeface="Times New Roman" panose="02020603050405020304" pitchFamily="18" charset="0"/>
                          </a:rPr>
                          <m:t>𝑘</m:t>
                        </m:r>
                      </m:sup>
                    </m:sSubSup>
                  </m:oMath>
                </a14:m>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là</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khoảng</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cách</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có</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nghĩa</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là</a:t>
                </a:r>
                <a:r>
                  <a:rPr lang="en-US" dirty="0">
                    <a:effectLst/>
                    <a:latin typeface="Times New Roman" panose="02020603050405020304" pitchFamily="18" charset="0"/>
                    <a:ea typeface="Calibri" panose="020F0502020204030204" pitchFamily="34" charset="0"/>
                  </a:rPr>
                  <a:t> </a:t>
                </a:r>
                <a14:m>
                  <m:oMath xmlns:m="http://schemas.openxmlformats.org/officeDocument/2006/math">
                    <m:sSubSup>
                      <m:sSubSupPr>
                        <m:ctrlPr>
                          <a:rPr lang="en-US" i="1">
                            <a:effectLst/>
                            <a:latin typeface="Cambria Math" panose="02040503050406030204" pitchFamily="18" charset="0"/>
                          </a:rPr>
                        </m:ctrlPr>
                      </m:sSubSupPr>
                      <m:e>
                        <m:r>
                          <a:rPr lang="en-US" i="1">
                            <a:effectLst/>
                            <a:latin typeface="Cambria Math" panose="02040503050406030204" pitchFamily="18" charset="0"/>
                            <a:ea typeface="Calibri" panose="020F0502020204030204" pitchFamily="34" charset="0"/>
                            <a:cs typeface="Times New Roman" panose="02020603050405020304" pitchFamily="18" charset="0"/>
                          </a:rPr>
                          <m:t>𝑑</m:t>
                        </m:r>
                      </m:e>
                      <m:sub>
                        <m:r>
                          <a:rPr lang="en-US" i="1">
                            <a:effectLst/>
                            <a:latin typeface="Cambria Math" panose="02040503050406030204" pitchFamily="18" charset="0"/>
                            <a:ea typeface="Calibri" panose="020F0502020204030204" pitchFamily="34" charset="0"/>
                            <a:cs typeface="Times New Roman" panose="02020603050405020304" pitchFamily="18" charset="0"/>
                          </a:rPr>
                          <m:t>𝑋</m:t>
                        </m:r>
                      </m:sub>
                      <m:sup>
                        <m:r>
                          <a:rPr lang="en-US" i="1">
                            <a:effectLst/>
                            <a:latin typeface="Cambria Math" panose="02040503050406030204" pitchFamily="18" charset="0"/>
                            <a:ea typeface="Calibri" panose="020F0502020204030204" pitchFamily="34" charset="0"/>
                            <a:cs typeface="Times New Roman" panose="02020603050405020304" pitchFamily="18" charset="0"/>
                          </a:rPr>
                          <m:t>𝑘</m:t>
                        </m:r>
                      </m:sup>
                    </m:sSubSup>
                    <m:d>
                      <m:dPr>
                        <m:ctrlPr>
                          <a:rPr lang="en-US" i="1">
                            <a:effectLst/>
                            <a:latin typeface="Cambria Math" panose="02040503050406030204" pitchFamily="18" charset="0"/>
                          </a:rPr>
                        </m:ctrlPr>
                      </m:dPr>
                      <m:e>
                        <m:r>
                          <a:rPr lang="en-US" i="1">
                            <a:effectLst/>
                            <a:latin typeface="Cambria Math" panose="02040503050406030204" pitchFamily="18" charset="0"/>
                            <a:ea typeface="Calibri" panose="020F0502020204030204" pitchFamily="34" charset="0"/>
                            <a:cs typeface="Times New Roman" panose="02020603050405020304" pitchFamily="18" charset="0"/>
                          </a:rPr>
                          <m:t>𝑝</m:t>
                        </m:r>
                        <m:r>
                          <a:rPr lang="en-US" i="1">
                            <a:effectLst/>
                            <a:latin typeface="Cambria Math" panose="02040503050406030204" pitchFamily="18" charset="0"/>
                            <a:ea typeface="Calibri" panose="020F0502020204030204" pitchFamily="34" charset="0"/>
                            <a:cs typeface="Times New Roman" panose="02020603050405020304" pitchFamily="18" charset="0"/>
                          </a:rPr>
                          <m:t>,</m:t>
                        </m:r>
                        <m:r>
                          <a:rPr lang="en-US" i="1">
                            <a:effectLst/>
                            <a:latin typeface="Cambria Math" panose="02040503050406030204" pitchFamily="18" charset="0"/>
                            <a:ea typeface="Calibri" panose="020F0502020204030204" pitchFamily="34" charset="0"/>
                            <a:cs typeface="Times New Roman" panose="02020603050405020304" pitchFamily="18" charset="0"/>
                          </a:rPr>
                          <m:t>𝑞</m:t>
                        </m:r>
                      </m:e>
                    </m:d>
                    <m:r>
                      <a:rPr lang="en-US" i="1">
                        <a:effectLst/>
                        <a:latin typeface="Cambria Math" panose="02040503050406030204" pitchFamily="18" charset="0"/>
                        <a:ea typeface="Calibri" panose="020F0502020204030204" pitchFamily="34" charset="0"/>
                        <a:cs typeface="Times New Roman" panose="02020603050405020304" pitchFamily="18" charset="0"/>
                      </a:rPr>
                      <m:t>&gt;0</m:t>
                    </m:r>
                  </m:oMath>
                </a14:m>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với</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mọi</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cặp</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điểm</a:t>
                </a:r>
                <a:r>
                  <a:rPr lang="en-US" dirty="0">
                    <a:effectLst/>
                    <a:latin typeface="Times New Roman" panose="02020603050405020304" pitchFamily="18" charset="0"/>
                    <a:ea typeface="Calibri" panose="020F0502020204030204" pitchFamily="34" charset="0"/>
                  </a:rPr>
                  <a:t> </a:t>
                </a:r>
                <a14:m>
                  <m:oMath xmlns:m="http://schemas.openxmlformats.org/officeDocument/2006/math">
                    <m:d>
                      <m:dPr>
                        <m:ctrlPr>
                          <a:rPr lang="en-US" i="1">
                            <a:effectLst/>
                            <a:latin typeface="Cambria Math" panose="02040503050406030204" pitchFamily="18" charset="0"/>
                          </a:rPr>
                        </m:ctrlPr>
                      </m:dPr>
                      <m:e>
                        <m:r>
                          <a:rPr lang="en-US" i="1">
                            <a:effectLst/>
                            <a:latin typeface="Cambria Math" panose="02040503050406030204" pitchFamily="18" charset="0"/>
                            <a:ea typeface="Calibri" panose="020F0502020204030204" pitchFamily="34" charset="0"/>
                            <a:cs typeface="Times New Roman" panose="02020603050405020304" pitchFamily="18" charset="0"/>
                          </a:rPr>
                          <m:t>𝑝</m:t>
                        </m:r>
                        <m:r>
                          <a:rPr lang="en-US" i="1">
                            <a:effectLst/>
                            <a:latin typeface="Cambria Math" panose="02040503050406030204" pitchFamily="18" charset="0"/>
                            <a:ea typeface="Calibri" panose="020F0502020204030204" pitchFamily="34" charset="0"/>
                            <a:cs typeface="Times New Roman" panose="02020603050405020304" pitchFamily="18" charset="0"/>
                          </a:rPr>
                          <m:t>,</m:t>
                        </m:r>
                        <m:r>
                          <a:rPr lang="en-US" i="1">
                            <a:effectLst/>
                            <a:latin typeface="Cambria Math" panose="02040503050406030204" pitchFamily="18" charset="0"/>
                            <a:ea typeface="Calibri" panose="020F0502020204030204" pitchFamily="34" charset="0"/>
                            <a:cs typeface="Times New Roman" panose="02020603050405020304" pitchFamily="18" charset="0"/>
                          </a:rPr>
                          <m:t>𝑞</m:t>
                        </m:r>
                      </m:e>
                    </m:d>
                  </m:oMath>
                </a14:m>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trong</a:t>
                </a:r>
                <a:r>
                  <a:rPr lang="en-US" dirty="0">
                    <a:effectLst/>
                    <a:latin typeface="Times New Roman" panose="02020603050405020304" pitchFamily="18" charset="0"/>
                    <a:ea typeface="Calibri" panose="020F0502020204030204" pitchFamily="34" charset="0"/>
                  </a:rPr>
                  <a:t> </a:t>
                </a:r>
                <a14:m>
                  <m:oMath xmlns:m="http://schemas.openxmlformats.org/officeDocument/2006/math">
                    <m:r>
                      <a:rPr lang="en-US" i="1">
                        <a:effectLst/>
                        <a:latin typeface="Cambria Math" panose="02040503050406030204" pitchFamily="18" charset="0"/>
                        <a:ea typeface="Calibri" panose="020F0502020204030204" pitchFamily="34" charset="0"/>
                        <a:cs typeface="Times New Roman" panose="02020603050405020304" pitchFamily="18" charset="0"/>
                      </a:rPr>
                      <m:t>𝑋</m:t>
                    </m:r>
                  </m:oMath>
                </a14:m>
                <a:r>
                  <a:rPr lang="en-US" dirty="0">
                    <a:effectLst/>
                    <a:latin typeface="Times New Roman" panose="02020603050405020304" pitchFamily="18" charset="0"/>
                    <a:ea typeface="Calibri" panose="020F0502020204030204" pitchFamily="34" charset="0"/>
                  </a:rPr>
                  <a:t>.</a:t>
                </a:r>
                <a:r>
                  <a:rPr lang="en-US" dirty="0"/>
                  <a:t> </a:t>
                </a:r>
              </a:p>
            </p:txBody>
          </p:sp>
        </mc:Choice>
        <mc:Fallback xmlns="">
          <p:sp>
            <p:nvSpPr>
              <p:cNvPr id="3" name="Chỗ dành sẵn cho Nội dung 2">
                <a:extLst>
                  <a:ext uri="{FF2B5EF4-FFF2-40B4-BE49-F238E27FC236}">
                    <a16:creationId xmlns:a16="http://schemas.microsoft.com/office/drawing/2014/main" id="{073D3AD6-B96C-4EEE-AE7D-158C0AC900A8}"/>
                  </a:ext>
                </a:extLst>
              </p:cNvPr>
              <p:cNvSpPr>
                <a:spLocks noGrp="1" noRot="1" noChangeAspect="1" noMove="1" noResize="1" noEditPoints="1" noAdjustHandles="1" noChangeArrowheads="1" noChangeShapeType="1" noTextEdit="1"/>
              </p:cNvSpPr>
              <p:nvPr>
                <p:ph idx="1"/>
              </p:nvPr>
            </p:nvSpPr>
            <p:spPr>
              <a:xfrm>
                <a:off x="-1" y="15486"/>
                <a:ext cx="11993217" cy="6842514"/>
              </a:xfrm>
              <a:blipFill>
                <a:blip r:embed="rId2"/>
                <a:stretch>
                  <a:fillRect l="-1017"/>
                </a:stretch>
              </a:blipFill>
            </p:spPr>
            <p:txBody>
              <a:bodyPr/>
              <a:lstStyle/>
              <a:p>
                <a:r>
                  <a:rPr lang="en-US">
                    <a:noFill/>
                  </a:rPr>
                  <a:t> </a:t>
                </a:r>
              </a:p>
            </p:txBody>
          </p:sp>
        </mc:Fallback>
      </mc:AlternateContent>
    </p:spTree>
    <p:extLst>
      <p:ext uri="{BB962C8B-B14F-4D97-AF65-F5344CB8AC3E}">
        <p14:creationId xmlns:p14="http://schemas.microsoft.com/office/powerpoint/2010/main" val="3983413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hỗ dành sẵn cho Nội dung 2">
                <a:extLst>
                  <a:ext uri="{FF2B5EF4-FFF2-40B4-BE49-F238E27FC236}">
                    <a16:creationId xmlns:a16="http://schemas.microsoft.com/office/drawing/2014/main" id="{13B02951-9357-482F-B08E-B883A8B69AE9}"/>
                  </a:ext>
                </a:extLst>
              </p:cNvPr>
              <p:cNvSpPr>
                <a:spLocks noGrp="1"/>
              </p:cNvSpPr>
              <p:nvPr>
                <p:ph idx="1"/>
              </p:nvPr>
            </p:nvSpPr>
            <p:spPr>
              <a:xfrm>
                <a:off x="147734" y="164775"/>
                <a:ext cx="12044266" cy="6693225"/>
              </a:xfrm>
            </p:spPr>
            <p:txBody>
              <a:bodyPr>
                <a:noAutofit/>
              </a:bodyPr>
              <a:lstStyle/>
              <a:p>
                <a:pPr marL="0" indent="0">
                  <a:buNone/>
                </a:pP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2. </a:t>
                </a: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Tính</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Hyperbolic Brody</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Bổ</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đề</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Bổ</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đề</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tham</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hóa</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Brody). </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Cho </a:t>
                </a:r>
                <a14:m>
                  <m:oMath xmlns:m="http://schemas.openxmlformats.org/officeDocument/2006/math">
                    <m:r>
                      <a:rPr lang="en-US" sz="2600" i="1">
                        <a:effectLst/>
                        <a:latin typeface="Cambria Math" panose="02040503050406030204" pitchFamily="18" charset="0"/>
                        <a:ea typeface="Calibri" panose="020F0502020204030204" pitchFamily="34" charset="0"/>
                        <a:cs typeface="Times New Roman" panose="02020603050405020304" pitchFamily="18" charset="0"/>
                      </a:rPr>
                      <m:t>𝜔</m:t>
                    </m:r>
                  </m:oMath>
                </a14:m>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metric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600" i="1">
                        <a:effectLst/>
                        <a:latin typeface="Cambria Math" panose="02040503050406030204" pitchFamily="18" charset="0"/>
                        <a:ea typeface="Calibri" panose="020F0502020204030204" pitchFamily="34" charset="0"/>
                        <a:cs typeface="Times New Roman" panose="02020603050405020304" pitchFamily="18" charset="0"/>
                      </a:rPr>
                      <m:t>𝑋</m:t>
                    </m:r>
                  </m:oMath>
                </a14:m>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600" i="1">
                        <a:effectLst/>
                        <a:latin typeface="Cambria Math" panose="02040503050406030204" pitchFamily="18" charset="0"/>
                        <a:ea typeface="Calibri" panose="020F0502020204030204" pitchFamily="34" charset="0"/>
                        <a:cs typeface="Times New Roman" panose="02020603050405020304" pitchFamily="18" charset="0"/>
                      </a:rPr>
                      <m:t>𝑓</m:t>
                    </m:r>
                    <m:r>
                      <a:rPr lang="en-US" sz="2600" i="1">
                        <a:effectLst/>
                        <a:latin typeface="Cambria Math" panose="02040503050406030204" pitchFamily="18" charset="0"/>
                        <a:ea typeface="Calibri" panose="020F0502020204030204" pitchFamily="34" charset="0"/>
                        <a:cs typeface="Times New Roman" panose="02020603050405020304" pitchFamily="18" charset="0"/>
                      </a:rPr>
                      <m:t>:</m:t>
                    </m:r>
                    <m:r>
                      <a:rPr lang="en-US" sz="2600" i="1">
                        <a:effectLst/>
                        <a:latin typeface="Cambria Math" panose="02040503050406030204" pitchFamily="18" charset="0"/>
                        <a:ea typeface="Calibri" panose="020F0502020204030204" pitchFamily="34" charset="0"/>
                        <a:cs typeface="Times New Roman" panose="02020603050405020304" pitchFamily="18" charset="0"/>
                      </a:rPr>
                      <m:t>𝛥</m:t>
                    </m:r>
                    <m:r>
                      <a:rPr lang="en-US" sz="2600" i="1">
                        <a:effectLst/>
                        <a:latin typeface="Cambria Math" panose="02040503050406030204" pitchFamily="18" charset="0"/>
                        <a:ea typeface="Calibri" panose="020F0502020204030204" pitchFamily="34" charset="0"/>
                        <a:cs typeface="Times New Roman" panose="02020603050405020304" pitchFamily="18" charset="0"/>
                      </a:rPr>
                      <m:t>→</m:t>
                    </m:r>
                    <m:r>
                      <a:rPr lang="en-US" sz="2600" i="1">
                        <a:effectLst/>
                        <a:latin typeface="Cambria Math" panose="02040503050406030204" pitchFamily="18" charset="0"/>
                        <a:ea typeface="Calibri" panose="020F0502020204030204" pitchFamily="34" charset="0"/>
                        <a:cs typeface="Times New Roman" panose="02020603050405020304" pitchFamily="18" charset="0"/>
                      </a:rPr>
                      <m:t>𝑋</m:t>
                    </m:r>
                  </m:oMath>
                </a14:m>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ánh</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xạ</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chỉnh</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hình</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mỗi</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600" i="1">
                        <a:effectLst/>
                        <a:latin typeface="Cambria Math" panose="02040503050406030204" pitchFamily="18" charset="0"/>
                        <a:ea typeface="Calibri" panose="020F0502020204030204" pitchFamily="34" charset="0"/>
                        <a:cs typeface="Times New Roman" panose="02020603050405020304" pitchFamily="18" charset="0"/>
                      </a:rPr>
                      <m:t>𝜀</m:t>
                    </m:r>
                    <m:r>
                      <a:rPr lang="en-US" sz="2600" i="1">
                        <a:effectLst/>
                        <a:latin typeface="Cambria Math" panose="02040503050406030204" pitchFamily="18" charset="0"/>
                        <a:ea typeface="Calibri" panose="020F0502020204030204" pitchFamily="34" charset="0"/>
                        <a:cs typeface="Times New Roman" panose="02020603050405020304" pitchFamily="18" charset="0"/>
                      </a:rPr>
                      <m:t>&gt;0</m:t>
                    </m:r>
                  </m:oMath>
                </a14:m>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tồn</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tại</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bán</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kính</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600" i="1">
                        <a:effectLst/>
                        <a:latin typeface="Cambria Math" panose="02040503050406030204" pitchFamily="18" charset="0"/>
                        <a:ea typeface="Calibri" panose="020F0502020204030204" pitchFamily="34" charset="0"/>
                        <a:cs typeface="Times New Roman" panose="02020603050405020304" pitchFamily="18" charset="0"/>
                      </a:rPr>
                      <m:t>𝑅</m:t>
                    </m:r>
                    <m:r>
                      <a:rPr lang="en-US" sz="2600" i="1">
                        <a:effectLst/>
                        <a:latin typeface="Cambria Math" panose="02040503050406030204" pitchFamily="18" charset="0"/>
                        <a:ea typeface="Calibri" panose="020F0502020204030204" pitchFamily="34" charset="0"/>
                        <a:cs typeface="Times New Roman" panose="02020603050405020304" pitchFamily="18" charset="0"/>
                      </a:rPr>
                      <m:t>≥</m:t>
                    </m:r>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1−</m:t>
                        </m:r>
                        <m:r>
                          <a:rPr lang="en-US" sz="2600" i="1">
                            <a:effectLst/>
                            <a:latin typeface="Cambria Math" panose="02040503050406030204" pitchFamily="18" charset="0"/>
                            <a:ea typeface="Calibri" panose="020F0502020204030204" pitchFamily="34" charset="0"/>
                            <a:cs typeface="Times New Roman" panose="02020603050405020304" pitchFamily="18" charset="0"/>
                          </a:rPr>
                          <m:t>𝜀</m:t>
                        </m:r>
                      </m:e>
                    </m:d>
                    <m:sSub>
                      <m:sSub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bPr>
                      <m:e>
                        <m:d>
                          <m:dPr>
                            <m:begChr m:val="‖"/>
                            <m:endChr m:val="‖"/>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sSup>
                              <m:sSup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600" i="1">
                                    <a:effectLst/>
                                    <a:latin typeface="Cambria Math" panose="02040503050406030204" pitchFamily="18" charset="0"/>
                                    <a:ea typeface="Calibri" panose="020F0502020204030204" pitchFamily="34" charset="0"/>
                                    <a:cs typeface="Times New Roman" panose="02020603050405020304" pitchFamily="18" charset="0"/>
                                  </a:rPr>
                                  <m:t>𝑓</m:t>
                                </m:r>
                              </m:e>
                              <m:sup>
                                <m:r>
                                  <a:rPr lang="en-US" sz="2600" i="1">
                                    <a:effectLst/>
                                    <a:latin typeface="Cambria Math" panose="02040503050406030204" pitchFamily="18" charset="0"/>
                                    <a:ea typeface="Calibri" panose="020F0502020204030204" pitchFamily="34" charset="0"/>
                                    <a:cs typeface="Times New Roman" panose="02020603050405020304" pitchFamily="18" charset="0"/>
                                  </a:rPr>
                                  <m:t>′</m:t>
                                </m:r>
                              </m:sup>
                            </m:sSup>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0</m:t>
                                </m:r>
                              </m:e>
                            </m:d>
                          </m:e>
                        </m:d>
                      </m:e>
                      <m:sub>
                        <m:r>
                          <a:rPr lang="en-US" sz="2600" i="1">
                            <a:effectLst/>
                            <a:latin typeface="Cambria Math" panose="02040503050406030204" pitchFamily="18" charset="0"/>
                            <a:ea typeface="Calibri" panose="020F0502020204030204" pitchFamily="34" charset="0"/>
                            <a:cs typeface="Times New Roman" panose="02020603050405020304" pitchFamily="18" charset="0"/>
                          </a:rPr>
                          <m:t>𝜔</m:t>
                        </m:r>
                      </m:sub>
                    </m:sSub>
                  </m:oMath>
                </a14:m>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biến</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đổi</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chỉnh</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hình</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600" i="1">
                        <a:effectLst/>
                        <a:latin typeface="Cambria Math" panose="02040503050406030204" pitchFamily="18" charset="0"/>
                        <a:ea typeface="Calibri" panose="020F0502020204030204" pitchFamily="34" charset="0"/>
                        <a:cs typeface="Times New Roman" panose="02020603050405020304" pitchFamily="18" charset="0"/>
                      </a:rPr>
                      <m:t>𝜓</m:t>
                    </m:r>
                  </m:oMath>
                </a14:m>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từ</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đĩa</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600" i="1">
                        <a:effectLst/>
                        <a:latin typeface="Cambria Math" panose="02040503050406030204" pitchFamily="18" charset="0"/>
                        <a:ea typeface="Calibri" panose="020F0502020204030204" pitchFamily="34" charset="0"/>
                        <a:cs typeface="Times New Roman" panose="02020603050405020304" pitchFamily="18" charset="0"/>
                      </a:rPr>
                      <m:t>𝐷</m:t>
                    </m:r>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0,</m:t>
                        </m:r>
                        <m:r>
                          <a:rPr lang="en-US" sz="2600" i="1">
                            <a:effectLst/>
                            <a:latin typeface="Cambria Math" panose="02040503050406030204" pitchFamily="18" charset="0"/>
                            <a:ea typeface="Calibri" panose="020F0502020204030204" pitchFamily="34" charset="0"/>
                            <a:cs typeface="Times New Roman" panose="02020603050405020304" pitchFamily="18" charset="0"/>
                          </a:rPr>
                          <m:t>𝑅</m:t>
                        </m:r>
                      </m:e>
                    </m:d>
                  </m:oMath>
                </a14:m>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đến</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1−</m:t>
                        </m:r>
                        <m:r>
                          <a:rPr lang="en-US" sz="2600" i="1">
                            <a:effectLst/>
                            <a:latin typeface="Cambria Math" panose="02040503050406030204" pitchFamily="18" charset="0"/>
                            <a:ea typeface="Calibri" panose="020F0502020204030204" pitchFamily="34" charset="0"/>
                            <a:cs typeface="Times New Roman" panose="02020603050405020304" pitchFamily="18" charset="0"/>
                          </a:rPr>
                          <m:t>𝜀</m:t>
                        </m:r>
                      </m:e>
                    </m:d>
                    <m:r>
                      <a:rPr lang="en-US" sz="2600" i="1">
                        <a:effectLst/>
                        <a:latin typeface="Cambria Math" panose="02040503050406030204" pitchFamily="18" charset="0"/>
                        <a:ea typeface="Calibri" panose="020F0502020204030204" pitchFamily="34" charset="0"/>
                        <a:cs typeface="Times New Roman" panose="02020603050405020304" pitchFamily="18" charset="0"/>
                      </a:rPr>
                      <m:t>𝛥</m:t>
                    </m:r>
                  </m:oMath>
                </a14:m>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sao</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cho</a:t>
                </a:r>
                <a:r>
                  <a:rPr lang="en-US" sz="2600" dirty="0">
                    <a:latin typeface="Calibri" panose="020F0502020204030204" pitchFamily="34" charset="0"/>
                    <a:ea typeface="Calibri" panose="020F0502020204030204" pitchFamily="34" charset="0"/>
                    <a:cs typeface="Times New Roman" panose="02020603050405020304" pitchFamily="18" charset="0"/>
                  </a:rPr>
                  <a:t>   </a:t>
                </a:r>
                <a14:m>
                  <m:oMath xmlns:m="http://schemas.openxmlformats.org/officeDocument/2006/math">
                    <m:sSub>
                      <m:sSub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bPr>
                      <m:e>
                        <m:d>
                          <m:dPr>
                            <m:begChr m:val="‖"/>
                            <m:endChr m:val="‖"/>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𝑓</m:t>
                            </m:r>
                            <m:r>
                              <a:rPr lang="en-US" sz="2600" i="1">
                                <a:effectLst/>
                                <a:latin typeface="Cambria Math" panose="02040503050406030204" pitchFamily="18" charset="0"/>
                                <a:ea typeface="Calibri" panose="020F0502020204030204" pitchFamily="34" charset="0"/>
                                <a:cs typeface="Cambria Math" panose="02040503050406030204" pitchFamily="18" charset="0"/>
                              </a:rPr>
                              <m:t>∘</m:t>
                            </m:r>
                            <m:sSup>
                              <m:sSup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600" i="1">
                                    <a:effectLst/>
                                    <a:latin typeface="Cambria Math" panose="02040503050406030204" pitchFamily="18" charset="0"/>
                                    <a:ea typeface="Calibri" panose="020F0502020204030204" pitchFamily="34" charset="0"/>
                                    <a:cs typeface="Times New Roman" panose="02020603050405020304" pitchFamily="18" charset="0"/>
                                  </a:rPr>
                                  <m:t>𝜓</m:t>
                                </m:r>
                              </m:e>
                              <m:sup>
                                <m:r>
                                  <a:rPr lang="en-US" sz="2600" i="1">
                                    <a:effectLst/>
                                    <a:latin typeface="Cambria Math" panose="02040503050406030204" pitchFamily="18" charset="0"/>
                                    <a:ea typeface="Calibri" panose="020F0502020204030204" pitchFamily="34" charset="0"/>
                                    <a:cs typeface="Times New Roman" panose="02020603050405020304" pitchFamily="18" charset="0"/>
                                  </a:rPr>
                                  <m:t>′</m:t>
                                </m:r>
                              </m:sup>
                            </m:sSup>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𝑡</m:t>
                                </m:r>
                              </m:e>
                            </m:d>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0</m:t>
                                </m:r>
                              </m:e>
                            </m:d>
                          </m:e>
                        </m:d>
                      </m:e>
                      <m:sub>
                        <m:r>
                          <a:rPr lang="en-US" sz="2600" i="1">
                            <a:effectLst/>
                            <a:latin typeface="Cambria Math" panose="02040503050406030204" pitchFamily="18" charset="0"/>
                            <a:ea typeface="Calibri" panose="020F0502020204030204" pitchFamily="34" charset="0"/>
                            <a:cs typeface="Times New Roman" panose="02020603050405020304" pitchFamily="18" charset="0"/>
                          </a:rPr>
                          <m:t>𝜔</m:t>
                        </m:r>
                      </m:sub>
                    </m:sSub>
                    <m:r>
                      <a:rPr lang="en-US" sz="2600" i="1">
                        <a:effectLst/>
                        <a:latin typeface="Cambria Math" panose="02040503050406030204" pitchFamily="18" charset="0"/>
                        <a:ea typeface="Calibri" panose="020F0502020204030204" pitchFamily="34" charset="0"/>
                        <a:cs typeface="Times New Roman" panose="02020603050405020304" pitchFamily="18" charset="0"/>
                      </a:rPr>
                      <m:t>=1,</m:t>
                    </m:r>
                    <m:sSub>
                      <m:sSub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bPr>
                      <m:e>
                        <m:d>
                          <m:dPr>
                            <m:begChr m:val="‖"/>
                            <m:endChr m:val="‖"/>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𝑓</m:t>
                            </m:r>
                            <m:r>
                              <a:rPr lang="en-US" sz="2600" i="1">
                                <a:effectLst/>
                                <a:latin typeface="Cambria Math" panose="02040503050406030204" pitchFamily="18" charset="0"/>
                                <a:ea typeface="Calibri" panose="020F0502020204030204" pitchFamily="34" charset="0"/>
                                <a:cs typeface="Cambria Math" panose="02040503050406030204" pitchFamily="18" charset="0"/>
                              </a:rPr>
                              <m:t>∘</m:t>
                            </m:r>
                            <m:sSup>
                              <m:sSup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600" i="1">
                                    <a:effectLst/>
                                    <a:latin typeface="Cambria Math" panose="02040503050406030204" pitchFamily="18" charset="0"/>
                                    <a:ea typeface="Calibri" panose="020F0502020204030204" pitchFamily="34" charset="0"/>
                                    <a:cs typeface="Times New Roman" panose="02020603050405020304" pitchFamily="18" charset="0"/>
                                  </a:rPr>
                                  <m:t>𝜓</m:t>
                                </m:r>
                              </m:e>
                              <m:sup>
                                <m:r>
                                  <a:rPr lang="en-US" sz="2600" i="1">
                                    <a:effectLst/>
                                    <a:latin typeface="Cambria Math" panose="02040503050406030204" pitchFamily="18" charset="0"/>
                                    <a:ea typeface="Calibri" panose="020F0502020204030204" pitchFamily="34" charset="0"/>
                                    <a:cs typeface="Times New Roman" panose="02020603050405020304" pitchFamily="18" charset="0"/>
                                  </a:rPr>
                                  <m:t>′</m:t>
                                </m:r>
                              </m:sup>
                            </m:sSup>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𝑡</m:t>
                                </m:r>
                              </m:e>
                            </m:d>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0</m:t>
                                </m:r>
                              </m:e>
                            </m:d>
                          </m:e>
                        </m:d>
                      </m:e>
                      <m:sub>
                        <m:r>
                          <a:rPr lang="en-US" sz="2600" i="1">
                            <a:effectLst/>
                            <a:latin typeface="Cambria Math" panose="02040503050406030204" pitchFamily="18" charset="0"/>
                            <a:ea typeface="Calibri" panose="020F0502020204030204" pitchFamily="34" charset="0"/>
                            <a:cs typeface="Times New Roman" panose="02020603050405020304" pitchFamily="18" charset="0"/>
                          </a:rPr>
                          <m:t>𝜔</m:t>
                        </m:r>
                      </m:sub>
                    </m:sSub>
                    <m:r>
                      <a:rPr lang="en-US" sz="26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2600" i="1">
                            <a:effectLst/>
                            <a:latin typeface="Cambria Math" panose="02040503050406030204" pitchFamily="18" charset="0"/>
                            <a:ea typeface="Calibri" panose="020F0502020204030204" pitchFamily="34" charset="0"/>
                            <a:cs typeface="Times New Roman" panose="02020603050405020304" pitchFamily="18" charset="0"/>
                          </a:rPr>
                          <m:t>1</m:t>
                        </m:r>
                      </m:num>
                      <m:den>
                        <m:r>
                          <a:rPr lang="en-US" sz="2600" i="1">
                            <a:effectLst/>
                            <a:latin typeface="Cambria Math" panose="02040503050406030204" pitchFamily="18" charset="0"/>
                            <a:ea typeface="Calibri" panose="020F0502020204030204" pitchFamily="34" charset="0"/>
                            <a:cs typeface="Times New Roman" panose="02020603050405020304" pitchFamily="18" charset="0"/>
                          </a:rPr>
                          <m:t>1−</m:t>
                        </m:r>
                        <m:sSup>
                          <m:sSup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pPr>
                          <m:e>
                            <m:d>
                              <m:dPr>
                                <m:begChr m:val="|"/>
                                <m:endChr m:val="|"/>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𝑡</m:t>
                                </m:r>
                              </m:e>
                            </m:d>
                          </m:e>
                          <m:sup>
                            <m:r>
                              <a:rPr lang="en-US" sz="26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26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600" i="1">
                                <a:effectLst/>
                                <a:latin typeface="Cambria Math" panose="02040503050406030204" pitchFamily="18" charset="0"/>
                                <a:ea typeface="Calibri" panose="020F0502020204030204" pitchFamily="34" charset="0"/>
                                <a:cs typeface="Times New Roman" panose="02020603050405020304" pitchFamily="18" charset="0"/>
                              </a:rPr>
                              <m:t>𝑅</m:t>
                            </m:r>
                          </m:e>
                          <m:sup>
                            <m:r>
                              <a:rPr lang="en-US" sz="2600" i="1">
                                <a:effectLst/>
                                <a:latin typeface="Cambria Math" panose="02040503050406030204" pitchFamily="18" charset="0"/>
                                <a:ea typeface="Calibri" panose="020F0502020204030204" pitchFamily="34" charset="0"/>
                                <a:cs typeface="Times New Roman" panose="02020603050405020304" pitchFamily="18" charset="0"/>
                              </a:rPr>
                              <m:t>2</m:t>
                            </m:r>
                          </m:sup>
                        </m:sSup>
                      </m:den>
                    </m:f>
                    <m:r>
                      <a:rPr lang="en-US" sz="2600" i="1">
                        <a:effectLst/>
                        <a:latin typeface="Cambria Math" panose="02040503050406030204" pitchFamily="18" charset="0"/>
                        <a:ea typeface="Calibri" panose="020F0502020204030204" pitchFamily="34" charset="0"/>
                        <a:cs typeface="Times New Roman" panose="02020603050405020304" pitchFamily="18" charset="0"/>
                      </a:rPr>
                      <m:t>,</m:t>
                    </m:r>
                    <m:r>
                      <a:rPr lang="en-US" sz="2600" i="1">
                        <a:effectLst/>
                        <a:latin typeface="Cambria Math" panose="02040503050406030204" pitchFamily="18" charset="0"/>
                        <a:ea typeface="Calibri" panose="020F0502020204030204" pitchFamily="34" charset="0"/>
                        <a:cs typeface="Cambria Math" panose="02040503050406030204" pitchFamily="18" charset="0"/>
                      </a:rPr>
                      <m:t>∀</m:t>
                    </m:r>
                    <m:r>
                      <a:rPr lang="en-US" sz="2600" i="1">
                        <a:effectLst/>
                        <a:latin typeface="Cambria Math" panose="02040503050406030204" pitchFamily="18" charset="0"/>
                        <a:ea typeface="Calibri" panose="020F0502020204030204" pitchFamily="34" charset="0"/>
                        <a:cs typeface="Times New Roman" panose="02020603050405020304" pitchFamily="18" charset="0"/>
                      </a:rPr>
                      <m:t>𝑡</m:t>
                    </m:r>
                    <m:r>
                      <a:rPr lang="en-US" sz="2600" i="1">
                        <a:effectLst/>
                        <a:latin typeface="Cambria Math" panose="02040503050406030204" pitchFamily="18" charset="0"/>
                        <a:ea typeface="Calibri" panose="020F0502020204030204" pitchFamily="34" charset="0"/>
                        <a:cs typeface="Cambria Math" panose="02040503050406030204" pitchFamily="18" charset="0"/>
                      </a:rPr>
                      <m:t>∈</m:t>
                    </m:r>
                    <m:r>
                      <a:rPr lang="en-US" sz="2600" i="1">
                        <a:effectLst/>
                        <a:latin typeface="Cambria Math" panose="02040503050406030204" pitchFamily="18" charset="0"/>
                        <a:ea typeface="Calibri" panose="020F0502020204030204" pitchFamily="34" charset="0"/>
                        <a:cs typeface="Times New Roman" panose="02020603050405020304" pitchFamily="18" charset="0"/>
                      </a:rPr>
                      <m:t>𝐷</m:t>
                    </m:r>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0,</m:t>
                        </m:r>
                        <m:r>
                          <a:rPr lang="en-US" sz="2600" i="1">
                            <a:effectLst/>
                            <a:latin typeface="Cambria Math" panose="02040503050406030204" pitchFamily="18" charset="0"/>
                            <a:ea typeface="Calibri" panose="020F0502020204030204" pitchFamily="34" charset="0"/>
                            <a:cs typeface="Times New Roman" panose="02020603050405020304" pitchFamily="18" charset="0"/>
                          </a:rPr>
                          <m:t>𝑅</m:t>
                        </m:r>
                      </m:e>
                    </m:d>
                  </m:oMath>
                </a14:m>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quả</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1000"/>
                  </a:spcAft>
                  <a:buNone/>
                  <a:tabLst>
                    <a:tab pos="171450" algn="l"/>
                  </a:tabLst>
                </a:pP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Lấy</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𝑋</m:t>
                        </m:r>
                        <m:r>
                          <a:rPr lang="en-US" sz="2600" i="1">
                            <a:effectLst/>
                            <a:latin typeface="Cambria Math" panose="02040503050406030204" pitchFamily="18" charset="0"/>
                            <a:ea typeface="Calibri" panose="020F0502020204030204" pitchFamily="34" charset="0"/>
                            <a:cs typeface="Times New Roman" panose="02020603050405020304" pitchFamily="18" charset="0"/>
                          </a:rPr>
                          <m:t>,</m:t>
                        </m:r>
                        <m:r>
                          <a:rPr lang="en-US" sz="2600" i="1">
                            <a:effectLst/>
                            <a:latin typeface="Cambria Math" panose="02040503050406030204" pitchFamily="18" charset="0"/>
                            <a:ea typeface="Calibri" panose="020F0502020204030204" pitchFamily="34" charset="0"/>
                            <a:cs typeface="Times New Roman" panose="02020603050405020304" pitchFamily="18" charset="0"/>
                          </a:rPr>
                          <m:t>𝜔</m:t>
                        </m:r>
                      </m:e>
                    </m:d>
                  </m:oMath>
                </a14:m>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đa</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tạp</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hermit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phức</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compact. Cho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dãy</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ánh</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xạ</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chỉnh</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hình</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effectLst/>
                            <a:latin typeface="Cambria Math" panose="02040503050406030204" pitchFamily="18" charset="0"/>
                            <a:ea typeface="Calibri" panose="020F0502020204030204" pitchFamily="34" charset="0"/>
                            <a:cs typeface="Times New Roman" panose="02020603050405020304" pitchFamily="18" charset="0"/>
                          </a:rPr>
                          <m:t>𝑓</m:t>
                        </m:r>
                      </m:e>
                      <m:sub>
                        <m:r>
                          <a:rPr lang="en-US" sz="2600" i="1">
                            <a:effectLst/>
                            <a:latin typeface="Cambria Math" panose="02040503050406030204" pitchFamily="18" charset="0"/>
                            <a:ea typeface="Calibri" panose="020F0502020204030204" pitchFamily="34" charset="0"/>
                            <a:cs typeface="Times New Roman" panose="02020603050405020304" pitchFamily="18" charset="0"/>
                          </a:rPr>
                          <m:t>𝑣</m:t>
                        </m:r>
                      </m:sub>
                    </m:sSub>
                    <m:r>
                      <a:rPr lang="en-US" sz="2600" i="1">
                        <a:effectLst/>
                        <a:latin typeface="Cambria Math" panose="02040503050406030204" pitchFamily="18" charset="0"/>
                        <a:ea typeface="Calibri" panose="020F0502020204030204" pitchFamily="34" charset="0"/>
                        <a:cs typeface="Times New Roman" panose="02020603050405020304" pitchFamily="18" charset="0"/>
                      </a:rPr>
                      <m:t>:</m:t>
                    </m:r>
                    <m:r>
                      <a:rPr lang="en-US" sz="2600" i="1">
                        <a:effectLst/>
                        <a:latin typeface="Cambria Math" panose="02040503050406030204" pitchFamily="18" charset="0"/>
                        <a:ea typeface="Calibri" panose="020F0502020204030204" pitchFamily="34" charset="0"/>
                        <a:cs typeface="Times New Roman" panose="02020603050405020304" pitchFamily="18" charset="0"/>
                      </a:rPr>
                      <m:t>𝛥</m:t>
                    </m:r>
                    <m:r>
                      <a:rPr lang="en-US" sz="2600" i="1">
                        <a:effectLst/>
                        <a:latin typeface="Cambria Math" panose="02040503050406030204" pitchFamily="18" charset="0"/>
                        <a:ea typeface="Calibri" panose="020F0502020204030204" pitchFamily="34" charset="0"/>
                        <a:cs typeface="Times New Roman" panose="02020603050405020304" pitchFamily="18" charset="0"/>
                      </a:rPr>
                      <m:t>→</m:t>
                    </m:r>
                    <m:r>
                      <a:rPr lang="en-US" sz="2600" i="1">
                        <a:effectLst/>
                        <a:latin typeface="Cambria Math" panose="02040503050406030204" pitchFamily="18" charset="0"/>
                        <a:ea typeface="Calibri" panose="020F0502020204030204" pitchFamily="34" charset="0"/>
                        <a:cs typeface="Times New Roman" panose="02020603050405020304" pitchFamily="18" charset="0"/>
                      </a:rPr>
                      <m:t>𝑋</m:t>
                    </m:r>
                  </m:oMath>
                </a14:m>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sao</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cho</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bPr>
                      <m:e>
                        <m:d>
                          <m:dPr>
                            <m:begChr m:val="‖"/>
                            <m:endChr m:val="‖"/>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sSubSup>
                              <m:sSubSup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bSupPr>
                              <m:e>
                                <m:r>
                                  <a:rPr lang="en-US" sz="2600" i="1">
                                    <a:effectLst/>
                                    <a:latin typeface="Cambria Math" panose="02040503050406030204" pitchFamily="18" charset="0"/>
                                    <a:ea typeface="Calibri" panose="020F0502020204030204" pitchFamily="34" charset="0"/>
                                    <a:cs typeface="Times New Roman" panose="02020603050405020304" pitchFamily="18" charset="0"/>
                                  </a:rPr>
                                  <m:t>𝑓</m:t>
                                </m:r>
                              </m:e>
                              <m:sub>
                                <m:r>
                                  <a:rPr lang="en-US" sz="2600" i="1">
                                    <a:effectLst/>
                                    <a:latin typeface="Cambria Math" panose="02040503050406030204" pitchFamily="18" charset="0"/>
                                    <a:ea typeface="Calibri" panose="020F0502020204030204" pitchFamily="34" charset="0"/>
                                    <a:cs typeface="Times New Roman" panose="02020603050405020304" pitchFamily="18" charset="0"/>
                                  </a:rPr>
                                  <m:t>𝑣</m:t>
                                </m:r>
                              </m:sub>
                              <m:sup>
                                <m:r>
                                  <a:rPr lang="en-US" sz="2600" i="1">
                                    <a:effectLst/>
                                    <a:latin typeface="Cambria Math" panose="02040503050406030204" pitchFamily="18" charset="0"/>
                                    <a:ea typeface="Calibri" panose="020F0502020204030204" pitchFamily="34" charset="0"/>
                                    <a:cs typeface="Times New Roman" panose="02020603050405020304" pitchFamily="18" charset="0"/>
                                  </a:rPr>
                                  <m:t>′</m:t>
                                </m:r>
                              </m:sup>
                            </m:sSubSup>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0</m:t>
                                </m:r>
                              </m:e>
                            </m:d>
                          </m:e>
                        </m:d>
                      </m:e>
                      <m:sub>
                        <m:r>
                          <a:rPr lang="en-US" sz="2600" i="1">
                            <a:effectLst/>
                            <a:latin typeface="Cambria Math" panose="02040503050406030204" pitchFamily="18" charset="0"/>
                            <a:ea typeface="Calibri" panose="020F0502020204030204" pitchFamily="34" charset="0"/>
                            <a:cs typeface="Times New Roman" panose="02020603050405020304" pitchFamily="18" charset="0"/>
                          </a:rPr>
                          <m:t>𝜔</m:t>
                        </m:r>
                      </m:sub>
                    </m:sSub>
                    <m:r>
                      <a:rPr lang="en-US" sz="2600" i="1">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khi</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đó</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tồn</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tại</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dãy</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song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chỉnh</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hình</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effectLst/>
                            <a:latin typeface="Cambria Math" panose="02040503050406030204" pitchFamily="18" charset="0"/>
                            <a:ea typeface="Calibri" panose="020F0502020204030204" pitchFamily="34" charset="0"/>
                            <a:cs typeface="Times New Roman" panose="02020603050405020304" pitchFamily="18" charset="0"/>
                          </a:rPr>
                          <m:t>𝜓</m:t>
                        </m:r>
                      </m:e>
                      <m:sub>
                        <m:r>
                          <a:rPr lang="en-US" sz="2600" i="1">
                            <a:effectLst/>
                            <a:latin typeface="Cambria Math" panose="02040503050406030204" pitchFamily="18" charset="0"/>
                            <a:ea typeface="Calibri" panose="020F0502020204030204" pitchFamily="34" charset="0"/>
                            <a:cs typeface="Times New Roman" panose="02020603050405020304" pitchFamily="18" charset="0"/>
                          </a:rPr>
                          <m:t>𝑣</m:t>
                        </m:r>
                      </m:sub>
                    </m:sSub>
                    <m:r>
                      <a:rPr lang="en-US" sz="2600" i="1">
                        <a:effectLst/>
                        <a:latin typeface="Cambria Math" panose="02040503050406030204" pitchFamily="18" charset="0"/>
                        <a:ea typeface="Calibri" panose="020F0502020204030204" pitchFamily="34" charset="0"/>
                        <a:cs typeface="Times New Roman" panose="02020603050405020304" pitchFamily="18" charset="0"/>
                      </a:rPr>
                      <m:t>:</m:t>
                    </m:r>
                    <m:r>
                      <a:rPr lang="en-US" sz="2600" i="1">
                        <a:effectLst/>
                        <a:latin typeface="Cambria Math" panose="02040503050406030204" pitchFamily="18" charset="0"/>
                        <a:ea typeface="Calibri" panose="020F0502020204030204" pitchFamily="34" charset="0"/>
                        <a:cs typeface="Times New Roman" panose="02020603050405020304" pitchFamily="18" charset="0"/>
                      </a:rPr>
                      <m:t>𝐷</m:t>
                    </m:r>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0,</m:t>
                        </m:r>
                        <m:r>
                          <a:rPr lang="en-US" sz="2600" i="1">
                            <a:effectLst/>
                            <a:latin typeface="Cambria Math" panose="02040503050406030204" pitchFamily="18" charset="0"/>
                            <a:ea typeface="Calibri" panose="020F0502020204030204" pitchFamily="34" charset="0"/>
                            <a:cs typeface="Times New Roman" panose="02020603050405020304" pitchFamily="18" charset="0"/>
                          </a:rPr>
                          <m:t>𝑅</m:t>
                        </m:r>
                      </m:e>
                    </m:d>
                    <m:r>
                      <a:rPr lang="en-US" sz="2600" i="1">
                        <a:effectLst/>
                        <a:latin typeface="Cambria Math" panose="02040503050406030204" pitchFamily="18" charset="0"/>
                        <a:ea typeface="Calibri" panose="020F0502020204030204" pitchFamily="34" charset="0"/>
                        <a:cs typeface="Times New Roman" panose="02020603050405020304" pitchFamily="18" charset="0"/>
                      </a:rPr>
                      <m:t>→</m:t>
                    </m:r>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1−1/</m:t>
                        </m:r>
                        <m:r>
                          <a:rPr lang="en-US" sz="2600" i="1">
                            <a:effectLst/>
                            <a:latin typeface="Cambria Math" panose="02040503050406030204" pitchFamily="18" charset="0"/>
                            <a:ea typeface="Calibri" panose="020F0502020204030204" pitchFamily="34" charset="0"/>
                            <a:cs typeface="Times New Roman" panose="02020603050405020304" pitchFamily="18" charset="0"/>
                          </a:rPr>
                          <m:t>𝑣</m:t>
                        </m:r>
                      </m:e>
                    </m:d>
                    <m:r>
                      <a:rPr lang="en-US" sz="2600" i="1">
                        <a:effectLst/>
                        <a:latin typeface="Cambria Math" panose="02040503050406030204" pitchFamily="18" charset="0"/>
                        <a:ea typeface="Calibri" panose="020F0502020204030204" pitchFamily="34" charset="0"/>
                        <a:cs typeface="Times New Roman" panose="02020603050405020304" pitchFamily="18" charset="0"/>
                      </a:rPr>
                      <m:t>𝛥</m:t>
                    </m:r>
                  </m:oMath>
                </a14:m>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func>
                      <m:func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funcPr>
                      <m:fName>
                        <m:r>
                          <a:rPr lang="en-US" sz="2600" i="1">
                            <a:effectLst/>
                            <a:latin typeface="Cambria Math" panose="02040503050406030204" pitchFamily="18" charset="0"/>
                            <a:ea typeface="Calibri" panose="020F0502020204030204" pitchFamily="34" charset="0"/>
                            <a:cs typeface="Times New Roman" panose="02020603050405020304" pitchFamily="18" charset="0"/>
                          </a:rPr>
                          <m:t>𝑙𝑖𝑚</m:t>
                        </m:r>
                      </m:fName>
                      <m:e>
                        <m:sSub>
                          <m:sSub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effectLst/>
                                <a:latin typeface="Cambria Math" panose="02040503050406030204" pitchFamily="18" charset="0"/>
                                <a:ea typeface="Calibri" panose="020F0502020204030204" pitchFamily="34" charset="0"/>
                                <a:cs typeface="Times New Roman" panose="02020603050405020304" pitchFamily="18" charset="0"/>
                              </a:rPr>
                              <m:t>𝑅</m:t>
                            </m:r>
                          </m:e>
                          <m:sub>
                            <m:r>
                              <a:rPr lang="en-US" sz="2600" i="1">
                                <a:effectLst/>
                                <a:latin typeface="Cambria Math" panose="02040503050406030204" pitchFamily="18" charset="0"/>
                                <a:ea typeface="Calibri" panose="020F0502020204030204" pitchFamily="34" charset="0"/>
                                <a:cs typeface="Times New Roman" panose="02020603050405020304" pitchFamily="18" charset="0"/>
                              </a:rPr>
                              <m:t>𝑣</m:t>
                            </m:r>
                          </m:sub>
                        </m:sSub>
                      </m:e>
                    </m:func>
                    <m:r>
                      <a:rPr lang="en-US" sz="2600" i="1">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2600" dirty="0">
                    <a:effectLst/>
                    <a:latin typeface="Calibri" panose="020F0502020204030204" pitchFamily="34" charset="0"/>
                    <a:ea typeface="Calibri" panose="020F0502020204030204" pitchFamily="34" charset="0"/>
                    <a:cs typeface="Times New Roman" panose="02020603050405020304" pitchFamily="18" charset="0"/>
                  </a:rPr>
                  <a:t>, </a:t>
                </a:r>
                <a14:m>
                  <m:oMath xmlns:m="http://schemas.openxmlformats.org/officeDocument/2006/math">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sSub>
                          <m:sSub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effectLst/>
                                <a:latin typeface="Cambria Math" panose="02040503050406030204" pitchFamily="18" charset="0"/>
                                <a:ea typeface="Calibri" panose="020F0502020204030204" pitchFamily="34" charset="0"/>
                                <a:cs typeface="Times New Roman" panose="02020603050405020304" pitchFamily="18" charset="0"/>
                              </a:rPr>
                              <m:t>𝑓</m:t>
                            </m:r>
                          </m:e>
                          <m:sub>
                            <m:r>
                              <a:rPr lang="en-US" sz="2600" i="1">
                                <a:effectLst/>
                                <a:latin typeface="Cambria Math" panose="02040503050406030204" pitchFamily="18" charset="0"/>
                                <a:ea typeface="Calibri" panose="020F0502020204030204" pitchFamily="34" charset="0"/>
                                <a:cs typeface="Times New Roman" panose="02020603050405020304" pitchFamily="18" charset="0"/>
                              </a:rPr>
                              <m:t>𝑣</m:t>
                            </m:r>
                          </m:sub>
                        </m:sSub>
                        <m:r>
                          <a:rPr lang="en-US" sz="2600" i="1">
                            <a:effectLst/>
                            <a:latin typeface="Cambria Math" panose="02040503050406030204" pitchFamily="18" charset="0"/>
                            <a:ea typeface="Calibri" panose="020F0502020204030204" pitchFamily="34" charset="0"/>
                            <a:cs typeface="Cambria Math" panose="02040503050406030204" pitchFamily="18" charset="0"/>
                          </a:rPr>
                          <m:t>∘</m:t>
                        </m:r>
                        <m:sSub>
                          <m:sSub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effectLst/>
                                <a:latin typeface="Cambria Math" panose="02040503050406030204" pitchFamily="18" charset="0"/>
                                <a:ea typeface="Calibri" panose="020F0502020204030204" pitchFamily="34" charset="0"/>
                                <a:cs typeface="Times New Roman" panose="02020603050405020304" pitchFamily="18" charset="0"/>
                              </a:rPr>
                              <m:t>𝜓</m:t>
                            </m:r>
                          </m:e>
                          <m:sub>
                            <m:r>
                              <a:rPr lang="en-US" sz="2600" i="1">
                                <a:effectLst/>
                                <a:latin typeface="Cambria Math" panose="02040503050406030204" pitchFamily="18" charset="0"/>
                                <a:ea typeface="Calibri" panose="020F0502020204030204" pitchFamily="34" charset="0"/>
                                <a:cs typeface="Times New Roman" panose="02020603050405020304" pitchFamily="18" charset="0"/>
                              </a:rPr>
                              <m:t>𝑣</m:t>
                            </m:r>
                          </m:sub>
                        </m:sSub>
                      </m:e>
                    </m:d>
                  </m:oMath>
                </a14:m>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hội</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tụ</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đề</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compact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tới</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ánh</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xạ</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chỉnh</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hình</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600" i="1">
                        <a:effectLst/>
                        <a:latin typeface="Cambria Math" panose="02040503050406030204" pitchFamily="18" charset="0"/>
                        <a:ea typeface="Calibri" panose="020F0502020204030204" pitchFamily="34" charset="0"/>
                        <a:cs typeface="Times New Roman" panose="02020603050405020304" pitchFamily="18" charset="0"/>
                      </a:rPr>
                      <m:t>𝑔</m:t>
                    </m:r>
                    <m:r>
                      <a:rPr lang="en-US" sz="2600" i="1">
                        <a:effectLst/>
                        <a:latin typeface="Cambria Math" panose="02040503050406030204" pitchFamily="18" charset="0"/>
                        <a:ea typeface="Calibri" panose="020F0502020204030204" pitchFamily="34" charset="0"/>
                        <a:cs typeface="Times New Roman" panose="02020603050405020304" pitchFamily="18" charset="0"/>
                      </a:rPr>
                      <m:t>:</m:t>
                    </m:r>
                    <m:r>
                      <a:rPr lang="en-US" sz="2600" i="1">
                        <a:effectLst/>
                        <a:latin typeface="Cambria Math" panose="02040503050406030204" pitchFamily="18" charset="0"/>
                        <a:ea typeface="Calibri" panose="020F0502020204030204" pitchFamily="34" charset="0"/>
                        <a:cs typeface="Cambria Math" panose="02040503050406030204" pitchFamily="18" charset="0"/>
                      </a:rPr>
                      <m:t>ℂ</m:t>
                    </m:r>
                    <m:r>
                      <a:rPr lang="en-US" sz="2600" i="1">
                        <a:effectLst/>
                        <a:latin typeface="Cambria Math" panose="02040503050406030204" pitchFamily="18" charset="0"/>
                        <a:ea typeface="Calibri" panose="020F0502020204030204" pitchFamily="34" charset="0"/>
                        <a:cs typeface="Calibri" panose="020F0502020204030204" pitchFamily="34" charset="0"/>
                      </a:rPr>
                      <m:t>→</m:t>
                    </m:r>
                    <m:r>
                      <a:rPr lang="en-US" sz="2600" i="1">
                        <a:effectLst/>
                        <a:latin typeface="Cambria Math" panose="02040503050406030204" pitchFamily="18" charset="0"/>
                        <a:ea typeface="Calibri" panose="020F0502020204030204" pitchFamily="34" charset="0"/>
                        <a:cs typeface="Times New Roman" panose="02020603050405020304" pitchFamily="18" charset="0"/>
                      </a:rPr>
                      <m:t>𝑋</m:t>
                    </m:r>
                  </m:oMath>
                </a14:m>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thỏa</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mãn</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bPr>
                      <m:e>
                        <m:d>
                          <m:dPr>
                            <m:begChr m:val="‖"/>
                            <m:endChr m:val="‖"/>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sSup>
                              <m:sSup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600" i="1">
                                    <a:effectLst/>
                                    <a:latin typeface="Cambria Math" panose="02040503050406030204" pitchFamily="18" charset="0"/>
                                    <a:ea typeface="Calibri" panose="020F0502020204030204" pitchFamily="34" charset="0"/>
                                    <a:cs typeface="Times New Roman" panose="02020603050405020304" pitchFamily="18" charset="0"/>
                                  </a:rPr>
                                  <m:t>𝑔</m:t>
                                </m:r>
                              </m:e>
                              <m:sup>
                                <m:r>
                                  <a:rPr lang="en-US" sz="2600" i="1">
                                    <a:effectLst/>
                                    <a:latin typeface="Cambria Math" panose="02040503050406030204" pitchFamily="18" charset="0"/>
                                    <a:ea typeface="Calibri" panose="020F0502020204030204" pitchFamily="34" charset="0"/>
                                    <a:cs typeface="Times New Roman" panose="02020603050405020304" pitchFamily="18" charset="0"/>
                                  </a:rPr>
                                  <m:t>′</m:t>
                                </m:r>
                              </m:sup>
                            </m:sSup>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0</m:t>
                                </m:r>
                              </m:e>
                            </m:d>
                          </m:e>
                        </m:d>
                      </m:e>
                      <m:sub>
                        <m:r>
                          <a:rPr lang="en-US" sz="2600" i="1">
                            <a:effectLst/>
                            <a:latin typeface="Cambria Math" panose="02040503050406030204" pitchFamily="18" charset="0"/>
                            <a:ea typeface="Calibri" panose="020F0502020204030204" pitchFamily="34" charset="0"/>
                            <a:cs typeface="Times New Roman" panose="02020603050405020304" pitchFamily="18" charset="0"/>
                          </a:rPr>
                          <m:t>𝜔</m:t>
                        </m:r>
                      </m:sub>
                    </m:sSub>
                    <m:r>
                      <a:rPr lang="en-US" sz="2600" i="1">
                        <a:effectLst/>
                        <a:latin typeface="Cambria Math" panose="02040503050406030204" pitchFamily="18" charset="0"/>
                        <a:ea typeface="Calibri" panose="020F0502020204030204" pitchFamily="34" charset="0"/>
                        <a:cs typeface="Times New Roman" panose="02020603050405020304" pitchFamily="18" charset="0"/>
                      </a:rPr>
                      <m:t>=1</m:t>
                    </m:r>
                  </m:oMath>
                </a14:m>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limLow>
                      <m:limLow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limLowPr>
                      <m:e>
                        <m:r>
                          <a:rPr lang="en-US" sz="2600" i="1">
                            <a:effectLst/>
                            <a:latin typeface="Cambria Math" panose="02040503050406030204" pitchFamily="18" charset="0"/>
                            <a:ea typeface="Calibri" panose="020F0502020204030204" pitchFamily="34" charset="0"/>
                            <a:cs typeface="Times New Roman" panose="02020603050405020304" pitchFamily="18" charset="0"/>
                          </a:rPr>
                          <m:t>𝑠𝑢𝑝</m:t>
                        </m:r>
                      </m:e>
                      <m:lim>
                        <m:r>
                          <a:rPr lang="en-US" sz="2600" i="1">
                            <a:effectLst/>
                            <a:latin typeface="Cambria Math" panose="02040503050406030204" pitchFamily="18" charset="0"/>
                            <a:ea typeface="Calibri" panose="020F0502020204030204" pitchFamily="34" charset="0"/>
                            <a:cs typeface="Times New Roman" panose="02020603050405020304" pitchFamily="18" charset="0"/>
                          </a:rPr>
                          <m:t>𝑡</m:t>
                        </m:r>
                        <m:r>
                          <a:rPr lang="en-US" sz="2600" i="1">
                            <a:effectLst/>
                            <a:latin typeface="Cambria Math" panose="02040503050406030204" pitchFamily="18" charset="0"/>
                            <a:ea typeface="Calibri" panose="020F0502020204030204" pitchFamily="34" charset="0"/>
                            <a:cs typeface="Cambria Math" panose="02040503050406030204" pitchFamily="18" charset="0"/>
                          </a:rPr>
                          <m:t>∈</m:t>
                        </m:r>
                        <m:r>
                          <a:rPr lang="en-US" sz="2600" i="1">
                            <a:effectLst/>
                            <a:latin typeface="Cambria Math" panose="02040503050406030204" pitchFamily="18" charset="0"/>
                            <a:ea typeface="Calibri" panose="020F0502020204030204" pitchFamily="34" charset="0"/>
                            <a:cs typeface="Cambria Math" panose="02040503050406030204" pitchFamily="18" charset="0"/>
                          </a:rPr>
                          <m:t>ℂ</m:t>
                        </m:r>
                      </m:lim>
                    </m:limLow>
                    <m:sSub>
                      <m:sSub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bPr>
                      <m:e>
                        <m:d>
                          <m:dPr>
                            <m:begChr m:val="‖"/>
                            <m:endChr m:val="‖"/>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sSup>
                              <m:sSup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600" i="1">
                                    <a:effectLst/>
                                    <a:latin typeface="Cambria Math" panose="02040503050406030204" pitchFamily="18" charset="0"/>
                                    <a:ea typeface="Calibri" panose="020F0502020204030204" pitchFamily="34" charset="0"/>
                                    <a:cs typeface="Times New Roman" panose="02020603050405020304" pitchFamily="18" charset="0"/>
                                  </a:rPr>
                                  <m:t>𝑔</m:t>
                                </m:r>
                              </m:e>
                              <m:sup>
                                <m:r>
                                  <a:rPr lang="en-US" sz="2600" i="1">
                                    <a:effectLst/>
                                    <a:latin typeface="Cambria Math" panose="02040503050406030204" pitchFamily="18" charset="0"/>
                                    <a:ea typeface="Calibri" panose="020F0502020204030204" pitchFamily="34" charset="0"/>
                                    <a:cs typeface="Times New Roman" panose="02020603050405020304" pitchFamily="18" charset="0"/>
                                  </a:rPr>
                                  <m:t>′</m:t>
                                </m:r>
                              </m:sup>
                            </m:sSup>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2600" i="1">
                                    <a:effectLst/>
                                    <a:latin typeface="Cambria Math" panose="02040503050406030204" pitchFamily="18" charset="0"/>
                                    <a:ea typeface="Calibri" panose="020F0502020204030204" pitchFamily="34" charset="0"/>
                                    <a:cs typeface="Times New Roman" panose="02020603050405020304" pitchFamily="18" charset="0"/>
                                  </a:rPr>
                                  <m:t>𝑡</m:t>
                                </m:r>
                              </m:e>
                            </m:d>
                          </m:e>
                        </m:d>
                      </m:e>
                      <m:sub>
                        <m:r>
                          <a:rPr lang="en-US" sz="2600" i="1">
                            <a:effectLst/>
                            <a:latin typeface="Cambria Math" panose="02040503050406030204" pitchFamily="18" charset="0"/>
                            <a:ea typeface="Calibri" panose="020F0502020204030204" pitchFamily="34" charset="0"/>
                            <a:cs typeface="Times New Roman" panose="02020603050405020304" pitchFamily="18" charset="0"/>
                          </a:rPr>
                          <m:t>𝜔</m:t>
                        </m:r>
                      </m:sub>
                    </m:sSub>
                    <m:r>
                      <a:rPr lang="en-US" sz="2600" i="1">
                        <a:effectLst/>
                        <a:latin typeface="Cambria Math" panose="02040503050406030204" pitchFamily="18" charset="0"/>
                        <a:ea typeface="Calibri" panose="020F0502020204030204" pitchFamily="34" charset="0"/>
                        <a:cs typeface="Times New Roman" panose="02020603050405020304" pitchFamily="18" charset="0"/>
                      </a:rPr>
                      <m:t>≤1</m:t>
                    </m:r>
                  </m:oMath>
                </a14:m>
                <a:r>
                  <a:rPr lang="en-US" sz="26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3" name="Chỗ dành sẵn cho Nội dung 2">
                <a:extLst>
                  <a:ext uri="{FF2B5EF4-FFF2-40B4-BE49-F238E27FC236}">
                    <a16:creationId xmlns:a16="http://schemas.microsoft.com/office/drawing/2014/main" id="{13B02951-9357-482F-B08E-B883A8B69AE9}"/>
                  </a:ext>
                </a:extLst>
              </p:cNvPr>
              <p:cNvSpPr>
                <a:spLocks noGrp="1" noRot="1" noChangeAspect="1" noMove="1" noResize="1" noEditPoints="1" noAdjustHandles="1" noChangeArrowheads="1" noChangeShapeType="1" noTextEdit="1"/>
              </p:cNvSpPr>
              <p:nvPr>
                <p:ph idx="1"/>
              </p:nvPr>
            </p:nvSpPr>
            <p:spPr>
              <a:xfrm>
                <a:off x="147734" y="164775"/>
                <a:ext cx="12044266" cy="6693225"/>
              </a:xfrm>
              <a:blipFill>
                <a:blip r:embed="rId2"/>
                <a:stretch>
                  <a:fillRect l="-911" t="-1457" r="-304"/>
                </a:stretch>
              </a:blipFill>
            </p:spPr>
            <p:txBody>
              <a:bodyPr/>
              <a:lstStyle/>
              <a:p>
                <a:r>
                  <a:rPr lang="en-US">
                    <a:noFill/>
                  </a:rPr>
                  <a:t> </a:t>
                </a:r>
              </a:p>
            </p:txBody>
          </p:sp>
        </mc:Fallback>
      </mc:AlternateContent>
    </p:spTree>
    <p:extLst>
      <p:ext uri="{BB962C8B-B14F-4D97-AF65-F5344CB8AC3E}">
        <p14:creationId xmlns:p14="http://schemas.microsoft.com/office/powerpoint/2010/main" val="3481683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hỗ dành sẵn cho Nội dung 2">
                <a:extLst>
                  <a:ext uri="{FF2B5EF4-FFF2-40B4-BE49-F238E27FC236}">
                    <a16:creationId xmlns:a16="http://schemas.microsoft.com/office/drawing/2014/main" id="{3B419B8E-3CC8-4B43-86C1-F30181B25B9B}"/>
                  </a:ext>
                </a:extLst>
              </p:cNvPr>
              <p:cNvSpPr>
                <a:spLocks noGrp="1"/>
              </p:cNvSpPr>
              <p:nvPr>
                <p:ph idx="1"/>
              </p:nvPr>
            </p:nvSpPr>
            <p:spPr>
              <a:xfrm>
                <a:off x="92292" y="0"/>
                <a:ext cx="12099708" cy="6858000"/>
              </a:xfrm>
            </p:spPr>
            <p:txBody>
              <a:bodyPr>
                <a:noAutofit/>
              </a:bodyPr>
              <a:lstStyle/>
              <a:p>
                <a:pPr marL="0" marR="0" indent="0">
                  <a:lnSpc>
                    <a:spcPct val="150000"/>
                  </a:lnSpc>
                  <a:spcBef>
                    <a:spcPts val="0"/>
                  </a:spcBef>
                  <a:spcAft>
                    <a:spcPts val="0"/>
                  </a:spcAft>
                  <a:buNone/>
                  <a:tabLst>
                    <a:tab pos="171450" algn="l"/>
                  </a:tabLst>
                </a:pP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lý</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fr-FR" dirty="0">
                    <a:effectLst/>
                    <a:latin typeface="Times New Roman" panose="02020603050405020304" pitchFamily="18" charset="0"/>
                    <a:ea typeface="Calibri" panose="020F0502020204030204" pitchFamily="34" charset="0"/>
                    <a:cs typeface="Times New Roman" panose="02020603050405020304" pitchFamily="18" charset="0"/>
                  </a:rPr>
                  <a:t>Cho </a:t>
                </a:r>
                <a14:m>
                  <m:oMath xmlns:m="http://schemas.openxmlformats.org/officeDocument/2006/math">
                    <m:r>
                      <a:rPr lang="en-US" i="1">
                        <a:effectLst/>
                        <a:latin typeface="Cambria Math" panose="02040503050406030204" pitchFamily="18" charset="0"/>
                        <a:ea typeface="Calibri" panose="020F0502020204030204" pitchFamily="34" charset="0"/>
                        <a:cs typeface="Times New Roman" panose="02020603050405020304" pitchFamily="18" charset="0"/>
                      </a:rPr>
                      <m:t>𝑋</m:t>
                    </m:r>
                  </m:oMath>
                </a14:m>
                <a:r>
                  <a:rPr lang="fr-FR" dirty="0">
                    <a:effectLst/>
                    <a:latin typeface="Times New Roman" panose="02020603050405020304" pitchFamily="18" charset="0"/>
                    <a:ea typeface="Calibri" panose="020F0502020204030204" pitchFamily="34" charset="0"/>
                    <a:cs typeface="Times New Roman" panose="02020603050405020304" pitchFamily="18" charset="0"/>
                  </a:rPr>
                  <a:t> là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đa</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tạp</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phức</a:t>
                </a:r>
                <a:r>
                  <a:rPr lang="fr-FR" dirty="0">
                    <a:effectLst/>
                    <a:latin typeface="Times New Roman" panose="02020603050405020304" pitchFamily="18" charset="0"/>
                    <a:ea typeface="Calibri" panose="020F0502020204030204" pitchFamily="34" charset="0"/>
                    <a:cs typeface="Times New Roman" panose="02020603050405020304" pitchFamily="18" charset="0"/>
                  </a:rPr>
                  <a:t> compact. Khi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đó</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những</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khẳng</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sau</a:t>
                </a:r>
                <a:r>
                  <a:rPr lang="fr-FR" dirty="0">
                    <a:effectLst/>
                    <a:latin typeface="Times New Roman" panose="02020603050405020304" pitchFamily="18" charset="0"/>
                    <a:ea typeface="Calibri" panose="020F0502020204030204" pitchFamily="34" charset="0"/>
                    <a:cs typeface="Times New Roman" panose="02020603050405020304" pitchFamily="18" charset="0"/>
                  </a:rPr>
                  <a:t> là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tương</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đương</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en-US" dirty="0" err="1">
                    <a:effectLst/>
                    <a:latin typeface="Times New Roman" panose="02020603050405020304" pitchFamily="18" charset="0"/>
                    <a:ea typeface="Calibri" panose="020F0502020204030204" pitchFamily="34" charset="0"/>
                    <a:cs typeface="Times New Roman" panose="02020603050405020304" pitchFamily="18" charset="0"/>
                  </a:rPr>
                  <a:t>i</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i="1">
                        <a:effectLst/>
                        <a:latin typeface="Cambria Math" panose="02040503050406030204" pitchFamily="18" charset="0"/>
                        <a:ea typeface="Calibri" panose="020F0502020204030204" pitchFamily="34" charset="0"/>
                        <a:cs typeface="Times New Roman" panose="02020603050405020304" pitchFamily="18" charset="0"/>
                      </a:rPr>
                      <m:t>𝑋</m:t>
                    </m:r>
                  </m:oMath>
                </a14:m>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dirty="0">
                    <a:effectLst/>
                    <a:latin typeface="Times New Roman" panose="02020603050405020304" pitchFamily="18" charset="0"/>
                    <a:ea typeface="Calibri" panose="020F0502020204030204" pitchFamily="34" charset="0"/>
                    <a:cs typeface="Times New Roman" panose="02020603050405020304" pitchFamily="18" charset="0"/>
                  </a:rPr>
                  <a:t> hyperbolic</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en-US" dirty="0">
                    <a:effectLst/>
                    <a:latin typeface="Times New Roman" panose="02020603050405020304" pitchFamily="18" charset="0"/>
                    <a:ea typeface="Calibri" panose="020F0502020204030204" pitchFamily="34" charset="0"/>
                    <a:cs typeface="Times New Roman" panose="02020603050405020304" pitchFamily="18" charset="0"/>
                  </a:rPr>
                  <a:t>ii) </a:t>
                </a:r>
                <a14:m>
                  <m:oMath xmlns:m="http://schemas.openxmlformats.org/officeDocument/2006/math">
                    <m:acc>
                      <m:accPr>
                        <m:chr m:val="̸"/>
                        <m:ctrlPr>
                          <a:rPr lang="en-US" i="1">
                            <a:effectLst/>
                            <a:latin typeface="Cambria Math" panose="02040503050406030204" pitchFamily="18" charset="0"/>
                            <a:ea typeface="Calibri" panose="020F0502020204030204" pitchFamily="34" charset="0"/>
                            <a:cs typeface="Times New Roman" panose="02020603050405020304" pitchFamily="18" charset="0"/>
                          </a:rPr>
                        </m:ctrlPr>
                      </m:accPr>
                      <m:e>
                        <m:r>
                          <a:rPr lang="en-US" i="1">
                            <a:effectLst/>
                            <a:latin typeface="Cambria Math" panose="02040503050406030204" pitchFamily="18" charset="0"/>
                            <a:ea typeface="Calibri" panose="020F0502020204030204" pitchFamily="34" charset="0"/>
                            <a:cs typeface="Cambria Math" panose="02040503050406030204" pitchFamily="18" charset="0"/>
                          </a:rPr>
                          <m:t>∃</m:t>
                        </m:r>
                      </m:e>
                    </m:acc>
                    <m:r>
                      <a:rPr lang="en-US" i="1">
                        <a:effectLst/>
                        <a:latin typeface="Cambria Math" panose="02040503050406030204" pitchFamily="18" charset="0"/>
                        <a:ea typeface="Calibri" panose="020F0502020204030204" pitchFamily="34" charset="0"/>
                        <a:cs typeface="Times New Roman" panose="02020603050405020304" pitchFamily="18" charset="0"/>
                      </a:rPr>
                      <m:t>𝑓</m:t>
                    </m:r>
                    <m:r>
                      <a:rPr lang="en-US" i="1">
                        <a:effectLst/>
                        <a:latin typeface="Cambria Math" panose="02040503050406030204" pitchFamily="18" charset="0"/>
                        <a:ea typeface="Calibri" panose="020F0502020204030204" pitchFamily="34" charset="0"/>
                        <a:cs typeface="Times New Roman" panose="02020603050405020304" pitchFamily="18" charset="0"/>
                      </a:rPr>
                      <m:t>:</m:t>
                    </m:r>
                    <m:r>
                      <a:rPr lang="en-US" i="1">
                        <a:effectLst/>
                        <a:latin typeface="Cambria Math" panose="02040503050406030204" pitchFamily="18" charset="0"/>
                        <a:ea typeface="Calibri" panose="020F0502020204030204" pitchFamily="34" charset="0"/>
                        <a:cs typeface="Cambria Math" panose="02040503050406030204" pitchFamily="18" charset="0"/>
                      </a:rPr>
                      <m:t>ℂ</m:t>
                    </m:r>
                    <m:r>
                      <a:rPr lang="en-US" i="1">
                        <a:effectLst/>
                        <a:latin typeface="Cambria Math" panose="02040503050406030204" pitchFamily="18" charset="0"/>
                        <a:ea typeface="Calibri" panose="020F0502020204030204" pitchFamily="34" charset="0"/>
                        <a:cs typeface="Calibri" panose="020F0502020204030204" pitchFamily="34" charset="0"/>
                      </a:rPr>
                      <m:t>→</m:t>
                    </m:r>
                    <m:r>
                      <a:rPr lang="en-US" i="1">
                        <a:effectLst/>
                        <a:latin typeface="Cambria Math" panose="02040503050406030204" pitchFamily="18" charset="0"/>
                        <a:ea typeface="Calibri" panose="020F0502020204030204" pitchFamily="34" charset="0"/>
                        <a:cs typeface="Times New Roman" panose="02020603050405020304" pitchFamily="18" charset="0"/>
                      </a:rPr>
                      <m:t>𝑋</m:t>
                    </m:r>
                  </m:oMath>
                </a14:m>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chỉnh</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hình</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khác</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hằng</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en-US" dirty="0">
                    <a:effectLst/>
                    <a:latin typeface="Times New Roman" panose="02020603050405020304" pitchFamily="18" charset="0"/>
                    <a:ea typeface="Calibri" panose="020F0502020204030204" pitchFamily="34" charset="0"/>
                    <a:cs typeface="Times New Roman" panose="02020603050405020304" pitchFamily="18" charset="0"/>
                  </a:rPr>
                  <a:t>iii) </a:t>
                </a:r>
                <a14:m>
                  <m:oMath xmlns:m="http://schemas.openxmlformats.org/officeDocument/2006/math">
                    <m:acc>
                      <m:accPr>
                        <m:chr m:val="̸"/>
                        <m:ctrlPr>
                          <a:rPr lang="en-US" i="1">
                            <a:effectLst/>
                            <a:latin typeface="Cambria Math" panose="02040503050406030204" pitchFamily="18" charset="0"/>
                            <a:ea typeface="Calibri" panose="020F0502020204030204" pitchFamily="34" charset="0"/>
                            <a:cs typeface="Times New Roman" panose="02020603050405020304" pitchFamily="18" charset="0"/>
                          </a:rPr>
                        </m:ctrlPr>
                      </m:accPr>
                      <m:e>
                        <m:r>
                          <a:rPr lang="en-US" i="1">
                            <a:effectLst/>
                            <a:latin typeface="Cambria Math" panose="02040503050406030204" pitchFamily="18" charset="0"/>
                            <a:ea typeface="Calibri" panose="020F0502020204030204" pitchFamily="34" charset="0"/>
                            <a:cs typeface="Cambria Math" panose="02040503050406030204" pitchFamily="18" charset="0"/>
                          </a:rPr>
                          <m:t>∃</m:t>
                        </m:r>
                      </m:e>
                    </m:acc>
                    <m:r>
                      <a:rPr lang="en-US" i="1">
                        <a:effectLst/>
                        <a:latin typeface="Cambria Math" panose="02040503050406030204" pitchFamily="18" charset="0"/>
                        <a:ea typeface="Calibri" panose="020F0502020204030204" pitchFamily="34" charset="0"/>
                        <a:cs typeface="Times New Roman" panose="02020603050405020304" pitchFamily="18" charset="0"/>
                      </a:rPr>
                      <m:t>𝑔</m:t>
                    </m:r>
                    <m:r>
                      <a:rPr lang="en-US" i="1">
                        <a:effectLst/>
                        <a:latin typeface="Cambria Math" panose="02040503050406030204" pitchFamily="18" charset="0"/>
                        <a:ea typeface="Calibri" panose="020F0502020204030204" pitchFamily="34" charset="0"/>
                        <a:cs typeface="Times New Roman" panose="02020603050405020304" pitchFamily="18" charset="0"/>
                      </a:rPr>
                      <m:t>:</m:t>
                    </m:r>
                    <m:r>
                      <a:rPr lang="en-US" i="1">
                        <a:effectLst/>
                        <a:latin typeface="Cambria Math" panose="02040503050406030204" pitchFamily="18" charset="0"/>
                        <a:ea typeface="Calibri" panose="020F0502020204030204" pitchFamily="34" charset="0"/>
                        <a:cs typeface="Cambria Math" panose="02040503050406030204" pitchFamily="18" charset="0"/>
                      </a:rPr>
                      <m:t>ℂ</m:t>
                    </m:r>
                    <m:r>
                      <a:rPr lang="en-US" i="1">
                        <a:effectLst/>
                        <a:latin typeface="Cambria Math" panose="02040503050406030204" pitchFamily="18" charset="0"/>
                        <a:ea typeface="Calibri" panose="020F0502020204030204" pitchFamily="34" charset="0"/>
                        <a:cs typeface="Calibri" panose="020F0502020204030204" pitchFamily="34" charset="0"/>
                      </a:rPr>
                      <m:t>→</m:t>
                    </m:r>
                    <m:r>
                      <a:rPr lang="en-US" i="1">
                        <a:effectLst/>
                        <a:latin typeface="Cambria Math" panose="02040503050406030204" pitchFamily="18" charset="0"/>
                        <a:ea typeface="Calibri" panose="020F0502020204030204" pitchFamily="34" charset="0"/>
                        <a:cs typeface="Times New Roman" panose="02020603050405020304" pitchFamily="18" charset="0"/>
                      </a:rPr>
                      <m:t>𝑋</m:t>
                    </m:r>
                  </m:oMath>
                </a14:m>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đường</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cong</a:t>
                </a:r>
                <a:r>
                  <a:rPr lang="en-US" dirty="0">
                    <a:effectLst/>
                    <a:latin typeface="Times New Roman" panose="02020603050405020304" pitchFamily="18" charset="0"/>
                    <a:ea typeface="Calibri" panose="020F0502020204030204" pitchFamily="34" charset="0"/>
                    <a:cs typeface="Times New Roman" panose="02020603050405020304" pitchFamily="18" charset="0"/>
                  </a:rPr>
                  <a:t> Brody</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1000"/>
                  </a:spcAft>
                  <a:buNone/>
                  <a:tabLst>
                    <a:tab pos="171450" algn="l"/>
                  </a:tabLst>
                </a:pPr>
                <a:r>
                  <a:rPr lang="en-US" dirty="0">
                    <a:effectLst/>
                    <a:latin typeface="Times New Roman" panose="02020603050405020304" pitchFamily="18" charset="0"/>
                    <a:ea typeface="Calibri" panose="020F0502020204030204" pitchFamily="34" charset="0"/>
                    <a:cs typeface="Times New Roman" panose="02020603050405020304" pitchFamily="18" charset="0"/>
                  </a:rPr>
                  <a:t>iv) </a:t>
                </a:r>
                <a14:m>
                  <m:oMath xmlns:m="http://schemas.openxmlformats.org/officeDocument/2006/math">
                    <m:sSub>
                      <m:sSubPr>
                        <m:ctrlPr>
                          <a:rPr lang="en-US"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i="1">
                            <a:effectLst/>
                            <a:latin typeface="Cambria Math" panose="02040503050406030204" pitchFamily="18" charset="0"/>
                            <a:ea typeface="Calibri" panose="020F0502020204030204" pitchFamily="34" charset="0"/>
                            <a:cs typeface="Times New Roman" panose="02020603050405020304" pitchFamily="18" charset="0"/>
                          </a:rPr>
                          <m:t>𝑘</m:t>
                        </m:r>
                      </m:e>
                      <m:sub>
                        <m:r>
                          <a:rPr lang="en-US" i="1">
                            <a:effectLst/>
                            <a:latin typeface="Cambria Math" panose="02040503050406030204" pitchFamily="18" charset="0"/>
                            <a:ea typeface="Calibri" panose="020F0502020204030204" pitchFamily="34" charset="0"/>
                            <a:cs typeface="Times New Roman" panose="02020603050405020304" pitchFamily="18" charset="0"/>
                          </a:rPr>
                          <m:t>𝑋</m:t>
                        </m:r>
                      </m:sub>
                    </m:sSub>
                    <m:d>
                      <m:dPr>
                        <m:ctrlPr>
                          <a:rPr lang="en-US" i="1">
                            <a:effectLst/>
                            <a:latin typeface="Cambria Math" panose="02040503050406030204" pitchFamily="18" charset="0"/>
                            <a:ea typeface="Calibri" panose="020F0502020204030204" pitchFamily="34" charset="0"/>
                            <a:cs typeface="Times New Roman" panose="02020603050405020304" pitchFamily="18" charset="0"/>
                          </a:rPr>
                        </m:ctrlPr>
                      </m:dPr>
                      <m:e>
                        <m:r>
                          <a:rPr lang="en-US" i="1">
                            <a:effectLst/>
                            <a:latin typeface="Cambria Math" panose="02040503050406030204" pitchFamily="18" charset="0"/>
                            <a:ea typeface="Calibri" panose="020F0502020204030204" pitchFamily="34" charset="0"/>
                            <a:cs typeface="Times New Roman" panose="02020603050405020304" pitchFamily="18" charset="0"/>
                          </a:rPr>
                          <m:t>𝜉</m:t>
                        </m:r>
                      </m:e>
                    </m:d>
                    <m:r>
                      <a:rPr lang="en-US" i="1">
                        <a:effectLst/>
                        <a:latin typeface="Cambria Math" panose="02040503050406030204" pitchFamily="18" charset="0"/>
                        <a:ea typeface="Calibri" panose="020F0502020204030204" pitchFamily="34" charset="0"/>
                        <a:cs typeface="Times New Roman" panose="02020603050405020304" pitchFamily="18" charset="0"/>
                      </a:rPr>
                      <m:t>≥</m:t>
                    </m:r>
                    <m:r>
                      <a:rPr lang="en-US" i="1">
                        <a:effectLst/>
                        <a:latin typeface="Cambria Math" panose="02040503050406030204" pitchFamily="18" charset="0"/>
                        <a:ea typeface="Calibri" panose="020F0502020204030204" pitchFamily="34" charset="0"/>
                        <a:cs typeface="Times New Roman" panose="02020603050405020304" pitchFamily="18" charset="0"/>
                      </a:rPr>
                      <m:t>𝑐</m:t>
                    </m:r>
                    <m:sSub>
                      <m:sSubPr>
                        <m:ctrlPr>
                          <a:rPr lang="en-US" i="1">
                            <a:effectLst/>
                            <a:latin typeface="Cambria Math" panose="02040503050406030204" pitchFamily="18" charset="0"/>
                            <a:ea typeface="Calibri" panose="020F0502020204030204" pitchFamily="34" charset="0"/>
                            <a:cs typeface="Times New Roman" panose="02020603050405020304" pitchFamily="18" charset="0"/>
                          </a:rPr>
                        </m:ctrlPr>
                      </m:sSubPr>
                      <m:e>
                        <m:d>
                          <m:dPr>
                            <m:begChr m:val="‖"/>
                            <m:endChr m:val="‖"/>
                            <m:ctrlPr>
                              <a:rPr lang="en-US" i="1">
                                <a:effectLst/>
                                <a:latin typeface="Cambria Math" panose="02040503050406030204" pitchFamily="18" charset="0"/>
                                <a:ea typeface="Calibri" panose="020F0502020204030204" pitchFamily="34" charset="0"/>
                                <a:cs typeface="Times New Roman" panose="02020603050405020304" pitchFamily="18" charset="0"/>
                              </a:rPr>
                            </m:ctrlPr>
                          </m:dPr>
                          <m:e>
                            <m:r>
                              <a:rPr lang="en-US" i="1">
                                <a:effectLst/>
                                <a:latin typeface="Cambria Math" panose="02040503050406030204" pitchFamily="18" charset="0"/>
                                <a:ea typeface="Calibri" panose="020F0502020204030204" pitchFamily="34" charset="0"/>
                                <a:cs typeface="Times New Roman" panose="02020603050405020304" pitchFamily="18" charset="0"/>
                              </a:rPr>
                              <m:t>𝜉</m:t>
                            </m:r>
                          </m:e>
                        </m:d>
                      </m:e>
                      <m:sub>
                        <m:r>
                          <a:rPr lang="en-US" i="1">
                            <a:effectLst/>
                            <a:latin typeface="Cambria Math" panose="02040503050406030204" pitchFamily="18" charset="0"/>
                            <a:ea typeface="Calibri" panose="020F0502020204030204" pitchFamily="34" charset="0"/>
                            <a:cs typeface="Times New Roman" panose="02020603050405020304" pitchFamily="18" charset="0"/>
                          </a:rPr>
                          <m:t>𝜔</m:t>
                        </m:r>
                      </m:sub>
                    </m:sSub>
                  </m:oMath>
                </a14:m>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mọi</a:t>
                </a:r>
                <a:r>
                  <a:rPr lang="en-US" dirty="0">
                    <a:effectLst/>
                    <a:latin typeface="Times New Roman" panose="02020603050405020304" pitchFamily="18" charset="0"/>
                    <a:ea typeface="Calibri" panose="020F0502020204030204" pitchFamily="34" charset="0"/>
                    <a:cs typeface="Times New Roman" panose="02020603050405020304" pitchFamily="18" charset="0"/>
                  </a:rPr>
                  <a:t> metric hermit </a:t>
                </a:r>
                <a14:m>
                  <m:oMath xmlns:m="http://schemas.openxmlformats.org/officeDocument/2006/math">
                    <m:r>
                      <a:rPr lang="en-US" i="1">
                        <a:effectLst/>
                        <a:latin typeface="Cambria Math" panose="02040503050406030204" pitchFamily="18" charset="0"/>
                        <a:ea typeface="Calibri" panose="020F0502020204030204" pitchFamily="34" charset="0"/>
                        <a:cs typeface="Times New Roman" panose="02020603050405020304" pitchFamily="18" charset="0"/>
                      </a:rPr>
                      <m:t>𝜔</m:t>
                    </m:r>
                  </m:oMath>
                </a14:m>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i="1">
                        <a:effectLst/>
                        <a:latin typeface="Cambria Math" panose="02040503050406030204" pitchFamily="18" charset="0"/>
                        <a:ea typeface="Calibri" panose="020F0502020204030204" pitchFamily="34" charset="0"/>
                        <a:cs typeface="Times New Roman" panose="02020603050405020304" pitchFamily="18" charset="0"/>
                      </a:rPr>
                      <m:t>𝑋</m:t>
                    </m:r>
                  </m:oMath>
                </a14:m>
                <a:r>
                  <a:rPr lang="en-US"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en-US" b="1" dirty="0" err="1">
                    <a:effectLst/>
                    <a:latin typeface="Times New Roman" panose="02020603050405020304" pitchFamily="18" charset="0"/>
                    <a:ea typeface="Calibri" panose="020F0502020204030204" pitchFamily="34" charset="0"/>
                    <a:cs typeface="Times New Roman" panose="02020603050405020304" pitchFamily="18" charset="0"/>
                  </a:rPr>
                  <a:t>Ví</a:t>
                </a:r>
                <a:r>
                  <a:rPr lang="en-US"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b="1" dirty="0" err="1">
                    <a:effectLst/>
                    <a:latin typeface="Times New Roman" panose="02020603050405020304" pitchFamily="18" charset="0"/>
                    <a:ea typeface="Calibri" panose="020F0502020204030204" pitchFamily="34" charset="0"/>
                    <a:cs typeface="Times New Roman" panose="02020603050405020304" pitchFamily="18" charset="0"/>
                  </a:rPr>
                  <a:t>dụ</a:t>
                </a:r>
                <a:r>
                  <a:rPr lang="en-US" b="1" dirty="0">
                    <a:effectLst/>
                    <a:latin typeface="Times New Roman" panose="02020603050405020304" pitchFamily="18" charset="0"/>
                    <a:ea typeface="Calibri" panose="020F0502020204030204" pitchFamily="34" charset="0"/>
                    <a:cs typeface="Times New Roman" panose="02020603050405020304" pitchFamily="18" charset="0"/>
                  </a:rPr>
                  <a:t>.</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en-US"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miền</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p>
                      <m:sSupPr>
                        <m:ctrlPr>
                          <a:rPr lang="en-US"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i="1">
                            <a:effectLst/>
                            <a:latin typeface="Cambria Math" panose="02040503050406030204" pitchFamily="18" charset="0"/>
                            <a:ea typeface="Calibri" panose="020F0502020204030204" pitchFamily="34" charset="0"/>
                            <a:cs typeface="Cambria Math" panose="02040503050406030204" pitchFamily="18" charset="0"/>
                          </a:rPr>
                          <m:t>ℂ</m:t>
                        </m:r>
                      </m:e>
                      <m:sup>
                        <m:r>
                          <a:rPr lang="en-US" i="1">
                            <a:effectLst/>
                            <a:latin typeface="Cambria Math" panose="02040503050406030204" pitchFamily="18" charset="0"/>
                            <a:ea typeface="Calibri" panose="020F0502020204030204" pitchFamily="34" charset="0"/>
                            <a:cs typeface="Times New Roman" panose="02020603050405020304" pitchFamily="18" charset="0"/>
                          </a:rPr>
                          <m:t>2</m:t>
                        </m:r>
                      </m:sup>
                    </m:sSup>
                  </m:oMath>
                </a14:m>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đã</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đinh</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như</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sau</a:t>
                </a:r>
                <a:r>
                  <a:rPr lang="en-US"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50000"/>
                  </a:lnSpc>
                  <a:spcBef>
                    <a:spcPts val="0"/>
                  </a:spcBef>
                  <a:spcAft>
                    <a:spcPts val="1000"/>
                  </a:spcAft>
                  <a:buNone/>
                  <a:tabLst>
                    <a:tab pos="171450" algn="l"/>
                  </a:tabLst>
                </a:pPr>
                <a14:m>
                  <m:oMathPara xmlns:m="http://schemas.openxmlformats.org/officeDocument/2006/math">
                    <m:oMathParaPr>
                      <m:jc m:val="centerGroup"/>
                    </m:oMathParaPr>
                    <m:oMath xmlns:m="http://schemas.openxmlformats.org/officeDocument/2006/math">
                      <m:r>
                        <a:rPr lang="en-US" i="1">
                          <a:effectLst/>
                          <a:latin typeface="Cambria Math" panose="02040503050406030204" pitchFamily="18" charset="0"/>
                          <a:ea typeface="Calibri" panose="020F0502020204030204" pitchFamily="34" charset="0"/>
                          <a:cs typeface="Times New Roman" panose="02020603050405020304" pitchFamily="18" charset="0"/>
                        </a:rPr>
                        <m:t>𝐷</m:t>
                      </m:r>
                      <m:r>
                        <a:rPr lang="en-US" i="1">
                          <a:effectLst/>
                          <a:latin typeface="Cambria Math" panose="02040503050406030204" pitchFamily="18" charset="0"/>
                          <a:ea typeface="Calibri" panose="020F0502020204030204" pitchFamily="34" charset="0"/>
                          <a:cs typeface="Times New Roman" panose="02020603050405020304" pitchFamily="18" charset="0"/>
                        </a:rPr>
                        <m:t>=</m:t>
                      </m:r>
                      <m:d>
                        <m:dPr>
                          <m:begChr m:val="{"/>
                          <m:endChr m:val="}"/>
                          <m:ctrlPr>
                            <a:rPr lang="en-US" i="1">
                              <a:effectLst/>
                              <a:latin typeface="Cambria Math" panose="02040503050406030204" pitchFamily="18" charset="0"/>
                              <a:ea typeface="Calibri" panose="020F0502020204030204" pitchFamily="34" charset="0"/>
                              <a:cs typeface="Times New Roman" panose="02020603050405020304" pitchFamily="18" charset="0"/>
                            </a:rPr>
                          </m:ctrlPr>
                        </m:dPr>
                        <m:e>
                          <m:d>
                            <m:dPr>
                              <m:ctrlPr>
                                <a:rPr lang="en-US" i="1">
                                  <a:effectLst/>
                                  <a:latin typeface="Cambria Math" panose="02040503050406030204" pitchFamily="18" charset="0"/>
                                  <a:ea typeface="Calibri" panose="020F0502020204030204" pitchFamily="34" charset="0"/>
                                  <a:cs typeface="Times New Roman" panose="02020603050405020304" pitchFamily="18" charset="0"/>
                                </a:rPr>
                              </m:ctrlPr>
                            </m:dPr>
                            <m:e>
                              <m:r>
                                <a:rPr lang="en-US" i="1">
                                  <a:effectLst/>
                                  <a:latin typeface="Cambria Math" panose="02040503050406030204" pitchFamily="18" charset="0"/>
                                  <a:ea typeface="Calibri" panose="020F0502020204030204" pitchFamily="34" charset="0"/>
                                  <a:cs typeface="Times New Roman" panose="02020603050405020304" pitchFamily="18" charset="0"/>
                                </a:rPr>
                                <m:t>𝑧</m:t>
                              </m:r>
                              <m:r>
                                <a:rPr lang="en-US" i="1">
                                  <a:effectLst/>
                                  <a:latin typeface="Cambria Math" panose="02040503050406030204" pitchFamily="18" charset="0"/>
                                  <a:ea typeface="Calibri" panose="020F0502020204030204" pitchFamily="34" charset="0"/>
                                  <a:cs typeface="Times New Roman" panose="02020603050405020304" pitchFamily="18" charset="0"/>
                                </a:rPr>
                                <m:t>,</m:t>
                              </m:r>
                              <m:r>
                                <a:rPr lang="en-US" i="1">
                                  <a:effectLst/>
                                  <a:latin typeface="Cambria Math" panose="02040503050406030204" pitchFamily="18" charset="0"/>
                                  <a:ea typeface="Calibri" panose="020F0502020204030204" pitchFamily="34" charset="0"/>
                                  <a:cs typeface="Times New Roman" panose="02020603050405020304" pitchFamily="18" charset="0"/>
                                </a:rPr>
                                <m:t>𝑤</m:t>
                              </m:r>
                            </m:e>
                          </m:d>
                          <m:r>
                            <a:rPr lang="en-US" i="1">
                              <a:effectLst/>
                              <a:latin typeface="Cambria Math" panose="02040503050406030204" pitchFamily="18" charset="0"/>
                              <a:ea typeface="Calibri" panose="020F0502020204030204" pitchFamily="34" charset="0"/>
                              <a:cs typeface="Cambria Math" panose="02040503050406030204" pitchFamily="18" charset="0"/>
                            </a:rPr>
                            <m:t>∈</m:t>
                          </m:r>
                          <m:sSup>
                            <m:sSupPr>
                              <m:ctrlPr>
                                <a:rPr lang="en-US"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i="1">
                                  <a:effectLst/>
                                  <a:latin typeface="Cambria Math" panose="02040503050406030204" pitchFamily="18" charset="0"/>
                                  <a:ea typeface="Calibri" panose="020F0502020204030204" pitchFamily="34" charset="0"/>
                                  <a:cs typeface="Cambria Math" panose="02040503050406030204" pitchFamily="18" charset="0"/>
                                </a:rPr>
                                <m:t>ℂ</m:t>
                              </m:r>
                            </m:e>
                            <m:sup>
                              <m:r>
                                <a:rPr lang="en-US"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i="1">
                              <a:effectLst/>
                              <a:latin typeface="Cambria Math" panose="02040503050406030204" pitchFamily="18" charset="0"/>
                              <a:ea typeface="Calibri" panose="020F0502020204030204" pitchFamily="34" charset="0"/>
                              <a:cs typeface="Times New Roman" panose="02020603050405020304" pitchFamily="18" charset="0"/>
                            </a:rPr>
                            <m:t>;</m:t>
                          </m:r>
                          <m:d>
                            <m:dPr>
                              <m:begChr m:val="|"/>
                              <m:endChr m:val="|"/>
                              <m:ctrlPr>
                                <a:rPr lang="en-US" i="1">
                                  <a:effectLst/>
                                  <a:latin typeface="Cambria Math" panose="02040503050406030204" pitchFamily="18" charset="0"/>
                                  <a:ea typeface="Calibri" panose="020F0502020204030204" pitchFamily="34" charset="0"/>
                                  <a:cs typeface="Times New Roman" panose="02020603050405020304" pitchFamily="18" charset="0"/>
                                </a:rPr>
                              </m:ctrlPr>
                            </m:dPr>
                            <m:e>
                              <m:r>
                                <a:rPr lang="en-US" i="1">
                                  <a:effectLst/>
                                  <a:latin typeface="Cambria Math" panose="02040503050406030204" pitchFamily="18" charset="0"/>
                                  <a:ea typeface="Calibri" panose="020F0502020204030204" pitchFamily="34" charset="0"/>
                                  <a:cs typeface="Times New Roman" panose="02020603050405020304" pitchFamily="18" charset="0"/>
                                </a:rPr>
                                <m:t>𝑧</m:t>
                              </m:r>
                            </m:e>
                          </m:d>
                          <m:r>
                            <a:rPr lang="en-US" i="1">
                              <a:effectLst/>
                              <a:latin typeface="Cambria Math" panose="02040503050406030204" pitchFamily="18" charset="0"/>
                              <a:ea typeface="Calibri" panose="020F0502020204030204" pitchFamily="34" charset="0"/>
                              <a:cs typeface="Times New Roman" panose="02020603050405020304" pitchFamily="18" charset="0"/>
                            </a:rPr>
                            <m:t>&lt;1,</m:t>
                          </m:r>
                          <m:d>
                            <m:dPr>
                              <m:begChr m:val="|"/>
                              <m:endChr m:val="|"/>
                              <m:ctrlPr>
                                <a:rPr lang="en-US" i="1">
                                  <a:effectLst/>
                                  <a:latin typeface="Cambria Math" panose="02040503050406030204" pitchFamily="18" charset="0"/>
                                  <a:ea typeface="Calibri" panose="020F0502020204030204" pitchFamily="34" charset="0"/>
                                  <a:cs typeface="Times New Roman" panose="02020603050405020304" pitchFamily="18" charset="0"/>
                                </a:rPr>
                              </m:ctrlPr>
                            </m:dPr>
                            <m:e>
                              <m:r>
                                <a:rPr lang="en-US" i="1">
                                  <a:effectLst/>
                                  <a:latin typeface="Cambria Math" panose="02040503050406030204" pitchFamily="18" charset="0"/>
                                  <a:ea typeface="Calibri" panose="020F0502020204030204" pitchFamily="34" charset="0"/>
                                  <a:cs typeface="Times New Roman" panose="02020603050405020304" pitchFamily="18" charset="0"/>
                                </a:rPr>
                                <m:t>𝑧𝑤</m:t>
                              </m:r>
                            </m:e>
                          </m:d>
                          <m:r>
                            <a:rPr lang="en-US" i="1">
                              <a:effectLst/>
                              <a:latin typeface="Cambria Math" panose="02040503050406030204" pitchFamily="18" charset="0"/>
                              <a:ea typeface="Calibri" panose="020F0502020204030204" pitchFamily="34" charset="0"/>
                              <a:cs typeface="Times New Roman" panose="02020603050405020304" pitchFamily="18" charset="0"/>
                            </a:rPr>
                            <m:t>&lt;1</m:t>
                          </m:r>
                        </m:e>
                      </m:d>
                      <m:r>
                        <a:rPr lang="en-US" i="1">
                          <a:effectLst/>
                          <a:latin typeface="Cambria Math" panose="02040503050406030204" pitchFamily="18" charset="0"/>
                          <a:ea typeface="Calibri" panose="020F0502020204030204" pitchFamily="34" charset="0"/>
                          <a:cs typeface="Times New Roman" panose="02020603050405020304" pitchFamily="18" charset="0"/>
                        </a:rPr>
                        <m:t>\</m:t>
                      </m:r>
                      <m:d>
                        <m:dPr>
                          <m:begChr m:val="{"/>
                          <m:endChr m:val="}"/>
                          <m:ctrlPr>
                            <a:rPr lang="en-US" i="1">
                              <a:effectLst/>
                              <a:latin typeface="Cambria Math" panose="02040503050406030204" pitchFamily="18" charset="0"/>
                              <a:ea typeface="Calibri" panose="020F0502020204030204" pitchFamily="34" charset="0"/>
                              <a:cs typeface="Times New Roman" panose="02020603050405020304" pitchFamily="18" charset="0"/>
                            </a:rPr>
                          </m:ctrlPr>
                        </m:dPr>
                        <m:e>
                          <m:d>
                            <m:dPr>
                              <m:ctrlPr>
                                <a:rPr lang="en-US" i="1">
                                  <a:effectLst/>
                                  <a:latin typeface="Cambria Math" panose="02040503050406030204" pitchFamily="18" charset="0"/>
                                  <a:ea typeface="Calibri" panose="020F0502020204030204" pitchFamily="34" charset="0"/>
                                  <a:cs typeface="Times New Roman" panose="02020603050405020304" pitchFamily="18" charset="0"/>
                                </a:rPr>
                              </m:ctrlPr>
                            </m:dPr>
                            <m:e>
                              <m:r>
                                <a:rPr lang="en-US" i="1">
                                  <a:effectLst/>
                                  <a:latin typeface="Cambria Math" panose="02040503050406030204" pitchFamily="18" charset="0"/>
                                  <a:ea typeface="Calibri" panose="020F0502020204030204" pitchFamily="34" charset="0"/>
                                  <a:cs typeface="Times New Roman" panose="02020603050405020304" pitchFamily="18" charset="0"/>
                                </a:rPr>
                                <m:t>0,</m:t>
                              </m:r>
                              <m:r>
                                <a:rPr lang="en-US" i="1">
                                  <a:effectLst/>
                                  <a:latin typeface="Cambria Math" panose="02040503050406030204" pitchFamily="18" charset="0"/>
                                  <a:ea typeface="Calibri" panose="020F0502020204030204" pitchFamily="34" charset="0"/>
                                  <a:cs typeface="Times New Roman" panose="02020603050405020304" pitchFamily="18" charset="0"/>
                                </a:rPr>
                                <m:t>𝑤</m:t>
                              </m:r>
                            </m:e>
                          </m:d>
                          <m:r>
                            <a:rPr lang="en-US" i="1">
                              <a:effectLst/>
                              <a:latin typeface="Cambria Math" panose="02040503050406030204" pitchFamily="18" charset="0"/>
                              <a:ea typeface="Calibri" panose="020F0502020204030204" pitchFamily="34" charset="0"/>
                              <a:cs typeface="Times New Roman" panose="02020603050405020304" pitchFamily="18" charset="0"/>
                            </a:rPr>
                            <m:t>;</m:t>
                          </m:r>
                          <m:d>
                            <m:dPr>
                              <m:begChr m:val="|"/>
                              <m:endChr m:val="|"/>
                              <m:ctrlPr>
                                <a:rPr lang="en-US" i="1">
                                  <a:effectLst/>
                                  <a:latin typeface="Cambria Math" panose="02040503050406030204" pitchFamily="18" charset="0"/>
                                  <a:ea typeface="Calibri" panose="020F0502020204030204" pitchFamily="34" charset="0"/>
                                  <a:cs typeface="Times New Roman" panose="02020603050405020304" pitchFamily="18" charset="0"/>
                                </a:rPr>
                              </m:ctrlPr>
                            </m:dPr>
                            <m:e>
                              <m:r>
                                <a:rPr lang="en-US" i="1">
                                  <a:effectLst/>
                                  <a:latin typeface="Cambria Math" panose="02040503050406030204" pitchFamily="18" charset="0"/>
                                  <a:ea typeface="Calibri" panose="020F0502020204030204" pitchFamily="34" charset="0"/>
                                  <a:cs typeface="Times New Roman" panose="02020603050405020304" pitchFamily="18" charset="0"/>
                                </a:rPr>
                                <m:t>𝑤</m:t>
                              </m:r>
                            </m:e>
                          </m:d>
                          <m:r>
                            <a:rPr lang="en-US" i="1">
                              <a:effectLst/>
                              <a:latin typeface="Cambria Math" panose="02040503050406030204" pitchFamily="18" charset="0"/>
                              <a:ea typeface="Calibri" panose="020F0502020204030204" pitchFamily="34" charset="0"/>
                              <a:cs typeface="Times New Roman" panose="02020603050405020304" pitchFamily="18" charset="0"/>
                            </a:rPr>
                            <m:t>≥1</m:t>
                          </m:r>
                        </m:e>
                      </m:d>
                    </m:oMath>
                  </m:oMathPara>
                </a14:m>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14:m>
                  <m:oMath xmlns:m="http://schemas.openxmlformats.org/officeDocument/2006/math">
                    <m:r>
                      <a:rPr lang="en-US" i="1" smtClean="0">
                        <a:effectLst/>
                        <a:latin typeface="Cambria Math" panose="02040503050406030204" pitchFamily="18" charset="0"/>
                        <a:ea typeface="Calibri" panose="020F0502020204030204" pitchFamily="34" charset="0"/>
                        <a:cs typeface="Times New Roman" panose="02020603050405020304" pitchFamily="18" charset="0"/>
                      </a:rPr>
                      <m:t>𝐷</m:t>
                    </m:r>
                  </m:oMath>
                </a14:m>
                <a:r>
                  <a:rPr lang="fr-FR" dirty="0">
                    <a:effectLst/>
                    <a:latin typeface="Times New Roman" panose="02020603050405020304" pitchFamily="18" charset="0"/>
                    <a:ea typeface="Calibri" panose="020F0502020204030204" pitchFamily="34" charset="0"/>
                  </a:rPr>
                  <a:t> là </a:t>
                </a:r>
                <a:r>
                  <a:rPr lang="fr-FR" dirty="0" err="1">
                    <a:effectLst/>
                    <a:latin typeface="Times New Roman" panose="02020603050405020304" pitchFamily="18" charset="0"/>
                    <a:ea typeface="Calibri" panose="020F0502020204030204" pitchFamily="34" charset="0"/>
                  </a:rPr>
                  <a:t>hyperbolic</a:t>
                </a:r>
                <a:r>
                  <a:rPr lang="fr-FR" dirty="0">
                    <a:effectLst/>
                    <a:latin typeface="Times New Roman" panose="02020603050405020304" pitchFamily="18" charset="0"/>
                    <a:ea typeface="Calibri" panose="020F0502020204030204" pitchFamily="34" charset="0"/>
                  </a:rPr>
                  <a:t> Brody.</a:t>
                </a:r>
                <a:r>
                  <a:rPr lang="en-US" dirty="0"/>
                  <a:t> </a:t>
                </a:r>
              </a:p>
            </p:txBody>
          </p:sp>
        </mc:Choice>
        <mc:Fallback xmlns="">
          <p:sp>
            <p:nvSpPr>
              <p:cNvPr id="3" name="Chỗ dành sẵn cho Nội dung 2">
                <a:extLst>
                  <a:ext uri="{FF2B5EF4-FFF2-40B4-BE49-F238E27FC236}">
                    <a16:creationId xmlns:a16="http://schemas.microsoft.com/office/drawing/2014/main" id="{3B419B8E-3CC8-4B43-86C1-F30181B25B9B}"/>
                  </a:ext>
                </a:extLst>
              </p:cNvPr>
              <p:cNvSpPr>
                <a:spLocks noGrp="1" noRot="1" noChangeAspect="1" noMove="1" noResize="1" noEditPoints="1" noAdjustHandles="1" noChangeArrowheads="1" noChangeShapeType="1" noTextEdit="1"/>
              </p:cNvSpPr>
              <p:nvPr>
                <p:ph idx="1"/>
              </p:nvPr>
            </p:nvSpPr>
            <p:spPr>
              <a:xfrm>
                <a:off x="92292" y="0"/>
                <a:ext cx="12099708" cy="6858000"/>
              </a:xfrm>
              <a:blipFill>
                <a:blip r:embed="rId2"/>
                <a:stretch>
                  <a:fillRect l="-1008"/>
                </a:stretch>
              </a:blipFill>
            </p:spPr>
            <p:txBody>
              <a:bodyPr/>
              <a:lstStyle/>
              <a:p>
                <a:r>
                  <a:rPr lang="en-US">
                    <a:noFill/>
                  </a:rPr>
                  <a:t> </a:t>
                </a:r>
              </a:p>
            </p:txBody>
          </p:sp>
        </mc:Fallback>
      </mc:AlternateContent>
    </p:spTree>
    <p:extLst>
      <p:ext uri="{BB962C8B-B14F-4D97-AF65-F5344CB8AC3E}">
        <p14:creationId xmlns:p14="http://schemas.microsoft.com/office/powerpoint/2010/main" val="2130143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1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1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1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1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1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1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1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hỗ dành sẵn cho Nội dung 2">
                <a:extLst>
                  <a:ext uri="{FF2B5EF4-FFF2-40B4-BE49-F238E27FC236}">
                    <a16:creationId xmlns:a16="http://schemas.microsoft.com/office/drawing/2014/main" id="{1BC75D20-3E69-4D03-9485-458253B9CCF9}"/>
                  </a:ext>
                </a:extLst>
              </p:cNvPr>
              <p:cNvSpPr>
                <a:spLocks noGrp="1"/>
              </p:cNvSpPr>
              <p:nvPr>
                <p:ph idx="1"/>
              </p:nvPr>
            </p:nvSpPr>
            <p:spPr>
              <a:xfrm>
                <a:off x="223935" y="239419"/>
                <a:ext cx="11756030" cy="6273347"/>
              </a:xfrm>
            </p:spPr>
            <p:txBody>
              <a:bodyPr>
                <a:normAutofit/>
              </a:bodyPr>
              <a:lstStyle/>
              <a:p>
                <a:pPr marL="0" indent="0">
                  <a:buNone/>
                </a:pPr>
                <a:r>
                  <a:rPr lang="fr-FR" b="1" dirty="0">
                    <a:effectLst/>
                    <a:latin typeface="Times New Roman" panose="02020603050405020304" pitchFamily="18" charset="0"/>
                    <a:ea typeface="Calibri" panose="020F0502020204030204" pitchFamily="34" charset="0"/>
                    <a:cs typeface="Times New Roman" panose="02020603050405020304" pitchFamily="18" charset="0"/>
                  </a:rPr>
                  <a:t>3. </a:t>
                </a: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Ứng</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dụng</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hình</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học</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fr-FR" b="1" dirty="0" err="1">
                    <a:effectLst/>
                    <a:latin typeface="Times New Roman" panose="02020603050405020304" pitchFamily="18" charset="0"/>
                    <a:ea typeface="SimSun" panose="02010600030101010101" pitchFamily="2" charset="-122"/>
                    <a:cs typeface="Times New Roman" panose="02020603050405020304" pitchFamily="18" charset="0"/>
                  </a:rPr>
                  <a:t>Mệnh</a:t>
                </a:r>
                <a:r>
                  <a:rPr lang="fr-FR" b="1" dirty="0">
                    <a:effectLst/>
                    <a:latin typeface="Times New Roman" panose="02020603050405020304" pitchFamily="18" charset="0"/>
                    <a:ea typeface="SimSun" panose="02010600030101010101" pitchFamily="2" charset="-122"/>
                    <a:cs typeface="Times New Roman" panose="02020603050405020304" pitchFamily="18" charset="0"/>
                  </a:rPr>
                  <a:t> </a:t>
                </a:r>
                <a:r>
                  <a:rPr lang="fr-FR" b="1" dirty="0" err="1">
                    <a:effectLst/>
                    <a:latin typeface="Times New Roman" panose="02020603050405020304" pitchFamily="18" charset="0"/>
                    <a:ea typeface="SimSun" panose="02010600030101010101" pitchFamily="2" charset="-122"/>
                    <a:cs typeface="Times New Roman" panose="02020603050405020304" pitchFamily="18" charset="0"/>
                  </a:rPr>
                  <a:t>đề</a:t>
                </a:r>
                <a:r>
                  <a:rPr lang="fr-FR" b="1" dirty="0">
                    <a:effectLst/>
                    <a:latin typeface="Times New Roman" panose="02020603050405020304" pitchFamily="18" charset="0"/>
                    <a:ea typeface="SimSun" panose="02010600030101010101" pitchFamily="2" charset="-122"/>
                    <a:cs typeface="Times New Roman" panose="02020603050405020304" pitchFamily="18" charset="0"/>
                  </a:rPr>
                  <a:t>.</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fr-FR" dirty="0">
                    <a:effectLst/>
                    <a:latin typeface="Times New Roman" panose="02020603050405020304" pitchFamily="18" charset="0"/>
                    <a:ea typeface="SimSun" panose="02010600030101010101" pitchFamily="2" charset="-122"/>
                    <a:cs typeface="Times New Roman" panose="02020603050405020304" pitchFamily="18" charset="0"/>
                  </a:rPr>
                  <a:t>Cho </a:t>
                </a:r>
                <a14:m>
                  <m:oMath xmlns:m="http://schemas.openxmlformats.org/officeDocument/2006/math">
                    <m:r>
                      <a:rPr lang="en-US" i="1">
                        <a:effectLst/>
                        <a:latin typeface="Cambria Math" panose="02040503050406030204" pitchFamily="18" charset="0"/>
                        <a:ea typeface="SimSun" panose="02010600030101010101" pitchFamily="2" charset="-122"/>
                        <a:cs typeface="Times New Roman" panose="02020603050405020304" pitchFamily="18" charset="0"/>
                      </a:rPr>
                      <m:t>𝜋</m:t>
                    </m:r>
                    <m:r>
                      <a:rPr lang="fr-FR" i="1">
                        <a:effectLst/>
                        <a:latin typeface="Cambria Math" panose="02040503050406030204" pitchFamily="18" charset="0"/>
                        <a:ea typeface="SimSun" panose="02010600030101010101" pitchFamily="2" charset="-122"/>
                        <a:cs typeface="Times New Roman" panose="02020603050405020304" pitchFamily="18" charset="0"/>
                      </a:rPr>
                      <m:t>:</m:t>
                    </m:r>
                    <m:r>
                      <a:rPr lang="en-US" i="1">
                        <a:effectLst/>
                        <a:latin typeface="Cambria Math" panose="02040503050406030204" pitchFamily="18" charset="0"/>
                        <a:ea typeface="SimSun" panose="02010600030101010101" pitchFamily="2" charset="-122"/>
                        <a:cs typeface="Times New Roman" panose="02020603050405020304" pitchFamily="18" charset="0"/>
                      </a:rPr>
                      <m:t>𝑋</m:t>
                    </m:r>
                    <m:r>
                      <a:rPr lang="fr-FR" i="1">
                        <a:effectLst/>
                        <a:latin typeface="Cambria Math" panose="02040503050406030204" pitchFamily="18" charset="0"/>
                        <a:ea typeface="SimSun" panose="02010600030101010101" pitchFamily="2" charset="-122"/>
                        <a:cs typeface="Times New Roman" panose="02020603050405020304" pitchFamily="18" charset="0"/>
                      </a:rPr>
                      <m:t>→</m:t>
                    </m:r>
                    <m:r>
                      <a:rPr lang="en-US" i="1">
                        <a:effectLst/>
                        <a:latin typeface="Cambria Math" panose="02040503050406030204" pitchFamily="18" charset="0"/>
                        <a:ea typeface="SimSun" panose="02010600030101010101" pitchFamily="2" charset="-122"/>
                        <a:cs typeface="Times New Roman" panose="02020603050405020304" pitchFamily="18" charset="0"/>
                      </a:rPr>
                      <m:t>𝑆</m:t>
                    </m:r>
                  </m:oMath>
                </a14:m>
                <a:r>
                  <a:rPr lang="fr-FR" dirty="0">
                    <a:effectLst/>
                    <a:latin typeface="Times New Roman" panose="02020603050405020304" pitchFamily="18" charset="0"/>
                    <a:ea typeface="SimSun" panose="02010600030101010101" pitchFamily="2" charset="-122"/>
                    <a:cs typeface="Times New Roman" panose="02020603050405020304" pitchFamily="18" charset="0"/>
                  </a:rPr>
                  <a:t> là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một</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họ</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chỉnh</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hình</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các</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đa</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tạp</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phức</a:t>
                </a:r>
                <a:r>
                  <a:rPr lang="fr-FR" dirty="0">
                    <a:effectLst/>
                    <a:latin typeface="Times New Roman" panose="02020603050405020304" pitchFamily="18" charset="0"/>
                    <a:ea typeface="SimSun" panose="02010600030101010101" pitchFamily="2" charset="-122"/>
                    <a:cs typeface="Times New Roman" panose="02020603050405020304" pitchFamily="18" charset="0"/>
                  </a:rPr>
                  <a:t> compact.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fr-FR" dirty="0">
                    <a:effectLst/>
                    <a:latin typeface="Times New Roman" panose="02020603050405020304" pitchFamily="18" charset="0"/>
                    <a:ea typeface="SimSun" panose="02010600030101010101" pitchFamily="2" charset="-122"/>
                    <a:cs typeface="Times New Roman" panose="02020603050405020304" pitchFamily="18" charset="0"/>
                  </a:rPr>
                  <a:t>Khi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đó</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tập</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i="1">
                        <a:effectLst/>
                        <a:latin typeface="Cambria Math" panose="02040503050406030204" pitchFamily="18" charset="0"/>
                        <a:ea typeface="SimSun" panose="02010600030101010101" pitchFamily="2" charset="-122"/>
                        <a:cs typeface="Times New Roman" panose="02020603050405020304" pitchFamily="18" charset="0"/>
                      </a:rPr>
                      <m:t>{</m:t>
                    </m:r>
                    <m:r>
                      <a:rPr lang="en-US" i="1">
                        <a:effectLst/>
                        <a:latin typeface="Cambria Math" panose="02040503050406030204" pitchFamily="18" charset="0"/>
                        <a:ea typeface="SimSun" panose="02010600030101010101" pitchFamily="2" charset="-122"/>
                        <a:cs typeface="Times New Roman" panose="02020603050405020304" pitchFamily="18" charset="0"/>
                      </a:rPr>
                      <m:t>𝑠</m:t>
                    </m:r>
                    <m:r>
                      <a:rPr lang="fr-FR" i="1">
                        <a:effectLst/>
                        <a:latin typeface="Cambria Math" panose="02040503050406030204" pitchFamily="18" charset="0"/>
                        <a:ea typeface="SimSun" panose="02010600030101010101" pitchFamily="2" charset="-122"/>
                        <a:cs typeface="Times New Roman" panose="02020603050405020304" pitchFamily="18" charset="0"/>
                      </a:rPr>
                      <m:t>∈</m:t>
                    </m:r>
                    <m:r>
                      <a:rPr lang="en-US" i="1">
                        <a:effectLst/>
                        <a:latin typeface="Cambria Math" panose="02040503050406030204" pitchFamily="18" charset="0"/>
                        <a:ea typeface="SimSun" panose="02010600030101010101" pitchFamily="2" charset="-122"/>
                        <a:cs typeface="Times New Roman" panose="02020603050405020304" pitchFamily="18" charset="0"/>
                      </a:rPr>
                      <m:t>𝑆</m:t>
                    </m:r>
                    <m:r>
                      <a:rPr lang="fr-FR" i="1">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US" i="1">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effectLst/>
                            <a:latin typeface="Cambria Math" panose="02040503050406030204" pitchFamily="18" charset="0"/>
                            <a:ea typeface="SimSun" panose="02010600030101010101" pitchFamily="2" charset="-122"/>
                            <a:cs typeface="Times New Roman" panose="02020603050405020304" pitchFamily="18" charset="0"/>
                          </a:rPr>
                          <m:t>𝑋</m:t>
                        </m:r>
                      </m:e>
                      <m:sub>
                        <m:r>
                          <a:rPr lang="en-US" i="1">
                            <a:effectLst/>
                            <a:latin typeface="Cambria Math" panose="02040503050406030204" pitchFamily="18" charset="0"/>
                            <a:ea typeface="SimSun" panose="02010600030101010101" pitchFamily="2" charset="-122"/>
                            <a:cs typeface="Times New Roman" panose="02020603050405020304" pitchFamily="18" charset="0"/>
                          </a:rPr>
                          <m:t>𝑆</m:t>
                        </m:r>
                      </m:sub>
                    </m:sSub>
                    <m:r>
                      <a:rPr lang="fr-FR" i="1">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US" i="1">
                            <a:effectLst/>
                            <a:latin typeface="Cambria Math" panose="02040503050406030204" pitchFamily="18" charset="0"/>
                            <a:ea typeface="SimSun" panose="02010600030101010101" pitchFamily="2" charset="-122"/>
                            <a:cs typeface="Times New Roman" panose="02020603050405020304" pitchFamily="18" charset="0"/>
                          </a:rPr>
                        </m:ctrlPr>
                      </m:sSupPr>
                      <m:e>
                        <m:r>
                          <a:rPr lang="en-US" i="1">
                            <a:effectLst/>
                            <a:latin typeface="Cambria Math" panose="02040503050406030204" pitchFamily="18" charset="0"/>
                            <a:ea typeface="SimSun" panose="02010600030101010101" pitchFamily="2" charset="-122"/>
                            <a:cs typeface="Times New Roman" panose="02020603050405020304" pitchFamily="18" charset="0"/>
                          </a:rPr>
                          <m:t>𝑛</m:t>
                        </m:r>
                      </m:e>
                      <m:sup>
                        <m:r>
                          <a:rPr lang="fr-FR" i="1">
                            <a:effectLst/>
                            <a:latin typeface="Cambria Math" panose="02040503050406030204" pitchFamily="18" charset="0"/>
                            <a:ea typeface="SimSun" panose="02010600030101010101" pitchFamily="2" charset="-122"/>
                            <a:cs typeface="Times New Roman" panose="02020603050405020304" pitchFamily="18" charset="0"/>
                          </a:rPr>
                          <m:t>−</m:t>
                        </m:r>
                        <m:r>
                          <a:rPr lang="fr-FR" i="1">
                            <a:effectLst/>
                            <a:latin typeface="Cambria Math" panose="02040503050406030204" pitchFamily="18" charset="0"/>
                            <a:ea typeface="SimSun" panose="02010600030101010101" pitchFamily="2" charset="-122"/>
                            <a:cs typeface="Times New Roman" panose="02020603050405020304" pitchFamily="18" charset="0"/>
                          </a:rPr>
                          <m:t>1</m:t>
                        </m:r>
                      </m:sup>
                    </m:sSup>
                    <m:r>
                      <a:rPr lang="fr-FR" i="1">
                        <a:effectLst/>
                        <a:latin typeface="Cambria Math" panose="02040503050406030204" pitchFamily="18" charset="0"/>
                        <a:ea typeface="SimSun" panose="02010600030101010101" pitchFamily="2" charset="-122"/>
                        <a:cs typeface="Times New Roman" panose="02020603050405020304" pitchFamily="18" charset="0"/>
                      </a:rPr>
                      <m:t>(</m:t>
                    </m:r>
                    <m:r>
                      <a:rPr lang="en-US" i="1">
                        <a:effectLst/>
                        <a:latin typeface="Cambria Math" panose="02040503050406030204" pitchFamily="18" charset="0"/>
                        <a:ea typeface="SimSun" panose="02010600030101010101" pitchFamily="2" charset="-122"/>
                        <a:cs typeface="Times New Roman" panose="02020603050405020304" pitchFamily="18" charset="0"/>
                      </a:rPr>
                      <m:t>𝑠</m:t>
                    </m:r>
                    <m:r>
                      <a:rPr lang="fr-FR" i="1">
                        <a:effectLst/>
                        <a:latin typeface="Cambria Math" panose="02040503050406030204" pitchFamily="18" charset="0"/>
                        <a:ea typeface="SimSun" panose="02010600030101010101" pitchFamily="2" charset="-122"/>
                        <a:cs typeface="Times New Roman" panose="02020603050405020304" pitchFamily="18" charset="0"/>
                      </a:rPr>
                      <m:t>) </m:t>
                    </m:r>
                    <m:r>
                      <a:rPr lang="en-US" i="1">
                        <a:effectLst/>
                        <a:latin typeface="Cambria Math" panose="02040503050406030204" pitchFamily="18" charset="0"/>
                        <a:ea typeface="SimSun" panose="02010600030101010101" pitchFamily="2" charset="-122"/>
                        <a:cs typeface="Times New Roman" panose="02020603050405020304" pitchFamily="18" charset="0"/>
                      </a:rPr>
                      <m:t>𝑙</m:t>
                    </m:r>
                    <m:r>
                      <a:rPr lang="fr-FR" i="1">
                        <a:effectLst/>
                        <a:latin typeface="Cambria Math" panose="02040503050406030204" pitchFamily="18" charset="0"/>
                        <a:ea typeface="SimSun" panose="02010600030101010101" pitchFamily="2" charset="-122"/>
                        <a:cs typeface="Times New Roman" panose="02020603050405020304" pitchFamily="18" charset="0"/>
                      </a:rPr>
                      <m:t>à </m:t>
                    </m:r>
                    <m:r>
                      <a:rPr lang="fr-FR" i="1">
                        <a:effectLst/>
                        <a:latin typeface="Cambria Math" panose="02040503050406030204" pitchFamily="18" charset="0"/>
                        <a:ea typeface="SimSun" panose="02010600030101010101" pitchFamily="2" charset="-122"/>
                        <a:cs typeface="Times New Roman" panose="02020603050405020304" pitchFamily="18" charset="0"/>
                      </a:rPr>
                      <m:t>h</m:t>
                    </m:r>
                    <m:r>
                      <a:rPr lang="en-US" i="1">
                        <a:effectLst/>
                        <a:latin typeface="Cambria Math" panose="02040503050406030204" pitchFamily="18" charset="0"/>
                        <a:ea typeface="SimSun" panose="02010600030101010101" pitchFamily="2" charset="-122"/>
                        <a:cs typeface="Times New Roman" panose="02020603050405020304" pitchFamily="18" charset="0"/>
                      </a:rPr>
                      <m:t>𝑦𝑝𝑒𝑟𝑏𝑜𝑙𝑖𝑐</m:t>
                    </m:r>
                    <m:r>
                      <a:rPr lang="fr-FR" i="1">
                        <a:effectLst/>
                        <a:latin typeface="Cambria Math" panose="02040503050406030204" pitchFamily="18" charset="0"/>
                        <a:ea typeface="SimSun" panose="02010600030101010101" pitchFamily="2" charset="-122"/>
                        <a:cs typeface="Times New Roman" panose="02020603050405020304" pitchFamily="18" charset="0"/>
                      </a:rPr>
                      <m:t>}  </m:t>
                    </m:r>
                  </m:oMath>
                </a14:m>
                <a:r>
                  <a:rPr lang="fr-FR" dirty="0">
                    <a:effectLst/>
                    <a:latin typeface="Times New Roman" panose="02020603050405020304" pitchFamily="18" charset="0"/>
                    <a:ea typeface="SimSun" panose="02010600030101010101" pitchFamily="2" charset="-122"/>
                    <a:cs typeface="Times New Roman" panose="02020603050405020304" pitchFamily="18" charset="0"/>
                  </a:rPr>
                  <a:t>là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tập</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mở</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trong</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effectLst/>
                        <a:latin typeface="Cambria Math" panose="02040503050406030204" pitchFamily="18" charset="0"/>
                        <a:ea typeface="SimSun" panose="02010600030101010101" pitchFamily="2" charset="-122"/>
                        <a:cs typeface="Times New Roman" panose="02020603050405020304" pitchFamily="18" charset="0"/>
                      </a:rPr>
                      <m:t>𝑆</m:t>
                    </m:r>
                  </m:oMath>
                </a14:m>
                <a:r>
                  <a:rPr lang="fr-FR" dirty="0">
                    <a:effectLst/>
                    <a:latin typeface="Times New Roman" panose="02020603050405020304" pitchFamily="18" charset="0"/>
                    <a:ea typeface="SimSun" panose="02010600030101010101" pitchFamily="2" charset="-122"/>
                    <a:cs typeface="Times New Roman" panose="02020603050405020304" pitchFamily="18" charset="0"/>
                  </a:rPr>
                  <a:t>.</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fr-FR" b="1" dirty="0" err="1">
                    <a:effectLst/>
                    <a:latin typeface="Times New Roman" panose="02020603050405020304" pitchFamily="18" charset="0"/>
                    <a:ea typeface="SimSun" panose="02010600030101010101" pitchFamily="2" charset="-122"/>
                    <a:cs typeface="Times New Roman" panose="02020603050405020304" pitchFamily="18" charset="0"/>
                  </a:rPr>
                  <a:t>Định</a:t>
                </a:r>
                <a:r>
                  <a:rPr lang="fr-FR" b="1" dirty="0">
                    <a:effectLst/>
                    <a:latin typeface="Times New Roman" panose="02020603050405020304" pitchFamily="18" charset="0"/>
                    <a:ea typeface="SimSun" panose="02010600030101010101" pitchFamily="2" charset="-122"/>
                    <a:cs typeface="Times New Roman" panose="02020603050405020304" pitchFamily="18" charset="0"/>
                  </a:rPr>
                  <a:t> </a:t>
                </a:r>
                <a:r>
                  <a:rPr lang="fr-FR" b="1" dirty="0" err="1">
                    <a:effectLst/>
                    <a:latin typeface="Times New Roman" panose="02020603050405020304" pitchFamily="18" charset="0"/>
                    <a:ea typeface="SimSun" panose="02010600030101010101" pitchFamily="2" charset="-122"/>
                    <a:cs typeface="Times New Roman" panose="02020603050405020304" pitchFamily="18" charset="0"/>
                  </a:rPr>
                  <a:t>lý</a:t>
                </a:r>
                <a:r>
                  <a:rPr lang="fr-FR" b="1" dirty="0">
                    <a:effectLst/>
                    <a:latin typeface="Times New Roman" panose="02020603050405020304" pitchFamily="18" charset="0"/>
                    <a:ea typeface="SimSun" panose="02010600030101010101" pitchFamily="2" charset="-122"/>
                    <a:cs typeface="Times New Roman" panose="02020603050405020304" pitchFamily="18" charset="0"/>
                  </a:rPr>
                  <a:t>.</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1000"/>
                  </a:spcAft>
                  <a:buNone/>
                  <a:tabLst>
                    <a:tab pos="171450" algn="l"/>
                  </a:tabLst>
                </a:pPr>
                <a:r>
                  <a:rPr lang="fr-FR" dirty="0" err="1">
                    <a:effectLst/>
                    <a:latin typeface="Times New Roman" panose="02020603050405020304" pitchFamily="18" charset="0"/>
                    <a:ea typeface="SimSun" panose="02010600030101010101" pitchFamily="2" charset="-122"/>
                    <a:cs typeface="Times New Roman" panose="02020603050405020304" pitchFamily="18" charset="0"/>
                  </a:rPr>
                  <a:t>Lấy</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i="1">
                        <a:effectLst/>
                        <a:latin typeface="Cambria Math" panose="02040503050406030204" pitchFamily="18" charset="0"/>
                        <a:ea typeface="SimSun" panose="02010600030101010101" pitchFamily="2" charset="-122"/>
                        <a:cs typeface="Times New Roman" panose="02020603050405020304" pitchFamily="18" charset="0"/>
                      </a:rPr>
                      <m:t>𝑋</m:t>
                    </m:r>
                    <m:r>
                      <a:rPr lang="fr-FR" i="1">
                        <a:effectLst/>
                        <a:latin typeface="Cambria Math" panose="02040503050406030204" pitchFamily="18" charset="0"/>
                        <a:ea typeface="SimSun" panose="02010600030101010101" pitchFamily="2" charset="-122"/>
                        <a:cs typeface="Times New Roman" panose="02020603050405020304" pitchFamily="18" charset="0"/>
                      </a:rPr>
                      <m:t>⊂</m:t>
                    </m:r>
                    <m:r>
                      <a:rPr lang="fr-FR" i="1">
                        <a:effectLst/>
                        <a:latin typeface="Cambria Math" panose="02040503050406030204" pitchFamily="18" charset="0"/>
                        <a:ea typeface="SimSun" panose="02010600030101010101" pitchFamily="2" charset="-122"/>
                        <a:cs typeface="Times New Roman" panose="02020603050405020304" pitchFamily="18" charset="0"/>
                      </a:rPr>
                      <m:t>𝑊</m:t>
                    </m:r>
                  </m:oMath>
                </a14:m>
                <a:r>
                  <a:rPr lang="fr-FR" dirty="0">
                    <a:effectLst/>
                    <a:latin typeface="Times New Roman" panose="02020603050405020304" pitchFamily="18" charset="0"/>
                    <a:ea typeface="SimSun" panose="02010600030101010101" pitchFamily="2" charset="-122"/>
                    <a:cs typeface="Times New Roman" panose="02020603050405020304" pitchFamily="18" charset="0"/>
                  </a:rPr>
                  <a:t> là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đa</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tạp</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phức</a:t>
                </a:r>
                <a:r>
                  <a:rPr lang="fr-FR" dirty="0">
                    <a:effectLst/>
                    <a:latin typeface="Times New Roman" panose="02020603050405020304" pitchFamily="18" charset="0"/>
                    <a:ea typeface="SimSun" panose="02010600030101010101" pitchFamily="2" charset="-122"/>
                    <a:cs typeface="Times New Roman" panose="02020603050405020304" pitchFamily="18" charset="0"/>
                  </a:rPr>
                  <a:t> con compact. Khi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đó</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i="1">
                        <a:effectLst/>
                        <a:latin typeface="Cambria Math" panose="02040503050406030204" pitchFamily="18" charset="0"/>
                        <a:ea typeface="SimSun" panose="02010600030101010101" pitchFamily="2" charset="-122"/>
                        <a:cs typeface="Times New Roman" panose="02020603050405020304" pitchFamily="18" charset="0"/>
                      </a:rPr>
                      <m:t>𝑋</m:t>
                    </m:r>
                  </m:oMath>
                </a14:m>
                <a:r>
                  <a:rPr lang="fr-FR" dirty="0">
                    <a:effectLst/>
                    <a:latin typeface="Times New Roman" panose="02020603050405020304" pitchFamily="18" charset="0"/>
                    <a:ea typeface="SimSun" panose="02010600030101010101" pitchFamily="2" charset="-122"/>
                    <a:cs typeface="Times New Roman" panose="02020603050405020304" pitchFamily="18" charset="0"/>
                  </a:rPr>
                  <a:t> là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hyperbolic</a:t>
                </a:r>
                <a:r>
                  <a:rPr lang="fr-FR" dirty="0">
                    <a:effectLst/>
                    <a:latin typeface="Times New Roman" panose="02020603050405020304" pitchFamily="18" charset="0"/>
                    <a:ea typeface="SimSun" panose="02010600030101010101" pitchFamily="2" charset="-122"/>
                    <a:cs typeface="Times New Roman" panose="02020603050405020304" pitchFamily="18" charset="0"/>
                  </a:rPr>
                  <a:t> khi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và</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chỉ</a:t>
                </a:r>
                <a:r>
                  <a:rPr lang="fr-FR" dirty="0">
                    <a:effectLst/>
                    <a:latin typeface="Times New Roman" panose="02020603050405020304" pitchFamily="18" charset="0"/>
                    <a:ea typeface="SimSun" panose="02010600030101010101" pitchFamily="2" charset="-122"/>
                    <a:cs typeface="Times New Roman" panose="02020603050405020304" pitchFamily="18" charset="0"/>
                  </a:rPr>
                  <a:t> khi </a:t>
                </a:r>
                <a14:m>
                  <m:oMath xmlns:m="http://schemas.openxmlformats.org/officeDocument/2006/math">
                    <m:r>
                      <a:rPr lang="fr-FR" i="1">
                        <a:effectLst/>
                        <a:latin typeface="Cambria Math" panose="02040503050406030204" pitchFamily="18" charset="0"/>
                        <a:ea typeface="SimSun" panose="02010600030101010101" pitchFamily="2" charset="-122"/>
                        <a:cs typeface="Times New Roman" panose="02020603050405020304" pitchFamily="18" charset="0"/>
                      </a:rPr>
                      <m:t>𝑋</m:t>
                    </m:r>
                  </m:oMath>
                </a14:m>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không</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chứa</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ảnh</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tịnh</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tiến</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của</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một</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xuyến</a:t>
                </a:r>
                <a:r>
                  <a:rPr lang="fr-FR" dirty="0">
                    <a:effectLst/>
                    <a:latin typeface="Times New Roman" panose="02020603050405020304" pitchFamily="18" charset="0"/>
                    <a:ea typeface="SimSun" panose="02010600030101010101" pitchFamily="2" charset="-122"/>
                    <a:cs typeface="Times New Roman" panose="02020603050405020304" pitchFamily="18" charset="0"/>
                  </a:rPr>
                  <a:t> con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của</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i="1">
                        <a:effectLst/>
                        <a:latin typeface="Cambria Math" panose="02040503050406030204" pitchFamily="18" charset="0"/>
                        <a:ea typeface="SimSun" panose="02010600030101010101" pitchFamily="2" charset="-122"/>
                        <a:cs typeface="Times New Roman" panose="02020603050405020304" pitchFamily="18" charset="0"/>
                      </a:rPr>
                      <m:t>𝑊</m:t>
                    </m:r>
                  </m:oMath>
                </a14:m>
                <a:r>
                  <a:rPr lang="fr-FR" dirty="0">
                    <a:effectLst/>
                    <a:latin typeface="Times New Roman" panose="02020603050405020304" pitchFamily="18" charset="0"/>
                    <a:ea typeface="SimSun" panose="02010600030101010101" pitchFamily="2" charset="-122"/>
                    <a:cs typeface="Times New Roman" panose="02020603050405020304" pitchFamily="18" charset="0"/>
                  </a:rPr>
                  <a:t>.</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mc:Choice>
        <mc:Fallback xmlns="">
          <p:sp>
            <p:nvSpPr>
              <p:cNvPr id="3" name="Chỗ dành sẵn cho Nội dung 2">
                <a:extLst>
                  <a:ext uri="{FF2B5EF4-FFF2-40B4-BE49-F238E27FC236}">
                    <a16:creationId xmlns:a16="http://schemas.microsoft.com/office/drawing/2014/main" id="{1BC75D20-3E69-4D03-9485-458253B9CCF9}"/>
                  </a:ext>
                </a:extLst>
              </p:cNvPr>
              <p:cNvSpPr>
                <a:spLocks noGrp="1" noRot="1" noChangeAspect="1" noMove="1" noResize="1" noEditPoints="1" noAdjustHandles="1" noChangeArrowheads="1" noChangeShapeType="1" noTextEdit="1"/>
              </p:cNvSpPr>
              <p:nvPr>
                <p:ph idx="1"/>
              </p:nvPr>
            </p:nvSpPr>
            <p:spPr>
              <a:xfrm>
                <a:off x="223935" y="239419"/>
                <a:ext cx="11756030" cy="6273347"/>
              </a:xfrm>
              <a:blipFill>
                <a:blip r:embed="rId2"/>
                <a:stretch>
                  <a:fillRect l="-1089" t="-1749"/>
                </a:stretch>
              </a:blipFill>
            </p:spPr>
            <p:txBody>
              <a:bodyPr/>
              <a:lstStyle/>
              <a:p>
                <a:r>
                  <a:rPr lang="en-US">
                    <a:noFill/>
                  </a:rPr>
                  <a:t> </a:t>
                </a:r>
              </a:p>
            </p:txBody>
          </p:sp>
        </mc:Fallback>
      </mc:AlternateContent>
    </p:spTree>
    <p:extLst>
      <p:ext uri="{BB962C8B-B14F-4D97-AF65-F5344CB8AC3E}">
        <p14:creationId xmlns:p14="http://schemas.microsoft.com/office/powerpoint/2010/main" val="1823721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hỗ dành sẵn cho Nội dung 2">
                <a:extLst>
                  <a:ext uri="{FF2B5EF4-FFF2-40B4-BE49-F238E27FC236}">
                    <a16:creationId xmlns:a16="http://schemas.microsoft.com/office/drawing/2014/main" id="{79E97FFB-6BA0-4266-99D0-6C6E904279E0}"/>
                  </a:ext>
                </a:extLst>
              </p:cNvPr>
              <p:cNvSpPr>
                <a:spLocks noGrp="1"/>
              </p:cNvSpPr>
              <p:nvPr>
                <p:ph idx="1"/>
              </p:nvPr>
            </p:nvSpPr>
            <p:spPr>
              <a:xfrm>
                <a:off x="111190" y="0"/>
                <a:ext cx="12080810" cy="6858000"/>
              </a:xfrm>
            </p:spPr>
            <p:txBody>
              <a:bodyPr>
                <a:noAutofit/>
              </a:bodyPr>
              <a:lstStyle/>
              <a:p>
                <a:pPr marL="0" marR="0" lvl="0" indent="0">
                  <a:lnSpc>
                    <a:spcPct val="150000"/>
                  </a:lnSpc>
                  <a:spcBef>
                    <a:spcPts val="0"/>
                  </a:spcBef>
                  <a:spcAft>
                    <a:spcPts val="1000"/>
                  </a:spcAft>
                  <a:buNone/>
                  <a:tabLst>
                    <a:tab pos="171450" algn="l"/>
                  </a:tabLst>
                </a:pP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II. </a:t>
                </a: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Tính</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Hyperbolic </a:t>
                </a: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đại</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1000"/>
                  </a:spcAft>
                  <a:buNone/>
                  <a:tabLst>
                    <a:tab pos="171450" algn="l"/>
                  </a:tabLst>
                </a:pP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1. </a:t>
                </a: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lý</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mở</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đầu</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effectLst/>
                    <a:latin typeface="Times New Roman" panose="02020603050405020304" pitchFamily="18" charset="0"/>
                    <a:ea typeface="Calibri" panose="020F0502020204030204" pitchFamily="34" charset="0"/>
                    <a:cs typeface="Times New Roman" panose="02020603050405020304" pitchFamily="18" charset="0"/>
                  </a:rPr>
                  <a:t>lý</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Cho </a:t>
                </a:r>
                <a14:m>
                  <m:oMath xmlns:m="http://schemas.openxmlformats.org/officeDocument/2006/math">
                    <m:r>
                      <a:rPr lang="en-US" sz="2600" i="1">
                        <a:effectLst/>
                        <a:latin typeface="Cambria Math" panose="02040503050406030204" pitchFamily="18" charset="0"/>
                        <a:ea typeface="Calibri" panose="020F0502020204030204" pitchFamily="34" charset="0"/>
                        <a:cs typeface="Times New Roman" panose="02020603050405020304" pitchFamily="18" charset="0"/>
                      </a:rPr>
                      <m:t>(</m:t>
                    </m:r>
                    <m:r>
                      <a:rPr lang="fr-FR" sz="2600" i="1">
                        <a:effectLst/>
                        <a:latin typeface="Cambria Math" panose="02040503050406030204" pitchFamily="18" charset="0"/>
                        <a:ea typeface="Calibri" panose="020F0502020204030204" pitchFamily="34" charset="0"/>
                        <a:cs typeface="Times New Roman" panose="02020603050405020304" pitchFamily="18" charset="0"/>
                      </a:rPr>
                      <m:t>𝑋</m:t>
                    </m:r>
                    <m:r>
                      <a:rPr lang="en-US" sz="2600" i="1">
                        <a:effectLst/>
                        <a:latin typeface="Cambria Math" panose="02040503050406030204" pitchFamily="18" charset="0"/>
                        <a:ea typeface="Calibri" panose="020F0502020204030204" pitchFamily="34" charset="0"/>
                        <a:cs typeface="Times New Roman" panose="02020603050405020304" pitchFamily="18" charset="0"/>
                      </a:rPr>
                      <m:t>,</m:t>
                    </m:r>
                    <m:r>
                      <a:rPr lang="fr-FR" sz="2600" i="1">
                        <a:effectLst/>
                        <a:latin typeface="Cambria Math" panose="02040503050406030204" pitchFamily="18" charset="0"/>
                        <a:ea typeface="Calibri" panose="020F0502020204030204" pitchFamily="34" charset="0"/>
                        <a:cs typeface="Times New Roman" panose="02020603050405020304" pitchFamily="18" charset="0"/>
                      </a:rPr>
                      <m:t>𝑉</m:t>
                    </m:r>
                    <m:r>
                      <a:rPr lang="en-US" sz="2600" i="1">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là</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đa</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tạp</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phức</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địa</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phương</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compact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và</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metric hermit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trên</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sz="2600" i="1">
                        <a:effectLst/>
                        <a:latin typeface="Cambria Math" panose="02040503050406030204" pitchFamily="18" charset="0"/>
                        <a:ea typeface="SimSun" panose="02010600030101010101" pitchFamily="2" charset="-122"/>
                        <a:cs typeface="Times New Roman" panose="02020603050405020304" pitchFamily="18" charset="0"/>
                      </a:rPr>
                      <m:t>𝑋</m:t>
                    </m:r>
                  </m:oMath>
                </a14:m>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với</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600" i="1">
                        <a:effectLst/>
                        <a:latin typeface="Cambria Math" panose="02040503050406030204" pitchFamily="18" charset="0"/>
                        <a:ea typeface="SimSun" panose="02010600030101010101" pitchFamily="2" charset="-122"/>
                        <a:cs typeface="Times New Roman" panose="02020603050405020304" pitchFamily="18" charset="0"/>
                      </a:rPr>
                      <m:t>(1,−1) </m:t>
                    </m:r>
                  </m:oMath>
                </a14:m>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dạng</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liên</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kết</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dương</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600" i="1">
                        <a:effectLst/>
                        <a:latin typeface="Cambria Math" panose="02040503050406030204" pitchFamily="18" charset="0"/>
                        <a:ea typeface="SimSun" panose="02010600030101010101" pitchFamily="2" charset="-122"/>
                        <a:cs typeface="Times New Roman" panose="02020603050405020304" pitchFamily="18" charset="0"/>
                      </a:rPr>
                      <m:t>𝜔</m:t>
                    </m:r>
                    <m:r>
                      <a:rPr lang="en-US" sz="2600" i="1">
                        <a:effectLst/>
                        <a:latin typeface="Cambria Math" panose="02040503050406030204" pitchFamily="18" charset="0"/>
                        <a:ea typeface="SimSun" panose="02010600030101010101" pitchFamily="2" charset="-122"/>
                        <a:cs typeface="Times New Roman" panose="02020603050405020304" pitchFamily="18" charset="0"/>
                      </a:rPr>
                      <m:t>=</m:t>
                    </m:r>
                    <m:f>
                      <m:fPr>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fPr>
                      <m:num>
                        <m:r>
                          <a:rPr lang="en-US" sz="2600" i="1">
                            <a:effectLst/>
                            <a:latin typeface="Cambria Math" panose="02040503050406030204" pitchFamily="18" charset="0"/>
                            <a:ea typeface="SimSun" panose="02010600030101010101" pitchFamily="2" charset="-122"/>
                            <a:cs typeface="Times New Roman" panose="02020603050405020304" pitchFamily="18" charset="0"/>
                          </a:rPr>
                          <m:t>𝑖</m:t>
                        </m:r>
                      </m:num>
                      <m:den>
                        <m:r>
                          <a:rPr lang="en-US" sz="2600" i="1">
                            <a:effectLst/>
                            <a:latin typeface="Cambria Math" panose="02040503050406030204" pitchFamily="18" charset="0"/>
                            <a:ea typeface="SimSun" panose="02010600030101010101" pitchFamily="2" charset="-122"/>
                            <a:cs typeface="Times New Roman" panose="02020603050405020304" pitchFamily="18" charset="0"/>
                          </a:rPr>
                          <m:t>2</m:t>
                        </m:r>
                      </m:den>
                    </m:f>
                    <m:nary>
                      <m:naryPr>
                        <m:chr m:val="∑"/>
                        <m:subHide m:val="on"/>
                        <m:supHide m:val="on"/>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naryPr>
                      <m:sub/>
                      <m:sup/>
                      <m:e>
                        <m:sSub>
                          <m:sSubPr>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effectLst/>
                                <a:latin typeface="Cambria Math" panose="02040503050406030204" pitchFamily="18" charset="0"/>
                                <a:ea typeface="SimSun" panose="02010600030101010101" pitchFamily="2" charset="-122"/>
                                <a:cs typeface="Times New Roman" panose="02020603050405020304" pitchFamily="18" charset="0"/>
                              </a:rPr>
                              <m:t>𝜔</m:t>
                            </m:r>
                          </m:e>
                          <m:sub>
                            <m:r>
                              <a:rPr lang="en-US" sz="2600" i="1">
                                <a:effectLst/>
                                <a:latin typeface="Cambria Math" panose="02040503050406030204" pitchFamily="18" charset="0"/>
                                <a:ea typeface="SimSun" panose="02010600030101010101" pitchFamily="2" charset="-122"/>
                                <a:cs typeface="Times New Roman" panose="02020603050405020304" pitchFamily="18" charset="0"/>
                              </a:rPr>
                              <m:t>𝑗𝑘</m:t>
                            </m:r>
                          </m:sub>
                        </m:sSub>
                        <m:r>
                          <a:rPr lang="en-US" sz="2600" i="1">
                            <a:effectLst/>
                            <a:latin typeface="Cambria Math" panose="02040503050406030204" pitchFamily="18" charset="0"/>
                            <a:ea typeface="SimSun" panose="02010600030101010101" pitchFamily="2" charset="-122"/>
                            <a:cs typeface="Times New Roman" panose="02020603050405020304" pitchFamily="18" charset="0"/>
                          </a:rPr>
                          <m:t>𝑑</m:t>
                        </m:r>
                        <m:sSub>
                          <m:sSubPr>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effectLst/>
                                <a:latin typeface="Cambria Math" panose="02040503050406030204" pitchFamily="18" charset="0"/>
                                <a:ea typeface="SimSun" panose="02010600030101010101" pitchFamily="2" charset="-122"/>
                                <a:cs typeface="Times New Roman" panose="02020603050405020304" pitchFamily="18" charset="0"/>
                              </a:rPr>
                              <m:t>𝑧</m:t>
                            </m:r>
                          </m:e>
                          <m:sub>
                            <m:r>
                              <a:rPr lang="en-US" sz="2600" i="1">
                                <a:effectLst/>
                                <a:latin typeface="Cambria Math" panose="02040503050406030204" pitchFamily="18" charset="0"/>
                                <a:ea typeface="SimSun" panose="02010600030101010101" pitchFamily="2" charset="-122"/>
                                <a:cs typeface="Times New Roman" panose="02020603050405020304" pitchFamily="18" charset="0"/>
                              </a:rPr>
                              <m:t>𝑗</m:t>
                            </m:r>
                          </m:sub>
                        </m:sSub>
                        <m:r>
                          <a:rPr lang="en-US" sz="2600" i="1">
                            <a:effectLst/>
                            <a:latin typeface="Cambria Math" panose="02040503050406030204" pitchFamily="18" charset="0"/>
                            <a:ea typeface="SimSun" panose="02010600030101010101" pitchFamily="2" charset="-122"/>
                            <a:cs typeface="Cambria Math" panose="02040503050406030204" pitchFamily="18" charset="0"/>
                          </a:rPr>
                          <m:t>∧</m:t>
                        </m:r>
                        <m:r>
                          <a:rPr lang="en-US" sz="2600" i="1">
                            <a:effectLst/>
                            <a:latin typeface="Cambria Math" panose="02040503050406030204" pitchFamily="18" charset="0"/>
                            <a:ea typeface="SimSun" panose="02010600030101010101" pitchFamily="2" charset="-122"/>
                            <a:cs typeface="Times New Roman" panose="02020603050405020304" pitchFamily="18" charset="0"/>
                          </a:rPr>
                          <m:t>𝑑</m:t>
                        </m:r>
                        <m:sSub>
                          <m:sSubPr>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sSubPr>
                          <m:e>
                            <m:bar>
                              <m:barPr>
                                <m:pos m:val="top"/>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barPr>
                              <m:e>
                                <m:r>
                                  <a:rPr lang="en-US" sz="2600" i="1">
                                    <a:effectLst/>
                                    <a:latin typeface="Cambria Math" panose="02040503050406030204" pitchFamily="18" charset="0"/>
                                    <a:ea typeface="SimSun" panose="02010600030101010101" pitchFamily="2" charset="-122"/>
                                    <a:cs typeface="Times New Roman" panose="02020603050405020304" pitchFamily="18" charset="0"/>
                                  </a:rPr>
                                  <m:t>𝑧</m:t>
                                </m:r>
                              </m:e>
                            </m:bar>
                          </m:e>
                          <m:sub>
                            <m:r>
                              <a:rPr lang="en-US" sz="2600" i="1">
                                <a:effectLst/>
                                <a:latin typeface="Cambria Math" panose="02040503050406030204" pitchFamily="18" charset="0"/>
                                <a:ea typeface="SimSun" panose="02010600030101010101" pitchFamily="2" charset="-122"/>
                                <a:cs typeface="Times New Roman" panose="02020603050405020304" pitchFamily="18" charset="0"/>
                              </a:rPr>
                              <m:t>𝑘</m:t>
                            </m:r>
                          </m:sub>
                        </m:sSub>
                      </m:e>
                    </m:nary>
                  </m:oMath>
                </a14:m>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Xét</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ba</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phát</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biểu</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sau</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i</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600" i="1">
                        <a:effectLst/>
                        <a:latin typeface="Cambria Math" panose="02040503050406030204" pitchFamily="18" charset="0"/>
                        <a:ea typeface="Calibri" panose="020F0502020204030204" pitchFamily="34" charset="0"/>
                        <a:cs typeface="Times New Roman" panose="02020603050405020304" pitchFamily="18" charset="0"/>
                      </a:rPr>
                      <m:t>(</m:t>
                    </m:r>
                    <m:r>
                      <a:rPr lang="fr-FR" sz="2600" i="1">
                        <a:effectLst/>
                        <a:latin typeface="Cambria Math" panose="02040503050406030204" pitchFamily="18" charset="0"/>
                        <a:ea typeface="Calibri" panose="020F0502020204030204" pitchFamily="34" charset="0"/>
                        <a:cs typeface="Times New Roman" panose="02020603050405020304" pitchFamily="18" charset="0"/>
                      </a:rPr>
                      <m:t>𝑋</m:t>
                    </m:r>
                    <m:r>
                      <a:rPr lang="en-US" sz="2600" i="1">
                        <a:effectLst/>
                        <a:latin typeface="Cambria Math" panose="02040503050406030204" pitchFamily="18" charset="0"/>
                        <a:ea typeface="Calibri" panose="020F0502020204030204" pitchFamily="34" charset="0"/>
                        <a:cs typeface="Times New Roman" panose="02020603050405020304" pitchFamily="18" charset="0"/>
                      </a:rPr>
                      <m:t>,</m:t>
                    </m:r>
                    <m:r>
                      <a:rPr lang="fr-FR" sz="2600" i="1">
                        <a:effectLst/>
                        <a:latin typeface="Cambria Math" panose="02040503050406030204" pitchFamily="18" charset="0"/>
                        <a:ea typeface="Calibri" panose="020F0502020204030204" pitchFamily="34" charset="0"/>
                        <a:cs typeface="Times New Roman" panose="02020603050405020304" pitchFamily="18" charset="0"/>
                      </a:rPr>
                      <m:t>𝑉</m:t>
                    </m:r>
                    <m:r>
                      <a:rPr lang="en-US" sz="2600" i="1">
                        <a:effectLst/>
                        <a:latin typeface="Cambria Math" panose="02040503050406030204" pitchFamily="18" charset="0"/>
                        <a:ea typeface="Calibri" panose="020F0502020204030204" pitchFamily="34" charset="0"/>
                        <a:cs typeface="Times New Roman" panose="02020603050405020304" pitchFamily="18" charset="0"/>
                      </a:rPr>
                      <m:t>) </m:t>
                    </m:r>
                  </m:oMath>
                </a14:m>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hyperbolic</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ii)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Tồn</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tại</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fr-FR" sz="2600" i="1">
                        <a:effectLst/>
                        <a:latin typeface="Cambria Math" panose="02040503050406030204" pitchFamily="18" charset="0"/>
                        <a:ea typeface="Calibri" panose="020F0502020204030204" pitchFamily="34" charset="0"/>
                        <a:cs typeface="Times New Roman" panose="02020603050405020304" pitchFamily="18" charset="0"/>
                      </a:rPr>
                      <m:t>𝜖</m:t>
                    </m:r>
                    <m:r>
                      <a:rPr lang="en-US" sz="2600" i="1">
                        <a:effectLst/>
                        <a:latin typeface="Cambria Math" panose="02040503050406030204" pitchFamily="18" charset="0"/>
                        <a:ea typeface="Calibri" panose="020F0502020204030204" pitchFamily="34" charset="0"/>
                        <a:cs typeface="Times New Roman" panose="02020603050405020304" pitchFamily="18" charset="0"/>
                      </a:rPr>
                      <m:t>&gt;0</m:t>
                    </m:r>
                  </m:oMath>
                </a14:m>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sao</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cho</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với</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mọi</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đường</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cong</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compact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bất</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khả</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quy</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trong</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sz="2600" i="1">
                        <a:effectLst/>
                        <a:latin typeface="Cambria Math" panose="02040503050406030204" pitchFamily="18" charset="0"/>
                        <a:ea typeface="SimSun" panose="02010600030101010101" pitchFamily="2" charset="-122"/>
                        <a:cs typeface="Times New Roman" panose="02020603050405020304" pitchFamily="18" charset="0"/>
                      </a:rPr>
                      <m:t>𝑋</m:t>
                    </m:r>
                  </m:oMath>
                </a14:m>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tiếp</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xúc</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sz="2600" i="1">
                        <a:effectLst/>
                        <a:latin typeface="Cambria Math" panose="02040503050406030204" pitchFamily="18" charset="0"/>
                        <a:ea typeface="SimSun" panose="02010600030101010101" pitchFamily="2" charset="-122"/>
                        <a:cs typeface="Times New Roman" panose="02020603050405020304" pitchFamily="18" charset="0"/>
                      </a:rPr>
                      <m:t>𝑉</m:t>
                    </m:r>
                  </m:oMath>
                </a14:m>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thỏa</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mãn</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600" i="1">
                        <a:effectLst/>
                        <a:latin typeface="Cambria Math" panose="02040503050406030204" pitchFamily="18" charset="0"/>
                        <a:ea typeface="SimSun" panose="02010600030101010101" pitchFamily="2" charset="-122"/>
                        <a:cs typeface="Times New Roman" panose="02020603050405020304" pitchFamily="18" charset="0"/>
                      </a:rPr>
                      <m:t>−</m:t>
                    </m:r>
                    <m:r>
                      <a:rPr lang="en-US" sz="2600" i="1">
                        <a:effectLst/>
                        <a:latin typeface="Cambria Math" panose="02040503050406030204" pitchFamily="18" charset="0"/>
                        <a:ea typeface="SimSun" panose="02010600030101010101" pitchFamily="2" charset="-122"/>
                        <a:cs typeface="Times New Roman" panose="02020603050405020304" pitchFamily="18" charset="0"/>
                      </a:rPr>
                      <m:t>𝜒</m:t>
                    </m:r>
                    <m:d>
                      <m:dPr>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dPr>
                      <m:e>
                        <m:bar>
                          <m:barPr>
                            <m:pos m:val="top"/>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barPr>
                          <m:e>
                            <m:r>
                              <a:rPr lang="en-US" sz="2600" i="1">
                                <a:effectLst/>
                                <a:latin typeface="Cambria Math" panose="02040503050406030204" pitchFamily="18" charset="0"/>
                                <a:ea typeface="SimSun" panose="02010600030101010101" pitchFamily="2" charset="-122"/>
                                <a:cs typeface="Times New Roman" panose="02020603050405020304" pitchFamily="18" charset="0"/>
                              </a:rPr>
                              <m:t>𝐶</m:t>
                            </m:r>
                          </m:e>
                        </m:bar>
                      </m:e>
                    </m:d>
                    <m:r>
                      <a:rPr lang="en-US" sz="2600" i="1">
                        <a:effectLst/>
                        <a:latin typeface="Cambria Math" panose="02040503050406030204" pitchFamily="18" charset="0"/>
                        <a:ea typeface="SimSun" panose="02010600030101010101" pitchFamily="2" charset="-122"/>
                        <a:cs typeface="Times New Roman" panose="02020603050405020304" pitchFamily="18" charset="0"/>
                      </a:rPr>
                      <m:t>=2</m:t>
                    </m:r>
                    <m:r>
                      <a:rPr lang="en-US" sz="2600" i="1">
                        <a:effectLst/>
                        <a:latin typeface="Cambria Math" panose="02040503050406030204" pitchFamily="18" charset="0"/>
                        <a:ea typeface="SimSun" panose="02010600030101010101" pitchFamily="2" charset="-122"/>
                        <a:cs typeface="Times New Roman" panose="02020603050405020304" pitchFamily="18" charset="0"/>
                      </a:rPr>
                      <m:t>𝑔</m:t>
                    </m:r>
                    <m:d>
                      <m:dPr>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dPr>
                      <m:e>
                        <m:bar>
                          <m:barPr>
                            <m:pos m:val="top"/>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barPr>
                          <m:e>
                            <m:r>
                              <a:rPr lang="en-US" sz="2600" i="1">
                                <a:effectLst/>
                                <a:latin typeface="Cambria Math" panose="02040503050406030204" pitchFamily="18" charset="0"/>
                                <a:ea typeface="SimSun" panose="02010600030101010101" pitchFamily="2" charset="-122"/>
                                <a:cs typeface="Times New Roman" panose="02020603050405020304" pitchFamily="18" charset="0"/>
                              </a:rPr>
                              <m:t>𝐶</m:t>
                            </m:r>
                          </m:e>
                        </m:bar>
                      </m:e>
                    </m:d>
                    <m:r>
                      <a:rPr lang="en-US" sz="2600" i="1">
                        <a:effectLst/>
                        <a:latin typeface="Cambria Math" panose="02040503050406030204" pitchFamily="18" charset="0"/>
                        <a:ea typeface="SimSun" panose="02010600030101010101" pitchFamily="2" charset="-122"/>
                        <a:cs typeface="Times New Roman" panose="02020603050405020304" pitchFamily="18" charset="0"/>
                      </a:rPr>
                      <m:t>−2≥</m:t>
                    </m:r>
                    <m:r>
                      <a:rPr lang="en-US" sz="2600" i="1">
                        <a:effectLst/>
                        <a:latin typeface="Cambria Math" panose="02040503050406030204" pitchFamily="18" charset="0"/>
                        <a:ea typeface="SimSun" panose="02010600030101010101" pitchFamily="2" charset="-122"/>
                        <a:cs typeface="Times New Roman" panose="02020603050405020304" pitchFamily="18" charset="0"/>
                      </a:rPr>
                      <m:t>𝜀</m:t>
                    </m:r>
                    <m:func>
                      <m:funcPr>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funcPr>
                      <m:fName>
                        <m:sSub>
                          <m:sSubPr>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effectLst/>
                                <a:latin typeface="Cambria Math" panose="02040503050406030204" pitchFamily="18" charset="0"/>
                                <a:ea typeface="SimSun" panose="02010600030101010101" pitchFamily="2" charset="-122"/>
                                <a:cs typeface="Times New Roman" panose="02020603050405020304" pitchFamily="18" charset="0"/>
                              </a:rPr>
                              <m:t>𝑑𝑒𝑔</m:t>
                            </m:r>
                          </m:e>
                          <m:sub>
                            <m:r>
                              <a:rPr lang="en-US" sz="2600" i="1">
                                <a:effectLst/>
                                <a:latin typeface="Cambria Math" panose="02040503050406030204" pitchFamily="18" charset="0"/>
                                <a:ea typeface="SimSun" panose="02010600030101010101" pitchFamily="2" charset="-122"/>
                                <a:cs typeface="Times New Roman" panose="02020603050405020304" pitchFamily="18" charset="0"/>
                              </a:rPr>
                              <m:t>𝜔</m:t>
                            </m:r>
                          </m:sub>
                        </m:sSub>
                      </m:fName>
                      <m:e>
                        <m:d>
                          <m:dPr>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dPr>
                          <m:e>
                            <m:r>
                              <a:rPr lang="en-US" sz="2600" i="1">
                                <a:effectLst/>
                                <a:latin typeface="Cambria Math" panose="02040503050406030204" pitchFamily="18" charset="0"/>
                                <a:ea typeface="SimSun" panose="02010600030101010101" pitchFamily="2" charset="-122"/>
                                <a:cs typeface="Times New Roman" panose="02020603050405020304" pitchFamily="18" charset="0"/>
                              </a:rPr>
                              <m:t>𝐶</m:t>
                            </m:r>
                          </m:e>
                        </m:d>
                      </m:e>
                    </m:func>
                  </m:oMath>
                </a14:m>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ở </a:t>
                </a:r>
                <a:r>
                  <a:rPr lang="en-US" sz="2600" dirty="0" err="1">
                    <a:effectLst/>
                    <a:latin typeface="Times New Roman" panose="02020603050405020304" pitchFamily="18" charset="0"/>
                    <a:ea typeface="Calibri" panose="020F0502020204030204" pitchFamily="34" charset="0"/>
                    <a:cs typeface="Times New Roman" panose="02020603050405020304" pitchFamily="18" charset="0"/>
                  </a:rPr>
                  <a:t>đó</a:t>
                </a:r>
                <a:r>
                  <a:rPr lang="en-US" sz="26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fr-FR" sz="2600" i="1">
                        <a:effectLst/>
                        <a:latin typeface="Cambria Math" panose="02040503050406030204" pitchFamily="18" charset="0"/>
                        <a:ea typeface="Calibri" panose="020F0502020204030204" pitchFamily="34" charset="0"/>
                        <a:cs typeface="Times New Roman" panose="02020603050405020304" pitchFamily="18" charset="0"/>
                      </a:rPr>
                      <m:t>𝑔</m:t>
                    </m:r>
                    <m:d>
                      <m:dPr>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dPr>
                      <m:e>
                        <m:acc>
                          <m:accPr>
                            <m:chr m:val="̅"/>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accPr>
                          <m:e>
                            <m:r>
                              <a:rPr lang="fr-FR" sz="2600" i="1">
                                <a:effectLst/>
                                <a:latin typeface="Cambria Math" panose="02040503050406030204" pitchFamily="18" charset="0"/>
                                <a:ea typeface="Calibri" panose="020F0502020204030204" pitchFamily="34" charset="0"/>
                                <a:cs typeface="Times New Roman" panose="02020603050405020304" pitchFamily="18" charset="0"/>
                              </a:rPr>
                              <m:t>𝐶</m:t>
                            </m:r>
                          </m:e>
                        </m:acc>
                      </m:e>
                    </m:d>
                  </m:oMath>
                </a14:m>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là</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dòng</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của</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acc>
                      <m:accPr>
                        <m:chr m:val="̅"/>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accPr>
                      <m:e>
                        <m:r>
                          <a:rPr lang="fr-FR" sz="2600" i="1">
                            <a:effectLst/>
                            <a:latin typeface="Cambria Math" panose="02040503050406030204" pitchFamily="18" charset="0"/>
                            <a:ea typeface="Calibri" panose="020F0502020204030204" pitchFamily="34" charset="0"/>
                            <a:cs typeface="Times New Roman" panose="02020603050405020304" pitchFamily="18" charset="0"/>
                          </a:rPr>
                          <m:t>𝐶</m:t>
                        </m:r>
                      </m:e>
                    </m:acc>
                  </m:oMath>
                </a14:m>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sz="2600" i="1">
                        <a:effectLst/>
                        <a:latin typeface="Cambria Math" panose="02040503050406030204" pitchFamily="18" charset="0"/>
                        <a:ea typeface="SimSun" panose="02010600030101010101" pitchFamily="2" charset="-122"/>
                        <a:cs typeface="Times New Roman" panose="02020603050405020304" pitchFamily="18" charset="0"/>
                      </a:rPr>
                      <m:t>𝑋</m:t>
                    </m:r>
                    <m:d>
                      <m:dPr>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dPr>
                      <m:e>
                        <m:acc>
                          <m:accPr>
                            <m:chr m:val="̅"/>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accPr>
                          <m:e>
                            <m:r>
                              <a:rPr lang="fr-FR" sz="2600" i="1">
                                <a:effectLst/>
                                <a:latin typeface="Cambria Math" panose="02040503050406030204" pitchFamily="18" charset="0"/>
                                <a:ea typeface="Calibri" panose="020F0502020204030204" pitchFamily="34" charset="0"/>
                                <a:cs typeface="Times New Roman" panose="02020603050405020304" pitchFamily="18" charset="0"/>
                              </a:rPr>
                              <m:t>𝐶</m:t>
                            </m:r>
                          </m:e>
                        </m:acc>
                      </m:e>
                    </m:d>
                  </m:oMath>
                </a14:m>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là</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đặc</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trưng</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Eurler</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của</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acc>
                      <m:accPr>
                        <m:chr m:val="̅"/>
                        <m:ctrlPr>
                          <a:rPr lang="en-US" sz="2600" i="1">
                            <a:effectLst/>
                            <a:latin typeface="Cambria Math" panose="02040503050406030204" pitchFamily="18" charset="0"/>
                            <a:ea typeface="Calibri" panose="020F0502020204030204" pitchFamily="34" charset="0"/>
                            <a:cs typeface="Times New Roman" panose="02020603050405020304" pitchFamily="18" charset="0"/>
                          </a:rPr>
                        </m:ctrlPr>
                      </m:accPr>
                      <m:e>
                        <m:r>
                          <a:rPr lang="fr-FR" sz="2600" i="1">
                            <a:effectLst/>
                            <a:latin typeface="Cambria Math" panose="02040503050406030204" pitchFamily="18" charset="0"/>
                            <a:ea typeface="Calibri" panose="020F0502020204030204" pitchFamily="34" charset="0"/>
                            <a:cs typeface="Times New Roman" panose="02020603050405020304" pitchFamily="18" charset="0"/>
                          </a:rPr>
                          <m:t>𝐶</m:t>
                        </m:r>
                      </m:e>
                    </m:acc>
                  </m:oMath>
                </a14:m>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sz="2600" i="1">
                        <a:effectLst/>
                        <a:latin typeface="Cambria Math" panose="02040503050406030204" pitchFamily="18" charset="0"/>
                        <a:ea typeface="SimSun" panose="02010600030101010101" pitchFamily="2" charset="-122"/>
                        <a:cs typeface="Times New Roman" panose="02020603050405020304" pitchFamily="18" charset="0"/>
                      </a:rPr>
                      <m:t>𝑑𝑒</m:t>
                    </m:r>
                    <m:sSub>
                      <m:sSubPr>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sSubPr>
                      <m:e>
                        <m:r>
                          <a:rPr lang="fr-FR" sz="2600" i="1">
                            <a:effectLst/>
                            <a:latin typeface="Cambria Math" panose="02040503050406030204" pitchFamily="18" charset="0"/>
                            <a:ea typeface="SimSun" panose="02010600030101010101" pitchFamily="2" charset="-122"/>
                            <a:cs typeface="Times New Roman" panose="02020603050405020304" pitchFamily="18" charset="0"/>
                          </a:rPr>
                          <m:t>𝑔</m:t>
                        </m:r>
                      </m:e>
                      <m:sub>
                        <m:r>
                          <a:rPr lang="fr-FR" sz="2600" i="1">
                            <a:effectLst/>
                            <a:latin typeface="Cambria Math" panose="02040503050406030204" pitchFamily="18" charset="0"/>
                            <a:ea typeface="SimSun" panose="02010600030101010101" pitchFamily="2" charset="-122"/>
                            <a:cs typeface="Times New Roman" panose="02020603050405020304" pitchFamily="18" charset="0"/>
                          </a:rPr>
                          <m:t>𝜔</m:t>
                        </m:r>
                      </m:sub>
                    </m:sSub>
                    <m:r>
                      <a:rPr lang="en-US" sz="2600" i="1">
                        <a:effectLst/>
                        <a:latin typeface="Cambria Math" panose="02040503050406030204" pitchFamily="18" charset="0"/>
                        <a:ea typeface="SimSun" panose="02010600030101010101" pitchFamily="2" charset="-122"/>
                        <a:cs typeface="Times New Roman" panose="02020603050405020304" pitchFamily="18" charset="0"/>
                      </a:rPr>
                      <m:t>(</m:t>
                    </m:r>
                    <m:r>
                      <a:rPr lang="fr-FR" sz="2600" i="1">
                        <a:effectLst/>
                        <a:latin typeface="Cambria Math" panose="02040503050406030204" pitchFamily="18" charset="0"/>
                        <a:ea typeface="SimSun" panose="02010600030101010101" pitchFamily="2" charset="-122"/>
                        <a:cs typeface="Times New Roman" panose="02020603050405020304" pitchFamily="18" charset="0"/>
                      </a:rPr>
                      <m:t>𝐶</m:t>
                    </m:r>
                    <m:r>
                      <a:rPr lang="en-US" sz="2600" i="1">
                        <a:effectLst/>
                        <a:latin typeface="Cambria Math" panose="02040503050406030204" pitchFamily="18" charset="0"/>
                        <a:ea typeface="SimSun" panose="02010600030101010101" pitchFamily="2" charset="-122"/>
                        <a:cs typeface="Times New Roman" panose="02020603050405020304" pitchFamily="18" charset="0"/>
                      </a:rPr>
                      <m:t>)=</m:t>
                    </m:r>
                    <m:nary>
                      <m:naryPr>
                        <m:limLoc m:val="subSup"/>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naryPr>
                      <m:sub>
                        <m:r>
                          <a:rPr lang="fr-FR" sz="2600" i="1">
                            <a:effectLst/>
                            <a:latin typeface="Cambria Math" panose="02040503050406030204" pitchFamily="18" charset="0"/>
                            <a:ea typeface="SimSun" panose="02010600030101010101" pitchFamily="2" charset="-122"/>
                            <a:cs typeface="Times New Roman" panose="02020603050405020304" pitchFamily="18" charset="0"/>
                          </a:rPr>
                          <m:t>𝐶</m:t>
                        </m:r>
                      </m:sub>
                      <m:sup/>
                      <m:e>
                        <m:r>
                          <a:rPr lang="fr-FR" sz="2600" i="1">
                            <a:effectLst/>
                            <a:latin typeface="Cambria Math" panose="02040503050406030204" pitchFamily="18" charset="0"/>
                            <a:ea typeface="SimSun" panose="02010600030101010101" pitchFamily="2" charset="-122"/>
                            <a:cs typeface="Times New Roman" panose="02020603050405020304" pitchFamily="18" charset="0"/>
                          </a:rPr>
                          <m:t>𝜔</m:t>
                        </m:r>
                      </m:e>
                    </m:nary>
                  </m:oMath>
                </a14:m>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tính</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chất</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này</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không</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phụ</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thuộc</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vào</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sz="2600" i="1">
                        <a:effectLst/>
                        <a:latin typeface="Cambria Math" panose="02040503050406030204" pitchFamily="18" charset="0"/>
                        <a:ea typeface="SimSun" panose="02010600030101010101" pitchFamily="2" charset="-122"/>
                        <a:cs typeface="Times New Roman" panose="02020603050405020304" pitchFamily="18" charset="0"/>
                      </a:rPr>
                      <m:t>𝜔</m:t>
                    </m:r>
                  </m:oMath>
                </a14:m>
                <a:r>
                  <a:rPr lang="en-US" sz="2600" dirty="0">
                    <a:effectLst/>
                    <a:latin typeface="Times New Roman" panose="02020603050405020304" pitchFamily="18" charset="0"/>
                    <a:ea typeface="SimSun" panose="02010600030101010101" pitchFamily="2" charset="-122"/>
                    <a:cs typeface="Times New Roman" panose="02020603050405020304" pitchFamily="18" charset="0"/>
                  </a:rPr>
                  <a:t>).</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1000"/>
                  </a:spcAft>
                  <a:buNone/>
                  <a:tabLst>
                    <a:tab pos="171450" algn="l"/>
                  </a:tabLst>
                </a:pP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iii)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Không</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tồn</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tại</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bất</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kì</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hàm</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chỉnh</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hình</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khác</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hằng</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m:rPr>
                        <m:sty m:val="p"/>
                      </m:rPr>
                      <a:rPr lang="fr-FR" sz="2600">
                        <a:effectLst/>
                        <a:latin typeface="Cambria Math" panose="02040503050406030204" pitchFamily="18" charset="0"/>
                        <a:ea typeface="SimSun" panose="02010600030101010101" pitchFamily="2" charset="-122"/>
                        <a:cs typeface="Times New Roman" panose="02020603050405020304" pitchFamily="18" charset="0"/>
                      </a:rPr>
                      <m:t>Φ</m:t>
                    </m:r>
                    <m:r>
                      <a:rPr lang="en-US" sz="2600" i="1">
                        <a:effectLst/>
                        <a:latin typeface="Cambria Math" panose="02040503050406030204" pitchFamily="18" charset="0"/>
                        <a:ea typeface="SimSun" panose="02010600030101010101" pitchFamily="2" charset="-122"/>
                        <a:cs typeface="Times New Roman" panose="02020603050405020304" pitchFamily="18" charset="0"/>
                      </a:rPr>
                      <m:t>:</m:t>
                    </m:r>
                    <m:r>
                      <a:rPr lang="fr-FR" sz="2600" i="1">
                        <a:effectLst/>
                        <a:latin typeface="Cambria Math" panose="02040503050406030204" pitchFamily="18" charset="0"/>
                        <a:ea typeface="SimSun" panose="02010600030101010101" pitchFamily="2" charset="-122"/>
                        <a:cs typeface="Times New Roman" panose="02020603050405020304" pitchFamily="18" charset="0"/>
                      </a:rPr>
                      <m:t>𝑍</m:t>
                    </m:r>
                    <m:r>
                      <a:rPr lang="en-US" sz="2600" i="1">
                        <a:effectLst/>
                        <a:latin typeface="Cambria Math" panose="02040503050406030204" pitchFamily="18" charset="0"/>
                        <a:ea typeface="SimSun" panose="02010600030101010101" pitchFamily="2" charset="-122"/>
                        <a:cs typeface="Times New Roman" panose="02020603050405020304" pitchFamily="18" charset="0"/>
                      </a:rPr>
                      <m:t>→</m:t>
                    </m:r>
                    <m:r>
                      <a:rPr lang="fr-FR" sz="2600" i="1">
                        <a:effectLst/>
                        <a:latin typeface="Cambria Math" panose="02040503050406030204" pitchFamily="18" charset="0"/>
                        <a:ea typeface="SimSun" panose="02010600030101010101" pitchFamily="2" charset="-122"/>
                        <a:cs typeface="Times New Roman" panose="02020603050405020304" pitchFamily="18" charset="0"/>
                      </a:rPr>
                      <m:t>𝑋</m:t>
                    </m:r>
                  </m:oMath>
                </a14:m>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từ</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đa</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tạp</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abel</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sz="2600" i="1">
                        <a:effectLst/>
                        <a:latin typeface="Cambria Math" panose="02040503050406030204" pitchFamily="18" charset="0"/>
                        <a:ea typeface="SimSun" panose="02010600030101010101" pitchFamily="2" charset="-122"/>
                        <a:cs typeface="Times New Roman" panose="02020603050405020304" pitchFamily="18" charset="0"/>
                      </a:rPr>
                      <m:t>𝑍</m:t>
                    </m:r>
                  </m:oMath>
                </a14:m>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đến</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sz="2600" i="1">
                        <a:effectLst/>
                        <a:latin typeface="Cambria Math" panose="02040503050406030204" pitchFamily="18" charset="0"/>
                        <a:ea typeface="SimSun" panose="02010600030101010101" pitchFamily="2" charset="-122"/>
                        <a:cs typeface="Times New Roman" panose="02020603050405020304" pitchFamily="18" charset="0"/>
                      </a:rPr>
                      <m:t>𝑋</m:t>
                    </m:r>
                  </m:oMath>
                </a14:m>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sao</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effectLst/>
                    <a:latin typeface="Times New Roman" panose="02020603050405020304" pitchFamily="18" charset="0"/>
                    <a:ea typeface="SimSun" panose="02010600030101010101" pitchFamily="2" charset="-122"/>
                    <a:cs typeface="Times New Roman" panose="02020603050405020304" pitchFamily="18" charset="0"/>
                  </a:rPr>
                  <a:t>cho</a:t>
                </a:r>
                <a:r>
                  <a:rPr lang="en-US" sz="2600"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sSubPr>
                      <m:e>
                        <m:r>
                          <m:rPr>
                            <m:sty m:val="p"/>
                          </m:rPr>
                          <a:rPr lang="fr-FR" sz="2600">
                            <a:effectLst/>
                            <a:latin typeface="Cambria Math" panose="02040503050406030204" pitchFamily="18" charset="0"/>
                            <a:ea typeface="SimSun" panose="02010600030101010101" pitchFamily="2" charset="-122"/>
                            <a:cs typeface="Times New Roman" panose="02020603050405020304" pitchFamily="18" charset="0"/>
                          </a:rPr>
                          <m:t>Φ</m:t>
                        </m:r>
                      </m:e>
                      <m:sub>
                        <m:r>
                          <a:rPr lang="en-US" sz="2600" i="1">
                            <a:effectLst/>
                            <a:latin typeface="Cambria Math" panose="02040503050406030204" pitchFamily="18" charset="0"/>
                            <a:ea typeface="SimSun" panose="02010600030101010101" pitchFamily="2" charset="-122"/>
                            <a:cs typeface="Times New Roman" panose="02020603050405020304" pitchFamily="18" charset="0"/>
                          </a:rPr>
                          <m:t>∗</m:t>
                        </m:r>
                      </m:sub>
                    </m:sSub>
                    <m:r>
                      <a:rPr lang="en-US" sz="2600" i="1">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US" sz="2600" i="1">
                            <a:effectLst/>
                            <a:latin typeface="Cambria Math" panose="02040503050406030204" pitchFamily="18" charset="0"/>
                            <a:ea typeface="SimSun" panose="02010600030101010101" pitchFamily="2" charset="-122"/>
                            <a:cs typeface="Times New Roman" panose="02020603050405020304" pitchFamily="18" charset="0"/>
                          </a:rPr>
                        </m:ctrlPr>
                      </m:sSubPr>
                      <m:e>
                        <m:r>
                          <a:rPr lang="fr-FR" sz="2600" i="1">
                            <a:effectLst/>
                            <a:latin typeface="Cambria Math" panose="02040503050406030204" pitchFamily="18" charset="0"/>
                            <a:ea typeface="SimSun" panose="02010600030101010101" pitchFamily="2" charset="-122"/>
                            <a:cs typeface="Times New Roman" panose="02020603050405020304" pitchFamily="18" charset="0"/>
                          </a:rPr>
                          <m:t>𝑇</m:t>
                        </m:r>
                      </m:e>
                      <m:sub>
                        <m:r>
                          <a:rPr lang="fr-FR" sz="2600" i="1">
                            <a:effectLst/>
                            <a:latin typeface="Cambria Math" panose="02040503050406030204" pitchFamily="18" charset="0"/>
                            <a:ea typeface="SimSun" panose="02010600030101010101" pitchFamily="2" charset="-122"/>
                            <a:cs typeface="Times New Roman" panose="02020603050405020304" pitchFamily="18" charset="0"/>
                          </a:rPr>
                          <m:t>𝑍</m:t>
                        </m:r>
                      </m:sub>
                    </m:sSub>
                    <m:r>
                      <a:rPr lang="en-US" sz="2600" i="1">
                        <a:effectLst/>
                        <a:latin typeface="Cambria Math" panose="02040503050406030204" pitchFamily="18" charset="0"/>
                        <a:ea typeface="SimSun" panose="02010600030101010101" pitchFamily="2" charset="-122"/>
                        <a:cs typeface="Times New Roman" panose="02020603050405020304" pitchFamily="18" charset="0"/>
                      </a:rPr>
                      <m:t>)⊂</m:t>
                    </m:r>
                    <m:r>
                      <a:rPr lang="fr-FR" sz="2600" i="1">
                        <a:effectLst/>
                        <a:latin typeface="Cambria Math" panose="02040503050406030204" pitchFamily="18" charset="0"/>
                        <a:ea typeface="SimSun" panose="02010600030101010101" pitchFamily="2" charset="-122"/>
                        <a:cs typeface="Times New Roman" panose="02020603050405020304" pitchFamily="18" charset="0"/>
                      </a:rPr>
                      <m:t>𝑉</m:t>
                    </m:r>
                  </m:oMath>
                </a14:m>
                <a:r>
                  <a:rPr lang="en-US" sz="2600" dirty="0">
                    <a:effectLst/>
                    <a:latin typeface="Times New Roman" panose="02020603050405020304" pitchFamily="18" charset="0"/>
                    <a:ea typeface="SimSun" panose="02010600030101010101" pitchFamily="2" charset="-122"/>
                    <a:cs typeface="Times New Roman" panose="02020603050405020304" pitchFamily="18" charset="0"/>
                  </a:rPr>
                  <a:t>.</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2600" dirty="0"/>
              </a:p>
            </p:txBody>
          </p:sp>
        </mc:Choice>
        <mc:Fallback xmlns="">
          <p:sp>
            <p:nvSpPr>
              <p:cNvPr id="3" name="Chỗ dành sẵn cho Nội dung 2">
                <a:extLst>
                  <a:ext uri="{FF2B5EF4-FFF2-40B4-BE49-F238E27FC236}">
                    <a16:creationId xmlns:a16="http://schemas.microsoft.com/office/drawing/2014/main" id="{79E97FFB-6BA0-4266-99D0-6C6E904279E0}"/>
                  </a:ext>
                </a:extLst>
              </p:cNvPr>
              <p:cNvSpPr>
                <a:spLocks noGrp="1" noRot="1" noChangeAspect="1" noMove="1" noResize="1" noEditPoints="1" noAdjustHandles="1" noChangeArrowheads="1" noChangeShapeType="1" noTextEdit="1"/>
              </p:cNvSpPr>
              <p:nvPr>
                <p:ph idx="1"/>
              </p:nvPr>
            </p:nvSpPr>
            <p:spPr>
              <a:xfrm>
                <a:off x="111190" y="0"/>
                <a:ext cx="12080810" cy="6858000"/>
              </a:xfrm>
              <a:blipFill>
                <a:blip r:embed="rId2"/>
                <a:stretch>
                  <a:fillRect l="-908" b="-19733"/>
                </a:stretch>
              </a:blipFill>
            </p:spPr>
            <p:txBody>
              <a:bodyPr/>
              <a:lstStyle/>
              <a:p>
                <a:r>
                  <a:rPr lang="en-US">
                    <a:noFill/>
                  </a:rPr>
                  <a:t> </a:t>
                </a:r>
              </a:p>
            </p:txBody>
          </p:sp>
        </mc:Fallback>
      </mc:AlternateContent>
    </p:spTree>
    <p:extLst>
      <p:ext uri="{BB962C8B-B14F-4D97-AF65-F5344CB8AC3E}">
        <p14:creationId xmlns:p14="http://schemas.microsoft.com/office/powerpoint/2010/main" val="137099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1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1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1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hỗ dành sẵn cho Nội dung 2">
                <a:extLst>
                  <a:ext uri="{FF2B5EF4-FFF2-40B4-BE49-F238E27FC236}">
                    <a16:creationId xmlns:a16="http://schemas.microsoft.com/office/drawing/2014/main" id="{BDC84CA8-3AF7-4005-8069-681F482FEAFC}"/>
                  </a:ext>
                </a:extLst>
              </p:cNvPr>
              <p:cNvSpPr>
                <a:spLocks noGrp="1"/>
              </p:cNvSpPr>
              <p:nvPr>
                <p:ph idx="1"/>
              </p:nvPr>
            </p:nvSpPr>
            <p:spPr>
              <a:xfrm>
                <a:off x="100135" y="129041"/>
                <a:ext cx="10515600" cy="6599918"/>
              </a:xfrm>
            </p:spPr>
            <p:txBody>
              <a:bodyPr>
                <a:normAutofit/>
              </a:bodyPr>
              <a:lstStyle/>
              <a:p>
                <a:pPr marL="0" marR="0" indent="0">
                  <a:lnSpc>
                    <a:spcPct val="150000"/>
                  </a:lnSpc>
                  <a:spcBef>
                    <a:spcPts val="0"/>
                  </a:spcBef>
                  <a:spcAft>
                    <a:spcPts val="1000"/>
                  </a:spcAft>
                  <a:buNone/>
                  <a:tabLst>
                    <a:tab pos="171450" algn="l"/>
                  </a:tabLst>
                </a:pPr>
                <a:r>
                  <a:rPr lang="fr-FR" b="1" dirty="0">
                    <a:effectLst/>
                    <a:latin typeface="Times New Roman" panose="02020603050405020304" pitchFamily="18" charset="0"/>
                    <a:ea typeface="Calibri" panose="020F0502020204030204" pitchFamily="34" charset="0"/>
                    <a:cs typeface="Times New Roman" panose="02020603050405020304" pitchFamily="18" charset="0"/>
                  </a:rPr>
                  <a:t>2. </a:t>
                </a: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Khái</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niệm</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về</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tính</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Hyperbolic</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đại</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số</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nghĩa</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fr-FR" dirty="0">
                    <a:effectLst/>
                    <a:latin typeface="Times New Roman" panose="02020603050405020304" pitchFamily="18" charset="0"/>
                    <a:ea typeface="Calibri" panose="020F0502020204030204" pitchFamily="34" charset="0"/>
                    <a:cs typeface="Times New Roman" panose="02020603050405020304" pitchFamily="18" charset="0"/>
                  </a:rPr>
                  <a:t>Ta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nói</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đa</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tạp</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xạ</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ảnh</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trực</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tiếp</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fr-FR" i="1">
                        <a:effectLst/>
                        <a:latin typeface="Cambria Math" panose="02040503050406030204" pitchFamily="18" charset="0"/>
                        <a:ea typeface="Calibri" panose="020F0502020204030204" pitchFamily="34" charset="0"/>
                        <a:cs typeface="Times New Roman" panose="02020603050405020304" pitchFamily="18" charset="0"/>
                      </a:rPr>
                      <m:t>(</m:t>
                    </m:r>
                    <m:r>
                      <a:rPr lang="fr-FR" i="1">
                        <a:effectLst/>
                        <a:latin typeface="Cambria Math" panose="02040503050406030204" pitchFamily="18" charset="0"/>
                        <a:ea typeface="Calibri" panose="020F0502020204030204" pitchFamily="34" charset="0"/>
                        <a:cs typeface="Times New Roman" panose="02020603050405020304" pitchFamily="18" charset="0"/>
                      </a:rPr>
                      <m:t>𝑋</m:t>
                    </m:r>
                    <m:r>
                      <a:rPr lang="fr-FR" i="1">
                        <a:effectLst/>
                        <a:latin typeface="Cambria Math" panose="02040503050406030204" pitchFamily="18" charset="0"/>
                        <a:ea typeface="Calibri" panose="020F0502020204030204" pitchFamily="34" charset="0"/>
                        <a:cs typeface="Times New Roman" panose="02020603050405020304" pitchFamily="18" charset="0"/>
                      </a:rPr>
                      <m:t>,</m:t>
                    </m:r>
                    <m:r>
                      <a:rPr lang="fr-FR" i="1">
                        <a:effectLst/>
                        <a:latin typeface="Cambria Math" panose="02040503050406030204" pitchFamily="18" charset="0"/>
                        <a:ea typeface="Calibri" panose="020F0502020204030204" pitchFamily="34" charset="0"/>
                        <a:cs typeface="Times New Roman" panose="02020603050405020304" pitchFamily="18" charset="0"/>
                      </a:rPr>
                      <m:t>𝑉</m:t>
                    </m:r>
                    <m:r>
                      <a:rPr lang="fr-FR" i="1">
                        <a:effectLst/>
                        <a:latin typeface="Cambria Math" panose="02040503050406030204" pitchFamily="18" charset="0"/>
                        <a:ea typeface="Calibri" panose="020F0502020204030204" pitchFamily="34" charset="0"/>
                        <a:cs typeface="Times New Roman" panose="02020603050405020304" pitchFamily="18" charset="0"/>
                      </a:rPr>
                      <m:t>)</m:t>
                    </m:r>
                  </m:oMath>
                </a14:m>
                <a:r>
                  <a:rPr lang="fr-FR" dirty="0">
                    <a:effectLst/>
                    <a:latin typeface="Times New Roman" panose="02020603050405020304" pitchFamily="18" charset="0"/>
                    <a:ea typeface="SimSun" panose="02010600030101010101" pitchFamily="2" charset="-122"/>
                    <a:cs typeface="Times New Roman" panose="02020603050405020304" pitchFamily="18" charset="0"/>
                  </a:rPr>
                  <a:t> là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hyperbolic</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đại</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số</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nếu</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nó</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thỏa</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mãn</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tính</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chất</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i="1">
                        <a:effectLst/>
                        <a:latin typeface="Cambria Math" panose="02040503050406030204" pitchFamily="18" charset="0"/>
                        <a:ea typeface="SimSun" panose="02010600030101010101" pitchFamily="2" charset="-122"/>
                        <a:cs typeface="Times New Roman" panose="02020603050405020304" pitchFamily="18" charset="0"/>
                      </a:rPr>
                      <m:t>𝑖𝑖𝑖</m:t>
                    </m:r>
                    <m:r>
                      <a:rPr lang="fr-FR" i="1">
                        <a:effectLst/>
                        <a:latin typeface="Cambria Math" panose="02040503050406030204" pitchFamily="18" charset="0"/>
                        <a:ea typeface="SimSun" panose="02010600030101010101" pitchFamily="2" charset="-122"/>
                        <a:cs typeface="Times New Roman" panose="02020603050405020304" pitchFamily="18" charset="0"/>
                      </a:rPr>
                      <m:t>)</m:t>
                    </m:r>
                  </m:oMath>
                </a14:m>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trong</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định</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lý</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trên</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có</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nghĩa</a:t>
                </a:r>
                <a:r>
                  <a:rPr lang="fr-FR" dirty="0">
                    <a:effectLst/>
                    <a:latin typeface="Times New Roman" panose="02020603050405020304" pitchFamily="18" charset="0"/>
                    <a:ea typeface="SimSun" panose="02010600030101010101" pitchFamily="2" charset="-122"/>
                    <a:cs typeface="Times New Roman" panose="02020603050405020304" pitchFamily="18" charset="0"/>
                  </a:rPr>
                  <a:t> là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nếu</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tồn</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tại</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i="1">
                        <a:effectLst/>
                        <a:latin typeface="Cambria Math" panose="02040503050406030204" pitchFamily="18" charset="0"/>
                        <a:ea typeface="SimSun" panose="02010600030101010101" pitchFamily="2" charset="-122"/>
                        <a:cs typeface="Times New Roman" panose="02020603050405020304" pitchFamily="18" charset="0"/>
                      </a:rPr>
                      <m:t>𝜀</m:t>
                    </m:r>
                    <m:r>
                      <a:rPr lang="fr-FR" i="1">
                        <a:effectLst/>
                        <a:latin typeface="Cambria Math" panose="02040503050406030204" pitchFamily="18" charset="0"/>
                        <a:ea typeface="SimSun" panose="02010600030101010101" pitchFamily="2" charset="-122"/>
                        <a:cs typeface="Times New Roman" panose="02020603050405020304" pitchFamily="18" charset="0"/>
                      </a:rPr>
                      <m:t>&gt;0</m:t>
                    </m:r>
                  </m:oMath>
                </a14:m>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sao</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cho</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mỗi</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đường</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cong</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đại</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số</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i="1">
                        <a:effectLst/>
                        <a:latin typeface="Cambria Math" panose="02040503050406030204" pitchFamily="18" charset="0"/>
                        <a:ea typeface="SimSun" panose="02010600030101010101" pitchFamily="2" charset="-122"/>
                        <a:cs typeface="Times New Roman" panose="02020603050405020304" pitchFamily="18" charset="0"/>
                      </a:rPr>
                      <m:t>𝐶</m:t>
                    </m:r>
                    <m:r>
                      <a:rPr lang="fr-FR" i="1">
                        <a:effectLst/>
                        <a:latin typeface="Cambria Math" panose="02040503050406030204" pitchFamily="18" charset="0"/>
                        <a:ea typeface="SimSun" panose="02010600030101010101" pitchFamily="2" charset="-122"/>
                        <a:cs typeface="Times New Roman" panose="02020603050405020304" pitchFamily="18" charset="0"/>
                      </a:rPr>
                      <m:t>⊂</m:t>
                    </m:r>
                    <m:r>
                      <a:rPr lang="fr-FR" i="1">
                        <a:effectLst/>
                        <a:latin typeface="Cambria Math" panose="02040503050406030204" pitchFamily="18" charset="0"/>
                        <a:ea typeface="SimSun" panose="02010600030101010101" pitchFamily="2" charset="-122"/>
                        <a:cs typeface="Times New Roman" panose="02020603050405020304" pitchFamily="18" charset="0"/>
                      </a:rPr>
                      <m:t>𝑋</m:t>
                    </m:r>
                  </m:oMath>
                </a14:m>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tiếp</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xúc</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i="1">
                        <a:effectLst/>
                        <a:latin typeface="Cambria Math" panose="02040503050406030204" pitchFamily="18" charset="0"/>
                        <a:ea typeface="SimSun" panose="02010600030101010101" pitchFamily="2" charset="-122"/>
                        <a:cs typeface="Times New Roman" panose="02020603050405020304" pitchFamily="18" charset="0"/>
                      </a:rPr>
                      <m:t>𝑉</m:t>
                    </m:r>
                  </m:oMath>
                </a14:m>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thỏa</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mãn</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14:m>
                  <m:oMathPara xmlns:m="http://schemas.openxmlformats.org/officeDocument/2006/math">
                    <m:oMathParaPr>
                      <m:jc m:val="centerGroup"/>
                    </m:oMathParaPr>
                    <m:oMath xmlns:m="http://schemas.openxmlformats.org/officeDocument/2006/math">
                      <m:r>
                        <a:rPr lang="fr-FR" i="1">
                          <a:effectLst/>
                          <a:latin typeface="Cambria Math" panose="02040503050406030204" pitchFamily="18" charset="0"/>
                          <a:ea typeface="SimSun" panose="02010600030101010101" pitchFamily="2" charset="-122"/>
                          <a:cs typeface="Times New Roman" panose="02020603050405020304" pitchFamily="18" charset="0"/>
                        </a:rPr>
                        <m:t>2</m:t>
                      </m:r>
                      <m:r>
                        <a:rPr lang="fr-FR" i="1">
                          <a:effectLst/>
                          <a:latin typeface="Cambria Math" panose="02040503050406030204" pitchFamily="18" charset="0"/>
                          <a:ea typeface="SimSun" panose="02010600030101010101" pitchFamily="2" charset="-122"/>
                          <a:cs typeface="Times New Roman" panose="02020603050405020304" pitchFamily="18" charset="0"/>
                        </a:rPr>
                        <m:t>𝑔</m:t>
                      </m:r>
                      <m:d>
                        <m:dPr>
                          <m:ctrlPr>
                            <a:rPr lang="en-US" i="1">
                              <a:effectLst/>
                              <a:latin typeface="Cambria Math" panose="02040503050406030204" pitchFamily="18" charset="0"/>
                              <a:ea typeface="SimSun" panose="02010600030101010101" pitchFamily="2" charset="-122"/>
                              <a:cs typeface="Times New Roman" panose="02020603050405020304" pitchFamily="18" charset="0"/>
                            </a:rPr>
                          </m:ctrlPr>
                        </m:dPr>
                        <m:e>
                          <m:acc>
                            <m:accPr>
                              <m:chr m:val="̅"/>
                              <m:ctrlPr>
                                <a:rPr lang="en-US" i="1">
                                  <a:effectLst/>
                                  <a:latin typeface="Cambria Math" panose="02040503050406030204" pitchFamily="18" charset="0"/>
                                  <a:ea typeface="SimSun" panose="02010600030101010101" pitchFamily="2" charset="-122"/>
                                  <a:cs typeface="Times New Roman" panose="02020603050405020304" pitchFamily="18" charset="0"/>
                                </a:rPr>
                              </m:ctrlPr>
                            </m:accPr>
                            <m:e>
                              <m:r>
                                <a:rPr lang="fr-FR" i="1">
                                  <a:effectLst/>
                                  <a:latin typeface="Cambria Math" panose="02040503050406030204" pitchFamily="18" charset="0"/>
                                  <a:ea typeface="SimSun" panose="02010600030101010101" pitchFamily="2" charset="-122"/>
                                  <a:cs typeface="Times New Roman" panose="02020603050405020304" pitchFamily="18" charset="0"/>
                                </a:rPr>
                                <m:t>𝐶</m:t>
                              </m:r>
                            </m:e>
                          </m:acc>
                        </m:e>
                      </m:d>
                      <m:r>
                        <a:rPr lang="fr-FR" i="1">
                          <a:effectLst/>
                          <a:latin typeface="Cambria Math" panose="02040503050406030204" pitchFamily="18" charset="0"/>
                          <a:ea typeface="SimSun" panose="02010600030101010101" pitchFamily="2" charset="-122"/>
                          <a:cs typeface="Times New Roman" panose="02020603050405020304" pitchFamily="18" charset="0"/>
                        </a:rPr>
                        <m:t>𝑠</m:t>
                      </m:r>
                      <m:r>
                        <a:rPr lang="fr-FR" i="1">
                          <a:effectLst/>
                          <a:latin typeface="Cambria Math" panose="02040503050406030204" pitchFamily="18" charset="0"/>
                          <a:ea typeface="SimSun" panose="02010600030101010101" pitchFamily="2" charset="-122"/>
                          <a:cs typeface="Times New Roman" panose="02020603050405020304" pitchFamily="18" charset="0"/>
                        </a:rPr>
                        <m:t>−2≥</m:t>
                      </m:r>
                      <m:sSub>
                        <m:sSubPr>
                          <m:ctrlPr>
                            <a:rPr lang="en-US" i="1">
                              <a:effectLst/>
                              <a:latin typeface="Cambria Math" panose="02040503050406030204" pitchFamily="18" charset="0"/>
                              <a:ea typeface="SimSun" panose="02010600030101010101" pitchFamily="2" charset="-122"/>
                              <a:cs typeface="Times New Roman" panose="02020603050405020304" pitchFamily="18" charset="0"/>
                            </a:rPr>
                          </m:ctrlPr>
                        </m:sSubPr>
                        <m:e>
                          <m:r>
                            <a:rPr lang="fr-FR" i="1">
                              <a:effectLst/>
                              <a:latin typeface="Cambria Math" panose="02040503050406030204" pitchFamily="18" charset="0"/>
                              <a:ea typeface="SimSun" panose="02010600030101010101" pitchFamily="2" charset="-122"/>
                              <a:cs typeface="Times New Roman" panose="02020603050405020304" pitchFamily="18" charset="0"/>
                            </a:rPr>
                            <m:t>𝜀</m:t>
                          </m:r>
                        </m:e>
                        <m:sub>
                          <m:r>
                            <a:rPr lang="fr-FR" i="1">
                              <a:effectLst/>
                              <a:latin typeface="Cambria Math" panose="02040503050406030204" pitchFamily="18" charset="0"/>
                              <a:ea typeface="SimSun" panose="02010600030101010101" pitchFamily="2" charset="-122"/>
                              <a:cs typeface="Times New Roman" panose="02020603050405020304" pitchFamily="18" charset="0"/>
                            </a:rPr>
                            <m:t>𝜔</m:t>
                          </m:r>
                        </m:sub>
                      </m:sSub>
                      <m:r>
                        <a:rPr lang="fr-FR" i="1">
                          <a:effectLst/>
                          <a:latin typeface="Cambria Math" panose="02040503050406030204" pitchFamily="18" charset="0"/>
                          <a:ea typeface="SimSun" panose="02010600030101010101" pitchFamily="2" charset="-122"/>
                          <a:cs typeface="Times New Roman" panose="02020603050405020304" pitchFamily="18" charset="0"/>
                        </a:rPr>
                        <m:t>(</m:t>
                      </m:r>
                      <m:r>
                        <a:rPr lang="fr-FR" i="1">
                          <a:effectLst/>
                          <a:latin typeface="Cambria Math" panose="02040503050406030204" pitchFamily="18" charset="0"/>
                          <a:ea typeface="SimSun" panose="02010600030101010101" pitchFamily="2" charset="-122"/>
                          <a:cs typeface="Times New Roman" panose="02020603050405020304" pitchFamily="18" charset="0"/>
                        </a:rPr>
                        <m:t>𝐶</m:t>
                      </m:r>
                      <m:r>
                        <a:rPr lang="fr-FR" i="1">
                          <a:effectLst/>
                          <a:latin typeface="Cambria Math" panose="02040503050406030204" pitchFamily="18" charset="0"/>
                          <a:ea typeface="SimSun" panose="02010600030101010101" pitchFamily="2" charset="-122"/>
                          <a:cs typeface="Times New Roman" panose="02020603050405020304" pitchFamily="18" charset="0"/>
                        </a:rPr>
                        <m:t>)</m:t>
                      </m:r>
                    </m:oMath>
                  </m:oMathPara>
                </a14:m>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fr-FR" dirty="0" err="1">
                    <a:effectLst/>
                    <a:latin typeface="Times New Roman" panose="02020603050405020304" pitchFamily="18" charset="0"/>
                    <a:ea typeface="SimSun" panose="02010600030101010101" pitchFamily="2" charset="-122"/>
                    <a:cs typeface="Times New Roman" panose="02020603050405020304" pitchFamily="18" charset="0"/>
                  </a:rPr>
                  <a:t>Nét</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đặc</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trưng</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của</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tính</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hyperbolic</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đại</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số</a:t>
                </a:r>
                <a:r>
                  <a:rPr lang="fr-FR" dirty="0">
                    <a:effectLst/>
                    <a:latin typeface="Times New Roman" panose="02020603050405020304" pitchFamily="18" charset="0"/>
                    <a:ea typeface="SimSun" panose="02010600030101010101" pitchFamily="2" charset="-122"/>
                    <a:cs typeface="Times New Roman" panose="02020603050405020304" pitchFamily="18" charset="0"/>
                  </a:rPr>
                  <a:t> là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nó</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thỏa</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mãn</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tính</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mở</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đại</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số</a:t>
                </a:r>
                <a:r>
                  <a:rPr lang="fr-FR" dirty="0">
                    <a:effectLst/>
                    <a:latin typeface="Times New Roman" panose="02020603050405020304" pitchFamily="18" charset="0"/>
                    <a:ea typeface="SimSun" panose="02010600030101010101" pitchFamily="2" charset="-122"/>
                    <a:cs typeface="Times New Roman" panose="02020603050405020304" pitchFamily="18" charset="0"/>
                  </a:rPr>
                  <a:t>.</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171450" algn="l"/>
                  </a:tabLst>
                </a:pPr>
                <a:r>
                  <a:rPr lang="fr-FR" b="1" dirty="0" err="1">
                    <a:effectLst/>
                    <a:latin typeface="Times New Roman" panose="02020603050405020304" pitchFamily="18" charset="0"/>
                    <a:ea typeface="SimSun" panose="02010600030101010101" pitchFamily="2" charset="-122"/>
                    <a:cs typeface="Times New Roman" panose="02020603050405020304" pitchFamily="18" charset="0"/>
                  </a:rPr>
                  <a:t>Mệnh</a:t>
                </a:r>
                <a:r>
                  <a:rPr lang="fr-FR" b="1" dirty="0">
                    <a:effectLst/>
                    <a:latin typeface="Times New Roman" panose="02020603050405020304" pitchFamily="18" charset="0"/>
                    <a:ea typeface="SimSun" panose="02010600030101010101" pitchFamily="2" charset="-122"/>
                    <a:cs typeface="Times New Roman" panose="02020603050405020304" pitchFamily="18" charset="0"/>
                  </a:rPr>
                  <a:t> </a:t>
                </a:r>
                <a:r>
                  <a:rPr lang="fr-FR" b="1" dirty="0" err="1">
                    <a:effectLst/>
                    <a:latin typeface="Times New Roman" panose="02020603050405020304" pitchFamily="18" charset="0"/>
                    <a:ea typeface="SimSun" panose="02010600030101010101" pitchFamily="2" charset="-122"/>
                    <a:cs typeface="Times New Roman" panose="02020603050405020304" pitchFamily="18" charset="0"/>
                  </a:rPr>
                  <a:t>đề</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1000"/>
                  </a:spcAft>
                  <a:buNone/>
                  <a:tabLst>
                    <a:tab pos="171450" algn="l"/>
                  </a:tabLst>
                </a:pPr>
                <a:r>
                  <a:rPr lang="fr-FR" dirty="0" err="1">
                    <a:effectLst/>
                    <a:latin typeface="Times New Roman" panose="02020603050405020304" pitchFamily="18" charset="0"/>
                    <a:ea typeface="SimSun" panose="02010600030101010101" pitchFamily="2" charset="-122"/>
                    <a:cs typeface="Times New Roman" panose="02020603050405020304" pitchFamily="18" charset="0"/>
                  </a:rPr>
                  <a:t>Lấy</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d>
                      <m:dPr>
                        <m:ctrlPr>
                          <a:rPr lang="en-US" i="1">
                            <a:effectLst/>
                            <a:latin typeface="Cambria Math" panose="02040503050406030204" pitchFamily="18" charset="0"/>
                            <a:ea typeface="SimSun" panose="02010600030101010101" pitchFamily="2" charset="-122"/>
                            <a:cs typeface="Times New Roman" panose="02020603050405020304" pitchFamily="18" charset="0"/>
                          </a:rPr>
                        </m:ctrlPr>
                      </m:dPr>
                      <m:e>
                        <m:r>
                          <a:rPr lang="fr-FR" i="1">
                            <a:effectLst/>
                            <a:latin typeface="Cambria Math" panose="02040503050406030204" pitchFamily="18" charset="0"/>
                            <a:ea typeface="SimSun" panose="02010600030101010101" pitchFamily="2" charset="-122"/>
                            <a:cs typeface="Times New Roman" panose="02020603050405020304" pitchFamily="18" charset="0"/>
                          </a:rPr>
                          <m:t>𝑋</m:t>
                        </m:r>
                        <m:r>
                          <a:rPr lang="fr-FR" i="1">
                            <a:effectLst/>
                            <a:latin typeface="Cambria Math" panose="02040503050406030204" pitchFamily="18" charset="0"/>
                            <a:ea typeface="SimSun" panose="02010600030101010101" pitchFamily="2" charset="-122"/>
                            <a:cs typeface="Times New Roman" panose="02020603050405020304" pitchFamily="18" charset="0"/>
                          </a:rPr>
                          <m:t>,</m:t>
                        </m:r>
                        <m:r>
                          <a:rPr lang="fr-FR" i="1">
                            <a:effectLst/>
                            <a:latin typeface="Cambria Math" panose="02040503050406030204" pitchFamily="18" charset="0"/>
                            <a:ea typeface="SimSun" panose="02010600030101010101" pitchFamily="2" charset="-122"/>
                            <a:cs typeface="Times New Roman" panose="02020603050405020304" pitchFamily="18" charset="0"/>
                          </a:rPr>
                          <m:t>𝑉</m:t>
                        </m:r>
                      </m:e>
                    </m:d>
                    <m:r>
                      <a:rPr lang="fr-FR" i="1">
                        <a:effectLst/>
                        <a:latin typeface="Cambria Math" panose="02040503050406030204" pitchFamily="18" charset="0"/>
                        <a:ea typeface="SimSun" panose="02010600030101010101" pitchFamily="2" charset="-122"/>
                        <a:cs typeface="Times New Roman" panose="02020603050405020304" pitchFamily="18" charset="0"/>
                      </a:rPr>
                      <m:t>→</m:t>
                    </m:r>
                    <m:r>
                      <a:rPr lang="fr-FR" i="1">
                        <a:effectLst/>
                        <a:latin typeface="Cambria Math" panose="02040503050406030204" pitchFamily="18" charset="0"/>
                        <a:ea typeface="SimSun" panose="02010600030101010101" pitchFamily="2" charset="-122"/>
                        <a:cs typeface="Times New Roman" panose="02020603050405020304" pitchFamily="18" charset="0"/>
                      </a:rPr>
                      <m:t>𝑆</m:t>
                    </m:r>
                  </m:oMath>
                </a14:m>
                <a:r>
                  <a:rPr lang="fr-FR" dirty="0">
                    <a:effectLst/>
                    <a:latin typeface="Times New Roman" panose="02020603050405020304" pitchFamily="18" charset="0"/>
                    <a:ea typeface="SimSun" panose="02010600030101010101" pitchFamily="2" charset="-122"/>
                    <a:cs typeface="Times New Roman" panose="02020603050405020304" pitchFamily="18" charset="0"/>
                  </a:rPr>
                  <a:t> là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một</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họ</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đại</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số</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cá</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đa</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tạp</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đại</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số</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xạ</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ảnh</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trực</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tiếp</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cho</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bởi</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một</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cấu</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xạ</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ảnh</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i="1">
                        <a:effectLst/>
                        <a:latin typeface="Cambria Math" panose="02040503050406030204" pitchFamily="18" charset="0"/>
                        <a:ea typeface="SimSun" panose="02010600030101010101" pitchFamily="2" charset="-122"/>
                        <a:cs typeface="Times New Roman" panose="02020603050405020304" pitchFamily="18" charset="0"/>
                      </a:rPr>
                      <m:t>𝑋</m:t>
                    </m:r>
                    <m:r>
                      <a:rPr lang="fr-FR" i="1">
                        <a:effectLst/>
                        <a:latin typeface="Cambria Math" panose="02040503050406030204" pitchFamily="18" charset="0"/>
                        <a:ea typeface="SimSun" panose="02010600030101010101" pitchFamily="2" charset="-122"/>
                        <a:cs typeface="Times New Roman" panose="02020603050405020304" pitchFamily="18" charset="0"/>
                      </a:rPr>
                      <m:t>→</m:t>
                    </m:r>
                    <m:r>
                      <a:rPr lang="fr-FR" i="1">
                        <a:effectLst/>
                        <a:latin typeface="Cambria Math" panose="02040503050406030204" pitchFamily="18" charset="0"/>
                        <a:ea typeface="SimSun" panose="02010600030101010101" pitchFamily="2" charset="-122"/>
                        <a:cs typeface="Times New Roman" panose="02020603050405020304" pitchFamily="18" charset="0"/>
                      </a:rPr>
                      <m:t>𝑆</m:t>
                    </m:r>
                  </m:oMath>
                </a14:m>
                <a:r>
                  <a:rPr lang="fr-FR" dirty="0">
                    <a:effectLst/>
                    <a:latin typeface="Times New Roman" panose="02020603050405020304" pitchFamily="18" charset="0"/>
                    <a:ea typeface="SimSun" panose="02010600030101010101" pitchFamily="2" charset="-122"/>
                    <a:cs typeface="Times New Roman" panose="02020603050405020304" pitchFamily="18" charset="0"/>
                  </a:rPr>
                  <a:t>). Khi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đó</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tập</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các</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giá</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trị</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i="1">
                        <a:effectLst/>
                        <a:latin typeface="Cambria Math" panose="02040503050406030204" pitchFamily="18" charset="0"/>
                        <a:ea typeface="SimSun" panose="02010600030101010101" pitchFamily="2" charset="-122"/>
                        <a:cs typeface="Times New Roman" panose="02020603050405020304" pitchFamily="18" charset="0"/>
                      </a:rPr>
                      <m:t>𝑡</m:t>
                    </m:r>
                    <m:r>
                      <a:rPr lang="fr-FR" i="1">
                        <a:effectLst/>
                        <a:latin typeface="Cambria Math" panose="02040503050406030204" pitchFamily="18" charset="0"/>
                        <a:ea typeface="SimSun" panose="02010600030101010101" pitchFamily="2" charset="-122"/>
                        <a:cs typeface="Times New Roman" panose="02020603050405020304" pitchFamily="18" charset="0"/>
                      </a:rPr>
                      <m:t>∈</m:t>
                    </m:r>
                    <m:r>
                      <a:rPr lang="fr-FR" i="1">
                        <a:effectLst/>
                        <a:latin typeface="Cambria Math" panose="02040503050406030204" pitchFamily="18" charset="0"/>
                        <a:ea typeface="SimSun" panose="02010600030101010101" pitchFamily="2" charset="-122"/>
                        <a:cs typeface="Times New Roman" panose="02020603050405020304" pitchFamily="18" charset="0"/>
                      </a:rPr>
                      <m:t>𝑆</m:t>
                    </m:r>
                    <m:r>
                      <a:rPr lang="fr-FR" i="1">
                        <a:effectLst/>
                        <a:latin typeface="Cambria Math" panose="02040503050406030204" pitchFamily="18" charset="0"/>
                        <a:ea typeface="SimSun" panose="02010600030101010101" pitchFamily="2" charset="-122"/>
                        <a:cs typeface="Times New Roman" panose="02020603050405020304" pitchFamily="18" charset="0"/>
                      </a:rPr>
                      <m:t> </m:t>
                    </m:r>
                  </m:oMath>
                </a14:m>
                <a:r>
                  <a:rPr lang="fr-FR" dirty="0" err="1">
                    <a:effectLst/>
                    <a:latin typeface="Times New Roman" panose="02020603050405020304" pitchFamily="18" charset="0"/>
                    <a:ea typeface="SimSun" panose="02010600030101010101" pitchFamily="2" charset="-122"/>
                    <a:cs typeface="Times New Roman" panose="02020603050405020304" pitchFamily="18" charset="0"/>
                  </a:rPr>
                  <a:t>sao</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cho</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các</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thớ</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i="1">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US" i="1">
                            <a:effectLst/>
                            <a:latin typeface="Cambria Math" panose="02040503050406030204" pitchFamily="18" charset="0"/>
                            <a:ea typeface="SimSun" panose="02010600030101010101" pitchFamily="2" charset="-122"/>
                            <a:cs typeface="Times New Roman" panose="02020603050405020304" pitchFamily="18" charset="0"/>
                          </a:rPr>
                        </m:ctrlPr>
                      </m:sSubPr>
                      <m:e>
                        <m:r>
                          <a:rPr lang="fr-FR" i="1">
                            <a:effectLst/>
                            <a:latin typeface="Cambria Math" panose="02040503050406030204" pitchFamily="18" charset="0"/>
                            <a:ea typeface="SimSun" panose="02010600030101010101" pitchFamily="2" charset="-122"/>
                            <a:cs typeface="Times New Roman" panose="02020603050405020304" pitchFamily="18" charset="0"/>
                          </a:rPr>
                          <m:t>𝑋</m:t>
                        </m:r>
                      </m:e>
                      <m:sub>
                        <m:r>
                          <a:rPr lang="fr-FR" i="1">
                            <a:effectLst/>
                            <a:latin typeface="Cambria Math" panose="02040503050406030204" pitchFamily="18" charset="0"/>
                            <a:ea typeface="SimSun" panose="02010600030101010101" pitchFamily="2" charset="-122"/>
                            <a:cs typeface="Times New Roman" panose="02020603050405020304" pitchFamily="18" charset="0"/>
                          </a:rPr>
                          <m:t>𝑡</m:t>
                        </m:r>
                      </m:sub>
                    </m:sSub>
                    <m:r>
                      <a:rPr lang="fr-FR" i="1">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US" i="1">
                            <a:effectLst/>
                            <a:latin typeface="Cambria Math" panose="02040503050406030204" pitchFamily="18" charset="0"/>
                            <a:ea typeface="SimSun" panose="02010600030101010101" pitchFamily="2" charset="-122"/>
                            <a:cs typeface="Times New Roman" panose="02020603050405020304" pitchFamily="18" charset="0"/>
                          </a:rPr>
                        </m:ctrlPr>
                      </m:sSubPr>
                      <m:e>
                        <m:r>
                          <a:rPr lang="fr-FR" i="1">
                            <a:effectLst/>
                            <a:latin typeface="Cambria Math" panose="02040503050406030204" pitchFamily="18" charset="0"/>
                            <a:ea typeface="SimSun" panose="02010600030101010101" pitchFamily="2" charset="-122"/>
                            <a:cs typeface="Times New Roman" panose="02020603050405020304" pitchFamily="18" charset="0"/>
                          </a:rPr>
                          <m:t>𝑉</m:t>
                        </m:r>
                      </m:e>
                      <m:sub>
                        <m:r>
                          <a:rPr lang="fr-FR" i="1">
                            <a:effectLst/>
                            <a:latin typeface="Cambria Math" panose="02040503050406030204" pitchFamily="18" charset="0"/>
                            <a:ea typeface="SimSun" panose="02010600030101010101" pitchFamily="2" charset="-122"/>
                            <a:cs typeface="Times New Roman" panose="02020603050405020304" pitchFamily="18" charset="0"/>
                          </a:rPr>
                          <m:t>𝑡</m:t>
                        </m:r>
                      </m:sub>
                    </m:sSub>
                    <m:r>
                      <a:rPr lang="fr-FR" i="1">
                        <a:effectLst/>
                        <a:latin typeface="Cambria Math" panose="02040503050406030204" pitchFamily="18" charset="0"/>
                        <a:ea typeface="SimSun" panose="02010600030101010101" pitchFamily="2" charset="-122"/>
                        <a:cs typeface="Times New Roman" panose="02020603050405020304" pitchFamily="18" charset="0"/>
                      </a:rPr>
                      <m:t>)</m:t>
                    </m:r>
                  </m:oMath>
                </a14:m>
                <a:r>
                  <a:rPr lang="fr-FR" dirty="0">
                    <a:effectLst/>
                    <a:latin typeface="Times New Roman" panose="02020603050405020304" pitchFamily="18" charset="0"/>
                    <a:ea typeface="SimSun" panose="02010600030101010101" pitchFamily="2" charset="-122"/>
                    <a:cs typeface="Times New Roman" panose="02020603050405020304" pitchFamily="18" charset="0"/>
                  </a:rPr>
                  <a:t> là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hyperbolic</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đại</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số</a:t>
                </a:r>
                <a:r>
                  <a:rPr lang="fr-FR" dirty="0">
                    <a:effectLst/>
                    <a:latin typeface="Times New Roman" panose="02020603050405020304" pitchFamily="18" charset="0"/>
                    <a:ea typeface="SimSun" panose="02010600030101010101" pitchFamily="2" charset="-122"/>
                    <a:cs typeface="Times New Roman" panose="02020603050405020304" pitchFamily="18" charset="0"/>
                  </a:rPr>
                  <a:t> là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mở</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đối</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với</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tôpô</a:t>
                </a:r>
                <a:r>
                  <a:rPr lang="fr-FR" dirty="0">
                    <a:effectLst/>
                    <a:latin typeface="Times New Roman" panose="02020603050405020304" pitchFamily="18" charset="0"/>
                    <a:ea typeface="SimSun" panose="02010600030101010101" pitchFamily="2" charset="-122"/>
                    <a:cs typeface="Times New Roman" panose="02020603050405020304" pitchFamily="18" charset="0"/>
                  </a:rPr>
                  <a:t> Zariski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đếm</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được</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fr-FR" i="1">
                        <a:effectLst/>
                        <a:latin typeface="Cambria Math" panose="02040503050406030204" pitchFamily="18" charset="0"/>
                        <a:ea typeface="SimSun" panose="02010600030101010101" pitchFamily="2" charset="-122"/>
                        <a:cs typeface="Times New Roman" panose="02020603050405020304" pitchFamily="18" charset="0"/>
                      </a:rPr>
                      <m:t>𝑆</m:t>
                    </m:r>
                  </m:oMath>
                </a14:m>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theo</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định</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nghĩa</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đó</a:t>
                </a:r>
                <a:r>
                  <a:rPr lang="fr-FR" dirty="0">
                    <a:effectLst/>
                    <a:latin typeface="Times New Roman" panose="02020603050405020304" pitchFamily="18" charset="0"/>
                    <a:ea typeface="SimSun" panose="02010600030101010101" pitchFamily="2" charset="-122"/>
                    <a:cs typeface="Times New Roman" panose="02020603050405020304" pitchFamily="18" charset="0"/>
                  </a:rPr>
                  <a:t> là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tôpô</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mà</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các</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tập</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đóng</a:t>
                </a:r>
                <a:r>
                  <a:rPr lang="fr-FR" dirty="0">
                    <a:effectLst/>
                    <a:latin typeface="Times New Roman" panose="02020603050405020304" pitchFamily="18" charset="0"/>
                    <a:ea typeface="SimSun" panose="02010600030101010101" pitchFamily="2" charset="-122"/>
                    <a:cs typeface="Times New Roman" panose="02020603050405020304" pitchFamily="18" charset="0"/>
                  </a:rPr>
                  <a:t> là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các</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hợp</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đếm</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được</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các</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tập</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đại</a:t>
                </a:r>
                <a:r>
                  <a:rPr lang="fr-FR" dirty="0">
                    <a:effectLst/>
                    <a:latin typeface="Times New Roman" panose="02020603050405020304" pitchFamily="18" charset="0"/>
                    <a:ea typeface="SimSun" panose="02010600030101010101" pitchFamily="2" charset="-122"/>
                    <a:cs typeface="Times New Roman" panose="02020603050405020304" pitchFamily="18" charset="0"/>
                  </a:rPr>
                  <a:t> </a:t>
                </a:r>
                <a:r>
                  <a:rPr lang="fr-FR" dirty="0" err="1">
                    <a:effectLst/>
                    <a:latin typeface="Times New Roman" panose="02020603050405020304" pitchFamily="18" charset="0"/>
                    <a:ea typeface="SimSun" panose="02010600030101010101" pitchFamily="2" charset="-122"/>
                    <a:cs typeface="Times New Roman" panose="02020603050405020304" pitchFamily="18" charset="0"/>
                  </a:rPr>
                  <a:t>số</a:t>
                </a:r>
                <a:r>
                  <a:rPr lang="fr-FR" dirty="0">
                    <a:effectLst/>
                    <a:latin typeface="Times New Roman" panose="02020603050405020304" pitchFamily="18" charset="0"/>
                    <a:ea typeface="SimSun" panose="02010600030101010101" pitchFamily="2" charset="-122"/>
                    <a:cs typeface="Times New Roman" panose="02020603050405020304" pitchFamily="18" charset="0"/>
                  </a:rPr>
                  <a:t>).</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mc:Choice>
        <mc:Fallback>
          <p:sp>
            <p:nvSpPr>
              <p:cNvPr id="3" name="Chỗ dành sẵn cho Nội dung 2">
                <a:extLst>
                  <a:ext uri="{FF2B5EF4-FFF2-40B4-BE49-F238E27FC236}">
                    <a16:creationId xmlns:a16="http://schemas.microsoft.com/office/drawing/2014/main" id="{BDC84CA8-3AF7-4005-8069-681F482FEAFC}"/>
                  </a:ext>
                </a:extLst>
              </p:cNvPr>
              <p:cNvSpPr>
                <a:spLocks noGrp="1" noRot="1" noChangeAspect="1" noMove="1" noResize="1" noEditPoints="1" noAdjustHandles="1" noChangeArrowheads="1" noChangeShapeType="1" noTextEdit="1"/>
              </p:cNvSpPr>
              <p:nvPr>
                <p:ph idx="1"/>
              </p:nvPr>
            </p:nvSpPr>
            <p:spPr>
              <a:xfrm>
                <a:off x="100135" y="129041"/>
                <a:ext cx="10515600" cy="6599918"/>
              </a:xfrm>
              <a:blipFill>
                <a:blip r:embed="rId2"/>
                <a:stretch>
                  <a:fillRect l="-580" r="-1159"/>
                </a:stretch>
              </a:blipFill>
            </p:spPr>
            <p:txBody>
              <a:bodyPr/>
              <a:lstStyle/>
              <a:p>
                <a:r>
                  <a:rPr lang="en-US">
                    <a:noFill/>
                  </a:rPr>
                  <a:t> </a:t>
                </a:r>
              </a:p>
            </p:txBody>
          </p:sp>
        </mc:Fallback>
      </mc:AlternateContent>
    </p:spTree>
    <p:extLst>
      <p:ext uri="{BB962C8B-B14F-4D97-AF65-F5344CB8AC3E}">
        <p14:creationId xmlns:p14="http://schemas.microsoft.com/office/powerpoint/2010/main" val="2248193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1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hỗ dành sẵn cho Nội dung 2">
                <a:extLst>
                  <a:ext uri="{FF2B5EF4-FFF2-40B4-BE49-F238E27FC236}">
                    <a16:creationId xmlns:a16="http://schemas.microsoft.com/office/drawing/2014/main" id="{7C090F24-E529-4D70-B97F-CE49CA62BB3C}"/>
                  </a:ext>
                </a:extLst>
              </p:cNvPr>
              <p:cNvSpPr>
                <a:spLocks noGrp="1"/>
              </p:cNvSpPr>
              <p:nvPr>
                <p:ph idx="1"/>
              </p:nvPr>
            </p:nvSpPr>
            <p:spPr>
              <a:xfrm>
                <a:off x="203718" y="183436"/>
                <a:ext cx="10515600" cy="6403975"/>
              </a:xfrm>
            </p:spPr>
            <p:txBody>
              <a:bodyPr>
                <a:normAutofit/>
              </a:bodyPr>
              <a:lstStyle/>
              <a:p>
                <a:pPr marL="0" indent="0">
                  <a:lnSpc>
                    <a:spcPct val="150000"/>
                  </a:lnSpc>
                  <a:buNone/>
                </a:pPr>
                <a:r>
                  <a:rPr lang="fr-FR" b="1" dirty="0">
                    <a:effectLst/>
                    <a:latin typeface="Times New Roman" panose="02020603050405020304" pitchFamily="18" charset="0"/>
                    <a:ea typeface="Calibri" panose="020F0502020204030204" pitchFamily="34" charset="0"/>
                    <a:cs typeface="Times New Roman" panose="02020603050405020304" pitchFamily="18" charset="0"/>
                  </a:rPr>
                  <a:t>3. </a:t>
                </a: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chú</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 ý</a:t>
                </a: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50000"/>
                  </a:lnSpc>
                  <a:buNone/>
                </a:pP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Chú</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 ý 1. </a:t>
                </a: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50000"/>
                  </a:lnSpc>
                  <a:buNone/>
                </a:pPr>
                <a:r>
                  <a:rPr lang="fr-FR" dirty="0" err="1">
                    <a:latin typeface="Times New Roman" panose="02020603050405020304" pitchFamily="18" charset="0"/>
                    <a:ea typeface="Calibri" panose="020F0502020204030204" pitchFamily="34" charset="0"/>
                    <a:cs typeface="Times New Roman" panose="02020603050405020304" pitchFamily="18" charset="0"/>
                  </a:rPr>
                  <a:t>M</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ột</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mặt</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tống</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quát</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bậc</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fr-FR" i="1">
                        <a:effectLst/>
                        <a:latin typeface="Cambria Math" panose="02040503050406030204" pitchFamily="18" charset="0"/>
                        <a:ea typeface="Calibri" panose="020F0502020204030204" pitchFamily="34" charset="0"/>
                        <a:cs typeface="Times New Roman" panose="02020603050405020304" pitchFamily="18" charset="0"/>
                      </a:rPr>
                      <m:t>𝑑</m:t>
                    </m:r>
                    <m:r>
                      <a:rPr lang="fr-FR" i="1">
                        <a:effectLst/>
                        <a:latin typeface="Cambria Math" panose="02040503050406030204" pitchFamily="18" charset="0"/>
                        <a:ea typeface="Calibri" panose="020F0502020204030204" pitchFamily="34" charset="0"/>
                        <a:cs typeface="Times New Roman" panose="02020603050405020304" pitchFamily="18" charset="0"/>
                      </a:rPr>
                      <m:t>≥</m:t>
                    </m:r>
                    <m:r>
                      <a:rPr lang="fr-FR" i="1">
                        <a:effectLst/>
                        <a:latin typeface="Cambria Math" panose="02040503050406030204" pitchFamily="18" charset="0"/>
                        <a:ea typeface="Calibri" panose="020F0502020204030204" pitchFamily="34" charset="0"/>
                        <a:cs typeface="Times New Roman" panose="02020603050405020304" pitchFamily="18" charset="0"/>
                      </a:rPr>
                      <m:t>6</m:t>
                    </m:r>
                  </m:oMath>
                </a14:m>
                <a:r>
                  <a:rPr lang="fr-FR" dirty="0">
                    <a:effectLst/>
                    <a:latin typeface="Times New Roman" panose="02020603050405020304" pitchFamily="18" charset="0"/>
                    <a:ea typeface="Calibri" panose="020F0502020204030204" pitchFamily="34" charset="0"/>
                    <a:cs typeface="Times New Roman" panose="02020603050405020304" pitchFamily="18" charset="0"/>
                  </a:rPr>
                  <a:t> là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hyperbolic</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đại</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fr-FR" dirty="0">
                    <a:effectLst/>
                    <a:latin typeface="Times New Roman" panose="02020603050405020304" pitchFamily="18" charset="0"/>
                    <a:ea typeface="Calibri" panose="020F0502020204030204" pitchFamily="34" charset="0"/>
                    <a:cs typeface="Times New Roman" panose="02020603050405020304" pitchFamily="18" charset="0"/>
                  </a:rPr>
                  <a:t>.</a:t>
                </a:r>
                <a:r>
                  <a:rPr lang="fr-FR" dirty="0">
                    <a:latin typeface="Times New Roman" panose="02020603050405020304" pitchFamily="18" charset="0"/>
                    <a:cs typeface="Times New Roman" panose="02020603050405020304" pitchFamily="18" charset="0"/>
                  </a:rPr>
                  <a:t> </a:t>
                </a:r>
              </a:p>
              <a:p>
                <a:pPr marL="0" indent="0">
                  <a:lnSpc>
                    <a:spcPct val="150000"/>
                  </a:lnSpc>
                  <a:buNone/>
                </a:pPr>
                <a:r>
                  <a:rPr lang="fr-FR" b="1" dirty="0" err="1">
                    <a:effectLst/>
                    <a:latin typeface="Times New Roman" panose="02020603050405020304" pitchFamily="18" charset="0"/>
                    <a:ea typeface="Calibri" panose="020F0502020204030204" pitchFamily="34" charset="0"/>
                    <a:cs typeface="Times New Roman" panose="02020603050405020304" pitchFamily="18" charset="0"/>
                  </a:rPr>
                  <a:t>Chú</a:t>
                </a:r>
                <a:r>
                  <a:rPr lang="fr-FR" b="1" dirty="0">
                    <a:effectLst/>
                    <a:latin typeface="Times New Roman" panose="02020603050405020304" pitchFamily="18" charset="0"/>
                    <a:ea typeface="Calibri" panose="020F0502020204030204" pitchFamily="34" charset="0"/>
                    <a:cs typeface="Times New Roman" panose="02020603050405020304" pitchFamily="18" charset="0"/>
                  </a:rPr>
                  <a:t> ý 2.</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50000"/>
                  </a:lnSpc>
                  <a:buNone/>
                </a:pPr>
                <a:r>
                  <a:rPr lang="fr-FR" dirty="0" err="1">
                    <a:effectLst/>
                    <a:latin typeface="Times New Roman" panose="02020603050405020304" pitchFamily="18" charset="0"/>
                    <a:ea typeface="Calibri" panose="020F0502020204030204" pitchFamily="34" charset="0"/>
                    <a:cs typeface="Times New Roman" panose="02020603050405020304" pitchFamily="18" charset="0"/>
                  </a:rPr>
                  <a:t>hyperbolic</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đại</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fr-FR" dirty="0">
                    <a:effectLst/>
                    <a:latin typeface="Times New Roman" panose="02020603050405020304" pitchFamily="18" charset="0"/>
                    <a:ea typeface="Calibri" panose="020F0502020204030204" pitchFamily="34" charset="0"/>
                    <a:cs typeface="Times New Roman" panose="02020603050405020304" pitchFamily="18" charset="0"/>
                  </a:rPr>
                  <a:t> là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mở</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đối</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tôpô</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Euclidhyperbolic</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đại</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fr-FR" dirty="0">
                    <a:effectLst/>
                    <a:latin typeface="Times New Roman" panose="02020603050405020304" pitchFamily="18" charset="0"/>
                    <a:ea typeface="Calibri" panose="020F0502020204030204" pitchFamily="34" charset="0"/>
                    <a:cs typeface="Times New Roman" panose="02020603050405020304" pitchFamily="18" charset="0"/>
                  </a:rPr>
                  <a:t> là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mở</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đối</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tôpô</a:t>
                </a:r>
                <a:r>
                  <a:rPr lang="fr-FR" dirty="0">
                    <a:effectLst/>
                    <a:latin typeface="Times New Roman" panose="02020603050405020304" pitchFamily="18" charset="0"/>
                    <a:ea typeface="Calibri" panose="020F0502020204030204" pitchFamily="34" charset="0"/>
                    <a:cs typeface="Times New Roman" panose="02020603050405020304" pitchFamily="18" charset="0"/>
                  </a:rPr>
                  <a:t> Euclid,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hyperbolic</a:t>
                </a:r>
                <a:r>
                  <a:rPr lang="fr-FR" dirty="0">
                    <a:effectLst/>
                    <a:latin typeface="Times New Roman" panose="02020603050405020304" pitchFamily="18" charset="0"/>
                    <a:ea typeface="Calibri" panose="020F0502020204030204" pitchFamily="34" charset="0"/>
                    <a:cs typeface="Times New Roman" panose="02020603050405020304" pitchFamily="18" charset="0"/>
                  </a:rPr>
                  <a:t> Kobayashi là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mở</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đối</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tôpô</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đếm</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fr-FR" dirty="0">
                    <a:effectLst/>
                    <a:latin typeface="Times New Roman" panose="02020603050405020304" pitchFamily="18" charset="0"/>
                    <a:ea typeface="Calibri" panose="020F0502020204030204" pitchFamily="34" charset="0"/>
                    <a:cs typeface="Times New Roman" panose="02020603050405020304" pitchFamily="18" charset="0"/>
                  </a:rPr>
                  <a:t> </a:t>
                </a:r>
                <a:r>
                  <a:rPr lang="fr-FR" dirty="0" err="1">
                    <a:effectLst/>
                    <a:latin typeface="Times New Roman" panose="02020603050405020304" pitchFamily="18" charset="0"/>
                    <a:ea typeface="Calibri" panose="020F0502020204030204" pitchFamily="34" charset="0"/>
                    <a:cs typeface="Times New Roman" panose="02020603050405020304" pitchFamily="18" charset="0"/>
                  </a:rPr>
                  <a:t>Zarisk</a:t>
                </a:r>
                <a:endParaRPr lang="en-US" dirty="0">
                  <a:latin typeface="Times New Roman" panose="02020603050405020304" pitchFamily="18" charset="0"/>
                  <a:cs typeface="Times New Roman" panose="02020603050405020304" pitchFamily="18" charset="0"/>
                </a:endParaRPr>
              </a:p>
            </p:txBody>
          </p:sp>
        </mc:Choice>
        <mc:Fallback xmlns="">
          <p:sp>
            <p:nvSpPr>
              <p:cNvPr id="3" name="Chỗ dành sẵn cho Nội dung 2">
                <a:extLst>
                  <a:ext uri="{FF2B5EF4-FFF2-40B4-BE49-F238E27FC236}">
                    <a16:creationId xmlns:a16="http://schemas.microsoft.com/office/drawing/2014/main" id="{7C090F24-E529-4D70-B97F-CE49CA62BB3C}"/>
                  </a:ext>
                </a:extLst>
              </p:cNvPr>
              <p:cNvSpPr>
                <a:spLocks noGrp="1" noRot="1" noChangeAspect="1" noMove="1" noResize="1" noEditPoints="1" noAdjustHandles="1" noChangeArrowheads="1" noChangeShapeType="1" noTextEdit="1"/>
              </p:cNvSpPr>
              <p:nvPr>
                <p:ph idx="1"/>
              </p:nvPr>
            </p:nvSpPr>
            <p:spPr>
              <a:xfrm>
                <a:off x="203718" y="183436"/>
                <a:ext cx="10515600" cy="6403975"/>
              </a:xfrm>
              <a:blipFill>
                <a:blip r:embed="rId2"/>
                <a:stretch>
                  <a:fillRect l="-1159"/>
                </a:stretch>
              </a:blipFill>
            </p:spPr>
            <p:txBody>
              <a:bodyPr/>
              <a:lstStyle/>
              <a:p>
                <a:r>
                  <a:rPr lang="en-US">
                    <a:noFill/>
                  </a:rPr>
                  <a:t> </a:t>
                </a:r>
              </a:p>
            </p:txBody>
          </p:sp>
        </mc:Fallback>
      </mc:AlternateContent>
    </p:spTree>
    <p:extLst>
      <p:ext uri="{BB962C8B-B14F-4D97-AF65-F5344CB8AC3E}">
        <p14:creationId xmlns:p14="http://schemas.microsoft.com/office/powerpoint/2010/main" val="3171109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Giọt nhỏ">
  <a:themeElements>
    <a:clrScheme name="Giọt nhỏ">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Giọt nhỏ">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iọt nhỏ">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DEB094D4-7FD8-4F86-93D5-B0F1341EF586}"/>
    </a:ext>
  </a:extLst>
</a:theme>
</file>

<file path=docProps/app.xml><?xml version="1.0" encoding="utf-8"?>
<Properties xmlns="http://schemas.openxmlformats.org/officeDocument/2006/extended-properties" xmlns:vt="http://schemas.openxmlformats.org/officeDocument/2006/docPropsVTypes">
  <Template>Facet</Template>
  <TotalTime>1218</TotalTime>
  <Words>970</Words>
  <Application>Microsoft Office PowerPoint</Application>
  <PresentationFormat>Màn hình rộng</PresentationFormat>
  <Paragraphs>53</Paragraphs>
  <Slides>9</Slides>
  <Notes>0</Notes>
  <HiddenSlides>0</HiddenSlides>
  <MMClips>0</MMClips>
  <ScaleCrop>false</ScaleCrop>
  <HeadingPairs>
    <vt:vector size="6" baseType="variant">
      <vt:variant>
        <vt:lpstr>Phông được Dùng</vt:lpstr>
      </vt:variant>
      <vt:variant>
        <vt:i4>5</vt:i4>
      </vt:variant>
      <vt:variant>
        <vt:lpstr>Chủ đề</vt:lpstr>
      </vt:variant>
      <vt:variant>
        <vt:i4>1</vt:i4>
      </vt:variant>
      <vt:variant>
        <vt:lpstr>Tiêu đề Bản chiếu</vt:lpstr>
      </vt:variant>
      <vt:variant>
        <vt:i4>9</vt:i4>
      </vt:variant>
    </vt:vector>
  </HeadingPairs>
  <TitlesOfParts>
    <vt:vector size="15" baseType="lpstr">
      <vt:lpstr>Arial</vt:lpstr>
      <vt:lpstr>Calibri</vt:lpstr>
      <vt:lpstr>Cambria Math</vt:lpstr>
      <vt:lpstr>Times New Roman</vt:lpstr>
      <vt:lpstr>Tw Cen MT</vt:lpstr>
      <vt:lpstr>Giọt nhỏ</vt:lpstr>
      <vt:lpstr>TRƯỜNG ĐẠI HỌC MỎ - ĐỊA CHẤT BỘ MÔN TOÁN    BÁO CÁO HỌC THUẬT  </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BÁO CÁO HỌC THUẬT</dc:title>
  <dc:creator>Nguyễn Thùy Linh</dc:creator>
  <cp:lastModifiedBy>Nguyễn Thùy Linh</cp:lastModifiedBy>
  <cp:revision>9</cp:revision>
  <dcterms:created xsi:type="dcterms:W3CDTF">2021-06-20T20:57:39Z</dcterms:created>
  <dcterms:modified xsi:type="dcterms:W3CDTF">2021-06-22T03:14:23Z</dcterms:modified>
</cp:coreProperties>
</file>