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0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921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30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2614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1957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74467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4849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9654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840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779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626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55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900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01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89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971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60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A0402-B1D7-4E06-9285-2F28CB20BA7F}" type="datetimeFigureOut">
              <a:rPr lang="en-US" smtClean="0"/>
              <a:t>6/22/2021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725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73251" y="134148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 ĐẠI HỌC MỎ-ĐỊA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BỘ MÔN TOÁN</a:t>
            </a:r>
            <a:endParaRPr lang="en-U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  <a:tab pos="3552825" algn="l"/>
              </a:tabLst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--------------------------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22027" y="1893772"/>
            <a:ext cx="4398448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BÁO CÁO HỌC THUẬT</a:t>
            </a:r>
            <a:endParaRPr lang="en-US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3792" y="3186276"/>
            <a:ext cx="11062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CHỨNG MINH CÔNG THỨC VỀ PHÂN PHỐI CỦA CÁC ĐẶC TRƯNG MẪU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43014" y="5152939"/>
            <a:ext cx="5756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/>
              <a:t>Người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thực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hiện</a:t>
            </a:r>
            <a:r>
              <a:rPr lang="en-US" sz="2800" i="1" dirty="0" smtClean="0"/>
              <a:t>: </a:t>
            </a:r>
            <a:r>
              <a:rPr lang="en-US" sz="2800" i="1" dirty="0" err="1" smtClean="0"/>
              <a:t>Nguyễn</a:t>
            </a:r>
            <a:r>
              <a:rPr lang="en-US" sz="2800" i="1" dirty="0" smtClean="0"/>
              <a:t> Thu </a:t>
            </a:r>
            <a:r>
              <a:rPr lang="en-US" sz="2800" i="1" dirty="0" err="1" smtClean="0"/>
              <a:t>Hằng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229958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6063" y="142829"/>
            <a:ext cx="11784168" cy="4296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600" b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KẾT </a:t>
            </a:r>
            <a:r>
              <a:rPr lang="en-US" sz="2600" b="1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LUẬN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600" dirty="0" smtClean="0">
              <a:effectLst/>
              <a:latin typeface="Calibri 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6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Báo</a:t>
            </a:r>
            <a:r>
              <a:rPr lang="en-US" sz="26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cáo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bày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đầy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đủ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nghĩa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chứng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minh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ba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trưng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mẫu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nhất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trung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bình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mẫu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sai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mẫu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sai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mẫu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hiệu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chỉnh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Báo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cáo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cũng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chứng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minh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phối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ba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trưng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mẫu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nêu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báo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cáo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cung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cấp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liệu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khảo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giảng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viên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giảng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dạy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thống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kê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viên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nhu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cầu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tìm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hiểu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sâu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kiến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.  </a:t>
            </a:r>
            <a:endParaRPr lang="en-US" sz="2600" dirty="0">
              <a:effectLst/>
              <a:latin typeface="Calibri 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4439133"/>
            <a:ext cx="11990231" cy="2418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tương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lai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mục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đích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hoàn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thiện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giáo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ántôi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sẽ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tục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nghiên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cứu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rõ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lý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thuyết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giáo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cũng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tế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đời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sống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cũng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dung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nhiều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lĩnh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vực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khác</a:t>
            </a:r>
            <a:r>
              <a:rPr lang="en-US" sz="2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.    </a:t>
            </a:r>
          </a:p>
        </p:txBody>
      </p:sp>
    </p:spTree>
    <p:extLst>
      <p:ext uri="{BB962C8B-B14F-4D97-AF65-F5344CB8AC3E}">
        <p14:creationId xmlns:p14="http://schemas.microsoft.com/office/powerpoint/2010/main" val="7843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7730" y="752414"/>
            <a:ext cx="1170689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 LIỆU THAM KHẢO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Nguyễn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Phú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Nguyễn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Duy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sở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Lý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thuyết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suất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NXB ĐHQG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http://www2.stat.duke.edu/courses/Fall18/sta611.01/Lecture/lec12_mean_var_indep.pdf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3.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Nguyễn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Thu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Hằng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240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Tổng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của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các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biến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ngẫu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nhiên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độc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lập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cùng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phân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phối</a:t>
            </a:r>
            <a:r>
              <a:rPr lang="en-US" sz="2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ERSD 2020.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691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4852" y="376689"/>
            <a:ext cx="11552348" cy="3658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800" b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LỜI GIỚI THIỆU</a:t>
            </a:r>
            <a:endParaRPr lang="en-US" sz="2800" dirty="0" smtClean="0">
              <a:effectLst/>
              <a:latin typeface="Calibri 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tabLst>
                <a:tab pos="0" algn="l"/>
                <a:tab pos="285750" algn="l"/>
              </a:tabLst>
            </a:pP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kỷ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17,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nghiên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rãi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trưng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hầu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đẳng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dirty="0" smtClean="0">
              <a:effectLst/>
              <a:latin typeface="Calibri 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4852" y="4418879"/>
            <a:ext cx="11552347" cy="1475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tabLst>
                <a:tab pos="0" algn="l"/>
                <a:tab pos="285750" algn="l"/>
              </a:tabLst>
            </a:pP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Nhằm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trưng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dirty="0" smtClean="0">
                <a:latin typeface="Calibri "/>
                <a:ea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  <a:endParaRPr lang="en-US" sz="2800" dirty="0" smtClean="0">
              <a:effectLst/>
              <a:latin typeface="Calibri 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6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665469"/>
            <a:ext cx="11766995" cy="3321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1: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bày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khái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niệm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tổng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mẫu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cũng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nghĩa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trưng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mẫu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trưng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mẫu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này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800" dirty="0" smtClean="0">
              <a:effectLst/>
              <a:latin typeface="Calibri 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2: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bày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chứng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minh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phối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trưng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mẫu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nêu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800" dirty="0" smtClean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1.</a:t>
            </a:r>
            <a:endParaRPr lang="en-US" sz="2800" dirty="0">
              <a:effectLst/>
              <a:latin typeface="Calibri 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8413" y="633192"/>
            <a:ext cx="6999032" cy="6588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Báo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cáo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học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thuật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chia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hai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800" b="1" i="1" dirty="0">
              <a:effectLst/>
              <a:latin typeface="Calibri 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65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9244" y="309093"/>
            <a:ext cx="6980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 smtClean="0"/>
              <a:t>Phần</a:t>
            </a:r>
            <a:r>
              <a:rPr lang="en-US" sz="2800" b="1" i="1" dirty="0" smtClean="0"/>
              <a:t> 1. </a:t>
            </a:r>
            <a:r>
              <a:rPr lang="en-US" sz="2800" b="1" i="1" dirty="0" err="1" smtClean="0"/>
              <a:t>Kiến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thức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cơ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sở</a:t>
            </a:r>
            <a:endParaRPr lang="en-US" sz="28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99244" y="832313"/>
            <a:ext cx="1022582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800" dirty="0" err="1" smtClean="0"/>
              <a:t>Tổng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mẫu</a:t>
            </a:r>
            <a:endParaRPr lang="en-US" sz="2800" dirty="0" smtClean="0"/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 err="1" smtClean="0"/>
              <a:t>Tổng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là</a:t>
            </a:r>
            <a:r>
              <a:rPr lang="en-US" sz="2800" dirty="0" smtClean="0"/>
              <a:t> </a:t>
            </a:r>
            <a:r>
              <a:rPr lang="en-US" sz="2800" dirty="0" err="1" smtClean="0"/>
              <a:t>gì</a:t>
            </a:r>
            <a:r>
              <a:rPr lang="en-US" sz="2800" dirty="0" smtClean="0"/>
              <a:t>?</a:t>
            </a:r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 err="1" smtClean="0"/>
              <a:t>Mẫu</a:t>
            </a:r>
            <a:r>
              <a:rPr lang="en-US" sz="2800" dirty="0" smtClean="0"/>
              <a:t> </a:t>
            </a:r>
            <a:r>
              <a:rPr lang="en-US" sz="2800" dirty="0" err="1" smtClean="0"/>
              <a:t>là</a:t>
            </a:r>
            <a:r>
              <a:rPr lang="en-US" sz="2800" dirty="0" smtClean="0"/>
              <a:t> </a:t>
            </a:r>
            <a:r>
              <a:rPr lang="en-US" sz="2800" dirty="0" err="1" smtClean="0"/>
              <a:t>gì</a:t>
            </a:r>
            <a:r>
              <a:rPr lang="en-US" sz="2800" dirty="0" smtClean="0"/>
              <a:t>?</a:t>
            </a:r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 err="1" smtClean="0"/>
              <a:t>Tại</a:t>
            </a:r>
            <a:r>
              <a:rPr lang="en-US" sz="2800" dirty="0" smtClean="0"/>
              <a:t> </a:t>
            </a:r>
            <a:r>
              <a:rPr lang="en-US" sz="2800" dirty="0" err="1" smtClean="0"/>
              <a:t>sao</a:t>
            </a:r>
            <a:r>
              <a:rPr lang="en-US" sz="2800" dirty="0" smtClean="0"/>
              <a:t> </a:t>
            </a:r>
            <a:r>
              <a:rPr lang="en-US" sz="2800" dirty="0" err="1" smtClean="0"/>
              <a:t>phải</a:t>
            </a:r>
            <a:r>
              <a:rPr lang="en-US" sz="2800" dirty="0" smtClean="0"/>
              <a:t> </a:t>
            </a:r>
            <a:r>
              <a:rPr lang="en-US" sz="2800" dirty="0" err="1" smtClean="0"/>
              <a:t>chọn</a:t>
            </a:r>
            <a:r>
              <a:rPr lang="en-US" sz="2800" dirty="0" smtClean="0"/>
              <a:t> </a:t>
            </a:r>
            <a:r>
              <a:rPr lang="en-US" sz="2800" dirty="0" err="1" smtClean="0"/>
              <a:t>mẫu</a:t>
            </a:r>
            <a:r>
              <a:rPr lang="en-US" sz="2800" dirty="0" smtClean="0"/>
              <a:t>?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số</a:t>
            </a:r>
            <a:r>
              <a:rPr lang="en-US" sz="2800" dirty="0" smtClean="0"/>
              <a:t> </a:t>
            </a:r>
            <a:r>
              <a:rPr lang="en-US" sz="2800" dirty="0" err="1" smtClean="0"/>
              <a:t>đặc</a:t>
            </a:r>
            <a:r>
              <a:rPr lang="en-US" sz="2800" dirty="0" smtClean="0"/>
              <a:t> </a:t>
            </a:r>
            <a:r>
              <a:rPr lang="en-US" sz="2800" dirty="0" err="1" smtClean="0"/>
              <a:t>trưng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mẫu</a:t>
            </a:r>
            <a:endParaRPr lang="en-US" sz="2800" dirty="0" smtClean="0"/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 err="1" smtClean="0"/>
              <a:t>Trung</a:t>
            </a:r>
            <a:r>
              <a:rPr lang="en-US" sz="2800" dirty="0" smtClean="0"/>
              <a:t> </a:t>
            </a:r>
            <a:r>
              <a:rPr lang="en-US" sz="2800" dirty="0" err="1" smtClean="0"/>
              <a:t>bình</a:t>
            </a:r>
            <a:r>
              <a:rPr lang="en-US" sz="2800" dirty="0" smtClean="0"/>
              <a:t> </a:t>
            </a:r>
            <a:r>
              <a:rPr lang="en-US" sz="2800" dirty="0" err="1" smtClean="0"/>
              <a:t>mẫu</a:t>
            </a:r>
            <a:r>
              <a:rPr lang="en-US" sz="2800" dirty="0" smtClean="0"/>
              <a:t> 	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3626295" y="5477460"/>
                <a:ext cx="5442965" cy="1268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</m:acc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+…+</m:t>
                          </m:r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nary>
                        <m:naryPr>
                          <m:chr m:val="∑"/>
                          <m:limLoc m:val="undOvr"/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US" sz="2800" i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6295" y="5477460"/>
                <a:ext cx="5442965" cy="126855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1867436" y="4802631"/>
            <a:ext cx="52803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err="1" smtClean="0"/>
              <a:t>Trung</a:t>
            </a:r>
            <a:r>
              <a:rPr lang="en-US" sz="2800" dirty="0" smtClean="0"/>
              <a:t> </a:t>
            </a:r>
            <a:r>
              <a:rPr lang="en-US" sz="2800" dirty="0" err="1" smtClean="0"/>
              <a:t>bình</a:t>
            </a:r>
            <a:r>
              <a:rPr lang="en-US" sz="2800" dirty="0" smtClean="0"/>
              <a:t> </a:t>
            </a:r>
            <a:r>
              <a:rPr lang="en-US" sz="2800" dirty="0" err="1" smtClean="0"/>
              <a:t>mẫu</a:t>
            </a:r>
            <a:r>
              <a:rPr lang="en-US" sz="2800" dirty="0" smtClean="0"/>
              <a:t> </a:t>
            </a:r>
            <a:r>
              <a:rPr lang="en-US" sz="2800" dirty="0" err="1" smtClean="0"/>
              <a:t>ngẫu</a:t>
            </a:r>
            <a:r>
              <a:rPr lang="en-US" sz="2800" dirty="0" smtClean="0"/>
              <a:t> </a:t>
            </a:r>
            <a:r>
              <a:rPr lang="en-US" sz="2800" dirty="0" err="1" smtClean="0"/>
              <a:t>nhiên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4276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8185" y="359420"/>
            <a:ext cx="52803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err="1" smtClean="0"/>
              <a:t>Trung</a:t>
            </a:r>
            <a:r>
              <a:rPr lang="en-US" sz="2800" dirty="0" smtClean="0"/>
              <a:t> </a:t>
            </a:r>
            <a:r>
              <a:rPr lang="en-US" sz="2800" dirty="0" err="1" smtClean="0"/>
              <a:t>bình</a:t>
            </a:r>
            <a:r>
              <a:rPr lang="en-US" sz="2800" dirty="0" smtClean="0"/>
              <a:t> </a:t>
            </a:r>
            <a:r>
              <a:rPr lang="en-US" sz="2800" dirty="0" err="1" smtClean="0"/>
              <a:t>mẫu</a:t>
            </a:r>
            <a:r>
              <a:rPr lang="en-US" sz="2800" dirty="0" smtClean="0"/>
              <a:t> </a:t>
            </a:r>
            <a:r>
              <a:rPr lang="en-US" sz="2800" dirty="0" err="1" smtClean="0"/>
              <a:t>cụ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3364876" y="1111522"/>
                <a:ext cx="5293693" cy="1268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+…+</m:t>
                          </m:r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nary>
                        <m:naryPr>
                          <m:chr m:val="∑"/>
                          <m:limLoc m:val="undOvr"/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US" sz="2800" i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4876" y="1111522"/>
                <a:ext cx="5293693" cy="126855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515154" y="2455976"/>
            <a:ext cx="3928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err="1" smtClean="0"/>
              <a:t>Tính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515154" y="3839484"/>
                <a:ext cx="9963955" cy="14260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0" algn="l"/>
                    <a:tab pos="285750" algn="l"/>
                  </a:tabLst>
                </a:pPr>
                <a:r>
                  <a:rPr lang="en-US" sz="2800" i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lí</a:t>
                </a:r>
                <a:r>
                  <a:rPr lang="en-US" sz="2800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1.</a:t>
                </a:r>
                <a:r>
                  <a:rPr lang="en-US" sz="28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800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800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800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gốc</a:t>
                </a:r>
                <a:r>
                  <a:rPr lang="en-US" sz="2800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𝐸𝑋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𝜇</m:t>
                    </m:r>
                  </m:oMath>
                </a14:m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Var</a:t>
                </a:r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</a:p>
              <a:p>
                <a:pPr algn="ctr">
                  <a:lnSpc>
                    <a:spcPct val="107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0" algn="l"/>
                    <a:tab pos="285750" algn="l"/>
                  </a:tabLst>
                </a:pPr>
                <a:r>
                  <a:rPr lang="en-US" sz="2800" i="1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𝐸</m:t>
                    </m:r>
                    <m:acc>
                      <m:accPr>
                        <m:chr m:val="̅"/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</m:acc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𝜇</m:t>
                    </m:r>
                  </m:oMath>
                </a14:m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Var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𝑋</m:t>
                            </m:r>
                          </m:e>
                        </m:acc>
                      </m:e>
                    </m:d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𝜎</m:t>
                            </m:r>
                          </m:e>
                          <m:sup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154" y="3839484"/>
                <a:ext cx="9963955" cy="1426096"/>
              </a:xfrm>
              <a:prstGeom prst="rect">
                <a:avLst/>
              </a:prstGeom>
              <a:blipFill>
                <a:blip r:embed="rId3"/>
                <a:stretch>
                  <a:fillRect l="-1285" t="-4701" r="-61" b="-42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798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304" y="266262"/>
            <a:ext cx="9208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dirty="0" smtClean="0"/>
              <a:t> </a:t>
            </a:r>
            <a:r>
              <a:rPr lang="en-US" sz="2800" dirty="0" err="1" smtClean="0"/>
              <a:t>Phương</a:t>
            </a:r>
            <a:r>
              <a:rPr lang="en-US" sz="2800" dirty="0" smtClean="0"/>
              <a:t> </a:t>
            </a:r>
            <a:r>
              <a:rPr lang="en-US" sz="2800" dirty="0" err="1" smtClean="0"/>
              <a:t>sai</a:t>
            </a:r>
            <a:r>
              <a:rPr lang="en-US" sz="2800" dirty="0" smtClean="0"/>
              <a:t> </a:t>
            </a:r>
            <a:r>
              <a:rPr lang="en-US" sz="2800" dirty="0" err="1" smtClean="0"/>
              <a:t>mẫu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746975" y="1074553"/>
            <a:ext cx="8706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err="1" smtClean="0"/>
              <a:t>Phương</a:t>
            </a:r>
            <a:r>
              <a:rPr lang="en-US" sz="2800" dirty="0" smtClean="0"/>
              <a:t> </a:t>
            </a:r>
            <a:r>
              <a:rPr lang="en-US" sz="2800" dirty="0" err="1" smtClean="0"/>
              <a:t>sai</a:t>
            </a:r>
            <a:r>
              <a:rPr lang="en-US" sz="2800" dirty="0" smtClean="0"/>
              <a:t> </a:t>
            </a:r>
            <a:r>
              <a:rPr lang="en-US" sz="2800" dirty="0" err="1" smtClean="0"/>
              <a:t>mẫu</a:t>
            </a:r>
            <a:r>
              <a:rPr lang="en-US" sz="2800" dirty="0" smtClean="0"/>
              <a:t> </a:t>
            </a:r>
            <a:r>
              <a:rPr lang="en-US" sz="2800" dirty="0" err="1" smtClean="0"/>
              <a:t>ngẫu</a:t>
            </a:r>
            <a:r>
              <a:rPr lang="en-US" sz="2800" dirty="0" smtClean="0"/>
              <a:t> </a:t>
            </a:r>
            <a:r>
              <a:rPr lang="en-US" sz="2800" dirty="0" err="1" smtClean="0"/>
              <a:t>nhiên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746974" y="3190080"/>
            <a:ext cx="8706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err="1" smtClean="0"/>
              <a:t>Phương</a:t>
            </a:r>
            <a:r>
              <a:rPr lang="en-US" sz="2800" dirty="0" smtClean="0"/>
              <a:t> </a:t>
            </a:r>
            <a:r>
              <a:rPr lang="en-US" sz="2800" dirty="0" err="1" smtClean="0"/>
              <a:t>sai</a:t>
            </a:r>
            <a:r>
              <a:rPr lang="en-US" sz="2800" dirty="0" smtClean="0"/>
              <a:t> </a:t>
            </a:r>
            <a:r>
              <a:rPr lang="en-US" sz="2800" dirty="0" err="1" smtClean="0"/>
              <a:t>mẫu</a:t>
            </a:r>
            <a:r>
              <a:rPr lang="en-US" sz="2800" dirty="0" smtClean="0"/>
              <a:t> </a:t>
            </a:r>
            <a:r>
              <a:rPr lang="en-US" sz="2800" dirty="0" err="1" smtClean="0"/>
              <a:t>cụ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3147515" y="1554999"/>
                <a:ext cx="3454600" cy="1268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̂"/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</m:acc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nary>
                        <m:naryPr>
                          <m:chr m:val="∑"/>
                          <m:limLoc m:val="undOvr"/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p>
                            <m:sSup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sz="28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acc>
                                    <m:accPr>
                                      <m:chr m:val="̅"/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</m:acc>
                                </m:e>
                              </m:d>
                            </m:e>
                            <m:sup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  <m:r>
                        <a:rPr lang="en-US" sz="2800" i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7515" y="1554999"/>
                <a:ext cx="3454600" cy="126855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147515" y="3607098"/>
                <a:ext cx="3228191" cy="1268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̂"/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</m:acc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nary>
                        <m:naryPr>
                          <m:chr m:val="∑"/>
                          <m:limLoc m:val="undOvr"/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p>
                            <m:sSup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sz="28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acc>
                                    <m:accPr>
                                      <m:chr m:val="̅"/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acc>
                                </m:e>
                              </m:d>
                            </m:e>
                            <m:sup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7515" y="3607098"/>
                <a:ext cx="3228191" cy="126855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746974" y="5249907"/>
                <a:ext cx="10904113" cy="13606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indent="-45720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tabLst>
                    <a:tab pos="0" algn="l"/>
                    <a:tab pos="285750" algn="l"/>
                  </a:tabLst>
                </a:pPr>
                <a:r>
                  <a:rPr lang="en-US" sz="2800" i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lí</a:t>
                </a:r>
                <a:r>
                  <a:rPr lang="en-US" sz="2800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2.</a:t>
                </a:r>
                <a:r>
                  <a:rPr lang="en-US" sz="28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800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800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800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gốc</a:t>
                </a:r>
                <a:r>
                  <a:rPr lang="en-US" sz="2800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𝐸𝑋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𝜇</m:t>
                    </m:r>
                  </m:oMath>
                </a14:m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Var</a:t>
                </a:r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0" algn="l"/>
                    <a:tab pos="285750" algn="l"/>
                  </a:tabLst>
                </a:pP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𝐸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acc>
                              <m:accPr>
                                <m:chr m:val="̂"/>
                                <m:ctrlPr>
                                  <a:rPr lang="en-US" sz="28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8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𝑆</m:t>
                                </m:r>
                              </m:e>
                            </m:acc>
                          </m:e>
                          <m:sup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den>
                    </m:f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974" y="5249907"/>
                <a:ext cx="10904113" cy="1360694"/>
              </a:xfrm>
              <a:prstGeom prst="rect">
                <a:avLst/>
              </a:prstGeom>
              <a:blipFill>
                <a:blip r:embed="rId4"/>
                <a:stretch>
                  <a:fillRect l="-1007" t="-44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7672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6671" y="255952"/>
            <a:ext cx="10419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 err="1" smtClean="0"/>
              <a:t>Phương</a:t>
            </a:r>
            <a:r>
              <a:rPr lang="en-US" sz="2800" dirty="0" smtClean="0"/>
              <a:t> </a:t>
            </a:r>
            <a:r>
              <a:rPr lang="en-US" sz="2800" dirty="0" err="1" smtClean="0"/>
              <a:t>sai</a:t>
            </a:r>
            <a:r>
              <a:rPr lang="en-US" sz="2800" dirty="0" smtClean="0"/>
              <a:t> </a:t>
            </a:r>
            <a:r>
              <a:rPr lang="en-US" sz="2800" dirty="0" err="1" smtClean="0"/>
              <a:t>mẫu</a:t>
            </a:r>
            <a:r>
              <a:rPr lang="en-US" sz="2800" dirty="0" smtClean="0"/>
              <a:t> </a:t>
            </a:r>
            <a:r>
              <a:rPr lang="en-US" sz="2800" dirty="0" err="1" smtClean="0"/>
              <a:t>hiệu</a:t>
            </a:r>
            <a:r>
              <a:rPr lang="en-US" sz="2800" dirty="0" smtClean="0"/>
              <a:t> </a:t>
            </a:r>
            <a:r>
              <a:rPr lang="en-US" sz="2800" dirty="0" err="1" smtClean="0"/>
              <a:t>chỉnh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914400" y="1143781"/>
            <a:ext cx="10419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err="1" smtClean="0"/>
              <a:t>Phương</a:t>
            </a:r>
            <a:r>
              <a:rPr lang="en-US" sz="2800" dirty="0" smtClean="0"/>
              <a:t> </a:t>
            </a:r>
            <a:r>
              <a:rPr lang="en-US" sz="2800" dirty="0" err="1" smtClean="0"/>
              <a:t>sai</a:t>
            </a:r>
            <a:r>
              <a:rPr lang="en-US" sz="2800" dirty="0" smtClean="0"/>
              <a:t> </a:t>
            </a:r>
            <a:r>
              <a:rPr lang="en-US" sz="2800" dirty="0" err="1" smtClean="0"/>
              <a:t>mẫu</a:t>
            </a:r>
            <a:r>
              <a:rPr lang="en-US" sz="2800" dirty="0" smtClean="0"/>
              <a:t> </a:t>
            </a:r>
            <a:r>
              <a:rPr lang="en-US" sz="2800" dirty="0" err="1" smtClean="0"/>
              <a:t>ngẫu</a:t>
            </a:r>
            <a:r>
              <a:rPr lang="en-US" sz="2800" dirty="0" smtClean="0"/>
              <a:t> </a:t>
            </a:r>
            <a:r>
              <a:rPr lang="en-US" sz="2800" dirty="0" err="1" smtClean="0"/>
              <a:t>nhiên</a:t>
            </a:r>
            <a:r>
              <a:rPr lang="en-US" sz="2800" dirty="0" smtClean="0"/>
              <a:t> </a:t>
            </a:r>
            <a:r>
              <a:rPr lang="en-US" sz="2800" dirty="0" err="1" smtClean="0"/>
              <a:t>hiệu</a:t>
            </a:r>
            <a:r>
              <a:rPr lang="en-US" sz="2800" dirty="0" smtClean="0"/>
              <a:t> </a:t>
            </a:r>
            <a:r>
              <a:rPr lang="en-US" sz="2800" dirty="0" err="1" smtClean="0"/>
              <a:t>chỉnh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914400" y="3078051"/>
            <a:ext cx="10419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err="1" smtClean="0"/>
              <a:t>Phương</a:t>
            </a:r>
            <a:r>
              <a:rPr lang="en-US" sz="2800" dirty="0" smtClean="0"/>
              <a:t> </a:t>
            </a:r>
            <a:r>
              <a:rPr lang="en-US" sz="2800" dirty="0" err="1" smtClean="0"/>
              <a:t>sai</a:t>
            </a:r>
            <a:r>
              <a:rPr lang="en-US" sz="2800" dirty="0" smtClean="0"/>
              <a:t> </a:t>
            </a:r>
            <a:r>
              <a:rPr lang="en-US" sz="2800" dirty="0" err="1" smtClean="0"/>
              <a:t>mẫu</a:t>
            </a:r>
            <a:r>
              <a:rPr lang="en-US" sz="2800" dirty="0" smtClean="0"/>
              <a:t> </a:t>
            </a:r>
            <a:r>
              <a:rPr lang="en-US" sz="2800" dirty="0" err="1" smtClean="0"/>
              <a:t>cụ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hiệu</a:t>
            </a:r>
            <a:r>
              <a:rPr lang="en-US" sz="2800" dirty="0" smtClean="0"/>
              <a:t> </a:t>
            </a:r>
            <a:r>
              <a:rPr lang="en-US" sz="2800" dirty="0" err="1" smtClean="0"/>
              <a:t>chỉnh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321928" y="1571990"/>
                <a:ext cx="4080604" cy="1268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  <m:nary>
                        <m:naryPr>
                          <m:chr m:val="∑"/>
                          <m:limLoc m:val="undOvr"/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p>
                            <m:sSup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sz="28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acc>
                                    <m:accPr>
                                      <m:chr m:val="̅"/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</m:acc>
                                </m:e>
                              </m:d>
                            </m:e>
                            <m:sup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  <m:r>
                        <a:rPr lang="en-US" sz="2800" i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1928" y="1571990"/>
                <a:ext cx="4080604" cy="126855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321928" y="3760530"/>
                <a:ext cx="3987758" cy="1268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  <m:nary>
                        <m:naryPr>
                          <m:chr m:val="∑"/>
                          <m:limLoc m:val="undOvr"/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p>
                            <m:sSup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sz="28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acc>
                                    <m:accPr>
                                      <m:chr m:val="̅"/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acc>
                                </m:e>
                              </m:d>
                            </m:e>
                            <m:sup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  <m:r>
                        <a:rPr lang="en-US" sz="2800" i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1928" y="3760530"/>
                <a:ext cx="3987758" cy="126855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914400" y="5334150"/>
                <a:ext cx="10848304" cy="11682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indent="-45720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tabLst>
                    <a:tab pos="0" algn="l"/>
                    <a:tab pos="285750" algn="l"/>
                  </a:tabLst>
                </a:pPr>
                <a:r>
                  <a:rPr lang="en-US" sz="2800" i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lí</a:t>
                </a:r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3. </a:t>
                </a:r>
                <a:r>
                  <a:rPr lang="en-US" sz="2800" i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800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800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800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gốc</a:t>
                </a:r>
                <a:r>
                  <a:rPr lang="en-US" sz="2800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𝐸𝑋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𝜇</m:t>
                    </m:r>
                  </m:oMath>
                </a14:m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Var</a:t>
                </a:r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</a:p>
              <a:p>
                <a:pPr algn="ctr">
                  <a:lnSpc>
                    <a:spcPct val="107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0" algn="l"/>
                    <a:tab pos="285750" algn="l"/>
                  </a:tabLst>
                </a:pPr>
                <a:r>
                  <a:rPr lang="en-US" sz="2800" i="1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𝐸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)=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5334150"/>
                <a:ext cx="10848304" cy="1168269"/>
              </a:xfrm>
              <a:prstGeom prst="rect">
                <a:avLst/>
              </a:prstGeom>
              <a:blipFill>
                <a:blip r:embed="rId4"/>
                <a:stretch>
                  <a:fillRect l="-1011" t="-5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330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6129" y="707592"/>
            <a:ext cx="106266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err="1" smtClean="0">
                <a:latin typeface="Calibri (Body)"/>
                <a:ea typeface="Calibri" panose="020F0502020204030204" pitchFamily="34" charset="0"/>
              </a:rPr>
              <a:t>Phần</a:t>
            </a:r>
            <a:r>
              <a:rPr lang="en-US" sz="2800" b="1" i="1" dirty="0" smtClean="0">
                <a:latin typeface="Calibri (Body)"/>
                <a:ea typeface="Calibri" panose="020F0502020204030204" pitchFamily="34" charset="0"/>
              </a:rPr>
              <a:t> 2. </a:t>
            </a:r>
            <a:r>
              <a:rPr lang="en-US" sz="2800" b="1" i="1" dirty="0" err="1" smtClean="0">
                <a:latin typeface="Calibri (Body)"/>
                <a:ea typeface="Calibri" panose="020F0502020204030204" pitchFamily="34" charset="0"/>
              </a:rPr>
              <a:t>Chứng</a:t>
            </a:r>
            <a:r>
              <a:rPr lang="en-US" sz="2800" b="1" i="1" dirty="0" smtClean="0">
                <a:latin typeface="Calibri (Body)"/>
                <a:ea typeface="Calibri" panose="020F0502020204030204" pitchFamily="34" charset="0"/>
              </a:rPr>
              <a:t> </a:t>
            </a:r>
            <a:r>
              <a:rPr lang="en-US" sz="2800" b="1" i="1" dirty="0">
                <a:latin typeface="Calibri (Body)"/>
                <a:ea typeface="Calibri" panose="020F0502020204030204" pitchFamily="34" charset="0"/>
              </a:rPr>
              <a:t>minh </a:t>
            </a:r>
            <a:r>
              <a:rPr lang="en-US" sz="2800" b="1" i="1" dirty="0" err="1">
                <a:latin typeface="Calibri (Body)"/>
                <a:ea typeface="Calibri" panose="020F0502020204030204" pitchFamily="34" charset="0"/>
              </a:rPr>
              <a:t>về</a:t>
            </a:r>
            <a:r>
              <a:rPr lang="en-US" sz="2800" b="1" i="1" dirty="0">
                <a:latin typeface="Calibri (Body)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latin typeface="Calibri (Body)"/>
                <a:ea typeface="Calibri" panose="020F0502020204030204" pitchFamily="34" charset="0"/>
              </a:rPr>
              <a:t>phân</a:t>
            </a:r>
            <a:r>
              <a:rPr lang="en-US" sz="2800" b="1" i="1" dirty="0">
                <a:latin typeface="Calibri (Body)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latin typeface="Calibri (Body)"/>
                <a:ea typeface="Calibri" panose="020F0502020204030204" pitchFamily="34" charset="0"/>
              </a:rPr>
              <a:t>phối</a:t>
            </a:r>
            <a:r>
              <a:rPr lang="en-US" sz="2800" b="1" i="1" dirty="0">
                <a:latin typeface="Calibri (Body)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latin typeface="Calibri (Body)"/>
                <a:ea typeface="Calibri" panose="020F0502020204030204" pitchFamily="34" charset="0"/>
              </a:rPr>
              <a:t>của</a:t>
            </a:r>
            <a:r>
              <a:rPr lang="en-US" sz="2800" b="1" i="1" dirty="0">
                <a:latin typeface="Calibri (Body)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latin typeface="Calibri (Body)"/>
                <a:ea typeface="Calibri" panose="020F0502020204030204" pitchFamily="34" charset="0"/>
              </a:rPr>
              <a:t>một</a:t>
            </a:r>
            <a:r>
              <a:rPr lang="en-US" sz="2800" b="1" i="1" dirty="0">
                <a:latin typeface="Calibri (Body)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latin typeface="Calibri (Body)"/>
                <a:ea typeface="Calibri" panose="020F0502020204030204" pitchFamily="34" charset="0"/>
              </a:rPr>
              <a:t>số</a:t>
            </a:r>
            <a:r>
              <a:rPr lang="en-US" sz="2800" b="1" i="1" dirty="0">
                <a:latin typeface="Calibri (Body)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latin typeface="Calibri (Body)"/>
                <a:ea typeface="Calibri" panose="020F0502020204030204" pitchFamily="34" charset="0"/>
              </a:rPr>
              <a:t>đặc</a:t>
            </a:r>
            <a:r>
              <a:rPr lang="en-US" sz="2800" b="1" i="1" dirty="0">
                <a:latin typeface="Calibri (Body)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latin typeface="Calibri (Body)"/>
                <a:ea typeface="Calibri" panose="020F0502020204030204" pitchFamily="34" charset="0"/>
              </a:rPr>
              <a:t>trưng</a:t>
            </a:r>
            <a:r>
              <a:rPr lang="en-US" sz="2800" b="1" i="1" dirty="0">
                <a:latin typeface="Calibri (Body)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latin typeface="Calibri (Body)"/>
                <a:ea typeface="Calibri" panose="020F0502020204030204" pitchFamily="34" charset="0"/>
              </a:rPr>
              <a:t>mẫu</a:t>
            </a:r>
            <a:endParaRPr lang="en-US" sz="2800" i="1" dirty="0">
              <a:latin typeface="Calibri (Body)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64959" y="2176529"/>
                <a:ext cx="10547797" cy="19615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800" dirty="0" smtClean="0"/>
                  <a:t>Bổ </a:t>
                </a:r>
                <a:r>
                  <a:rPr lang="en-US" sz="2800" dirty="0" err="1" smtClean="0"/>
                  <a:t>đề</a:t>
                </a:r>
                <a:r>
                  <a:rPr lang="en-US" sz="2800" dirty="0" smtClean="0"/>
                  <a:t> 1. </a:t>
                </a:r>
                <a:r>
                  <a:rPr lang="en-US" sz="2800" dirty="0" err="1" smtClean="0"/>
                  <a:t>Giả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sử</a:t>
                </a:r>
                <a:r>
                  <a:rPr lang="en-US" sz="28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=1,2,…,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2800" dirty="0" smtClean="0"/>
                  <a:t> </a:t>
                </a:r>
                <a:r>
                  <a:rPr lang="en-US" sz="2800" dirty="0" err="1" smtClean="0"/>
                  <a:t>là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các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biến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ngẫu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nhiên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độc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lập</a:t>
                </a:r>
                <a:r>
                  <a:rPr lang="en-US" sz="2800" dirty="0" smtClean="0"/>
                  <a:t>, </a:t>
                </a:r>
                <a:r>
                  <a:rPr lang="en-US" sz="2800" dirty="0" err="1" smtClean="0"/>
                  <a:t>có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cùng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phân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phối</a:t>
                </a:r>
                <a:r>
                  <a:rPr lang="en-US" sz="2800" dirty="0" smtClean="0"/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𝑁</m:t>
                    </m:r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𝜇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𝜎</m:t>
                            </m:r>
                          </m:e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2800" dirty="0" smtClean="0"/>
                  <a:t> </a:t>
                </a:r>
                <a:r>
                  <a:rPr lang="en-US" sz="2800" dirty="0" err="1" smtClean="0"/>
                  <a:t>với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biến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ngẫu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nhiên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gốc</a:t>
                </a:r>
                <a:r>
                  <a:rPr lang="en-US" sz="2800" dirty="0" smtClean="0"/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. </m:t>
                    </m:r>
                  </m:oMath>
                </a14:m>
                <a:r>
                  <a:rPr lang="en-US" sz="2800" dirty="0" err="1" smtClean="0"/>
                  <a:t>Khi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đó</a:t>
                </a:r>
                <a:r>
                  <a:rPr lang="en-US" sz="2800" dirty="0" smtClean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</m:oMath>
                </a14:m>
                <a:r>
                  <a:rPr lang="en-US" sz="2800" dirty="0" smtClean="0"/>
                  <a:t> </a:t>
                </a:r>
                <a:r>
                  <a:rPr lang="en-US" sz="2800" dirty="0" err="1" smtClean="0"/>
                  <a:t>và</a:t>
                </a:r>
                <a:r>
                  <a:rPr lang="en-US" sz="2800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dirty="0" smtClean="0"/>
                  <a:t> </a:t>
                </a:r>
                <a:r>
                  <a:rPr lang="en-US" sz="2800" dirty="0" err="1" smtClean="0"/>
                  <a:t>là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các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biến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ngẫu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nhiên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độc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lập</a:t>
                </a:r>
                <a:r>
                  <a:rPr lang="en-US" sz="2800" dirty="0" smtClean="0"/>
                  <a:t>.</a:t>
                </a:r>
                <a:endParaRPr lang="en-US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959" y="2176529"/>
                <a:ext cx="10547797" cy="1961563"/>
              </a:xfrm>
              <a:prstGeom prst="rect">
                <a:avLst/>
              </a:prstGeom>
              <a:blipFill>
                <a:blip r:embed="rId2"/>
                <a:stretch>
                  <a:fillRect l="-1214" r="-462" b="-80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2779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562376" y="624526"/>
                <a:ext cx="10822547" cy="54310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0" algn="l"/>
                    <a:tab pos="285750" algn="l"/>
                  </a:tabLst>
                </a:pPr>
                <a:r>
                  <a:rPr lang="en-US" sz="2800" i="1" dirty="0" smtClean="0"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i="1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a typeface="Calibri" panose="020F0502020204030204" pitchFamily="34" charset="0"/>
                    <a:cs typeface="Times New Roman" panose="02020603050405020304" pitchFamily="18" charset="0"/>
                  </a:rPr>
                  <a:t>lí</a:t>
                </a:r>
                <a:r>
                  <a:rPr lang="en-US" sz="2800" i="1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4.</a:t>
                </a:r>
                <a:r>
                  <a:rPr lang="en-US" sz="2800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Cho </a:t>
                </a:r>
                <a:r>
                  <a:rPr lang="en-US" sz="2800" i="1" dirty="0" err="1">
                    <a:ea typeface="Calibri" panose="020F0502020204030204" pitchFamily="34" charset="0"/>
                    <a:cs typeface="Times New Roman" panose="02020603050405020304" pitchFamily="18" charset="0"/>
                  </a:rPr>
                  <a:t>mẫu</a:t>
                </a:r>
                <a:r>
                  <a:rPr lang="en-US" sz="2800" i="1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a typeface="Calibri" panose="020F0502020204030204" pitchFamily="34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800" i="1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a typeface="Calibri" panose="020F0502020204030204" pitchFamily="34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800" i="1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𝑊</m:t>
                    </m:r>
                    <m:r>
                      <a:rPr lang="en-US" sz="28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=(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,…,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2800" i="1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i="1" dirty="0" err="1">
                    <a:ea typeface="Calibri" panose="020F0502020204030204" pitchFamily="34" charset="0"/>
                    <a:cs typeface="Times New Roman" panose="02020603050405020304" pitchFamily="18" charset="0"/>
                  </a:rPr>
                  <a:t>Giả</a:t>
                </a:r>
                <a:r>
                  <a:rPr lang="en-US" sz="2800" i="1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a typeface="Calibri" panose="020F0502020204030204" pitchFamily="34" charset="0"/>
                    <a:cs typeface="Times New Roman" panose="02020603050405020304" pitchFamily="18" charset="0"/>
                  </a:rPr>
                  <a:t>sử</a:t>
                </a:r>
                <a:r>
                  <a:rPr lang="en-US" sz="2800" i="1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28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sz="28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=1,2,...,</m:t>
                    </m:r>
                    <m:r>
                      <a:rPr lang="en-US" sz="28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sz="2800" i="1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i="1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i="1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a typeface="Calibri" panose="020F0502020204030204" pitchFamily="34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800" i="1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a typeface="Calibri" panose="020F0502020204030204" pitchFamily="34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800" i="1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a typeface="Calibri" panose="020F0502020204030204" pitchFamily="34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800" i="1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a typeface="Calibri" panose="020F0502020204030204" pitchFamily="34" charset="0"/>
                    <a:cs typeface="Times New Roman" panose="02020603050405020304" pitchFamily="18" charset="0"/>
                  </a:rPr>
                  <a:t>độc</a:t>
                </a:r>
                <a:r>
                  <a:rPr lang="en-US" sz="2800" i="1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a typeface="Calibri" panose="020F0502020204030204" pitchFamily="34" charset="0"/>
                    <a:cs typeface="Times New Roman" panose="02020603050405020304" pitchFamily="18" charset="0"/>
                  </a:rPr>
                  <a:t>lập</a:t>
                </a:r>
                <a:r>
                  <a:rPr lang="en-US" sz="2800" i="1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i="1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a typeface="Calibri" panose="020F0502020204030204" pitchFamily="34" charset="0"/>
                    <a:cs typeface="Times New Roman" panose="02020603050405020304" pitchFamily="18" charset="0"/>
                  </a:rPr>
                  <a:t>cùng</a:t>
                </a:r>
                <a:r>
                  <a:rPr lang="en-US" sz="2800" i="1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a typeface="Calibri" panose="020F0502020204030204" pitchFamily="34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i="1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a typeface="Calibri" panose="020F0502020204030204" pitchFamily="34" charset="0"/>
                    <a:cs typeface="Times New Roman" panose="02020603050405020304" pitchFamily="18" charset="0"/>
                  </a:rPr>
                  <a:t>phối</a:t>
                </a:r>
                <a:r>
                  <a:rPr lang="en-US" sz="2800" i="1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a typeface="Calibri" panose="020F0502020204030204" pitchFamily="34" charset="0"/>
                    <a:cs typeface="Times New Roman" panose="02020603050405020304" pitchFamily="18" charset="0"/>
                  </a:rPr>
                  <a:t>chuẩn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8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𝜇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𝜎</m:t>
                            </m:r>
                          </m:e>
                          <m:sup>
                            <m:r>
                              <a:rPr lang="en-US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2800" i="1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i="1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800" i="1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800" i="1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800" i="1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gốc</a:t>
                </a:r>
                <a:r>
                  <a:rPr lang="en-US" sz="2800" i="1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US" sz="2800" i="1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Khi</a:t>
                </a:r>
                <a:r>
                  <a:rPr lang="en-US" sz="2800" i="1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800" i="1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8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800100" lvl="1" indent="-3429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 typeface="+mj-lt"/>
                  <a:buAutoNum type="arabicPeriod"/>
                  <a:tabLst>
                    <a:tab pos="0" algn="l"/>
                    <a:tab pos="285750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𝑋</m:t>
                            </m:r>
                          </m:e>
                        </m:acc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𝜇</m:t>
                        </m:r>
                      </m:num>
                      <m:den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𝜎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rad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~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0,1</m:t>
                        </m:r>
                      </m:e>
                    </m:d>
                  </m:oMath>
                </a14:m>
                <a:endParaRPr lang="en-US" sz="2800" i="1" dirty="0" smtClean="0"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800100" lvl="1" indent="-3429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 typeface="+mj-lt"/>
                  <a:buAutoNum type="arabicPeriod"/>
                  <a:tabLst>
                    <a:tab pos="0" algn="l"/>
                    <a:tab pos="285750" algn="l"/>
                  </a:tabLst>
                </a:pP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𝑉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e>
                        </m:d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𝑆</m:t>
                            </m:r>
                          </m:e>
                          <m:sup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𝜎</m:t>
                            </m:r>
                          </m:e>
                          <m:sup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~</m:t>
                    </m:r>
                    <m:sSubSup>
                      <m:sSubSupPr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𝜒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sub>
                      <m:sup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</m:oMath>
                </a14:m>
                <a:endParaRPr lang="en-US" sz="28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800100" lvl="1" indent="-3429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 typeface="+mj-lt"/>
                  <a:buAutoNum type="arabicPeriod"/>
                  <a:tabLst>
                    <a:tab pos="0" algn="l"/>
                    <a:tab pos="285750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bar>
                          <m:barPr>
                            <m:pos m:val="top"/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bar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𝑋</m:t>
                            </m:r>
                          </m:e>
                        </m:ba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𝜇</m:t>
                        </m:r>
                      </m:num>
                      <m:den>
                        <m:r>
                          <a:rPr lang="en-US" sz="28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𝑆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rad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~</m:t>
                    </m:r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−1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8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376" y="624526"/>
                <a:ext cx="10822547" cy="5431039"/>
              </a:xfrm>
              <a:prstGeom prst="rect">
                <a:avLst/>
              </a:prstGeom>
              <a:blipFill>
                <a:blip r:embed="rId2"/>
                <a:stretch>
                  <a:fillRect l="-1126" r="-11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7505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73</TotalTime>
  <Words>522</Words>
  <Application>Microsoft Office PowerPoint</Application>
  <PresentationFormat>Widescreen</PresentationFormat>
  <Paragraphs>53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SimSun</vt:lpstr>
      <vt:lpstr>Arial</vt:lpstr>
      <vt:lpstr>Calibri</vt:lpstr>
      <vt:lpstr>Calibri </vt:lpstr>
      <vt:lpstr>Calibri (Body)</vt:lpstr>
      <vt:lpstr>Cambria Math</vt:lpstr>
      <vt:lpstr>Times New Roman</vt:lpstr>
      <vt:lpstr>Trebuchet MS</vt:lpstr>
      <vt:lpstr>Wingdings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hang pc</dc:creator>
  <cp:lastModifiedBy>hang pc</cp:lastModifiedBy>
  <cp:revision>10</cp:revision>
  <dcterms:created xsi:type="dcterms:W3CDTF">2021-06-21T14:17:50Z</dcterms:created>
  <dcterms:modified xsi:type="dcterms:W3CDTF">2021-06-22T02:43:20Z</dcterms:modified>
</cp:coreProperties>
</file>