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DA2-1911-419C-A0C1-B8822BB0B976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C749-3B93-4D23-8CE5-78DF73DB7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200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DA2-1911-419C-A0C1-B8822BB0B976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C749-3B93-4D23-8CE5-78DF73DB7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581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DA2-1911-419C-A0C1-B8822BB0B976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C749-3B93-4D23-8CE5-78DF73DB713B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95981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DA2-1911-419C-A0C1-B8822BB0B976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C749-3B93-4D23-8CE5-78DF73DB7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4104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DA2-1911-419C-A0C1-B8822BB0B976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C749-3B93-4D23-8CE5-78DF73DB713B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747692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DA2-1911-419C-A0C1-B8822BB0B976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C749-3B93-4D23-8CE5-78DF73DB7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0793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DA2-1911-419C-A0C1-B8822BB0B976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C749-3B93-4D23-8CE5-78DF73DB7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1923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DA2-1911-419C-A0C1-B8822BB0B976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C749-3B93-4D23-8CE5-78DF73DB7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93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DA2-1911-419C-A0C1-B8822BB0B976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C749-3B93-4D23-8CE5-78DF73DB7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965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DA2-1911-419C-A0C1-B8822BB0B976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C749-3B93-4D23-8CE5-78DF73DB7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653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DA2-1911-419C-A0C1-B8822BB0B976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C749-3B93-4D23-8CE5-78DF73DB7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863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DA2-1911-419C-A0C1-B8822BB0B976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C749-3B93-4D23-8CE5-78DF73DB7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974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DA2-1911-419C-A0C1-B8822BB0B976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C749-3B93-4D23-8CE5-78DF73DB7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214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DA2-1911-419C-A0C1-B8822BB0B976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C749-3B93-4D23-8CE5-78DF73DB7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878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DA2-1911-419C-A0C1-B8822BB0B976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C749-3B93-4D23-8CE5-78DF73DB7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29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C749-3B93-4D23-8CE5-78DF73DB713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06DA2-1911-419C-A0C1-B8822BB0B976}" type="datetimeFigureOut">
              <a:rPr lang="en-US" smtClean="0"/>
              <a:t>2/2/2021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61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06DA2-1911-419C-A0C1-B8822BB0B976}" type="datetimeFigureOut">
              <a:rPr lang="en-US" smtClean="0"/>
              <a:t>2/2/2021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054C749-3B93-4D23-8CE5-78DF73DB7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127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20.png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1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3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5.png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4.wmf"/><Relationship Id="rId5" Type="http://schemas.openxmlformats.org/officeDocument/2006/relationships/image" Target="../media/image7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6.png"/><Relationship Id="rId9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1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837127" y="1562189"/>
            <a:ext cx="10148552" cy="2400657"/>
            <a:chOff x="515155" y="1059913"/>
            <a:chExt cx="10148552" cy="2400657"/>
          </a:xfrm>
        </p:grpSpPr>
        <p:sp>
          <p:nvSpPr>
            <p:cNvPr id="4" name="TextBox 3"/>
            <p:cNvSpPr txBox="1"/>
            <p:nvPr/>
          </p:nvSpPr>
          <p:spPr>
            <a:xfrm>
              <a:off x="515155" y="1059913"/>
              <a:ext cx="10148552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b="1" dirty="0" smtClean="0"/>
                <a:t>BÁO CÁO HỌC THUẬT</a:t>
              </a:r>
            </a:p>
            <a:p>
              <a:pPr algn="ctr"/>
              <a:endParaRPr lang="en-US" sz="6000" b="1" dirty="0" smtClean="0"/>
            </a:p>
            <a:p>
              <a:pPr algn="ctr"/>
              <a:r>
                <a:rPr lang="en-US" sz="3000" dirty="0" err="1" smtClean="0"/>
                <a:t>Học</a:t>
              </a:r>
              <a:r>
                <a:rPr lang="en-US" sz="3000" dirty="0" smtClean="0"/>
                <a:t> </a:t>
              </a:r>
              <a:r>
                <a:rPr lang="en-US" sz="3000" dirty="0" err="1" smtClean="0"/>
                <a:t>kì</a:t>
              </a:r>
              <a:r>
                <a:rPr lang="en-US" sz="3000" dirty="0" smtClean="0"/>
                <a:t> I – </a:t>
              </a:r>
              <a:r>
                <a:rPr lang="en-US" sz="3000" dirty="0" err="1" smtClean="0"/>
                <a:t>năm</a:t>
              </a:r>
              <a:r>
                <a:rPr lang="en-US" sz="3000" dirty="0" smtClean="0"/>
                <a:t> </a:t>
              </a:r>
              <a:r>
                <a:rPr lang="en-US" sz="3000" dirty="0" err="1" smtClean="0"/>
                <a:t>học</a:t>
              </a:r>
              <a:r>
                <a:rPr lang="en-US" sz="3000" dirty="0" smtClean="0"/>
                <a:t> 2020-2021</a:t>
              </a:r>
              <a:endParaRPr lang="en-US" sz="3000" dirty="0"/>
            </a:p>
          </p:txBody>
        </p:sp>
        <p:cxnSp>
          <p:nvCxnSpPr>
            <p:cNvPr id="6" name="Straight Connector 5"/>
            <p:cNvCxnSpPr/>
            <p:nvPr/>
          </p:nvCxnSpPr>
          <p:spPr>
            <a:xfrm flipV="1">
              <a:off x="3013656" y="1983346"/>
              <a:ext cx="4997003" cy="1287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V="1">
              <a:off x="3451538" y="2163650"/>
              <a:ext cx="4275786" cy="3863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V="1">
              <a:off x="3760631" y="2343954"/>
              <a:ext cx="3580327" cy="2575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263458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816" y="107324"/>
            <a:ext cx="8596668" cy="832834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3. Moment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của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phân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phối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chuẩn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407830" y="1039448"/>
                <a:ext cx="11002851" cy="10922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600"/>
                  </a:spcAft>
                </a:pPr>
                <a:r>
                  <a:rPr lang="en-US" sz="2800" i="1" dirty="0" err="1">
                    <a:solidFill>
                      <a:srgbClr val="C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Định</a:t>
                </a:r>
                <a:r>
                  <a:rPr lang="en-US" sz="2800" i="1" dirty="0">
                    <a:solidFill>
                      <a:srgbClr val="C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i="1" dirty="0" err="1">
                    <a:solidFill>
                      <a:srgbClr val="C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nghĩa</a:t>
                </a:r>
                <a:r>
                  <a:rPr lang="en-US" sz="2800" i="1" dirty="0">
                    <a:solidFill>
                      <a:srgbClr val="C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.</a:t>
                </a:r>
                <a:r>
                  <a:rPr lang="en-US" sz="2800" dirty="0">
                    <a:solidFill>
                      <a:srgbClr val="C00000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Cho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là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một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biến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ngẫu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nhiên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và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&gt;0</m:t>
                    </m:r>
                  </m:oMath>
                </a14:m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là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một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số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tự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nhiên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.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Đại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lượng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𝐸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p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</m:sSup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được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gọi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là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moment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bậc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𝑘</m:t>
                    </m:r>
                  </m:oMath>
                </a14:m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của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830" y="1039448"/>
                <a:ext cx="11002851" cy="1092222"/>
              </a:xfrm>
              <a:prstGeom prst="rect">
                <a:avLst/>
              </a:prstGeom>
              <a:blipFill>
                <a:blip r:embed="rId3"/>
                <a:stretch>
                  <a:fillRect l="-1163" t="-2793" r="-1108" b="-122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1077532" y="2412945"/>
                <a:ext cx="9199809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dirty="0" smtClean="0">
                    <a:solidFill>
                      <a:srgbClr val="C00000"/>
                    </a:solidFill>
                  </a:rPr>
                  <a:t>Moment </a:t>
                </a:r>
                <a:r>
                  <a:rPr lang="en-US" sz="2800" dirty="0" err="1" smtClean="0">
                    <a:solidFill>
                      <a:srgbClr val="C00000"/>
                    </a:solidFill>
                  </a:rPr>
                  <a:t>của</a:t>
                </a:r>
                <a:r>
                  <a:rPr lang="en-US" sz="2800" dirty="0" smtClean="0">
                    <a:solidFill>
                      <a:srgbClr val="C00000"/>
                    </a:solidFill>
                  </a:rPr>
                  <a:t> </a:t>
                </a:r>
                <a:r>
                  <a:rPr lang="en-US" sz="2800" dirty="0" err="1" smtClean="0">
                    <a:solidFill>
                      <a:srgbClr val="C00000"/>
                    </a:solidFill>
                  </a:rPr>
                  <a:t>phân</a:t>
                </a:r>
                <a:r>
                  <a:rPr lang="en-US" sz="2800" dirty="0" smtClean="0">
                    <a:solidFill>
                      <a:srgbClr val="C00000"/>
                    </a:solidFill>
                  </a:rPr>
                  <a:t> </a:t>
                </a:r>
                <a:r>
                  <a:rPr lang="en-US" sz="2800" dirty="0" err="1" smtClean="0">
                    <a:solidFill>
                      <a:srgbClr val="C00000"/>
                    </a:solidFill>
                  </a:rPr>
                  <a:t>phối</a:t>
                </a:r>
                <a:r>
                  <a:rPr lang="en-US" sz="2800" dirty="0" smtClean="0">
                    <a:solidFill>
                      <a:srgbClr val="C00000"/>
                    </a:solidFill>
                  </a:rPr>
                  <a:t> </a:t>
                </a:r>
                <a:r>
                  <a:rPr lang="en-US" sz="2800" dirty="0" err="1" smtClean="0">
                    <a:solidFill>
                      <a:srgbClr val="C00000"/>
                    </a:solidFill>
                  </a:rPr>
                  <a:t>chuẩn</a:t>
                </a:r>
                <a:r>
                  <a:rPr lang="en-US" sz="2800" dirty="0" smtClean="0">
                    <a:solidFill>
                      <a:srgbClr val="C00000"/>
                    </a:solidFill>
                  </a:rPr>
                  <a:t> </a:t>
                </a:r>
                <a:r>
                  <a:rPr lang="en-US" sz="2800" dirty="0" err="1" smtClean="0">
                    <a:solidFill>
                      <a:srgbClr val="C00000"/>
                    </a:solidFill>
                  </a:rPr>
                  <a:t>tắc</a:t>
                </a:r>
                <a:endParaRPr lang="en-US" sz="2800" dirty="0" smtClean="0">
                  <a:solidFill>
                    <a:srgbClr val="C00000"/>
                  </a:solidFill>
                </a:endParaRPr>
              </a:p>
              <a:p>
                <a:pPr algn="ctr"/>
                <a:endParaRPr lang="en-US" sz="2800" dirty="0" smtClean="0">
                  <a:solidFill>
                    <a:srgbClr val="C00000"/>
                  </a:solidFill>
                </a:endParaRPr>
              </a:p>
              <a:p>
                <a:r>
                  <a:rPr lang="en-US" sz="2800" dirty="0" err="1" smtClean="0"/>
                  <a:t>Giả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sử</a:t>
                </a:r>
                <a:r>
                  <a:rPr lang="en-US" sz="2800" dirty="0" smtClean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800" b="0" i="0" smtClean="0">
                        <a:latin typeface="Cambria Math" panose="02040503050406030204" pitchFamily="18" charset="0"/>
                      </a:rPr>
                      <m:t>Z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~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(0,1)</m:t>
                    </m:r>
                  </m:oMath>
                </a14:m>
                <a:r>
                  <a:rPr lang="en-US" sz="2800" dirty="0" smtClean="0"/>
                  <a:t>. </a:t>
                </a:r>
                <a:r>
                  <a:rPr lang="en-US" sz="2800" dirty="0" err="1" smtClean="0"/>
                  <a:t>Khi</a:t>
                </a:r>
                <a:r>
                  <a:rPr lang="en-US" sz="2800" dirty="0" smtClean="0"/>
                  <a:t> </a:t>
                </a:r>
                <a:r>
                  <a:rPr lang="en-US" sz="2800" dirty="0" err="1" smtClean="0"/>
                  <a:t>đó</a:t>
                </a:r>
                <a:endParaRPr lang="en-US" sz="2800" dirty="0" smtClean="0"/>
              </a:p>
              <a:p>
                <a:endParaRPr lang="en-US" sz="2800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7532" y="2412945"/>
                <a:ext cx="9199809" cy="1815882"/>
              </a:xfrm>
              <a:prstGeom prst="rect">
                <a:avLst/>
              </a:prstGeom>
              <a:blipFill>
                <a:blip r:embed="rId4"/>
                <a:stretch>
                  <a:fillRect l="-1392" t="-40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2627425" y="3999531"/>
                <a:ext cx="291156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</a:rPr>
                        <m:t>𝐸𝑍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=0,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𝐸</m:t>
                      </m:r>
                      <m:sSup>
                        <m:sSup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0">
                          <a:latin typeface="Cambria Math" panose="02040503050406030204" pitchFamily="18" charset="0"/>
                        </a:rPr>
                        <m:t>=1.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7425" y="3999531"/>
                <a:ext cx="2911566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155869" y="426158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9913959"/>
              </p:ext>
            </p:extLst>
          </p:nvPr>
        </p:nvGraphicFramePr>
        <p:xfrm>
          <a:off x="2723903" y="4560234"/>
          <a:ext cx="4445319" cy="581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Equation" r:id="rId6" imgW="1816100" imgH="241300" progId="Equation.DSMT4">
                  <p:embed/>
                </p:oleObj>
              </mc:Choice>
              <mc:Fallback>
                <p:oleObj name="Equation" r:id="rId6" imgW="1816100" imgH="2413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3903" y="4560234"/>
                        <a:ext cx="4445319" cy="5818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155869" y="467960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125215"/>
              </p:ext>
            </p:extLst>
          </p:nvPr>
        </p:nvGraphicFramePr>
        <p:xfrm>
          <a:off x="2785074" y="5207594"/>
          <a:ext cx="4167658" cy="14221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Equation" r:id="rId8" imgW="2006600" imgH="685800" progId="Equation.DSMT4">
                  <p:embed/>
                </p:oleObj>
              </mc:Choice>
              <mc:Fallback>
                <p:oleObj name="Equation" r:id="rId8" imgW="2006600" imgH="6858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5074" y="5207594"/>
                        <a:ext cx="4167658" cy="14221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856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95470" y="489397"/>
            <a:ext cx="7907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Moment </a:t>
            </a:r>
            <a:r>
              <a:rPr lang="en-US" sz="2800" dirty="0" err="1" smtClean="0">
                <a:solidFill>
                  <a:srgbClr val="C00000"/>
                </a:solidFill>
              </a:rPr>
              <a:t>của</a:t>
            </a:r>
            <a:r>
              <a:rPr lang="en-US" sz="2800" dirty="0" smtClean="0">
                <a:solidFill>
                  <a:srgbClr val="C00000"/>
                </a:solidFill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</a:rPr>
              <a:t>phân</a:t>
            </a:r>
            <a:r>
              <a:rPr lang="en-US" sz="2800" dirty="0" smtClean="0">
                <a:solidFill>
                  <a:srgbClr val="C00000"/>
                </a:solidFill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</a:rPr>
              <a:t>phối</a:t>
            </a:r>
            <a:r>
              <a:rPr lang="en-US" sz="2800" dirty="0" smtClean="0">
                <a:solidFill>
                  <a:srgbClr val="C00000"/>
                </a:solidFill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</a:rPr>
              <a:t>chuẩn</a:t>
            </a:r>
            <a:r>
              <a:rPr lang="en-US" sz="2800" dirty="0" smtClean="0">
                <a:solidFill>
                  <a:srgbClr val="C00000"/>
                </a:solidFill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</a:rPr>
              <a:t>tổng</a:t>
            </a:r>
            <a:r>
              <a:rPr lang="en-US" sz="2800" dirty="0" smtClean="0">
                <a:solidFill>
                  <a:srgbClr val="C00000"/>
                </a:solidFill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</a:rPr>
              <a:t>quát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05832" y="1300074"/>
            <a:ext cx="109363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X~Nμ,σ2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kumimoji="0" lang="en-US" altLang="en-US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μ+σZ</a:t>
            </a:r>
            <a:r>
              <a:rPr kumimoji="0" lang="en-US" alt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Z~N(0,1)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451855"/>
              </p:ext>
            </p:extLst>
          </p:nvPr>
        </p:nvGraphicFramePr>
        <p:xfrm>
          <a:off x="4031084" y="2110751"/>
          <a:ext cx="3155326" cy="58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Equation" r:id="rId3" imgW="1637589" imgH="304668" progId="Equation.DSMT4">
                  <p:embed/>
                </p:oleObj>
              </mc:Choice>
              <mc:Fallback>
                <p:oleObj name="Equation" r:id="rId3" imgW="1637589" imgH="304668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1084" y="2110751"/>
                        <a:ext cx="3155326" cy="5870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05832" y="3113755"/>
            <a:ext cx="40439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7347089"/>
              </p:ext>
            </p:extLst>
          </p:nvPr>
        </p:nvGraphicFramePr>
        <p:xfrm>
          <a:off x="4031084" y="3834902"/>
          <a:ext cx="3696236" cy="21850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Equation" r:id="rId5" imgW="1727200" imgH="1016000" progId="Equation.DSMT4">
                  <p:embed/>
                </p:oleObj>
              </mc:Choice>
              <mc:Fallback>
                <p:oleObj name="Equation" r:id="rId5" imgW="1727200" imgH="10160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1084" y="3834902"/>
                        <a:ext cx="3696236" cy="21850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830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41668" y="765048"/>
            <a:ext cx="1162962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 PHỐI CHUẨN VÀ CÁC MOMENT CỦA PHÂN PHỐI CHUẨN</a:t>
            </a:r>
            <a:endParaRPr lang="en-US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43211" y="3078051"/>
            <a:ext cx="6735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 smtClean="0"/>
              <a:t>Người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thực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hiện</a:t>
            </a:r>
            <a:r>
              <a:rPr lang="en-US" sz="2800" i="1" dirty="0" smtClean="0"/>
              <a:t>: </a:t>
            </a:r>
            <a:r>
              <a:rPr lang="en-US" sz="2800" i="1" dirty="0" err="1" smtClean="0"/>
              <a:t>Nguyễn</a:t>
            </a:r>
            <a:r>
              <a:rPr lang="en-US" sz="2800" i="1" dirty="0" smtClean="0"/>
              <a:t> Thu </a:t>
            </a:r>
            <a:r>
              <a:rPr lang="en-US" sz="2800" i="1" dirty="0" err="1" smtClean="0"/>
              <a:t>Hằng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979364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611" y="553792"/>
            <a:ext cx="1081825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Nội</a:t>
            </a:r>
            <a:r>
              <a:rPr lang="en-US" sz="3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dung </a:t>
            </a:r>
            <a:r>
              <a:rPr lang="en-US" sz="3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chính</a:t>
            </a:r>
            <a:r>
              <a:rPr lang="en-US" sz="3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8" name="Rectangle 7"/>
          <p:cNvSpPr/>
          <p:nvPr/>
        </p:nvSpPr>
        <p:spPr>
          <a:xfrm>
            <a:off x="1262126" y="1195761"/>
            <a:ext cx="613180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 smtClean="0"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sz="3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Lịch</a:t>
            </a:r>
            <a:r>
              <a:rPr lang="en-US" sz="3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sử</a:t>
            </a:r>
            <a:r>
              <a:rPr lang="en-US" sz="3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sz="3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thành</a:t>
            </a:r>
            <a:r>
              <a:rPr lang="en-US" sz="3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phân</a:t>
            </a:r>
            <a:r>
              <a:rPr lang="en-US" sz="3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phối</a:t>
            </a:r>
            <a:r>
              <a:rPr lang="en-US" sz="3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chuẩn</a:t>
            </a:r>
            <a:endParaRPr lang="en-US" sz="3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62126" y="1837730"/>
            <a:ext cx="747871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2. </a:t>
            </a:r>
            <a:r>
              <a:rPr lang="en-US" sz="30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Định</a:t>
            </a:r>
            <a:r>
              <a:rPr lang="en-US" sz="30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0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nghĩa</a:t>
            </a:r>
            <a:r>
              <a:rPr lang="en-US" sz="3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0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và</a:t>
            </a:r>
            <a:r>
              <a:rPr lang="en-US" sz="3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0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tính</a:t>
            </a:r>
            <a:r>
              <a:rPr lang="en-US" sz="3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0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chất</a:t>
            </a:r>
            <a:r>
              <a:rPr lang="en-US" sz="3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0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của</a:t>
            </a:r>
            <a:r>
              <a:rPr lang="en-US" sz="3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0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phân</a:t>
            </a:r>
            <a:r>
              <a:rPr lang="en-US" sz="3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0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phối</a:t>
            </a:r>
            <a:r>
              <a:rPr lang="en-US" sz="3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0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chuẩn</a:t>
            </a:r>
            <a:endParaRPr lang="en-US" sz="3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62126" y="2479699"/>
            <a:ext cx="525458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3. Moment </a:t>
            </a:r>
            <a:r>
              <a:rPr lang="en-US" sz="30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của</a:t>
            </a:r>
            <a:r>
              <a:rPr lang="en-US" sz="3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0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phân</a:t>
            </a:r>
            <a:r>
              <a:rPr lang="en-US" sz="3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0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phối</a:t>
            </a:r>
            <a:r>
              <a:rPr lang="en-US" sz="3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30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chuẩn</a:t>
            </a:r>
            <a:endParaRPr lang="en-US" sz="3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94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9605" y="223233"/>
            <a:ext cx="94068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Lịch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sử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thành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phân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phối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chuẩn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 descr="C:\Users\hang pc\Desktop\pp chuan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6219" y="1483862"/>
            <a:ext cx="2524125" cy="180975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itle 3"/>
          <p:cNvSpPr txBox="1">
            <a:spLocks/>
          </p:cNvSpPr>
          <p:nvPr/>
        </p:nvSpPr>
        <p:spPr>
          <a:xfrm>
            <a:off x="381121" y="223233"/>
            <a:ext cx="9406823" cy="646331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Lịch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sử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hình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thành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phân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phối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chuẩn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95131" y="1042038"/>
            <a:ext cx="856969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Abraham de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Moivre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(1667-1754),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nhà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thống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kê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thế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kỷ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18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nhà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tư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vấn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cho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những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người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chơi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cờ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bạc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Ông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thường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yêu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cầu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thực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hiện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những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tính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toán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kiểu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“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tính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xác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suất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để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biến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cố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A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xuất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hiện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từ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a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đến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b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lần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trong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dãy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phép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thử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Becnulli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.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De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Moivre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nhận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thấy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rằng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khi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số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lần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thực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hiện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phép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thử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(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tung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đồng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xu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)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tăng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lên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hình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dạng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phân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phối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nhị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thức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tiến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tới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đường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rất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mịn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5131" y="5011519"/>
            <a:ext cx="84552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Ông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lí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luận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rằng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có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thể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tìm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thấy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biểu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thức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toán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học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cho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đường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cong</a:t>
            </a:r>
            <a:r>
              <a:rPr lang="en-US" sz="2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này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khi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đó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giải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bài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toán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như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trên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dễ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hơn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rất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nhiều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81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9397" y="386365"/>
            <a:ext cx="1021294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Wingdings" panose="05000000000000000000" pitchFamily="2" charset="2"/>
              <a:buChar char="Ø"/>
            </a:pPr>
            <a:r>
              <a:rPr lang="en-US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Kết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quả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sau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đó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được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mở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rộng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bởi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Laplace </a:t>
            </a:r>
            <a:r>
              <a:rPr lang="en-US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tiếp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đó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nữa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Gauss.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Vào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năm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1809, Gauss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sử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dụng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đường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cong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chuẩn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để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phân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tích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dữ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liệu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thiên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văn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Do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đó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đường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cong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chuẩn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còn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thường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được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gọi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phân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bố</a:t>
            </a:r>
            <a:r>
              <a:rPr lang="en-US" sz="2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Gauss. 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Gauss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phát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triển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các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đặc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điểm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của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luật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phân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phối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chuẩn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và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chỉ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ra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rằng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luật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phân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phối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này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phù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hợp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với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các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hiện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tượng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tự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nhiên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89397" y="3475947"/>
            <a:ext cx="1019148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Tên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gọi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"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đường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cong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chuông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" do 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Jouffret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người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đầu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tiên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dùng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thuật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ngữ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"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bề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mặt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hình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chuông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" (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năm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1872)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cho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phân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phối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chuẩn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hai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chiều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với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các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thành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phần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độc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lập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Tên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gọi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"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phân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phối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chuẩn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"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được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tạo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ra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bởi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Charles S. Peirce, Francis Galton </a:t>
            </a:r>
            <a:r>
              <a:rPr lang="en-US" sz="28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và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Wilhelm 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khoảng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năm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r>
              <a:rPr lang="en-US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1875.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29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63" y="147182"/>
            <a:ext cx="10875016" cy="896007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2.Định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nghĩa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và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tính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chất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của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phân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phối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chuẩn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 descr="C:\Users\hang\Desktop\1024px-Normal_Distribution_PDF.svg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1245" y="4382547"/>
            <a:ext cx="4157376" cy="2047002"/>
          </a:xfrm>
          <a:prstGeom prst="rect">
            <a:avLst/>
          </a:prstGeom>
          <a:noFill/>
        </p:spPr>
      </p:pic>
      <p:pic>
        <p:nvPicPr>
          <p:cNvPr id="5" name="Picture 4" descr="C:\Users\hang pc\Desktop\ham phan phoi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038" y="4384522"/>
            <a:ext cx="3926572" cy="204700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23"/>
          <p:cNvSpPr>
            <a:spLocks noChangeArrowheads="1"/>
          </p:cNvSpPr>
          <p:nvPr/>
        </p:nvSpPr>
        <p:spPr bwMode="auto">
          <a:xfrm>
            <a:off x="4082603" y="189319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" name="Rectangle 25"/>
          <p:cNvSpPr>
            <a:spLocks noChangeArrowheads="1"/>
          </p:cNvSpPr>
          <p:nvPr/>
        </p:nvSpPr>
        <p:spPr bwMode="auto">
          <a:xfrm>
            <a:off x="110663" y="966892"/>
            <a:ext cx="1181326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231035" y="874040"/>
            <a:ext cx="10255960" cy="2677656"/>
            <a:chOff x="231035" y="874040"/>
            <a:chExt cx="10255960" cy="2677656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9" name="Rectangle 28"/>
                <p:cNvSpPr/>
                <p:nvPr/>
              </p:nvSpPr>
              <p:spPr>
                <a:xfrm>
                  <a:off x="231035" y="874040"/>
                  <a:ext cx="10255960" cy="267765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2800" b="1" i="1" dirty="0" smtClean="0">
                      <a:solidFill>
                        <a:srgbClr val="C0000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Định </a:t>
                  </a:r>
                  <a:r>
                    <a:rPr lang="en-US" sz="2800" b="1" i="1" dirty="0" err="1" smtClean="0">
                      <a:solidFill>
                        <a:srgbClr val="C0000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nghĩa</a:t>
                  </a:r>
                  <a:r>
                    <a:rPr lang="en-US" sz="2800" b="1" i="1" dirty="0" smtClean="0">
                      <a:solidFill>
                        <a:srgbClr val="C0000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.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Biến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ngẫu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nhiên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X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gọi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là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có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phân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phối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chuẩn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với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tham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số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</m:oMath>
                  </a14:m>
                  <a:r>
                    <a:rPr lang="el-GR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và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</m:ctrlPr>
                        </m:sSupPr>
                        <m:e>
                          <m: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𝜎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2</m:t>
                          </m:r>
                        </m:sup>
                      </m:sSup>
                    </m:oMath>
                  </a14:m>
                  <a:r>
                    <a:rPr lang="el-GR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nếu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hàm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mật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độ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của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nó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có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dạng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: </a:t>
                  </a:r>
                </a:p>
                <a:p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</a:p>
                <a:p>
                  <a:endParaRPr lang="en-US" sz="28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  <a:p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Kí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hiệu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là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 </a:t>
                  </a:r>
                </a:p>
                <a:p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Hàm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phân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sz="2800" dirty="0" err="1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phối</a:t>
                  </a:r>
                  <a:r>
                    <a:rPr lang="en-US" sz="2800" dirty="0" smtClean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 .</a:t>
                  </a:r>
                  <a:endParaRPr lang="en-US" sz="2800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mc:Choice>
          <mc:Fallback>
            <p:sp>
              <p:nvSpPr>
                <p:cNvPr id="29" name="Rectangle 2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1035" y="874040"/>
                  <a:ext cx="10255960" cy="2677656"/>
                </a:xfrm>
                <a:prstGeom prst="rect">
                  <a:avLst/>
                </a:prstGeom>
                <a:blipFill>
                  <a:blip r:embed="rId5"/>
                  <a:stretch>
                    <a:fillRect l="-1249" t="-2045" b="-545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graphicFrame>
              <p:nvGraphicFramePr>
                <p:cNvPr id="31" name="Object 30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4186689733"/>
                    </p:ext>
                  </p:extLst>
                </p:nvPr>
              </p:nvGraphicFramePr>
              <p:xfrm>
                <a:off x="4201321" y="1872257"/>
                <a:ext cx="2315388" cy="80206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091" name="Equation" r:id="rId6" imgW="1460160" imgH="507960" progId="Equation.DSMT4">
                        <p:embed/>
                      </p:oleObj>
                    </mc:Choice>
                    <mc:Fallback>
                      <p:oleObj name="Equation" r:id="rId6" imgW="1460160" imgH="507960" progId="Equation.DSMT4">
                        <p:embed/>
                        <p:pic>
                          <p:nvPicPr>
                            <p:cNvPr id="0" name="Object 22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201321" y="1872257"/>
                              <a:ext cx="2315388" cy="802063"/>
                            </a:xfrm>
                            <a:prstGeom prst="rect">
                              <a:avLst/>
                            </a:prstGeom>
                            <a:noFill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>
            <p:graphicFrame>
              <p:nvGraphicFramePr>
                <p:cNvPr id="31" name="Object 30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4186689733"/>
                    </p:ext>
                  </p:extLst>
                </p:nvPr>
              </p:nvGraphicFramePr>
              <p:xfrm>
                <a:off x="4201321" y="1872257"/>
                <a:ext cx="2315388" cy="802063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091" name="Equation" r:id="rId6" imgW="1460160" imgH="507960" progId="Equation.DSMT4">
                        <p:embed/>
                      </p:oleObj>
                    </mc:Choice>
                    <mc:Fallback>
                      <p:oleObj name="Equation" r:id="rId6" imgW="1460160" imgH="507960" progId="Equation.DSMT4">
                        <p:embed/>
                        <p:pic>
                          <p:nvPicPr>
                            <p:cNvPr id="0" name="Object 22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/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201321" y="1872257"/>
                              <a:ext cx="2315388" cy="802063"/>
                            </a:xfrm>
                            <a:prstGeom prst="rect">
                              <a:avLst/>
                            </a:prstGeom>
                            <a:noFill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mc:AlternateContent xmlns:mc="http://schemas.openxmlformats.org/markup-compatibility/2006">
          <mc:Choice xmlns:a14="http://schemas.microsoft.com/office/drawing/2010/main" Requires="a14">
            <p:graphicFrame>
              <p:nvGraphicFramePr>
                <p:cNvPr id="33" name="Object 32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4195364596"/>
                    </p:ext>
                  </p:extLst>
                </p:nvPr>
              </p:nvGraphicFramePr>
              <p:xfrm>
                <a:off x="1863169" y="2575776"/>
                <a:ext cx="1805608" cy="555572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092" name="Equation" r:id="rId8" imgW="990170" imgH="304668" progId="Equation.DSMT4">
                        <p:embed/>
                      </p:oleObj>
                    </mc:Choice>
                    <mc:Fallback>
                      <p:oleObj name="Equation" r:id="rId8" imgW="990170" imgH="304668" progId="Equation.DSMT4">
                        <p:embed/>
                        <p:pic>
                          <p:nvPicPr>
                            <p:cNvPr id="0" name="Object 24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9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863169" y="2575776"/>
                              <a:ext cx="1805608" cy="555572"/>
                            </a:xfrm>
                            <a:prstGeom prst="rect">
                              <a:avLst/>
                            </a:prstGeom>
                            <a:noFill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>
            <p:graphicFrame>
              <p:nvGraphicFramePr>
                <p:cNvPr id="33" name="Object 32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4195364596"/>
                    </p:ext>
                  </p:extLst>
                </p:nvPr>
              </p:nvGraphicFramePr>
              <p:xfrm>
                <a:off x="1863169" y="2575776"/>
                <a:ext cx="1805608" cy="555572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2092" name="Equation" r:id="rId8" imgW="990170" imgH="304668" progId="Equation.DSMT4">
                        <p:embed/>
                      </p:oleObj>
                    </mc:Choice>
                    <mc:Fallback>
                      <p:oleObj name="Equation" r:id="rId8" imgW="990170" imgH="304668" progId="Equation.DSMT4">
                        <p:embed/>
                        <p:pic>
                          <p:nvPicPr>
                            <p:cNvPr id="0" name="Object 24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9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863169" y="2575776"/>
                              <a:ext cx="1805608" cy="555572"/>
                            </a:xfrm>
                            <a:prstGeom prst="rect">
                              <a:avLst/>
                            </a:prstGeom>
                            <a:noFill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</p:grpSp>
      <p:sp>
        <p:nvSpPr>
          <p:cNvPr id="34" name="Rectangle 2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8779295"/>
              </p:ext>
            </p:extLst>
          </p:nvPr>
        </p:nvGraphicFramePr>
        <p:xfrm>
          <a:off x="3905363" y="3102464"/>
          <a:ext cx="2097675" cy="940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3" name="Equation" r:id="rId10" imgW="1104421" imgH="495085" progId="Equation.DSMT4">
                  <p:embed/>
                </p:oleObj>
              </mc:Choice>
              <mc:Fallback>
                <p:oleObj name="Equation" r:id="rId10" imgW="1104421" imgH="495085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5363" y="3102464"/>
                        <a:ext cx="2097675" cy="9403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051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746975" y="218941"/>
            <a:ext cx="8216721" cy="2246769"/>
            <a:chOff x="746975" y="218941"/>
            <a:chExt cx="8216721" cy="2246769"/>
          </a:xfrm>
        </p:grpSpPr>
        <p:sp>
          <p:nvSpPr>
            <p:cNvPr id="4" name="TextBox 3"/>
            <p:cNvSpPr txBox="1"/>
            <p:nvPr/>
          </p:nvSpPr>
          <p:spPr>
            <a:xfrm>
              <a:off x="746975" y="218941"/>
              <a:ext cx="8216721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i="1" dirty="0" err="1" smtClean="0">
                  <a:solidFill>
                    <a:srgbClr val="C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Phân</a:t>
              </a:r>
              <a:r>
                <a:rPr lang="en-US" sz="2800" b="1" i="1" dirty="0" smtClean="0">
                  <a:solidFill>
                    <a:srgbClr val="C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800" b="1" i="1" dirty="0" err="1" smtClean="0">
                  <a:solidFill>
                    <a:srgbClr val="C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phối</a:t>
              </a:r>
              <a:r>
                <a:rPr lang="en-US" sz="2800" b="1" i="1" dirty="0" smtClean="0">
                  <a:solidFill>
                    <a:srgbClr val="C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800" b="1" i="1" dirty="0" err="1" smtClean="0">
                  <a:solidFill>
                    <a:srgbClr val="C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chuẩn</a:t>
              </a:r>
              <a:r>
                <a:rPr lang="en-US" sz="2800" b="1" i="1" dirty="0" smtClean="0">
                  <a:solidFill>
                    <a:srgbClr val="C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800" b="1" i="1" dirty="0" err="1" smtClean="0">
                  <a:solidFill>
                    <a:srgbClr val="C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tắc</a:t>
              </a:r>
              <a:r>
                <a:rPr lang="en-US" sz="2800" b="1" i="1" dirty="0" smtClean="0">
                  <a:solidFill>
                    <a:srgbClr val="C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N(0,1)</a:t>
              </a:r>
            </a:p>
            <a:p>
              <a:pPr marL="457200" indent="-457200">
                <a:buFont typeface="Wingdings" panose="05000000000000000000" pitchFamily="2" charset="2"/>
                <a:buChar char="v"/>
              </a:pPr>
              <a:r>
                <a:rPr lang="en-US" sz="2800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Hàm</a:t>
              </a:r>
              <a:r>
                <a:rPr lang="en-US" sz="28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800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mật</a:t>
              </a:r>
              <a:r>
                <a:rPr lang="en-US" sz="28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800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độ</a:t>
              </a:r>
              <a:endParaRPr lang="en-US" sz="2800" dirty="0" smtClean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endParaRPr lang="en-US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r>
                <a:rPr lang="en-US" sz="28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</a:p>
            <a:p>
              <a:pPr marL="457200" indent="-457200">
                <a:buFont typeface="Wingdings" panose="05000000000000000000" pitchFamily="2" charset="2"/>
                <a:buChar char="v"/>
              </a:pPr>
              <a:r>
                <a:rPr lang="en-US" sz="2800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Hàm</a:t>
              </a:r>
              <a:r>
                <a:rPr lang="en-US" sz="28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800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phân</a:t>
              </a:r>
              <a:r>
                <a:rPr lang="en-US" sz="28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800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phối</a:t>
              </a:r>
              <a:r>
                <a:rPr lang="en-US" sz="28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aphicFrame>
          <p:nvGraphicFramePr>
            <p:cNvPr id="5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06721816"/>
                </p:ext>
              </p:extLst>
            </p:nvPr>
          </p:nvGraphicFramePr>
          <p:xfrm>
            <a:off x="3236824" y="1056067"/>
            <a:ext cx="2100042" cy="936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7" name="Equation" r:id="rId3" imgW="1132582" imgH="504457" progId="Equation.DSMT4">
                    <p:embed/>
                  </p:oleObj>
                </mc:Choice>
                <mc:Fallback>
                  <p:oleObj name="Equation" r:id="rId3" imgW="1132582" imgH="504457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236824" y="1056067"/>
                          <a:ext cx="2100042" cy="9366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236824" y="282981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7029516"/>
              </p:ext>
            </p:extLst>
          </p:nvPr>
        </p:nvGraphicFramePr>
        <p:xfrm>
          <a:off x="2241550" y="2714625"/>
          <a:ext cx="6191250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Equation" r:id="rId5" imgW="3441600" imgH="520560" progId="Equation.DSMT4">
                  <p:embed/>
                </p:oleObj>
              </mc:Choice>
              <mc:Fallback>
                <p:oleObj name="Equation" r:id="rId5" imgW="3441600" imgH="52056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1550" y="2714625"/>
                        <a:ext cx="6191250" cy="942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572626" y="3906515"/>
                <a:ext cx="662826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t</a:t>
                </a:r>
                <a:r>
                  <a:rPr lang="en-US" sz="2800" dirty="0" err="1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rong</a:t>
                </a:r>
                <a:r>
                  <a:rPr lang="en-US" sz="28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đó</a:t>
                </a:r>
                <a:r>
                  <a:rPr lang="en-US" sz="28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𝜙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sz="28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-</a:t>
                </a:r>
                <a:r>
                  <a:rPr lang="en-US" sz="2800" dirty="0" err="1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Hàm</a:t>
                </a:r>
                <a:r>
                  <a:rPr lang="en-US" sz="28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 Laplace </a:t>
                </a:r>
                <a:r>
                  <a:rPr lang="en-US" sz="2800" dirty="0" err="1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và</a:t>
                </a:r>
                <a:r>
                  <a:rPr lang="en-US" sz="28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là</a:t>
                </a:r>
                <a:r>
                  <a:rPr lang="en-US" sz="28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hàm</a:t>
                </a:r>
                <a:r>
                  <a:rPr lang="en-US" sz="28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lẻ</a:t>
                </a:r>
                <a:endParaRPr lang="en-US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626" y="3906515"/>
                <a:ext cx="6628261" cy="523220"/>
              </a:xfrm>
              <a:prstGeom prst="rect">
                <a:avLst/>
              </a:prstGeom>
              <a:blipFill>
                <a:blip r:embed="rId7"/>
                <a:stretch>
                  <a:fillRect l="-1840" t="-11628" b="-325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038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846" y="236112"/>
            <a:ext cx="8596668" cy="523741"/>
          </a:xfrm>
        </p:spPr>
        <p:txBody>
          <a:bodyPr>
            <a:normAutofit fontScale="90000"/>
          </a:bodyPr>
          <a:lstStyle/>
          <a:p>
            <a:r>
              <a:rPr lang="en-US" i="1" dirty="0" err="1" smtClean="0">
                <a:solidFill>
                  <a:srgbClr val="C00000"/>
                </a:solidFill>
              </a:rPr>
              <a:t>Tính</a:t>
            </a:r>
            <a:r>
              <a:rPr lang="en-US" i="1" dirty="0" smtClean="0">
                <a:solidFill>
                  <a:srgbClr val="C00000"/>
                </a:solidFill>
              </a:rPr>
              <a:t> </a:t>
            </a:r>
            <a:r>
              <a:rPr lang="en-US" i="1" dirty="0" err="1" smtClean="0">
                <a:solidFill>
                  <a:srgbClr val="C00000"/>
                </a:solidFill>
              </a:rPr>
              <a:t>chất</a:t>
            </a:r>
            <a:endParaRPr lang="en-US" i="1" dirty="0">
              <a:solidFill>
                <a:srgbClr val="C0000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73277" y="1042186"/>
            <a:ext cx="8713545" cy="593175"/>
            <a:chOff x="303846" y="1332151"/>
            <a:chExt cx="8713545" cy="59317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Rectangle 2"/>
                <p:cNvSpPr>
                  <a:spLocks noChangeArrowheads="1"/>
                </p:cNvSpPr>
                <p:nvPr/>
              </p:nvSpPr>
              <p:spPr bwMode="auto">
                <a:xfrm>
                  <a:off x="303846" y="1332151"/>
                  <a:ext cx="8713545" cy="5232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457200" marR="0" lvl="0" indent="-457200" algn="just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Wingdings" panose="05000000000000000000" pitchFamily="2" charset="2"/>
                    <a:buChar char="v"/>
                    <a:tabLst/>
                  </a:pPr>
                  <a:r>
                    <a:rPr kumimoji="0" lang="en-US" altLang="en-US" sz="2800" b="0" i="1" u="none" strike="noStrike" cap="none" normalizeH="0" baseline="0" dirty="0" err="1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Tính</a:t>
                  </a:r>
                  <a:r>
                    <a:rPr kumimoji="0" lang="en-US" altLang="en-US" sz="2800" b="0" i="1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kumimoji="0" lang="en-US" altLang="en-US" sz="2800" b="0" i="1" u="none" strike="noStrike" cap="none" normalizeH="0" baseline="0" dirty="0" err="1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chất</a:t>
                  </a:r>
                  <a:r>
                    <a:rPr kumimoji="0" lang="en-US" altLang="en-US" sz="2800" b="0" i="1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 1.</a:t>
                  </a:r>
                  <a:r>
                    <a:rPr kumimoji="0" lang="en-US" altLang="en-US" sz="2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kumimoji="0" lang="en-US" altLang="en-US" sz="2800" b="0" i="0" u="none" strike="noStrike" cap="none" normalizeH="0" baseline="0" dirty="0" err="1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Nếu</a:t>
                  </a:r>
                  <a:r>
                    <a:rPr kumimoji="0" lang="en-US" altLang="en-US" sz="2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                            </a:t>
                  </a:r>
                  <a:r>
                    <a:rPr kumimoji="0" lang="en-US" altLang="en-US" sz="2800" b="0" i="0" u="none" strike="noStrike" cap="none" normalizeH="0" baseline="0" dirty="0" err="1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thì</a:t>
                  </a:r>
                  <a:r>
                    <a:rPr kumimoji="0" lang="en-US" altLang="en-US" sz="2800" b="0" i="0" u="none" strike="noStrike" cap="none" normalizeH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kumimoji="0" lang="en-US" altLang="en-US" sz="2800" b="0" i="1" u="none" strike="noStrike" cap="none" normalizeH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𝐸𝑋</m:t>
                      </m:r>
                      <m:r>
                        <a:rPr kumimoji="0" lang="en-US" altLang="en-US" sz="2800" b="0" i="1" u="none" strike="noStrike" cap="none" normalizeH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kumimoji="0" lang="en-US" altLang="en-US" sz="2800" b="0" i="1" u="none" strike="noStrike" cap="none" normalizeH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𝜇</m:t>
                      </m:r>
                      <m:r>
                        <a:rPr kumimoji="0" lang="en-US" altLang="en-US" sz="2800" b="0" i="1" u="none" strike="noStrike" cap="none" normalizeH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kumimoji="0" lang="en-US" altLang="en-US" sz="2800" b="0" i="1" u="none" strike="noStrike" cap="none" normalizeH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𝐷𝑋</m:t>
                      </m:r>
                      <m:r>
                        <a:rPr kumimoji="0" lang="en-US" altLang="en-US" sz="2800" b="0" i="1" u="none" strike="noStrike" cap="none" normalizeH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kumimoji="0" lang="en-US" altLang="en-US" sz="2800" b="0" i="1" u="none" strike="noStrike" cap="none" normalizeH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kumimoji="0" lang="en-US" altLang="en-US" sz="2800" b="0" i="1" u="none" strike="noStrike" cap="none" normalizeH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𝜎</m:t>
                          </m:r>
                        </m:e>
                        <m:sup>
                          <m:r>
                            <a:rPr kumimoji="0" lang="en-US" altLang="en-US" sz="2800" b="0" i="1" u="none" strike="noStrike" cap="none" normalizeH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a14:m>
                  <a:r>
                    <a:rPr kumimoji="0" lang="en-US" altLang="en-US" sz="28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endParaRPr kumimoji="0" lang="en-US" altLang="en-US" sz="2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</mc:Choice>
          <mc:Fallback xmlns="">
            <p:sp>
              <p:nvSpPr>
                <p:cNvPr id="5" name="Rectangle 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03846" y="1332151"/>
                  <a:ext cx="8713545" cy="523220"/>
                </a:xfrm>
                <a:prstGeom prst="rect">
                  <a:avLst/>
                </a:prstGeom>
                <a:blipFill>
                  <a:blip r:embed="rId3"/>
                  <a:stretch>
                    <a:fillRect l="-1189" t="-10465" b="-32558"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6" name="Object 5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703415002"/>
                    </p:ext>
                  </p:extLst>
                </p:nvPr>
              </p:nvGraphicFramePr>
              <p:xfrm>
                <a:off x="3324219" y="1343134"/>
                <a:ext cx="1892121" cy="582192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5128" name="Equation" r:id="rId4" imgW="990170" imgH="304668" progId="Equation.DSMT4">
                        <p:embed/>
                      </p:oleObj>
                    </mc:Choice>
                    <mc:Fallback>
                      <p:oleObj name="Equation" r:id="rId4" imgW="990170" imgH="304668" progId="Equation.DSMT4">
                        <p:embed/>
                        <p:pic>
                          <p:nvPicPr>
                            <p:cNvPr id="0" name="Object 1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5">
                              <a:extLst>
                                <a:ext uri="{28A0092B-C50C-407E-A947-70E740481C1C}">
                                  <a14:useLocalDpi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324219" y="1343134"/>
                              <a:ext cx="1892121" cy="582192"/>
                            </a:xfrm>
                            <a:prstGeom prst="rect">
                              <a:avLst/>
                            </a:prstGeom>
                            <a:noFill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6" name="Object 5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703415002"/>
                    </p:ext>
                  </p:extLst>
                </p:nvPr>
              </p:nvGraphicFramePr>
              <p:xfrm>
                <a:off x="3324219" y="1343134"/>
                <a:ext cx="1892121" cy="582192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5125" name="Equation" r:id="rId6" imgW="990170" imgH="304668" progId="Equation.DSMT4">
                        <p:embed/>
                      </p:oleObj>
                    </mc:Choice>
                    <mc:Fallback>
                      <p:oleObj name="Equation" r:id="rId6" imgW="990170" imgH="304668" progId="Equation.DSMT4">
                        <p:embed/>
                        <p:pic>
                          <p:nvPicPr>
                            <p:cNvPr id="0" name="Object 1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324219" y="1343134"/>
                              <a:ext cx="1892121" cy="582192"/>
                            </a:xfrm>
                            <a:prstGeom prst="rect">
                              <a:avLst/>
                            </a:prstGeom>
                            <a:noFill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73277" y="1902485"/>
                <a:ext cx="11930862" cy="9336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marR="0" lvl="0" indent="-457200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Font typeface="Wingdings" panose="05000000000000000000" pitchFamily="2" charset="2"/>
                  <a:buChar char="v"/>
                </a:pPr>
                <a:r>
                  <a:rPr lang="en-US" sz="2800" i="1" dirty="0" err="1" smtClean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Tính</a:t>
                </a:r>
                <a:r>
                  <a:rPr lang="en-US" sz="2800" i="1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i="1" dirty="0" err="1" smtClean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chất</a:t>
                </a:r>
                <a:r>
                  <a:rPr lang="en-US" sz="2800" i="1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i="1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2.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Nếu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~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𝜇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𝜎</m:t>
                            </m:r>
                          </m:e>
                          <m:sup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thì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𝜇</m:t>
                        </m:r>
                      </m:num>
                      <m:den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𝜎</m:t>
                        </m:r>
                      </m:den>
                    </m:f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~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0,1</m:t>
                        </m:r>
                      </m:e>
                    </m:d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và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𝑎𝑋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~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𝜇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8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  <m:r>
                                  <a:rPr lang="en-US" sz="2800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𝜎</m:t>
                                </m:r>
                              </m:e>
                            </m:d>
                          </m:e>
                          <m:sup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277" y="1902485"/>
                <a:ext cx="11930862" cy="933654"/>
              </a:xfrm>
              <a:prstGeom prst="rect">
                <a:avLst/>
              </a:prstGeom>
              <a:blipFill>
                <a:blip r:embed="rId8"/>
                <a:stretch>
                  <a:fillRect l="-868" b="-84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73277" y="3415060"/>
                <a:ext cx="11207486" cy="16866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marR="0" lvl="0" indent="-34290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600"/>
                  </a:spcAft>
                  <a:buFont typeface="Wingdings" panose="05000000000000000000" pitchFamily="2" charset="2"/>
                  <a:buChar char=""/>
                </a:pPr>
                <a:r>
                  <a:rPr lang="en-US" sz="2800" i="1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Tính</a:t>
                </a:r>
                <a:r>
                  <a:rPr lang="en-US" sz="2800" i="1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i="1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chất</a:t>
                </a:r>
                <a:r>
                  <a:rPr lang="en-US" sz="2800" i="1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3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(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Về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hàm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đặc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trưng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)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Nếu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~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𝜇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𝜎</m:t>
                            </m:r>
                          </m:e>
                          <m:sup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thì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hàm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đặc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trưng</a:t>
                </a:r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</m:sub>
                      </m:sSub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vi-VN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𝐸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vi-VN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vi-VN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𝑖𝑡𝑋</m:t>
                              </m:r>
                            </m:sup>
                          </m:sSup>
                        </m:e>
                      </m:d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exp</m:t>
                          </m:r>
                        </m:fName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en-US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𝜇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sSup>
                                <m:sSup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𝜎</m:t>
                                  </m:r>
                                </m:e>
                                <m:sup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e>
                                <m:sup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</m:func>
                      <m:r>
                        <a:rPr lang="en-US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 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𝑡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∈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ℝ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277" y="3415060"/>
                <a:ext cx="11207486" cy="1686680"/>
              </a:xfrm>
              <a:prstGeom prst="rect">
                <a:avLst/>
              </a:prstGeom>
              <a:blipFill>
                <a:blip r:embed="rId9"/>
                <a:stretch>
                  <a:fillRect l="-924" t="-1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608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290731" y="355128"/>
                <a:ext cx="10245970" cy="2588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marR="0" lvl="0" indent="-34290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600"/>
                  </a:spcAft>
                  <a:buFont typeface="Wingdings" panose="05000000000000000000" pitchFamily="2" charset="2"/>
                  <a:buChar char=""/>
                  <a:tabLst>
                    <a:tab pos="171450" algn="l"/>
                  </a:tabLst>
                </a:pPr>
                <a:r>
                  <a:rPr lang="en-US" sz="2800" i="1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Tính</a:t>
                </a:r>
                <a:r>
                  <a:rPr lang="en-US" sz="2800" i="1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i="1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chất</a:t>
                </a:r>
                <a:r>
                  <a:rPr lang="en-US" sz="2800" i="1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4.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(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Về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tổng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của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các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biến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ngẫu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nhiên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độc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lập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có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cùng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phân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phối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chuẩn</a:t>
                </a:r>
                <a:r>
                  <a:rPr lang="en-US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)</a:t>
                </a:r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914400" lvl="1" indent="-457200">
                  <a:buFont typeface="Arial" panose="020B0604020202020204" pitchFamily="34" charset="0"/>
                  <a:buChar char="•"/>
                </a:pPr>
                <a:r>
                  <a:rPr lang="en-US" sz="2800" dirty="0" err="1" smtClean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Nếu</a:t>
                </a:r>
                <a:r>
                  <a:rPr lang="en-US" sz="2800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~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𝜇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𝜎</m:t>
                            </m:r>
                          </m:e>
                          <m:sup>
                            <m:r>
                              <a:rPr lang="en-US" sz="28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=1,2,…,</m:t>
                    </m:r>
                    <m:r>
                      <a:rPr lang="en-US" sz="28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2800" b="0" i="0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8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thì</a:t>
                </a:r>
                <a:r>
                  <a:rPr lang="en-US" sz="28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grow m:val="on"/>
                        <m:ctrlP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vi-VN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vi-VN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vi-VN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vi-VN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vi-VN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vi-VN" sz="2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∼</m:t>
                        </m:r>
                        <m:r>
                          <a:rPr lang="vi-VN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𝑁</m:t>
                        </m:r>
                        <m:d>
                          <m:dPr>
                            <m:ctrlPr>
                              <a:rPr lang="en-US" sz="2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vi-VN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  <m:r>
                              <a:rPr lang="vi-VN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𝜇</m:t>
                            </m:r>
                            <m:r>
                              <a:rPr lang="vi-VN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vi-VN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  <m:sSup>
                              <m:sSupPr>
                                <m:ctrlPr>
                                  <a:rPr lang="en-US" sz="2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vi-VN" sz="28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𝜎</m:t>
                                </m:r>
                              </m:e>
                              <m:sup>
                                <m:r>
                                  <a:rPr lang="vi-VN" sz="28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</m:nary>
                  </m:oMath>
                </a14:m>
                <a:r>
                  <a:rPr lang="en-US" sz="28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</a:p>
              <a:p>
                <a:endParaRPr lang="en-US" sz="2800" dirty="0" smtClean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US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731" y="355128"/>
                <a:ext cx="10245970" cy="2588273"/>
              </a:xfrm>
              <a:prstGeom prst="rect">
                <a:avLst/>
              </a:prstGeom>
              <a:blipFill>
                <a:blip r:embed="rId2"/>
                <a:stretch>
                  <a:fillRect l="-1071" t="-941" r="-1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693474" y="2284887"/>
                <a:ext cx="8816581" cy="6585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800" dirty="0" err="1" smtClean="0">
                    <a:cs typeface="Times New Roman" panose="02020603050405020304" pitchFamily="18" charset="0"/>
                  </a:rPr>
                  <a:t>Nếu</a:t>
                </a:r>
                <a:r>
                  <a:rPr lang="en-US" sz="2800" dirty="0" smtClean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vi-VN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vi-VN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vi-VN" sz="2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∼</m:t>
                    </m:r>
                    <m:r>
                      <a:rPr lang="vi-VN" sz="2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vi-VN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𝜇</m:t>
                            </m:r>
                          </m:e>
                          <m:sub>
                            <m:r>
                              <a:rPr lang="vi-VN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vi-VN" sz="2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vi-VN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vi-VN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lang="vi-VN" sz="2800" dirty="0">
                    <a:latin typeface="Times New Roman" panose="02020603050405020304" pitchFamily="18" charset="0"/>
                    <a:ea typeface="Calibri" panose="020F0502020204030204" pitchFamily="34" charset="0"/>
                  </a:rPr>
                  <a:t> thì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grow m:val="on"/>
                        <m:ctrlP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vi-VN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vi-VN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vi-VN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vi-VN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vi-VN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r>
                      <a:rPr lang="vi-VN" sz="2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∼</m:t>
                    </m:r>
                    <m:r>
                      <a:rPr lang="vi-VN" sz="2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nary>
                          <m:naryPr>
                            <m:chr m:val="∑"/>
                            <m:limLoc m:val="undOvr"/>
                            <m:grow m:val="on"/>
                            <m:ctrlPr>
                              <a:rPr lang="en-US" sz="2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naryPr>
                          <m:sub>
                            <m:r>
                              <a:rPr lang="vi-VN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vi-VN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vi-VN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2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vi-VN" sz="28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𝜇</m:t>
                                </m:r>
                              </m:e>
                              <m:sub>
                                <m:r>
                                  <a:rPr lang="vi-VN" sz="28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nary>
                        <m:r>
                          <a:rPr lang="vi-VN" sz="2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nary>
                          <m:naryPr>
                            <m:chr m:val="∑"/>
                            <m:limLoc m:val="undOvr"/>
                            <m:grow m:val="on"/>
                            <m:ctrlPr>
                              <a:rPr lang="en-US" sz="2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naryPr>
                          <m:sub>
                            <m:r>
                              <a:rPr lang="vi-VN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vi-VN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vi-VN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p>
                          <m:e>
                            <m:sSubSup>
                              <m:sSubSupPr>
                                <m:ctrlPr>
                                  <a:rPr lang="en-US" sz="2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vi-VN" sz="28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vi-VN" sz="28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</m:sub>
                              <m:sup>
                                <m:r>
                                  <a:rPr lang="vi-VN" sz="28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bSup>
                          </m:e>
                        </m:nary>
                      </m:e>
                    </m:d>
                  </m:oMath>
                </a14:m>
                <a:r>
                  <a:rPr lang="vi-VN" sz="2800" dirty="0">
                    <a:latin typeface="Times New Roman" panose="02020603050405020304" pitchFamily="18" charset="0"/>
                    <a:ea typeface="Calibri" panose="020F0502020204030204" pitchFamily="34" charset="0"/>
                  </a:rPr>
                  <a:t>.</a:t>
                </a:r>
                <a:endParaRPr lang="en-US" sz="2800" dirty="0"/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474" y="2284887"/>
                <a:ext cx="8816581" cy="658514"/>
              </a:xfrm>
              <a:prstGeom prst="rect">
                <a:avLst/>
              </a:prstGeom>
              <a:blipFill>
                <a:blip r:embed="rId3"/>
                <a:stretch>
                  <a:fillRect l="-1245" t="-926" r="-484" b="-157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693474" y="3159768"/>
                <a:ext cx="11498526" cy="534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marR="0" lvl="0" indent="-457200">
                  <a:lnSpc>
                    <a:spcPct val="107000"/>
                  </a:lnSpc>
                  <a:spcBef>
                    <a:spcPts val="60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tabLst>
                    <a:tab pos="228600" algn="l"/>
                    <a:tab pos="628650" algn="l"/>
                  </a:tabLst>
                </a:pPr>
                <a:r>
                  <a:rPr lang="fr-FR" sz="28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Nếu</a:t>
                </a:r>
                <a:r>
                  <a:rPr lang="fr-FR" sz="28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fr-FR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fr-FR" sz="2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∼</m:t>
                    </m:r>
                    <m:r>
                      <a:rPr lang="en-US" sz="2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𝜇</m:t>
                            </m:r>
                          </m:e>
                          <m:sub>
                            <m:r>
                              <a:rPr lang="fr-FR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fr-FR" sz="2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fr-FR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fr-FR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bSup>
                      </m:e>
                    </m:d>
                    <m:r>
                      <a:rPr lang="fr-FR" sz="2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fr-FR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fr-FR" sz="2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∼</m:t>
                    </m:r>
                    <m:r>
                      <a:rPr lang="en-US" sz="2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𝜇</m:t>
                            </m:r>
                          </m:e>
                          <m:sub>
                            <m:r>
                              <a:rPr lang="fr-FR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fr-FR" sz="2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fr-FR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fr-FR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bSup>
                      </m:e>
                    </m:d>
                  </m:oMath>
                </a14:m>
                <a:r>
                  <a:rPr lang="fr-FR" sz="28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thì</a:t>
                </a:r>
                <a:r>
                  <a:rPr lang="fr-FR" sz="28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fr-FR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fr-FR" sz="2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fr-FR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fr-FR" sz="2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∼</m:t>
                    </m:r>
                    <m:r>
                      <a:rPr lang="en-US" sz="2800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𝑁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𝜇</m:t>
                            </m:r>
                          </m:e>
                          <m:sub>
                            <m:r>
                              <a:rPr lang="fr-FR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fr-FR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𝜇</m:t>
                            </m:r>
                          </m:e>
                          <m:sub>
                            <m:r>
                              <a:rPr lang="fr-FR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fr-FR" sz="2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fr-FR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fr-FR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fr-FR" sz="28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fr-FR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fr-FR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bSup>
                      </m:e>
                    </m:d>
                    <m:r>
                      <a:rPr lang="fr-FR" sz="280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474" y="3159768"/>
                <a:ext cx="11498526" cy="534505"/>
              </a:xfrm>
              <a:prstGeom prst="rect">
                <a:avLst/>
              </a:prstGeom>
              <a:blipFill>
                <a:blip r:embed="rId4"/>
                <a:stretch>
                  <a:fillRect l="-954" t="-10227" b="-29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693474" y="4069724"/>
                <a:ext cx="7072487" cy="5476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sz="28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Nếu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~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(0,1)</m:t>
                    </m:r>
                  </m:oMath>
                </a14:m>
                <a:r>
                  <a:rPr lang="en-US" sz="28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2800" dirty="0" err="1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thì</a:t>
                </a:r>
                <a:r>
                  <a:rPr lang="en-US" sz="28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Sup>
                          <m:sSubSup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~</m:t>
                        </m:r>
                        <m:sSubSup>
                          <m:sSubSup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𝜒</m:t>
                            </m:r>
                          </m:e>
                          <m:sub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</m:sub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nary>
                  </m:oMath>
                </a14:m>
                <a:endParaRPr lang="en-US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474" y="4069724"/>
                <a:ext cx="7072487" cy="547650"/>
              </a:xfrm>
              <a:prstGeom prst="rect">
                <a:avLst/>
              </a:prstGeom>
              <a:blipFill>
                <a:blip r:embed="rId5"/>
                <a:stretch>
                  <a:fillRect l="-1552" t="-6742" b="-325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1757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49</TotalTime>
  <Words>435</Words>
  <Application>Microsoft Office PowerPoint</Application>
  <PresentationFormat>Widescreen</PresentationFormat>
  <Paragraphs>46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Arial</vt:lpstr>
      <vt:lpstr>Calibri</vt:lpstr>
      <vt:lpstr>Cambria Math</vt:lpstr>
      <vt:lpstr>Times New Roman</vt:lpstr>
      <vt:lpstr>Trebuchet MS</vt:lpstr>
      <vt:lpstr>Wingdings</vt:lpstr>
      <vt:lpstr>Wingdings 3</vt:lpstr>
      <vt:lpstr>Facet</vt:lpstr>
      <vt:lpstr>Equation</vt:lpstr>
      <vt:lpstr>MathType 7.0 Equation</vt:lpstr>
      <vt:lpstr>PowerPoint Presentation</vt:lpstr>
      <vt:lpstr>PowerPoint Presentation</vt:lpstr>
      <vt:lpstr>PowerPoint Presentation</vt:lpstr>
      <vt:lpstr>1. Lịch sử hình thành phân phối chuẩn</vt:lpstr>
      <vt:lpstr>PowerPoint Presentation</vt:lpstr>
      <vt:lpstr>2.Định nghĩa và tính chất của phân phối chuẩn </vt:lpstr>
      <vt:lpstr>PowerPoint Presentation</vt:lpstr>
      <vt:lpstr>Tính chất</vt:lpstr>
      <vt:lpstr>PowerPoint Presentation</vt:lpstr>
      <vt:lpstr>3. Moment của phân phối chuẩn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hang pc</dc:creator>
  <cp:lastModifiedBy>hang pc</cp:lastModifiedBy>
  <cp:revision>8</cp:revision>
  <dcterms:created xsi:type="dcterms:W3CDTF">2021-02-02T10:42:57Z</dcterms:created>
  <dcterms:modified xsi:type="dcterms:W3CDTF">2021-02-02T14:32:19Z</dcterms:modified>
</cp:coreProperties>
</file>