
<file path=[Content_Types].xml><?xml version="1.0" encoding="utf-8"?>
<Types xmlns="http://schemas.openxmlformats.org/package/2006/content-types">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660" r:id="rId1"/>
  </p:sldMasterIdLst>
  <p:sldIdLst>
    <p:sldId id="256" r:id="rId2"/>
    <p:sldId id="275" r:id="rId3"/>
    <p:sldId id="276" r:id="rId4"/>
    <p:sldId id="277" r:id="rId5"/>
    <p:sldId id="280" r:id="rId6"/>
    <p:sldId id="279" r:id="rId7"/>
    <p:sldId id="282" r:id="rId8"/>
    <p:sldId id="281" r:id="rId9"/>
    <p:sldId id="267" r:id="rId10"/>
    <p:sldId id="268"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2" d="100"/>
          <a:sy n="72" d="100"/>
        </p:scale>
        <p:origin x="1350"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5/31/2021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29960371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5/31/2021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804837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5/31/2021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1064548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170EC60-87E4-43AD-87B5-49B7715A2DB1}" type="datetimeFigureOut">
              <a:rPr lang="en-US" smtClean="0"/>
              <a:t>5/31/2021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78435110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70EC60-87E4-43AD-87B5-49B7715A2DB1}" type="datetimeFigureOut">
              <a:rPr lang="en-US" smtClean="0"/>
              <a:t>5/31/2021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933136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170EC60-87E4-43AD-87B5-49B7715A2DB1}" type="datetimeFigureOut">
              <a:rPr lang="en-US" smtClean="0"/>
              <a:t>5/31/2021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72491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170EC60-87E4-43AD-87B5-49B7715A2DB1}" type="datetimeFigureOut">
              <a:rPr lang="en-US" smtClean="0"/>
              <a:t>5/31/2021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140621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170EC60-87E4-43AD-87B5-49B7715A2DB1}" type="datetimeFigureOut">
              <a:rPr lang="en-US" smtClean="0"/>
              <a:t>5/31/2021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38178243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70EC60-87E4-43AD-87B5-49B7715A2DB1}" type="datetimeFigureOut">
              <a:rPr lang="en-US" smtClean="0"/>
              <a:t>5/31/2021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140815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70EC60-87E4-43AD-87B5-49B7715A2DB1}" type="datetimeFigureOut">
              <a:rPr lang="en-US" smtClean="0"/>
              <a:t>5/31/2021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223727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170EC60-87E4-43AD-87B5-49B7715A2DB1}" type="datetimeFigureOut">
              <a:rPr lang="en-US" smtClean="0"/>
              <a:t>5/31/2021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20C7E81-6BFA-4122-B37F-95B49A0051B8}" type="slidenum">
              <a:rPr lang="en-US" smtClean="0"/>
              <a:t>‹#›</a:t>
            </a:fld>
            <a:endParaRPr lang="en-US"/>
          </a:p>
        </p:txBody>
      </p:sp>
    </p:spTree>
    <p:extLst>
      <p:ext uri="{BB962C8B-B14F-4D97-AF65-F5344CB8AC3E}">
        <p14:creationId xmlns:p14="http://schemas.microsoft.com/office/powerpoint/2010/main" val="4929690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70EC60-87E4-43AD-87B5-49B7715A2DB1}" type="datetimeFigureOut">
              <a:rPr lang="en-US" smtClean="0"/>
              <a:t>5/31/2021</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20C7E81-6BFA-4122-B37F-95B49A0051B8}" type="slidenum">
              <a:rPr lang="en-US" smtClean="0"/>
              <a:t>‹#›</a:t>
            </a:fld>
            <a:endParaRPr lang="en-US"/>
          </a:p>
        </p:txBody>
      </p:sp>
    </p:spTree>
    <p:extLst>
      <p:ext uri="{BB962C8B-B14F-4D97-AF65-F5344CB8AC3E}">
        <p14:creationId xmlns:p14="http://schemas.microsoft.com/office/powerpoint/2010/main" val="82278141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0012F8B-5210-41C6-B2BD-45BBE85E0491}"/>
              </a:ext>
            </a:extLst>
          </p:cNvPr>
          <p:cNvSpPr>
            <a:spLocks noGrp="1"/>
          </p:cNvSpPr>
          <p:nvPr>
            <p:ph type="subTitle" idx="1"/>
          </p:nvPr>
        </p:nvSpPr>
        <p:spPr>
          <a:xfrm>
            <a:off x="0" y="265043"/>
            <a:ext cx="9144000" cy="6592957"/>
          </a:xfrm>
        </p:spPr>
        <p:txBody>
          <a:bodyPr/>
          <a:lstStyle/>
          <a:p>
            <a:r>
              <a:rPr lang="en-US" dirty="0">
                <a:latin typeface="Times New Roman" panose="02020603050405020304" pitchFamily="18" charset="0"/>
                <a:cs typeface="Times New Roman" panose="02020603050405020304" pitchFamily="18" charset="0"/>
              </a:rPr>
              <a:t>BỘ GIÁO DỤC VÀ ĐÀO TẠO</a:t>
            </a:r>
          </a:p>
          <a:p>
            <a:r>
              <a:rPr lang="en-US" dirty="0">
                <a:latin typeface="Times New Roman" panose="02020603050405020304" pitchFamily="18" charset="0"/>
                <a:cs typeface="Times New Roman" panose="02020603050405020304" pitchFamily="18" charset="0"/>
              </a:rPr>
              <a:t>TRƯỜNG ĐẠI HỌC MỎ - ĐỊA CHẤT</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BÁO CÁO HỌC THUẬT</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solidFill>
                  <a:srgbClr val="0070C0"/>
                </a:solidFill>
                <a:latin typeface="Times New Roman" panose="02020603050405020304" pitchFamily="18" charset="0"/>
                <a:cs typeface="Times New Roman" panose="02020603050405020304" pitchFamily="18" charset="0"/>
              </a:rPr>
              <a:t>HÀM CỦA CÁC BIẾN NGẪU NHIÊN</a:t>
            </a: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 TH.S NGUYỄN THẾ LÂM</a:t>
            </a:r>
          </a:p>
          <a:p>
            <a:endParaRPr lang="en-US" dirty="0">
              <a:latin typeface="Times New Roman" panose="02020603050405020304" pitchFamily="18" charset="0"/>
              <a:cs typeface="Times New Roman" panose="02020603050405020304" pitchFamily="18" charset="0"/>
            </a:endParaRPr>
          </a:p>
          <a:p>
            <a:r>
              <a:rPr lang="en-US" dirty="0">
                <a:latin typeface="Times New Roman" panose="02020603050405020304" pitchFamily="18" charset="0"/>
                <a:cs typeface="Times New Roman" panose="02020603050405020304" pitchFamily="18" charset="0"/>
              </a:rPr>
              <a:t>HÀ NỘI, THÁNG 06 / 2021</a:t>
            </a:r>
          </a:p>
        </p:txBody>
      </p:sp>
    </p:spTree>
    <p:extLst>
      <p:ext uri="{BB962C8B-B14F-4D97-AF65-F5344CB8AC3E}">
        <p14:creationId xmlns:p14="http://schemas.microsoft.com/office/powerpoint/2010/main" val="16945605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6" end="6"/>
                                            </p:txEl>
                                          </p:spTgt>
                                        </p:tgtEl>
                                        <p:attrNameLst>
                                          <p:attrName>style.visibility</p:attrName>
                                        </p:attrNameLst>
                                      </p:cBhvr>
                                      <p:to>
                                        <p:strVal val="visible"/>
                                      </p:to>
                                    </p:set>
                                    <p:animEffect transition="in" filter="fade">
                                      <p:cBhvr>
                                        <p:cTn id="22" dur="1000"/>
                                        <p:tgtEl>
                                          <p:spTgt spid="3">
                                            <p:txEl>
                                              <p:pRg st="6" end="6"/>
                                            </p:txEl>
                                          </p:spTgt>
                                        </p:tgtEl>
                                      </p:cBhvr>
                                    </p:animEffect>
                                    <p:anim calcmode="lin" valueType="num">
                                      <p:cBhvr>
                                        <p:cTn id="2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11" end="11"/>
                                            </p:txEl>
                                          </p:spTgt>
                                        </p:tgtEl>
                                        <p:attrNameLst>
                                          <p:attrName>style.visibility</p:attrName>
                                        </p:attrNameLst>
                                      </p:cBhvr>
                                      <p:to>
                                        <p:strVal val="visible"/>
                                      </p:to>
                                    </p:set>
                                    <p:animEffect transition="in" filter="fade">
                                      <p:cBhvr>
                                        <p:cTn id="29" dur="1000"/>
                                        <p:tgtEl>
                                          <p:spTgt spid="3">
                                            <p:txEl>
                                              <p:pRg st="11" end="11"/>
                                            </p:txEl>
                                          </p:spTgt>
                                        </p:tgtEl>
                                      </p:cBhvr>
                                    </p:animEffect>
                                    <p:anim calcmode="lin" valueType="num">
                                      <p:cBhvr>
                                        <p:cTn id="30" dur="1000" fill="hold"/>
                                        <p:tgtEl>
                                          <p:spTgt spid="3">
                                            <p:txEl>
                                              <p:pRg st="11" end="11"/>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11" end="11"/>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13" end="13"/>
                                            </p:txEl>
                                          </p:spTgt>
                                        </p:tgtEl>
                                        <p:attrNameLst>
                                          <p:attrName>style.visibility</p:attrName>
                                        </p:attrNameLst>
                                      </p:cBhvr>
                                      <p:to>
                                        <p:strVal val="visible"/>
                                      </p:to>
                                    </p:set>
                                    <p:animEffect transition="in" filter="fade">
                                      <p:cBhvr>
                                        <p:cTn id="34" dur="1000"/>
                                        <p:tgtEl>
                                          <p:spTgt spid="3">
                                            <p:txEl>
                                              <p:pRg st="13" end="13"/>
                                            </p:txEl>
                                          </p:spTgt>
                                        </p:tgtEl>
                                      </p:cBhvr>
                                    </p:animEffect>
                                    <p:anim calcmode="lin" valueType="num">
                                      <p:cBhvr>
                                        <p:cTn id="35" dur="1000" fill="hold"/>
                                        <p:tgtEl>
                                          <p:spTgt spid="3">
                                            <p:txEl>
                                              <p:pRg st="13" end="1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13" end="1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8B1D5C-08DB-4DC8-8854-8F9AA60C9CBA}"/>
              </a:ext>
            </a:extLst>
          </p:cNvPr>
          <p:cNvSpPr>
            <a:spLocks noGrp="1"/>
          </p:cNvSpPr>
          <p:nvPr>
            <p:ph idx="1"/>
          </p:nvPr>
        </p:nvSpPr>
        <p:spPr>
          <a:xfrm>
            <a:off x="0" y="185530"/>
            <a:ext cx="9144000" cy="5991433"/>
          </a:xfrm>
        </p:spPr>
        <p:txBody>
          <a:bodyPr>
            <a:normAutofit/>
          </a:bodyPr>
          <a:lstStyle/>
          <a:p>
            <a:pPr marL="0" indent="0" algn="ctr">
              <a:buNone/>
            </a:pPr>
            <a:r>
              <a:rPr lang="en-US" sz="3600" dirty="0">
                <a:solidFill>
                  <a:srgbClr val="0070C0"/>
                </a:solidFill>
              </a:rPr>
              <a:t>THE AND</a:t>
            </a:r>
          </a:p>
          <a:p>
            <a:pPr marL="0" indent="0" algn="ctr">
              <a:buNone/>
            </a:pPr>
            <a:endParaRPr lang="en-US" sz="3600" dirty="0">
              <a:solidFill>
                <a:srgbClr val="0070C0"/>
              </a:solidFill>
            </a:endParaRPr>
          </a:p>
          <a:p>
            <a:pPr marL="0" indent="0" algn="ctr">
              <a:buNone/>
            </a:pPr>
            <a:r>
              <a:rPr lang="en-US" sz="3600" dirty="0">
                <a:solidFill>
                  <a:srgbClr val="0070C0"/>
                </a:solidFill>
              </a:rPr>
              <a:t>XIN CHÂN THÀNH CẢM </a:t>
            </a:r>
            <a:r>
              <a:rPr lang="vi-VN" sz="3600" dirty="0">
                <a:solidFill>
                  <a:srgbClr val="0070C0"/>
                </a:solidFill>
              </a:rPr>
              <a:t>Ơ</a:t>
            </a:r>
            <a:r>
              <a:rPr lang="en-US" sz="3600" dirty="0">
                <a:solidFill>
                  <a:srgbClr val="0070C0"/>
                </a:solidFill>
              </a:rPr>
              <a:t>N</a:t>
            </a:r>
          </a:p>
        </p:txBody>
      </p:sp>
    </p:spTree>
    <p:extLst>
      <p:ext uri="{BB962C8B-B14F-4D97-AF65-F5344CB8AC3E}">
        <p14:creationId xmlns:p14="http://schemas.microsoft.com/office/powerpoint/2010/main" val="2293475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7FF14DE-0515-4D3A-80AD-3B8F647E855B}"/>
              </a:ext>
            </a:extLst>
          </p:cNvPr>
          <p:cNvSpPr>
            <a:spLocks noGrp="1"/>
          </p:cNvSpPr>
          <p:nvPr>
            <p:ph idx="1"/>
          </p:nvPr>
        </p:nvSpPr>
        <p:spPr>
          <a:xfrm>
            <a:off x="0" y="132522"/>
            <a:ext cx="9144000" cy="6725478"/>
          </a:xfrm>
        </p:spPr>
        <p:txBody>
          <a:bodyPr/>
          <a:lstStyle/>
          <a:p>
            <a:pPr marL="0" marR="0" indent="457200" algn="just">
              <a:lnSpc>
                <a:spcPct val="150000"/>
              </a:lnSpc>
              <a:spcBef>
                <a:spcPts val="0"/>
              </a:spcBef>
              <a:spcAft>
                <a:spcPts val="0"/>
              </a:spcAft>
            </a:pPr>
            <a:r>
              <a:rPr lang="vi-VN" dirty="0">
                <a:latin typeface="Times New Roman" panose="02020603050405020304" pitchFamily="18" charset="0"/>
                <a:ea typeface="Calibri" panose="020F0502020204030204" pitchFamily="34" charset="0"/>
                <a:cs typeface="Times New Roman" panose="02020603050405020304" pitchFamily="18" charset="0"/>
              </a:rPr>
              <a:t>Báo cáo gồm 2 phần: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914400" marR="0" indent="0" algn="just">
              <a:lnSpc>
                <a:spcPct val="150000"/>
              </a:lnSpc>
              <a:spcBef>
                <a:spcPts val="0"/>
              </a:spcBef>
              <a:spcAft>
                <a:spcPts val="0"/>
              </a:spcAft>
              <a:buNone/>
            </a:pP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Phần 1:Trình bày về hàm của các biến ngẫu nhiên.</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indent="0" algn="just">
              <a:lnSpc>
                <a:spcPct val="150000"/>
              </a:lnSpc>
              <a:spcBef>
                <a:spcPts val="0"/>
              </a:spcBef>
              <a:spcAft>
                <a:spcPts val="0"/>
              </a:spcAft>
              <a:buNone/>
            </a:pPr>
            <a:r>
              <a:rPr lang="vi-VN"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Phần 2: Các bài tập áp dụng.</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marR="0" indent="457200" algn="just">
              <a:lnSpc>
                <a:spcPct val="150000"/>
              </a:lnSpc>
              <a:spcBef>
                <a:spcPts val="0"/>
              </a:spcBef>
              <a:spcAft>
                <a:spcPts val="0"/>
              </a:spcAft>
            </a:pPr>
            <a:r>
              <a:rPr lang="vi-VN" dirty="0">
                <a:latin typeface="Times New Roman" panose="02020603050405020304" pitchFamily="18" charset="0"/>
                <a:ea typeface="Calibri" panose="020F0502020204030204" pitchFamily="34" charset="0"/>
                <a:cs typeface="Times New Roman" panose="02020603050405020304" pitchFamily="18" charset="0"/>
              </a:rPr>
              <a:t> Điểm mạnh của báo cáo là các kỹ thuật được giới thiệu và minh họa thông qua các ví dụ cùng với hệ thống bài tập đa dạng, gắn với thực tế.</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22891144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974D38-436D-42B9-9F45-AF531E35B1DB}"/>
              </a:ext>
            </a:extLst>
          </p:cNvPr>
          <p:cNvSpPr>
            <a:spLocks noGrp="1"/>
          </p:cNvSpPr>
          <p:nvPr>
            <p:ph idx="1"/>
          </p:nvPr>
        </p:nvSpPr>
        <p:spPr>
          <a:xfrm>
            <a:off x="0" y="119270"/>
            <a:ext cx="9144000" cy="6639339"/>
          </a:xfrm>
        </p:spPr>
        <p:txBody>
          <a:bodyPr>
            <a:normAutofit fontScale="92500"/>
          </a:bodyPr>
          <a:lstStyle/>
          <a:p>
            <a:pPr marL="0" marR="0" indent="396240" algn="just">
              <a:lnSpc>
                <a:spcPct val="115000"/>
              </a:lnSpc>
              <a:spcBef>
                <a:spcPts val="0"/>
              </a:spcBef>
              <a:spcAft>
                <a:spcPts val="1000"/>
              </a:spcAft>
            </a:pPr>
            <a:r>
              <a:rPr lang="vi-VN" dirty="0">
                <a:latin typeface="Times New Roman" panose="02020603050405020304" pitchFamily="18" charset="0"/>
                <a:ea typeface="Calibri" panose="020F0502020204030204" pitchFamily="34" charset="0"/>
                <a:cs typeface="Times New Roman" panose="02020603050405020304" pitchFamily="18" charset="0"/>
              </a:rPr>
              <a:t>Thông thường, trong thống kê, một vấn đề gặp phải là chúng ta cần biết phân phối xác suất của một hàm của một hoặc nhiều biến ngẫu nhiên. Ví dụ giả sử rằng </a:t>
            </a:r>
            <a:r>
              <a:rPr lang="vi-VN" i="1" dirty="0">
                <a:latin typeface="Times New Roman" panose="02020603050405020304" pitchFamily="18" charset="0"/>
                <a:ea typeface="Calibri" panose="020F0502020204030204" pitchFamily="34" charset="0"/>
                <a:cs typeface="Times New Roman" panose="02020603050405020304" pitchFamily="18" charset="0"/>
              </a:rPr>
              <a:t>X </a:t>
            </a:r>
            <a:r>
              <a:rPr lang="vi-VN" dirty="0">
                <a:latin typeface="Times New Roman" panose="02020603050405020304" pitchFamily="18" charset="0"/>
                <a:ea typeface="Calibri" panose="020F0502020204030204" pitchFamily="34" charset="0"/>
                <a:cs typeface="Times New Roman" panose="02020603050405020304" pitchFamily="18" charset="0"/>
              </a:rPr>
              <a:t>là một biến ngẫu nhiên rời rạc với phân phối xác suất </a:t>
            </a:r>
            <a:r>
              <a:rPr lang="vi-VN" i="1" dirty="0">
                <a:latin typeface="Times New Roman" panose="02020603050405020304" pitchFamily="18" charset="0"/>
                <a:ea typeface="Calibri" panose="020F0502020204030204" pitchFamily="34" charset="0"/>
                <a:cs typeface="Times New Roman" panose="02020603050405020304" pitchFamily="18" charset="0"/>
              </a:rPr>
              <a:t>f</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x</a:t>
            </a:r>
            <a:r>
              <a:rPr lang="vi-VN" dirty="0">
                <a:latin typeface="Times New Roman" panose="02020603050405020304" pitchFamily="18" charset="0"/>
                <a:ea typeface="Calibri" panose="020F0502020204030204" pitchFamily="34" charset="0"/>
                <a:cs typeface="Times New Roman" panose="02020603050405020304" pitchFamily="18" charset="0"/>
              </a:rPr>
              <a:t>) và giả sử </a:t>
            </a:r>
            <a:r>
              <a:rPr lang="vi-VN" i="1" dirty="0">
                <a:latin typeface="Times New Roman" panose="02020603050405020304" pitchFamily="18" charset="0"/>
                <a:ea typeface="Calibri" panose="020F0502020204030204" pitchFamily="34" charset="0"/>
                <a:cs typeface="Times New Roman" panose="02020603050405020304" pitchFamily="18" charset="0"/>
              </a:rPr>
              <a:t>Y = u</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X</a:t>
            </a:r>
            <a:r>
              <a:rPr lang="vi-VN" dirty="0">
                <a:latin typeface="Times New Roman" panose="02020603050405020304" pitchFamily="18" charset="0"/>
                <a:ea typeface="Calibri" panose="020F0502020204030204" pitchFamily="34" charset="0"/>
                <a:cs typeface="Times New Roman" panose="02020603050405020304" pitchFamily="18" charset="0"/>
              </a:rPr>
              <a:t>) là phép đặt tương ứng một một giữa biến </a:t>
            </a:r>
            <a:r>
              <a:rPr lang="vi-VN" i="1" dirty="0">
                <a:latin typeface="Times New Roman" panose="02020603050405020304" pitchFamily="18" charset="0"/>
                <a:ea typeface="Calibri" panose="020F0502020204030204" pitchFamily="34" charset="0"/>
                <a:cs typeface="Times New Roman" panose="02020603050405020304" pitchFamily="18" charset="0"/>
              </a:rPr>
              <a:t>X</a:t>
            </a:r>
            <a:r>
              <a:rPr lang="vi-VN" dirty="0">
                <a:latin typeface="Times New Roman" panose="02020603050405020304" pitchFamily="18" charset="0"/>
                <a:ea typeface="Calibri" panose="020F0502020204030204" pitchFamily="34" charset="0"/>
                <a:cs typeface="Times New Roman" panose="02020603050405020304" pitchFamily="18" charset="0"/>
              </a:rPr>
              <a:t> và </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 Chúng ta mong muốn tìm phân phối xác suất của </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 Một chú ý quan trọng là phép tương ứng một một chỉ ra rằng mỗi giá trị </a:t>
            </a:r>
            <a:r>
              <a:rPr lang="vi-VN" i="1" dirty="0">
                <a:latin typeface="Times New Roman" panose="02020603050405020304" pitchFamily="18" charset="0"/>
                <a:ea typeface="Calibri" panose="020F0502020204030204" pitchFamily="34" charset="0"/>
                <a:cs typeface="Times New Roman" panose="02020603050405020304" pitchFamily="18" charset="0"/>
              </a:rPr>
              <a:t>x</a:t>
            </a:r>
            <a:r>
              <a:rPr lang="vi-VN" dirty="0">
                <a:latin typeface="Times New Roman" panose="02020603050405020304" pitchFamily="18" charset="0"/>
                <a:ea typeface="Calibri" panose="020F0502020204030204" pitchFamily="34" charset="0"/>
                <a:cs typeface="Times New Roman" panose="02020603050405020304" pitchFamily="18" charset="0"/>
              </a:rPr>
              <a:t> chỉ liên quan đến một và chỉ một giá trị </a:t>
            </a:r>
            <a:r>
              <a:rPr lang="vi-VN" i="1" dirty="0">
                <a:latin typeface="Times New Roman" panose="02020603050405020304" pitchFamily="18" charset="0"/>
                <a:ea typeface="Calibri" panose="020F0502020204030204" pitchFamily="34" charset="0"/>
                <a:cs typeface="Times New Roman" panose="02020603050405020304" pitchFamily="18" charset="0"/>
              </a:rPr>
              <a:t>y = u</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x</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và mỗi giá trị </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 chỉ liên quan tới một và chỉ một giá trị </a:t>
            </a:r>
            <a:r>
              <a:rPr lang="vi-VN" i="1" dirty="0">
                <a:latin typeface="Times New Roman" panose="02020603050405020304" pitchFamily="18" charset="0"/>
                <a:ea typeface="Calibri" panose="020F0502020204030204" pitchFamily="34" charset="0"/>
                <a:cs typeface="Times New Roman" panose="02020603050405020304" pitchFamily="18" charset="0"/>
              </a:rPr>
              <a:t>x = w</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ở đó </a:t>
            </a:r>
            <a:r>
              <a:rPr lang="vi-VN" i="1" dirty="0">
                <a:latin typeface="Times New Roman" panose="02020603050405020304" pitchFamily="18" charset="0"/>
                <a:ea typeface="Calibri" panose="020F0502020204030204" pitchFamily="34" charset="0"/>
                <a:cs typeface="Times New Roman" panose="02020603050405020304" pitchFamily="18" charset="0"/>
              </a:rPr>
              <a:t>w</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 </a:t>
            </a:r>
            <a:r>
              <a:rPr lang="vi-VN" dirty="0">
                <a:latin typeface="Times New Roman" panose="02020603050405020304" pitchFamily="18" charset="0"/>
                <a:ea typeface="Calibri" panose="020F0502020204030204" pitchFamily="34" charset="0"/>
                <a:cs typeface="Times New Roman" panose="02020603050405020304" pitchFamily="18" charset="0"/>
              </a:rPr>
              <a:t>có được bằng cách giải </a:t>
            </a:r>
            <a:r>
              <a:rPr lang="vi-VN" i="1" dirty="0">
                <a:latin typeface="Times New Roman" panose="02020603050405020304" pitchFamily="18" charset="0"/>
                <a:ea typeface="Calibri" panose="020F0502020204030204" pitchFamily="34" charset="0"/>
                <a:cs typeface="Times New Roman" panose="02020603050405020304" pitchFamily="18" charset="0"/>
              </a:rPr>
              <a:t>y = u</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x</a:t>
            </a:r>
            <a:r>
              <a:rPr lang="vi-VN" dirty="0">
                <a:latin typeface="Times New Roman" panose="02020603050405020304" pitchFamily="18" charset="0"/>
                <a:ea typeface="Calibri" panose="020F0502020204030204" pitchFamily="34" charset="0"/>
                <a:cs typeface="Times New Roman" panose="02020603050405020304" pitchFamily="18" charset="0"/>
              </a:rPr>
              <a:t>) để tìm </a:t>
            </a:r>
            <a:r>
              <a:rPr lang="vi-VN" i="1" dirty="0">
                <a:latin typeface="Times New Roman" panose="02020603050405020304" pitchFamily="18" charset="0"/>
                <a:ea typeface="Calibri" panose="020F0502020204030204" pitchFamily="34" charset="0"/>
                <a:cs typeface="Times New Roman" panose="02020603050405020304" pitchFamily="18" charset="0"/>
              </a:rPr>
              <a:t>x</a:t>
            </a:r>
            <a:r>
              <a:rPr lang="vi-VN" dirty="0">
                <a:latin typeface="Times New Roman" panose="02020603050405020304" pitchFamily="18" charset="0"/>
                <a:ea typeface="Calibri" panose="020F0502020204030204" pitchFamily="34" charset="0"/>
                <a:cs typeface="Times New Roman" panose="02020603050405020304" pitchFamily="18" charset="0"/>
              </a:rPr>
              <a:t> theo </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marR="0" indent="396240" algn="just">
              <a:lnSpc>
                <a:spcPct val="115000"/>
              </a:lnSpc>
              <a:spcBef>
                <a:spcPts val="0"/>
              </a:spcBef>
              <a:spcAft>
                <a:spcPts val="1000"/>
              </a:spcAft>
            </a:pPr>
            <a:r>
              <a:rPr lang="vi-VN" dirty="0">
                <a:latin typeface="Times New Roman" panose="02020603050405020304" pitchFamily="18" charset="0"/>
                <a:ea typeface="Calibri" panose="020F0502020204030204" pitchFamily="34" charset="0"/>
                <a:cs typeface="Times New Roman" panose="02020603050405020304" pitchFamily="18" charset="0"/>
              </a:rPr>
              <a:t> Rõ ràng rằng biến ngẫu nhiên </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 nhận giá trị </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 khi biến ngẫu nhiên </a:t>
            </a:r>
            <a:r>
              <a:rPr lang="vi-VN" i="1" dirty="0">
                <a:latin typeface="Times New Roman" panose="02020603050405020304" pitchFamily="18" charset="0"/>
                <a:ea typeface="Calibri" panose="020F0502020204030204" pitchFamily="34" charset="0"/>
                <a:cs typeface="Times New Roman" panose="02020603050405020304" pitchFamily="18" charset="0"/>
              </a:rPr>
              <a:t>X</a:t>
            </a:r>
            <a:r>
              <a:rPr lang="vi-VN" dirty="0">
                <a:latin typeface="Times New Roman" panose="02020603050405020304" pitchFamily="18" charset="0"/>
                <a:ea typeface="Calibri" panose="020F0502020204030204" pitchFamily="34" charset="0"/>
                <a:cs typeface="Times New Roman" panose="02020603050405020304" pitchFamily="18" charset="0"/>
              </a:rPr>
              <a:t> nhận giá trị </a:t>
            </a:r>
            <a:r>
              <a:rPr lang="vi-VN" i="1" dirty="0">
                <a:latin typeface="Times New Roman" panose="02020603050405020304" pitchFamily="18" charset="0"/>
                <a:ea typeface="Calibri" panose="020F0502020204030204" pitchFamily="34" charset="0"/>
                <a:cs typeface="Times New Roman" panose="02020603050405020304" pitchFamily="18" charset="0"/>
              </a:rPr>
              <a:t>w</a:t>
            </a:r>
            <a:r>
              <a:rPr lang="vi-VN" dirty="0">
                <a:latin typeface="Times New Roman" panose="02020603050405020304" pitchFamily="18" charset="0"/>
                <a:ea typeface="Calibri" panose="020F0502020204030204" pitchFamily="34" charset="0"/>
                <a:cs typeface="Times New Roman" panose="02020603050405020304" pitchFamily="18" charset="0"/>
              </a:rPr>
              <a:t>(</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 Hệ quả là phân phối xác suất của </a:t>
            </a:r>
            <a:r>
              <a:rPr lang="vi-VN" i="1" dirty="0">
                <a:latin typeface="Times New Roman" panose="02020603050405020304" pitchFamily="18" charset="0"/>
                <a:ea typeface="Calibri" panose="020F0502020204030204" pitchFamily="34" charset="0"/>
                <a:cs typeface="Times New Roman" panose="02020603050405020304" pitchFamily="18" charset="0"/>
              </a:rPr>
              <a:t>Y</a:t>
            </a:r>
            <a:r>
              <a:rPr lang="vi-VN" dirty="0">
                <a:latin typeface="Times New Roman" panose="02020603050405020304" pitchFamily="18" charset="0"/>
                <a:ea typeface="Calibri" panose="020F0502020204030204" pitchFamily="34" charset="0"/>
                <a:cs typeface="Times New Roman" panose="02020603050405020304" pitchFamily="18" charset="0"/>
              </a:rPr>
              <a:t> được cho bởi</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marR="0" indent="0" algn="ctr">
              <a:lnSpc>
                <a:spcPct val="115000"/>
              </a:lnSpc>
              <a:spcBef>
                <a:spcPts val="0"/>
              </a:spcBef>
              <a:spcAft>
                <a:spcPts val="1000"/>
              </a:spcAft>
              <a:buNone/>
            </a:pPr>
            <a:r>
              <a:rPr lang="en-US" i="1" dirty="0">
                <a:latin typeface="Times New Roman" panose="02020603050405020304" pitchFamily="18" charset="0"/>
                <a:ea typeface="Calibri" panose="020F0502020204030204" pitchFamily="34" charset="0"/>
                <a:cs typeface="Times New Roman" panose="02020603050405020304" pitchFamily="18" charset="0"/>
              </a:rPr>
              <a:t>g</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 = P</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 = y</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 = P</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 = w</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 = f</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w</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endParaRPr lang="en-US" dirty="0"/>
          </a:p>
        </p:txBody>
      </p:sp>
    </p:spTree>
    <p:extLst>
      <p:ext uri="{BB962C8B-B14F-4D97-AF65-F5344CB8AC3E}">
        <p14:creationId xmlns:p14="http://schemas.microsoft.com/office/powerpoint/2010/main" val="3836972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F1FCA2E-5F44-4711-8490-60161708774B}"/>
              </a:ext>
            </a:extLst>
          </p:cNvPr>
          <p:cNvSpPr>
            <a:spLocks noGrp="1"/>
          </p:cNvSpPr>
          <p:nvPr>
            <p:ph idx="1"/>
          </p:nvPr>
        </p:nvSpPr>
        <p:spPr>
          <a:xfrm>
            <a:off x="0" y="145774"/>
            <a:ext cx="9144000" cy="6712226"/>
          </a:xfrm>
        </p:spPr>
        <p:txBody>
          <a:bodyPr/>
          <a:lstStyle/>
          <a:p>
            <a:pPr marL="0" indent="0">
              <a:buNone/>
            </a:pPr>
            <a:r>
              <a:rPr lang="vi-VN" dirty="0">
                <a:solidFill>
                  <a:srgbClr val="002060"/>
                </a:solidFill>
                <a:latin typeface="+mj-lt"/>
              </a:rPr>
              <a:t>Định lý 1.1</a:t>
            </a:r>
          </a:p>
          <a:p>
            <a:pPr marL="0" indent="0">
              <a:buNone/>
            </a:pPr>
            <a:r>
              <a:rPr lang="vi-VN" dirty="0">
                <a:latin typeface="+mj-lt"/>
              </a:rPr>
              <a:t>Giả sử rằng X là biến ngẫu nhiên rời rạc với phân phối xác suất là f(x). Giả sử Y = f(X) xác định phép biến đổi một một giữa các giá trị của X và Y sao cho phương trình y = u(x) có thể giải được duy nhất nghiệm x tính theo y, gọi là x = w(y). Khi đó phân phối xác suất của Y là</a:t>
            </a:r>
            <a:r>
              <a:rPr lang="en-US" dirty="0">
                <a:latin typeface="+mj-lt"/>
              </a:rPr>
              <a:t>:</a:t>
            </a:r>
            <a:endParaRPr lang="vi-VN" dirty="0">
              <a:latin typeface="+mj-lt"/>
            </a:endParaRPr>
          </a:p>
          <a:p>
            <a:pPr marL="0" indent="0">
              <a:buNone/>
            </a:pPr>
            <a:r>
              <a:rPr lang="en-US" dirty="0">
                <a:latin typeface="+mj-lt"/>
              </a:rPr>
              <a:t>                                     </a:t>
            </a:r>
            <a:r>
              <a:rPr lang="vi-VN" dirty="0">
                <a:latin typeface="+mj-lt"/>
              </a:rPr>
              <a:t>g(y) = f [w(y)].</a:t>
            </a:r>
          </a:p>
          <a:p>
            <a:pPr marL="0" indent="0">
              <a:buNone/>
            </a:pPr>
            <a:endParaRPr lang="en-US" dirty="0"/>
          </a:p>
        </p:txBody>
      </p:sp>
    </p:spTree>
    <p:extLst>
      <p:ext uri="{BB962C8B-B14F-4D97-AF65-F5344CB8AC3E}">
        <p14:creationId xmlns:p14="http://schemas.microsoft.com/office/powerpoint/2010/main" val="3469780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12DBE85-2737-4A29-9167-915626010E87}"/>
              </a:ext>
            </a:extLst>
          </p:cNvPr>
          <p:cNvSpPr>
            <a:spLocks noGrp="1"/>
          </p:cNvSpPr>
          <p:nvPr>
            <p:ph idx="1"/>
          </p:nvPr>
        </p:nvSpPr>
        <p:spPr>
          <a:xfrm>
            <a:off x="0" y="132522"/>
            <a:ext cx="9144000" cy="6725478"/>
          </a:xfrm>
        </p:spPr>
        <p:txBody>
          <a:bodyPr/>
          <a:lstStyle/>
          <a:p>
            <a:pPr marL="0" marR="0" algn="just">
              <a:lnSpc>
                <a:spcPct val="150000"/>
              </a:lnSpc>
              <a:spcBef>
                <a:spcPts val="0"/>
              </a:spcBef>
              <a:spcAft>
                <a:spcPts val="1000"/>
              </a:spcAft>
            </a:pPr>
            <a:r>
              <a:rPr lang="en-US" dirty="0" err="1">
                <a:latin typeface="Times New Roman" panose="02020603050405020304" pitchFamily="18" charset="0"/>
                <a:ea typeface="Calibri" panose="020F0502020204030204" pitchFamily="34" charset="0"/>
                <a:cs typeface="Times New Roman" panose="02020603050405020304" pitchFamily="18" charset="0"/>
              </a:rPr>
              <a:t>Định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lí</a:t>
            </a:r>
            <a:r>
              <a:rPr lang="en-US" dirty="0">
                <a:latin typeface="Times New Roman" panose="02020603050405020304" pitchFamily="18" charset="0"/>
                <a:ea typeface="Calibri" panose="020F0502020204030204" pitchFamily="34" charset="0"/>
                <a:cs typeface="Times New Roman" panose="02020603050405020304" pitchFamily="18" charset="0"/>
              </a:rPr>
              <a:t> 1.2</a:t>
            </a:r>
          </a:p>
          <a:p>
            <a:pPr marL="0" marR="0" indent="0" algn="just">
              <a:lnSpc>
                <a:spcPct val="150000"/>
              </a:lnSpc>
              <a:spcBef>
                <a:spcPts val="0"/>
              </a:spcBef>
              <a:spcAft>
                <a:spcPts val="1000"/>
              </a:spcAft>
              <a:buNone/>
            </a:pPr>
            <a:r>
              <a:rPr lang="en-US" dirty="0" err="1">
                <a:latin typeface="Times New Roman" panose="02020603050405020304" pitchFamily="18" charset="0"/>
                <a:ea typeface="Calibri" panose="020F0502020204030204" pitchFamily="34" charset="0"/>
                <a:cs typeface="Times New Roman" panose="02020603050405020304" pitchFamily="18" charset="0"/>
              </a:rPr>
              <a:t>Giả</a:t>
            </a:r>
            <a:r>
              <a:rPr lang="en-US" dirty="0">
                <a:latin typeface="Times New Roman" panose="02020603050405020304" pitchFamily="18" charset="0"/>
                <a:ea typeface="Calibri" panose="020F0502020204030204" pitchFamily="34" charset="0"/>
                <a:cs typeface="Times New Roman" panose="02020603050405020304" pitchFamily="18" charset="0"/>
              </a:rPr>
              <a:t> sử </a:t>
            </a:r>
            <a:r>
              <a:rPr lang="en-US" dirty="0" err="1">
                <a:latin typeface="Times New Roman" panose="02020603050405020304" pitchFamily="18" charset="0"/>
                <a:ea typeface="Calibri" panose="020F0502020204030204" pitchFamily="34" charset="0"/>
                <a:cs typeface="Times New Roman" panose="02020603050405020304" pitchFamily="18" charset="0"/>
              </a:rPr>
              <a:t>rằng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biến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ngẫu</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nhiên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rời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rạc</a:t>
            </a:r>
            <a:r>
              <a:rPr lang="en-US" dirty="0">
                <a:latin typeface="Times New Roman" panose="02020603050405020304" pitchFamily="18" charset="0"/>
                <a:ea typeface="Calibri" panose="020F0502020204030204" pitchFamily="34" charset="0"/>
                <a:cs typeface="Times New Roman" panose="02020603050405020304" pitchFamily="18" charset="0"/>
              </a:rPr>
              <a:t> với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suất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đồng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thời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f</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Giả</a:t>
            </a:r>
            <a:r>
              <a:rPr lang="en-US" dirty="0">
                <a:latin typeface="Times New Roman" panose="02020603050405020304" pitchFamily="18" charset="0"/>
                <a:ea typeface="Calibri" panose="020F0502020204030204" pitchFamily="34" charset="0"/>
                <a:cs typeface="Times New Roman" panose="02020603050405020304" pitchFamily="18" charset="0"/>
              </a:rPr>
              <a:t> sử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 u</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 và 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i="1" dirty="0">
                <a:latin typeface="Times New Roman" panose="02020603050405020304" pitchFamily="18" charset="0"/>
                <a:ea typeface="Calibri" panose="020F0502020204030204" pitchFamily="34" charset="0"/>
                <a:cs typeface="Times New Roman" panose="02020603050405020304" pitchFamily="18" charset="0"/>
              </a:rPr>
              <a:t> = u</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 </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định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phép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biến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đổi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giữa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tập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điểm</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và </a:t>
            </a:r>
            <a:r>
              <a:rPr lang="en-US" dirty="0" err="1">
                <a:latin typeface="Times New Roman" panose="02020603050405020304" pitchFamily="18" charset="0"/>
                <a:ea typeface="Calibri" panose="020F0502020204030204" pitchFamily="34" charset="0"/>
                <a:cs typeface="Times New Roman" panose="02020603050405020304" pitchFamily="18" charset="0"/>
              </a:rPr>
              <a:t>tập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điểm</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vì</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thế</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hệ</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trình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 u</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và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i="1" dirty="0">
                <a:latin typeface="Times New Roman" panose="02020603050405020304" pitchFamily="18" charset="0"/>
                <a:ea typeface="Calibri" panose="020F0502020204030204" pitchFamily="34" charset="0"/>
                <a:cs typeface="Times New Roman" panose="02020603050405020304" pitchFamily="18" charset="0"/>
              </a:rPr>
              <a:t> = u</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sẽ</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có</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duy</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nhất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 </a:t>
            </a:r>
            <a:r>
              <a:rPr lang="en-US" i="1" dirty="0">
                <a:latin typeface="Times New Roman" panose="02020603050405020304" pitchFamily="18" charset="0"/>
                <a:ea typeface="Calibri" panose="020F0502020204030204" pitchFamily="34" charset="0"/>
                <a:cs typeface="Times New Roman" panose="02020603050405020304" pitchFamily="18" charset="0"/>
              </a:rPr>
              <a:t>và 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tính</a:t>
            </a:r>
            <a:r>
              <a:rPr lang="en-US" dirty="0">
                <a:latin typeface="Times New Roman" panose="02020603050405020304" pitchFamily="18" charset="0"/>
                <a:ea typeface="Calibri" panose="020F0502020204030204" pitchFamily="34" charset="0"/>
                <a:cs typeface="Times New Roman" panose="02020603050405020304" pitchFamily="18" charset="0"/>
              </a:rPr>
              <a:t> qua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 </a:t>
            </a:r>
            <a:r>
              <a:rPr lang="en-US" i="1" dirty="0">
                <a:latin typeface="Times New Roman" panose="02020603050405020304" pitchFamily="18" charset="0"/>
                <a:ea typeface="Calibri" panose="020F0502020204030204" pitchFamily="34" charset="0"/>
                <a:cs typeface="Times New Roman" panose="02020603050405020304" pitchFamily="18" charset="0"/>
              </a:rPr>
              <a:t>và 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ta </a:t>
            </a:r>
            <a:r>
              <a:rPr lang="en-US" dirty="0" err="1">
                <a:latin typeface="Times New Roman" panose="02020603050405020304" pitchFamily="18" charset="0"/>
                <a:ea typeface="Calibri" panose="020F0502020204030204" pitchFamily="34" charset="0"/>
                <a:cs typeface="Times New Roman" panose="02020603050405020304" pitchFamily="18" charset="0"/>
              </a:rPr>
              <a:t>gọi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chúng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 w</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và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i="1" dirty="0">
                <a:latin typeface="Times New Roman" panose="02020603050405020304" pitchFamily="18" charset="0"/>
                <a:ea typeface="Calibri" panose="020F0502020204030204" pitchFamily="34" charset="0"/>
                <a:cs typeface="Times New Roman" panose="02020603050405020304" pitchFamily="18" charset="0"/>
              </a:rPr>
              <a:t> = w</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Khi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đó</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suất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đồng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thời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1</a:t>
            </a:r>
            <a:r>
              <a:rPr lang="en-US" i="1" dirty="0">
                <a:latin typeface="Times New Roman" panose="02020603050405020304" pitchFamily="18" charset="0"/>
                <a:ea typeface="Calibri" panose="020F0502020204030204" pitchFamily="34" charset="0"/>
                <a:cs typeface="Times New Roman" panose="02020603050405020304" pitchFamily="18" charset="0"/>
              </a:rPr>
              <a:t>, Y</a:t>
            </a:r>
            <a:r>
              <a:rPr lang="en-US" i="1" baseline="-25000" dirty="0">
                <a:latin typeface="Times New Roman" panose="02020603050405020304" pitchFamily="18" charset="0"/>
                <a:ea typeface="Calibri" panose="020F0502020204030204" pitchFamily="34" charset="0"/>
                <a:cs typeface="Times New Roman" panose="02020603050405020304" pitchFamily="18" charset="0"/>
              </a:rPr>
              <a:t>2</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i="1" dirty="0">
                <a:latin typeface="Times New Roman" panose="02020603050405020304" pitchFamily="18" charset="0"/>
                <a:ea typeface="Calibri" panose="020F0502020204030204" pitchFamily="34" charset="0"/>
              </a:rPr>
              <a:t>          g</a:t>
            </a:r>
            <a:r>
              <a:rPr lang="en-US" dirty="0">
                <a:latin typeface="Times New Roman" panose="02020603050405020304" pitchFamily="18" charset="0"/>
                <a:ea typeface="Calibri" panose="020F0502020204030204" pitchFamily="34" charset="0"/>
              </a:rPr>
              <a:t>(</a:t>
            </a:r>
            <a:r>
              <a:rPr lang="en-US" i="1" dirty="0">
                <a:latin typeface="Times New Roman" panose="02020603050405020304" pitchFamily="18" charset="0"/>
                <a:ea typeface="Calibri" panose="020F0502020204030204" pitchFamily="34" charset="0"/>
              </a:rPr>
              <a:t>y</a:t>
            </a:r>
            <a:r>
              <a:rPr lang="en-US" i="1" baseline="-25000" dirty="0">
                <a:latin typeface="Times New Roman" panose="02020603050405020304" pitchFamily="18" charset="0"/>
                <a:ea typeface="Calibri" panose="020F0502020204030204" pitchFamily="34" charset="0"/>
              </a:rPr>
              <a:t>1</a:t>
            </a:r>
            <a:r>
              <a:rPr lang="en-US" i="1" dirty="0">
                <a:latin typeface="Times New Roman" panose="02020603050405020304" pitchFamily="18" charset="0"/>
                <a:ea typeface="Calibri" panose="020F0502020204030204" pitchFamily="34" charset="0"/>
              </a:rPr>
              <a:t>, y</a:t>
            </a:r>
            <a:r>
              <a:rPr lang="en-US" i="1" baseline="-25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 = </a:t>
            </a:r>
            <a:r>
              <a:rPr lang="en-US" i="1" dirty="0">
                <a:latin typeface="Times New Roman" panose="02020603050405020304" pitchFamily="18" charset="0"/>
                <a:ea typeface="Calibri" panose="020F0502020204030204" pitchFamily="34" charset="0"/>
              </a:rPr>
              <a:t>f </a:t>
            </a:r>
            <a:r>
              <a:rPr lang="en-US" dirty="0">
                <a:latin typeface="Times New Roman" panose="02020603050405020304" pitchFamily="18" charset="0"/>
                <a:ea typeface="Calibri" panose="020F0502020204030204" pitchFamily="34" charset="0"/>
              </a:rPr>
              <a:t>[</a:t>
            </a:r>
            <a:r>
              <a:rPr lang="en-US" i="1" dirty="0">
                <a:latin typeface="Times New Roman" panose="02020603050405020304" pitchFamily="18" charset="0"/>
                <a:ea typeface="Calibri" panose="020F0502020204030204" pitchFamily="34" charset="0"/>
              </a:rPr>
              <a:t>w</a:t>
            </a:r>
            <a:r>
              <a:rPr lang="en-US" i="1" baseline="-25000" dirty="0">
                <a:latin typeface="Times New Roman" panose="02020603050405020304" pitchFamily="18" charset="0"/>
                <a:ea typeface="Calibri" panose="020F0502020204030204" pitchFamily="34" charset="0"/>
              </a:rPr>
              <a:t>1</a:t>
            </a:r>
            <a:r>
              <a:rPr lang="en-US" dirty="0">
                <a:latin typeface="Times New Roman" panose="02020603050405020304" pitchFamily="18" charset="0"/>
                <a:ea typeface="Calibri" panose="020F0502020204030204" pitchFamily="34" charset="0"/>
              </a:rPr>
              <a:t>(</a:t>
            </a:r>
            <a:r>
              <a:rPr lang="en-US" i="1" dirty="0">
                <a:latin typeface="Times New Roman" panose="02020603050405020304" pitchFamily="18" charset="0"/>
                <a:ea typeface="Calibri" panose="020F0502020204030204" pitchFamily="34" charset="0"/>
              </a:rPr>
              <a:t>y</a:t>
            </a:r>
            <a:r>
              <a:rPr lang="en-US" i="1" baseline="-25000" dirty="0">
                <a:latin typeface="Times New Roman" panose="02020603050405020304" pitchFamily="18" charset="0"/>
                <a:ea typeface="Calibri" panose="020F0502020204030204" pitchFamily="34" charset="0"/>
              </a:rPr>
              <a:t>1</a:t>
            </a:r>
            <a:r>
              <a:rPr lang="en-US" i="1" dirty="0">
                <a:latin typeface="Times New Roman" panose="02020603050405020304" pitchFamily="18" charset="0"/>
                <a:ea typeface="Calibri" panose="020F0502020204030204" pitchFamily="34" charset="0"/>
              </a:rPr>
              <a:t>, y</a:t>
            </a:r>
            <a:r>
              <a:rPr lang="en-US" i="1" baseline="-25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a:t>
            </a:r>
            <a:r>
              <a:rPr lang="en-US" i="1" dirty="0">
                <a:latin typeface="Times New Roman" panose="02020603050405020304" pitchFamily="18" charset="0"/>
                <a:ea typeface="Calibri" panose="020F0502020204030204" pitchFamily="34" charset="0"/>
              </a:rPr>
              <a:t> w</a:t>
            </a:r>
            <a:r>
              <a:rPr lang="en-US" i="1" baseline="-25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a:t>
            </a:r>
            <a:r>
              <a:rPr lang="en-US" i="1" dirty="0">
                <a:latin typeface="Times New Roman" panose="02020603050405020304" pitchFamily="18" charset="0"/>
                <a:ea typeface="Calibri" panose="020F0502020204030204" pitchFamily="34" charset="0"/>
              </a:rPr>
              <a:t>y</a:t>
            </a:r>
            <a:r>
              <a:rPr lang="en-US" i="1" baseline="-25000" dirty="0">
                <a:latin typeface="Times New Roman" panose="02020603050405020304" pitchFamily="18" charset="0"/>
                <a:ea typeface="Calibri" panose="020F0502020204030204" pitchFamily="34" charset="0"/>
              </a:rPr>
              <a:t>1</a:t>
            </a:r>
            <a:r>
              <a:rPr lang="en-US" i="1" dirty="0">
                <a:latin typeface="Times New Roman" panose="02020603050405020304" pitchFamily="18" charset="0"/>
                <a:ea typeface="Calibri" panose="020F0502020204030204" pitchFamily="34" charset="0"/>
              </a:rPr>
              <a:t>, y</a:t>
            </a:r>
            <a:r>
              <a:rPr lang="en-US" i="1" baseline="-25000" dirty="0">
                <a:latin typeface="Times New Roman" panose="02020603050405020304" pitchFamily="18" charset="0"/>
                <a:ea typeface="Calibri" panose="020F0502020204030204" pitchFamily="34" charset="0"/>
              </a:rPr>
              <a:t>2</a:t>
            </a:r>
            <a:r>
              <a:rPr lang="en-US" dirty="0">
                <a:latin typeface="Times New Roman" panose="02020603050405020304" pitchFamily="18" charset="0"/>
                <a:ea typeface="Calibri" panose="020F0502020204030204" pitchFamily="34" charset="0"/>
              </a:rPr>
              <a:t>)].</a:t>
            </a:r>
            <a:endParaRPr lang="en-US" dirty="0"/>
          </a:p>
        </p:txBody>
      </p:sp>
    </p:spTree>
    <p:extLst>
      <p:ext uri="{BB962C8B-B14F-4D97-AF65-F5344CB8AC3E}">
        <p14:creationId xmlns:p14="http://schemas.microsoft.com/office/powerpoint/2010/main" val="9629502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fade">
                                      <p:cBhvr>
                                        <p:cTn id="19" dur="1000"/>
                                        <p:tgtEl>
                                          <p:spTgt spid="3">
                                            <p:txEl>
                                              <p:pRg st="2" end="2"/>
                                            </p:txEl>
                                          </p:spTgt>
                                        </p:tgtEl>
                                      </p:cBhvr>
                                    </p:animEffect>
                                    <p:anim calcmode="lin" valueType="num">
                                      <p:cBhvr>
                                        <p:cTn id="2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0E34FDA-6B51-4803-8DD8-4B20AC7CC4BD}"/>
              </a:ext>
            </a:extLst>
          </p:cNvPr>
          <p:cNvSpPr>
            <a:spLocks noGrp="1"/>
          </p:cNvSpPr>
          <p:nvPr>
            <p:ph idx="1"/>
          </p:nvPr>
        </p:nvSpPr>
        <p:spPr>
          <a:xfrm>
            <a:off x="0" y="132522"/>
            <a:ext cx="9144000" cy="6725478"/>
          </a:xfrm>
        </p:spPr>
        <p:txBody>
          <a:bodyPr/>
          <a:lstStyle/>
          <a:p>
            <a:pPr marL="0" marR="0" algn="just">
              <a:lnSpc>
                <a:spcPct val="150000"/>
              </a:lnSpc>
              <a:spcBef>
                <a:spcPts val="0"/>
              </a:spcBef>
              <a:spcAft>
                <a:spcPts val="1000"/>
              </a:spcAft>
            </a:pP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Định</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a:t>
            </a:r>
            <a:r>
              <a:rPr lang="en-US" dirty="0" err="1">
                <a:solidFill>
                  <a:srgbClr val="002060"/>
                </a:solidFill>
                <a:latin typeface="Times New Roman" panose="02020603050405020304" pitchFamily="18" charset="0"/>
                <a:ea typeface="Calibri" panose="020F0502020204030204" pitchFamily="34" charset="0"/>
                <a:cs typeface="Times New Roman" panose="02020603050405020304" pitchFamily="18" charset="0"/>
              </a:rPr>
              <a:t>lí</a:t>
            </a:r>
            <a:r>
              <a:rPr lang="en-US" dirty="0">
                <a:solidFill>
                  <a:srgbClr val="002060"/>
                </a:solidFill>
                <a:latin typeface="Times New Roman" panose="02020603050405020304" pitchFamily="18" charset="0"/>
                <a:ea typeface="Calibri" panose="020F0502020204030204" pitchFamily="34" charset="0"/>
                <a:cs typeface="Times New Roman" panose="02020603050405020304" pitchFamily="18" charset="0"/>
              </a:rPr>
              <a:t> 1.3</a:t>
            </a:r>
          </a:p>
          <a:p>
            <a:pPr marL="0" marR="0" indent="0" algn="just">
              <a:lnSpc>
                <a:spcPct val="150000"/>
              </a:lnSpc>
              <a:spcBef>
                <a:spcPts val="0"/>
              </a:spcBef>
              <a:spcAft>
                <a:spcPts val="1000"/>
              </a:spcAft>
              <a:buNone/>
            </a:pPr>
            <a:r>
              <a:rPr lang="en-US" dirty="0" err="1">
                <a:latin typeface="Times New Roman" panose="02020603050405020304" pitchFamily="18" charset="0"/>
                <a:ea typeface="Calibri" panose="020F0502020204030204" pitchFamily="34" charset="0"/>
                <a:cs typeface="Times New Roman" panose="02020603050405020304" pitchFamily="18" charset="0"/>
              </a:rPr>
              <a:t>Giả</a:t>
            </a:r>
            <a:r>
              <a:rPr lang="en-US" dirty="0">
                <a:latin typeface="Times New Roman" panose="02020603050405020304" pitchFamily="18" charset="0"/>
                <a:ea typeface="Calibri" panose="020F0502020204030204" pitchFamily="34" charset="0"/>
                <a:cs typeface="Times New Roman" panose="02020603050405020304" pitchFamily="18" charset="0"/>
              </a:rPr>
              <a:t> sử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biến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ngẫu</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nhiên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liên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tục</a:t>
            </a:r>
            <a:r>
              <a:rPr lang="en-US" dirty="0">
                <a:latin typeface="Times New Roman" panose="02020603050405020304" pitchFamily="18" charset="0"/>
                <a:ea typeface="Calibri" panose="020F0502020204030204" pitchFamily="34" charset="0"/>
                <a:cs typeface="Times New Roman" panose="02020603050405020304" pitchFamily="18" charset="0"/>
              </a:rPr>
              <a:t> với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suất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f</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Giả</a:t>
            </a:r>
            <a:r>
              <a:rPr lang="en-US" dirty="0">
                <a:latin typeface="Times New Roman" panose="02020603050405020304" pitchFamily="18" charset="0"/>
                <a:ea typeface="Calibri" panose="020F0502020204030204" pitchFamily="34" charset="0"/>
                <a:cs typeface="Times New Roman" panose="02020603050405020304" pitchFamily="18" charset="0"/>
              </a:rPr>
              <a:t> sử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i="1" dirty="0">
                <a:latin typeface="Times New Roman" panose="02020603050405020304" pitchFamily="18" charset="0"/>
                <a:ea typeface="Calibri" panose="020F0502020204030204" pitchFamily="34" charset="0"/>
                <a:cs typeface="Times New Roman" panose="02020603050405020304" pitchFamily="18" charset="0"/>
              </a:rPr>
              <a:t>u</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định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phép</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biến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đổi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một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giữa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giá</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trị</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dirty="0">
                <a:latin typeface="Times New Roman" panose="02020603050405020304" pitchFamily="18" charset="0"/>
                <a:ea typeface="Calibri" panose="020F0502020204030204" pitchFamily="34" charset="0"/>
                <a:cs typeface="Times New Roman" panose="02020603050405020304" pitchFamily="18" charset="0"/>
              </a:rPr>
              <a:t> và </a:t>
            </a:r>
            <a:r>
              <a:rPr lang="en-US" dirty="0" err="1">
                <a:latin typeface="Times New Roman" panose="02020603050405020304" pitchFamily="18" charset="0"/>
                <a:ea typeface="Calibri" panose="020F0502020204030204" pitchFamily="34" charset="0"/>
                <a:cs typeface="Times New Roman" panose="02020603050405020304" pitchFamily="18" charset="0"/>
              </a:rPr>
              <a:t>các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giá</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trị</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vì</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thế</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phương</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trình</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i="1" dirty="0">
                <a:latin typeface="Times New Roman" panose="02020603050405020304" pitchFamily="18" charset="0"/>
                <a:ea typeface="Calibri" panose="020F0502020204030204" pitchFamily="34" charset="0"/>
                <a:cs typeface="Times New Roman" panose="02020603050405020304" pitchFamily="18" charset="0"/>
              </a:rPr>
              <a:t>u</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có</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nghiệm</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duy</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nhất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x</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i="1" dirty="0">
                <a:latin typeface="Times New Roman" panose="02020603050405020304" pitchFamily="18" charset="0"/>
                <a:ea typeface="Calibri" panose="020F0502020204030204" pitchFamily="34" charset="0"/>
                <a:cs typeface="Times New Roman" panose="02020603050405020304" pitchFamily="18" charset="0"/>
              </a:rPr>
              <a:t>w</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Khi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đó</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phân</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phối</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xác</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suất</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của</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dirty="0" err="1">
                <a:latin typeface="Times New Roman" panose="02020603050405020304" pitchFamily="18" charset="0"/>
                <a:ea typeface="Calibri" panose="020F0502020204030204" pitchFamily="34" charset="0"/>
                <a:cs typeface="Times New Roman" panose="02020603050405020304" pitchFamily="18" charset="0"/>
              </a:rPr>
              <a:t>là</a:t>
            </a:r>
            <a:r>
              <a:rPr lang="en-US" sz="2400" dirty="0">
                <a:latin typeface="Calibri" panose="020F0502020204030204" pitchFamily="34" charset="0"/>
                <a:ea typeface="Calibri" panose="020F0502020204030204" pitchFamily="34" charset="0"/>
                <a:cs typeface="Times New Roman" panose="02020603050405020304" pitchFamily="18" charset="0"/>
              </a:rPr>
              <a:t>     </a:t>
            </a:r>
          </a:p>
          <a:p>
            <a:pPr marL="0" marR="0" indent="0" algn="just">
              <a:lnSpc>
                <a:spcPct val="150000"/>
              </a:lnSpc>
              <a:spcBef>
                <a:spcPts val="0"/>
              </a:spcBef>
              <a:spcAft>
                <a:spcPts val="1000"/>
              </a:spcAft>
              <a:buNone/>
            </a:pPr>
            <a:r>
              <a:rPr lang="en-US" sz="2400" i="1" dirty="0">
                <a:latin typeface="Calibri" panose="020F0502020204030204" pitchFamily="34"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g</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 = </a:t>
            </a:r>
            <a:r>
              <a:rPr lang="en-US" i="1" dirty="0">
                <a:latin typeface="Times New Roman" panose="02020603050405020304" pitchFamily="18" charset="0"/>
                <a:ea typeface="Calibri" panose="020F0502020204030204" pitchFamily="34" charset="0"/>
                <a:cs typeface="Times New Roman" panose="02020603050405020304" pitchFamily="18" charset="0"/>
              </a:rPr>
              <a:t>f</a:t>
            </a:r>
            <a:r>
              <a:rPr lang="en-US" dirty="0">
                <a:latin typeface="Times New Roman" panose="02020603050405020304" pitchFamily="18" charset="0"/>
                <a:ea typeface="Calibri" panose="020F0502020204030204" pitchFamily="34" charset="0"/>
                <a:cs typeface="Times New Roman" panose="02020603050405020304" pitchFamily="18" charset="0"/>
              </a:rPr>
              <a:t> [</a:t>
            </a:r>
            <a:r>
              <a:rPr lang="en-US" i="1" dirty="0">
                <a:latin typeface="Times New Roman" panose="02020603050405020304" pitchFamily="18" charset="0"/>
                <a:ea typeface="Calibri" panose="020F0502020204030204" pitchFamily="34" charset="0"/>
                <a:cs typeface="Times New Roman" panose="02020603050405020304" pitchFamily="18" charset="0"/>
              </a:rPr>
              <a:t>w</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y</a:t>
            </a:r>
            <a:r>
              <a:rPr lang="en-US" dirty="0">
                <a:latin typeface="Times New Roman" panose="02020603050405020304" pitchFamily="18" charset="0"/>
                <a:ea typeface="Calibri" panose="020F0502020204030204" pitchFamily="34" charset="0"/>
                <a:cs typeface="Times New Roman" panose="02020603050405020304" pitchFamily="18" charset="0"/>
              </a:rPr>
              <a:t>)]|</a:t>
            </a:r>
            <a:r>
              <a:rPr lang="en-US" i="1" dirty="0">
                <a:latin typeface="Times New Roman" panose="02020603050405020304" pitchFamily="18" charset="0"/>
                <a:ea typeface="Calibri" panose="020F0502020204030204" pitchFamily="34" charset="0"/>
                <a:cs typeface="Times New Roman" panose="02020603050405020304" pitchFamily="18" charset="0"/>
              </a:rPr>
              <a:t>J</a:t>
            </a:r>
            <a:r>
              <a:rPr lang="en-US" dirty="0">
                <a:latin typeface="Times New Roman" panose="02020603050405020304" pitchFamily="18" charset="0"/>
                <a:ea typeface="Calibri" panose="020F0502020204030204" pitchFamily="34" charset="0"/>
                <a:cs typeface="Times New Roman" panose="02020603050405020304" pitchFamily="18" charset="0"/>
              </a:rPr>
              <a:t>|,</a:t>
            </a:r>
            <a:endParaRPr lang="en-US" sz="24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dirty="0">
                <a:latin typeface="Times New Roman" panose="02020603050405020304" pitchFamily="18" charset="0"/>
                <a:ea typeface="Calibri" panose="020F0502020204030204" pitchFamily="34" charset="0"/>
              </a:rPr>
              <a:t>ở </a:t>
            </a:r>
            <a:r>
              <a:rPr lang="en-US" dirty="0" err="1">
                <a:latin typeface="Times New Roman" panose="02020603050405020304" pitchFamily="18" charset="0"/>
                <a:ea typeface="Calibri" panose="020F0502020204030204" pitchFamily="34" charset="0"/>
              </a:rPr>
              <a:t>đó</a:t>
            </a:r>
            <a:r>
              <a:rPr lang="en-US" dirty="0">
                <a:latin typeface="Times New Roman" panose="02020603050405020304" pitchFamily="18" charset="0"/>
                <a:ea typeface="Calibri" panose="020F0502020204030204" pitchFamily="34" charset="0"/>
              </a:rPr>
              <a:t> </a:t>
            </a:r>
            <a:r>
              <a:rPr lang="en-US" i="1" dirty="0">
                <a:latin typeface="Times New Roman" panose="02020603050405020304" pitchFamily="18" charset="0"/>
                <a:ea typeface="Calibri" panose="020F0502020204030204" pitchFamily="34" charset="0"/>
              </a:rPr>
              <a:t>J</a:t>
            </a:r>
            <a:r>
              <a:rPr lang="en-US" dirty="0">
                <a:latin typeface="Times New Roman" panose="02020603050405020304" pitchFamily="18" charset="0"/>
                <a:ea typeface="Calibri" panose="020F0502020204030204" pitchFamily="34" charset="0"/>
              </a:rPr>
              <a:t> = </a:t>
            </a:r>
            <a:r>
              <a:rPr lang="en-US" i="1" dirty="0">
                <a:latin typeface="Times New Roman" panose="02020603050405020304" pitchFamily="18" charset="0"/>
                <a:ea typeface="Calibri" panose="020F0502020204030204" pitchFamily="34" charset="0"/>
              </a:rPr>
              <a:t>w’</a:t>
            </a:r>
            <a:r>
              <a:rPr lang="en-US" dirty="0">
                <a:latin typeface="Times New Roman" panose="02020603050405020304" pitchFamily="18" charset="0"/>
                <a:ea typeface="Calibri" panose="020F0502020204030204" pitchFamily="34" charset="0"/>
              </a:rPr>
              <a:t>(</a:t>
            </a:r>
            <a:r>
              <a:rPr lang="en-US" i="1" dirty="0">
                <a:latin typeface="Times New Roman" panose="02020603050405020304" pitchFamily="18" charset="0"/>
                <a:ea typeface="Calibri" panose="020F0502020204030204" pitchFamily="34" charset="0"/>
              </a:rPr>
              <a:t>y</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được</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gọi</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là</a:t>
            </a:r>
            <a:r>
              <a:rPr lang="en-US" dirty="0">
                <a:latin typeface="Times New Roman" panose="02020603050405020304" pitchFamily="18" charset="0"/>
                <a:ea typeface="Calibri" panose="020F0502020204030204" pitchFamily="34" charset="0"/>
              </a:rPr>
              <a:t> </a:t>
            </a:r>
            <a:r>
              <a:rPr lang="en-US" b="1" dirty="0">
                <a:latin typeface="Times New Roman" panose="02020603050405020304" pitchFamily="18" charset="0"/>
                <a:ea typeface="Calibri" panose="020F0502020204030204" pitchFamily="34" charset="0"/>
              </a:rPr>
              <a:t>Jacobian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của</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phép</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biến</a:t>
            </a:r>
            <a:r>
              <a:rPr lang="en-US" dirty="0">
                <a:latin typeface="Times New Roman" panose="02020603050405020304" pitchFamily="18" charset="0"/>
                <a:ea typeface="Calibri" panose="020F0502020204030204" pitchFamily="34" charset="0"/>
              </a:rPr>
              <a:t> </a:t>
            </a:r>
            <a:r>
              <a:rPr lang="en-US" dirty="0" err="1">
                <a:latin typeface="Times New Roman" panose="02020603050405020304" pitchFamily="18" charset="0"/>
                <a:ea typeface="Calibri" panose="020F0502020204030204" pitchFamily="34" charset="0"/>
              </a:rPr>
              <a:t>đổi</a:t>
            </a:r>
            <a:r>
              <a:rPr lang="en-US" dirty="0">
                <a:latin typeface="Times New Roman" panose="02020603050405020304" pitchFamily="18" charset="0"/>
                <a:ea typeface="Calibri" panose="020F0502020204030204" pitchFamily="34" charset="0"/>
              </a:rPr>
              <a:t>.</a:t>
            </a:r>
            <a:endParaRPr lang="en-US" dirty="0"/>
          </a:p>
        </p:txBody>
      </p:sp>
    </p:spTree>
    <p:extLst>
      <p:ext uri="{BB962C8B-B14F-4D97-AF65-F5344CB8AC3E}">
        <p14:creationId xmlns:p14="http://schemas.microsoft.com/office/powerpoint/2010/main" val="3915518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88EF82D2-4074-4991-BDF1-36AF4795966A}"/>
              </a:ext>
            </a:extLst>
          </p:cNvPr>
          <p:cNvPicPr>
            <a:picLocks noGrp="1" noChangeAspect="1"/>
          </p:cNvPicPr>
          <p:nvPr>
            <p:ph idx="1"/>
          </p:nvPr>
        </p:nvPicPr>
        <p:blipFill>
          <a:blip r:embed="rId2"/>
          <a:stretch>
            <a:fillRect/>
          </a:stretch>
        </p:blipFill>
        <p:spPr>
          <a:xfrm>
            <a:off x="106016" y="490330"/>
            <a:ext cx="9037983" cy="6367670"/>
          </a:xfrm>
          <a:prstGeom prst="rect">
            <a:avLst/>
          </a:prstGeom>
        </p:spPr>
      </p:pic>
      <p:sp>
        <p:nvSpPr>
          <p:cNvPr id="10" name="TextBox 9">
            <a:extLst>
              <a:ext uri="{FF2B5EF4-FFF2-40B4-BE49-F238E27FC236}">
                <a16:creationId xmlns:a16="http://schemas.microsoft.com/office/drawing/2014/main" id="{8CF8C98B-42A5-4461-B919-039B3A0F1F1A}"/>
              </a:ext>
            </a:extLst>
          </p:cNvPr>
          <p:cNvSpPr txBox="1"/>
          <p:nvPr/>
        </p:nvSpPr>
        <p:spPr>
          <a:xfrm>
            <a:off x="106017" y="159892"/>
            <a:ext cx="1987826" cy="523220"/>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1.4</a:t>
            </a:r>
          </a:p>
        </p:txBody>
      </p:sp>
    </p:spTree>
    <p:extLst>
      <p:ext uri="{BB962C8B-B14F-4D97-AF65-F5344CB8AC3E}">
        <p14:creationId xmlns:p14="http://schemas.microsoft.com/office/powerpoint/2010/main" val="3453337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a:extLst>
              <a:ext uri="{FF2B5EF4-FFF2-40B4-BE49-F238E27FC236}">
                <a16:creationId xmlns:a16="http://schemas.microsoft.com/office/drawing/2014/main" id="{DB30D616-C037-4C60-A636-AD4560735195}"/>
              </a:ext>
            </a:extLst>
          </p:cNvPr>
          <p:cNvPicPr>
            <a:picLocks noGrp="1" noChangeAspect="1"/>
          </p:cNvPicPr>
          <p:nvPr>
            <p:ph idx="1"/>
          </p:nvPr>
        </p:nvPicPr>
        <p:blipFill>
          <a:blip r:embed="rId2"/>
          <a:stretch>
            <a:fillRect/>
          </a:stretch>
        </p:blipFill>
        <p:spPr>
          <a:xfrm>
            <a:off x="132522" y="947290"/>
            <a:ext cx="9011478" cy="5851073"/>
          </a:xfrm>
          <a:prstGeom prst="rect">
            <a:avLst/>
          </a:prstGeom>
        </p:spPr>
      </p:pic>
      <p:sp>
        <p:nvSpPr>
          <p:cNvPr id="9" name="TextBox 8">
            <a:extLst>
              <a:ext uri="{FF2B5EF4-FFF2-40B4-BE49-F238E27FC236}">
                <a16:creationId xmlns:a16="http://schemas.microsoft.com/office/drawing/2014/main" id="{77AB9166-290D-4391-B69A-182AD22A0D56}"/>
              </a:ext>
            </a:extLst>
          </p:cNvPr>
          <p:cNvSpPr txBox="1"/>
          <p:nvPr/>
        </p:nvSpPr>
        <p:spPr>
          <a:xfrm>
            <a:off x="132522" y="424070"/>
            <a:ext cx="1961321" cy="523220"/>
          </a:xfrm>
          <a:prstGeom prst="rect">
            <a:avLst/>
          </a:prstGeom>
          <a:noFill/>
        </p:spPr>
        <p:txBody>
          <a:bodyPr wrap="square" rtlCol="0">
            <a:spAutoFit/>
          </a:bodyPr>
          <a:lstStyle/>
          <a:p>
            <a:r>
              <a:rPr lang="en-US" sz="2800" dirty="0" err="1">
                <a:latin typeface="Times New Roman" panose="02020603050405020304" pitchFamily="18" charset="0"/>
                <a:cs typeface="Times New Roman" panose="02020603050405020304" pitchFamily="18" charset="0"/>
              </a:rPr>
              <a:t>Định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lí</a:t>
            </a:r>
            <a:r>
              <a:rPr lang="en-US" sz="2800" dirty="0">
                <a:latin typeface="Times New Roman" panose="02020603050405020304" pitchFamily="18" charset="0"/>
                <a:cs typeface="Times New Roman" panose="02020603050405020304" pitchFamily="18" charset="0"/>
              </a:rPr>
              <a:t> 1.5</a:t>
            </a:r>
          </a:p>
        </p:txBody>
      </p:sp>
    </p:spTree>
    <p:extLst>
      <p:ext uri="{BB962C8B-B14F-4D97-AF65-F5344CB8AC3E}">
        <p14:creationId xmlns:p14="http://schemas.microsoft.com/office/powerpoint/2010/main" val="20067482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000"/>
                                        <p:tgtEl>
                                          <p:spTgt spid="8"/>
                                        </p:tgtEl>
                                      </p:cBhvr>
                                    </p:animEffect>
                                    <p:anim calcmode="lin" valueType="num">
                                      <p:cBhvr>
                                        <p:cTn id="15" dur="1000" fill="hold"/>
                                        <p:tgtEl>
                                          <p:spTgt spid="8"/>
                                        </p:tgtEl>
                                        <p:attrNameLst>
                                          <p:attrName>ppt_x</p:attrName>
                                        </p:attrNameLst>
                                      </p:cBhvr>
                                      <p:tavLst>
                                        <p:tav tm="0">
                                          <p:val>
                                            <p:strVal val="#ppt_x"/>
                                          </p:val>
                                        </p:tav>
                                        <p:tav tm="100000">
                                          <p:val>
                                            <p:strVal val="#ppt_x"/>
                                          </p:val>
                                        </p:tav>
                                      </p:tavLst>
                                    </p:anim>
                                    <p:anim calcmode="lin" valueType="num">
                                      <p:cBhvr>
                                        <p:cTn id="1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F30252-A53D-4C8F-AF20-CEEF402C28D8}"/>
              </a:ext>
            </a:extLst>
          </p:cNvPr>
          <p:cNvSpPr>
            <a:spLocks noGrp="1"/>
          </p:cNvSpPr>
          <p:nvPr>
            <p:ph idx="1"/>
          </p:nvPr>
        </p:nvSpPr>
        <p:spPr>
          <a:xfrm>
            <a:off x="-1" y="0"/>
            <a:ext cx="9144001" cy="6857999"/>
          </a:xfrm>
        </p:spPr>
        <p:txBody>
          <a:bodyPr/>
          <a:lstStyle/>
          <a:p>
            <a:pPr marL="0" marR="0" indent="0" algn="ctr">
              <a:lnSpc>
                <a:spcPct val="150000"/>
              </a:lnSpc>
              <a:spcBef>
                <a:spcPts val="0"/>
              </a:spcBef>
              <a:spcAft>
                <a:spcPts val="0"/>
              </a:spcAft>
              <a:buNone/>
            </a:pPr>
            <a:r>
              <a:rPr lang="en-US" b="1" kern="0" dirty="0">
                <a:solidFill>
                  <a:srgbClr val="365F91"/>
                </a:solidFill>
                <a:latin typeface="Times New Roman" panose="02020603050405020304" pitchFamily="18" charset="0"/>
                <a:ea typeface="Times New Roman" panose="02020603050405020304" pitchFamily="18" charset="0"/>
                <a:cs typeface="Times New Roman" panose="02020603050405020304" pitchFamily="18" charset="0"/>
              </a:rPr>
              <a:t>TÀI LIỆU THAM KHẢO</a:t>
            </a:r>
            <a:endParaRPr lang="en-US" b="1" kern="0" dirty="0">
              <a:solidFill>
                <a:srgbClr val="365F91"/>
              </a:solidFill>
              <a:latin typeface="Cambria" panose="02040503050406030204" pitchFamily="18" charset="0"/>
              <a:ea typeface="宋体" panose="02010600030101010101" pitchFamily="2" charset="-122"/>
              <a:cs typeface="Times New Roman" panose="02020603050405020304" pitchFamily="18" charset="0"/>
            </a:endParaRPr>
          </a:p>
          <a:p>
            <a:pPr marL="0" marR="0" indent="0" algn="ctr">
              <a:lnSpc>
                <a:spcPct val="150000"/>
              </a:lnSpc>
              <a:spcBef>
                <a:spcPts val="0"/>
              </a:spcBef>
              <a:spcAft>
                <a:spcPts val="0"/>
              </a:spcAft>
              <a:buNone/>
              <a:tabLst>
                <a:tab pos="0" algn="l"/>
              </a:tabLst>
            </a:pPr>
            <a:r>
              <a:rPr lang="en-US" dirty="0">
                <a:latin typeface="Times New Roman" panose="02020603050405020304" pitchFamily="18" charset="0"/>
                <a:ea typeface="Times New Roman" panose="02020603050405020304" pitchFamily="18" charset="0"/>
                <a:cs typeface="Times New Roman" panose="02020603050405020304" pitchFamily="18" charset="0"/>
              </a:rPr>
              <a:t> </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mj-lt"/>
              <a:buAutoNum type="arabicPeriod"/>
              <a:tabLst>
                <a:tab pos="0" algn="l"/>
              </a:tabLst>
            </a:pPr>
            <a:r>
              <a:rPr lang="en-US" dirty="0" err="1">
                <a:latin typeface="Times New Roman" panose="02020603050405020304" pitchFamily="18" charset="0"/>
                <a:ea typeface="Times New Roman" panose="02020603050405020304" pitchFamily="18" charset="0"/>
                <a:cs typeface="Times New Roman" panose="02020603050405020304" pitchFamily="18" charset="0"/>
              </a:rPr>
              <a:t>Đào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Hữu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Hồ</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kê</a:t>
            </a:r>
            <a:r>
              <a:rPr lang="en-US" dirty="0">
                <a:latin typeface="Times New Roman" panose="02020603050405020304" pitchFamily="18" charset="0"/>
                <a:ea typeface="Times New Roman" panose="02020603050405020304" pitchFamily="18" charset="0"/>
                <a:cs typeface="Times New Roman" panose="02020603050405020304" pitchFamily="18" charset="0"/>
              </a:rPr>
              <a:t>, NXB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Quốc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gia</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bản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lần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thứ</a:t>
            </a:r>
            <a:r>
              <a:rPr lang="en-US" dirty="0">
                <a:latin typeface="Times New Roman" panose="02020603050405020304" pitchFamily="18" charset="0"/>
                <a:ea typeface="Times New Roman" panose="02020603050405020304" pitchFamily="18" charset="0"/>
                <a:cs typeface="Times New Roman" panose="02020603050405020304" pitchFamily="18" charset="0"/>
              </a:rPr>
              <a:t>  6, 2001.</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mj-lt"/>
              <a:buAutoNum type="arabicPeriod"/>
              <a:tabLst>
                <a:tab pos="0" algn="l"/>
              </a:tabLst>
            </a:pPr>
            <a:r>
              <a:rPr lang="en-US" dirty="0" err="1">
                <a:latin typeface="Times New Roman" panose="02020603050405020304" pitchFamily="18" charset="0"/>
                <a:ea typeface="Times New Roman" panose="02020603050405020304" pitchFamily="18" charset="0"/>
                <a:cs typeface="Times New Roman" panose="02020603050405020304" pitchFamily="18" charset="0"/>
              </a:rPr>
              <a:t>Đặng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Hùng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Thắng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Mở</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đầu</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về</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lí</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thuyết</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ứng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dụng</a:t>
            </a:r>
            <a:r>
              <a:rPr lang="en-US" dirty="0">
                <a:latin typeface="Times New Roman" panose="02020603050405020304" pitchFamily="18" charset="0"/>
                <a:ea typeface="Times New Roman" panose="02020603050405020304" pitchFamily="18" charset="0"/>
                <a:cs typeface="Times New Roman" panose="02020603050405020304" pitchFamily="18" charset="0"/>
              </a:rPr>
              <a:t>, NXB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Giáo</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Dục</a:t>
            </a:r>
            <a:r>
              <a:rPr lang="en-US" dirty="0">
                <a:latin typeface="Times New Roman" panose="02020603050405020304" pitchFamily="18" charset="0"/>
                <a:ea typeface="Times New Roman" panose="02020603050405020304" pitchFamily="18" charset="0"/>
                <a:cs typeface="Times New Roman" panose="02020603050405020304" pitchFamily="18" charset="0"/>
              </a:rPr>
              <a:t>, 2005.</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50000"/>
              </a:lnSpc>
              <a:spcBef>
                <a:spcPts val="0"/>
              </a:spcBef>
              <a:spcAft>
                <a:spcPts val="0"/>
              </a:spcAft>
              <a:buFont typeface="+mj-lt"/>
              <a:buAutoNum type="arabicPeriod"/>
              <a:tabLst>
                <a:tab pos="0" algn="l"/>
              </a:tabLst>
            </a:pPr>
            <a:r>
              <a:rPr lang="en-US" dirty="0" err="1">
                <a:latin typeface="Times New Roman" panose="02020603050405020304" pitchFamily="18" charset="0"/>
                <a:ea typeface="Times New Roman" panose="02020603050405020304" pitchFamily="18" charset="0"/>
                <a:cs typeface="Times New Roman" panose="02020603050405020304" pitchFamily="18" charset="0"/>
              </a:rPr>
              <a:t>Bộ</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môn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toán</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trường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Đại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Thủy</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Lợi</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xác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suất</a:t>
            </a:r>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thống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kê</a:t>
            </a:r>
            <a:r>
              <a:rPr lang="en-US" dirty="0">
                <a:latin typeface="Times New Roman" panose="02020603050405020304" pitchFamily="18" charset="0"/>
                <a:ea typeface="Times New Roman" panose="02020603050405020304" pitchFamily="18" charset="0"/>
                <a:cs typeface="Times New Roman" panose="02020603050405020304" pitchFamily="18" charset="0"/>
              </a:rPr>
              <a:t>, NXB Khoa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Học</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Tự</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Nhiên</a:t>
            </a:r>
            <a:r>
              <a:rPr lang="en-US" dirty="0">
                <a:latin typeface="Times New Roman" panose="02020603050405020304" pitchFamily="18" charset="0"/>
                <a:ea typeface="Times New Roman" panose="02020603050405020304" pitchFamily="18" charset="0"/>
                <a:cs typeface="Times New Roman" panose="02020603050405020304" pitchFamily="18" charset="0"/>
              </a:rPr>
              <a:t> Và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Công</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Nghệ</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Hà</a:t>
            </a:r>
            <a:r>
              <a:rPr lang="en-US" dirty="0">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a:latin typeface="Times New Roman" panose="02020603050405020304" pitchFamily="18" charset="0"/>
                <a:ea typeface="Times New Roman" panose="02020603050405020304" pitchFamily="18" charset="0"/>
                <a:cs typeface="Times New Roman" panose="02020603050405020304" pitchFamily="18" charset="0"/>
              </a:rPr>
              <a:t>nội</a:t>
            </a:r>
            <a:r>
              <a:rPr lang="en-US" dirty="0">
                <a:latin typeface="Times New Roman" panose="02020603050405020304" pitchFamily="18" charset="0"/>
                <a:ea typeface="Times New Roman" panose="02020603050405020304" pitchFamily="18" charset="0"/>
                <a:cs typeface="Times New Roman" panose="02020603050405020304" pitchFamily="18" charset="0"/>
              </a:rPr>
              <a:t>, 2010.</a:t>
            </a:r>
            <a:endParaRPr lang="en-US" sz="2000" dirty="0">
              <a:latin typeface="Calibri" panose="020F0502020204030204" pitchFamily="34" charset="0"/>
              <a:ea typeface="Calibri" panose="020F0502020204030204" pitchFamily="34" charset="0"/>
              <a:cs typeface="Times New Roman" panose="02020603050405020304" pitchFamily="18" charset="0"/>
            </a:endParaRPr>
          </a:p>
          <a:p>
            <a:pPr marL="0" indent="0">
              <a:buNone/>
            </a:pPr>
            <a:r>
              <a:rPr lang="en-US" dirty="0">
                <a:latin typeface="Times New Roman" panose="02020603050405020304" pitchFamily="18" charset="0"/>
                <a:ea typeface="Times New Roman" panose="02020603050405020304" pitchFamily="18" charset="0"/>
              </a:rPr>
              <a:t>4.Walpole- Raymond. H. Myers and Sharon L. Myers, </a:t>
            </a:r>
          </a:p>
          <a:p>
            <a:pPr marL="0" indent="0">
              <a:buNone/>
            </a:pPr>
            <a:r>
              <a:rPr lang="en-US" dirty="0">
                <a:latin typeface="Times New Roman" panose="02020603050405020304" pitchFamily="18" charset="0"/>
                <a:ea typeface="Times New Roman" panose="02020603050405020304" pitchFamily="18" charset="0"/>
              </a:rPr>
              <a:t>   Probability and statistics for  Engineers and scientists </a:t>
            </a:r>
          </a:p>
          <a:p>
            <a:pPr marL="0" indent="0">
              <a:buNone/>
            </a:pP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xuất</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bản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lần</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thứ</a:t>
            </a:r>
            <a:r>
              <a:rPr lang="en-US" dirty="0">
                <a:latin typeface="Times New Roman" panose="02020603050405020304" pitchFamily="18" charset="0"/>
                <a:ea typeface="Times New Roman" panose="02020603050405020304" pitchFamily="18" charset="0"/>
              </a:rPr>
              <a:t> 6 </a:t>
            </a:r>
            <a:r>
              <a:rPr lang="en-US" dirty="0" err="1">
                <a:latin typeface="Times New Roman" panose="02020603050405020304" pitchFamily="18" charset="0"/>
                <a:ea typeface="Times New Roman" panose="02020603050405020304" pitchFamily="18" charset="0"/>
              </a:rPr>
              <a:t>tại</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Hoa</a:t>
            </a:r>
            <a:r>
              <a:rPr lang="en-US" dirty="0">
                <a:latin typeface="Times New Roman" panose="02020603050405020304" pitchFamily="18" charset="0"/>
                <a:ea typeface="Times New Roman" panose="02020603050405020304" pitchFamily="18" charset="0"/>
              </a:rPr>
              <a:t> </a:t>
            </a:r>
            <a:r>
              <a:rPr lang="en-US" dirty="0" err="1">
                <a:latin typeface="Times New Roman" panose="02020603050405020304" pitchFamily="18" charset="0"/>
                <a:ea typeface="Times New Roman" panose="02020603050405020304" pitchFamily="18" charset="0"/>
              </a:rPr>
              <a:t>Kỳ</a:t>
            </a:r>
            <a:r>
              <a:rPr lang="en-US" dirty="0">
                <a:latin typeface="Times New Roman" panose="02020603050405020304" pitchFamily="18" charset="0"/>
                <a:ea typeface="Times New Roman" panose="02020603050405020304" pitchFamily="18" charset="0"/>
              </a:rPr>
              <a:t>).</a:t>
            </a:r>
            <a:endParaRPr lang="en-US" dirty="0"/>
          </a:p>
        </p:txBody>
      </p:sp>
    </p:spTree>
    <p:extLst>
      <p:ext uri="{BB962C8B-B14F-4D97-AF65-F5344CB8AC3E}">
        <p14:creationId xmlns:p14="http://schemas.microsoft.com/office/powerpoint/2010/main" val="220997913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TotalTime>
  <Words>832</Words>
  <Application>Microsoft Office PowerPoint</Application>
  <PresentationFormat>On-screen Show (4:3)</PresentationFormat>
  <Paragraphs>44</Paragraphs>
  <Slides>10</Slides>
  <Notes>0</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10</vt:i4>
      </vt:variant>
    </vt:vector>
  </HeadingPairs>
  <TitlesOfParts>
    <vt:vector size="17" baseType="lpstr">
      <vt:lpstr>Arial</vt:lpstr>
      <vt:lpstr>Calibri</vt:lpstr>
      <vt:lpstr>Calibri Light</vt:lpstr>
      <vt:lpstr>Cambria</vt:lpstr>
      <vt:lpstr>Times New Roman</vt:lpstr>
      <vt:lpstr>Office Theme</vt:lpstr>
      <vt:lpstr>MathType 7.0 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Thế Lâm</dc:creator>
  <cp:lastModifiedBy>Nguyễn Thế Lâm</cp:lastModifiedBy>
  <cp:revision>9</cp:revision>
  <dcterms:created xsi:type="dcterms:W3CDTF">2021-01-21T16:53:50Z</dcterms:created>
  <dcterms:modified xsi:type="dcterms:W3CDTF">2021-05-31T16:13:45Z</dcterms:modified>
</cp:coreProperties>
</file>