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9" r:id="rId10"/>
    <p:sldId id="270" r:id="rId11"/>
    <p:sldId id="271" r:id="rId12"/>
    <p:sldId id="272" r:id="rId13"/>
    <p:sldId id="274" r:id="rId14"/>
    <p:sldId id="267" r:id="rId15"/>
    <p:sldId id="26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147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299603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0483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064548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784351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70EC60-87E4-43AD-87B5-49B7715A2DB1}"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9331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70EC60-87E4-43AD-87B5-49B7715A2DB1}"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72491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70EC60-87E4-43AD-87B5-49B7715A2DB1}" type="datetimeFigureOut">
              <a:rPr lang="en-US" smtClean="0"/>
              <a:t>1/21/2021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40621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70EC60-87E4-43AD-87B5-49B7715A2DB1}" type="datetimeFigureOut">
              <a:rPr lang="en-US" smtClean="0"/>
              <a:t>1/21/2021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17824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70EC60-87E4-43AD-87B5-49B7715A2DB1}" type="datetimeFigureOut">
              <a:rPr lang="en-US" smtClean="0"/>
              <a:t>1/21/2021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14081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2237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9296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0EC60-87E4-43AD-87B5-49B7715A2DB1}" type="datetimeFigureOut">
              <a:rPr lang="en-US" smtClean="0"/>
              <a:t>1/21/2021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0C7E81-6BFA-4122-B37F-95B49A0051B8}" type="slidenum">
              <a:rPr lang="en-US" smtClean="0"/>
              <a:t>‹#›</a:t>
            </a:fld>
            <a:endParaRPr lang="en-US"/>
          </a:p>
        </p:txBody>
      </p:sp>
    </p:spTree>
    <p:extLst>
      <p:ext uri="{BB962C8B-B14F-4D97-AF65-F5344CB8AC3E}">
        <p14:creationId xmlns:p14="http://schemas.microsoft.com/office/powerpoint/2010/main" val="822781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11.png"/><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8.emf"/><Relationship Id="rId5" Type="http://schemas.openxmlformats.org/officeDocument/2006/relationships/oleObject" Target="../embeddings/oleObject7.bin"/><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9.png"/><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012F8B-5210-41C6-B2BD-45BBE85E0491}"/>
              </a:ext>
            </a:extLst>
          </p:cNvPr>
          <p:cNvSpPr>
            <a:spLocks noGrp="1"/>
          </p:cNvSpPr>
          <p:nvPr>
            <p:ph type="subTitle" idx="1"/>
          </p:nvPr>
        </p:nvSpPr>
        <p:spPr>
          <a:xfrm>
            <a:off x="0" y="265043"/>
            <a:ext cx="9144000" cy="6592957"/>
          </a:xfrm>
        </p:spPr>
        <p:txBody>
          <a:bodyPr/>
          <a:lstStyle/>
          <a:p>
            <a:r>
              <a:rPr lang="en-US" dirty="0">
                <a:latin typeface="Times New Roman" panose="02020603050405020304" pitchFamily="18" charset="0"/>
                <a:cs typeface="Times New Roman" panose="02020603050405020304" pitchFamily="18" charset="0"/>
              </a:rPr>
              <a:t>BỘ GIÁO DỤC VÀ ĐÀO TẠO</a:t>
            </a:r>
          </a:p>
          <a:p>
            <a:r>
              <a:rPr lang="en-US" dirty="0">
                <a:latin typeface="Times New Roman" panose="02020603050405020304" pitchFamily="18" charset="0"/>
                <a:cs typeface="Times New Roman" panose="02020603050405020304" pitchFamily="18" charset="0"/>
              </a:rPr>
              <a:t>TRƯỜNG ĐẠI HỌC MỎ - ĐỊA CHẤT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BÁO CÁO HỌC THUẬT</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solidFill>
                  <a:srgbClr val="0070C0"/>
                </a:solidFill>
                <a:latin typeface="Times New Roman" panose="02020603050405020304" pitchFamily="18" charset="0"/>
                <a:cs typeface="Times New Roman" panose="02020603050405020304" pitchFamily="18" charset="0"/>
              </a:rPr>
              <a:t>XẤP XỈ CHUẨN CỦA PHÂN PHỐI NHỊ THỨC</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TH.S NGUYỄN THẾ LÂM</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HÀ NỘI, THÁNG 01 / 2021</a:t>
            </a:r>
          </a:p>
        </p:txBody>
      </p:sp>
    </p:spTree>
    <p:extLst>
      <p:ext uri="{BB962C8B-B14F-4D97-AF65-F5344CB8AC3E}">
        <p14:creationId xmlns:p14="http://schemas.microsoft.com/office/powerpoint/2010/main" val="16945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Effect transition="in" filter="fade">
                                      <p:cBhvr>
                                        <p:cTn id="29" dur="1000"/>
                                        <p:tgtEl>
                                          <p:spTgt spid="3">
                                            <p:txEl>
                                              <p:pRg st="11" end="11"/>
                                            </p:txEl>
                                          </p:spTgt>
                                        </p:tgtEl>
                                      </p:cBhvr>
                                    </p:animEffect>
                                    <p:anim calcmode="lin" valueType="num">
                                      <p:cBhvr>
                                        <p:cTn id="3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fade">
                                      <p:cBhvr>
                                        <p:cTn id="34" dur="1000"/>
                                        <p:tgtEl>
                                          <p:spTgt spid="3">
                                            <p:txEl>
                                              <p:pRg st="13" end="13"/>
                                            </p:txEl>
                                          </p:spTgt>
                                        </p:tgtEl>
                                      </p:cBhvr>
                                    </p:animEffect>
                                    <p:anim calcmode="lin" valueType="num">
                                      <p:cBhvr>
                                        <p:cTn id="3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D471F3-DCA7-4A1A-8C44-4D8DA36B28A5}"/>
              </a:ext>
            </a:extLst>
          </p:cNvPr>
          <p:cNvSpPr>
            <a:spLocks noGrp="1"/>
          </p:cNvSpPr>
          <p:nvPr>
            <p:ph idx="1"/>
          </p:nvPr>
        </p:nvSpPr>
        <p:spPr>
          <a:xfrm>
            <a:off x="0" y="182880"/>
            <a:ext cx="9144000" cy="6675120"/>
          </a:xfrm>
        </p:spPr>
        <p:txBody>
          <a:bodyPr/>
          <a:lstStyle/>
          <a:p>
            <a:pPr marL="0" indent="0">
              <a:buNone/>
            </a:pPr>
            <a:r>
              <a:rPr lang="vi-VN" dirty="0"/>
              <a:t> </a:t>
            </a:r>
            <a:r>
              <a:rPr lang="en-US" dirty="0"/>
              <a:t>Đ</a:t>
            </a:r>
            <a:r>
              <a:rPr lang="vi-VN" dirty="0"/>
              <a:t>ịnh lý </a:t>
            </a:r>
            <a:r>
              <a:rPr lang="en-US" dirty="0" err="1"/>
              <a:t>sau</a:t>
            </a:r>
            <a:r>
              <a:rPr lang="en-US" dirty="0"/>
              <a:t> </a:t>
            </a:r>
            <a:r>
              <a:rPr lang="en-US" dirty="0" err="1"/>
              <a:t>đây</a:t>
            </a:r>
            <a:r>
              <a:rPr lang="vi-VN" dirty="0"/>
              <a:t> cho phép chúng ta dùng diện tích hình bên dưới đường cong chuẩn để xấp xỉ cho xác suất nhị thức khi </a:t>
            </a:r>
            <a:r>
              <a:rPr lang="en-US" dirty="0"/>
              <a:t> n</a:t>
            </a:r>
            <a:r>
              <a:rPr lang="vi-VN" dirty="0"/>
              <a:t>  đủ lớn</a:t>
            </a:r>
            <a:r>
              <a:rPr lang="en-US" dirty="0"/>
              <a:t>:</a:t>
            </a:r>
          </a:p>
          <a:p>
            <a:pPr marL="0" indent="0">
              <a:buNone/>
            </a:pPr>
            <a:r>
              <a:rPr lang="vi-VN" dirty="0">
                <a:solidFill>
                  <a:srgbClr val="FF0000"/>
                </a:solidFill>
              </a:rPr>
              <a:t>Nếu </a:t>
            </a:r>
            <a:r>
              <a:rPr lang="en-US" dirty="0">
                <a:solidFill>
                  <a:srgbClr val="FF0000"/>
                </a:solidFill>
              </a:rPr>
              <a:t>X</a:t>
            </a:r>
            <a:r>
              <a:rPr lang="vi-VN" dirty="0">
                <a:solidFill>
                  <a:srgbClr val="FF0000"/>
                </a:solidFill>
              </a:rPr>
              <a:t>  là một biến ngẫu nhiên nhị thức với trung bình</a:t>
            </a:r>
            <a:endParaRPr lang="en-US" dirty="0">
              <a:solidFill>
                <a:srgbClr val="FF0000"/>
              </a:solidFill>
            </a:endParaRPr>
          </a:p>
          <a:p>
            <a:pPr marL="0" indent="0">
              <a:buNone/>
            </a:pPr>
            <a:r>
              <a:rPr lang="en-US" dirty="0">
                <a:solidFill>
                  <a:srgbClr val="FF0000"/>
                </a:solidFill>
              </a:rPr>
              <a:t>  </a:t>
            </a:r>
            <a:r>
              <a:rPr lang="vi-VN" dirty="0">
                <a:solidFill>
                  <a:srgbClr val="FF0000"/>
                </a:solidFill>
              </a:rPr>
              <a:t>   </a:t>
            </a:r>
            <a:r>
              <a:rPr lang="en-US" dirty="0">
                <a:solidFill>
                  <a:srgbClr val="FF0000"/>
                </a:solidFill>
              </a:rPr>
              <a:t>        </a:t>
            </a:r>
            <a:r>
              <a:rPr lang="vi-VN" dirty="0">
                <a:solidFill>
                  <a:srgbClr val="FF0000"/>
                </a:solidFill>
              </a:rPr>
              <a:t>và phương sai </a:t>
            </a:r>
            <a:r>
              <a:rPr lang="en-US" dirty="0">
                <a:solidFill>
                  <a:srgbClr val="FF0000"/>
                </a:solidFill>
              </a:rPr>
              <a:t>   </a:t>
            </a:r>
            <a:r>
              <a:rPr lang="vi-VN" dirty="0">
                <a:solidFill>
                  <a:srgbClr val="FF0000"/>
                </a:solidFill>
              </a:rPr>
              <a:t> </a:t>
            </a:r>
            <a:r>
              <a:rPr lang="en-US" dirty="0">
                <a:solidFill>
                  <a:srgbClr val="FF0000"/>
                </a:solidFill>
              </a:rPr>
              <a:t>          </a:t>
            </a:r>
            <a:r>
              <a:rPr lang="vi-VN" dirty="0">
                <a:solidFill>
                  <a:srgbClr val="FF0000"/>
                </a:solidFill>
              </a:rPr>
              <a:t> </a:t>
            </a:r>
            <a:r>
              <a:rPr lang="en-US" dirty="0">
                <a:solidFill>
                  <a:srgbClr val="FF0000"/>
                </a:solidFill>
              </a:rPr>
              <a:t>     </a:t>
            </a:r>
            <a:r>
              <a:rPr lang="vi-VN" dirty="0">
                <a:solidFill>
                  <a:srgbClr val="FF0000"/>
                </a:solidFill>
              </a:rPr>
              <a:t>thì phân phối giới hạn </a:t>
            </a:r>
            <a:endParaRPr lang="en-US" dirty="0">
              <a:solidFill>
                <a:srgbClr val="FF0000"/>
              </a:solidFill>
            </a:endParaRPr>
          </a:p>
          <a:p>
            <a:pPr marL="0" indent="0">
              <a:buNone/>
            </a:pPr>
            <a:r>
              <a:rPr lang="vi-VN" dirty="0">
                <a:solidFill>
                  <a:srgbClr val="FF0000"/>
                </a:solidFill>
              </a:rPr>
              <a:t>của </a:t>
            </a:r>
          </a:p>
          <a:p>
            <a:pPr marL="0" indent="0">
              <a:buNone/>
            </a:pPr>
            <a:r>
              <a:rPr lang="vi-VN" dirty="0">
                <a:solidFill>
                  <a:srgbClr val="FF0000"/>
                </a:solidFill>
              </a:rPr>
              <a:t> </a:t>
            </a:r>
          </a:p>
          <a:p>
            <a:pPr marL="0" indent="0">
              <a:buNone/>
            </a:pPr>
            <a:r>
              <a:rPr lang="en-US" dirty="0">
                <a:solidFill>
                  <a:srgbClr val="FF0000"/>
                </a:solidFill>
              </a:rPr>
              <a:t>l</a:t>
            </a:r>
            <a:r>
              <a:rPr lang="vi-VN" dirty="0">
                <a:solidFill>
                  <a:srgbClr val="FF0000"/>
                </a:solidFill>
              </a:rPr>
              <a:t>à phân phối chuẩn hóa </a:t>
            </a:r>
            <a:r>
              <a:rPr lang="en-US" dirty="0">
                <a:solidFill>
                  <a:srgbClr val="FF0000"/>
                </a:solidFill>
              </a:rPr>
              <a:t>N(z;0,1)</a:t>
            </a:r>
          </a:p>
          <a:p>
            <a:pPr marL="0" indent="0">
              <a:buNone/>
            </a:pPr>
            <a:r>
              <a:rPr lang="vi-VN" dirty="0">
                <a:solidFill>
                  <a:srgbClr val="0070C0"/>
                </a:solidFill>
              </a:rPr>
              <a:t>Người ta còn thấy rằng phân phối chuẩn với </a:t>
            </a:r>
            <a:r>
              <a:rPr lang="en-US" dirty="0">
                <a:solidFill>
                  <a:srgbClr val="0070C0"/>
                </a:solidFill>
              </a:rPr>
              <a:t> </a:t>
            </a:r>
            <a:r>
              <a:rPr lang="vi-VN" dirty="0">
                <a:solidFill>
                  <a:srgbClr val="0070C0"/>
                </a:solidFill>
              </a:rPr>
              <a:t>  </a:t>
            </a:r>
            <a:r>
              <a:rPr lang="en-US" dirty="0">
                <a:solidFill>
                  <a:srgbClr val="0070C0"/>
                </a:solidFill>
              </a:rPr>
              <a:t>                </a:t>
            </a:r>
            <a:r>
              <a:rPr lang="vi-VN" dirty="0">
                <a:solidFill>
                  <a:srgbClr val="0070C0"/>
                </a:solidFill>
              </a:rPr>
              <a:t>và   </a:t>
            </a:r>
            <a:r>
              <a:rPr lang="en-US" dirty="0">
                <a:solidFill>
                  <a:srgbClr val="0070C0"/>
                </a:solidFill>
              </a:rPr>
              <a:t>                         </a:t>
            </a:r>
            <a:r>
              <a:rPr lang="vi-VN" dirty="0">
                <a:solidFill>
                  <a:srgbClr val="0070C0"/>
                </a:solidFill>
              </a:rPr>
              <a:t>không chỉ là một xấp xỉ rất chính xác của phân phối nhị thức khi </a:t>
            </a:r>
            <a:r>
              <a:rPr lang="en-US" dirty="0">
                <a:solidFill>
                  <a:srgbClr val="0070C0"/>
                </a:solidFill>
              </a:rPr>
              <a:t>n</a:t>
            </a:r>
            <a:r>
              <a:rPr lang="vi-VN" dirty="0">
                <a:solidFill>
                  <a:srgbClr val="0070C0"/>
                </a:solidFill>
              </a:rPr>
              <a:t>  lớn và </a:t>
            </a:r>
            <a:r>
              <a:rPr lang="en-US" dirty="0">
                <a:solidFill>
                  <a:srgbClr val="0070C0"/>
                </a:solidFill>
              </a:rPr>
              <a:t>p</a:t>
            </a:r>
            <a:r>
              <a:rPr lang="vi-VN" dirty="0">
                <a:solidFill>
                  <a:srgbClr val="0070C0"/>
                </a:solidFill>
              </a:rPr>
              <a:t>  không quá gần với 0 và 1 mà nó còn là một xấp xỉ khá tốt ngay cả khi </a:t>
            </a:r>
            <a:r>
              <a:rPr lang="en-US" dirty="0">
                <a:solidFill>
                  <a:srgbClr val="0070C0"/>
                </a:solidFill>
              </a:rPr>
              <a:t>n</a:t>
            </a:r>
            <a:r>
              <a:rPr lang="vi-VN" dirty="0">
                <a:solidFill>
                  <a:srgbClr val="0070C0"/>
                </a:solidFill>
              </a:rPr>
              <a:t>  nhỏ và</a:t>
            </a:r>
            <a:r>
              <a:rPr lang="en-US" dirty="0">
                <a:solidFill>
                  <a:srgbClr val="0070C0"/>
                </a:solidFill>
              </a:rPr>
              <a:t> </a:t>
            </a:r>
            <a:r>
              <a:rPr lang="vi-VN" dirty="0">
                <a:solidFill>
                  <a:srgbClr val="0070C0"/>
                </a:solidFill>
              </a:rPr>
              <a:t> </a:t>
            </a:r>
            <a:r>
              <a:rPr lang="en-US" dirty="0">
                <a:solidFill>
                  <a:srgbClr val="0070C0"/>
                </a:solidFill>
              </a:rPr>
              <a:t>p</a:t>
            </a:r>
            <a:r>
              <a:rPr lang="vi-VN" dirty="0">
                <a:solidFill>
                  <a:srgbClr val="0070C0"/>
                </a:solidFill>
              </a:rPr>
              <a:t>  gần bằng</a:t>
            </a:r>
            <a:r>
              <a:rPr lang="en-US" dirty="0">
                <a:solidFill>
                  <a:srgbClr val="0070C0"/>
                </a:solidFill>
              </a:rPr>
              <a:t> 1/2</a:t>
            </a:r>
            <a:r>
              <a:rPr lang="vi-VN" dirty="0">
                <a:solidFill>
                  <a:srgbClr val="0070C0"/>
                </a:solidFill>
              </a:rPr>
              <a:t>  .</a:t>
            </a:r>
            <a:endParaRPr lang="en-US" dirty="0">
              <a:solidFill>
                <a:srgbClr val="0070C0"/>
              </a:solidFill>
            </a:endParaRPr>
          </a:p>
        </p:txBody>
      </p:sp>
      <p:pic>
        <p:nvPicPr>
          <p:cNvPr id="4" name="Picture 3">
            <a:extLst>
              <a:ext uri="{FF2B5EF4-FFF2-40B4-BE49-F238E27FC236}">
                <a16:creationId xmlns:a16="http://schemas.microsoft.com/office/drawing/2014/main" id="{6DD6BB5A-E157-404A-86C1-186D5184DFEF}"/>
              </a:ext>
            </a:extLst>
          </p:cNvPr>
          <p:cNvPicPr>
            <a:picLocks noChangeAspect="1"/>
          </p:cNvPicPr>
          <p:nvPr/>
        </p:nvPicPr>
        <p:blipFill>
          <a:blip r:embed="rId3"/>
          <a:stretch>
            <a:fillRect/>
          </a:stretch>
        </p:blipFill>
        <p:spPr>
          <a:xfrm>
            <a:off x="132425" y="2011679"/>
            <a:ext cx="1007057" cy="436100"/>
          </a:xfrm>
          <a:prstGeom prst="rect">
            <a:avLst/>
          </a:prstGeom>
        </p:spPr>
      </p:pic>
      <p:pic>
        <p:nvPicPr>
          <p:cNvPr id="7" name="Picture 6">
            <a:extLst>
              <a:ext uri="{FF2B5EF4-FFF2-40B4-BE49-F238E27FC236}">
                <a16:creationId xmlns:a16="http://schemas.microsoft.com/office/drawing/2014/main" id="{7AE471EB-A517-4793-9A88-3D07C041EB20}"/>
              </a:ext>
            </a:extLst>
          </p:cNvPr>
          <p:cNvPicPr>
            <a:picLocks noChangeAspect="1"/>
          </p:cNvPicPr>
          <p:nvPr/>
        </p:nvPicPr>
        <p:blipFill>
          <a:blip r:embed="rId4"/>
          <a:stretch>
            <a:fillRect/>
          </a:stretch>
        </p:blipFill>
        <p:spPr>
          <a:xfrm>
            <a:off x="3575525" y="1935645"/>
            <a:ext cx="1615457" cy="587326"/>
          </a:xfrm>
          <a:prstGeom prst="rect">
            <a:avLst/>
          </a:prstGeom>
        </p:spPr>
      </p:pic>
      <p:pic>
        <p:nvPicPr>
          <p:cNvPr id="8" name="Picture 7">
            <a:extLst>
              <a:ext uri="{FF2B5EF4-FFF2-40B4-BE49-F238E27FC236}">
                <a16:creationId xmlns:a16="http://schemas.microsoft.com/office/drawing/2014/main" id="{2BDAF8BA-0EF8-497C-85E1-3CAFD3869C25}"/>
              </a:ext>
            </a:extLst>
          </p:cNvPr>
          <p:cNvPicPr>
            <a:picLocks noChangeAspect="1"/>
          </p:cNvPicPr>
          <p:nvPr/>
        </p:nvPicPr>
        <p:blipFill>
          <a:blip r:embed="rId5"/>
          <a:stretch>
            <a:fillRect/>
          </a:stretch>
        </p:blipFill>
        <p:spPr>
          <a:xfrm>
            <a:off x="817347" y="2377438"/>
            <a:ext cx="2347883" cy="876930"/>
          </a:xfrm>
          <a:prstGeom prst="rect">
            <a:avLst/>
          </a:prstGeom>
        </p:spPr>
      </p:pic>
      <mc:AlternateContent xmlns:mc="http://schemas.openxmlformats.org/markup-compatibility/2006">
        <mc:Choice xmlns:a14="http://schemas.microsoft.com/office/drawing/2010/main" Requires="a14">
          <p:sp>
            <p:nvSpPr>
              <p:cNvPr id="10" name="Rectangle 9">
                <a:extLst>
                  <a:ext uri="{FF2B5EF4-FFF2-40B4-BE49-F238E27FC236}">
                    <a16:creationId xmlns:a16="http://schemas.microsoft.com/office/drawing/2014/main" id="{837A6507-56EA-4C5F-9129-849D199EE00C}"/>
                  </a:ext>
                </a:extLst>
              </p:cNvPr>
              <p:cNvSpPr/>
              <p:nvPr/>
            </p:nvSpPr>
            <p:spPr>
              <a:xfrm>
                <a:off x="7111472" y="3919587"/>
                <a:ext cx="1540160" cy="523220"/>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en-US" sz="2800" i="1" smtClean="0">
                          <a:solidFill>
                            <a:srgbClr val="0070C0"/>
                          </a:solidFill>
                          <a:latin typeface="Cambria Math" panose="02040503050406030204" pitchFamily="18" charset="0"/>
                        </a:rPr>
                        <m:t>𝜇</m:t>
                      </m:r>
                      <m:r>
                        <a:rPr lang="en-US" sz="2800">
                          <a:solidFill>
                            <a:srgbClr val="0070C0"/>
                          </a:solidFill>
                          <a:latin typeface="Cambria Math" panose="02040503050406030204" pitchFamily="18" charset="0"/>
                        </a:rPr>
                        <m:t>=</m:t>
                      </m:r>
                      <m:r>
                        <a:rPr lang="en-US" sz="2800" i="1">
                          <a:solidFill>
                            <a:srgbClr val="0070C0"/>
                          </a:solidFill>
                          <a:latin typeface="Cambria Math" panose="02040503050406030204" pitchFamily="18" charset="0"/>
                        </a:rPr>
                        <m:t>𝑛</m:t>
                      </m:r>
                      <m:r>
                        <a:rPr lang="en-US" sz="2800">
                          <a:solidFill>
                            <a:srgbClr val="0070C0"/>
                          </a:solidFill>
                          <a:latin typeface="Cambria Math" panose="02040503050406030204" pitchFamily="18" charset="0"/>
                        </a:rPr>
                        <m:t>.</m:t>
                      </m:r>
                      <m:r>
                        <a:rPr lang="en-US" sz="2800" i="1">
                          <a:solidFill>
                            <a:srgbClr val="0070C0"/>
                          </a:solidFill>
                          <a:latin typeface="Cambria Math" panose="02040503050406030204" pitchFamily="18" charset="0"/>
                        </a:rPr>
                        <m:t>𝑝</m:t>
                      </m:r>
                    </m:oMath>
                  </m:oMathPara>
                </a14:m>
                <a:endParaRPr lang="en-US" sz="2800" dirty="0">
                  <a:solidFill>
                    <a:srgbClr val="0070C0"/>
                  </a:solidFill>
                </a:endParaRPr>
              </a:p>
            </p:txBody>
          </p:sp>
        </mc:Choice>
        <mc:Fallback>
          <p:sp>
            <p:nvSpPr>
              <p:cNvPr id="10" name="Rectangle 9">
                <a:extLst>
                  <a:ext uri="{FF2B5EF4-FFF2-40B4-BE49-F238E27FC236}">
                    <a16:creationId xmlns:a16="http://schemas.microsoft.com/office/drawing/2014/main" id="{837A6507-56EA-4C5F-9129-849D199EE00C}"/>
                  </a:ext>
                </a:extLst>
              </p:cNvPr>
              <p:cNvSpPr>
                <a:spLocks noRot="1" noChangeAspect="1" noMove="1" noResize="1" noEditPoints="1" noAdjustHandles="1" noChangeArrowheads="1" noChangeShapeType="1" noTextEdit="1"/>
              </p:cNvSpPr>
              <p:nvPr/>
            </p:nvSpPr>
            <p:spPr>
              <a:xfrm>
                <a:off x="7111472" y="3919587"/>
                <a:ext cx="1540160" cy="523220"/>
              </a:xfrm>
              <a:prstGeom prst="rect">
                <a:avLst/>
              </a:prstGeom>
              <a:blipFill>
                <a:blip r:embed="rId6"/>
                <a:stretch>
                  <a:fillRect/>
                </a:stretch>
              </a:blipFill>
            </p:spPr>
            <p:txBody>
              <a:bodyPr/>
              <a:lstStyle/>
              <a:p>
                <a:r>
                  <a:rPr lang="en-US">
                    <a:noFill/>
                  </a:rPr>
                  <a:t> </a:t>
                </a:r>
              </a:p>
            </p:txBody>
          </p:sp>
        </mc:Fallback>
      </mc:AlternateContent>
      <p:graphicFrame>
        <p:nvGraphicFramePr>
          <p:cNvPr id="11" name="Object 10">
            <a:extLst>
              <a:ext uri="{FF2B5EF4-FFF2-40B4-BE49-F238E27FC236}">
                <a16:creationId xmlns:a16="http://schemas.microsoft.com/office/drawing/2014/main" id="{9E68689C-D5BA-4DC2-B928-E1C34DFBBF07}"/>
              </a:ext>
            </a:extLst>
          </p:cNvPr>
          <p:cNvGraphicFramePr>
            <a:graphicFrameLocks noChangeAspect="1"/>
          </p:cNvGraphicFramePr>
          <p:nvPr>
            <p:extLst>
              <p:ext uri="{D42A27DB-BD31-4B8C-83A1-F6EECF244321}">
                <p14:modId xmlns:p14="http://schemas.microsoft.com/office/powerpoint/2010/main" val="3595711583"/>
              </p:ext>
            </p:extLst>
          </p:nvPr>
        </p:nvGraphicFramePr>
        <p:xfrm>
          <a:off x="615263" y="4383894"/>
          <a:ext cx="2057400" cy="457200"/>
        </p:xfrm>
        <a:graphic>
          <a:graphicData uri="http://schemas.openxmlformats.org/presentationml/2006/ole">
            <mc:AlternateContent xmlns:mc="http://schemas.openxmlformats.org/markup-compatibility/2006">
              <mc:Choice xmlns:v="urn:schemas-microsoft-com:vml" Requires="v">
                <p:oleObj spid="_x0000_s7176" name="Equation" r:id="rId7" imgW="2057400" imgH="457200" progId="Equation.DSMT4">
                  <p:embed/>
                </p:oleObj>
              </mc:Choice>
              <mc:Fallback>
                <p:oleObj name="Equation" r:id="rId7" imgW="2057400" imgH="457200" progId="Equation.DSMT4">
                  <p:embed/>
                  <p:pic>
                    <p:nvPicPr>
                      <p:cNvPr id="0" name=""/>
                      <p:cNvPicPr/>
                      <p:nvPr/>
                    </p:nvPicPr>
                    <p:blipFill>
                      <a:blip r:embed="rId8"/>
                      <a:stretch>
                        <a:fillRect/>
                      </a:stretch>
                    </p:blipFill>
                    <p:spPr>
                      <a:xfrm>
                        <a:off x="615263" y="4383894"/>
                        <a:ext cx="2057400" cy="457200"/>
                      </a:xfrm>
                      <a:prstGeom prst="rect">
                        <a:avLst/>
                      </a:prstGeom>
                    </p:spPr>
                  </p:pic>
                </p:oleObj>
              </mc:Fallback>
            </mc:AlternateContent>
          </a:graphicData>
        </a:graphic>
      </p:graphicFrame>
    </p:spTree>
    <p:extLst>
      <p:ext uri="{BB962C8B-B14F-4D97-AF65-F5344CB8AC3E}">
        <p14:creationId xmlns:p14="http://schemas.microsoft.com/office/powerpoint/2010/main" val="189949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1000"/>
                                        <p:tgtEl>
                                          <p:spTgt spid="3">
                                            <p:txEl>
                                              <p:pRg st="6" end="6"/>
                                            </p:txEl>
                                          </p:spTgt>
                                        </p:tgtEl>
                                      </p:cBhvr>
                                    </p:animEffect>
                                    <p:anim calcmode="lin" valueType="num">
                                      <p:cBhvr>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0DB8F5-9F06-4F32-9311-759AD576F23F}"/>
              </a:ext>
            </a:extLst>
          </p:cNvPr>
          <p:cNvSpPr>
            <a:spLocks noGrp="1"/>
          </p:cNvSpPr>
          <p:nvPr>
            <p:ph idx="1"/>
          </p:nvPr>
        </p:nvSpPr>
        <p:spPr>
          <a:xfrm>
            <a:off x="0" y="0"/>
            <a:ext cx="9144000" cy="6858000"/>
          </a:xfrm>
        </p:spPr>
        <p:txBody>
          <a:bodyPr/>
          <a:lstStyle/>
          <a:p>
            <a:pPr marL="0" indent="0">
              <a:buNone/>
            </a:pPr>
            <a:r>
              <a:rPr lang="vi-VN" dirty="0"/>
              <a:t>Để minh họa cho sự xấp xỉ chuẩn của phân phối nhị thức, đầu tiên chúng ta vẽ biểu đồ của</a:t>
            </a:r>
            <a:r>
              <a:rPr lang="en-US" dirty="0"/>
              <a:t> b(x;15,0.4)</a:t>
            </a:r>
            <a:r>
              <a:rPr lang="vi-VN" dirty="0"/>
              <a:t> và vẽ lên trên cùng hình đó đường cong chuẩn đặc biệt có cùng trung bình và phương sai đối với biến ngẫu nhiên nhị thức</a:t>
            </a:r>
            <a:r>
              <a:rPr lang="en-US" dirty="0"/>
              <a:t> X</a:t>
            </a:r>
            <a:r>
              <a:rPr lang="vi-VN" dirty="0"/>
              <a:t>  . Tức là chúng ta vẽ đường cong chuẩn với</a:t>
            </a:r>
            <a:endParaRPr lang="en-US" dirty="0"/>
          </a:p>
          <a:p>
            <a:pPr marL="0" indent="0">
              <a:buNone/>
            </a:pPr>
            <a:r>
              <a:rPr lang="en-US" dirty="0"/>
              <a:t>                              và</a:t>
            </a:r>
          </a:p>
          <a:p>
            <a:pPr marL="0" indent="0">
              <a:buNone/>
            </a:pPr>
            <a:r>
              <a:rPr lang="en-US" dirty="0"/>
              <a:t> </a:t>
            </a:r>
            <a:r>
              <a:rPr lang="vi-VN" dirty="0"/>
              <a:t>Biểu đồ của</a:t>
            </a:r>
            <a:r>
              <a:rPr lang="en-US" dirty="0">
                <a:solidFill>
                  <a:prstClr val="black"/>
                </a:solidFill>
              </a:rPr>
              <a:t>  b(x;15,0.4)</a:t>
            </a:r>
            <a:r>
              <a:rPr lang="vi-VN" dirty="0"/>
              <a:t> và đường cong chuẩn tương ứng trên cùng một hình được minh họa bởi</a:t>
            </a:r>
            <a:r>
              <a:rPr lang="en-US" dirty="0"/>
              <a:t> </a:t>
            </a:r>
            <a:r>
              <a:rPr lang="en-US" dirty="0" err="1"/>
              <a:t>hình</a:t>
            </a:r>
            <a:r>
              <a:rPr lang="en-US" dirty="0"/>
              <a:t> </a:t>
            </a:r>
            <a:r>
              <a:rPr lang="en-US" dirty="0" err="1"/>
              <a:t>sau</a:t>
            </a:r>
            <a:r>
              <a:rPr lang="en-US" dirty="0"/>
              <a:t>:</a:t>
            </a:r>
          </a:p>
          <a:p>
            <a:pPr marL="0" indent="0">
              <a:buNone/>
            </a:pPr>
            <a:endParaRPr lang="en-US" dirty="0"/>
          </a:p>
        </p:txBody>
      </p:sp>
      <p:pic>
        <p:nvPicPr>
          <p:cNvPr id="4" name="Picture 3">
            <a:extLst>
              <a:ext uri="{FF2B5EF4-FFF2-40B4-BE49-F238E27FC236}">
                <a16:creationId xmlns:a16="http://schemas.microsoft.com/office/drawing/2014/main" id="{C04A2E19-7AC1-485E-9B78-F548589179AE}"/>
              </a:ext>
            </a:extLst>
          </p:cNvPr>
          <p:cNvPicPr>
            <a:picLocks noChangeAspect="1"/>
          </p:cNvPicPr>
          <p:nvPr/>
        </p:nvPicPr>
        <p:blipFill>
          <a:blip r:embed="rId2"/>
          <a:stretch>
            <a:fillRect/>
          </a:stretch>
        </p:blipFill>
        <p:spPr>
          <a:xfrm>
            <a:off x="144932" y="1837168"/>
            <a:ext cx="2232506" cy="906029"/>
          </a:xfrm>
          <a:prstGeom prst="rect">
            <a:avLst/>
          </a:prstGeom>
        </p:spPr>
      </p:pic>
      <p:pic>
        <p:nvPicPr>
          <p:cNvPr id="7" name="Picture 6">
            <a:extLst>
              <a:ext uri="{FF2B5EF4-FFF2-40B4-BE49-F238E27FC236}">
                <a16:creationId xmlns:a16="http://schemas.microsoft.com/office/drawing/2014/main" id="{88E1D006-4BBA-4BDA-83B9-D0AB2C071633}"/>
              </a:ext>
            </a:extLst>
          </p:cNvPr>
          <p:cNvPicPr>
            <a:picLocks noChangeAspect="1"/>
          </p:cNvPicPr>
          <p:nvPr/>
        </p:nvPicPr>
        <p:blipFill>
          <a:blip r:embed="rId3"/>
          <a:stretch>
            <a:fillRect/>
          </a:stretch>
        </p:blipFill>
        <p:spPr>
          <a:xfrm>
            <a:off x="2963637" y="1794964"/>
            <a:ext cx="2874457" cy="934166"/>
          </a:xfrm>
          <a:prstGeom prst="rect">
            <a:avLst/>
          </a:prstGeom>
        </p:spPr>
      </p:pic>
      <p:pic>
        <p:nvPicPr>
          <p:cNvPr id="10" name="Picture 9">
            <a:extLst>
              <a:ext uri="{FF2B5EF4-FFF2-40B4-BE49-F238E27FC236}">
                <a16:creationId xmlns:a16="http://schemas.microsoft.com/office/drawing/2014/main" id="{45FA76C7-05EA-4D69-A3AB-C8EA429DC21C}"/>
              </a:ext>
            </a:extLst>
          </p:cNvPr>
          <p:cNvPicPr>
            <a:picLocks noChangeAspect="1"/>
          </p:cNvPicPr>
          <p:nvPr/>
        </p:nvPicPr>
        <p:blipFill>
          <a:blip r:embed="rId4"/>
          <a:stretch>
            <a:fillRect/>
          </a:stretch>
        </p:blipFill>
        <p:spPr>
          <a:xfrm>
            <a:off x="1097280" y="3429000"/>
            <a:ext cx="4768946" cy="3210949"/>
          </a:xfrm>
          <a:prstGeom prst="rect">
            <a:avLst/>
          </a:prstGeom>
        </p:spPr>
      </p:pic>
    </p:spTree>
    <p:extLst>
      <p:ext uri="{BB962C8B-B14F-4D97-AF65-F5344CB8AC3E}">
        <p14:creationId xmlns:p14="http://schemas.microsoft.com/office/powerpoint/2010/main" val="977287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29A7EF-E82E-4A5D-8BEB-36B7EAF24E0E}"/>
              </a:ext>
            </a:extLst>
          </p:cNvPr>
          <p:cNvSpPr>
            <a:spLocks noGrp="1"/>
          </p:cNvSpPr>
          <p:nvPr>
            <p:ph idx="1"/>
          </p:nvPr>
        </p:nvSpPr>
        <p:spPr>
          <a:xfrm>
            <a:off x="0" y="98474"/>
            <a:ext cx="9144000" cy="6759526"/>
          </a:xfrm>
        </p:spPr>
        <p:txBody>
          <a:bodyPr/>
          <a:lstStyle/>
          <a:p>
            <a:pPr marL="0" indent="0">
              <a:buNone/>
            </a:pPr>
            <a:r>
              <a:rPr lang="vi-VN" dirty="0">
                <a:latin typeface="+mj-lt"/>
              </a:rPr>
              <a:t>Xác suất chính xác của biến ngẫu nhiên nhị thức  </a:t>
            </a:r>
            <a:r>
              <a:rPr lang="en-US" dirty="0">
                <a:latin typeface="+mj-lt"/>
              </a:rPr>
              <a:t>X</a:t>
            </a:r>
            <a:r>
              <a:rPr lang="vi-VN" dirty="0">
                <a:latin typeface="+mj-lt"/>
              </a:rPr>
              <a:t> tương ứng với giá trị </a:t>
            </a:r>
            <a:r>
              <a:rPr lang="en-US" dirty="0">
                <a:latin typeface="+mj-lt"/>
              </a:rPr>
              <a:t>x</a:t>
            </a:r>
            <a:r>
              <a:rPr lang="vi-VN" dirty="0">
                <a:latin typeface="+mj-lt"/>
              </a:rPr>
              <a:t>  cho trước bằng diện tích của hình mà có tâm đáy là</a:t>
            </a:r>
            <a:r>
              <a:rPr lang="en-US" dirty="0">
                <a:latin typeface="+mj-lt"/>
              </a:rPr>
              <a:t> x</a:t>
            </a:r>
            <a:r>
              <a:rPr lang="vi-VN" dirty="0">
                <a:latin typeface="+mj-lt"/>
              </a:rPr>
              <a:t>  . Ví dụ, xác suất chính xác để </a:t>
            </a:r>
            <a:r>
              <a:rPr lang="en-US" dirty="0">
                <a:latin typeface="+mj-lt"/>
              </a:rPr>
              <a:t>X</a:t>
            </a:r>
            <a:r>
              <a:rPr lang="vi-VN" dirty="0">
                <a:latin typeface="+mj-lt"/>
              </a:rPr>
              <a:t>  nhận giá trị bằng 4 bằng diện tích của hình chữ nhật có tâm đáy là 4. Dùng Bảng , chúng ta tìm ra diện tích của hình này xấp xỉ bằng với diện tích của hình được bôi đen nằm bên dưới đường cong chuẩn giữa hai trục</a:t>
            </a:r>
            <a:r>
              <a:rPr lang="en-US" dirty="0">
                <a:latin typeface="+mj-lt"/>
              </a:rPr>
              <a:t> </a:t>
            </a:r>
            <a:r>
              <a:rPr lang="en-US" dirty="0">
                <a:latin typeface="Times New Roman" panose="02020603050405020304" pitchFamily="18" charset="0"/>
                <a:cs typeface="Times New Roman" panose="02020603050405020304" pitchFamily="18" charset="0"/>
              </a:rPr>
              <a:t>x1=3.5 và x2=4.5</a:t>
            </a:r>
            <a:r>
              <a:rPr lang="vi-VN" dirty="0">
                <a:latin typeface="+mj-lt"/>
              </a:rPr>
              <a:t> trong Hình 1.15. Giá trị của </a:t>
            </a:r>
            <a:r>
              <a:rPr lang="en-US" dirty="0">
                <a:latin typeface="+mj-lt"/>
              </a:rPr>
              <a:t>z</a:t>
            </a:r>
            <a:r>
              <a:rPr lang="vi-VN" dirty="0">
                <a:latin typeface="+mj-lt"/>
              </a:rPr>
              <a:t>  </a:t>
            </a:r>
            <a:endParaRPr lang="en-US" dirty="0">
              <a:latin typeface="+mj-lt"/>
            </a:endParaRPr>
          </a:p>
          <a:p>
            <a:pPr marL="0" indent="0">
              <a:buNone/>
            </a:pPr>
            <a:r>
              <a:rPr lang="vi-VN" dirty="0">
                <a:latin typeface="+mj-lt"/>
              </a:rPr>
              <a:t>tương ứng là </a:t>
            </a:r>
            <a:r>
              <a:rPr lang="en-US" dirty="0">
                <a:latin typeface="+mj-lt"/>
              </a:rPr>
              <a:t>           </a:t>
            </a:r>
            <a:r>
              <a:rPr lang="vi-VN" dirty="0">
                <a:latin typeface="+mj-lt"/>
              </a:rPr>
              <a:t>  </a:t>
            </a:r>
            <a:r>
              <a:rPr lang="en-US" dirty="0">
                <a:latin typeface="+mj-lt"/>
              </a:rPr>
              <a:t>                      </a:t>
            </a:r>
            <a:r>
              <a:rPr lang="vi-VN" dirty="0">
                <a:latin typeface="+mj-lt"/>
              </a:rPr>
              <a:t>và</a:t>
            </a:r>
            <a:r>
              <a:rPr lang="en-US" dirty="0">
                <a:latin typeface="+mj-lt"/>
              </a:rPr>
              <a:t>                           </a:t>
            </a:r>
            <a:r>
              <a:rPr lang="vi-VN" dirty="0">
                <a:latin typeface="+mj-lt"/>
              </a:rPr>
              <a:t> </a:t>
            </a:r>
            <a:r>
              <a:rPr lang="en-US" dirty="0">
                <a:latin typeface="+mj-lt"/>
              </a:rPr>
              <a:t>          </a:t>
            </a:r>
            <a:r>
              <a:rPr lang="vi-VN" dirty="0">
                <a:latin typeface="+mj-lt"/>
              </a:rPr>
              <a:t> .</a:t>
            </a:r>
            <a:endParaRPr lang="en-US" dirty="0">
              <a:latin typeface="+mj-lt"/>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Nếu X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thức</a:t>
            </a:r>
            <a:r>
              <a:rPr lang="en-US" dirty="0">
                <a:latin typeface="Times New Roman" panose="02020603050405020304" pitchFamily="18" charset="0"/>
                <a:cs typeface="Times New Roman" panose="02020603050405020304" pitchFamily="18" charset="0"/>
              </a:rPr>
              <a:t> và  Z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thì</a:t>
            </a:r>
            <a:r>
              <a:rPr lang="en-US" dirty="0">
                <a:latin typeface="Times New Roman" panose="02020603050405020304" pitchFamily="18" charset="0"/>
                <a:cs typeface="Times New Roman" panose="02020603050405020304" pitchFamily="18" charset="0"/>
              </a:rPr>
              <a:t> </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gần</a:t>
            </a:r>
            <a:r>
              <a:rPr lang="en-US" dirty="0">
                <a:latin typeface="Times New Roman" panose="02020603050405020304" pitchFamily="18" charset="0"/>
                <a:cs typeface="Times New Roman" panose="02020603050405020304" pitchFamily="18" charset="0"/>
              </a:rPr>
              <a:t> với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0.1268.</a:t>
            </a:r>
          </a:p>
        </p:txBody>
      </p:sp>
      <p:pic>
        <p:nvPicPr>
          <p:cNvPr id="4" name="Picture 3">
            <a:extLst>
              <a:ext uri="{FF2B5EF4-FFF2-40B4-BE49-F238E27FC236}">
                <a16:creationId xmlns:a16="http://schemas.microsoft.com/office/drawing/2014/main" id="{4716C0A0-3C58-43B9-807D-BC2C67E2B3DB}"/>
              </a:ext>
            </a:extLst>
          </p:cNvPr>
          <p:cNvPicPr>
            <a:picLocks noChangeAspect="1"/>
          </p:cNvPicPr>
          <p:nvPr/>
        </p:nvPicPr>
        <p:blipFill>
          <a:blip r:embed="rId3"/>
          <a:stretch>
            <a:fillRect/>
          </a:stretch>
        </p:blipFill>
        <p:spPr>
          <a:xfrm>
            <a:off x="1987803" y="2666506"/>
            <a:ext cx="2724875" cy="962955"/>
          </a:xfrm>
          <a:prstGeom prst="rect">
            <a:avLst/>
          </a:prstGeom>
        </p:spPr>
      </p:pic>
      <p:pic>
        <p:nvPicPr>
          <p:cNvPr id="5" name="Picture 4">
            <a:extLst>
              <a:ext uri="{FF2B5EF4-FFF2-40B4-BE49-F238E27FC236}">
                <a16:creationId xmlns:a16="http://schemas.microsoft.com/office/drawing/2014/main" id="{1117D3C6-F68B-4815-8CB5-C1AB174A6C36}"/>
              </a:ext>
            </a:extLst>
          </p:cNvPr>
          <p:cNvPicPr>
            <a:picLocks noChangeAspect="1"/>
          </p:cNvPicPr>
          <p:nvPr/>
        </p:nvPicPr>
        <p:blipFill>
          <a:blip r:embed="rId4"/>
          <a:stretch>
            <a:fillRect/>
          </a:stretch>
        </p:blipFill>
        <p:spPr>
          <a:xfrm>
            <a:off x="5349980" y="2624303"/>
            <a:ext cx="2771338" cy="1061429"/>
          </a:xfrm>
          <a:prstGeom prst="rect">
            <a:avLst/>
          </a:prstGeom>
        </p:spPr>
      </p:pic>
      <p:graphicFrame>
        <p:nvGraphicFramePr>
          <p:cNvPr id="6" name="Object 5">
            <a:extLst>
              <a:ext uri="{FF2B5EF4-FFF2-40B4-BE49-F238E27FC236}">
                <a16:creationId xmlns:a16="http://schemas.microsoft.com/office/drawing/2014/main" id="{7B5049D7-EBD5-4AC9-A747-27BB829B6B4A}"/>
              </a:ext>
            </a:extLst>
          </p:cNvPr>
          <p:cNvGraphicFramePr>
            <a:graphicFrameLocks noChangeAspect="1"/>
          </p:cNvGraphicFramePr>
          <p:nvPr>
            <p:extLst>
              <p:ext uri="{D42A27DB-BD31-4B8C-83A1-F6EECF244321}">
                <p14:modId xmlns:p14="http://schemas.microsoft.com/office/powerpoint/2010/main" val="3922607447"/>
              </p:ext>
            </p:extLst>
          </p:nvPr>
        </p:nvGraphicFramePr>
        <p:xfrm>
          <a:off x="1252025" y="4768970"/>
          <a:ext cx="5697415" cy="1061429"/>
        </p:xfrm>
        <a:graphic>
          <a:graphicData uri="http://schemas.openxmlformats.org/presentationml/2006/ole">
            <mc:AlternateContent xmlns:mc="http://schemas.openxmlformats.org/markup-compatibility/2006">
              <mc:Choice xmlns:v="urn:schemas-microsoft-com:vml" Requires="v">
                <p:oleObj spid="_x0000_s9222" name="Equation" r:id="rId5" imgW="3656689" imgH="553481" progId="Equation.DSMT4">
                  <p:embed/>
                </p:oleObj>
              </mc:Choice>
              <mc:Fallback>
                <p:oleObj name="Equation" r:id="rId5" imgW="3656689" imgH="553481" progId="Equation.DSMT4">
                  <p:embed/>
                  <p:pic>
                    <p:nvPicPr>
                      <p:cNvPr id="0" name=""/>
                      <p:cNvPicPr/>
                      <p:nvPr/>
                    </p:nvPicPr>
                    <p:blipFill>
                      <a:blip r:embed="rId6"/>
                      <a:stretch>
                        <a:fillRect/>
                      </a:stretch>
                    </p:blipFill>
                    <p:spPr>
                      <a:xfrm>
                        <a:off x="1252025" y="4768970"/>
                        <a:ext cx="5697415" cy="1061429"/>
                      </a:xfrm>
                      <a:prstGeom prst="rect">
                        <a:avLst/>
                      </a:prstGeom>
                    </p:spPr>
                  </p:pic>
                </p:oleObj>
              </mc:Fallback>
            </mc:AlternateContent>
          </a:graphicData>
        </a:graphic>
      </p:graphicFrame>
    </p:spTree>
    <p:extLst>
      <p:ext uri="{BB962C8B-B14F-4D97-AF65-F5344CB8AC3E}">
        <p14:creationId xmlns:p14="http://schemas.microsoft.com/office/powerpoint/2010/main" val="1609095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266396" cy="673460"/>
            <a:chOff x="0" y="823811"/>
            <a:chExt cx="355196" cy="673460"/>
          </a:xfrm>
        </p:grpSpPr>
        <p:sp>
          <p:nvSpPr>
            <p:cNvPr id="12" name="Rectangle 1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98813" y="2090569"/>
            <a:ext cx="32232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742D77B-0761-4E13-9C24-7EDD1FEF8D19}"/>
              </a:ext>
            </a:extLst>
          </p:cNvPr>
          <p:cNvSpPr>
            <a:spLocks noGrp="1"/>
          </p:cNvSpPr>
          <p:nvPr>
            <p:ph idx="1"/>
          </p:nvPr>
        </p:nvSpPr>
        <p:spPr>
          <a:xfrm>
            <a:off x="443039" y="2330505"/>
            <a:ext cx="3419569" cy="3979585"/>
          </a:xfrm>
        </p:spPr>
        <p:txBody>
          <a:bodyPr anchor="ctr">
            <a:normAutofit/>
          </a:bodyPr>
          <a:lstStyle/>
          <a:p>
            <a:pPr marL="0" indent="0">
              <a:buNone/>
            </a:pP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1.15. </a:t>
            </a:r>
            <a:r>
              <a:rPr lang="en-US" dirty="0" err="1">
                <a:latin typeface="Times New Roman" panose="02020603050405020304" pitchFamily="18" charset="0"/>
                <a:cs typeface="Times New Roman" panose="02020603050405020304" pitchFamily="18" charset="0"/>
              </a:rPr>
              <a:t>xấp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b(4;15,0.4)</a:t>
            </a:r>
          </a:p>
        </p:txBody>
      </p:sp>
      <p:sp>
        <p:nvSpPr>
          <p:cNvPr id="17" name="Rectangle 16">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23252" y="0"/>
            <a:ext cx="112074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4357" y="513853"/>
            <a:ext cx="4507025"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914441F-F353-4131-B1DB-86AE48B21543}"/>
              </a:ext>
            </a:extLst>
          </p:cNvPr>
          <p:cNvPicPr>
            <a:picLocks noChangeAspect="1"/>
          </p:cNvPicPr>
          <p:nvPr/>
        </p:nvPicPr>
        <p:blipFill rotWithShape="1">
          <a:blip r:embed="rId2"/>
          <a:srcRect l="11588" r="34120" b="-3"/>
          <a:stretch/>
        </p:blipFill>
        <p:spPr>
          <a:xfrm>
            <a:off x="4483341" y="799352"/>
            <a:ext cx="4069057" cy="5259296"/>
          </a:xfrm>
          <a:prstGeom prst="rect">
            <a:avLst/>
          </a:prstGeom>
        </p:spPr>
      </p:pic>
    </p:spTree>
    <p:extLst>
      <p:ext uri="{BB962C8B-B14F-4D97-AF65-F5344CB8AC3E}">
        <p14:creationId xmlns:p14="http://schemas.microsoft.com/office/powerpoint/2010/main" val="2185135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F30252-A53D-4C8F-AF20-CEEF402C28D8}"/>
              </a:ext>
            </a:extLst>
          </p:cNvPr>
          <p:cNvSpPr>
            <a:spLocks noGrp="1"/>
          </p:cNvSpPr>
          <p:nvPr>
            <p:ph idx="1"/>
          </p:nvPr>
        </p:nvSpPr>
        <p:spPr>
          <a:xfrm>
            <a:off x="-1" y="0"/>
            <a:ext cx="9144001" cy="6857999"/>
          </a:xfrm>
        </p:spPr>
        <p:txBody>
          <a:bodyPr/>
          <a:lstStyle/>
          <a:p>
            <a:pPr marL="0" marR="0" indent="0" algn="ctr">
              <a:lnSpc>
                <a:spcPct val="150000"/>
              </a:lnSpc>
              <a:spcBef>
                <a:spcPts val="0"/>
              </a:spcBef>
              <a:spcAft>
                <a:spcPts val="0"/>
              </a:spcAft>
              <a:buNone/>
            </a:pPr>
            <a:r>
              <a:rPr lang="en-US" b="1" kern="0" dirty="0">
                <a:solidFill>
                  <a:srgbClr val="365F91"/>
                </a:solidFill>
                <a:latin typeface="Times New Roman" panose="02020603050405020304" pitchFamily="18" charset="0"/>
                <a:ea typeface="Times New Roman" panose="02020603050405020304" pitchFamily="18" charset="0"/>
                <a:cs typeface="Times New Roman" panose="02020603050405020304" pitchFamily="18" charset="0"/>
              </a:rPr>
              <a:t>TÀI LIỆU THAM KHẢO</a:t>
            </a:r>
            <a:endParaRPr lang="en-US" b="1" kern="0" dirty="0">
              <a:solidFill>
                <a:srgbClr val="365F91"/>
              </a:solidFill>
              <a:latin typeface="Cambria" panose="02040503050406030204" pitchFamily="18" charset="0"/>
              <a:ea typeface="宋体" panose="02010600030101010101" pitchFamily="2" charset="-122"/>
              <a:cs typeface="Times New Roman" panose="02020603050405020304" pitchFamily="18" charset="0"/>
            </a:endParaRPr>
          </a:p>
          <a:p>
            <a:pPr marL="0" marR="0" indent="0" algn="ctr">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Đào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Hữu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Hồ</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dirty="0">
                <a:latin typeface="Times New Roman" panose="02020603050405020304" pitchFamily="18" charset="0"/>
                <a:ea typeface="Times New Roman" panose="02020603050405020304" pitchFamily="18" charset="0"/>
                <a:cs typeface="Times New Roman" panose="02020603050405020304" pitchFamily="18" charset="0"/>
              </a:rPr>
              <a:t>  6, 2001.</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Đặng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Hùng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Thắng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Mở</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lí</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thuyết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ứng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en-US" dirty="0">
                <a:latin typeface="Times New Roman" panose="02020603050405020304" pitchFamily="18" charset="0"/>
                <a:ea typeface="Times New Roman" panose="02020603050405020304" pitchFamily="18" charset="0"/>
                <a:cs typeface="Times New Roman" panose="02020603050405020304" pitchFamily="18" charset="0"/>
              </a:rPr>
              <a:t>, NXB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latin typeface="Times New Roman" panose="02020603050405020304" pitchFamily="18" charset="0"/>
                <a:ea typeface="Times New Roman" panose="02020603050405020304" pitchFamily="18" charset="0"/>
                <a:cs typeface="Times New Roman" panose="02020603050405020304" pitchFamily="18" charset="0"/>
              </a:rPr>
              <a:t>, 2005.</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môn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Thủy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Lợi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Khoa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Nhiên</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Nghệ</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2010.</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dirty="0">
                <a:latin typeface="Times New Roman" panose="02020603050405020304" pitchFamily="18" charset="0"/>
                <a:ea typeface="Times New Roman" panose="02020603050405020304" pitchFamily="18" charset="0"/>
              </a:rPr>
              <a:t>4.Walpole- Raymond. H. Myers and Sharon L. Myers, </a:t>
            </a:r>
          </a:p>
          <a:p>
            <a:pPr marL="0" indent="0">
              <a:buNone/>
            </a:pPr>
            <a:r>
              <a:rPr lang="en-US" dirty="0">
                <a:latin typeface="Times New Roman" panose="02020603050405020304" pitchFamily="18" charset="0"/>
                <a:ea typeface="Times New Roman" panose="02020603050405020304" pitchFamily="18" charset="0"/>
              </a:rPr>
              <a:t>   Probability and statistics for  Engineers and scientists </a:t>
            </a:r>
          </a:p>
          <a:p>
            <a:pPr marL="0" indent="0">
              <a:buNone/>
            </a:pP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xuất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bản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lần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thứ</a:t>
            </a:r>
            <a:r>
              <a:rPr lang="en-US" dirty="0">
                <a:latin typeface="Times New Roman" panose="02020603050405020304" pitchFamily="18" charset="0"/>
                <a:ea typeface="Times New Roman" panose="02020603050405020304" pitchFamily="18" charset="0"/>
              </a:rPr>
              <a:t> 6 </a:t>
            </a:r>
            <a:r>
              <a:rPr lang="en-US" dirty="0" err="1">
                <a:latin typeface="Times New Roman" panose="02020603050405020304" pitchFamily="18" charset="0"/>
                <a:ea typeface="Times New Roman" panose="02020603050405020304" pitchFamily="18" charset="0"/>
              </a:rPr>
              <a:t>tại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Hoa</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Kỳ</a:t>
            </a:r>
            <a:r>
              <a:rPr lang="en-US" dirty="0">
                <a:latin typeface="Times New Roman" panose="02020603050405020304" pitchFamily="18" charset="0"/>
                <a:ea typeface="Times New Roman" panose="02020603050405020304" pitchFamily="18" charset="0"/>
              </a:rPr>
              <a:t>).</a:t>
            </a:r>
            <a:endParaRPr lang="en-US" dirty="0"/>
          </a:p>
        </p:txBody>
      </p:sp>
    </p:spTree>
    <p:extLst>
      <p:ext uri="{BB962C8B-B14F-4D97-AF65-F5344CB8AC3E}">
        <p14:creationId xmlns:p14="http://schemas.microsoft.com/office/powerpoint/2010/main" val="2209979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8B1D5C-08DB-4DC8-8854-8F9AA60C9CBA}"/>
              </a:ext>
            </a:extLst>
          </p:cNvPr>
          <p:cNvSpPr>
            <a:spLocks noGrp="1"/>
          </p:cNvSpPr>
          <p:nvPr>
            <p:ph idx="1"/>
          </p:nvPr>
        </p:nvSpPr>
        <p:spPr>
          <a:xfrm>
            <a:off x="0" y="185530"/>
            <a:ext cx="9144000" cy="5991433"/>
          </a:xfrm>
        </p:spPr>
        <p:txBody>
          <a:bodyPr>
            <a:normAutofit/>
          </a:bodyPr>
          <a:lstStyle/>
          <a:p>
            <a:pPr marL="0" indent="0" algn="ctr">
              <a:buNone/>
            </a:pPr>
            <a:r>
              <a:rPr lang="en-US" sz="3600" dirty="0">
                <a:solidFill>
                  <a:srgbClr val="0070C0"/>
                </a:solidFill>
              </a:rPr>
              <a:t>THE AND</a:t>
            </a:r>
          </a:p>
          <a:p>
            <a:pPr marL="0" indent="0" algn="ctr">
              <a:buNone/>
            </a:pPr>
            <a:endParaRPr lang="en-US" sz="3600" dirty="0">
              <a:solidFill>
                <a:srgbClr val="0070C0"/>
              </a:solidFill>
            </a:endParaRPr>
          </a:p>
          <a:p>
            <a:pPr marL="0" indent="0" algn="ctr">
              <a:buNone/>
            </a:pPr>
            <a:r>
              <a:rPr lang="en-US" sz="3600" dirty="0">
                <a:solidFill>
                  <a:srgbClr val="0070C0"/>
                </a:solidFill>
              </a:rPr>
              <a:t>XIN CHÂN THÀNH CẢM </a:t>
            </a:r>
            <a:r>
              <a:rPr lang="vi-VN" sz="3600" dirty="0">
                <a:solidFill>
                  <a:srgbClr val="0070C0"/>
                </a:solidFill>
              </a:rPr>
              <a:t>Ơ</a:t>
            </a:r>
            <a:r>
              <a:rPr lang="en-US" sz="3600" dirty="0">
                <a:solidFill>
                  <a:srgbClr val="0070C0"/>
                </a:solidFill>
              </a:rPr>
              <a:t>N</a:t>
            </a:r>
          </a:p>
        </p:txBody>
      </p:sp>
    </p:spTree>
    <p:extLst>
      <p:ext uri="{BB962C8B-B14F-4D97-AF65-F5344CB8AC3E}">
        <p14:creationId xmlns:p14="http://schemas.microsoft.com/office/powerpoint/2010/main" val="22934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0C5038-2AB4-479C-8330-671A3B88FDD0}"/>
              </a:ext>
            </a:extLst>
          </p:cNvPr>
          <p:cNvSpPr>
            <a:spLocks noGrp="1"/>
          </p:cNvSpPr>
          <p:nvPr>
            <p:ph idx="1"/>
          </p:nvPr>
        </p:nvSpPr>
        <p:spPr>
          <a:xfrm>
            <a:off x="0" y="278296"/>
            <a:ext cx="9144000" cy="6579704"/>
          </a:xfrm>
        </p:spPr>
        <p:txBody>
          <a:bodyPr/>
          <a:lstStyle/>
          <a:p>
            <a:pPr marL="0" indent="0">
              <a:buNone/>
            </a:pP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Phân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phối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suất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quan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trọng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nhất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toàn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bộ</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lĩnh</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vực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thống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kê</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là</a:t>
            </a:r>
            <a:r>
              <a:rPr lang="en-US"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phân</a:t>
            </a:r>
            <a:r>
              <a:rPr lang="en-US" b="1"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phối</a:t>
            </a:r>
            <a:r>
              <a:rPr lang="en-US" b="1"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chuẩn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Đồ</a:t>
            </a:r>
            <a:r>
              <a:rPr lang="en-US" dirty="0">
                <a:latin typeface="Times New Roman" panose="02020603050405020304" pitchFamily="18" charset="0"/>
                <a:ea typeface="Calibri" panose="020F0502020204030204" pitchFamily="34" charset="0"/>
              </a:rPr>
              <a:t> thị </a:t>
            </a:r>
            <a:r>
              <a:rPr lang="en-US" dirty="0" err="1">
                <a:latin typeface="Times New Roman" panose="02020603050405020304" pitchFamily="18" charset="0"/>
                <a:ea typeface="Calibri" panose="020F0502020204030204" pitchFamily="34" charset="0"/>
              </a:rPr>
              <a:t>của</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nó</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được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gọi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là</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một</a:t>
            </a:r>
            <a:r>
              <a:rPr lang="en-US"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đường</a:t>
            </a:r>
            <a:r>
              <a:rPr lang="en-US" b="1"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cong</a:t>
            </a:r>
            <a:r>
              <a:rPr lang="en-US" b="1" dirty="0">
                <a:latin typeface="Times New Roman" panose="02020603050405020304" pitchFamily="18" charset="0"/>
                <a:ea typeface="Calibri" panose="020F0502020204030204" pitchFamily="34" charset="0"/>
              </a:rPr>
              <a:t> </a:t>
            </a:r>
            <a:r>
              <a:rPr lang="en-US" b="1" dirty="0" err="1">
                <a:latin typeface="Times New Roman" panose="02020603050405020304" pitchFamily="18" charset="0"/>
                <a:ea typeface="Calibri" panose="020F0502020204030204" pitchFamily="34" charset="0"/>
              </a:rPr>
              <a:t>chuẩn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là</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một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đường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có</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dạng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hình</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quả</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chuông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nó</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miêu</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tả</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xấp</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xỉ</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nhiều</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hiện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tượng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xảy</a:t>
            </a:r>
            <a:r>
              <a:rPr lang="en-US" dirty="0">
                <a:latin typeface="Times New Roman" panose="02020603050405020304" pitchFamily="18" charset="0"/>
                <a:ea typeface="Calibri" panose="020F0502020204030204" pitchFamily="34" charset="0"/>
              </a:rPr>
              <a:t> ra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tự</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nhiên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công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nghiệp</a:t>
            </a:r>
            <a:r>
              <a:rPr lang="en-US" dirty="0">
                <a:latin typeface="Times New Roman" panose="02020603050405020304" pitchFamily="18" charset="0"/>
                <a:ea typeface="Calibri" panose="020F0502020204030204" pitchFamily="34" charset="0"/>
              </a:rPr>
              <a:t> và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nghiên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cứu</a:t>
            </a:r>
            <a:r>
              <a:rPr lang="en-US" dirty="0">
                <a:latin typeface="Times New Roman" panose="02020603050405020304" pitchFamily="18" charset="0"/>
                <a:ea typeface="Calibri" panose="020F0502020204030204" pitchFamily="34" charset="0"/>
              </a:rPr>
              <a:t>.</a:t>
            </a:r>
          </a:p>
          <a:p>
            <a:pPr marL="0" indent="0">
              <a:buNone/>
            </a:pPr>
            <a:endParaRPr lang="en-US" dirty="0">
              <a:latin typeface="Times New Roman" panose="02020603050405020304" pitchFamily="18" charset="0"/>
              <a:ea typeface="Calibri" panose="020F0502020204030204" pitchFamily="34" charset="0"/>
            </a:endParaRPr>
          </a:p>
          <a:p>
            <a:pPr marL="0" indent="0">
              <a:buNone/>
            </a:pP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số</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đo</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vật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lí</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một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vùng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như</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thí</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nghiệm</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về</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khí</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tượng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số</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đo</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về</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lượng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mưa</a:t>
            </a:r>
            <a:r>
              <a:rPr lang="en-US" dirty="0">
                <a:latin typeface="Times New Roman" panose="02020603050405020304" pitchFamily="18" charset="0"/>
                <a:ea typeface="Calibri" panose="020F0502020204030204" pitchFamily="34" charset="0"/>
              </a:rPr>
              <a:t>, và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số</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đo</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về</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khâu</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của</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quá</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trình</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sản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xuất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thông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thường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được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giải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thích</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bằng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phân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phối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chuẩn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Thêm</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vào</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đó</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các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sai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số</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trong</a:t>
            </a:r>
            <a:r>
              <a:rPr lang="en-US" dirty="0">
                <a:latin typeface="Times New Roman" panose="02020603050405020304" pitchFamily="18" charset="0"/>
                <a:ea typeface="Calibri" panose="020F0502020204030204" pitchFamily="34" charset="0"/>
              </a:rPr>
              <a:t> khoa </a:t>
            </a:r>
            <a:r>
              <a:rPr lang="en-US" dirty="0" err="1">
                <a:latin typeface="Times New Roman" panose="02020603050405020304" pitchFamily="18" charset="0"/>
                <a:ea typeface="Calibri" panose="020F0502020204030204" pitchFamily="34" charset="0"/>
              </a:rPr>
              <a:t>học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thường</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được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xấp</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xỉ</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bởi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một</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phân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phối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chuẩn</a:t>
            </a:r>
            <a:r>
              <a:rPr lang="en-US" dirty="0">
                <a:latin typeface="Times New Roman" panose="02020603050405020304" pitchFamily="18" charset="0"/>
                <a:ea typeface="Calibri" panose="020F0502020204030204" pitchFamily="34" charset="0"/>
              </a:rPr>
              <a:t>.</a:t>
            </a:r>
          </a:p>
          <a:p>
            <a:pPr marL="0" indent="0">
              <a:buNone/>
            </a:pPr>
            <a:endParaRPr lang="en-US" dirty="0"/>
          </a:p>
        </p:txBody>
      </p:sp>
    </p:spTree>
    <p:extLst>
      <p:ext uri="{BB962C8B-B14F-4D97-AF65-F5344CB8AC3E}">
        <p14:creationId xmlns:p14="http://schemas.microsoft.com/office/powerpoint/2010/main" val="234046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3BAE1-BD35-4F7A-B7B9-C85F16C016EA}"/>
              </a:ext>
            </a:extLst>
          </p:cNvPr>
          <p:cNvSpPr>
            <a:spLocks noGrp="1"/>
          </p:cNvSpPr>
          <p:nvPr>
            <p:ph idx="1"/>
          </p:nvPr>
        </p:nvSpPr>
        <p:spPr>
          <a:xfrm>
            <a:off x="0" y="291548"/>
            <a:ext cx="9144000" cy="6566452"/>
          </a:xfrm>
        </p:spPr>
        <p:txBody>
          <a:bodyPr/>
          <a:lstStyle/>
          <a:p>
            <a:pPr marL="0" marR="0" indent="215900" algn="just">
              <a:lnSpc>
                <a:spcPct val="150000"/>
              </a:lnSpc>
              <a:spcBef>
                <a:spcPts val="0"/>
              </a:spcBef>
              <a:spcAft>
                <a:spcPts val="0"/>
              </a:spcAft>
            </a:pPr>
            <a:r>
              <a:rPr lang="en-US" dirty="0" err="1">
                <a:latin typeface="Times New Roman" panose="02020603050405020304" pitchFamily="18" charset="0"/>
                <a:ea typeface="Calibri" panose="020F0502020204030204" pitchFamily="34" charset="0"/>
                <a:cs typeface="Times New Roman" panose="02020603050405020304" pitchFamily="18" charset="0"/>
              </a:rPr>
              <a:t>Vào</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năm</a:t>
            </a:r>
            <a:r>
              <a:rPr lang="en-US" dirty="0">
                <a:latin typeface="Times New Roman" panose="02020603050405020304" pitchFamily="18" charset="0"/>
                <a:ea typeface="Calibri" panose="020F0502020204030204" pitchFamily="34" charset="0"/>
                <a:cs typeface="Times New Roman" panose="02020603050405020304" pitchFamily="18" charset="0"/>
              </a:rPr>
              <a:t> 1733, </a:t>
            </a:r>
            <a:r>
              <a:rPr lang="en-US" dirty="0" err="1">
                <a:latin typeface="Times New Roman" panose="02020603050405020304" pitchFamily="18" charset="0"/>
                <a:ea typeface="Calibri" panose="020F0502020204030204" pitchFamily="34" charset="0"/>
                <a:cs typeface="Times New Roman" panose="02020603050405020304" pitchFamily="18" charset="0"/>
              </a:rPr>
              <a:t>Abeaham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DeMoivre</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đã</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tìm</a:t>
            </a:r>
            <a:r>
              <a:rPr lang="en-US" dirty="0">
                <a:latin typeface="Times New Roman" panose="02020603050405020304" pitchFamily="18" charset="0"/>
                <a:ea typeface="Calibri" panose="020F0502020204030204" pitchFamily="34" charset="0"/>
                <a:cs typeface="Times New Roman" panose="02020603050405020304" pitchFamily="18" charset="0"/>
              </a:rPr>
              <a:t> ra </a:t>
            </a:r>
            <a:r>
              <a:rPr lang="en-US"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toán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học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đường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cong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cung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cấp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nền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tảng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kiến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thức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cơ</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bản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nhờ</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rất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nhiều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lý</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thống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kê</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đã</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tìm</a:t>
            </a:r>
            <a:r>
              <a:rPr lang="en-US" dirty="0">
                <a:latin typeface="Times New Roman" panose="02020603050405020304" pitchFamily="18" charset="0"/>
                <a:ea typeface="Calibri" panose="020F0502020204030204" pitchFamily="34" charset="0"/>
                <a:cs typeface="Times New Roman" panose="02020603050405020304" pitchFamily="18" charset="0"/>
              </a:rPr>
              <a:t> ra. </a:t>
            </a:r>
          </a:p>
          <a:p>
            <a:pPr marL="0" marR="0" indent="215900" algn="just">
              <a:lnSpc>
                <a:spcPct val="150000"/>
              </a:lnSpc>
              <a:spcBef>
                <a:spcPts val="0"/>
              </a:spcBef>
              <a:spcAft>
                <a:spcPts val="0"/>
              </a:spcAft>
            </a:pP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thường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nhắc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như</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phân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phối</a:t>
            </a:r>
            <a:r>
              <a:rPr lang="en-US" b="1" dirty="0">
                <a:latin typeface="Times New Roman" panose="02020603050405020304" pitchFamily="18" charset="0"/>
                <a:ea typeface="Calibri" panose="020F0502020204030204" pitchFamily="34" charset="0"/>
                <a:cs typeface="Times New Roman" panose="02020603050405020304" pitchFamily="18" charset="0"/>
              </a:rPr>
              <a:t> Gaussian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để</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tưởng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nhớ</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đến</a:t>
            </a:r>
            <a:r>
              <a:rPr lang="en-US" dirty="0">
                <a:latin typeface="Times New Roman" panose="02020603050405020304" pitchFamily="18" charset="0"/>
                <a:ea typeface="Calibri" panose="020F0502020204030204" pitchFamily="34" charset="0"/>
                <a:cs typeface="Times New Roman" panose="02020603050405020304" pitchFamily="18" charset="0"/>
              </a:rPr>
              <a:t> Karl Friedrich Gauss (1777 – 1855), </a:t>
            </a:r>
            <a:r>
              <a:rPr lang="en-US"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cũng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tìm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thấy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đường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cong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nhờ</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việc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nghiên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cứu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sai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trong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việc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lặp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lặp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lại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phép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đo</a:t>
            </a:r>
            <a:r>
              <a:rPr lang="en-US" dirty="0">
                <a:latin typeface="Times New Roman" panose="02020603050405020304" pitchFamily="18" charset="0"/>
                <a:ea typeface="Calibri" panose="020F0502020204030204" pitchFamily="34" charset="0"/>
                <a:cs typeface="Times New Roman" panose="02020603050405020304" pitchFamily="18" charset="0"/>
              </a:rPr>
              <a:t> với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lần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như</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nhau</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45976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C22A71-57D2-401D-8D10-BE0905D96C24}"/>
              </a:ext>
            </a:extLst>
          </p:cNvPr>
          <p:cNvSpPr>
            <a:spLocks noGrp="1"/>
          </p:cNvSpPr>
          <p:nvPr>
            <p:ph idx="1"/>
          </p:nvPr>
        </p:nvSpPr>
        <p:spPr>
          <a:xfrm>
            <a:off x="0" y="238538"/>
            <a:ext cx="9144000" cy="6619461"/>
          </a:xfrm>
        </p:spPr>
        <p:txBody>
          <a:bodyPr/>
          <a:lstStyle/>
          <a:p>
            <a:pPr marL="0" marR="0" algn="just">
              <a:lnSpc>
                <a:spcPct val="150000"/>
              </a:lnSpc>
              <a:spcBef>
                <a:spcPts val="0"/>
              </a:spcBef>
              <a:spcAft>
                <a:spcPts val="0"/>
              </a:spcAft>
            </a:pPr>
            <a:r>
              <a:rPr lang="vi-VN" dirty="0">
                <a:latin typeface="Times New Roman" panose="02020603050405020304" pitchFamily="18" charset="0"/>
                <a:ea typeface="Calibri" panose="020F0502020204030204" pitchFamily="34" charset="0"/>
                <a:cs typeface="Times New Roman" panose="02020603050405020304" pitchFamily="18" charset="0"/>
              </a:rPr>
              <a:t> Báo cáo gồm 2 phần: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Phần 1:Trình bày về phân phối chuẩn.</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       Phần 2: Trình bày </a:t>
            </a:r>
            <a:r>
              <a:rPr lang="en-US" dirty="0" err="1">
                <a:latin typeface="Times New Roman" panose="02020603050405020304" pitchFamily="18" charset="0"/>
                <a:ea typeface="Calibri" panose="020F0502020204030204" pitchFamily="34" charset="0"/>
                <a:cs typeface="Times New Roman" panose="02020603050405020304" pitchFamily="18" charset="0"/>
              </a:rPr>
              <a:t>về</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xấp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xỉ</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nhị</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thức</a:t>
            </a:r>
            <a:r>
              <a:rPr lang="vi-VN"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0"/>
              </a:spcAft>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Điểm mạnh của báo cáo là các ví dụ minh họa  trong thực tế </a:t>
            </a:r>
            <a:r>
              <a:rPr lang="en-US" dirty="0">
                <a:latin typeface="Times New Roman" panose="02020603050405020304" pitchFamily="18" charset="0"/>
                <a:ea typeface="Calibri" panose="020F0502020204030204" pitchFamily="34" charset="0"/>
                <a:cs typeface="Times New Roman" panose="02020603050405020304" pitchFamily="18" charset="0"/>
              </a:rPr>
              <a:t>  </a:t>
            </a:r>
          </a:p>
          <a:p>
            <a:pPr marL="0" marR="0" indent="0" algn="just">
              <a:lnSpc>
                <a:spcPct val="150000"/>
              </a:lnSpc>
              <a:spcBef>
                <a:spcPts val="0"/>
              </a:spcBef>
              <a:spcAft>
                <a:spcPts val="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kèm theo hình vẽ rất dễ hiểu. Mỗi một phần đều có các bài</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tập áp dụng.</a:t>
            </a:r>
            <a:endParaRPr lang="en-US" dirty="0"/>
          </a:p>
        </p:txBody>
      </p:sp>
    </p:spTree>
    <p:extLst>
      <p:ext uri="{BB962C8B-B14F-4D97-AF65-F5344CB8AC3E}">
        <p14:creationId xmlns:p14="http://schemas.microsoft.com/office/powerpoint/2010/main" val="413474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2B77A9-D282-4BCB-A100-5B2543A6855B}"/>
              </a:ext>
            </a:extLst>
          </p:cNvPr>
          <p:cNvSpPr>
            <a:spLocks noGrp="1"/>
          </p:cNvSpPr>
          <p:nvPr>
            <p:ph idx="1"/>
          </p:nvPr>
        </p:nvSpPr>
        <p:spPr>
          <a:xfrm>
            <a:off x="0" y="212034"/>
            <a:ext cx="9144000" cy="6645965"/>
          </a:xfrm>
        </p:spPr>
        <p:txBody>
          <a:bodyPr/>
          <a:lstStyle/>
          <a:p>
            <a:pPr marL="571500" indent="-571500">
              <a:buAutoNum type="romanUcPeriod"/>
            </a:pP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endParaRPr lang="en-US" dirty="0">
              <a:latin typeface="Times New Roman" panose="02020603050405020304" pitchFamily="18" charset="0"/>
              <a:cs typeface="Times New Roman" panose="02020603050405020304" pitchFamily="18" charset="0"/>
            </a:endParaRPr>
          </a:p>
          <a:p>
            <a:pPr marL="0" indent="0">
              <a:buNone/>
            </a:pPr>
            <a:r>
              <a:rPr lang="vi-VN" spc="-20" dirty="0">
                <a:latin typeface="Times New Roman" panose="02020603050405020304" pitchFamily="18" charset="0"/>
                <a:ea typeface="Calibri" panose="020F0502020204030204" pitchFamily="34" charset="0"/>
              </a:rPr>
              <a:t>Phân phối xác suất quan trọng nhất trong toàn bộ lĩnh vực thống kê là </a:t>
            </a:r>
            <a:r>
              <a:rPr lang="vi-VN" b="1" spc="-20" dirty="0">
                <a:latin typeface="Times New Roman" panose="02020603050405020304" pitchFamily="18" charset="0"/>
                <a:ea typeface="Calibri" panose="020F0502020204030204" pitchFamily="34" charset="0"/>
              </a:rPr>
              <a:t>phân phối chuẩn</a:t>
            </a:r>
            <a:r>
              <a:rPr lang="vi-VN" spc="-20" dirty="0">
                <a:latin typeface="Times New Roman" panose="02020603050405020304" pitchFamily="18" charset="0"/>
                <a:ea typeface="Calibri" panose="020F0502020204030204" pitchFamily="34" charset="0"/>
              </a:rPr>
              <a:t>. Đồ thị của nó được gọi là một </a:t>
            </a:r>
            <a:r>
              <a:rPr lang="vi-VN" b="1" spc="-20" dirty="0">
                <a:latin typeface="Times New Roman" panose="02020603050405020304" pitchFamily="18" charset="0"/>
                <a:ea typeface="Calibri" panose="020F0502020204030204" pitchFamily="34" charset="0"/>
              </a:rPr>
              <a:t>đường cong chuẩn</a:t>
            </a:r>
            <a:r>
              <a:rPr lang="vi-VN" spc="-20" dirty="0">
                <a:latin typeface="Times New Roman" panose="02020603050405020304" pitchFamily="18" charset="0"/>
                <a:ea typeface="Calibri" panose="020F0502020204030204" pitchFamily="34" charset="0"/>
              </a:rPr>
              <a:t>, là một đường cong có dạng hình quả chuông </a:t>
            </a:r>
            <a:r>
              <a:rPr lang="en-US" spc="-20" dirty="0">
                <a:latin typeface="Times New Roman" panose="02020603050405020304" pitchFamily="18" charset="0"/>
                <a:ea typeface="Calibri" panose="020F0502020204030204" pitchFamily="34" charset="0"/>
              </a:rPr>
              <a:t>.</a:t>
            </a:r>
          </a:p>
          <a:p>
            <a:pPr marL="0" indent="0">
              <a:buNone/>
            </a:pPr>
            <a:endParaRPr lang="en-US" spc="-20" dirty="0">
              <a:latin typeface="Times New Roman" panose="02020603050405020304" pitchFamily="18" charset="0"/>
              <a:ea typeface="Calibri" panose="020F0502020204030204" pitchFamily="34" charset="0"/>
            </a:endParaRPr>
          </a:p>
          <a:p>
            <a:pPr marL="0" indent="0">
              <a:buNone/>
            </a:pPr>
            <a:endParaRPr lang="en-US" spc="-20" dirty="0">
              <a:latin typeface="Times New Roman" panose="02020603050405020304" pitchFamily="18" charset="0"/>
              <a:ea typeface="Calibri" panose="020F0502020204030204" pitchFamily="34" charset="0"/>
            </a:endParaRPr>
          </a:p>
          <a:p>
            <a:pPr marL="0" indent="0">
              <a:buNone/>
            </a:pPr>
            <a:endParaRPr lang="en-US" spc="-20" dirty="0">
              <a:latin typeface="Times New Roman" panose="02020603050405020304" pitchFamily="18" charset="0"/>
              <a:ea typeface="Calibri" panose="020F0502020204030204" pitchFamily="34" charset="0"/>
            </a:endParaRPr>
          </a:p>
          <a:p>
            <a:pPr marL="0" indent="0">
              <a:buNone/>
            </a:pPr>
            <a:endParaRPr lang="en-US" spc="-20" dirty="0">
              <a:latin typeface="Times New Roman" panose="02020603050405020304" pitchFamily="18" charset="0"/>
              <a:ea typeface="Calibri" panose="020F0502020204030204" pitchFamily="34" charset="0"/>
            </a:endParaRPr>
          </a:p>
          <a:p>
            <a:pPr marL="0" indent="0">
              <a:buNone/>
            </a:pPr>
            <a:endParaRPr lang="en-US" spc="-20" dirty="0">
              <a:latin typeface="Times New Roman" panose="02020603050405020304" pitchFamily="18" charset="0"/>
              <a:ea typeface="Calibri" panose="020F0502020204030204" pitchFamily="34" charset="0"/>
            </a:endParaRPr>
          </a:p>
          <a:p>
            <a:pPr marL="0" indent="0">
              <a:buNone/>
            </a:pPr>
            <a:endParaRPr lang="en-US" spc="-20" dirty="0">
              <a:latin typeface="Times New Roman" panose="02020603050405020304" pitchFamily="18" charset="0"/>
              <a:ea typeface="Calibri" panose="020F0502020204030204" pitchFamily="34" charset="0"/>
            </a:endParaRPr>
          </a:p>
          <a:p>
            <a:pPr marL="0" indent="0">
              <a:buNone/>
            </a:pPr>
            <a:r>
              <a:rPr lang="en-US" spc="-20" dirty="0">
                <a:latin typeface="Times New Roman" panose="02020603050405020304" pitchFamily="18" charset="0"/>
                <a:ea typeface="Calibri" panose="020F0502020204030204" pitchFamily="34" charset="0"/>
              </a:rPr>
              <a:t>                                      </a:t>
            </a:r>
            <a:r>
              <a:rPr lang="en-US" spc="-20" dirty="0" err="1">
                <a:latin typeface="Times New Roman" panose="02020603050405020304" pitchFamily="18" charset="0"/>
                <a:ea typeface="Calibri" panose="020F0502020204030204" pitchFamily="34" charset="0"/>
              </a:rPr>
              <a:t>Đường</a:t>
            </a:r>
            <a:r>
              <a:rPr lang="en-US" spc="-20" dirty="0">
                <a:latin typeface="Times New Roman" panose="02020603050405020304" pitchFamily="18" charset="0"/>
                <a:ea typeface="Calibri" panose="020F0502020204030204" pitchFamily="34" charset="0"/>
              </a:rPr>
              <a:t> </a:t>
            </a:r>
            <a:r>
              <a:rPr lang="en-US" spc="-20" dirty="0" err="1">
                <a:latin typeface="Times New Roman" panose="02020603050405020304" pitchFamily="18" charset="0"/>
                <a:ea typeface="Calibri" panose="020F0502020204030204" pitchFamily="34" charset="0"/>
              </a:rPr>
              <a:t>cong</a:t>
            </a:r>
            <a:r>
              <a:rPr lang="en-US" spc="-20" dirty="0">
                <a:latin typeface="Times New Roman" panose="02020603050405020304" pitchFamily="18" charset="0"/>
                <a:ea typeface="Calibri" panose="020F0502020204030204" pitchFamily="34" charset="0"/>
              </a:rPr>
              <a:t> </a:t>
            </a:r>
            <a:r>
              <a:rPr lang="en-US" spc="-20" dirty="0" err="1">
                <a:latin typeface="Times New Roman" panose="02020603050405020304" pitchFamily="18" charset="0"/>
                <a:ea typeface="Calibri" panose="020F0502020204030204" pitchFamily="34" charset="0"/>
              </a:rPr>
              <a:t>chuẩn</a:t>
            </a:r>
            <a:endParaRPr lang="en-US" spc="-20" dirty="0">
              <a:latin typeface="Times New Roman" panose="02020603050405020304" pitchFamily="18" charset="0"/>
              <a:ea typeface="Calibri" panose="020F0502020204030204" pitchFamily="34" charset="0"/>
            </a:endParaRPr>
          </a:p>
          <a:p>
            <a:pPr marL="0" indent="0">
              <a:buNone/>
            </a:pPr>
            <a:endParaRPr lang="en-US"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22B03EA-994D-4527-B223-F2D1F435E703}"/>
              </a:ext>
            </a:extLst>
          </p:cNvPr>
          <p:cNvPicPr/>
          <p:nvPr/>
        </p:nvPicPr>
        <p:blipFill rotWithShape="1">
          <a:blip r:embed="rId2" cstate="print">
            <a:extLst>
              <a:ext uri="{28A0092B-C50C-407E-A947-70E740481C1C}">
                <a14:useLocalDpi xmlns:a14="http://schemas.microsoft.com/office/drawing/2010/main" val="0"/>
              </a:ext>
            </a:extLst>
          </a:blip>
          <a:srcRect l="18696" r="11538" b="8527"/>
          <a:stretch/>
        </p:blipFill>
        <p:spPr bwMode="auto">
          <a:xfrm>
            <a:off x="2610679" y="2655252"/>
            <a:ext cx="4346712" cy="291066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82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2E60EE-020F-4F2E-AE8D-5400F694A82E}"/>
              </a:ext>
            </a:extLst>
          </p:cNvPr>
          <p:cNvSpPr>
            <a:spLocks noGrp="1"/>
          </p:cNvSpPr>
          <p:nvPr>
            <p:ph idx="1"/>
          </p:nvPr>
        </p:nvSpPr>
        <p:spPr>
          <a:xfrm>
            <a:off x="0" y="185530"/>
            <a:ext cx="9144000" cy="6672470"/>
          </a:xfrm>
        </p:spPr>
        <p:txBody>
          <a:bodyPr/>
          <a:lstStyle/>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X, với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và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p>
        </p:txBody>
      </p:sp>
      <p:graphicFrame>
        <p:nvGraphicFramePr>
          <p:cNvPr id="21" name="Object 20">
            <a:extLst>
              <a:ext uri="{FF2B5EF4-FFF2-40B4-BE49-F238E27FC236}">
                <a16:creationId xmlns:a16="http://schemas.microsoft.com/office/drawing/2014/main" id="{FCF2072C-0F05-4888-9F79-D9E578D22687}"/>
              </a:ext>
            </a:extLst>
          </p:cNvPr>
          <p:cNvGraphicFramePr>
            <a:graphicFrameLocks noChangeAspect="1"/>
          </p:cNvGraphicFramePr>
          <p:nvPr>
            <p:extLst>
              <p:ext uri="{D42A27DB-BD31-4B8C-83A1-F6EECF244321}">
                <p14:modId xmlns:p14="http://schemas.microsoft.com/office/powerpoint/2010/main" val="925396375"/>
              </p:ext>
            </p:extLst>
          </p:nvPr>
        </p:nvGraphicFramePr>
        <p:xfrm>
          <a:off x="8422313" y="833917"/>
          <a:ext cx="416891" cy="292100"/>
        </p:xfrm>
        <a:graphic>
          <a:graphicData uri="http://schemas.openxmlformats.org/presentationml/2006/ole">
            <mc:AlternateContent xmlns:mc="http://schemas.openxmlformats.org/markup-compatibility/2006">
              <mc:Choice xmlns:v="urn:schemas-microsoft-com:vml" Requires="v">
                <p:oleObj spid="_x0000_s2128" name="Equation" r:id="rId3" imgW="279360" imgH="291960" progId="Equation.DSMT4">
                  <p:embed/>
                </p:oleObj>
              </mc:Choice>
              <mc:Fallback>
                <p:oleObj name="Equation" r:id="rId3" imgW="279360" imgH="291960" progId="Equation.DSMT4">
                  <p:embed/>
                  <p:pic>
                    <p:nvPicPr>
                      <p:cNvPr id="0" name=""/>
                      <p:cNvPicPr/>
                      <p:nvPr/>
                    </p:nvPicPr>
                    <p:blipFill>
                      <a:blip r:embed="rId4"/>
                      <a:stretch>
                        <a:fillRect/>
                      </a:stretch>
                    </p:blipFill>
                    <p:spPr>
                      <a:xfrm>
                        <a:off x="8422313" y="833917"/>
                        <a:ext cx="416891" cy="2921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DD88B4B3-A25E-4C41-967B-A4A70B39DC04}"/>
              </a:ext>
            </a:extLst>
          </p:cNvPr>
          <p:cNvGraphicFramePr>
            <a:graphicFrameLocks noChangeAspect="1"/>
          </p:cNvGraphicFramePr>
          <p:nvPr>
            <p:extLst>
              <p:ext uri="{D42A27DB-BD31-4B8C-83A1-F6EECF244321}">
                <p14:modId xmlns:p14="http://schemas.microsoft.com/office/powerpoint/2010/main" val="1693362843"/>
              </p:ext>
            </p:extLst>
          </p:nvPr>
        </p:nvGraphicFramePr>
        <p:xfrm>
          <a:off x="2269159" y="1226790"/>
          <a:ext cx="393700" cy="381000"/>
        </p:xfrm>
        <a:graphic>
          <a:graphicData uri="http://schemas.openxmlformats.org/presentationml/2006/ole">
            <mc:AlternateContent xmlns:mc="http://schemas.openxmlformats.org/markup-compatibility/2006">
              <mc:Choice xmlns:v="urn:schemas-microsoft-com:vml" Requires="v">
                <p:oleObj spid="_x0000_s2129" name="Equation" r:id="rId5" imgW="393480" imgH="380880" progId="Equation.DSMT4">
                  <p:embed/>
                </p:oleObj>
              </mc:Choice>
              <mc:Fallback>
                <p:oleObj name="Equation" r:id="rId5" imgW="393480" imgH="380880" progId="Equation.DSMT4">
                  <p:embed/>
                  <p:pic>
                    <p:nvPicPr>
                      <p:cNvPr id="0" name=""/>
                      <p:cNvPicPr/>
                      <p:nvPr/>
                    </p:nvPicPr>
                    <p:blipFill>
                      <a:blip r:embed="rId6"/>
                      <a:stretch>
                        <a:fillRect/>
                      </a:stretch>
                    </p:blipFill>
                    <p:spPr>
                      <a:xfrm>
                        <a:off x="2269159" y="1226790"/>
                        <a:ext cx="393700" cy="381000"/>
                      </a:xfrm>
                      <a:prstGeom prst="rect">
                        <a:avLst/>
                      </a:prstGeom>
                    </p:spPr>
                  </p:pic>
                </p:oleObj>
              </mc:Fallback>
            </mc:AlternateContent>
          </a:graphicData>
        </a:graphic>
      </p:graphicFrame>
      <p:sp>
        <p:nvSpPr>
          <p:cNvPr id="25" name="Rectangle 26">
            <a:extLst>
              <a:ext uri="{FF2B5EF4-FFF2-40B4-BE49-F238E27FC236}">
                <a16:creationId xmlns:a16="http://schemas.microsoft.com/office/drawing/2014/main" id="{C0B0B95A-F098-4BBB-A414-01B417DCB33B}"/>
              </a:ext>
            </a:extLst>
          </p:cNvPr>
          <p:cNvSpPr>
            <a:spLocks noChangeArrowheads="1"/>
          </p:cNvSpPr>
          <p:nvPr/>
        </p:nvSpPr>
        <p:spPr bwMode="auto">
          <a:xfrm>
            <a:off x="0" y="196132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28">
            <a:extLst>
              <a:ext uri="{FF2B5EF4-FFF2-40B4-BE49-F238E27FC236}">
                <a16:creationId xmlns:a16="http://schemas.microsoft.com/office/drawing/2014/main" id="{9B0627EE-6220-4F62-8C18-F163C631CD93}"/>
              </a:ext>
            </a:extLst>
          </p:cNvPr>
          <p:cNvSpPr>
            <a:spLocks noChangeArrowheads="1"/>
          </p:cNvSpPr>
          <p:nvPr/>
        </p:nvSpPr>
        <p:spPr bwMode="auto">
          <a:xfrm>
            <a:off x="0" y="26504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931E65EE-12D8-4372-919D-D80E7C50F2DE}"/>
              </a:ext>
            </a:extLst>
          </p:cNvPr>
          <p:cNvGraphicFramePr>
            <a:graphicFrameLocks noChangeAspect="1"/>
          </p:cNvGraphicFramePr>
          <p:nvPr>
            <p:extLst>
              <p:ext uri="{D42A27DB-BD31-4B8C-83A1-F6EECF244321}">
                <p14:modId xmlns:p14="http://schemas.microsoft.com/office/powerpoint/2010/main" val="3324534244"/>
              </p:ext>
            </p:extLst>
          </p:nvPr>
        </p:nvGraphicFramePr>
        <p:xfrm>
          <a:off x="537059" y="2398161"/>
          <a:ext cx="6673851" cy="909637"/>
        </p:xfrm>
        <a:graphic>
          <a:graphicData uri="http://schemas.openxmlformats.org/presentationml/2006/ole">
            <mc:AlternateContent xmlns:mc="http://schemas.openxmlformats.org/markup-compatibility/2006">
              <mc:Choice xmlns:v="urn:schemas-microsoft-com:vml" Requires="v">
                <p:oleObj spid="_x0000_s2130" name="Equation" r:id="rId7" imgW="6667200" imgH="888840" progId="Equation.DSMT4">
                  <p:embed/>
                </p:oleObj>
              </mc:Choice>
              <mc:Fallback>
                <p:oleObj name="Equation" r:id="rId7" imgW="6667200" imgH="888840" progId="Equation.DSMT4">
                  <p:embed/>
                  <p:pic>
                    <p:nvPicPr>
                      <p:cNvPr id="0" name="Object 27"/>
                      <p:cNvPicPr>
                        <a:picLocks noChangeAspect="1" noChangeArrowheads="1"/>
                      </p:cNvPicPr>
                      <p:nvPr/>
                    </p:nvPicPr>
                    <p:blipFill>
                      <a:blip r:embed="rId8"/>
                      <a:srcRect/>
                      <a:stretch>
                        <a:fillRect/>
                      </a:stretch>
                    </p:blipFill>
                    <p:spPr bwMode="auto">
                      <a:xfrm>
                        <a:off x="537059" y="2398161"/>
                        <a:ext cx="6673851" cy="909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57" name="Picture 9">
            <a:extLst>
              <a:ext uri="{FF2B5EF4-FFF2-40B4-BE49-F238E27FC236}">
                <a16:creationId xmlns:a16="http://schemas.microsoft.com/office/drawing/2014/main" id="{AD2EF3AE-F239-428C-BBE5-8D44E9A6C29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714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0AE652EF-C6D2-4334-8B45-45E520114A6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33350" cy="17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463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840AA6-22AF-4C42-9558-EF22BFA7B98D}"/>
              </a:ext>
            </a:extLst>
          </p:cNvPr>
          <p:cNvSpPr>
            <a:spLocks noGrp="1"/>
          </p:cNvSpPr>
          <p:nvPr>
            <p:ph idx="1"/>
          </p:nvPr>
        </p:nvSpPr>
        <p:spPr>
          <a:xfrm>
            <a:off x="13252" y="132524"/>
            <a:ext cx="9144000" cy="6725476"/>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2. </a:t>
            </a:r>
            <a:r>
              <a:rPr lang="en-US" dirty="0" err="1">
                <a:solidFill>
                  <a:srgbClr val="0070C0"/>
                </a:solidFill>
                <a:latin typeface="Times New Roman" panose="02020603050405020304" pitchFamily="18" charset="0"/>
                <a:cs typeface="Times New Roman" panose="02020603050405020304" pitchFamily="18" charset="0"/>
              </a:rPr>
              <a:t>Diện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tích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phần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bên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dưới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đường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cong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chuẩn</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a:solidFill>
                  <a:srgbClr val="0070C0"/>
                </a:solidFill>
                <a:latin typeface="Times New Roman" panose="02020603050405020304" pitchFamily="18" charset="0"/>
                <a:cs typeface="Times New Roman" panose="02020603050405020304" pitchFamily="18" charset="0"/>
              </a:rPr>
              <a:t>                                                    </a:t>
            </a:r>
          </a:p>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diện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tích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phần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bôi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đen</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endParaRPr lang="en-US" dirty="0">
              <a:solidFill>
                <a:srgbClr val="0070C0"/>
              </a:solidFill>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49DD024A-1E7D-4626-88D9-87E5BBDE70FD}"/>
              </a:ext>
            </a:extLst>
          </p:cNvPr>
          <p:cNvSpPr>
            <a:spLocks noChangeArrowheads="1"/>
          </p:cNvSpPr>
          <p:nvPr/>
        </p:nvSpPr>
        <p:spPr bwMode="auto">
          <a:xfrm>
            <a:off x="13252"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68E4A6F0-ADDC-4465-9579-1D2274393F0A}"/>
              </a:ext>
            </a:extLst>
          </p:cNvPr>
          <p:cNvGraphicFramePr>
            <a:graphicFrameLocks noChangeAspect="1"/>
          </p:cNvGraphicFramePr>
          <p:nvPr>
            <p:extLst>
              <p:ext uri="{D42A27DB-BD31-4B8C-83A1-F6EECF244321}">
                <p14:modId xmlns:p14="http://schemas.microsoft.com/office/powerpoint/2010/main" val="1884608578"/>
              </p:ext>
            </p:extLst>
          </p:nvPr>
        </p:nvGraphicFramePr>
        <p:xfrm>
          <a:off x="356977" y="927172"/>
          <a:ext cx="8250238" cy="1071562"/>
        </p:xfrm>
        <a:graphic>
          <a:graphicData uri="http://schemas.openxmlformats.org/presentationml/2006/ole">
            <mc:AlternateContent xmlns:mc="http://schemas.openxmlformats.org/markup-compatibility/2006">
              <mc:Choice xmlns:v="urn:schemas-microsoft-com:vml" Requires="v">
                <p:oleObj spid="_x0000_s3099" name="Equation" r:id="rId3" imgW="8242200" imgH="1091880" progId="Equation.DSMT4">
                  <p:embed/>
                </p:oleObj>
              </mc:Choice>
              <mc:Fallback>
                <p:oleObj name="Equation" r:id="rId3" imgW="8242200" imgH="1091880" progId="Equation.DSMT4">
                  <p:embed/>
                  <p:pic>
                    <p:nvPicPr>
                      <p:cNvPr id="0" name="Object 1"/>
                      <p:cNvPicPr>
                        <a:picLocks noChangeAspect="1" noChangeArrowheads="1"/>
                      </p:cNvPicPr>
                      <p:nvPr/>
                    </p:nvPicPr>
                    <p:blipFill>
                      <a:blip r:embed="rId4"/>
                      <a:srcRect/>
                      <a:stretch>
                        <a:fillRect/>
                      </a:stretch>
                    </p:blipFill>
                    <p:spPr bwMode="auto">
                      <a:xfrm>
                        <a:off x="356977" y="927172"/>
                        <a:ext cx="8250238" cy="1071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5">
            <a:extLst>
              <a:ext uri="{FF2B5EF4-FFF2-40B4-BE49-F238E27FC236}">
                <a16:creationId xmlns:a16="http://schemas.microsoft.com/office/drawing/2014/main" id="{1C665FB8-43BD-4825-A64B-B1B5315836C0}"/>
              </a:ext>
            </a:extLst>
          </p:cNvPr>
          <p:cNvPicPr/>
          <p:nvPr/>
        </p:nvPicPr>
        <p:blipFill>
          <a:blip r:embed="rId5"/>
          <a:stretch>
            <a:fillRect/>
          </a:stretch>
        </p:blipFill>
        <p:spPr>
          <a:xfrm>
            <a:off x="2226364" y="2263775"/>
            <a:ext cx="5393635" cy="3037095"/>
          </a:xfrm>
          <a:prstGeom prst="rect">
            <a:avLst/>
          </a:prstGeom>
        </p:spPr>
      </p:pic>
      <p:graphicFrame>
        <p:nvGraphicFramePr>
          <p:cNvPr id="9" name="Object 8">
            <a:extLst>
              <a:ext uri="{FF2B5EF4-FFF2-40B4-BE49-F238E27FC236}">
                <a16:creationId xmlns:a16="http://schemas.microsoft.com/office/drawing/2014/main" id="{6D045C05-4A81-49F6-B851-6D4002749AEC}"/>
              </a:ext>
            </a:extLst>
          </p:cNvPr>
          <p:cNvGraphicFramePr>
            <a:graphicFrameLocks noChangeAspect="1"/>
          </p:cNvGraphicFramePr>
          <p:nvPr>
            <p:extLst>
              <p:ext uri="{D42A27DB-BD31-4B8C-83A1-F6EECF244321}">
                <p14:modId xmlns:p14="http://schemas.microsoft.com/office/powerpoint/2010/main" val="957232399"/>
              </p:ext>
            </p:extLst>
          </p:nvPr>
        </p:nvGraphicFramePr>
        <p:xfrm>
          <a:off x="2239620" y="5786645"/>
          <a:ext cx="2387600" cy="431800"/>
        </p:xfrm>
        <a:graphic>
          <a:graphicData uri="http://schemas.openxmlformats.org/presentationml/2006/ole">
            <mc:AlternateContent xmlns:mc="http://schemas.openxmlformats.org/markup-compatibility/2006">
              <mc:Choice xmlns:v="urn:schemas-microsoft-com:vml" Requires="v">
                <p:oleObj spid="_x0000_s3100" name="Equation" r:id="rId6" imgW="2387520" imgH="431640" progId="Equation.DSMT4">
                  <p:embed/>
                </p:oleObj>
              </mc:Choice>
              <mc:Fallback>
                <p:oleObj name="Equation" r:id="rId6" imgW="2387520" imgH="431640" progId="Equation.DSMT4">
                  <p:embed/>
                  <p:pic>
                    <p:nvPicPr>
                      <p:cNvPr id="0" name=""/>
                      <p:cNvPicPr/>
                      <p:nvPr/>
                    </p:nvPicPr>
                    <p:blipFill>
                      <a:blip r:embed="rId7"/>
                      <a:stretch>
                        <a:fillRect/>
                      </a:stretch>
                    </p:blipFill>
                    <p:spPr>
                      <a:xfrm>
                        <a:off x="2239620" y="5786645"/>
                        <a:ext cx="2387600" cy="431800"/>
                      </a:xfrm>
                      <a:prstGeom prst="rect">
                        <a:avLst/>
                      </a:prstGeom>
                    </p:spPr>
                  </p:pic>
                </p:oleObj>
              </mc:Fallback>
            </mc:AlternateContent>
          </a:graphicData>
        </a:graphic>
      </p:graphicFrame>
    </p:spTree>
    <p:extLst>
      <p:ext uri="{BB962C8B-B14F-4D97-AF65-F5344CB8AC3E}">
        <p14:creationId xmlns:p14="http://schemas.microsoft.com/office/powerpoint/2010/main" val="3582642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fade">
                                      <p:cBhvr>
                                        <p:cTn id="40" dur="1000"/>
                                        <p:tgtEl>
                                          <p:spTgt spid="3">
                                            <p:txEl>
                                              <p:pRg st="11" end="11"/>
                                            </p:txEl>
                                          </p:spTgt>
                                        </p:tgtEl>
                                      </p:cBhvr>
                                    </p:animEffect>
                                    <p:anim calcmode="lin" valueType="num">
                                      <p:cBhvr>
                                        <p:cTn id="4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09C09B-37C7-4FB1-845C-FCFA6FDC256B}"/>
              </a:ext>
            </a:extLst>
          </p:cNvPr>
          <p:cNvSpPr>
            <a:spLocks noGrp="1"/>
          </p:cNvSpPr>
          <p:nvPr>
            <p:ph idx="1"/>
          </p:nvPr>
        </p:nvSpPr>
        <p:spPr>
          <a:xfrm>
            <a:off x="0" y="185530"/>
            <a:ext cx="9144000" cy="6520070"/>
          </a:xfrm>
        </p:spPr>
        <p:txBody>
          <a:bodyPr>
            <a:normAutofit/>
          </a:bodyPr>
          <a:lstStyle/>
          <a:p>
            <a:pPr marL="0" indent="0">
              <a:buNone/>
            </a:pPr>
            <a:r>
              <a:rPr lang="en-US" sz="3200" dirty="0">
                <a:solidFill>
                  <a:srgbClr val="0070C0"/>
                </a:solidFill>
                <a:latin typeface="Times New Roman" panose="02020603050405020304" pitchFamily="18" charset="0"/>
                <a:cs typeface="Times New Roman" panose="02020603050405020304" pitchFamily="18" charset="0"/>
              </a:rPr>
              <a:t>II. </a:t>
            </a:r>
            <a:r>
              <a:rPr lang="en-US" sz="3200" dirty="0" err="1">
                <a:solidFill>
                  <a:srgbClr val="0070C0"/>
                </a:solidFill>
                <a:latin typeface="Times New Roman" panose="02020603050405020304" pitchFamily="18" charset="0"/>
                <a:cs typeface="Times New Roman" panose="02020603050405020304" pitchFamily="18" charset="0"/>
              </a:rPr>
              <a:t>Xấp</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xỉ</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chuẩn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của</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phân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phối</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nhị</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thức</a:t>
            </a:r>
            <a:endParaRPr lang="en-US" sz="3200" dirty="0">
              <a:solidFill>
                <a:srgbClr val="0070C0"/>
              </a:solidFill>
              <a:latin typeface="Times New Roman" panose="02020603050405020304" pitchFamily="18" charset="0"/>
              <a:cs typeface="Times New Roman" panose="02020603050405020304" pitchFamily="18" charset="0"/>
            </a:endParaRPr>
          </a:p>
          <a:p>
            <a:pPr marL="0" indent="0">
              <a:buNone/>
            </a:pPr>
            <a:endParaRPr lang="en-US" sz="3200" dirty="0">
              <a:solidFill>
                <a:srgbClr val="0070C0"/>
              </a:solidFill>
              <a:latin typeface="Times New Roman" panose="02020603050405020304" pitchFamily="18" charset="0"/>
              <a:cs typeface="Times New Roman" panose="02020603050405020304" pitchFamily="18" charset="0"/>
            </a:endParaRPr>
          </a:p>
          <a:p>
            <a:pPr marL="0" indent="0">
              <a:buNone/>
            </a:pPr>
            <a:r>
              <a:rPr lang="vi-VN" sz="3200" dirty="0">
                <a:solidFill>
                  <a:srgbClr val="0070C0"/>
                </a:solidFill>
                <a:latin typeface="Times New Roman" panose="02020603050405020304" pitchFamily="18" charset="0"/>
                <a:cs typeface="Times New Roman" panose="02020603050405020304" pitchFamily="18" charset="0"/>
              </a:rPr>
              <a:t>Xác suất liên quan đến các thực nghiệm nhị thức được tính bởi công thức </a:t>
            </a:r>
            <a:r>
              <a:rPr lang="en-US" sz="3200" dirty="0">
                <a:solidFill>
                  <a:srgbClr val="0070C0"/>
                </a:solidFill>
                <a:latin typeface="Times New Roman" panose="02020603050405020304" pitchFamily="18" charset="0"/>
                <a:cs typeface="Times New Roman" panose="02020603050405020304" pitchFamily="18" charset="0"/>
              </a:rPr>
              <a:t>b(</a:t>
            </a:r>
            <a:r>
              <a:rPr lang="en-US" sz="3200" dirty="0" err="1">
                <a:solidFill>
                  <a:srgbClr val="0070C0"/>
                </a:solidFill>
                <a:latin typeface="Times New Roman" panose="02020603050405020304" pitchFamily="18" charset="0"/>
                <a:cs typeface="Times New Roman" panose="02020603050405020304" pitchFamily="18" charset="0"/>
              </a:rPr>
              <a:t>x,n,p</a:t>
            </a:r>
            <a:r>
              <a:rPr lang="en-US" sz="3200" dirty="0">
                <a:solidFill>
                  <a:srgbClr val="0070C0"/>
                </a:solidFill>
                <a:latin typeface="Times New Roman" panose="02020603050405020304" pitchFamily="18" charset="0"/>
                <a:cs typeface="Times New Roman" panose="02020603050405020304" pitchFamily="18" charset="0"/>
              </a:rPr>
              <a:t>)</a:t>
            </a:r>
            <a:r>
              <a:rPr lang="vi-VN" sz="3200" dirty="0">
                <a:solidFill>
                  <a:srgbClr val="0070C0"/>
                </a:solidFill>
                <a:latin typeface="Times New Roman" panose="02020603050405020304" pitchFamily="18" charset="0"/>
                <a:cs typeface="Times New Roman" panose="02020603050405020304" pitchFamily="18" charset="0"/>
              </a:rPr>
              <a:t>  trong phân phối nhị thức hoặc được tra từ Bảng  khi </a:t>
            </a:r>
            <a:r>
              <a:rPr lang="en-US" sz="3200" dirty="0">
                <a:solidFill>
                  <a:srgbClr val="0070C0"/>
                </a:solidFill>
                <a:latin typeface="Times New Roman" panose="02020603050405020304" pitchFamily="18" charset="0"/>
                <a:cs typeface="Times New Roman" panose="02020603050405020304" pitchFamily="18" charset="0"/>
              </a:rPr>
              <a:t>n</a:t>
            </a:r>
            <a:r>
              <a:rPr lang="vi-VN" sz="3200" dirty="0">
                <a:solidFill>
                  <a:srgbClr val="0070C0"/>
                </a:solidFill>
                <a:latin typeface="Times New Roman" panose="02020603050405020304" pitchFamily="18" charset="0"/>
                <a:cs typeface="Times New Roman" panose="02020603050405020304" pitchFamily="18" charset="0"/>
              </a:rPr>
              <a:t>  nhỏ. Thêm vào đó, xác suất nhị thức cũng được tính sẵn trong một số phần mềm máy tính. Tuy nhiên, chúng ta cũng nên tìm hiểu về mối quan hệ giữa phân phối nhị thức và phân phối chuẩn. Phân phối nhị thức là  phân phối rời rạc</a:t>
            </a:r>
            <a:endParaRPr lang="en-US" sz="32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593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B0B7DF-5654-4699-B58D-3D89CAFA1726}"/>
              </a:ext>
            </a:extLst>
          </p:cNvPr>
          <p:cNvSpPr>
            <a:spLocks noGrp="1"/>
          </p:cNvSpPr>
          <p:nvPr>
            <p:ph idx="1"/>
          </p:nvPr>
        </p:nvSpPr>
        <p:spPr>
          <a:xfrm>
            <a:off x="0" y="196948"/>
            <a:ext cx="9144000" cy="6661052"/>
          </a:xfrm>
        </p:spPr>
        <p:txBody>
          <a:bodyPr/>
          <a:lstStyle/>
          <a:p>
            <a:pPr marL="0" indent="0">
              <a:buNone/>
            </a:pPr>
            <a:r>
              <a:rPr lang="vi-VN" dirty="0">
                <a:latin typeface="Times New Roman" panose="02020603050405020304" pitchFamily="18" charset="0"/>
                <a:cs typeface="Times New Roman" panose="02020603050405020304" pitchFamily="18" charset="0"/>
              </a:rPr>
              <a:t>Phân phối chuẩn thường là một xấp xỉ tốt đối với phân phối rời rạc khi các số liệu của phân phối rời rạc tạo nên một đường gấp khúc có hình dáng giống với một quả chuông. Theo lý thuyết, một số phân phối hội tụ tới phân phối chuẩn khi các tham số của nó tiến tới một giá trị xác định. Phân phối chuẩn là một phân phối xấp xỉ thuận tiện vì hàm phân phối của nó rất dễ lập bảng. Phân phối nhị thức được xấp xỉ một cách khá tốt bởi phân phối chuẩn trong các bài toán thực hành khi mà người ta làm việc với hàm phân phối.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25703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1141</Words>
  <Application>Microsoft Office PowerPoint</Application>
  <PresentationFormat>On-screen Show (4:3)</PresentationFormat>
  <Paragraphs>93</Paragraphs>
  <Slides>15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24" baseType="lpstr">
      <vt:lpstr>Arial</vt:lpstr>
      <vt:lpstr>Calibri</vt:lpstr>
      <vt:lpstr>Calibri Light</vt:lpstr>
      <vt:lpstr>Cambria</vt:lpstr>
      <vt:lpstr>Cambria Math</vt:lpstr>
      <vt:lpstr>Times New Roman</vt:lpstr>
      <vt:lpstr>Office Theme</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Thế Lâm</dc:creator>
  <cp:lastModifiedBy>Nguyễn Thế Lâm</cp:lastModifiedBy>
  <cp:revision>3</cp:revision>
  <dcterms:created xsi:type="dcterms:W3CDTF">2021-01-21T16:53:50Z</dcterms:created>
  <dcterms:modified xsi:type="dcterms:W3CDTF">2021-01-21T17:03:59Z</dcterms:modified>
</cp:coreProperties>
</file>