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0" r:id="rId6"/>
    <p:sldId id="271" r:id="rId7"/>
    <p:sldId id="263" r:id="rId8"/>
    <p:sldId id="264" r:id="rId9"/>
    <p:sldId id="265" r:id="rId10"/>
    <p:sldId id="267" r:id="rId11"/>
    <p:sldId id="272" r:id="rId12"/>
    <p:sldId id="295" r:id="rId13"/>
    <p:sldId id="296" r:id="rId14"/>
    <p:sldId id="268" r:id="rId15"/>
    <p:sldId id="282" r:id="rId16"/>
    <p:sldId id="285" r:id="rId17"/>
    <p:sldId id="277" r:id="rId18"/>
    <p:sldId id="286" r:id="rId19"/>
    <p:sldId id="269" r:id="rId20"/>
    <p:sldId id="293" r:id="rId21"/>
    <p:sldId id="283" r:id="rId22"/>
    <p:sldId id="287" r:id="rId23"/>
    <p:sldId id="288" r:id="rId24"/>
    <p:sldId id="289" r:id="rId25"/>
    <p:sldId id="29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ê Sơn" initials="LS" lastIdx="1" clrIdx="0">
    <p:extLst>
      <p:ext uri="{19B8F6BF-5375-455C-9EA6-DF929625EA0E}">
        <p15:presenceInfo xmlns:p15="http://schemas.microsoft.com/office/powerpoint/2012/main" userId="c80d643c684997f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BD99"/>
    <a:srgbClr val="325D80"/>
    <a:srgbClr val="E46C0A"/>
    <a:srgbClr val="93CDDD"/>
    <a:srgbClr val="F1737F"/>
    <a:srgbClr val="C16D87"/>
    <a:srgbClr val="7F7F7F"/>
    <a:srgbClr val="5B4D6B"/>
    <a:srgbClr val="6C5C80"/>
    <a:srgbClr val="F8B2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Kiểu Trung bình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Kiểu Sáng 3 - Màu chủ đề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91" autoAdjust="0"/>
    <p:restoredTop sz="94660"/>
  </p:normalViewPr>
  <p:slideViewPr>
    <p:cSldViewPr>
      <p:cViewPr varScale="1">
        <p:scale>
          <a:sx n="69" d="100"/>
          <a:sy n="69" d="100"/>
        </p:scale>
        <p:origin x="153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7-01T10:38:49.455" idx="1">
    <p:pos x="10" y="10"/>
    <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24.xml"/><Relationship Id="rId1" Type="http://schemas.openxmlformats.org/officeDocument/2006/relationships/slideLayout" Target="../slideLayouts/slideLayout2.xml"/><Relationship Id="rId4" Type="http://schemas.openxmlformats.org/officeDocument/2006/relationships/slide" Target="slide22.xml"/></Relationships>
</file>

<file path=ppt/slides/_rels/slide2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3" name="Tiêu đề phụ 2">
            <a:extLst>
              <a:ext uri="{FF2B5EF4-FFF2-40B4-BE49-F238E27FC236}">
                <a16:creationId xmlns:a16="http://schemas.microsoft.com/office/drawing/2014/main" id="{5AA9A427-26D3-419F-A7DC-63053C4107DF}"/>
              </a:ext>
            </a:extLst>
          </p:cNvPr>
          <p:cNvSpPr>
            <a:spLocks noGrp="1"/>
          </p:cNvSpPr>
          <p:nvPr>
            <p:ph type="subTitle" idx="1"/>
          </p:nvPr>
        </p:nvSpPr>
        <p:spPr>
          <a:xfrm>
            <a:off x="0" y="1295215"/>
            <a:ext cx="5486400" cy="1219200"/>
          </a:xfrm>
        </p:spPr>
        <p:txBody>
          <a:bodyPr/>
          <a:lstStyle/>
          <a:p>
            <a:r>
              <a:rPr lang="en-US" sz="3600" b="1" dirty="0">
                <a:solidFill>
                  <a:srgbClr val="FF0000"/>
                </a:solidFill>
              </a:rPr>
              <a:t>BÁO CÁO TỔNG KẾT NCKH</a:t>
            </a:r>
          </a:p>
        </p:txBody>
      </p:sp>
      <p:sp>
        <p:nvSpPr>
          <p:cNvPr id="15" name="Hình chữ nhật 14">
            <a:extLst>
              <a:ext uri="{FF2B5EF4-FFF2-40B4-BE49-F238E27FC236}">
                <a16:creationId xmlns:a16="http://schemas.microsoft.com/office/drawing/2014/main" id="{D70755F6-7F2D-4B6D-B110-B33B464E0BD5}"/>
              </a:ext>
            </a:extLst>
          </p:cNvPr>
          <p:cNvSpPr/>
          <p:nvPr/>
        </p:nvSpPr>
        <p:spPr>
          <a:xfrm>
            <a:off x="146241" y="1905000"/>
            <a:ext cx="685800" cy="152400"/>
          </a:xfrm>
          <a:prstGeom prst="rect">
            <a:avLst/>
          </a:prstGeom>
          <a:solidFill>
            <a:srgbClr val="C7D51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Hình chữ nhật 15">
            <a:extLst>
              <a:ext uri="{FF2B5EF4-FFF2-40B4-BE49-F238E27FC236}">
                <a16:creationId xmlns:a16="http://schemas.microsoft.com/office/drawing/2014/main" id="{79E4F824-4994-49E3-B8C5-7AB755E92F4B}"/>
              </a:ext>
            </a:extLst>
          </p:cNvPr>
          <p:cNvSpPr/>
          <p:nvPr/>
        </p:nvSpPr>
        <p:spPr>
          <a:xfrm>
            <a:off x="840364" y="1905000"/>
            <a:ext cx="685800" cy="152400"/>
          </a:xfrm>
          <a:prstGeom prst="rect">
            <a:avLst/>
          </a:prstGeom>
          <a:solidFill>
            <a:srgbClr val="E2F21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Hình chữ nhật 16">
            <a:extLst>
              <a:ext uri="{FF2B5EF4-FFF2-40B4-BE49-F238E27FC236}">
                <a16:creationId xmlns:a16="http://schemas.microsoft.com/office/drawing/2014/main" id="{735EEFC9-6542-452A-B12C-1127CE5AB476}"/>
              </a:ext>
            </a:extLst>
          </p:cNvPr>
          <p:cNvSpPr/>
          <p:nvPr/>
        </p:nvSpPr>
        <p:spPr>
          <a:xfrm>
            <a:off x="1534487" y="1905000"/>
            <a:ext cx="685800" cy="152400"/>
          </a:xfrm>
          <a:prstGeom prst="rect">
            <a:avLst/>
          </a:prstGeom>
          <a:solidFill>
            <a:srgbClr val="B7CF3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Hình chữ nhật 17">
            <a:extLst>
              <a:ext uri="{FF2B5EF4-FFF2-40B4-BE49-F238E27FC236}">
                <a16:creationId xmlns:a16="http://schemas.microsoft.com/office/drawing/2014/main" id="{280E24F0-80BE-45A7-9A0A-D1DD94C83548}"/>
              </a:ext>
            </a:extLst>
          </p:cNvPr>
          <p:cNvSpPr/>
          <p:nvPr/>
        </p:nvSpPr>
        <p:spPr>
          <a:xfrm>
            <a:off x="2245256" y="1905000"/>
            <a:ext cx="685800" cy="152400"/>
          </a:xfrm>
          <a:prstGeom prst="rect">
            <a:avLst/>
          </a:prstGeom>
          <a:solidFill>
            <a:srgbClr val="B4B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Hình chữ nhật 18">
            <a:extLst>
              <a:ext uri="{FF2B5EF4-FFF2-40B4-BE49-F238E27FC236}">
                <a16:creationId xmlns:a16="http://schemas.microsoft.com/office/drawing/2014/main" id="{4B6BC6A0-FB11-426B-B61F-D054900E2B99}"/>
              </a:ext>
            </a:extLst>
          </p:cNvPr>
          <p:cNvSpPr/>
          <p:nvPr/>
        </p:nvSpPr>
        <p:spPr>
          <a:xfrm>
            <a:off x="2957690" y="1905000"/>
            <a:ext cx="685800" cy="152400"/>
          </a:xfrm>
          <a:prstGeom prst="rect">
            <a:avLst/>
          </a:prstGeom>
          <a:solidFill>
            <a:srgbClr val="E2F21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Hình chữ nhật 19">
            <a:extLst>
              <a:ext uri="{FF2B5EF4-FFF2-40B4-BE49-F238E27FC236}">
                <a16:creationId xmlns:a16="http://schemas.microsoft.com/office/drawing/2014/main" id="{8876FDAF-3A87-4C7B-A831-2E3723C2790E}"/>
              </a:ext>
            </a:extLst>
          </p:cNvPr>
          <p:cNvSpPr/>
          <p:nvPr/>
        </p:nvSpPr>
        <p:spPr>
          <a:xfrm>
            <a:off x="3657546" y="1905000"/>
            <a:ext cx="685800" cy="152400"/>
          </a:xfrm>
          <a:prstGeom prst="rect">
            <a:avLst/>
          </a:prstGeom>
          <a:solidFill>
            <a:srgbClr val="FEFA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Hình chữ nhật 20">
            <a:extLst>
              <a:ext uri="{FF2B5EF4-FFF2-40B4-BE49-F238E27FC236}">
                <a16:creationId xmlns:a16="http://schemas.microsoft.com/office/drawing/2014/main" id="{84678151-0297-4529-AD98-6E092A8AB058}"/>
              </a:ext>
            </a:extLst>
          </p:cNvPr>
          <p:cNvSpPr/>
          <p:nvPr/>
        </p:nvSpPr>
        <p:spPr>
          <a:xfrm>
            <a:off x="4359992" y="1905000"/>
            <a:ext cx="685800" cy="152400"/>
          </a:xfrm>
          <a:prstGeom prst="rect">
            <a:avLst/>
          </a:prstGeom>
          <a:solidFill>
            <a:srgbClr val="FDFDB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Hộp Văn bản 21">
            <a:extLst>
              <a:ext uri="{FF2B5EF4-FFF2-40B4-BE49-F238E27FC236}">
                <a16:creationId xmlns:a16="http://schemas.microsoft.com/office/drawing/2014/main" id="{5EBE7300-D66D-41F2-8761-B555AD78BEE9}"/>
              </a:ext>
            </a:extLst>
          </p:cNvPr>
          <p:cNvSpPr txBox="1"/>
          <p:nvPr/>
        </p:nvSpPr>
        <p:spPr>
          <a:xfrm>
            <a:off x="411461" y="3140122"/>
            <a:ext cx="4998739" cy="286232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2000" dirty="0" err="1">
                <a:solidFill>
                  <a:schemeClr val="tx1"/>
                </a:solidFill>
                <a:latin typeface="Times New Roman" panose="02020603050405020304" pitchFamily="18" charset="0"/>
                <a:cs typeface="Times New Roman" panose="02020603050405020304" pitchFamily="18" charset="0"/>
              </a:rPr>
              <a:t>Giảng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viên</a:t>
            </a:r>
            <a:r>
              <a:rPr lang="en-US" sz="2000" dirty="0">
                <a:solidFill>
                  <a:schemeClr val="tx1"/>
                </a:solidFill>
                <a:latin typeface="Times New Roman" panose="02020603050405020304" pitchFamily="18" charset="0"/>
                <a:cs typeface="Times New Roman" panose="02020603050405020304" pitchFamily="18" charset="0"/>
              </a:rPr>
              <a:t> h</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ớng</a:t>
            </a:r>
            <a:r>
              <a:rPr lang="en-US" sz="2000" dirty="0">
                <a:solidFill>
                  <a:schemeClr val="tx1"/>
                </a:solidFill>
                <a:latin typeface="Times New Roman" panose="02020603050405020304" pitchFamily="18" charset="0"/>
                <a:cs typeface="Times New Roman" panose="02020603050405020304" pitchFamily="18" charset="0"/>
              </a:rPr>
              <a:t> </a:t>
            </a:r>
            <a:r>
              <a:rPr lang="en-US" sz="2000" err="1">
                <a:solidFill>
                  <a:schemeClr val="tx1"/>
                </a:solidFill>
                <a:latin typeface="Times New Roman" panose="02020603050405020304" pitchFamily="18" charset="0"/>
                <a:cs typeface="Times New Roman" panose="02020603050405020304" pitchFamily="18" charset="0"/>
              </a:rPr>
              <a:t>dẫn</a:t>
            </a:r>
            <a:r>
              <a:rPr lang="en-US" sz="2000" smtClean="0">
                <a:solidFill>
                  <a:schemeClr val="tx1"/>
                </a:solidFill>
                <a:latin typeface="Times New Roman" panose="02020603050405020304" pitchFamily="18" charset="0"/>
                <a:cs typeface="Times New Roman" panose="02020603050405020304" pitchFamily="18" charset="0"/>
              </a:rPr>
              <a:t>: </a:t>
            </a:r>
            <a:r>
              <a:rPr lang="en-US" sz="2000" b="1" smtClean="0">
                <a:solidFill>
                  <a:schemeClr val="tx1"/>
                </a:solidFill>
                <a:latin typeface="Times New Roman" panose="02020603050405020304" pitchFamily="18" charset="0"/>
                <a:cs typeface="Times New Roman" panose="02020603050405020304" pitchFamily="18" charset="0"/>
              </a:rPr>
              <a:t>TS. Phí Thị Kim Thư</a:t>
            </a:r>
            <a:endParaRPr lang="en-US" sz="2000" b="1" dirty="0">
              <a:solidFill>
                <a:schemeClr val="tx1"/>
              </a:solidFill>
              <a:latin typeface="Times New Roman" panose="02020603050405020304" pitchFamily="18" charset="0"/>
              <a:cs typeface="Times New Roman" panose="02020603050405020304" pitchFamily="18" charset="0"/>
            </a:endParaRPr>
          </a:p>
          <a:p>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err="1">
                <a:solidFill>
                  <a:schemeClr val="tx1"/>
                </a:solidFill>
                <a:latin typeface="Times New Roman" panose="02020603050405020304" pitchFamily="18" charset="0"/>
                <a:cs typeface="Times New Roman" panose="02020603050405020304" pitchFamily="18" charset="0"/>
              </a:rPr>
              <a:t>Trưởng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nhóm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nghiên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cứu</a:t>
            </a:r>
            <a:r>
              <a:rPr lang="en-US" sz="2000" dirty="0">
                <a:solidFill>
                  <a:schemeClr val="tx1"/>
                </a:solidFill>
                <a:latin typeface="Times New Roman" panose="02020603050405020304" pitchFamily="18" charset="0"/>
                <a:cs typeface="Times New Roman" panose="02020603050405020304" pitchFamily="18" charset="0"/>
              </a:rPr>
              <a:t>: </a:t>
            </a:r>
            <a:r>
              <a:rPr lang="en-US" sz="2000" b="1" dirty="0">
                <a:solidFill>
                  <a:schemeClr val="tx1"/>
                </a:solidFill>
                <a:latin typeface="Times New Roman" panose="02020603050405020304" pitchFamily="18" charset="0"/>
                <a:cs typeface="Times New Roman" panose="02020603050405020304" pitchFamily="18" charset="0"/>
              </a:rPr>
              <a:t>Lê </a:t>
            </a:r>
            <a:r>
              <a:rPr lang="en-US" sz="2000" b="1" dirty="0" err="1">
                <a:solidFill>
                  <a:schemeClr val="tx1"/>
                </a:solidFill>
                <a:latin typeface="Times New Roman" panose="02020603050405020304" pitchFamily="18" charset="0"/>
                <a:cs typeface="Times New Roman" panose="02020603050405020304" pitchFamily="18" charset="0"/>
              </a:rPr>
              <a:t>Thị</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a:solidFill>
                  <a:schemeClr val="tx1"/>
                </a:solidFill>
                <a:latin typeface="Times New Roman" panose="02020603050405020304" pitchFamily="18" charset="0"/>
                <a:cs typeface="Times New Roman" panose="02020603050405020304" pitchFamily="18" charset="0"/>
              </a:rPr>
              <a:t>Minh </a:t>
            </a:r>
            <a:r>
              <a:rPr lang="en-US" sz="2000" b="1" smtClean="0">
                <a:solidFill>
                  <a:schemeClr val="tx1"/>
                </a:solidFill>
                <a:latin typeface="Times New Roman" panose="02020603050405020304" pitchFamily="18" charset="0"/>
                <a:cs typeface="Times New Roman" panose="02020603050405020304" pitchFamily="18" charset="0"/>
              </a:rPr>
              <a:t>Huệ -</a:t>
            </a:r>
            <a:r>
              <a:rPr lang="en-US" sz="2000" b="1" dirty="0">
                <a:solidFill>
                  <a:schemeClr val="tx1"/>
                </a:solidFill>
                <a:latin typeface="Times New Roman" panose="02020603050405020304" pitchFamily="18" charset="0"/>
                <a:cs typeface="Times New Roman" panose="02020603050405020304" pitchFamily="18" charset="0"/>
              </a:rPr>
              <a:t>DCKTKT62E</a:t>
            </a:r>
          </a:p>
          <a:p>
            <a:r>
              <a:rPr lang="en-US" sz="2000" dirty="0" err="1">
                <a:solidFill>
                  <a:schemeClr val="tx1"/>
                </a:solidFill>
                <a:latin typeface="Times New Roman" panose="02020603050405020304" pitchFamily="18" charset="0"/>
                <a:cs typeface="Times New Roman" panose="02020603050405020304" pitchFamily="18" charset="0"/>
              </a:rPr>
              <a:t>Thành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viên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tham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gia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thực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hiện</a:t>
            </a:r>
            <a:r>
              <a:rPr lang="en-US" sz="2000" dirty="0">
                <a:solidFill>
                  <a:schemeClr val="tx1"/>
                </a:solidFill>
                <a:latin typeface="Times New Roman" panose="02020603050405020304" pitchFamily="18" charset="0"/>
                <a:cs typeface="Times New Roman" panose="02020603050405020304" pitchFamily="18" charset="0"/>
              </a:rPr>
              <a:t>:</a:t>
            </a:r>
          </a:p>
          <a:p>
            <a:r>
              <a:rPr lang="en-US" sz="2000" dirty="0" err="1">
                <a:solidFill>
                  <a:schemeClr val="tx1"/>
                </a:solidFill>
                <a:latin typeface="Times New Roman" panose="02020603050405020304" pitchFamily="18" charset="0"/>
                <a:cs typeface="Times New Roman" panose="02020603050405020304" pitchFamily="18" charset="0"/>
              </a:rPr>
              <a:t>Bùi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Thị</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Mỹ</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Hạnh</a:t>
            </a:r>
            <a:r>
              <a:rPr lang="en-US" sz="2000" dirty="0">
                <a:solidFill>
                  <a:schemeClr val="tx1"/>
                </a:solidFill>
                <a:latin typeface="Times New Roman" panose="02020603050405020304" pitchFamily="18" charset="0"/>
                <a:cs typeface="Times New Roman" panose="02020603050405020304" pitchFamily="18" charset="0"/>
              </a:rPr>
              <a:t> – DCKTKT62E</a:t>
            </a:r>
          </a:p>
          <a:p>
            <a:r>
              <a:rPr lang="en-US" sz="2000" dirty="0" err="1">
                <a:solidFill>
                  <a:schemeClr val="tx1"/>
                </a:solidFill>
                <a:latin typeface="Times New Roman" panose="02020603050405020304" pitchFamily="18" charset="0"/>
                <a:cs typeface="Times New Roman" panose="02020603050405020304" pitchFamily="18" charset="0"/>
              </a:rPr>
              <a:t>Nguyễn</a:t>
            </a:r>
            <a:r>
              <a:rPr lang="en-US" sz="2000" dirty="0">
                <a:solidFill>
                  <a:schemeClr val="tx1"/>
                </a:solidFill>
                <a:latin typeface="Times New Roman" panose="02020603050405020304" pitchFamily="18" charset="0"/>
                <a:cs typeface="Times New Roman" panose="02020603050405020304" pitchFamily="18" charset="0"/>
              </a:rPr>
              <a:t> Thu </a:t>
            </a:r>
            <a:r>
              <a:rPr lang="en-US" sz="2000" dirty="0" err="1">
                <a:solidFill>
                  <a:schemeClr val="tx1"/>
                </a:solidFill>
                <a:latin typeface="Times New Roman" panose="02020603050405020304" pitchFamily="18" charset="0"/>
                <a:cs typeface="Times New Roman" panose="02020603050405020304" pitchFamily="18" charset="0"/>
              </a:rPr>
              <a:t>Hà</a:t>
            </a:r>
            <a:r>
              <a:rPr lang="en-US" sz="2000" dirty="0">
                <a:solidFill>
                  <a:schemeClr val="tx1"/>
                </a:solidFill>
                <a:latin typeface="Times New Roman" panose="02020603050405020304" pitchFamily="18" charset="0"/>
                <a:cs typeface="Times New Roman" panose="02020603050405020304" pitchFamily="18" charset="0"/>
              </a:rPr>
              <a:t> – DCKTKT62E</a:t>
            </a:r>
          </a:p>
          <a:p>
            <a:r>
              <a:rPr lang="en-US" sz="2000" dirty="0">
                <a:solidFill>
                  <a:schemeClr val="tx1"/>
                </a:solidFill>
                <a:latin typeface="Times New Roman" panose="02020603050405020304" pitchFamily="18" charset="0"/>
                <a:cs typeface="Times New Roman" panose="02020603050405020304" pitchFamily="18" charset="0"/>
              </a:rPr>
              <a:t>Lê Thanh </a:t>
            </a:r>
            <a:r>
              <a:rPr lang="en-US" sz="2000" dirty="0" err="1">
                <a:solidFill>
                  <a:schemeClr val="tx1"/>
                </a:solidFill>
                <a:latin typeface="Times New Roman" panose="02020603050405020304" pitchFamily="18" charset="0"/>
                <a:cs typeface="Times New Roman" panose="02020603050405020304" pitchFamily="18" charset="0"/>
              </a:rPr>
              <a:t>Sơn</a:t>
            </a:r>
            <a:r>
              <a:rPr lang="en-US" sz="2000" dirty="0">
                <a:solidFill>
                  <a:schemeClr val="tx1"/>
                </a:solidFill>
                <a:latin typeface="Times New Roman" panose="02020603050405020304" pitchFamily="18" charset="0"/>
                <a:cs typeface="Times New Roman" panose="02020603050405020304" pitchFamily="18" charset="0"/>
              </a:rPr>
              <a:t> – DCKTKT62E</a:t>
            </a:r>
          </a:p>
          <a:p>
            <a:r>
              <a:rPr lang="en-US" sz="2000" dirty="0" err="1">
                <a:solidFill>
                  <a:schemeClr val="tx1"/>
                </a:solidFill>
                <a:latin typeface="Times New Roman" panose="02020603050405020304" pitchFamily="18" charset="0"/>
                <a:cs typeface="Times New Roman" panose="02020603050405020304" pitchFamily="18" charset="0"/>
              </a:rPr>
              <a:t>Đỗ</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Thị</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Riệu</a:t>
            </a:r>
            <a:r>
              <a:rPr lang="en-US" sz="2000" dirty="0">
                <a:solidFill>
                  <a:schemeClr val="tx1"/>
                </a:solidFill>
                <a:latin typeface="Times New Roman" panose="02020603050405020304" pitchFamily="18" charset="0"/>
                <a:cs typeface="Times New Roman" panose="02020603050405020304" pitchFamily="18" charset="0"/>
              </a:rPr>
              <a:t> Linh – DCKTKT62E</a:t>
            </a:r>
          </a:p>
        </p:txBody>
      </p:sp>
      <p:sp>
        <p:nvSpPr>
          <p:cNvPr id="4" name="Hình chữ nhật 3">
            <a:extLst>
              <a:ext uri="{FF2B5EF4-FFF2-40B4-BE49-F238E27FC236}">
                <a16:creationId xmlns:a16="http://schemas.microsoft.com/office/drawing/2014/main" id="{BE947493-B0AA-41A2-9F35-5CD9AAC19884}"/>
              </a:ext>
            </a:extLst>
          </p:cNvPr>
          <p:cNvSpPr/>
          <p:nvPr/>
        </p:nvSpPr>
        <p:spPr>
          <a:xfrm>
            <a:off x="112122" y="510896"/>
            <a:ext cx="7598831" cy="477054"/>
          </a:xfrm>
          <a:prstGeom prst="rect">
            <a:avLst/>
          </a:prstGeom>
          <a:noFill/>
        </p:spPr>
        <p:txBody>
          <a:bodyPr wrap="square" lIns="91440" tIns="45720" rIns="91440" bIns="45720">
            <a:spAutoFit/>
          </a:bodyPr>
          <a:lstStyle/>
          <a:p>
            <a:r>
              <a:rPr lang="en-US" sz="25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TR</a:t>
            </a:r>
            <a:r>
              <a:rPr lang="vi-VN" sz="25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Ư</a:t>
            </a:r>
            <a:r>
              <a:rPr lang="en-US" sz="25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ỜNG ĐẠI HỌC MỎ ĐỊA CHẤT HÀ NỘI</a:t>
            </a:r>
          </a:p>
        </p:txBody>
      </p:sp>
      <p:grpSp>
        <p:nvGrpSpPr>
          <p:cNvPr id="23" name="Group 22"/>
          <p:cNvGrpSpPr/>
          <p:nvPr/>
        </p:nvGrpSpPr>
        <p:grpSpPr>
          <a:xfrm>
            <a:off x="4800469" y="381000"/>
            <a:ext cx="6775659" cy="3808846"/>
            <a:chOff x="7267563" y="-511591"/>
            <a:chExt cx="6775659" cy="3808846"/>
          </a:xfrm>
          <a:blipFill>
            <a:blip r:embed="rId2"/>
            <a:stretch>
              <a:fillRect/>
            </a:stretch>
          </a:blipFill>
        </p:grpSpPr>
        <p:sp>
          <p:nvSpPr>
            <p:cNvPr id="24" name="Rounded Rectangle 23"/>
            <p:cNvSpPr/>
            <p:nvPr/>
          </p:nvSpPr>
          <p:spPr>
            <a:xfrm rot="19527182">
              <a:off x="7267563" y="-511591"/>
              <a:ext cx="4846320" cy="849085"/>
            </a:xfrm>
            <a:prstGeom prst="roundRect">
              <a:avLst>
                <a:gd name="adj" fmla="val 50000"/>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rot="19527182">
              <a:off x="7392415" y="239646"/>
              <a:ext cx="5577840" cy="849085"/>
            </a:xfrm>
            <a:prstGeom prst="roundRect">
              <a:avLst>
                <a:gd name="adj" fmla="val 50000"/>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rot="19527182">
              <a:off x="7419858" y="1056657"/>
              <a:ext cx="6309360" cy="849085"/>
            </a:xfrm>
            <a:prstGeom prst="roundRect">
              <a:avLst>
                <a:gd name="adj" fmla="val 50000"/>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rot="19527182">
              <a:off x="8556822" y="1641911"/>
              <a:ext cx="5486400" cy="849085"/>
            </a:xfrm>
            <a:prstGeom prst="roundRect">
              <a:avLst>
                <a:gd name="adj" fmla="val 50000"/>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rot="19527182">
              <a:off x="9614894" y="2448170"/>
              <a:ext cx="4206240" cy="849085"/>
            </a:xfrm>
            <a:prstGeom prst="roundRect">
              <a:avLst>
                <a:gd name="adj" fmla="val 50000"/>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94910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A5B4632-C963-4296-86F0-79AA9EA5AE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53746" y="303591"/>
            <a:ext cx="3251495"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EED1C8C0-E29D-47C7-97E4-7217CAD37C49}"/>
              </a:ext>
            </a:extLst>
          </p:cNvPr>
          <p:cNvSpPr>
            <a:spLocks noGrp="1"/>
          </p:cNvSpPr>
          <p:nvPr>
            <p:ph type="title"/>
          </p:nvPr>
        </p:nvSpPr>
        <p:spPr>
          <a:xfrm>
            <a:off x="457200" y="533401"/>
            <a:ext cx="2840277" cy="5360096"/>
          </a:xfrm>
        </p:spPr>
        <p:txBody>
          <a:bodyPr>
            <a:normAutofit/>
          </a:bodyPr>
          <a:lstStyle/>
          <a:p>
            <a:pPr>
              <a:lnSpc>
                <a:spcPct val="90000"/>
              </a:lnSpc>
            </a:pPr>
            <a:r>
              <a:rPr lang="vi-VN" sz="3500" b="1" dirty="0"/>
              <a:t>CHƯƠNG 1. CHUẨN MỰC KẾ TOÁN QUỐC TẾ VỀ TÀI SẢN CỐ ĐỊNH</a:t>
            </a:r>
            <a:r>
              <a:rPr lang="en-US" sz="3900" dirty="0"/>
              <a:t/>
            </a:r>
            <a:br>
              <a:rPr lang="en-US" sz="3900" dirty="0"/>
            </a:br>
            <a:endParaRPr lang="en-US" sz="3900" dirty="0"/>
          </a:p>
        </p:txBody>
      </p:sp>
      <p:sp>
        <p:nvSpPr>
          <p:cNvPr id="4" name="Right Arrow 3"/>
          <p:cNvSpPr/>
          <p:nvPr/>
        </p:nvSpPr>
        <p:spPr>
          <a:xfrm>
            <a:off x="4245851" y="303591"/>
            <a:ext cx="4200291" cy="5896743"/>
          </a:xfrm>
          <a:prstGeom prst="rightArrow">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6" name="Freeform 5">
            <a:hlinkClick r:id="rId2" action="ppaction://hlinksldjump"/>
          </p:cNvPr>
          <p:cNvSpPr/>
          <p:nvPr/>
        </p:nvSpPr>
        <p:spPr>
          <a:xfrm>
            <a:off x="3880546" y="2072613"/>
            <a:ext cx="1590551" cy="2358697"/>
          </a:xfrm>
          <a:custGeom>
            <a:avLst/>
            <a:gdLst>
              <a:gd name="connsiteX0" fmla="*/ 0 w 1590551"/>
              <a:gd name="connsiteY0" fmla="*/ 265097 h 2358697"/>
              <a:gd name="connsiteX1" fmla="*/ 265097 w 1590551"/>
              <a:gd name="connsiteY1" fmla="*/ 0 h 2358697"/>
              <a:gd name="connsiteX2" fmla="*/ 1325454 w 1590551"/>
              <a:gd name="connsiteY2" fmla="*/ 0 h 2358697"/>
              <a:gd name="connsiteX3" fmla="*/ 1590551 w 1590551"/>
              <a:gd name="connsiteY3" fmla="*/ 265097 h 2358697"/>
              <a:gd name="connsiteX4" fmla="*/ 1590551 w 1590551"/>
              <a:gd name="connsiteY4" fmla="*/ 2093600 h 2358697"/>
              <a:gd name="connsiteX5" fmla="*/ 1325454 w 1590551"/>
              <a:gd name="connsiteY5" fmla="*/ 2358697 h 2358697"/>
              <a:gd name="connsiteX6" fmla="*/ 265097 w 1590551"/>
              <a:gd name="connsiteY6" fmla="*/ 2358697 h 2358697"/>
              <a:gd name="connsiteX7" fmla="*/ 0 w 1590551"/>
              <a:gd name="connsiteY7" fmla="*/ 2093600 h 2358697"/>
              <a:gd name="connsiteX8" fmla="*/ 0 w 1590551"/>
              <a:gd name="connsiteY8" fmla="*/ 265097 h 2358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0551" h="2358697">
                <a:moveTo>
                  <a:pt x="0" y="265097"/>
                </a:moveTo>
                <a:cubicBezTo>
                  <a:pt x="0" y="118688"/>
                  <a:pt x="118688" y="0"/>
                  <a:pt x="265097" y="0"/>
                </a:cubicBezTo>
                <a:lnTo>
                  <a:pt x="1325454" y="0"/>
                </a:lnTo>
                <a:cubicBezTo>
                  <a:pt x="1471863" y="0"/>
                  <a:pt x="1590551" y="118688"/>
                  <a:pt x="1590551" y="265097"/>
                </a:cubicBezTo>
                <a:lnTo>
                  <a:pt x="1590551" y="2093600"/>
                </a:lnTo>
                <a:cubicBezTo>
                  <a:pt x="1590551" y="2240009"/>
                  <a:pt x="1471863" y="2358697"/>
                  <a:pt x="1325454" y="2358697"/>
                </a:cubicBezTo>
                <a:lnTo>
                  <a:pt x="265097" y="2358697"/>
                </a:lnTo>
                <a:cubicBezTo>
                  <a:pt x="118688" y="2358697"/>
                  <a:pt x="0" y="2240009"/>
                  <a:pt x="0" y="2093600"/>
                </a:cubicBezTo>
                <a:lnTo>
                  <a:pt x="0" y="265097"/>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50034" tIns="150034" rIns="150034" bIns="150034" numCol="1" spcCol="1270" anchor="ctr" anchorCtr="0">
            <a:noAutofit/>
          </a:bodyPr>
          <a:lstStyle/>
          <a:p>
            <a:pPr lvl="0" algn="ctr" defTabSz="844550">
              <a:lnSpc>
                <a:spcPct val="90000"/>
              </a:lnSpc>
              <a:spcBef>
                <a:spcPct val="0"/>
              </a:spcBef>
              <a:spcAft>
                <a:spcPct val="35000"/>
              </a:spcAft>
            </a:pPr>
            <a:r>
              <a:rPr lang="vi-VN" sz="1900" b="1" kern="1200" dirty="0"/>
              <a:t>1.1. </a:t>
            </a:r>
            <a:r>
              <a:rPr lang="vi-VN" sz="1900" b="1" kern="1200" dirty="0" err="1"/>
              <a:t>Khái</a:t>
            </a:r>
            <a:r>
              <a:rPr lang="vi-VN" sz="1900" b="1" kern="1200" dirty="0"/>
              <a:t> </a:t>
            </a:r>
            <a:r>
              <a:rPr lang="vi-VN" sz="1900" b="1" kern="1200" dirty="0" err="1"/>
              <a:t>niệm</a:t>
            </a:r>
            <a:r>
              <a:rPr lang="vi-VN" sz="1900" b="1" kern="1200" dirty="0"/>
              <a:t> </a:t>
            </a:r>
            <a:r>
              <a:rPr lang="vi-VN" sz="1900" b="1" kern="1200" dirty="0" err="1"/>
              <a:t>và</a:t>
            </a:r>
            <a:r>
              <a:rPr lang="vi-VN" sz="1900" b="1" kern="1200" dirty="0"/>
              <a:t> </a:t>
            </a:r>
            <a:r>
              <a:rPr lang="vi-VN" sz="1900" b="1" kern="1200" dirty="0" err="1"/>
              <a:t>sự</a:t>
            </a:r>
            <a:r>
              <a:rPr lang="vi-VN" sz="1900" b="1" kern="1200" dirty="0"/>
              <a:t> </a:t>
            </a:r>
            <a:r>
              <a:rPr lang="vi-VN" sz="1900" b="1" kern="1200" dirty="0" err="1"/>
              <a:t>cần</a:t>
            </a:r>
            <a:r>
              <a:rPr lang="vi-VN" sz="1900" b="1" kern="1200" dirty="0"/>
              <a:t> </a:t>
            </a:r>
            <a:r>
              <a:rPr lang="vi-VN" sz="1900" b="1" kern="1200" dirty="0" err="1"/>
              <a:t>thiết</a:t>
            </a:r>
            <a:r>
              <a:rPr lang="vi-VN" sz="1900" b="1" kern="1200" dirty="0"/>
              <a:t> </a:t>
            </a:r>
            <a:r>
              <a:rPr lang="vi-VN" sz="1900" b="1" kern="1200" dirty="0" err="1"/>
              <a:t>phải</a:t>
            </a:r>
            <a:r>
              <a:rPr lang="vi-VN" sz="1900" b="1" kern="1200" dirty="0"/>
              <a:t> </a:t>
            </a:r>
            <a:r>
              <a:rPr lang="vi-VN" sz="1900" b="1" kern="1200" dirty="0" err="1"/>
              <a:t>có</a:t>
            </a:r>
            <a:r>
              <a:rPr lang="vi-VN" sz="1900" b="1" kern="1200" dirty="0"/>
              <a:t> </a:t>
            </a:r>
            <a:r>
              <a:rPr lang="vi-VN" sz="1900" b="1" kern="1200" dirty="0" err="1"/>
              <a:t>chuẩn</a:t>
            </a:r>
            <a:r>
              <a:rPr lang="vi-VN" sz="1900" b="1" kern="1200" dirty="0"/>
              <a:t> </a:t>
            </a:r>
            <a:r>
              <a:rPr lang="vi-VN" sz="1900" b="1" kern="1200" dirty="0" err="1"/>
              <a:t>mực</a:t>
            </a:r>
            <a:r>
              <a:rPr lang="vi-VN" sz="1900" b="1" kern="1200" dirty="0"/>
              <a:t> </a:t>
            </a:r>
            <a:r>
              <a:rPr lang="vi-VN" sz="1900" b="1" kern="1200" dirty="0" err="1"/>
              <a:t>kế</a:t>
            </a:r>
            <a:r>
              <a:rPr lang="vi-VN" sz="1900" b="1" kern="1200" dirty="0"/>
              <a:t> </a:t>
            </a:r>
            <a:r>
              <a:rPr lang="vi-VN" sz="1900" b="1" kern="1200" dirty="0" err="1"/>
              <a:t>toán</a:t>
            </a:r>
            <a:endParaRPr lang="en-US" sz="1900" kern="1200" dirty="0"/>
          </a:p>
        </p:txBody>
      </p:sp>
      <p:sp>
        <p:nvSpPr>
          <p:cNvPr id="7" name="Freeform 6">
            <a:hlinkClick r:id="rId3" action="ppaction://hlinksldjump"/>
          </p:cNvPr>
          <p:cNvSpPr/>
          <p:nvPr/>
        </p:nvSpPr>
        <p:spPr>
          <a:xfrm>
            <a:off x="5550721" y="2072613"/>
            <a:ext cx="1590551" cy="2358697"/>
          </a:xfrm>
          <a:custGeom>
            <a:avLst/>
            <a:gdLst>
              <a:gd name="connsiteX0" fmla="*/ 0 w 1590551"/>
              <a:gd name="connsiteY0" fmla="*/ 265097 h 2358697"/>
              <a:gd name="connsiteX1" fmla="*/ 265097 w 1590551"/>
              <a:gd name="connsiteY1" fmla="*/ 0 h 2358697"/>
              <a:gd name="connsiteX2" fmla="*/ 1325454 w 1590551"/>
              <a:gd name="connsiteY2" fmla="*/ 0 h 2358697"/>
              <a:gd name="connsiteX3" fmla="*/ 1590551 w 1590551"/>
              <a:gd name="connsiteY3" fmla="*/ 265097 h 2358697"/>
              <a:gd name="connsiteX4" fmla="*/ 1590551 w 1590551"/>
              <a:gd name="connsiteY4" fmla="*/ 2093600 h 2358697"/>
              <a:gd name="connsiteX5" fmla="*/ 1325454 w 1590551"/>
              <a:gd name="connsiteY5" fmla="*/ 2358697 h 2358697"/>
              <a:gd name="connsiteX6" fmla="*/ 265097 w 1590551"/>
              <a:gd name="connsiteY6" fmla="*/ 2358697 h 2358697"/>
              <a:gd name="connsiteX7" fmla="*/ 0 w 1590551"/>
              <a:gd name="connsiteY7" fmla="*/ 2093600 h 2358697"/>
              <a:gd name="connsiteX8" fmla="*/ 0 w 1590551"/>
              <a:gd name="connsiteY8" fmla="*/ 265097 h 2358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0551" h="2358697">
                <a:moveTo>
                  <a:pt x="0" y="265097"/>
                </a:moveTo>
                <a:cubicBezTo>
                  <a:pt x="0" y="118688"/>
                  <a:pt x="118688" y="0"/>
                  <a:pt x="265097" y="0"/>
                </a:cubicBezTo>
                <a:lnTo>
                  <a:pt x="1325454" y="0"/>
                </a:lnTo>
                <a:cubicBezTo>
                  <a:pt x="1471863" y="0"/>
                  <a:pt x="1590551" y="118688"/>
                  <a:pt x="1590551" y="265097"/>
                </a:cubicBezTo>
                <a:lnTo>
                  <a:pt x="1590551" y="2093600"/>
                </a:lnTo>
                <a:cubicBezTo>
                  <a:pt x="1590551" y="2240009"/>
                  <a:pt x="1471863" y="2358697"/>
                  <a:pt x="1325454" y="2358697"/>
                </a:cubicBezTo>
                <a:lnTo>
                  <a:pt x="265097" y="2358697"/>
                </a:lnTo>
                <a:cubicBezTo>
                  <a:pt x="118688" y="2358697"/>
                  <a:pt x="0" y="2240009"/>
                  <a:pt x="0" y="2093600"/>
                </a:cubicBezTo>
                <a:lnTo>
                  <a:pt x="0" y="265097"/>
                </a:lnTo>
                <a:close/>
              </a:path>
            </a:pathLst>
          </a:custGeom>
        </p:spPr>
        <p:style>
          <a:lnRef idx="2">
            <a:schemeClr val="lt1">
              <a:hueOff val="0"/>
              <a:satOff val="0"/>
              <a:lumOff val="0"/>
              <a:alphaOff val="0"/>
            </a:schemeClr>
          </a:lnRef>
          <a:fillRef idx="1">
            <a:schemeClr val="accent2">
              <a:hueOff val="2340759"/>
              <a:satOff val="-2919"/>
              <a:lumOff val="686"/>
              <a:alphaOff val="0"/>
            </a:schemeClr>
          </a:fillRef>
          <a:effectRef idx="0">
            <a:schemeClr val="accent2">
              <a:hueOff val="2340759"/>
              <a:satOff val="-2919"/>
              <a:lumOff val="686"/>
              <a:alphaOff val="0"/>
            </a:schemeClr>
          </a:effectRef>
          <a:fontRef idx="minor">
            <a:schemeClr val="lt1"/>
          </a:fontRef>
        </p:style>
        <p:txBody>
          <a:bodyPr spcFirstLastPara="0" vert="horz" wrap="square" lIns="150034" tIns="150034" rIns="150034" bIns="150034" numCol="1" spcCol="1270" anchor="ctr" anchorCtr="0">
            <a:noAutofit/>
          </a:bodyPr>
          <a:lstStyle/>
          <a:p>
            <a:pPr lvl="0" algn="ctr" defTabSz="844550">
              <a:lnSpc>
                <a:spcPct val="90000"/>
              </a:lnSpc>
              <a:spcBef>
                <a:spcPct val="0"/>
              </a:spcBef>
              <a:spcAft>
                <a:spcPct val="35000"/>
              </a:spcAft>
            </a:pPr>
            <a:r>
              <a:rPr lang="vi-VN" sz="1900" b="1" kern="1200" dirty="0"/>
              <a:t>1.2.  Chuẩn mực kế toán quốc tế về Tài sản cố định hữu hình </a:t>
            </a:r>
            <a:endParaRPr lang="en-US" sz="1900" b="1" kern="1200" dirty="0"/>
          </a:p>
          <a:p>
            <a:pPr lvl="0" algn="ctr" defTabSz="844550">
              <a:lnSpc>
                <a:spcPct val="90000"/>
              </a:lnSpc>
              <a:spcBef>
                <a:spcPct val="0"/>
              </a:spcBef>
              <a:spcAft>
                <a:spcPct val="35000"/>
              </a:spcAft>
            </a:pPr>
            <a:r>
              <a:rPr lang="vi-VN" sz="1900" b="1" kern="1200" dirty="0"/>
              <a:t>(IAS 16)</a:t>
            </a:r>
            <a:endParaRPr lang="en-US" sz="1900" kern="1200" dirty="0"/>
          </a:p>
        </p:txBody>
      </p:sp>
      <p:sp>
        <p:nvSpPr>
          <p:cNvPr id="8" name="Freeform 7">
            <a:hlinkClick r:id="rId4" action="ppaction://hlinksldjump"/>
          </p:cNvPr>
          <p:cNvSpPr/>
          <p:nvPr/>
        </p:nvSpPr>
        <p:spPr>
          <a:xfrm>
            <a:off x="7220897" y="2072613"/>
            <a:ext cx="1590551" cy="2358697"/>
          </a:xfrm>
          <a:custGeom>
            <a:avLst/>
            <a:gdLst>
              <a:gd name="connsiteX0" fmla="*/ 0 w 1590551"/>
              <a:gd name="connsiteY0" fmla="*/ 265097 h 2358697"/>
              <a:gd name="connsiteX1" fmla="*/ 265097 w 1590551"/>
              <a:gd name="connsiteY1" fmla="*/ 0 h 2358697"/>
              <a:gd name="connsiteX2" fmla="*/ 1325454 w 1590551"/>
              <a:gd name="connsiteY2" fmla="*/ 0 h 2358697"/>
              <a:gd name="connsiteX3" fmla="*/ 1590551 w 1590551"/>
              <a:gd name="connsiteY3" fmla="*/ 265097 h 2358697"/>
              <a:gd name="connsiteX4" fmla="*/ 1590551 w 1590551"/>
              <a:gd name="connsiteY4" fmla="*/ 2093600 h 2358697"/>
              <a:gd name="connsiteX5" fmla="*/ 1325454 w 1590551"/>
              <a:gd name="connsiteY5" fmla="*/ 2358697 h 2358697"/>
              <a:gd name="connsiteX6" fmla="*/ 265097 w 1590551"/>
              <a:gd name="connsiteY6" fmla="*/ 2358697 h 2358697"/>
              <a:gd name="connsiteX7" fmla="*/ 0 w 1590551"/>
              <a:gd name="connsiteY7" fmla="*/ 2093600 h 2358697"/>
              <a:gd name="connsiteX8" fmla="*/ 0 w 1590551"/>
              <a:gd name="connsiteY8" fmla="*/ 265097 h 2358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0551" h="2358697">
                <a:moveTo>
                  <a:pt x="0" y="265097"/>
                </a:moveTo>
                <a:cubicBezTo>
                  <a:pt x="0" y="118688"/>
                  <a:pt x="118688" y="0"/>
                  <a:pt x="265097" y="0"/>
                </a:cubicBezTo>
                <a:lnTo>
                  <a:pt x="1325454" y="0"/>
                </a:lnTo>
                <a:cubicBezTo>
                  <a:pt x="1471863" y="0"/>
                  <a:pt x="1590551" y="118688"/>
                  <a:pt x="1590551" y="265097"/>
                </a:cubicBezTo>
                <a:lnTo>
                  <a:pt x="1590551" y="2093600"/>
                </a:lnTo>
                <a:cubicBezTo>
                  <a:pt x="1590551" y="2240009"/>
                  <a:pt x="1471863" y="2358697"/>
                  <a:pt x="1325454" y="2358697"/>
                </a:cubicBezTo>
                <a:lnTo>
                  <a:pt x="265097" y="2358697"/>
                </a:lnTo>
                <a:cubicBezTo>
                  <a:pt x="118688" y="2358697"/>
                  <a:pt x="0" y="2240009"/>
                  <a:pt x="0" y="2093600"/>
                </a:cubicBezTo>
                <a:lnTo>
                  <a:pt x="0" y="265097"/>
                </a:lnTo>
                <a:close/>
              </a:path>
            </a:pathLst>
          </a:custGeom>
        </p:spPr>
        <p:style>
          <a:lnRef idx="2">
            <a:schemeClr val="lt1">
              <a:hueOff val="0"/>
              <a:satOff val="0"/>
              <a:lumOff val="0"/>
              <a:alphaOff val="0"/>
            </a:schemeClr>
          </a:lnRef>
          <a:fillRef idx="1">
            <a:schemeClr val="accent2">
              <a:hueOff val="4681519"/>
              <a:satOff val="-5839"/>
              <a:lumOff val="1373"/>
              <a:alphaOff val="0"/>
            </a:schemeClr>
          </a:fillRef>
          <a:effectRef idx="0">
            <a:schemeClr val="accent2">
              <a:hueOff val="4681519"/>
              <a:satOff val="-5839"/>
              <a:lumOff val="1373"/>
              <a:alphaOff val="0"/>
            </a:schemeClr>
          </a:effectRef>
          <a:fontRef idx="minor">
            <a:schemeClr val="lt1"/>
          </a:fontRef>
        </p:style>
        <p:txBody>
          <a:bodyPr spcFirstLastPara="0" vert="horz" wrap="square" lIns="150034" tIns="150034" rIns="150034" bIns="150034" numCol="1" spcCol="1270" anchor="ctr" anchorCtr="0">
            <a:noAutofit/>
          </a:bodyPr>
          <a:lstStyle/>
          <a:p>
            <a:pPr lvl="0" algn="ctr" defTabSz="844550">
              <a:lnSpc>
                <a:spcPct val="90000"/>
              </a:lnSpc>
              <a:spcBef>
                <a:spcPct val="0"/>
              </a:spcBef>
              <a:spcAft>
                <a:spcPct val="35000"/>
              </a:spcAft>
            </a:pPr>
            <a:r>
              <a:rPr lang="vi-VN" sz="1900" b="1" kern="1200" dirty="0"/>
              <a:t>1.3. Chuẩn mực kế toán quốc tế về Tài sản cố định vô hình </a:t>
            </a:r>
            <a:endParaRPr lang="en-US" sz="1900" b="1" kern="1200" dirty="0"/>
          </a:p>
          <a:p>
            <a:pPr lvl="0" algn="ctr" defTabSz="844550">
              <a:lnSpc>
                <a:spcPct val="90000"/>
              </a:lnSpc>
              <a:spcBef>
                <a:spcPct val="0"/>
              </a:spcBef>
              <a:spcAft>
                <a:spcPct val="35000"/>
              </a:spcAft>
            </a:pPr>
            <a:r>
              <a:rPr lang="vi-VN" sz="1900" b="1" kern="1200" dirty="0"/>
              <a:t>(IAS 38)</a:t>
            </a:r>
            <a:endParaRPr lang="en-US" sz="1900" kern="1200" dirty="0"/>
          </a:p>
        </p:txBody>
      </p:sp>
    </p:spTree>
    <p:extLst>
      <p:ext uri="{BB962C8B-B14F-4D97-AF65-F5344CB8AC3E}">
        <p14:creationId xmlns:p14="http://schemas.microsoft.com/office/powerpoint/2010/main" val="3849468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34">
            <a:extLst>
              <a:ext uri="{FF2B5EF4-FFF2-40B4-BE49-F238E27FC236}">
                <a16:creationId xmlns:a16="http://schemas.microsoft.com/office/drawing/2014/main" id="{87BF42CA-AD55-48B4-8949-C4DCA60A6AE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36">
            <a:extLst>
              <a:ext uri="{FF2B5EF4-FFF2-40B4-BE49-F238E27FC236}">
                <a16:creationId xmlns:a16="http://schemas.microsoft.com/office/drawing/2014/main" id="{66AE1D3D-3106-4CB2-AA7C-0C1642AC0F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53" name="Group 38">
            <a:extLst>
              <a:ext uri="{FF2B5EF4-FFF2-40B4-BE49-F238E27FC236}">
                <a16:creationId xmlns:a16="http://schemas.microsoft.com/office/drawing/2014/main" id="{0A31B6AF-B711-4CDB-8C2B-16E963DDC4C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2" y="0"/>
            <a:ext cx="4235228" cy="6483075"/>
            <a:chOff x="-19221" y="0"/>
            <a:chExt cx="5646974" cy="6483075"/>
          </a:xfrm>
        </p:grpSpPr>
        <p:sp>
          <p:nvSpPr>
            <p:cNvPr id="40" name="Freeform: Shape 39">
              <a:extLst>
                <a:ext uri="{FF2B5EF4-FFF2-40B4-BE49-F238E27FC236}">
                  <a16:creationId xmlns:a16="http://schemas.microsoft.com/office/drawing/2014/main" id="{CA818331-E13C-49C6-B98D-A60AD0E85A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Freeform: Shape 40">
              <a:extLst>
                <a:ext uri="{FF2B5EF4-FFF2-40B4-BE49-F238E27FC236}">
                  <a16:creationId xmlns:a16="http://schemas.microsoft.com/office/drawing/2014/main" id="{67C4629D-4AB7-48D4-A61B-1AE1837A78E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Shape 41">
              <a:extLst>
                <a:ext uri="{FF2B5EF4-FFF2-40B4-BE49-F238E27FC236}">
                  <a16:creationId xmlns:a16="http://schemas.microsoft.com/office/drawing/2014/main" id="{D1E30050-9FC4-4CC7-8C0B-BF5EFD10648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id="{E7E03733-50FD-49A6-B226-40F6A0AD454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Freeform: Shape 43">
              <a:extLst>
                <a:ext uri="{FF2B5EF4-FFF2-40B4-BE49-F238E27FC236}">
                  <a16:creationId xmlns:a16="http://schemas.microsoft.com/office/drawing/2014/main" id="{8A614510-A9F4-41B6-B78E-F49E390C7E4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êu đề 1">
            <a:extLst>
              <a:ext uri="{FF2B5EF4-FFF2-40B4-BE49-F238E27FC236}">
                <a16:creationId xmlns:a16="http://schemas.microsoft.com/office/drawing/2014/main" id="{DDCEFF1E-B984-404C-9039-27F990A1EBE1}"/>
              </a:ext>
            </a:extLst>
          </p:cNvPr>
          <p:cNvSpPr>
            <a:spLocks noGrp="1"/>
          </p:cNvSpPr>
          <p:nvPr>
            <p:ph type="title"/>
          </p:nvPr>
        </p:nvSpPr>
        <p:spPr>
          <a:xfrm>
            <a:off x="603504" y="2053641"/>
            <a:ext cx="2751870" cy="2760098"/>
          </a:xfrm>
        </p:spPr>
        <p:txBody>
          <a:bodyPr>
            <a:normAutofit/>
          </a:bodyPr>
          <a:lstStyle/>
          <a:p>
            <a:r>
              <a:rPr lang="vi-VN" sz="3200" b="1">
                <a:solidFill>
                  <a:schemeClr val="tx2"/>
                </a:solidFill>
              </a:rPr>
              <a:t>1.1. Khái niệm và sự cần thiết phải có chuẩn mực kế toán</a:t>
            </a:r>
            <a:r>
              <a:rPr lang="en-US" sz="3200">
                <a:solidFill>
                  <a:schemeClr val="tx2"/>
                </a:solidFill>
              </a:rPr>
              <a:t/>
            </a:r>
            <a:br>
              <a:rPr lang="en-US" sz="3200">
                <a:solidFill>
                  <a:schemeClr val="tx2"/>
                </a:solidFill>
              </a:rPr>
            </a:br>
            <a:endParaRPr lang="en-US" sz="3200">
              <a:solidFill>
                <a:schemeClr val="tx2"/>
              </a:solidFill>
            </a:endParaRPr>
          </a:p>
        </p:txBody>
      </p:sp>
      <p:sp>
        <p:nvSpPr>
          <p:cNvPr id="30" name="Chỗ dành sẵn cho Nội dung 2">
            <a:extLst>
              <a:ext uri="{FF2B5EF4-FFF2-40B4-BE49-F238E27FC236}">
                <a16:creationId xmlns:a16="http://schemas.microsoft.com/office/drawing/2014/main" id="{AD13B0CD-DEBC-47E3-8A82-D2F664D8A342}"/>
              </a:ext>
            </a:extLst>
          </p:cNvPr>
          <p:cNvSpPr>
            <a:spLocks noGrp="1"/>
          </p:cNvSpPr>
          <p:nvPr>
            <p:ph idx="1"/>
          </p:nvPr>
        </p:nvSpPr>
        <p:spPr>
          <a:xfrm>
            <a:off x="4567930" y="381000"/>
            <a:ext cx="4042670" cy="5651500"/>
          </a:xfrm>
          <a:solidFill>
            <a:schemeClr val="accent6">
              <a:lumMod val="40000"/>
              <a:lumOff val="60000"/>
            </a:schemeClr>
          </a:solidFill>
          <a:ln>
            <a:noFill/>
          </a:ln>
        </p:spPr>
        <p:txBody>
          <a:bodyPr anchor="ctr">
            <a:normAutofit/>
          </a:bodyPr>
          <a:lstStyle/>
          <a:p>
            <a:r>
              <a:rPr lang="en-US" sz="2000" dirty="0" err="1">
                <a:solidFill>
                  <a:schemeClr val="tx2"/>
                </a:solidFill>
                <a:latin typeface="Times New Roman" panose="02020603050405020304" pitchFamily="18" charset="0"/>
                <a:cs typeface="Times New Roman" panose="02020603050405020304" pitchFamily="18" charset="0"/>
              </a:rPr>
              <a:t>Chuẩn</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mực</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kế</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toán</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là</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những</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quy</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định</a:t>
            </a:r>
            <a:r>
              <a:rPr lang="en-US" sz="2000" dirty="0">
                <a:solidFill>
                  <a:schemeClr val="tx2"/>
                </a:solidFill>
                <a:latin typeface="Times New Roman" panose="02020603050405020304" pitchFamily="18" charset="0"/>
                <a:cs typeface="Times New Roman" panose="02020603050405020304" pitchFamily="18" charset="0"/>
              </a:rPr>
              <a:t> do </a:t>
            </a:r>
            <a:r>
              <a:rPr lang="en-US" sz="2000" dirty="0" err="1">
                <a:solidFill>
                  <a:schemeClr val="tx2"/>
                </a:solidFill>
                <a:latin typeface="Times New Roman" panose="02020603050405020304" pitchFamily="18" charset="0"/>
                <a:cs typeface="Times New Roman" panose="02020603050405020304" pitchFamily="18" charset="0"/>
              </a:rPr>
              <a:t>tổ</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chức</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có</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trách</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nhiệm</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nghiên</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cứu</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và</a:t>
            </a:r>
            <a:r>
              <a:rPr lang="en-US" sz="2000" dirty="0">
                <a:solidFill>
                  <a:schemeClr val="tx2"/>
                </a:solidFill>
                <a:latin typeface="Times New Roman" panose="02020603050405020304" pitchFamily="18" charset="0"/>
                <a:cs typeface="Times New Roman" panose="02020603050405020304" pitchFamily="18" charset="0"/>
              </a:rPr>
              <a:t> ban </a:t>
            </a:r>
            <a:r>
              <a:rPr lang="en-US" sz="2000" dirty="0" err="1">
                <a:solidFill>
                  <a:schemeClr val="tx2"/>
                </a:solidFill>
                <a:latin typeface="Times New Roman" panose="02020603050405020304" pitchFamily="18" charset="0"/>
                <a:cs typeface="Times New Roman" panose="02020603050405020304" pitchFamily="18" charset="0"/>
              </a:rPr>
              <a:t>hành</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để</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làm</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cơ</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sở</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cho</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việc</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lập</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và</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giải</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thích</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các</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thông</a:t>
            </a:r>
            <a:r>
              <a:rPr lang="en-US" sz="2000" dirty="0">
                <a:solidFill>
                  <a:schemeClr val="tx2"/>
                </a:solidFill>
                <a:latin typeface="Times New Roman" panose="02020603050405020304" pitchFamily="18" charset="0"/>
                <a:cs typeface="Times New Roman" panose="02020603050405020304" pitchFamily="18" charset="0"/>
              </a:rPr>
              <a:t> tin </a:t>
            </a:r>
            <a:r>
              <a:rPr lang="en-US" sz="2000" dirty="0" err="1">
                <a:solidFill>
                  <a:schemeClr val="tx2"/>
                </a:solidFill>
                <a:latin typeface="Times New Roman" panose="02020603050405020304" pitchFamily="18" charset="0"/>
                <a:cs typeface="Times New Roman" panose="02020603050405020304" pitchFamily="18" charset="0"/>
              </a:rPr>
              <a:t>trình</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bày</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trên</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báo</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cáo</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tài</a:t>
            </a:r>
            <a:r>
              <a:rPr lang="en-US" sz="2000" dirty="0">
                <a:solidFill>
                  <a:schemeClr val="tx2"/>
                </a:solidFill>
                <a:latin typeface="Times New Roman" panose="02020603050405020304" pitchFamily="18" charset="0"/>
                <a:cs typeface="Times New Roman" panose="02020603050405020304" pitchFamily="18" charset="0"/>
              </a:rPr>
              <a:t> </a:t>
            </a:r>
            <a:r>
              <a:rPr lang="en-US" sz="2000" dirty="0" err="1">
                <a:solidFill>
                  <a:schemeClr val="tx2"/>
                </a:solidFill>
                <a:latin typeface="Times New Roman" panose="02020603050405020304" pitchFamily="18" charset="0"/>
                <a:cs typeface="Times New Roman" panose="02020603050405020304" pitchFamily="18" charset="0"/>
              </a:rPr>
              <a:t>chính</a:t>
            </a:r>
            <a:r>
              <a:rPr lang="en-US" sz="2000" dirty="0">
                <a:solidFill>
                  <a:schemeClr val="tx2"/>
                </a:solidFill>
                <a:latin typeface="Times New Roman" panose="02020603050405020304" pitchFamily="18" charset="0"/>
                <a:cs typeface="Times New Roman" panose="02020603050405020304" pitchFamily="18" charset="0"/>
              </a:rPr>
              <a:t>. </a:t>
            </a:r>
            <a:endParaRPr lang="vi-VN" sz="2000" dirty="0">
              <a:solidFill>
                <a:schemeClr val="tx2"/>
              </a:solidFill>
              <a:latin typeface="Times New Roman" panose="02020603050405020304" pitchFamily="18" charset="0"/>
              <a:cs typeface="Times New Roman" panose="02020603050405020304" pitchFamily="18" charset="0"/>
            </a:endParaRPr>
          </a:p>
          <a:p>
            <a:r>
              <a:rPr lang="vi-VN" sz="2000" dirty="0">
                <a:solidFill>
                  <a:schemeClr val="tx2"/>
                </a:solidFill>
                <a:latin typeface="Times New Roman" panose="02020603050405020304" pitchFamily="18" charset="0"/>
                <a:cs typeface="Times New Roman" panose="02020603050405020304" pitchFamily="18" charset="0"/>
              </a:rPr>
              <a:t>Cung cấp thông tin hữu ích để làm quyết định về đầu tư và tín dụng</a:t>
            </a:r>
            <a:endParaRPr lang="en-US" sz="2000" dirty="0">
              <a:solidFill>
                <a:schemeClr val="tx2"/>
              </a:solidFill>
              <a:latin typeface="Times New Roman" panose="02020603050405020304" pitchFamily="18" charset="0"/>
              <a:cs typeface="Times New Roman" panose="02020603050405020304" pitchFamily="18" charset="0"/>
            </a:endParaRPr>
          </a:p>
          <a:p>
            <a:r>
              <a:rPr lang="vi-VN" sz="2000" dirty="0">
                <a:solidFill>
                  <a:schemeClr val="tx2"/>
                </a:solidFill>
                <a:latin typeface="Times New Roman" panose="02020603050405020304" pitchFamily="18" charset="0"/>
                <a:cs typeface="Times New Roman" panose="02020603050405020304" pitchFamily="18" charset="0"/>
              </a:rPr>
              <a:t>Cung cấp thông tin hữu ích để đánh giá luồng tiền tương lai</a:t>
            </a:r>
            <a:endParaRPr lang="en-US" sz="2000" dirty="0">
              <a:solidFill>
                <a:schemeClr val="tx2"/>
              </a:solidFill>
              <a:latin typeface="Times New Roman" panose="02020603050405020304" pitchFamily="18" charset="0"/>
              <a:cs typeface="Times New Roman" panose="02020603050405020304" pitchFamily="18" charset="0"/>
            </a:endParaRPr>
          </a:p>
          <a:p>
            <a:r>
              <a:rPr lang="vi-VN" sz="2000" dirty="0">
                <a:solidFill>
                  <a:schemeClr val="tx2"/>
                </a:solidFill>
                <a:latin typeface="Times New Roman" panose="02020603050405020304" pitchFamily="18" charset="0"/>
                <a:cs typeface="Times New Roman" panose="02020603050405020304" pitchFamily="18" charset="0"/>
              </a:rPr>
              <a:t>Cung cấp thông tin về tài sản và nguồn vốn của doanh nghiệp, gọi chung là tình hình tài chính (financial position) của doanh nghiệp</a:t>
            </a:r>
            <a:endParaRPr lang="en-US" sz="2000" dirty="0">
              <a:solidFill>
                <a:schemeClr val="tx2"/>
              </a:solidFill>
              <a:latin typeface="Times New Roman" panose="02020603050405020304" pitchFamily="18" charset="0"/>
              <a:cs typeface="Times New Roman" panose="02020603050405020304" pitchFamily="18" charset="0"/>
            </a:endParaRPr>
          </a:p>
          <a:p>
            <a:endParaRPr lang="en-US" sz="1600" dirty="0">
              <a:solidFill>
                <a:schemeClr val="tx2"/>
              </a:solidFill>
            </a:endParaRPr>
          </a:p>
        </p:txBody>
      </p:sp>
    </p:spTree>
    <p:extLst>
      <p:ext uri="{BB962C8B-B14F-4D97-AF65-F5344CB8AC3E}">
        <p14:creationId xmlns:p14="http://schemas.microsoft.com/office/powerpoint/2010/main" val="1183815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fade">
                                      <p:cBhvr>
                                        <p:cTn id="7" dur="500"/>
                                        <p:tgtEl>
                                          <p:spTgt spid="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0">
                                            <p:txEl>
                                              <p:pRg st="1" end="1"/>
                                            </p:txEl>
                                          </p:spTgt>
                                        </p:tgtEl>
                                        <p:attrNameLst>
                                          <p:attrName>style.visibility</p:attrName>
                                        </p:attrNameLst>
                                      </p:cBhvr>
                                      <p:to>
                                        <p:strVal val="visible"/>
                                      </p:to>
                                    </p:set>
                                    <p:anim calcmode="lin" valueType="num">
                                      <p:cBhvr additive="base">
                                        <p:cTn id="12" dur="500" fill="hold"/>
                                        <p:tgtEl>
                                          <p:spTgt spid="30">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0">
                                            <p:txEl>
                                              <p:pRg st="2" end="2"/>
                                            </p:txEl>
                                          </p:spTgt>
                                        </p:tgtEl>
                                        <p:attrNameLst>
                                          <p:attrName>style.visibility</p:attrName>
                                        </p:attrNameLst>
                                      </p:cBhvr>
                                      <p:to>
                                        <p:strVal val="visible"/>
                                      </p:to>
                                    </p:set>
                                    <p:animEffect transition="in" filter="fade">
                                      <p:cBhvr>
                                        <p:cTn id="18" dur="1000"/>
                                        <p:tgtEl>
                                          <p:spTgt spid="30">
                                            <p:txEl>
                                              <p:pRg st="2" end="2"/>
                                            </p:txEl>
                                          </p:spTgt>
                                        </p:tgtEl>
                                      </p:cBhvr>
                                    </p:animEffect>
                                    <p:anim calcmode="lin" valueType="num">
                                      <p:cBhvr>
                                        <p:cTn id="19"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30">
                                            <p:txEl>
                                              <p:pRg st="3" end="3"/>
                                            </p:txEl>
                                          </p:spTgt>
                                        </p:tgtEl>
                                        <p:attrNameLst>
                                          <p:attrName>style.visibility</p:attrName>
                                        </p:attrNameLst>
                                      </p:cBhvr>
                                      <p:to>
                                        <p:strVal val="visible"/>
                                      </p:to>
                                    </p:set>
                                    <p:animEffect transition="in" filter="randombar(horizontal)">
                                      <p:cBhvr>
                                        <p:cTn id="25" dur="500"/>
                                        <p:tgtEl>
                                          <p:spTgt spid="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Oval 4"/>
          <p:cNvSpPr/>
          <p:nvPr/>
        </p:nvSpPr>
        <p:spPr>
          <a:xfrm>
            <a:off x="609600" y="1524000"/>
            <a:ext cx="2819400" cy="2667000"/>
          </a:xfrm>
          <a:prstGeom prst="ellipse">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a:effectLst>
            <a:innerShdw blurRad="254000" dist="88900" dir="13500000">
              <a:prstClr val="black">
                <a:alpha val="51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latin typeface="Times New Roman" panose="02020603050405020304" pitchFamily="18" charset="0"/>
                <a:cs typeface="Times New Roman" panose="02020603050405020304" pitchFamily="18" charset="0"/>
              </a:rPr>
              <a:t>1.2. </a:t>
            </a:r>
            <a:r>
              <a:rPr lang="en-US" sz="2000" b="1" dirty="0" err="1" smtClean="0">
                <a:solidFill>
                  <a:schemeClr val="tx1"/>
                </a:solidFill>
                <a:latin typeface="Times New Roman" panose="02020603050405020304" pitchFamily="18" charset="0"/>
                <a:cs typeface="Times New Roman" panose="02020603050405020304" pitchFamily="18" charset="0"/>
              </a:rPr>
              <a:t>Chuẩn</a:t>
            </a:r>
            <a:r>
              <a:rPr lang="en-US" sz="2000" b="1" dirty="0" smtClean="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mực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kế</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toán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quốc</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tế</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về</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tài</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sản</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cố</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định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hữu</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hình</a:t>
            </a:r>
            <a:r>
              <a:rPr lang="en-US" sz="2000" b="1" dirty="0">
                <a:solidFill>
                  <a:schemeClr val="tx1"/>
                </a:solidFill>
                <a:latin typeface="Times New Roman" panose="02020603050405020304" pitchFamily="18" charset="0"/>
                <a:cs typeface="Times New Roman" panose="02020603050405020304" pitchFamily="18" charset="0"/>
              </a:rPr>
              <a:t> </a:t>
            </a:r>
          </a:p>
          <a:p>
            <a:pPr algn="ctr"/>
            <a:r>
              <a:rPr lang="en-US" sz="2000" b="1" dirty="0">
                <a:solidFill>
                  <a:schemeClr val="tx1"/>
                </a:solidFill>
                <a:latin typeface="Times New Roman" panose="02020603050405020304" pitchFamily="18" charset="0"/>
                <a:cs typeface="Times New Roman" panose="02020603050405020304" pitchFamily="18" charset="0"/>
              </a:rPr>
              <a:t>(IAS 16)</a:t>
            </a:r>
          </a:p>
        </p:txBody>
      </p:sp>
      <p:sp>
        <p:nvSpPr>
          <p:cNvPr id="6" name="TextBox 5"/>
          <p:cNvSpPr txBox="1"/>
          <p:nvPr/>
        </p:nvSpPr>
        <p:spPr>
          <a:xfrm>
            <a:off x="4343400" y="0"/>
            <a:ext cx="4343400" cy="6740307"/>
          </a:xfrm>
          <a:prstGeom prst="rect">
            <a:avLst/>
          </a:prstGeom>
          <a:gradFill>
            <a:gsLst>
              <a:gs pos="0">
                <a:schemeClr val="accent5">
                  <a:lumMod val="89000"/>
                </a:schemeClr>
              </a:gs>
              <a:gs pos="23000">
                <a:schemeClr val="accent5">
                  <a:lumMod val="89000"/>
                </a:schemeClr>
              </a:gs>
              <a:gs pos="52000">
                <a:schemeClr val="accent5">
                  <a:lumMod val="75000"/>
                </a:schemeClr>
              </a:gs>
              <a:gs pos="80000">
                <a:schemeClr val="accent5">
                  <a:lumMod val="70000"/>
                </a:schemeClr>
              </a:gs>
            </a:gsLst>
            <a:path path="circle">
              <a:fillToRect l="50000" t="50000" r="50000" b="50000"/>
            </a:path>
          </a:gradFill>
        </p:spPr>
        <p:txBody>
          <a:bodyPr wrap="square" rtlCol="0">
            <a:spAutoFit/>
          </a:bodyPr>
          <a:lstStyle/>
          <a:p>
            <a:pPr marL="285750" indent="-285750">
              <a:buFont typeface="Wingdings" panose="05000000000000000000" pitchFamily="2" charset="2"/>
              <a:buChar char="Ø"/>
            </a:pPr>
            <a:r>
              <a:rPr lang="vi-VN" dirty="0">
                <a:latin typeface="+mj-lt"/>
              </a:rPr>
              <a:t>Mục đích của chuẩn mực này là quy định và hướng dẫn các nguyên tắc và phương pháp kế toán đối với máy móc, thiết bị, nhà xưởng, gồm:</a:t>
            </a:r>
            <a:endParaRPr lang="en-US" dirty="0">
              <a:latin typeface="+mj-lt"/>
            </a:endParaRPr>
          </a:p>
          <a:p>
            <a:pPr marL="742950" lvl="1" indent="-285750">
              <a:buFont typeface="Arial" panose="020B0604020202020204" pitchFamily="34" charset="0"/>
              <a:buChar char="•"/>
            </a:pPr>
            <a:r>
              <a:rPr lang="vi-VN" dirty="0">
                <a:latin typeface="+mj-lt"/>
              </a:rPr>
              <a:t>Tiêu chuẩn ghi nhận. </a:t>
            </a:r>
            <a:endParaRPr lang="en-US" dirty="0">
              <a:latin typeface="+mj-lt"/>
            </a:endParaRPr>
          </a:p>
          <a:p>
            <a:pPr marL="742950" lvl="1" indent="-285750">
              <a:buFont typeface="Arial" panose="020B0604020202020204" pitchFamily="34" charset="0"/>
              <a:buChar char="•"/>
            </a:pPr>
            <a:r>
              <a:rPr lang="vi-VN" dirty="0">
                <a:latin typeface="+mj-lt"/>
              </a:rPr>
              <a:t>Thời điểm ghi nhận </a:t>
            </a:r>
            <a:endParaRPr lang="en-US" dirty="0">
              <a:latin typeface="+mj-lt"/>
            </a:endParaRPr>
          </a:p>
          <a:p>
            <a:pPr marL="742950" lvl="1" indent="-285750">
              <a:buFont typeface="Arial" panose="020B0604020202020204" pitchFamily="34" charset="0"/>
              <a:buChar char="•"/>
            </a:pPr>
            <a:r>
              <a:rPr lang="vi-VN" dirty="0">
                <a:latin typeface="+mj-lt"/>
              </a:rPr>
              <a:t>Xác định giá trị ban đầu </a:t>
            </a:r>
            <a:endParaRPr lang="en-US" dirty="0">
              <a:latin typeface="+mj-lt"/>
            </a:endParaRPr>
          </a:p>
          <a:p>
            <a:pPr marL="742950" lvl="1" indent="-285750">
              <a:buFont typeface="Arial" panose="020B0604020202020204" pitchFamily="34" charset="0"/>
              <a:buChar char="•"/>
            </a:pPr>
            <a:r>
              <a:rPr lang="vi-VN" dirty="0">
                <a:latin typeface="+mj-lt"/>
              </a:rPr>
              <a:t>Chi phí phát sinh sau ghi nhận ban đầu</a:t>
            </a:r>
            <a:endParaRPr lang="en-US" dirty="0">
              <a:latin typeface="+mj-lt"/>
            </a:endParaRPr>
          </a:p>
          <a:p>
            <a:pPr marL="742950" lvl="1" indent="-285750">
              <a:buFont typeface="Arial" panose="020B0604020202020204" pitchFamily="34" charset="0"/>
              <a:buChar char="•"/>
            </a:pPr>
            <a:r>
              <a:rPr lang="vi-VN" dirty="0">
                <a:latin typeface="+mj-lt"/>
              </a:rPr>
              <a:t>Xác định giá trị sau ghi nhận ban đầu </a:t>
            </a:r>
            <a:endParaRPr lang="en-US" dirty="0">
              <a:latin typeface="+mj-lt"/>
            </a:endParaRPr>
          </a:p>
          <a:p>
            <a:pPr marL="742950" lvl="1" indent="-285750">
              <a:buFont typeface="Arial" panose="020B0604020202020204" pitchFamily="34" charset="0"/>
              <a:buChar char="•"/>
            </a:pPr>
            <a:r>
              <a:rPr lang="vi-VN" dirty="0">
                <a:latin typeface="+mj-lt"/>
              </a:rPr>
              <a:t>Khấu hao </a:t>
            </a:r>
            <a:endParaRPr lang="en-US" dirty="0">
              <a:latin typeface="+mj-lt"/>
            </a:endParaRPr>
          </a:p>
          <a:p>
            <a:pPr marL="742950" lvl="1" indent="-285750">
              <a:buFont typeface="Arial" panose="020B0604020202020204" pitchFamily="34" charset="0"/>
              <a:buChar char="•"/>
            </a:pPr>
            <a:r>
              <a:rPr lang="vi-VN" dirty="0">
                <a:latin typeface="+mj-lt"/>
              </a:rPr>
              <a:t>Thanh lý</a:t>
            </a:r>
            <a:endParaRPr lang="en-US" dirty="0">
              <a:latin typeface="+mj-lt"/>
            </a:endParaRPr>
          </a:p>
          <a:p>
            <a:pPr marL="285750" indent="-285750">
              <a:buFont typeface="Wingdings" panose="05000000000000000000" pitchFamily="2" charset="2"/>
              <a:buChar char="Ø"/>
            </a:pPr>
            <a:r>
              <a:rPr lang="vi-VN" dirty="0">
                <a:latin typeface="+mj-lt"/>
              </a:rPr>
              <a:t>IAS 16 áp dụng cho kế toán nhà xưởng, máy móc, thiết bị trừ khi một chuẩn mực khác cho phép cách hạch toán khác. Chuẩn mực này không áp dụng cho:</a:t>
            </a:r>
            <a:endParaRPr lang="en-US" dirty="0">
              <a:latin typeface="+mj-lt"/>
            </a:endParaRPr>
          </a:p>
          <a:p>
            <a:pPr marL="285750" lvl="0" indent="-285750">
              <a:buFont typeface="Arial" panose="020B0604020202020204" pitchFamily="34" charset="0"/>
              <a:buChar char="•"/>
            </a:pPr>
            <a:r>
              <a:rPr lang="vi-VN" dirty="0">
                <a:latin typeface="+mj-lt"/>
              </a:rPr>
              <a:t>Máy móc thiết bị nắm giữ vì mục đích bán (IFRS 5- TS dài hạn nắm giữ vì mục đích bán) </a:t>
            </a:r>
            <a:endParaRPr lang="en-US" dirty="0">
              <a:latin typeface="+mj-lt"/>
            </a:endParaRPr>
          </a:p>
          <a:p>
            <a:pPr marL="285750" lvl="0" indent="-285750">
              <a:buFont typeface="Arial" panose="020B0604020202020204" pitchFamily="34" charset="0"/>
              <a:buChar char="•"/>
            </a:pPr>
            <a:r>
              <a:rPr lang="vi-VN" dirty="0">
                <a:latin typeface="+mj-lt"/>
              </a:rPr>
              <a:t>Tài sản có tính chất sinh học trong lĩnh vực nông nghiệp (IAS41) </a:t>
            </a:r>
            <a:endParaRPr lang="en-US" dirty="0">
              <a:latin typeface="+mj-lt"/>
            </a:endParaRPr>
          </a:p>
          <a:p>
            <a:pPr marL="285750" lvl="0" indent="-285750">
              <a:buFont typeface="Arial" panose="020B0604020202020204" pitchFamily="34" charset="0"/>
              <a:buChar char="•"/>
            </a:pPr>
            <a:r>
              <a:rPr lang="vi-VN" dirty="0">
                <a:latin typeface="+mj-lt"/>
              </a:rPr>
              <a:t>TS khảo sát và đánh giá khoáng sản (IFRS 6)</a:t>
            </a:r>
            <a:endParaRPr lang="en-US" dirty="0">
              <a:latin typeface="+mj-lt"/>
            </a:endParaRPr>
          </a:p>
          <a:p>
            <a:endParaRPr lang="en-US" dirty="0"/>
          </a:p>
        </p:txBody>
      </p:sp>
      <p:sp>
        <p:nvSpPr>
          <p:cNvPr id="8" name="Block Arc 7"/>
          <p:cNvSpPr/>
          <p:nvPr/>
        </p:nvSpPr>
        <p:spPr>
          <a:xfrm rot="5400000">
            <a:off x="484211" y="1181100"/>
            <a:ext cx="3619500" cy="3352800"/>
          </a:xfrm>
          <a:prstGeom prst="blockArc">
            <a:avLst>
              <a:gd name="adj1" fmla="val 10815406"/>
              <a:gd name="adj2" fmla="val 67648"/>
              <a:gd name="adj3" fmla="val 5847"/>
            </a:avLst>
          </a:prstGeom>
          <a:gradFill flip="none" rotWithShape="1">
            <a:gsLst>
              <a:gs pos="0">
                <a:schemeClr val="accent5">
                  <a:lumMod val="89000"/>
                </a:schemeClr>
              </a:gs>
              <a:gs pos="23000">
                <a:schemeClr val="accent5">
                  <a:lumMod val="89000"/>
                </a:schemeClr>
              </a:gs>
              <a:gs pos="52000">
                <a:schemeClr val="accent5">
                  <a:lumMod val="75000"/>
                </a:schemeClr>
              </a:gs>
              <a:gs pos="80000">
                <a:schemeClr val="accent5">
                  <a:lumMod val="7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41385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500"/>
                                        <p:tgtEl>
                                          <p:spTgt spid="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fade">
                                      <p:cBhvr>
                                        <p:cTn id="16" dur="500"/>
                                        <p:tgtEl>
                                          <p:spTgt spid="6">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fade">
                                      <p:cBhvr>
                                        <p:cTn id="19" dur="500"/>
                                        <p:tgtEl>
                                          <p:spTgt spid="6">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fade">
                                      <p:cBhvr>
                                        <p:cTn id="22" dur="500"/>
                                        <p:tgtEl>
                                          <p:spTgt spid="6">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fade">
                                      <p:cBhvr>
                                        <p:cTn id="25" dur="500"/>
                                        <p:tgtEl>
                                          <p:spTgt spid="6">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6">
                                            <p:txEl>
                                              <p:pRg st="7" end="7"/>
                                            </p:txEl>
                                          </p:spTgt>
                                        </p:tgtEl>
                                        <p:attrNameLst>
                                          <p:attrName>style.visibility</p:attrName>
                                        </p:attrNameLst>
                                      </p:cBhvr>
                                      <p:to>
                                        <p:strVal val="visible"/>
                                      </p:to>
                                    </p:set>
                                    <p:animEffect transition="in" filter="fade">
                                      <p:cBhvr>
                                        <p:cTn id="28" dur="500"/>
                                        <p:tgtEl>
                                          <p:spTgt spid="6">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6">
                                            <p:txEl>
                                              <p:pRg st="8" end="8"/>
                                            </p:txEl>
                                          </p:spTgt>
                                        </p:tgtEl>
                                        <p:attrNameLst>
                                          <p:attrName>style.visibility</p:attrName>
                                        </p:attrNameLst>
                                      </p:cBhvr>
                                      <p:to>
                                        <p:strVal val="visible"/>
                                      </p:to>
                                    </p:set>
                                    <p:animEffect transition="in" filter="circle(in)">
                                      <p:cBhvr>
                                        <p:cTn id="33" dur="2000"/>
                                        <p:tgtEl>
                                          <p:spTgt spid="6">
                                            <p:txEl>
                                              <p:pRg st="8" end="8"/>
                                            </p:txEl>
                                          </p:spTgt>
                                        </p:tgtEl>
                                      </p:cBhvr>
                                    </p:animEffect>
                                  </p:childTnLst>
                                </p:cTn>
                              </p:par>
                              <p:par>
                                <p:cTn id="34" presetID="6" presetClass="entr" presetSubtype="16" fill="hold" nodeType="withEffect">
                                  <p:stCondLst>
                                    <p:cond delay="0"/>
                                  </p:stCondLst>
                                  <p:childTnLst>
                                    <p:set>
                                      <p:cBhvr>
                                        <p:cTn id="35" dur="1" fill="hold">
                                          <p:stCondLst>
                                            <p:cond delay="0"/>
                                          </p:stCondLst>
                                        </p:cTn>
                                        <p:tgtEl>
                                          <p:spTgt spid="6">
                                            <p:txEl>
                                              <p:pRg st="9" end="9"/>
                                            </p:txEl>
                                          </p:spTgt>
                                        </p:tgtEl>
                                        <p:attrNameLst>
                                          <p:attrName>style.visibility</p:attrName>
                                        </p:attrNameLst>
                                      </p:cBhvr>
                                      <p:to>
                                        <p:strVal val="visible"/>
                                      </p:to>
                                    </p:set>
                                    <p:animEffect transition="in" filter="circle(in)">
                                      <p:cBhvr>
                                        <p:cTn id="36" dur="2000"/>
                                        <p:tgtEl>
                                          <p:spTgt spid="6">
                                            <p:txEl>
                                              <p:pRg st="9" end="9"/>
                                            </p:txEl>
                                          </p:spTgt>
                                        </p:tgtEl>
                                      </p:cBhvr>
                                    </p:animEffect>
                                  </p:childTnLst>
                                </p:cTn>
                              </p:par>
                              <p:par>
                                <p:cTn id="37" presetID="6" presetClass="entr" presetSubtype="16" fill="hold" nodeType="withEffect">
                                  <p:stCondLst>
                                    <p:cond delay="0"/>
                                  </p:stCondLst>
                                  <p:childTnLst>
                                    <p:set>
                                      <p:cBhvr>
                                        <p:cTn id="38" dur="1" fill="hold">
                                          <p:stCondLst>
                                            <p:cond delay="0"/>
                                          </p:stCondLst>
                                        </p:cTn>
                                        <p:tgtEl>
                                          <p:spTgt spid="6">
                                            <p:txEl>
                                              <p:pRg st="10" end="10"/>
                                            </p:txEl>
                                          </p:spTgt>
                                        </p:tgtEl>
                                        <p:attrNameLst>
                                          <p:attrName>style.visibility</p:attrName>
                                        </p:attrNameLst>
                                      </p:cBhvr>
                                      <p:to>
                                        <p:strVal val="visible"/>
                                      </p:to>
                                    </p:set>
                                    <p:animEffect transition="in" filter="circle(in)">
                                      <p:cBhvr>
                                        <p:cTn id="39" dur="2000"/>
                                        <p:tgtEl>
                                          <p:spTgt spid="6">
                                            <p:txEl>
                                              <p:pRg st="10" end="10"/>
                                            </p:txEl>
                                          </p:spTgt>
                                        </p:tgtEl>
                                      </p:cBhvr>
                                    </p:animEffect>
                                  </p:childTnLst>
                                </p:cTn>
                              </p:par>
                              <p:par>
                                <p:cTn id="40" presetID="6" presetClass="entr" presetSubtype="16" fill="hold" nodeType="withEffect">
                                  <p:stCondLst>
                                    <p:cond delay="0"/>
                                  </p:stCondLst>
                                  <p:childTnLst>
                                    <p:set>
                                      <p:cBhvr>
                                        <p:cTn id="41" dur="1" fill="hold">
                                          <p:stCondLst>
                                            <p:cond delay="0"/>
                                          </p:stCondLst>
                                        </p:cTn>
                                        <p:tgtEl>
                                          <p:spTgt spid="6">
                                            <p:txEl>
                                              <p:pRg st="11" end="11"/>
                                            </p:txEl>
                                          </p:spTgt>
                                        </p:tgtEl>
                                        <p:attrNameLst>
                                          <p:attrName>style.visibility</p:attrName>
                                        </p:attrNameLst>
                                      </p:cBhvr>
                                      <p:to>
                                        <p:strVal val="visible"/>
                                      </p:to>
                                    </p:set>
                                    <p:animEffect transition="in" filter="circle(in)">
                                      <p:cBhvr>
                                        <p:cTn id="42" dur="20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Nổ: 14 Điểm 8">
            <a:extLst>
              <a:ext uri="{FF2B5EF4-FFF2-40B4-BE49-F238E27FC236}">
                <a16:creationId xmlns:a16="http://schemas.microsoft.com/office/drawing/2014/main" id="{224A642D-E3C8-4DD4-B408-23E66E22AB1C}"/>
              </a:ext>
            </a:extLst>
          </p:cNvPr>
          <p:cNvSpPr/>
          <p:nvPr/>
        </p:nvSpPr>
        <p:spPr>
          <a:xfrm>
            <a:off x="-610737" y="748478"/>
            <a:ext cx="5486400" cy="5257800"/>
          </a:xfrm>
          <a:prstGeom prst="irregularSeal2">
            <a:avLst/>
          </a:prstGeom>
          <a:solidFill>
            <a:schemeClr val="accent2">
              <a:lumMod val="60000"/>
              <a:lumOff val="40000"/>
            </a:schemeClr>
          </a:solidFill>
          <a:ln>
            <a:noFill/>
          </a:ln>
          <a:effectLst>
            <a:outerShdw blurRad="254000" dist="88900" algn="l" rotWithShape="0">
              <a:prstClr val="black">
                <a:alpha val="51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0" name="Hộp Văn bản 9">
            <a:extLst>
              <a:ext uri="{FF2B5EF4-FFF2-40B4-BE49-F238E27FC236}">
                <a16:creationId xmlns:a16="http://schemas.microsoft.com/office/drawing/2014/main" id="{557037F1-E7A3-4955-9994-5D78D5A4E216}"/>
              </a:ext>
            </a:extLst>
          </p:cNvPr>
          <p:cNvSpPr txBox="1"/>
          <p:nvPr/>
        </p:nvSpPr>
        <p:spPr>
          <a:xfrm>
            <a:off x="1332363" y="2324709"/>
            <a:ext cx="1600200" cy="2354491"/>
          </a:xfrm>
          <a:prstGeom prst="rect">
            <a:avLst/>
          </a:prstGeom>
          <a:noFill/>
        </p:spPr>
        <p:txBody>
          <a:bodyPr wrap="square" rtlCol="0">
            <a:spAutoFit/>
          </a:bodyPr>
          <a:lstStyle/>
          <a:p>
            <a:r>
              <a:rPr lang="vi-VN" sz="2100" dirty="0">
                <a:solidFill>
                  <a:srgbClr val="325D80"/>
                </a:solidFill>
                <a:latin typeface="+mj-lt"/>
              </a:rPr>
              <a:t>1.3. </a:t>
            </a:r>
            <a:r>
              <a:rPr lang="vi-VN" sz="2100" dirty="0" err="1">
                <a:solidFill>
                  <a:srgbClr val="325D80"/>
                </a:solidFill>
                <a:latin typeface="+mj-lt"/>
              </a:rPr>
              <a:t>Chuẩn</a:t>
            </a:r>
            <a:r>
              <a:rPr lang="vi-VN" sz="2100" dirty="0">
                <a:solidFill>
                  <a:srgbClr val="325D80"/>
                </a:solidFill>
                <a:latin typeface="+mj-lt"/>
              </a:rPr>
              <a:t> </a:t>
            </a:r>
            <a:r>
              <a:rPr lang="vi-VN" sz="2100" dirty="0" err="1">
                <a:solidFill>
                  <a:srgbClr val="325D80"/>
                </a:solidFill>
                <a:latin typeface="+mj-lt"/>
              </a:rPr>
              <a:t>mực</a:t>
            </a:r>
            <a:r>
              <a:rPr lang="vi-VN" sz="2100" dirty="0">
                <a:solidFill>
                  <a:srgbClr val="325D80"/>
                </a:solidFill>
                <a:latin typeface="+mj-lt"/>
              </a:rPr>
              <a:t> </a:t>
            </a:r>
            <a:r>
              <a:rPr lang="vi-VN" sz="2100" dirty="0" err="1">
                <a:solidFill>
                  <a:srgbClr val="325D80"/>
                </a:solidFill>
                <a:latin typeface="+mj-lt"/>
              </a:rPr>
              <a:t>kế</a:t>
            </a:r>
            <a:r>
              <a:rPr lang="vi-VN" sz="2100" dirty="0">
                <a:solidFill>
                  <a:srgbClr val="325D80"/>
                </a:solidFill>
                <a:latin typeface="+mj-lt"/>
              </a:rPr>
              <a:t> </a:t>
            </a:r>
            <a:r>
              <a:rPr lang="vi-VN" sz="2100" dirty="0" err="1">
                <a:solidFill>
                  <a:srgbClr val="325D80"/>
                </a:solidFill>
                <a:latin typeface="+mj-lt"/>
              </a:rPr>
              <a:t>toán</a:t>
            </a:r>
            <a:r>
              <a:rPr lang="vi-VN" sz="2100" dirty="0">
                <a:solidFill>
                  <a:srgbClr val="325D80"/>
                </a:solidFill>
                <a:latin typeface="+mj-lt"/>
              </a:rPr>
              <a:t> </a:t>
            </a:r>
            <a:r>
              <a:rPr lang="vi-VN" sz="2100" dirty="0" err="1">
                <a:solidFill>
                  <a:srgbClr val="325D80"/>
                </a:solidFill>
                <a:latin typeface="+mj-lt"/>
              </a:rPr>
              <a:t>quốc</a:t>
            </a:r>
            <a:r>
              <a:rPr lang="vi-VN" sz="2100" dirty="0">
                <a:solidFill>
                  <a:srgbClr val="325D80"/>
                </a:solidFill>
                <a:latin typeface="+mj-lt"/>
              </a:rPr>
              <a:t> </a:t>
            </a:r>
            <a:r>
              <a:rPr lang="vi-VN" sz="2100" dirty="0" err="1">
                <a:solidFill>
                  <a:srgbClr val="325D80"/>
                </a:solidFill>
                <a:latin typeface="+mj-lt"/>
              </a:rPr>
              <a:t>tế</a:t>
            </a:r>
            <a:r>
              <a:rPr lang="vi-VN" sz="2100" dirty="0">
                <a:solidFill>
                  <a:srgbClr val="325D80"/>
                </a:solidFill>
                <a:latin typeface="+mj-lt"/>
              </a:rPr>
              <a:t> </a:t>
            </a:r>
            <a:r>
              <a:rPr lang="vi-VN" sz="2100" dirty="0" err="1">
                <a:solidFill>
                  <a:srgbClr val="325D80"/>
                </a:solidFill>
                <a:latin typeface="+mj-lt"/>
              </a:rPr>
              <a:t>về</a:t>
            </a:r>
            <a:r>
              <a:rPr lang="vi-VN" sz="2100" dirty="0">
                <a:solidFill>
                  <a:srgbClr val="325D80"/>
                </a:solidFill>
                <a:latin typeface="+mj-lt"/>
              </a:rPr>
              <a:t> </a:t>
            </a:r>
            <a:r>
              <a:rPr lang="vi-VN" sz="2100" dirty="0" err="1">
                <a:solidFill>
                  <a:srgbClr val="325D80"/>
                </a:solidFill>
                <a:latin typeface="+mj-lt"/>
              </a:rPr>
              <a:t>tài</a:t>
            </a:r>
            <a:r>
              <a:rPr lang="vi-VN" sz="2100" dirty="0">
                <a:solidFill>
                  <a:srgbClr val="325D80"/>
                </a:solidFill>
                <a:latin typeface="+mj-lt"/>
              </a:rPr>
              <a:t> </a:t>
            </a:r>
            <a:r>
              <a:rPr lang="vi-VN" sz="2100" dirty="0" err="1">
                <a:solidFill>
                  <a:srgbClr val="325D80"/>
                </a:solidFill>
                <a:latin typeface="+mj-lt"/>
              </a:rPr>
              <a:t>sản</a:t>
            </a:r>
            <a:r>
              <a:rPr lang="vi-VN" sz="2100" dirty="0">
                <a:solidFill>
                  <a:srgbClr val="325D80"/>
                </a:solidFill>
                <a:latin typeface="+mj-lt"/>
              </a:rPr>
              <a:t> </a:t>
            </a:r>
            <a:r>
              <a:rPr lang="vi-VN" sz="2100" dirty="0" err="1">
                <a:solidFill>
                  <a:srgbClr val="325D80"/>
                </a:solidFill>
                <a:latin typeface="+mj-lt"/>
              </a:rPr>
              <a:t>cố</a:t>
            </a:r>
            <a:r>
              <a:rPr lang="vi-VN" sz="2100" dirty="0">
                <a:solidFill>
                  <a:srgbClr val="325D80"/>
                </a:solidFill>
                <a:latin typeface="+mj-lt"/>
              </a:rPr>
              <a:t> </a:t>
            </a:r>
            <a:r>
              <a:rPr lang="vi-VN" sz="2100" dirty="0" err="1">
                <a:solidFill>
                  <a:srgbClr val="325D80"/>
                </a:solidFill>
                <a:latin typeface="+mj-lt"/>
              </a:rPr>
              <a:t>định</a:t>
            </a:r>
            <a:r>
              <a:rPr lang="vi-VN" sz="2100" dirty="0">
                <a:solidFill>
                  <a:srgbClr val="325D80"/>
                </a:solidFill>
                <a:latin typeface="+mj-lt"/>
              </a:rPr>
              <a:t> vô </a:t>
            </a:r>
            <a:r>
              <a:rPr lang="vi-VN" sz="2100" dirty="0" err="1">
                <a:solidFill>
                  <a:srgbClr val="325D80"/>
                </a:solidFill>
                <a:latin typeface="+mj-lt"/>
              </a:rPr>
              <a:t>hình</a:t>
            </a:r>
            <a:r>
              <a:rPr lang="vi-VN" sz="2100" dirty="0">
                <a:solidFill>
                  <a:srgbClr val="325D80"/>
                </a:solidFill>
                <a:latin typeface="+mj-lt"/>
              </a:rPr>
              <a:t>( IAS 38)</a:t>
            </a:r>
            <a:endParaRPr lang="en-US" sz="2100" dirty="0">
              <a:solidFill>
                <a:srgbClr val="325D80"/>
              </a:solidFill>
              <a:latin typeface="+mj-lt"/>
            </a:endParaRPr>
          </a:p>
        </p:txBody>
      </p:sp>
      <p:sp>
        <p:nvSpPr>
          <p:cNvPr id="16" name="Hộp Văn bản 15">
            <a:extLst>
              <a:ext uri="{FF2B5EF4-FFF2-40B4-BE49-F238E27FC236}">
                <a16:creationId xmlns:a16="http://schemas.microsoft.com/office/drawing/2014/main" id="{38CE0408-D676-4BCB-BA45-5710AA3E63E4}"/>
              </a:ext>
            </a:extLst>
          </p:cNvPr>
          <p:cNvSpPr txBox="1"/>
          <p:nvPr/>
        </p:nvSpPr>
        <p:spPr>
          <a:xfrm>
            <a:off x="4888173" y="373967"/>
            <a:ext cx="3962400" cy="5632311"/>
          </a:xfrm>
          <a:prstGeom prst="rect">
            <a:avLst/>
          </a:prstGeom>
          <a:solidFill>
            <a:srgbClr val="E1BD99"/>
          </a:solidFill>
        </p:spPr>
        <p:txBody>
          <a:bodyPr wrap="square" rtlCol="0">
            <a:spAutoFit/>
          </a:bodyPr>
          <a:lstStyle/>
          <a:p>
            <a:pPr marL="285750" indent="-285750">
              <a:buFont typeface="Wingdings" panose="05000000000000000000" pitchFamily="2" charset="2"/>
              <a:buChar char="Ø"/>
            </a:pPr>
            <a:r>
              <a:rPr lang="vi-VN" dirty="0">
                <a:solidFill>
                  <a:srgbClr val="325D80"/>
                </a:solidFill>
                <a:latin typeface="+mj-lt"/>
              </a:rPr>
              <a:t>Mục đích của chuẩn mực này là trình bày các phương pháp kế toán đối với những tài sản vô hình mà không chịu sự điều chỉnh của các chuẩn mực khác</a:t>
            </a:r>
            <a:endParaRPr lang="en-US" dirty="0">
              <a:solidFill>
                <a:srgbClr val="325D80"/>
              </a:solidFill>
              <a:latin typeface="+mj-lt"/>
            </a:endParaRPr>
          </a:p>
          <a:p>
            <a:pPr marL="285750" indent="-285750">
              <a:buFont typeface="Wingdings" panose="05000000000000000000" pitchFamily="2" charset="2"/>
              <a:buChar char="Ø"/>
            </a:pPr>
            <a:r>
              <a:rPr lang="vi-VN" dirty="0">
                <a:solidFill>
                  <a:srgbClr val="325D80"/>
                </a:solidFill>
                <a:latin typeface="+mj-lt"/>
              </a:rPr>
              <a:t>IAS được áp dụng cho </a:t>
            </a:r>
            <a:r>
              <a:rPr lang="vi-VN">
                <a:solidFill>
                  <a:srgbClr val="325D80"/>
                </a:solidFill>
                <a:latin typeface="+mj-lt"/>
              </a:rPr>
              <a:t>kế </a:t>
            </a:r>
            <a:r>
              <a:rPr lang="vi-VN" smtClean="0">
                <a:solidFill>
                  <a:srgbClr val="325D80"/>
                </a:solidFill>
                <a:latin typeface="+mj-lt"/>
              </a:rPr>
              <a:t>to</a:t>
            </a:r>
            <a:r>
              <a:rPr lang="en-US" smtClean="0">
                <a:solidFill>
                  <a:srgbClr val="325D80"/>
                </a:solidFill>
                <a:latin typeface="+mj-lt"/>
              </a:rPr>
              <a:t>á</a:t>
            </a:r>
            <a:r>
              <a:rPr lang="vi-VN" smtClean="0">
                <a:solidFill>
                  <a:srgbClr val="325D80"/>
                </a:solidFill>
                <a:latin typeface="+mj-lt"/>
              </a:rPr>
              <a:t>n </a:t>
            </a:r>
            <a:r>
              <a:rPr lang="vi-VN" dirty="0">
                <a:solidFill>
                  <a:srgbClr val="325D80"/>
                </a:solidFill>
                <a:latin typeface="+mj-lt"/>
              </a:rPr>
              <a:t>tài sản vô hình, trừ những trường hợp:</a:t>
            </a:r>
          </a:p>
          <a:p>
            <a:r>
              <a:rPr lang="vi-VN" dirty="0">
                <a:solidFill>
                  <a:srgbClr val="325D80"/>
                </a:solidFill>
                <a:latin typeface="+mj-lt"/>
              </a:rPr>
              <a:t>    - Tài sản vô hình thuộc phạm vi quy định của chuẩn mực khác</a:t>
            </a:r>
          </a:p>
          <a:p>
            <a:r>
              <a:rPr lang="vi-VN" dirty="0">
                <a:solidFill>
                  <a:srgbClr val="325D80"/>
                </a:solidFill>
                <a:latin typeface="+mj-lt"/>
              </a:rPr>
              <a:t>    - Tài sản tài chính, theo định nghĩa của chuẩn mực 32</a:t>
            </a:r>
          </a:p>
          <a:p>
            <a:r>
              <a:rPr lang="vi-VN" dirty="0">
                <a:solidFill>
                  <a:srgbClr val="325D80"/>
                </a:solidFill>
                <a:latin typeface="+mj-lt"/>
              </a:rPr>
              <a:t>    - Việc ghi nhận và xác định tài sản liên quan đến quá trình thăm dò và đánh giá trữ lượng của các mỏ khoáng sản (xem IFRS 6)</a:t>
            </a:r>
          </a:p>
          <a:p>
            <a:r>
              <a:rPr lang="vi-VN" dirty="0">
                <a:solidFill>
                  <a:srgbClr val="325D80"/>
                </a:solidFill>
                <a:latin typeface="+mj-lt"/>
              </a:rPr>
              <a:t>     - Chi phí phát triển và khai thác khoáng sản, dầu mỏ tự nhiên và các nguồn tài nguyên không tái tạo khác.</a:t>
            </a:r>
          </a:p>
          <a:p>
            <a:pPr marL="285750" indent="-285750">
              <a:buFont typeface="Wingdings" panose="05000000000000000000" pitchFamily="2" charset="2"/>
              <a:buChar char="Ø"/>
            </a:pPr>
            <a:endParaRPr lang="vi-VN" dirty="0">
              <a:solidFill>
                <a:srgbClr val="325D80"/>
              </a:solidFill>
              <a:latin typeface="+mj-lt"/>
            </a:endParaRPr>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166485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 calcmode="lin" valueType="num">
                                      <p:cBhvr additive="base">
                                        <p:cTn id="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Effect transition="in" filter="randombar(horizontal)">
                                      <p:cBhvr>
                                        <p:cTn id="13" dur="500"/>
                                        <p:tgtEl>
                                          <p:spTgt spid="16">
                                            <p:txEl>
                                              <p:pRg st="1" end="1"/>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16">
                                            <p:txEl>
                                              <p:pRg st="2" end="2"/>
                                            </p:txEl>
                                          </p:spTgt>
                                        </p:tgtEl>
                                        <p:attrNameLst>
                                          <p:attrName>style.visibility</p:attrName>
                                        </p:attrNameLst>
                                      </p:cBhvr>
                                      <p:to>
                                        <p:strVal val="visible"/>
                                      </p:to>
                                    </p:set>
                                    <p:animEffect transition="in" filter="randombar(horizontal)">
                                      <p:cBhvr>
                                        <p:cTn id="16" dur="500"/>
                                        <p:tgtEl>
                                          <p:spTgt spid="16">
                                            <p:txEl>
                                              <p:pRg st="2" end="2"/>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animEffect transition="in" filter="randombar(horizontal)">
                                      <p:cBhvr>
                                        <p:cTn id="19" dur="500"/>
                                        <p:tgtEl>
                                          <p:spTgt spid="16">
                                            <p:txEl>
                                              <p:pRg st="3" end="3"/>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16">
                                            <p:txEl>
                                              <p:pRg st="4" end="4"/>
                                            </p:txEl>
                                          </p:spTgt>
                                        </p:tgtEl>
                                        <p:attrNameLst>
                                          <p:attrName>style.visibility</p:attrName>
                                        </p:attrNameLst>
                                      </p:cBhvr>
                                      <p:to>
                                        <p:strVal val="visible"/>
                                      </p:to>
                                    </p:set>
                                    <p:animEffect transition="in" filter="randombar(horizontal)">
                                      <p:cBhvr>
                                        <p:cTn id="22" dur="500"/>
                                        <p:tgtEl>
                                          <p:spTgt spid="16">
                                            <p:txEl>
                                              <p:pRg st="4" end="4"/>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animEffect transition="in" filter="randombar(horizontal)">
                                      <p:cBhvr>
                                        <p:cTn id="25"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5" name="Rectangle 32">
            <a:extLst>
              <a:ext uri="{FF2B5EF4-FFF2-40B4-BE49-F238E27FC236}">
                <a16:creationId xmlns:a16="http://schemas.microsoft.com/office/drawing/2014/main" id="{3A5B4632-C963-4296-86F0-79AA9EA5AE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53746" y="303591"/>
            <a:ext cx="3251495"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93A2EE61-9517-4A7C-B7E8-560235809D3A}"/>
              </a:ext>
            </a:extLst>
          </p:cNvPr>
          <p:cNvSpPr>
            <a:spLocks noGrp="1"/>
          </p:cNvSpPr>
          <p:nvPr>
            <p:ph type="title"/>
          </p:nvPr>
        </p:nvSpPr>
        <p:spPr>
          <a:xfrm>
            <a:off x="445770" y="637125"/>
            <a:ext cx="2851707" cy="5256371"/>
          </a:xfrm>
        </p:spPr>
        <p:txBody>
          <a:bodyPr>
            <a:normAutofit/>
          </a:bodyPr>
          <a:lstStyle/>
          <a:p>
            <a:pPr>
              <a:lnSpc>
                <a:spcPct val="90000"/>
              </a:lnSpc>
            </a:pPr>
            <a:r>
              <a:rPr lang="vi-VN" sz="2900" b="1" dirty="0"/>
              <a:t>CHƯƠNG 2. SO SÁNH CHUẨN MỰC KẾ TOÁN QUỐC TẾ VÀ CHUẨN MỰC KẾ TOÁN VIỆT NAM VỀ TÀI SẢN CỐ ĐỊNH</a:t>
            </a:r>
            <a:r>
              <a:rPr lang="en-US" sz="2900" dirty="0"/>
              <a:t/>
            </a:r>
            <a:br>
              <a:rPr lang="en-US" sz="2900" dirty="0"/>
            </a:br>
            <a:endParaRPr lang="en-US" sz="2900" dirty="0"/>
          </a:p>
        </p:txBody>
      </p:sp>
      <p:sp>
        <p:nvSpPr>
          <p:cNvPr id="4" name="Freeform 3"/>
          <p:cNvSpPr/>
          <p:nvPr/>
        </p:nvSpPr>
        <p:spPr>
          <a:xfrm>
            <a:off x="4223688" y="304310"/>
            <a:ext cx="4244618" cy="2358121"/>
          </a:xfrm>
          <a:custGeom>
            <a:avLst/>
            <a:gdLst>
              <a:gd name="connsiteX0" fmla="*/ 0 w 4244618"/>
              <a:gd name="connsiteY0" fmla="*/ 235812 h 2358121"/>
              <a:gd name="connsiteX1" fmla="*/ 235812 w 4244618"/>
              <a:gd name="connsiteY1" fmla="*/ 0 h 2358121"/>
              <a:gd name="connsiteX2" fmla="*/ 4008806 w 4244618"/>
              <a:gd name="connsiteY2" fmla="*/ 0 h 2358121"/>
              <a:gd name="connsiteX3" fmla="*/ 4244618 w 4244618"/>
              <a:gd name="connsiteY3" fmla="*/ 235812 h 2358121"/>
              <a:gd name="connsiteX4" fmla="*/ 4244618 w 4244618"/>
              <a:gd name="connsiteY4" fmla="*/ 2122309 h 2358121"/>
              <a:gd name="connsiteX5" fmla="*/ 4008806 w 4244618"/>
              <a:gd name="connsiteY5" fmla="*/ 2358121 h 2358121"/>
              <a:gd name="connsiteX6" fmla="*/ 235812 w 4244618"/>
              <a:gd name="connsiteY6" fmla="*/ 2358121 h 2358121"/>
              <a:gd name="connsiteX7" fmla="*/ 0 w 4244618"/>
              <a:gd name="connsiteY7" fmla="*/ 2122309 h 2358121"/>
              <a:gd name="connsiteX8" fmla="*/ 0 w 4244618"/>
              <a:gd name="connsiteY8" fmla="*/ 235812 h 235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44618" h="2358121">
                <a:moveTo>
                  <a:pt x="0" y="235812"/>
                </a:moveTo>
                <a:cubicBezTo>
                  <a:pt x="0" y="105577"/>
                  <a:pt x="105577" y="0"/>
                  <a:pt x="235812" y="0"/>
                </a:cubicBezTo>
                <a:lnTo>
                  <a:pt x="4008806" y="0"/>
                </a:lnTo>
                <a:cubicBezTo>
                  <a:pt x="4139041" y="0"/>
                  <a:pt x="4244618" y="105577"/>
                  <a:pt x="4244618" y="235812"/>
                </a:cubicBezTo>
                <a:lnTo>
                  <a:pt x="4244618" y="2122309"/>
                </a:lnTo>
                <a:cubicBezTo>
                  <a:pt x="4244618" y="2252544"/>
                  <a:pt x="4139041" y="2358121"/>
                  <a:pt x="4008806" y="2358121"/>
                </a:cubicBezTo>
                <a:lnTo>
                  <a:pt x="235812" y="2358121"/>
                </a:lnTo>
                <a:cubicBezTo>
                  <a:pt x="105577" y="2358121"/>
                  <a:pt x="0" y="2252544"/>
                  <a:pt x="0" y="2122309"/>
                </a:cubicBezTo>
                <a:lnTo>
                  <a:pt x="0" y="235812"/>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64317" tIns="164317" rIns="164317" bIns="164317" numCol="1" spcCol="1270" anchor="ctr" anchorCtr="0">
            <a:noAutofit/>
          </a:bodyPr>
          <a:lstStyle/>
          <a:p>
            <a:pPr lvl="0" algn="ctr" defTabSz="1111250">
              <a:lnSpc>
                <a:spcPct val="90000"/>
              </a:lnSpc>
              <a:spcBef>
                <a:spcPct val="0"/>
              </a:spcBef>
              <a:spcAft>
                <a:spcPct val="35000"/>
              </a:spcAft>
            </a:pPr>
            <a:r>
              <a:rPr lang="vi-VN" sz="2500" b="1" kern="1200" dirty="0"/>
              <a:t>2.1. Điểm tương đồng và khác biệt giữa chuẩn mực kế toán quốc tế và chuẩn mực kế toán Việt Nam về Tài sản cố định hữu hình</a:t>
            </a:r>
            <a:endParaRPr lang="en-US" sz="2500" kern="1200" dirty="0"/>
          </a:p>
        </p:txBody>
      </p:sp>
      <p:sp>
        <p:nvSpPr>
          <p:cNvPr id="5" name="Freeform 4"/>
          <p:cNvSpPr/>
          <p:nvPr/>
        </p:nvSpPr>
        <p:spPr>
          <a:xfrm>
            <a:off x="5867398" y="2819396"/>
            <a:ext cx="1061155" cy="884296"/>
          </a:xfrm>
          <a:custGeom>
            <a:avLst/>
            <a:gdLst>
              <a:gd name="connsiteX0" fmla="*/ 0 w 884295"/>
              <a:gd name="connsiteY0" fmla="*/ 212231 h 1061154"/>
              <a:gd name="connsiteX1" fmla="*/ 442148 w 884295"/>
              <a:gd name="connsiteY1" fmla="*/ 212231 h 1061154"/>
              <a:gd name="connsiteX2" fmla="*/ 442148 w 884295"/>
              <a:gd name="connsiteY2" fmla="*/ 0 h 1061154"/>
              <a:gd name="connsiteX3" fmla="*/ 884295 w 884295"/>
              <a:gd name="connsiteY3" fmla="*/ 530577 h 1061154"/>
              <a:gd name="connsiteX4" fmla="*/ 442148 w 884295"/>
              <a:gd name="connsiteY4" fmla="*/ 1061154 h 1061154"/>
              <a:gd name="connsiteX5" fmla="*/ 442148 w 884295"/>
              <a:gd name="connsiteY5" fmla="*/ 848923 h 1061154"/>
              <a:gd name="connsiteX6" fmla="*/ 0 w 884295"/>
              <a:gd name="connsiteY6" fmla="*/ 848923 h 1061154"/>
              <a:gd name="connsiteX7" fmla="*/ 0 w 884295"/>
              <a:gd name="connsiteY7" fmla="*/ 212231 h 1061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4295" h="1061154">
                <a:moveTo>
                  <a:pt x="707436" y="1"/>
                </a:moveTo>
                <a:lnTo>
                  <a:pt x="707436" y="530578"/>
                </a:lnTo>
                <a:lnTo>
                  <a:pt x="884295" y="530578"/>
                </a:lnTo>
                <a:lnTo>
                  <a:pt x="442148" y="1061153"/>
                </a:lnTo>
                <a:lnTo>
                  <a:pt x="0" y="530578"/>
                </a:lnTo>
                <a:lnTo>
                  <a:pt x="176859" y="530578"/>
                </a:lnTo>
                <a:lnTo>
                  <a:pt x="176859" y="1"/>
                </a:lnTo>
                <a:lnTo>
                  <a:pt x="707436" y="1"/>
                </a:lnTo>
                <a:close/>
              </a:path>
            </a:pathLst>
          </a:custGeom>
        </p:spPr>
        <p:style>
          <a:lnRef idx="0">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212232" tIns="0" rIns="212231" bIns="265289" numCol="1" spcCol="1270" anchor="ctr" anchorCtr="0">
            <a:noAutofit/>
          </a:bodyPr>
          <a:lstStyle/>
          <a:p>
            <a:pPr lvl="0" algn="ctr" defTabSz="889000">
              <a:lnSpc>
                <a:spcPct val="90000"/>
              </a:lnSpc>
              <a:spcBef>
                <a:spcPct val="0"/>
              </a:spcBef>
              <a:spcAft>
                <a:spcPct val="35000"/>
              </a:spcAft>
            </a:pPr>
            <a:endParaRPr lang="en-US" sz="2000" kern="1200"/>
          </a:p>
        </p:txBody>
      </p:sp>
      <p:sp>
        <p:nvSpPr>
          <p:cNvPr id="6" name="Freeform 5">
            <a:hlinkClick r:id="rId2" action="ppaction://hlinksldjump"/>
          </p:cNvPr>
          <p:cNvSpPr/>
          <p:nvPr/>
        </p:nvSpPr>
        <p:spPr>
          <a:xfrm>
            <a:off x="4223688" y="3841492"/>
            <a:ext cx="4244618" cy="2358121"/>
          </a:xfrm>
          <a:custGeom>
            <a:avLst/>
            <a:gdLst>
              <a:gd name="connsiteX0" fmla="*/ 0 w 4244618"/>
              <a:gd name="connsiteY0" fmla="*/ 235812 h 2358121"/>
              <a:gd name="connsiteX1" fmla="*/ 235812 w 4244618"/>
              <a:gd name="connsiteY1" fmla="*/ 0 h 2358121"/>
              <a:gd name="connsiteX2" fmla="*/ 4008806 w 4244618"/>
              <a:gd name="connsiteY2" fmla="*/ 0 h 2358121"/>
              <a:gd name="connsiteX3" fmla="*/ 4244618 w 4244618"/>
              <a:gd name="connsiteY3" fmla="*/ 235812 h 2358121"/>
              <a:gd name="connsiteX4" fmla="*/ 4244618 w 4244618"/>
              <a:gd name="connsiteY4" fmla="*/ 2122309 h 2358121"/>
              <a:gd name="connsiteX5" fmla="*/ 4008806 w 4244618"/>
              <a:gd name="connsiteY5" fmla="*/ 2358121 h 2358121"/>
              <a:gd name="connsiteX6" fmla="*/ 235812 w 4244618"/>
              <a:gd name="connsiteY6" fmla="*/ 2358121 h 2358121"/>
              <a:gd name="connsiteX7" fmla="*/ 0 w 4244618"/>
              <a:gd name="connsiteY7" fmla="*/ 2122309 h 2358121"/>
              <a:gd name="connsiteX8" fmla="*/ 0 w 4244618"/>
              <a:gd name="connsiteY8" fmla="*/ 235812 h 235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44618" h="2358121">
                <a:moveTo>
                  <a:pt x="0" y="235812"/>
                </a:moveTo>
                <a:cubicBezTo>
                  <a:pt x="0" y="105577"/>
                  <a:pt x="105577" y="0"/>
                  <a:pt x="235812" y="0"/>
                </a:cubicBezTo>
                <a:lnTo>
                  <a:pt x="4008806" y="0"/>
                </a:lnTo>
                <a:cubicBezTo>
                  <a:pt x="4139041" y="0"/>
                  <a:pt x="4244618" y="105577"/>
                  <a:pt x="4244618" y="235812"/>
                </a:cubicBezTo>
                <a:lnTo>
                  <a:pt x="4244618" y="2122309"/>
                </a:lnTo>
                <a:cubicBezTo>
                  <a:pt x="4244618" y="2252544"/>
                  <a:pt x="4139041" y="2358121"/>
                  <a:pt x="4008806" y="2358121"/>
                </a:cubicBezTo>
                <a:lnTo>
                  <a:pt x="235812" y="2358121"/>
                </a:lnTo>
                <a:cubicBezTo>
                  <a:pt x="105577" y="2358121"/>
                  <a:pt x="0" y="2252544"/>
                  <a:pt x="0" y="2122309"/>
                </a:cubicBezTo>
                <a:lnTo>
                  <a:pt x="0" y="235812"/>
                </a:lnTo>
                <a:close/>
              </a:path>
            </a:pathLst>
          </a:cu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txBody>
          <a:bodyPr spcFirstLastPara="0" vert="horz" wrap="square" lIns="164317" tIns="164317" rIns="164317" bIns="164317" numCol="1" spcCol="1270" anchor="ctr" anchorCtr="0">
            <a:noAutofit/>
          </a:bodyPr>
          <a:lstStyle/>
          <a:p>
            <a:pPr lvl="0" algn="ctr" defTabSz="1111250">
              <a:lnSpc>
                <a:spcPct val="90000"/>
              </a:lnSpc>
              <a:spcBef>
                <a:spcPct val="0"/>
              </a:spcBef>
              <a:spcAft>
                <a:spcPct val="35000"/>
              </a:spcAft>
            </a:pPr>
            <a:r>
              <a:rPr lang="vi-VN" sz="2500" b="1" kern="1200" dirty="0"/>
              <a:t>2.2. Điểm tương đồng và khác biệt giữa chuẩn mực kế toán quốc tế và chuẩn mực kế toán Việt Nam về Tài sản cố định vô hình</a:t>
            </a:r>
            <a:endParaRPr lang="en-US" sz="2500" kern="1200" dirty="0"/>
          </a:p>
        </p:txBody>
      </p:sp>
    </p:spTree>
    <p:extLst>
      <p:ext uri="{BB962C8B-B14F-4D97-AF65-F5344CB8AC3E}">
        <p14:creationId xmlns:p14="http://schemas.microsoft.com/office/powerpoint/2010/main" val="52617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randombar(horizontal)">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useBgFill="1">
        <p:nvSpPr>
          <p:cNvPr id="80" name="Rectangle 79">
            <a:extLst>
              <a:ext uri="{FF2B5EF4-FFF2-40B4-BE49-F238E27FC236}">
                <a16:creationId xmlns:a16="http://schemas.microsoft.com/office/drawing/2014/main" id="{004A8AE1-9605-41DC-920F-A4B8E8F23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Arc 81">
            <a:extLst>
              <a:ext uri="{FF2B5EF4-FFF2-40B4-BE49-F238E27FC236}">
                <a16:creationId xmlns:a16="http://schemas.microsoft.com/office/drawing/2014/main" id="{5B7778FC-632E-4DCA-A7CB-0D7731CCF9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536887" y="795372"/>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Chỗ dành sẵn cho Nội dung 2">
            <a:extLst>
              <a:ext uri="{FF2B5EF4-FFF2-40B4-BE49-F238E27FC236}">
                <a16:creationId xmlns:a16="http://schemas.microsoft.com/office/drawing/2014/main" id="{73FA67A9-52CF-40E0-ADD8-CCA65CEAF726}"/>
              </a:ext>
            </a:extLst>
          </p:cNvPr>
          <p:cNvSpPr>
            <a:spLocks noGrp="1"/>
          </p:cNvSpPr>
          <p:nvPr>
            <p:ph idx="1"/>
          </p:nvPr>
        </p:nvSpPr>
        <p:spPr>
          <a:xfrm>
            <a:off x="990600" y="762000"/>
            <a:ext cx="3580537" cy="5486400"/>
          </a:xfrm>
          <a:solidFill>
            <a:schemeClr val="accent2"/>
          </a:solidFill>
        </p:spPr>
        <p:txBody>
          <a:bodyPr>
            <a:normAutofit fontScale="85000" lnSpcReduction="10000"/>
          </a:bodyPr>
          <a:lstStyle/>
          <a:p>
            <a:pPr>
              <a:lnSpc>
                <a:spcPct val="120000"/>
              </a:lnSpc>
            </a:pPr>
            <a:r>
              <a:rPr lang="en-US" sz="2600" dirty="0" err="1">
                <a:latin typeface="Times New Roman" panose="02020603050405020304" pitchFamily="18" charset="0"/>
                <a:cs typeface="Times New Roman" panose="02020603050405020304" pitchFamily="18" charset="0"/>
              </a:rPr>
              <a:t>Nguyên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bao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gồm</a:t>
            </a:r>
            <a:r>
              <a:rPr lang="en-US" sz="2600" dirty="0">
                <a:latin typeface="Times New Roman" panose="02020603050405020304" pitchFamily="18" charset="0"/>
                <a:cs typeface="Times New Roman" panose="02020603050405020304" pitchFamily="18" charset="0"/>
              </a:rPr>
              <a:t> g</a:t>
            </a:r>
            <a:r>
              <a:rPr lang="vi-VN" sz="2600" dirty="0">
                <a:latin typeface="Times New Roman" panose="02020603050405020304" pitchFamily="18" charset="0"/>
                <a:cs typeface="Times New Roman" panose="02020603050405020304" pitchFamily="18" charset="0"/>
              </a:rPr>
              <a:t>iá mua</a:t>
            </a:r>
            <a:r>
              <a:rPr lang="en-US" sz="2600" dirty="0">
                <a:latin typeface="Times New Roman" panose="02020603050405020304" pitchFamily="18" charset="0"/>
                <a:cs typeface="Times New Roman" panose="02020603050405020304" pitchFamily="18" charset="0"/>
              </a:rPr>
              <a:t>, c</a:t>
            </a:r>
            <a:r>
              <a:rPr lang="vi-VN" sz="2600" dirty="0">
                <a:latin typeface="Times New Roman" panose="02020603050405020304" pitchFamily="18" charset="0"/>
                <a:cs typeface="Times New Roman" panose="02020603050405020304" pitchFamily="18" charset="0"/>
              </a:rPr>
              <a:t>ác chi phí liên quan trực tiếp đến việc đưa tài sản vào vị trí và trạng thái sẵn sàng sử dụng theo đúng dự định của Ban Giám đốc</a:t>
            </a:r>
            <a:endParaRPr lang="en-US" sz="2600" dirty="0">
              <a:latin typeface="Times New Roman" panose="02020603050405020304" pitchFamily="18" charset="0"/>
              <a:cs typeface="Times New Roman" panose="02020603050405020304" pitchFamily="18" charset="0"/>
            </a:endParaRPr>
          </a:p>
          <a:p>
            <a:pPr>
              <a:lnSpc>
                <a:spcPct val="120000"/>
              </a:lnSpc>
            </a:pPr>
            <a:r>
              <a:rPr lang="vi-VN" sz="2600" dirty="0">
                <a:latin typeface="Times New Roman" panose="02020603050405020304" pitchFamily="18" charset="0"/>
                <a:cs typeface="Times New Roman" panose="02020603050405020304" pitchFamily="18" charset="0"/>
              </a:rPr>
              <a:t>Các tài sản đủ tiêu chuẩn ghi nhận là </a:t>
            </a:r>
            <a:r>
              <a:rPr lang="vi-VN" sz="2600">
                <a:latin typeface="Times New Roman" panose="02020603050405020304" pitchFamily="18" charset="0"/>
                <a:cs typeface="Times New Roman" panose="02020603050405020304" pitchFamily="18" charset="0"/>
              </a:rPr>
              <a:t>TSCĐ </a:t>
            </a:r>
            <a:r>
              <a:rPr lang="vi-VN" sz="2600" smtClean="0">
                <a:latin typeface="Times New Roman" panose="02020603050405020304" pitchFamily="18" charset="0"/>
                <a:cs typeface="Times New Roman" panose="02020603050405020304" pitchFamily="18" charset="0"/>
              </a:rPr>
              <a:t>được </a:t>
            </a:r>
            <a:r>
              <a:rPr lang="vi-VN" sz="2600" dirty="0">
                <a:latin typeface="Times New Roman" panose="02020603050405020304" pitchFamily="18" charset="0"/>
                <a:cs typeface="Times New Roman" panose="02020603050405020304" pitchFamily="18" charset="0"/>
              </a:rPr>
              <a:t>xác định giá trị ban đầu theo nguyên giá </a:t>
            </a:r>
            <a:endParaRPr lang="en-US" sz="2600" dirty="0">
              <a:latin typeface="Times New Roman" panose="02020603050405020304" pitchFamily="18" charset="0"/>
              <a:cs typeface="Times New Roman" panose="02020603050405020304" pitchFamily="18" charset="0"/>
            </a:endParaRPr>
          </a:p>
          <a:p>
            <a:pPr>
              <a:lnSpc>
                <a:spcPct val="120000"/>
              </a:lnSpc>
            </a:pPr>
            <a:r>
              <a:rPr lang="en-US" sz="2600" dirty="0" err="1">
                <a:latin typeface="Times New Roman" panose="02020603050405020304" pitchFamily="18" charset="0"/>
                <a:cs typeface="Times New Roman" panose="02020603050405020304" pitchFamily="18" charset="0"/>
              </a:rPr>
              <a:t>Đều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sau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nhận</a:t>
            </a:r>
            <a:r>
              <a:rPr lang="en-US" sz="2600" dirty="0">
                <a:latin typeface="Times New Roman" panose="02020603050405020304" pitchFamily="18" charset="0"/>
                <a:cs typeface="Times New Roman" panose="02020603050405020304" pitchFamily="18" charset="0"/>
              </a:rPr>
              <a:t> ban </a:t>
            </a:r>
            <a:r>
              <a:rPr lang="en-US" sz="2600" dirty="0" err="1">
                <a:latin typeface="Times New Roman" panose="02020603050405020304" pitchFamily="18" charset="0"/>
                <a:cs typeface="Times New Roman" panose="02020603050405020304" pitchFamily="18" charset="0"/>
              </a:rPr>
              <a:t>đầu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phương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pháp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gốc</a:t>
            </a:r>
            <a:endParaRPr lang="en-US" sz="26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
        <p:nvSpPr>
          <p:cNvPr id="84" name="Oval 83">
            <a:extLst>
              <a:ext uri="{FF2B5EF4-FFF2-40B4-BE49-F238E27FC236}">
                <a16:creationId xmlns:a16="http://schemas.microsoft.com/office/drawing/2014/main" id="{B10BB131-AC8E-4A8E-A5D1-36260F720C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4297" y="1119031"/>
            <a:ext cx="3464953"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FA23A907-97FB-4A8F-880A-DD77401C42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8095" y="4737713"/>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êu đề 1">
            <a:extLst>
              <a:ext uri="{FF2B5EF4-FFF2-40B4-BE49-F238E27FC236}">
                <a16:creationId xmlns:a16="http://schemas.microsoft.com/office/drawing/2014/main" id="{079E9FAF-0EA2-45FB-8919-9045F2261033}"/>
              </a:ext>
            </a:extLst>
          </p:cNvPr>
          <p:cNvSpPr>
            <a:spLocks noGrp="1"/>
          </p:cNvSpPr>
          <p:nvPr>
            <p:ph type="title"/>
          </p:nvPr>
        </p:nvSpPr>
        <p:spPr>
          <a:xfrm>
            <a:off x="5638800" y="1447800"/>
            <a:ext cx="2430380" cy="4064628"/>
          </a:xfrm>
        </p:spPr>
        <p:txBody>
          <a:bodyPr>
            <a:normAutofit fontScale="90000"/>
          </a:bodyPr>
          <a:lstStyle/>
          <a:p>
            <a:pPr>
              <a:lnSpc>
                <a:spcPct val="90000"/>
              </a:lnSpc>
            </a:pPr>
            <a:r>
              <a:rPr lang="vi-VN" b="1" i="1">
                <a:solidFill>
                  <a:srgbClr val="FFFFFF"/>
                </a:solidFill>
              </a:rPr>
              <a:t>Sự tương đồng trong </a:t>
            </a:r>
            <a:r>
              <a:rPr lang="en-US" b="1" i="1" smtClean="0">
                <a:solidFill>
                  <a:srgbClr val="FFFFFF"/>
                </a:solidFill>
              </a:rPr>
              <a:t>kế toán TSCĐ</a:t>
            </a:r>
            <a:r>
              <a:rPr lang="vi-VN" b="1" i="1" smtClean="0">
                <a:solidFill>
                  <a:srgbClr val="FFFFFF"/>
                </a:solidFill>
              </a:rPr>
              <a:t> </a:t>
            </a:r>
            <a:r>
              <a:rPr lang="vi-VN" b="1" i="1">
                <a:solidFill>
                  <a:srgbClr val="FFFFFF"/>
                </a:solidFill>
              </a:rPr>
              <a:t>hữu hình.</a:t>
            </a:r>
            <a:endParaRPr lang="en-US">
              <a:solidFill>
                <a:srgbClr val="FFFFFF"/>
              </a:solidFill>
            </a:endParaRPr>
          </a:p>
        </p:txBody>
      </p:sp>
    </p:spTree>
    <p:extLst>
      <p:ext uri="{BB962C8B-B14F-4D97-AF65-F5344CB8AC3E}">
        <p14:creationId xmlns:p14="http://schemas.microsoft.com/office/powerpoint/2010/main" val="3756656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F78660A-5205-4C41-8452-E9BA71632C07}"/>
              </a:ext>
            </a:extLst>
          </p:cNvPr>
          <p:cNvSpPr>
            <a:spLocks noGrp="1"/>
          </p:cNvSpPr>
          <p:nvPr>
            <p:ph type="title"/>
          </p:nvPr>
        </p:nvSpPr>
        <p:spPr>
          <a:xfrm>
            <a:off x="533400" y="0"/>
            <a:ext cx="7886700" cy="1325563"/>
          </a:xfrm>
          <a:prstGeom prst="ellipse">
            <a:avLst/>
          </a:prstGeom>
        </p:spPr>
        <p:txBody>
          <a:bodyPr vert="horz" lIns="91440" tIns="45720" rIns="91440" bIns="45720" rtlCol="0" anchor="ctr">
            <a:normAutofit/>
          </a:bodyPr>
          <a:lstStyle/>
          <a:p>
            <a:pPr algn="l">
              <a:lnSpc>
                <a:spcPct val="90000"/>
              </a:lnSpc>
            </a:pPr>
            <a:r>
              <a:rPr lang="en-US" sz="2400" b="1" kern="1200" dirty="0">
                <a:solidFill>
                  <a:schemeClr val="tx1"/>
                </a:solidFill>
                <a:latin typeface="+mj-lt"/>
                <a:ea typeface="+mj-ea"/>
                <a:cs typeface="+mj-cs"/>
              </a:rPr>
              <a:t>1. </a:t>
            </a:r>
            <a:r>
              <a:rPr lang="en-US" sz="2400" b="1" kern="1200" dirty="0" err="1">
                <a:solidFill>
                  <a:schemeClr val="tx1"/>
                </a:solidFill>
                <a:latin typeface="+mj-lt"/>
                <a:ea typeface="+mj-ea"/>
                <a:cs typeface="+mj-cs"/>
              </a:rPr>
              <a:t>Điểm</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khác</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nhau</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giữa</a:t>
            </a:r>
            <a:r>
              <a:rPr lang="en-US" sz="2400" b="1" kern="1200" dirty="0">
                <a:solidFill>
                  <a:schemeClr val="tx1"/>
                </a:solidFill>
                <a:latin typeface="+mj-lt"/>
                <a:ea typeface="+mj-ea"/>
                <a:cs typeface="+mj-cs"/>
              </a:rPr>
              <a:t> IAS 16 </a:t>
            </a:r>
            <a:r>
              <a:rPr lang="en-US" sz="2400" b="1" kern="1200" dirty="0" err="1">
                <a:solidFill>
                  <a:schemeClr val="tx1"/>
                </a:solidFill>
                <a:latin typeface="+mj-lt"/>
                <a:ea typeface="+mj-ea"/>
                <a:cs typeface="+mj-cs"/>
              </a:rPr>
              <a:t>và</a:t>
            </a:r>
            <a:r>
              <a:rPr lang="en-US" sz="2400" b="1" kern="1200" dirty="0">
                <a:solidFill>
                  <a:schemeClr val="tx1"/>
                </a:solidFill>
                <a:latin typeface="+mj-lt"/>
                <a:ea typeface="+mj-ea"/>
                <a:cs typeface="+mj-cs"/>
              </a:rPr>
              <a:t> VAS 03</a:t>
            </a:r>
            <a:r>
              <a:rPr lang="en-US" sz="2400" kern="1200" dirty="0">
                <a:solidFill>
                  <a:schemeClr val="tx1"/>
                </a:solidFill>
                <a:latin typeface="+mj-lt"/>
                <a:ea typeface="+mj-ea"/>
                <a:cs typeface="+mj-cs"/>
              </a:rPr>
              <a:t/>
            </a:r>
            <a:br>
              <a:rPr lang="en-US" sz="2400" kern="1200" dirty="0">
                <a:solidFill>
                  <a:schemeClr val="tx1"/>
                </a:solidFill>
                <a:latin typeface="+mj-lt"/>
                <a:ea typeface="+mj-ea"/>
                <a:cs typeface="+mj-cs"/>
              </a:rPr>
            </a:br>
            <a:endParaRPr lang="en-US" sz="2400" kern="1200" dirty="0">
              <a:solidFill>
                <a:schemeClr val="tx1"/>
              </a:solidFill>
              <a:latin typeface="+mj-lt"/>
              <a:ea typeface="+mj-ea"/>
              <a:cs typeface="+mj-cs"/>
            </a:endParaRPr>
          </a:p>
        </p:txBody>
      </p:sp>
      <p:graphicFrame>
        <p:nvGraphicFramePr>
          <p:cNvPr id="94" name="Chỗ dành sẵn cho Nội dung 3">
            <a:extLst>
              <a:ext uri="{FF2B5EF4-FFF2-40B4-BE49-F238E27FC236}">
                <a16:creationId xmlns:a16="http://schemas.microsoft.com/office/drawing/2014/main" id="{BC17D1EC-4B5C-469A-BF74-021F4103B012}"/>
              </a:ext>
            </a:extLst>
          </p:cNvPr>
          <p:cNvGraphicFramePr>
            <a:graphicFrameLocks/>
          </p:cNvGraphicFramePr>
          <p:nvPr>
            <p:extLst>
              <p:ext uri="{D42A27DB-BD31-4B8C-83A1-F6EECF244321}">
                <p14:modId xmlns:p14="http://schemas.microsoft.com/office/powerpoint/2010/main" val="330145629"/>
              </p:ext>
            </p:extLst>
          </p:nvPr>
        </p:nvGraphicFramePr>
        <p:xfrm>
          <a:off x="589130" y="838200"/>
          <a:ext cx="8021469" cy="5333999"/>
        </p:xfrm>
        <a:graphic>
          <a:graphicData uri="http://schemas.openxmlformats.org/drawingml/2006/table">
            <a:tbl>
              <a:tblPr firstRow="1" firstCol="1" bandRow="1">
                <a:tableStyleId>{5C22544A-7EE6-4342-B048-85BDC9FD1C3A}</a:tableStyleId>
              </a:tblPr>
              <a:tblGrid>
                <a:gridCol w="1458125">
                  <a:extLst>
                    <a:ext uri="{9D8B030D-6E8A-4147-A177-3AD203B41FA5}">
                      <a16:colId xmlns:a16="http://schemas.microsoft.com/office/drawing/2014/main" val="3821245173"/>
                    </a:ext>
                  </a:extLst>
                </a:gridCol>
                <a:gridCol w="3286542">
                  <a:extLst>
                    <a:ext uri="{9D8B030D-6E8A-4147-A177-3AD203B41FA5}">
                      <a16:colId xmlns:a16="http://schemas.microsoft.com/office/drawing/2014/main" val="2686486338"/>
                    </a:ext>
                  </a:extLst>
                </a:gridCol>
                <a:gridCol w="3276802">
                  <a:extLst>
                    <a:ext uri="{9D8B030D-6E8A-4147-A177-3AD203B41FA5}">
                      <a16:colId xmlns:a16="http://schemas.microsoft.com/office/drawing/2014/main" val="3823913369"/>
                    </a:ext>
                  </a:extLst>
                </a:gridCol>
              </a:tblGrid>
              <a:tr h="250362">
                <a:tc>
                  <a:txBody>
                    <a:bodyPr/>
                    <a:lstStyle/>
                    <a:p>
                      <a:pPr>
                        <a:lnSpc>
                          <a:spcPct val="150000"/>
                        </a:lnSpc>
                        <a:spcAft>
                          <a:spcPts val="0"/>
                        </a:spcAft>
                      </a:pPr>
                      <a:r>
                        <a:rPr lang="en-US" sz="800">
                          <a:effectLst/>
                        </a:rPr>
                        <a:t>Tiêu thức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IAS 16</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VAS 03</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2295376967"/>
                  </a:ext>
                </a:extLst>
              </a:tr>
              <a:tr h="250362">
                <a:tc>
                  <a:txBody>
                    <a:bodyPr/>
                    <a:lstStyle/>
                    <a:p>
                      <a:pPr>
                        <a:lnSpc>
                          <a:spcPct val="150000"/>
                        </a:lnSpc>
                        <a:spcAft>
                          <a:spcPts val="0"/>
                        </a:spcAft>
                      </a:pPr>
                      <a:r>
                        <a:rPr lang="en-US" sz="800">
                          <a:effectLst/>
                        </a:rPr>
                        <a:t>1. Ngày có hiệu lực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Kỳ kế toán năm bắt đầu từ hoặc sau ngày 01/01/2005</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Kỳ kế toán bắt đầu từ hoặc sau ngày 01/01/2002</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1896118830"/>
                  </a:ext>
                </a:extLst>
              </a:tr>
              <a:tr h="726234">
                <a:tc>
                  <a:txBody>
                    <a:bodyPr/>
                    <a:lstStyle/>
                    <a:p>
                      <a:pPr>
                        <a:lnSpc>
                          <a:spcPct val="150000"/>
                        </a:lnSpc>
                        <a:spcAft>
                          <a:spcPts val="0"/>
                        </a:spcAft>
                      </a:pPr>
                      <a:r>
                        <a:rPr lang="en-US" sz="800">
                          <a:effectLst/>
                        </a:rPr>
                        <a:t>2. Mục đích</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dirty="0">
                          <a:effectLst/>
                        </a:rPr>
                        <a:t>IAS 16 </a:t>
                      </a:r>
                      <a:r>
                        <a:rPr lang="en-US" sz="800" dirty="0" err="1">
                          <a:effectLst/>
                        </a:rPr>
                        <a:t>đưa</a:t>
                      </a:r>
                      <a:r>
                        <a:rPr lang="en-US" sz="800" dirty="0">
                          <a:effectLst/>
                        </a:rPr>
                        <a:t> </a:t>
                      </a:r>
                      <a:r>
                        <a:rPr lang="en-US" sz="800" dirty="0" err="1">
                          <a:effectLst/>
                        </a:rPr>
                        <a:t>ra</a:t>
                      </a:r>
                      <a:r>
                        <a:rPr lang="en-US" sz="800" dirty="0">
                          <a:effectLst/>
                        </a:rPr>
                        <a:t> </a:t>
                      </a:r>
                      <a:r>
                        <a:rPr lang="en-US" sz="800" dirty="0" err="1">
                          <a:effectLst/>
                        </a:rPr>
                        <a:t>những</a:t>
                      </a:r>
                      <a:r>
                        <a:rPr lang="en-US" sz="800" dirty="0">
                          <a:effectLst/>
                        </a:rPr>
                        <a:t> </a:t>
                      </a:r>
                      <a:r>
                        <a:rPr lang="en-US" sz="800" dirty="0" err="1">
                          <a:effectLst/>
                        </a:rPr>
                        <a:t>quy</a:t>
                      </a:r>
                      <a:r>
                        <a:rPr lang="en-US" sz="800" dirty="0">
                          <a:effectLst/>
                        </a:rPr>
                        <a:t> </a:t>
                      </a:r>
                      <a:r>
                        <a:rPr lang="en-US" sz="800" dirty="0" err="1">
                          <a:effectLst/>
                        </a:rPr>
                        <a:t>định</a:t>
                      </a:r>
                      <a:r>
                        <a:rPr lang="en-US" sz="800" dirty="0">
                          <a:effectLst/>
                        </a:rPr>
                        <a:t> </a:t>
                      </a:r>
                      <a:r>
                        <a:rPr lang="en-US" sz="800" dirty="0" err="1">
                          <a:effectLst/>
                        </a:rPr>
                        <a:t>và</a:t>
                      </a:r>
                      <a:r>
                        <a:rPr lang="en-US" sz="800" dirty="0">
                          <a:effectLst/>
                        </a:rPr>
                        <a:t> </a:t>
                      </a:r>
                      <a:r>
                        <a:rPr lang="en-US" sz="800" dirty="0" err="1">
                          <a:effectLst/>
                        </a:rPr>
                        <a:t>hướng</a:t>
                      </a:r>
                      <a:r>
                        <a:rPr lang="en-US" sz="800" dirty="0">
                          <a:effectLst/>
                        </a:rPr>
                        <a:t> </a:t>
                      </a:r>
                      <a:r>
                        <a:rPr lang="en-US" sz="800" dirty="0" err="1">
                          <a:effectLst/>
                        </a:rPr>
                        <a:t>dẫn</a:t>
                      </a:r>
                      <a:r>
                        <a:rPr lang="en-US" sz="800" dirty="0">
                          <a:effectLst/>
                        </a:rPr>
                        <a:t> </a:t>
                      </a:r>
                      <a:r>
                        <a:rPr lang="en-US" sz="800" dirty="0" err="1">
                          <a:effectLst/>
                        </a:rPr>
                        <a:t>các</a:t>
                      </a:r>
                      <a:r>
                        <a:rPr lang="en-US" sz="800" dirty="0">
                          <a:effectLst/>
                        </a:rPr>
                        <a:t> </a:t>
                      </a:r>
                      <a:r>
                        <a:rPr lang="en-US" sz="800" dirty="0" err="1">
                          <a:effectLst/>
                        </a:rPr>
                        <a:t>nguyên</a:t>
                      </a:r>
                      <a:r>
                        <a:rPr lang="en-US" sz="800" dirty="0">
                          <a:effectLst/>
                        </a:rPr>
                        <a:t> </a:t>
                      </a:r>
                      <a:r>
                        <a:rPr lang="en-US" sz="800" dirty="0" err="1">
                          <a:effectLst/>
                        </a:rPr>
                        <a:t>tắc</a:t>
                      </a:r>
                      <a:r>
                        <a:rPr lang="en-US" sz="800" dirty="0">
                          <a:effectLst/>
                        </a:rPr>
                        <a:t> </a:t>
                      </a:r>
                      <a:r>
                        <a:rPr lang="en-US" sz="800" dirty="0" err="1">
                          <a:effectLst/>
                        </a:rPr>
                        <a:t>kế</a:t>
                      </a:r>
                      <a:r>
                        <a:rPr lang="en-US" sz="800" dirty="0">
                          <a:effectLst/>
                        </a:rPr>
                        <a:t> </a:t>
                      </a:r>
                      <a:r>
                        <a:rPr lang="en-US" sz="800" dirty="0" err="1">
                          <a:effectLst/>
                        </a:rPr>
                        <a:t>toán</a:t>
                      </a:r>
                      <a:r>
                        <a:rPr lang="en-US" sz="800" dirty="0">
                          <a:effectLst/>
                        </a:rPr>
                        <a:t> </a:t>
                      </a:r>
                      <a:r>
                        <a:rPr lang="en-US" sz="800" dirty="0" err="1">
                          <a:effectLst/>
                        </a:rPr>
                        <a:t>đối</a:t>
                      </a:r>
                      <a:r>
                        <a:rPr lang="en-US" sz="800" dirty="0">
                          <a:effectLst/>
                        </a:rPr>
                        <a:t> </a:t>
                      </a:r>
                      <a:r>
                        <a:rPr lang="en-US" sz="800" dirty="0" err="1">
                          <a:effectLst/>
                        </a:rPr>
                        <a:t>với</a:t>
                      </a:r>
                      <a:r>
                        <a:rPr lang="en-US" sz="800" dirty="0">
                          <a:effectLst/>
                        </a:rPr>
                        <a:t> TSCĐHH </a:t>
                      </a:r>
                      <a:r>
                        <a:rPr lang="en-US" sz="800" dirty="0" err="1">
                          <a:effectLst/>
                        </a:rPr>
                        <a:t>về</a:t>
                      </a:r>
                      <a:r>
                        <a:rPr lang="en-US" sz="800" dirty="0">
                          <a:effectLst/>
                        </a:rPr>
                        <a:t> </a:t>
                      </a:r>
                      <a:r>
                        <a:rPr lang="en-US" sz="800" dirty="0" err="1">
                          <a:effectLst/>
                        </a:rPr>
                        <a:t>sự</a:t>
                      </a:r>
                      <a:r>
                        <a:rPr lang="en-US" sz="800" dirty="0">
                          <a:effectLst/>
                        </a:rPr>
                        <a:t> </a:t>
                      </a:r>
                      <a:r>
                        <a:rPr lang="en-US" sz="800" dirty="0" err="1">
                          <a:effectLst/>
                        </a:rPr>
                        <a:t>ghi</a:t>
                      </a:r>
                      <a:r>
                        <a:rPr lang="en-US" sz="800" dirty="0">
                          <a:effectLst/>
                        </a:rPr>
                        <a:t> </a:t>
                      </a:r>
                      <a:r>
                        <a:rPr lang="en-US" sz="800" dirty="0" err="1">
                          <a:effectLst/>
                        </a:rPr>
                        <a:t>nhận</a:t>
                      </a:r>
                      <a:r>
                        <a:rPr lang="en-US" sz="800" dirty="0">
                          <a:effectLst/>
                        </a:rPr>
                        <a:t> ban </a:t>
                      </a:r>
                      <a:r>
                        <a:rPr lang="en-US" sz="800" dirty="0" err="1">
                          <a:effectLst/>
                        </a:rPr>
                        <a:t>đầu</a:t>
                      </a:r>
                      <a:r>
                        <a:rPr lang="en-US" sz="800" dirty="0">
                          <a:effectLst/>
                        </a:rPr>
                        <a:t> </a:t>
                      </a:r>
                      <a:r>
                        <a:rPr lang="en-US" sz="800" dirty="0" err="1">
                          <a:effectLst/>
                        </a:rPr>
                        <a:t>và</a:t>
                      </a:r>
                      <a:r>
                        <a:rPr lang="en-US" sz="800" dirty="0">
                          <a:effectLst/>
                        </a:rPr>
                        <a:t> </a:t>
                      </a:r>
                      <a:r>
                        <a:rPr lang="en-US" sz="800" dirty="0" err="1">
                          <a:effectLst/>
                        </a:rPr>
                        <a:t>sau</a:t>
                      </a:r>
                      <a:r>
                        <a:rPr lang="en-US" sz="800" dirty="0">
                          <a:effectLst/>
                        </a:rPr>
                        <a:t> </a:t>
                      </a:r>
                      <a:r>
                        <a:rPr lang="en-US" sz="800" dirty="0" err="1">
                          <a:effectLst/>
                        </a:rPr>
                        <a:t>khi</a:t>
                      </a:r>
                      <a:r>
                        <a:rPr lang="en-US" sz="800" dirty="0">
                          <a:effectLst/>
                        </a:rPr>
                        <a:t> </a:t>
                      </a:r>
                      <a:r>
                        <a:rPr lang="en-US" sz="800" dirty="0" err="1">
                          <a:effectLst/>
                        </a:rPr>
                        <a:t>ghi</a:t>
                      </a:r>
                      <a:r>
                        <a:rPr lang="en-US" sz="800" dirty="0">
                          <a:effectLst/>
                        </a:rPr>
                        <a:t> </a:t>
                      </a:r>
                      <a:r>
                        <a:rPr lang="en-US" sz="800" dirty="0" err="1">
                          <a:effectLst/>
                        </a:rPr>
                        <a:t>nhận</a:t>
                      </a:r>
                      <a:r>
                        <a:rPr lang="en-US" sz="800" dirty="0">
                          <a:effectLst/>
                        </a:rPr>
                        <a:t> ban </a:t>
                      </a:r>
                      <a:r>
                        <a:rPr lang="en-US" sz="800" dirty="0" err="1">
                          <a:effectLst/>
                        </a:rPr>
                        <a:t>đầu</a:t>
                      </a:r>
                      <a:r>
                        <a:rPr lang="en-US" sz="800" dirty="0">
                          <a:effectLst/>
                        </a:rPr>
                        <a: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VAS 03 quy định thêm về vấn đề thanh lý TSCĐHH</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5295370"/>
                  </a:ext>
                </a:extLst>
              </a:tr>
              <a:tr h="726234">
                <a:tc>
                  <a:txBody>
                    <a:bodyPr/>
                    <a:lstStyle/>
                    <a:p>
                      <a:pPr>
                        <a:lnSpc>
                          <a:spcPct val="150000"/>
                        </a:lnSpc>
                        <a:spcAft>
                          <a:spcPts val="0"/>
                        </a:spcAft>
                      </a:pPr>
                      <a:r>
                        <a:rPr lang="en-US" sz="800">
                          <a:effectLst/>
                        </a:rPr>
                        <a:t>3. Phạm vi áp dụng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Chuẩn mực này không áp dụng đối với những tài sản có tính chất sinh học trong lĩnh vực nông nghiệp hoặc quyền khai thác khoáng sản và các mỏ khoáng sản,…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VAS 03 áp dụng cho KTTSCĐHH, trừ khi có chuẩn mực kế toán khác quy định cho phép áp dụng nghuyên tắc và phương pháp kế toán khác cho tài sản cố định hữu hình</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800997508"/>
                  </a:ext>
                </a:extLst>
              </a:tr>
              <a:tr h="1202105">
                <a:tc rowSpan="4">
                  <a:txBody>
                    <a:bodyPr/>
                    <a:lstStyle/>
                    <a:p>
                      <a:pPr>
                        <a:lnSpc>
                          <a:spcPct val="150000"/>
                        </a:lnSpc>
                        <a:spcAft>
                          <a:spcPts val="0"/>
                        </a:spcAft>
                      </a:pPr>
                      <a:r>
                        <a:rPr lang="en-US" sz="800">
                          <a:effectLst/>
                        </a:rPr>
                        <a:t>4. Cách tính toán và trình bày</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IAS 16 quy định các tài sản được ghi nhận là TSCĐHH độc lập khi doanh nghiệp có thể thu được lợi ích kinh tế trong tương lai từ những tài sản đó và giá trị tài sản có thể xác định được một cách đáng tin cậy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VAS 03 quy định tài sản được ghi nhận là TSCĐHH khi thỏa mãn đồng thời bốn điều kiện, ngoài hai điều kiện như IAS 16 còn phải thỏa mãn hai điều kiện sau:</a:t>
                      </a:r>
                      <a:endParaRPr lang="en-US" sz="700">
                        <a:effectLst/>
                      </a:endParaRPr>
                    </a:p>
                    <a:p>
                      <a:pPr>
                        <a:lnSpc>
                          <a:spcPct val="150000"/>
                        </a:lnSpc>
                        <a:spcAft>
                          <a:spcPts val="0"/>
                        </a:spcAft>
                      </a:pPr>
                      <a:r>
                        <a:rPr lang="en-US" sz="800">
                          <a:effectLst/>
                        </a:rPr>
                        <a:t>- Thời gian sử dụng ước tính trên một năm</a:t>
                      </a:r>
                      <a:endParaRPr lang="en-US" sz="700">
                        <a:effectLst/>
                      </a:endParaRPr>
                    </a:p>
                    <a:p>
                      <a:pPr>
                        <a:lnSpc>
                          <a:spcPct val="150000"/>
                        </a:lnSpc>
                        <a:spcAft>
                          <a:spcPts val="0"/>
                        </a:spcAft>
                      </a:pPr>
                      <a:r>
                        <a:rPr lang="en-US" sz="800">
                          <a:effectLst/>
                        </a:rPr>
                        <a:t>- Có đủ tiêu chuẩn giá trị theo quy định hiện hành</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2875246309"/>
                  </a:ext>
                </a:extLst>
              </a:tr>
              <a:tr h="964170">
                <a:tc vMerge="1">
                  <a:txBody>
                    <a:bodyPr/>
                    <a:lstStyle/>
                    <a:p>
                      <a:endParaRPr lang="en-US"/>
                    </a:p>
                  </a:txBody>
                  <a:tcPr/>
                </a:tc>
                <a:tc>
                  <a:txBody>
                    <a:bodyPr/>
                    <a:lstStyle/>
                    <a:p>
                      <a:pPr>
                        <a:lnSpc>
                          <a:spcPct val="150000"/>
                        </a:lnSpc>
                        <a:spcAft>
                          <a:spcPts val="0"/>
                        </a:spcAft>
                      </a:pPr>
                      <a:r>
                        <a:rPr lang="en-US" sz="800">
                          <a:effectLst/>
                        </a:rPr>
                        <a:t>Theo IAS 16 việc xác định giá trị TSCĐHH sau ghi nhận ban đầu được phép lựa chọn một trong hai phương pháp kế toán sau:</a:t>
                      </a:r>
                      <a:endParaRPr lang="en-US" sz="700">
                        <a:effectLst/>
                      </a:endParaRPr>
                    </a:p>
                    <a:p>
                      <a:pPr>
                        <a:lnSpc>
                          <a:spcPct val="150000"/>
                        </a:lnSpc>
                        <a:spcAft>
                          <a:spcPts val="0"/>
                        </a:spcAft>
                      </a:pPr>
                      <a:r>
                        <a:rPr lang="en-US" sz="800">
                          <a:effectLst/>
                        </a:rPr>
                        <a:t>- Phương pháp giá gốc</a:t>
                      </a:r>
                      <a:endParaRPr lang="en-US" sz="700">
                        <a:effectLst/>
                      </a:endParaRPr>
                    </a:p>
                    <a:p>
                      <a:pPr>
                        <a:lnSpc>
                          <a:spcPct val="150000"/>
                        </a:lnSpc>
                        <a:spcAft>
                          <a:spcPts val="0"/>
                        </a:spcAft>
                      </a:pPr>
                      <a:r>
                        <a:rPr lang="en-US" sz="800">
                          <a:effectLst/>
                        </a:rPr>
                        <a:t>- Phương pháp đánh giá lại</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VAS 03 quy định việc xác định giá trị TSCĐHH sau khi ghi nhận ban đầu được sử dụng phương pháp giá gốc, còn phương pháp đánh giá lại TSCĐHH chỉ được sử dụng trong những trường hợp cụ thể khi có quyết định của Nhà nước.</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2285709276"/>
                  </a:ext>
                </a:extLst>
              </a:tr>
              <a:tr h="488298">
                <a:tc vMerge="1">
                  <a:txBody>
                    <a:bodyPr/>
                    <a:lstStyle/>
                    <a:p>
                      <a:endParaRPr lang="en-US"/>
                    </a:p>
                  </a:txBody>
                  <a:tcPr/>
                </a:tc>
                <a:tc>
                  <a:txBody>
                    <a:bodyPr/>
                    <a:lstStyle/>
                    <a:p>
                      <a:pPr>
                        <a:lnSpc>
                          <a:spcPct val="150000"/>
                        </a:lnSpc>
                        <a:spcAft>
                          <a:spcPts val="0"/>
                        </a:spcAft>
                      </a:pPr>
                      <a:r>
                        <a:rPr lang="en-US" sz="800">
                          <a:effectLst/>
                        </a:rPr>
                        <a:t>Theo phương pháp đánh giá lại, việc đánh giá lại phải được thực hiện hợp lệ</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a:effectLst/>
                        </a:rPr>
                        <a:t>VAS 03 không quy định cụ thể</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1234327742"/>
                  </a:ext>
                </a:extLst>
              </a:tr>
              <a:tr h="726234">
                <a:tc vMerge="1">
                  <a:txBody>
                    <a:bodyPr/>
                    <a:lstStyle/>
                    <a:p>
                      <a:endParaRPr lang="en-US"/>
                    </a:p>
                  </a:txBody>
                  <a:tcPr/>
                </a:tc>
                <a:tc>
                  <a:txBody>
                    <a:bodyPr/>
                    <a:lstStyle/>
                    <a:p>
                      <a:pPr>
                        <a:lnSpc>
                          <a:spcPct val="150000"/>
                        </a:lnSpc>
                        <a:spcAft>
                          <a:spcPts val="0"/>
                        </a:spcAft>
                      </a:pPr>
                      <a:r>
                        <a:rPr lang="en-US" sz="800">
                          <a:effectLst/>
                        </a:rPr>
                        <a:t>Khi áp dụng phương pháp giá gốc các bộ phận của tài sản tạo ra các lợi ích kinh tế khác nhau phải được tính khấu hao một cách riêng biệt.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tc>
                  <a:txBody>
                    <a:bodyPr/>
                    <a:lstStyle/>
                    <a:p>
                      <a:pPr>
                        <a:lnSpc>
                          <a:spcPct val="150000"/>
                        </a:lnSpc>
                        <a:spcAft>
                          <a:spcPts val="0"/>
                        </a:spcAft>
                      </a:pPr>
                      <a:r>
                        <a:rPr lang="en-US" sz="800" dirty="0">
                          <a:effectLst/>
                        </a:rPr>
                        <a:t>VAS 03 </a:t>
                      </a:r>
                      <a:r>
                        <a:rPr lang="en-US" sz="800" dirty="0" err="1">
                          <a:effectLst/>
                        </a:rPr>
                        <a:t>không</a:t>
                      </a:r>
                      <a:r>
                        <a:rPr lang="en-US" sz="800" dirty="0">
                          <a:effectLst/>
                        </a:rPr>
                        <a:t> </a:t>
                      </a:r>
                      <a:r>
                        <a:rPr lang="en-US" sz="800" dirty="0" err="1">
                          <a:effectLst/>
                        </a:rPr>
                        <a:t>quy</a:t>
                      </a:r>
                      <a:r>
                        <a:rPr lang="en-US" sz="800" dirty="0">
                          <a:effectLst/>
                        </a:rPr>
                        <a:t> </a:t>
                      </a:r>
                      <a:r>
                        <a:rPr lang="en-US" sz="800" dirty="0" err="1">
                          <a:effectLst/>
                        </a:rPr>
                        <a:t>định</a:t>
                      </a:r>
                      <a:r>
                        <a:rPr lang="en-US" sz="800" dirty="0">
                          <a:effectLst/>
                        </a:rPr>
                        <a:t> </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9225" marR="9225" marT="0" marB="0"/>
                </a:tc>
                <a:extLst>
                  <a:ext uri="{0D108BD9-81ED-4DB2-BD59-A6C34878D82A}">
                    <a16:rowId xmlns:a16="http://schemas.microsoft.com/office/drawing/2014/main" val="1169379164"/>
                  </a:ext>
                </a:extLst>
              </a:tr>
            </a:tbl>
          </a:graphicData>
        </a:graphic>
      </p:graphicFrame>
      <p:sp>
        <p:nvSpPr>
          <p:cNvPr id="3" name="Action Button: Home 2">
            <a:hlinkClick r:id="rId2" action="ppaction://hlinksldjump" highlightClick="1"/>
          </p:cNvPr>
          <p:cNvSpPr/>
          <p:nvPr/>
        </p:nvSpPr>
        <p:spPr>
          <a:xfrm>
            <a:off x="8001000" y="6248400"/>
            <a:ext cx="384048" cy="152400"/>
          </a:xfrm>
          <a:prstGeom prst="actionButtonHom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525142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useBgFill="1">
        <p:nvSpPr>
          <p:cNvPr id="36" name="Rectangle 18">
            <a:extLst>
              <a:ext uri="{FF2B5EF4-FFF2-40B4-BE49-F238E27FC236}">
                <a16:creationId xmlns:a16="http://schemas.microsoft.com/office/drawing/2014/main" id="{004A8AE1-9605-41DC-920F-A4B8E8F23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Arc 20">
            <a:extLst>
              <a:ext uri="{FF2B5EF4-FFF2-40B4-BE49-F238E27FC236}">
                <a16:creationId xmlns:a16="http://schemas.microsoft.com/office/drawing/2014/main" id="{5B7778FC-632E-4DCA-A7CB-0D7731CCF9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536887" y="795372"/>
            <a:ext cx="2240924"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Chỗ dành sẵn cho Nội dung 2">
            <a:extLst>
              <a:ext uri="{FF2B5EF4-FFF2-40B4-BE49-F238E27FC236}">
                <a16:creationId xmlns:a16="http://schemas.microsoft.com/office/drawing/2014/main" id="{5203ADC2-1D1B-4D42-8E74-2FF75F0C7B61}"/>
              </a:ext>
            </a:extLst>
          </p:cNvPr>
          <p:cNvSpPr>
            <a:spLocks noGrp="1"/>
          </p:cNvSpPr>
          <p:nvPr>
            <p:ph idx="1"/>
          </p:nvPr>
        </p:nvSpPr>
        <p:spPr>
          <a:xfrm>
            <a:off x="680420" y="609600"/>
            <a:ext cx="4152297" cy="5486400"/>
          </a:xfrm>
          <a:solidFill>
            <a:schemeClr val="accent2"/>
          </a:solidFill>
        </p:spPr>
        <p:txBody>
          <a:bodyPr>
            <a:normAutofit fontScale="92500" lnSpcReduction="20000"/>
          </a:bodyPr>
          <a:lstStyle/>
          <a:p>
            <a:pPr>
              <a:lnSpc>
                <a:spcPct val="150000"/>
              </a:lnSpc>
              <a:buFont typeface="Wingdings" panose="05000000000000000000" pitchFamily="2" charset="2"/>
              <a:buChar char="Ø"/>
            </a:pPr>
            <a:r>
              <a:rPr lang="vi-VN" sz="2200" dirty="0">
                <a:latin typeface="+mj-lt"/>
              </a:rPr>
              <a:t>Chắc chắn thu được lợi ích kinh tế trong tương lai do tài sản đó mang lại.</a:t>
            </a:r>
            <a:endParaRPr lang="en-US" sz="2200" dirty="0">
              <a:latin typeface="+mj-lt"/>
            </a:endParaRPr>
          </a:p>
          <a:p>
            <a:pPr>
              <a:lnSpc>
                <a:spcPct val="150000"/>
              </a:lnSpc>
              <a:buFont typeface="Wingdings" panose="05000000000000000000" pitchFamily="2" charset="2"/>
              <a:buChar char="Ø"/>
            </a:pPr>
            <a:r>
              <a:rPr lang="vi-VN" sz="2200" dirty="0">
                <a:latin typeface="+mj-lt"/>
              </a:rPr>
              <a:t>Nguyên giá tài sản phải được xác định một cách đáng tin cậy.</a:t>
            </a:r>
            <a:endParaRPr lang="en-US" sz="2200" dirty="0">
              <a:latin typeface="+mj-lt"/>
            </a:endParaRPr>
          </a:p>
          <a:p>
            <a:pPr>
              <a:lnSpc>
                <a:spcPct val="150000"/>
              </a:lnSpc>
              <a:buFont typeface="Wingdings" panose="05000000000000000000" pitchFamily="2" charset="2"/>
              <a:buChar char="Ø"/>
            </a:pPr>
            <a:r>
              <a:rPr lang="vi-VN" sz="2200" dirty="0">
                <a:latin typeface="+mj-lt"/>
              </a:rPr>
              <a:t>Cả IAS 38 và VAS 04 đều xác định giá trị ban đầu của tài sản trên </a:t>
            </a:r>
            <a:r>
              <a:rPr lang="vi-VN" sz="2200" b="1" dirty="0">
                <a:latin typeface="+mj-lt"/>
              </a:rPr>
              <a:t>nguyên tắc giá gốc</a:t>
            </a:r>
            <a:r>
              <a:rPr lang="vi-VN" sz="2200" dirty="0">
                <a:latin typeface="+mj-lt"/>
              </a:rPr>
              <a:t>.</a:t>
            </a:r>
            <a:endParaRPr lang="en-US" sz="2200" dirty="0">
              <a:latin typeface="+mj-lt"/>
            </a:endParaRPr>
          </a:p>
          <a:p>
            <a:pPr>
              <a:lnSpc>
                <a:spcPct val="150000"/>
              </a:lnSpc>
              <a:buFont typeface="Wingdings" panose="05000000000000000000" pitchFamily="2" charset="2"/>
              <a:buChar char="Ø"/>
            </a:pPr>
            <a:r>
              <a:rPr lang="vi-VN" sz="2200" b="1" dirty="0">
                <a:latin typeface="+mj-lt"/>
              </a:rPr>
              <a:t>Phương pháp giá gốc</a:t>
            </a:r>
            <a:r>
              <a:rPr lang="vi-VN" sz="2200" dirty="0">
                <a:latin typeface="+mj-lt"/>
              </a:rPr>
              <a:t>: Sau khi ghi nhận ban đầu, trong quá trình sử dụng, tài sản cố định vô hình được xác định theo nguyên giá, khấu hao luỹ kế và giá trị còn lại</a:t>
            </a:r>
            <a:endParaRPr lang="en-US" sz="2200" dirty="0">
              <a:latin typeface="+mj-lt"/>
            </a:endParaRPr>
          </a:p>
          <a:p>
            <a:pPr>
              <a:lnSpc>
                <a:spcPct val="90000"/>
              </a:lnSpc>
              <a:buFont typeface="Wingdings" panose="05000000000000000000" pitchFamily="2" charset="2"/>
              <a:buChar char="Ø"/>
            </a:pPr>
            <a:endParaRPr lang="en-US" sz="2000" dirty="0">
              <a:latin typeface="+mj-lt"/>
            </a:endParaRPr>
          </a:p>
        </p:txBody>
      </p:sp>
      <p:sp>
        <p:nvSpPr>
          <p:cNvPr id="38" name="Oval 22">
            <a:extLst>
              <a:ext uri="{FF2B5EF4-FFF2-40B4-BE49-F238E27FC236}">
                <a16:creationId xmlns:a16="http://schemas.microsoft.com/office/drawing/2014/main" id="{B10BB131-AC8E-4A8E-A5D1-36260F720C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4297" y="1119031"/>
            <a:ext cx="3464953"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24">
            <a:extLst>
              <a:ext uri="{FF2B5EF4-FFF2-40B4-BE49-F238E27FC236}">
                <a16:creationId xmlns:a16="http://schemas.microsoft.com/office/drawing/2014/main" id="{FA23A907-97FB-4A8F-880A-DD77401C42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8095" y="4737713"/>
            <a:ext cx="409575"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êu đề 1">
            <a:extLst>
              <a:ext uri="{FF2B5EF4-FFF2-40B4-BE49-F238E27FC236}">
                <a16:creationId xmlns:a16="http://schemas.microsoft.com/office/drawing/2014/main" id="{8EAF6E87-BA89-452E-901B-DFD8CB7AEBAA}"/>
              </a:ext>
            </a:extLst>
          </p:cNvPr>
          <p:cNvSpPr>
            <a:spLocks noGrp="1"/>
          </p:cNvSpPr>
          <p:nvPr>
            <p:ph type="title"/>
          </p:nvPr>
        </p:nvSpPr>
        <p:spPr>
          <a:xfrm>
            <a:off x="5605710" y="1396686"/>
            <a:ext cx="2430380" cy="4064628"/>
          </a:xfrm>
        </p:spPr>
        <p:txBody>
          <a:bodyPr>
            <a:normAutofit/>
          </a:bodyPr>
          <a:lstStyle/>
          <a:p>
            <a:pPr>
              <a:lnSpc>
                <a:spcPct val="90000"/>
              </a:lnSpc>
            </a:pPr>
            <a:r>
              <a:rPr lang="vi-VN" sz="3700" b="1">
                <a:solidFill>
                  <a:srgbClr val="FFFFFF"/>
                </a:solidFill>
              </a:rPr>
              <a:t>Điểm tương đồng trong </a:t>
            </a:r>
            <a:r>
              <a:rPr lang="en-US" sz="3700" b="1" smtClean="0">
                <a:solidFill>
                  <a:srgbClr val="FFFFFF"/>
                </a:solidFill>
                <a:latin typeface="Times New Roman" pitchFamily="18" charset="0"/>
                <a:cs typeface="Times New Roman" pitchFamily="18" charset="0"/>
              </a:rPr>
              <a:t>kế toán TSCĐ</a:t>
            </a:r>
            <a:r>
              <a:rPr lang="vi-VN" sz="3700" b="1" smtClean="0">
                <a:solidFill>
                  <a:srgbClr val="FFFFFF"/>
                </a:solidFill>
              </a:rPr>
              <a:t> </a:t>
            </a:r>
            <a:r>
              <a:rPr lang="vi-VN" sz="3700" b="1">
                <a:solidFill>
                  <a:srgbClr val="FFFFFF"/>
                </a:solidFill>
              </a:rPr>
              <a:t>vô hình</a:t>
            </a:r>
            <a:r>
              <a:rPr lang="en-US" sz="3700">
                <a:solidFill>
                  <a:srgbClr val="FFFFFF"/>
                </a:solidFill>
              </a:rPr>
              <a:t/>
            </a:r>
            <a:br>
              <a:rPr lang="en-US" sz="3700">
                <a:solidFill>
                  <a:srgbClr val="FFFFFF"/>
                </a:solidFill>
              </a:rPr>
            </a:br>
            <a:endParaRPr lang="en-US" sz="3700">
              <a:solidFill>
                <a:srgbClr val="FFFFFF"/>
              </a:solidFill>
            </a:endParaRPr>
          </a:p>
        </p:txBody>
      </p:sp>
    </p:spTree>
    <p:extLst>
      <p:ext uri="{BB962C8B-B14F-4D97-AF65-F5344CB8AC3E}">
        <p14:creationId xmlns:p14="http://schemas.microsoft.com/office/powerpoint/2010/main" val="2615935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12E4079-00D7-43D2-A83C-A797E4BFE676}"/>
              </a:ext>
            </a:extLst>
          </p:cNvPr>
          <p:cNvSpPr>
            <a:spLocks noGrp="1"/>
          </p:cNvSpPr>
          <p:nvPr>
            <p:ph type="title"/>
          </p:nvPr>
        </p:nvSpPr>
        <p:spPr>
          <a:xfrm>
            <a:off x="628650" y="26158"/>
            <a:ext cx="7886700" cy="1325563"/>
          </a:xfrm>
          <a:prstGeom prst="ellipse">
            <a:avLst/>
          </a:prstGeom>
        </p:spPr>
        <p:txBody>
          <a:bodyPr vert="horz" lIns="91440" tIns="45720" rIns="91440" bIns="45720" rtlCol="0" anchor="ctr">
            <a:normAutofit/>
          </a:bodyPr>
          <a:lstStyle/>
          <a:p>
            <a:pPr algn="l">
              <a:lnSpc>
                <a:spcPct val="90000"/>
              </a:lnSpc>
            </a:pPr>
            <a:r>
              <a:rPr lang="en-US" sz="2400" b="1" kern="1200" dirty="0" err="1">
                <a:solidFill>
                  <a:schemeClr val="tx1"/>
                </a:solidFill>
                <a:latin typeface="+mj-lt"/>
                <a:ea typeface="+mj-ea"/>
                <a:cs typeface="+mj-cs"/>
              </a:rPr>
              <a:t>Điểm</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khác</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nhau</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giữa</a:t>
            </a:r>
            <a:r>
              <a:rPr lang="en-US" sz="2400" b="1" kern="1200" dirty="0">
                <a:solidFill>
                  <a:schemeClr val="tx1"/>
                </a:solidFill>
                <a:latin typeface="+mj-lt"/>
                <a:ea typeface="+mj-ea"/>
                <a:cs typeface="+mj-cs"/>
              </a:rPr>
              <a:t> IAS 38 </a:t>
            </a:r>
            <a:r>
              <a:rPr lang="en-US" sz="2400" b="1" kern="1200" dirty="0" err="1">
                <a:solidFill>
                  <a:schemeClr val="tx1"/>
                </a:solidFill>
                <a:latin typeface="+mj-lt"/>
                <a:ea typeface="+mj-ea"/>
                <a:cs typeface="+mj-cs"/>
              </a:rPr>
              <a:t>và</a:t>
            </a:r>
            <a:r>
              <a:rPr lang="en-US" sz="2400" b="1" kern="1200" dirty="0">
                <a:solidFill>
                  <a:schemeClr val="tx1"/>
                </a:solidFill>
                <a:latin typeface="+mj-lt"/>
                <a:ea typeface="+mj-ea"/>
                <a:cs typeface="+mj-cs"/>
              </a:rPr>
              <a:t> VAS 04</a:t>
            </a:r>
            <a:r>
              <a:rPr lang="en-US" sz="2400" kern="1200" dirty="0">
                <a:solidFill>
                  <a:schemeClr val="tx1"/>
                </a:solidFill>
                <a:latin typeface="+mj-lt"/>
                <a:ea typeface="+mj-ea"/>
                <a:cs typeface="+mj-cs"/>
              </a:rPr>
              <a:t/>
            </a:r>
            <a:br>
              <a:rPr lang="en-US" sz="2400" kern="1200" dirty="0">
                <a:solidFill>
                  <a:schemeClr val="tx1"/>
                </a:solidFill>
                <a:latin typeface="+mj-lt"/>
                <a:ea typeface="+mj-ea"/>
                <a:cs typeface="+mj-cs"/>
              </a:rPr>
            </a:br>
            <a:endParaRPr lang="en-US" sz="2400" kern="1200" dirty="0">
              <a:solidFill>
                <a:schemeClr val="tx1"/>
              </a:solidFill>
              <a:latin typeface="+mj-lt"/>
              <a:ea typeface="+mj-ea"/>
              <a:cs typeface="+mj-cs"/>
            </a:endParaRPr>
          </a:p>
        </p:txBody>
      </p:sp>
      <p:graphicFrame>
        <p:nvGraphicFramePr>
          <p:cNvPr id="24" name="Chỗ dành sẵn cho Nội dung 3">
            <a:extLst>
              <a:ext uri="{FF2B5EF4-FFF2-40B4-BE49-F238E27FC236}">
                <a16:creationId xmlns:a16="http://schemas.microsoft.com/office/drawing/2014/main" id="{E4DC7CD8-9E2B-4AA8-AC78-497E12B73EDB}"/>
              </a:ext>
            </a:extLst>
          </p:cNvPr>
          <p:cNvGraphicFramePr>
            <a:graphicFrameLocks/>
          </p:cNvGraphicFramePr>
          <p:nvPr>
            <p:extLst>
              <p:ext uri="{D42A27DB-BD31-4B8C-83A1-F6EECF244321}">
                <p14:modId xmlns:p14="http://schemas.microsoft.com/office/powerpoint/2010/main" val="4021513612"/>
              </p:ext>
            </p:extLst>
          </p:nvPr>
        </p:nvGraphicFramePr>
        <p:xfrm>
          <a:off x="600217" y="771418"/>
          <a:ext cx="7981949" cy="5781781"/>
        </p:xfrm>
        <a:graphic>
          <a:graphicData uri="http://schemas.openxmlformats.org/drawingml/2006/table">
            <a:tbl>
              <a:tblPr firstRow="1" firstCol="1" bandRow="1">
                <a:tableStyleId>{5C22544A-7EE6-4342-B048-85BDC9FD1C3A}</a:tableStyleId>
              </a:tblPr>
              <a:tblGrid>
                <a:gridCol w="1809551">
                  <a:extLst>
                    <a:ext uri="{9D8B030D-6E8A-4147-A177-3AD203B41FA5}">
                      <a16:colId xmlns:a16="http://schemas.microsoft.com/office/drawing/2014/main" val="3584343002"/>
                    </a:ext>
                  </a:extLst>
                </a:gridCol>
                <a:gridCol w="3059092">
                  <a:extLst>
                    <a:ext uri="{9D8B030D-6E8A-4147-A177-3AD203B41FA5}">
                      <a16:colId xmlns:a16="http://schemas.microsoft.com/office/drawing/2014/main" val="80643846"/>
                    </a:ext>
                  </a:extLst>
                </a:gridCol>
                <a:gridCol w="3113306">
                  <a:extLst>
                    <a:ext uri="{9D8B030D-6E8A-4147-A177-3AD203B41FA5}">
                      <a16:colId xmlns:a16="http://schemas.microsoft.com/office/drawing/2014/main" val="4227136051"/>
                    </a:ext>
                  </a:extLst>
                </a:gridCol>
              </a:tblGrid>
              <a:tr h="297962">
                <a:tc>
                  <a:txBody>
                    <a:bodyPr/>
                    <a:lstStyle/>
                    <a:p>
                      <a:pPr>
                        <a:lnSpc>
                          <a:spcPct val="150000"/>
                        </a:lnSpc>
                        <a:spcAft>
                          <a:spcPts val="0"/>
                        </a:spcAft>
                      </a:pPr>
                      <a:r>
                        <a:rPr lang="en-US" sz="800">
                          <a:effectLst/>
                        </a:rPr>
                        <a:t>Tiêu thức</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IAS 38</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VAS 04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3217929794"/>
                  </a:ext>
                </a:extLst>
              </a:tr>
              <a:tr h="297962">
                <a:tc>
                  <a:txBody>
                    <a:bodyPr/>
                    <a:lstStyle/>
                    <a:p>
                      <a:pPr>
                        <a:lnSpc>
                          <a:spcPct val="150000"/>
                        </a:lnSpc>
                        <a:spcAft>
                          <a:spcPts val="0"/>
                        </a:spcAft>
                      </a:pPr>
                      <a:r>
                        <a:rPr lang="en-US" sz="800">
                          <a:effectLst/>
                        </a:rPr>
                        <a:t>1. Ngày có hiệu lực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Có hiệu lực từ ngày 01/04/2004</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Có hiệu lực từ ngày 01/01/2002</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787932486"/>
                  </a:ext>
                </a:extLst>
              </a:tr>
              <a:tr h="581136">
                <a:tc>
                  <a:txBody>
                    <a:bodyPr/>
                    <a:lstStyle/>
                    <a:p>
                      <a:pPr>
                        <a:lnSpc>
                          <a:spcPct val="150000"/>
                        </a:lnSpc>
                        <a:spcAft>
                          <a:spcPts val="0"/>
                        </a:spcAft>
                      </a:pPr>
                      <a:r>
                        <a:rPr lang="en-US" sz="800" dirty="0">
                          <a:effectLst/>
                        </a:rPr>
                        <a:t>2. </a:t>
                      </a:r>
                      <a:r>
                        <a:rPr lang="en-US" sz="800" dirty="0" err="1">
                          <a:effectLst/>
                        </a:rPr>
                        <a:t>Mục</a:t>
                      </a:r>
                      <a:r>
                        <a:rPr lang="en-US" sz="800" dirty="0">
                          <a:effectLst/>
                        </a:rPr>
                        <a:t> </a:t>
                      </a:r>
                      <a:r>
                        <a:rPr lang="en-US" sz="800" dirty="0" err="1">
                          <a:effectLst/>
                        </a:rPr>
                        <a:t>đích</a:t>
                      </a:r>
                      <a:r>
                        <a:rPr lang="en-US" sz="800" dirty="0">
                          <a:effectLst/>
                        </a:rPr>
                        <a:t> </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IAS 38 đưa ra những quy định về phương pháp kế toán đối với TSCĐVH mà các chuẩn mực kế toán khác không đề cập đến.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VAS 04 quy định thêm về vấn đề thanh lý TSCĐVH</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3553995064"/>
                  </a:ext>
                </a:extLst>
              </a:tr>
              <a:tr h="1430658">
                <a:tc>
                  <a:txBody>
                    <a:bodyPr/>
                    <a:lstStyle/>
                    <a:p>
                      <a:pPr>
                        <a:lnSpc>
                          <a:spcPct val="150000"/>
                        </a:lnSpc>
                        <a:spcAft>
                          <a:spcPts val="0"/>
                        </a:spcAft>
                      </a:pPr>
                      <a:r>
                        <a:rPr lang="en-US" sz="800">
                          <a:effectLst/>
                        </a:rPr>
                        <a:t>3. Điều kiện ghi nhận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IAS 38 quy định doanh nghiệp chỉ được ghi nhận một TSCĐVH khi và chỉ khi:</a:t>
                      </a:r>
                      <a:endParaRPr lang="en-US" sz="700">
                        <a:effectLst/>
                      </a:endParaRPr>
                    </a:p>
                    <a:p>
                      <a:pPr>
                        <a:lnSpc>
                          <a:spcPct val="150000"/>
                        </a:lnSpc>
                        <a:spcAft>
                          <a:spcPts val="0"/>
                        </a:spcAft>
                      </a:pPr>
                      <a:r>
                        <a:rPr lang="en-US" sz="800">
                          <a:effectLst/>
                        </a:rPr>
                        <a:t>- Doanh nghiệp chắc chắn thu được lợi ích kinh tế trong tương lai từ các TS đó.</a:t>
                      </a:r>
                      <a:endParaRPr lang="en-US" sz="700">
                        <a:effectLst/>
                      </a:endParaRPr>
                    </a:p>
                    <a:p>
                      <a:pPr>
                        <a:lnSpc>
                          <a:spcPct val="150000"/>
                        </a:lnSpc>
                        <a:spcAft>
                          <a:spcPts val="0"/>
                        </a:spcAft>
                      </a:pPr>
                      <a:r>
                        <a:rPr lang="en-US" sz="800">
                          <a:effectLst/>
                        </a:rPr>
                        <a:t>- Nguyên giá của tài sản có thể xác định một cách đáng tin cậy.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dirty="0">
                          <a:effectLst/>
                        </a:rPr>
                        <a:t>Theo </a:t>
                      </a:r>
                      <a:r>
                        <a:rPr lang="en-US" sz="800" dirty="0" err="1">
                          <a:effectLst/>
                        </a:rPr>
                        <a:t>quy</a:t>
                      </a:r>
                      <a:r>
                        <a:rPr lang="en-US" sz="800" dirty="0">
                          <a:effectLst/>
                        </a:rPr>
                        <a:t> </a:t>
                      </a:r>
                      <a:r>
                        <a:rPr lang="en-US" sz="800" dirty="0" err="1">
                          <a:effectLst/>
                        </a:rPr>
                        <a:t>định</a:t>
                      </a:r>
                      <a:r>
                        <a:rPr lang="en-US" sz="800" dirty="0">
                          <a:effectLst/>
                        </a:rPr>
                        <a:t> </a:t>
                      </a:r>
                      <a:r>
                        <a:rPr lang="en-US" sz="800" dirty="0" err="1">
                          <a:effectLst/>
                        </a:rPr>
                        <a:t>của</a:t>
                      </a:r>
                      <a:r>
                        <a:rPr lang="en-US" sz="800" dirty="0">
                          <a:effectLst/>
                        </a:rPr>
                        <a:t> VAS 04 </a:t>
                      </a:r>
                      <a:r>
                        <a:rPr lang="en-US" sz="800" dirty="0" err="1">
                          <a:effectLst/>
                        </a:rPr>
                        <a:t>tài</a:t>
                      </a:r>
                      <a:r>
                        <a:rPr lang="en-US" sz="800" dirty="0">
                          <a:effectLst/>
                        </a:rPr>
                        <a:t> </a:t>
                      </a:r>
                      <a:r>
                        <a:rPr lang="en-US" sz="800" dirty="0" err="1">
                          <a:effectLst/>
                        </a:rPr>
                        <a:t>sản</a:t>
                      </a:r>
                      <a:r>
                        <a:rPr lang="en-US" sz="800" dirty="0">
                          <a:effectLst/>
                        </a:rPr>
                        <a:t> </a:t>
                      </a:r>
                      <a:r>
                        <a:rPr lang="en-US" sz="800" dirty="0" err="1">
                          <a:effectLst/>
                        </a:rPr>
                        <a:t>được</a:t>
                      </a:r>
                      <a:r>
                        <a:rPr lang="en-US" sz="800" dirty="0">
                          <a:effectLst/>
                        </a:rPr>
                        <a:t> </a:t>
                      </a:r>
                      <a:r>
                        <a:rPr lang="en-US" sz="800" dirty="0" err="1">
                          <a:effectLst/>
                        </a:rPr>
                        <a:t>ghi</a:t>
                      </a:r>
                      <a:r>
                        <a:rPr lang="en-US" sz="800" dirty="0">
                          <a:effectLst/>
                        </a:rPr>
                        <a:t> </a:t>
                      </a:r>
                      <a:r>
                        <a:rPr lang="en-US" sz="800" dirty="0" err="1">
                          <a:effectLst/>
                        </a:rPr>
                        <a:t>nhận</a:t>
                      </a:r>
                      <a:r>
                        <a:rPr lang="en-US" sz="800" dirty="0">
                          <a:effectLst/>
                        </a:rPr>
                        <a:t> </a:t>
                      </a:r>
                      <a:r>
                        <a:rPr lang="en-US" sz="800" dirty="0" err="1">
                          <a:effectLst/>
                        </a:rPr>
                        <a:t>là</a:t>
                      </a:r>
                      <a:r>
                        <a:rPr lang="en-US" sz="800" dirty="0">
                          <a:effectLst/>
                        </a:rPr>
                        <a:t> TSCĐVH </a:t>
                      </a:r>
                      <a:r>
                        <a:rPr lang="en-US" sz="800" dirty="0" err="1">
                          <a:effectLst/>
                        </a:rPr>
                        <a:t>khi</a:t>
                      </a:r>
                      <a:r>
                        <a:rPr lang="en-US" sz="800" dirty="0">
                          <a:effectLst/>
                        </a:rPr>
                        <a:t> </a:t>
                      </a:r>
                      <a:r>
                        <a:rPr lang="en-US" sz="800" dirty="0" err="1">
                          <a:effectLst/>
                        </a:rPr>
                        <a:t>thỏa</a:t>
                      </a:r>
                      <a:r>
                        <a:rPr lang="en-US" sz="800" dirty="0">
                          <a:effectLst/>
                        </a:rPr>
                        <a:t> </a:t>
                      </a:r>
                      <a:r>
                        <a:rPr lang="en-US" sz="800" dirty="0" err="1">
                          <a:effectLst/>
                        </a:rPr>
                        <a:t>mãn</a:t>
                      </a:r>
                      <a:r>
                        <a:rPr lang="en-US" sz="800" dirty="0">
                          <a:effectLst/>
                        </a:rPr>
                        <a:t> </a:t>
                      </a:r>
                      <a:r>
                        <a:rPr lang="en-US" sz="800" dirty="0" err="1">
                          <a:effectLst/>
                        </a:rPr>
                        <a:t>đồng</a:t>
                      </a:r>
                      <a:r>
                        <a:rPr lang="en-US" sz="800" dirty="0">
                          <a:effectLst/>
                        </a:rPr>
                        <a:t> </a:t>
                      </a:r>
                      <a:r>
                        <a:rPr lang="en-US" sz="800" dirty="0" err="1">
                          <a:effectLst/>
                        </a:rPr>
                        <a:t>thời</a:t>
                      </a:r>
                      <a:r>
                        <a:rPr lang="en-US" sz="800" dirty="0">
                          <a:effectLst/>
                        </a:rPr>
                        <a:t> 4 </a:t>
                      </a:r>
                      <a:r>
                        <a:rPr lang="en-US" sz="800" dirty="0" err="1">
                          <a:effectLst/>
                        </a:rPr>
                        <a:t>điều</a:t>
                      </a:r>
                      <a:r>
                        <a:rPr lang="en-US" sz="800" dirty="0">
                          <a:effectLst/>
                        </a:rPr>
                        <a:t> </a:t>
                      </a:r>
                      <a:r>
                        <a:rPr lang="en-US" sz="800" dirty="0" err="1">
                          <a:effectLst/>
                        </a:rPr>
                        <a:t>kiện</a:t>
                      </a:r>
                      <a:r>
                        <a:rPr lang="en-US" sz="800" dirty="0">
                          <a:effectLst/>
                        </a:rPr>
                        <a:t> </a:t>
                      </a:r>
                      <a:r>
                        <a:rPr lang="en-US" sz="800" dirty="0" err="1">
                          <a:effectLst/>
                        </a:rPr>
                        <a:t>ngoài</a:t>
                      </a:r>
                      <a:r>
                        <a:rPr lang="en-US" sz="800" dirty="0">
                          <a:effectLst/>
                        </a:rPr>
                        <a:t> </a:t>
                      </a:r>
                      <a:r>
                        <a:rPr lang="en-US" sz="800" dirty="0" err="1">
                          <a:effectLst/>
                        </a:rPr>
                        <a:t>hai</a:t>
                      </a:r>
                      <a:r>
                        <a:rPr lang="en-US" sz="800" dirty="0">
                          <a:effectLst/>
                        </a:rPr>
                        <a:t> </a:t>
                      </a:r>
                      <a:r>
                        <a:rPr lang="en-US" sz="800" dirty="0" err="1">
                          <a:effectLst/>
                        </a:rPr>
                        <a:t>điều</a:t>
                      </a:r>
                      <a:r>
                        <a:rPr lang="en-US" sz="800" dirty="0">
                          <a:effectLst/>
                        </a:rPr>
                        <a:t> </a:t>
                      </a:r>
                      <a:r>
                        <a:rPr lang="en-US" sz="800" dirty="0" err="1">
                          <a:effectLst/>
                        </a:rPr>
                        <a:t>kiện</a:t>
                      </a:r>
                      <a:r>
                        <a:rPr lang="en-US" sz="800" dirty="0">
                          <a:effectLst/>
                        </a:rPr>
                        <a:t> </a:t>
                      </a:r>
                      <a:r>
                        <a:rPr lang="en-US" sz="800" dirty="0" err="1">
                          <a:effectLst/>
                        </a:rPr>
                        <a:t>như</a:t>
                      </a:r>
                      <a:r>
                        <a:rPr lang="en-US" sz="800" dirty="0">
                          <a:effectLst/>
                        </a:rPr>
                        <a:t> IAS38 </a:t>
                      </a:r>
                      <a:r>
                        <a:rPr lang="en-US" sz="800" dirty="0" err="1">
                          <a:effectLst/>
                        </a:rPr>
                        <a:t>còn</a:t>
                      </a:r>
                      <a:r>
                        <a:rPr lang="en-US" sz="800" dirty="0">
                          <a:effectLst/>
                        </a:rPr>
                        <a:t> </a:t>
                      </a:r>
                      <a:r>
                        <a:rPr lang="en-US" sz="800" dirty="0" err="1">
                          <a:effectLst/>
                        </a:rPr>
                        <a:t>phải</a:t>
                      </a:r>
                      <a:r>
                        <a:rPr lang="en-US" sz="800" dirty="0">
                          <a:effectLst/>
                        </a:rPr>
                        <a:t> </a:t>
                      </a:r>
                      <a:r>
                        <a:rPr lang="en-US" sz="800" dirty="0" err="1">
                          <a:effectLst/>
                        </a:rPr>
                        <a:t>bổ</a:t>
                      </a:r>
                      <a:r>
                        <a:rPr lang="en-US" sz="800" dirty="0">
                          <a:effectLst/>
                        </a:rPr>
                        <a:t> sung them </a:t>
                      </a:r>
                      <a:r>
                        <a:rPr lang="en-US" sz="800" dirty="0" err="1">
                          <a:effectLst/>
                        </a:rPr>
                        <a:t>hai</a:t>
                      </a:r>
                      <a:r>
                        <a:rPr lang="en-US" sz="800" dirty="0">
                          <a:effectLst/>
                        </a:rPr>
                        <a:t> </a:t>
                      </a:r>
                      <a:r>
                        <a:rPr lang="en-US" sz="800" dirty="0" err="1">
                          <a:effectLst/>
                        </a:rPr>
                        <a:t>điều</a:t>
                      </a:r>
                      <a:r>
                        <a:rPr lang="en-US" sz="800" dirty="0">
                          <a:effectLst/>
                        </a:rPr>
                        <a:t> </a:t>
                      </a:r>
                      <a:r>
                        <a:rPr lang="en-US" sz="800" dirty="0" err="1">
                          <a:effectLst/>
                        </a:rPr>
                        <a:t>kiện</a:t>
                      </a:r>
                      <a:r>
                        <a:rPr lang="en-US" sz="800" dirty="0">
                          <a:effectLst/>
                        </a:rPr>
                        <a:t>:</a:t>
                      </a:r>
                      <a:endParaRPr lang="en-US" sz="700" dirty="0">
                        <a:effectLst/>
                      </a:endParaRPr>
                    </a:p>
                    <a:p>
                      <a:pPr>
                        <a:lnSpc>
                          <a:spcPct val="150000"/>
                        </a:lnSpc>
                        <a:spcAft>
                          <a:spcPts val="0"/>
                        </a:spcAft>
                      </a:pPr>
                      <a:r>
                        <a:rPr lang="en-US" sz="800" dirty="0">
                          <a:effectLst/>
                        </a:rPr>
                        <a:t>- </a:t>
                      </a:r>
                      <a:r>
                        <a:rPr lang="en-US" sz="800" dirty="0" err="1">
                          <a:effectLst/>
                        </a:rPr>
                        <a:t>Thời</a:t>
                      </a:r>
                      <a:r>
                        <a:rPr lang="en-US" sz="800" dirty="0">
                          <a:effectLst/>
                        </a:rPr>
                        <a:t> </a:t>
                      </a:r>
                      <a:r>
                        <a:rPr lang="en-US" sz="800" dirty="0" err="1">
                          <a:effectLst/>
                        </a:rPr>
                        <a:t>gian</a:t>
                      </a:r>
                      <a:r>
                        <a:rPr lang="en-US" sz="800" dirty="0">
                          <a:effectLst/>
                        </a:rPr>
                        <a:t> </a:t>
                      </a:r>
                      <a:r>
                        <a:rPr lang="en-US" sz="800" dirty="0" err="1">
                          <a:effectLst/>
                        </a:rPr>
                        <a:t>sử</a:t>
                      </a:r>
                      <a:r>
                        <a:rPr lang="en-US" sz="800" dirty="0">
                          <a:effectLst/>
                        </a:rPr>
                        <a:t> </a:t>
                      </a:r>
                      <a:r>
                        <a:rPr lang="en-US" sz="800" dirty="0" err="1">
                          <a:effectLst/>
                        </a:rPr>
                        <a:t>dụng</a:t>
                      </a:r>
                      <a:r>
                        <a:rPr lang="en-US" sz="800" dirty="0">
                          <a:effectLst/>
                        </a:rPr>
                        <a:t> </a:t>
                      </a:r>
                      <a:r>
                        <a:rPr lang="en-US" sz="800" dirty="0" err="1">
                          <a:effectLst/>
                        </a:rPr>
                        <a:t>ước</a:t>
                      </a:r>
                      <a:r>
                        <a:rPr lang="en-US" sz="800" dirty="0">
                          <a:effectLst/>
                        </a:rPr>
                        <a:t> </a:t>
                      </a:r>
                      <a:r>
                        <a:rPr lang="en-US" sz="800" dirty="0" err="1">
                          <a:effectLst/>
                        </a:rPr>
                        <a:t>tính</a:t>
                      </a:r>
                      <a:r>
                        <a:rPr lang="en-US" sz="800" dirty="0">
                          <a:effectLst/>
                        </a:rPr>
                        <a:t> </a:t>
                      </a:r>
                      <a:r>
                        <a:rPr lang="en-US" sz="800" dirty="0" err="1">
                          <a:effectLst/>
                        </a:rPr>
                        <a:t>trên</a:t>
                      </a:r>
                      <a:r>
                        <a:rPr lang="en-US" sz="800" dirty="0">
                          <a:effectLst/>
                        </a:rPr>
                        <a:t> </a:t>
                      </a:r>
                      <a:r>
                        <a:rPr lang="en-US" sz="800" dirty="0" err="1">
                          <a:effectLst/>
                        </a:rPr>
                        <a:t>một</a:t>
                      </a:r>
                      <a:r>
                        <a:rPr lang="en-US" sz="800" dirty="0">
                          <a:effectLst/>
                        </a:rPr>
                        <a:t> </a:t>
                      </a:r>
                      <a:r>
                        <a:rPr lang="en-US" sz="800" dirty="0" err="1">
                          <a:effectLst/>
                        </a:rPr>
                        <a:t>năm</a:t>
                      </a:r>
                      <a:endParaRPr lang="en-US" sz="700" dirty="0">
                        <a:effectLst/>
                      </a:endParaRPr>
                    </a:p>
                    <a:p>
                      <a:pPr>
                        <a:lnSpc>
                          <a:spcPct val="150000"/>
                        </a:lnSpc>
                        <a:spcAft>
                          <a:spcPts val="0"/>
                        </a:spcAft>
                      </a:pPr>
                      <a:r>
                        <a:rPr lang="en-US" sz="800" dirty="0">
                          <a:effectLst/>
                        </a:rPr>
                        <a:t>- </a:t>
                      </a:r>
                      <a:r>
                        <a:rPr lang="en-US" sz="800" dirty="0" err="1">
                          <a:effectLst/>
                        </a:rPr>
                        <a:t>Có</a:t>
                      </a:r>
                      <a:r>
                        <a:rPr lang="en-US" sz="800" dirty="0">
                          <a:effectLst/>
                        </a:rPr>
                        <a:t> </a:t>
                      </a:r>
                      <a:r>
                        <a:rPr lang="en-US" sz="800" dirty="0" err="1">
                          <a:effectLst/>
                        </a:rPr>
                        <a:t>đủ</a:t>
                      </a:r>
                      <a:r>
                        <a:rPr lang="en-US" sz="800" dirty="0">
                          <a:effectLst/>
                        </a:rPr>
                        <a:t> </a:t>
                      </a:r>
                      <a:r>
                        <a:rPr lang="en-US" sz="800" dirty="0" err="1">
                          <a:effectLst/>
                        </a:rPr>
                        <a:t>tiêu</a:t>
                      </a:r>
                      <a:r>
                        <a:rPr lang="en-US" sz="800" dirty="0">
                          <a:effectLst/>
                        </a:rPr>
                        <a:t> </a:t>
                      </a:r>
                      <a:r>
                        <a:rPr lang="en-US" sz="800" dirty="0" err="1">
                          <a:effectLst/>
                        </a:rPr>
                        <a:t>chuẩn</a:t>
                      </a:r>
                      <a:r>
                        <a:rPr lang="en-US" sz="800" dirty="0">
                          <a:effectLst/>
                        </a:rPr>
                        <a:t> </a:t>
                      </a:r>
                      <a:r>
                        <a:rPr lang="en-US" sz="800" dirty="0" err="1">
                          <a:effectLst/>
                        </a:rPr>
                        <a:t>giá</a:t>
                      </a:r>
                      <a:r>
                        <a:rPr lang="en-US" sz="800" dirty="0">
                          <a:effectLst/>
                        </a:rPr>
                        <a:t> </a:t>
                      </a:r>
                      <a:r>
                        <a:rPr lang="en-US" sz="800" dirty="0" err="1">
                          <a:effectLst/>
                        </a:rPr>
                        <a:t>trị</a:t>
                      </a:r>
                      <a:r>
                        <a:rPr lang="en-US" sz="800" dirty="0">
                          <a:effectLst/>
                        </a:rPr>
                        <a:t> </a:t>
                      </a:r>
                      <a:r>
                        <a:rPr lang="en-US" sz="800" dirty="0" err="1">
                          <a:effectLst/>
                        </a:rPr>
                        <a:t>theo</a:t>
                      </a:r>
                      <a:r>
                        <a:rPr lang="en-US" sz="800" dirty="0">
                          <a:effectLst/>
                        </a:rPr>
                        <a:t> </a:t>
                      </a:r>
                      <a:r>
                        <a:rPr lang="en-US" sz="800" dirty="0" err="1">
                          <a:effectLst/>
                        </a:rPr>
                        <a:t>quy</a:t>
                      </a:r>
                      <a:r>
                        <a:rPr lang="en-US" sz="800" dirty="0">
                          <a:effectLst/>
                        </a:rPr>
                        <a:t> </a:t>
                      </a:r>
                      <a:r>
                        <a:rPr lang="en-US" sz="800" dirty="0" err="1">
                          <a:effectLst/>
                        </a:rPr>
                        <a:t>định</a:t>
                      </a:r>
                      <a:r>
                        <a:rPr lang="en-US" sz="800" dirty="0">
                          <a:effectLst/>
                        </a:rPr>
                        <a:t> </a:t>
                      </a:r>
                      <a:r>
                        <a:rPr lang="en-US" sz="800" dirty="0" err="1">
                          <a:effectLst/>
                        </a:rPr>
                        <a:t>hiện</a:t>
                      </a:r>
                      <a:r>
                        <a:rPr lang="en-US" sz="800" dirty="0">
                          <a:effectLst/>
                        </a:rPr>
                        <a:t> </a:t>
                      </a:r>
                      <a:r>
                        <a:rPr lang="en-US" sz="800" dirty="0" err="1">
                          <a:effectLst/>
                        </a:rPr>
                        <a:t>hành</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119440218"/>
                  </a:ext>
                </a:extLst>
              </a:tr>
              <a:tr h="1147483">
                <a:tc>
                  <a:txBody>
                    <a:bodyPr/>
                    <a:lstStyle/>
                    <a:p>
                      <a:pPr>
                        <a:lnSpc>
                          <a:spcPct val="150000"/>
                        </a:lnSpc>
                        <a:spcAft>
                          <a:spcPts val="0"/>
                        </a:spcAft>
                      </a:pPr>
                      <a:r>
                        <a:rPr lang="en-US" sz="800">
                          <a:effectLst/>
                        </a:rPr>
                        <a:t>3. Ghi nhận chi phí</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IAS38 quy định các khoản chi phí như sau: chi phí thành lập, chi phí đào tạo, quảng cáo, khuyến mãi của doanh nghiệp mới thành lập, chi phí nghiên cứu, chi phí chuyển dịch địa điểm được hạch toán vào chi phí hoạt động kinh doanh khi phát sinh.</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Theo quy định của VAS 04 các khoản chi phí này có thể được ghi nhận là chi phí sản xuất kinh doanh trong kỳ hoặc phân bổ dần trong thời gian không quá 3 năm.</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1821871055"/>
                  </a:ext>
                </a:extLst>
              </a:tr>
              <a:tr h="864309">
                <a:tc>
                  <a:txBody>
                    <a:bodyPr/>
                    <a:lstStyle/>
                    <a:p>
                      <a:pPr>
                        <a:lnSpc>
                          <a:spcPct val="150000"/>
                        </a:lnSpc>
                        <a:spcAft>
                          <a:spcPts val="0"/>
                        </a:spcAft>
                      </a:pPr>
                      <a:r>
                        <a:rPr lang="en-US" sz="800">
                          <a:effectLst/>
                        </a:rPr>
                        <a:t>4. Giai đoạn triển khai</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IAS38 quy định TSCĐVH tạo ra trong giai đoạn triển khai được ghi nhận là TSCĐVH nếu thỏa mãn 6 điều kiện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Ngoài 6 điều kiện như IAS38 quy định, VAS 04 còn quy định thêm điều kiện: ước tính có đủ tiêu chuẩn về thời gian sử dụng và giá trị theo quyết định cho TSCĐVH.</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305095355"/>
                  </a:ext>
                </a:extLst>
              </a:tr>
              <a:tr h="864309">
                <a:tc>
                  <a:txBody>
                    <a:bodyPr/>
                    <a:lstStyle/>
                    <a:p>
                      <a:pPr>
                        <a:lnSpc>
                          <a:spcPct val="150000"/>
                        </a:lnSpc>
                        <a:spcAft>
                          <a:spcPts val="0"/>
                        </a:spcAft>
                      </a:pPr>
                      <a:r>
                        <a:rPr lang="en-US" sz="800">
                          <a:effectLst/>
                        </a:rPr>
                        <a:t>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Theo IAS 38, toàn bộ chi phí trong giai đoạn triển khai chỉ được vốn hóa sau khi tính khả thi về mặt thương mại và kỹ thuật của sản phẩm hoặc dịch vụ hoàn thành được xác lập.</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en-US" sz="800">
                          <a:effectLst/>
                        </a:rPr>
                        <a:t>VAS04 không quy định về vấn đề này</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1159985444"/>
                  </a:ext>
                </a:extLst>
              </a:tr>
              <a:tr h="297962">
                <a:tc>
                  <a:txBody>
                    <a:bodyPr/>
                    <a:lstStyle/>
                    <a:p>
                      <a:pPr>
                        <a:lnSpc>
                          <a:spcPct val="150000"/>
                        </a:lnSpc>
                        <a:spcAft>
                          <a:spcPts val="0"/>
                        </a:spcAft>
                      </a:pPr>
                      <a:r>
                        <a:rPr lang="vi-VN" sz="800">
                          <a:effectLst/>
                        </a:rPr>
                        <a:t>Đánh giá lại sau ghi nhận ban đầu</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vi-VN" sz="800">
                          <a:effectLst/>
                        </a:rPr>
                        <a:t>Sử dụng phương pháp giá gốc và đánh giá lại</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tc>
                  <a:txBody>
                    <a:bodyPr/>
                    <a:lstStyle/>
                    <a:p>
                      <a:pPr>
                        <a:lnSpc>
                          <a:spcPct val="150000"/>
                        </a:lnSpc>
                        <a:spcAft>
                          <a:spcPts val="0"/>
                        </a:spcAft>
                      </a:pPr>
                      <a:r>
                        <a:rPr lang="vi-VN" sz="800" dirty="0" err="1">
                          <a:effectLst/>
                        </a:rPr>
                        <a:t>Chỉ</a:t>
                      </a:r>
                      <a:r>
                        <a:rPr lang="vi-VN" sz="800" dirty="0">
                          <a:effectLst/>
                        </a:rPr>
                        <a:t> </a:t>
                      </a:r>
                      <a:r>
                        <a:rPr lang="vi-VN" sz="800" dirty="0" err="1">
                          <a:effectLst/>
                        </a:rPr>
                        <a:t>sử</a:t>
                      </a:r>
                      <a:r>
                        <a:rPr lang="vi-VN" sz="800" dirty="0">
                          <a:effectLst/>
                        </a:rPr>
                        <a:t> </a:t>
                      </a:r>
                      <a:r>
                        <a:rPr lang="vi-VN" sz="800" dirty="0" err="1">
                          <a:effectLst/>
                        </a:rPr>
                        <a:t>dụng</a:t>
                      </a:r>
                      <a:r>
                        <a:rPr lang="vi-VN" sz="800" dirty="0">
                          <a:effectLst/>
                        </a:rPr>
                        <a:t> phương </a:t>
                      </a:r>
                      <a:r>
                        <a:rPr lang="vi-VN" sz="800" dirty="0" err="1">
                          <a:effectLst/>
                        </a:rPr>
                        <a:t>pháp</a:t>
                      </a:r>
                      <a:r>
                        <a:rPr lang="vi-VN" sz="800" dirty="0">
                          <a:effectLst/>
                        </a:rPr>
                        <a:t> </a:t>
                      </a:r>
                      <a:r>
                        <a:rPr lang="vi-VN" sz="800" dirty="0" err="1">
                          <a:effectLst/>
                        </a:rPr>
                        <a:t>giá</a:t>
                      </a:r>
                      <a:r>
                        <a:rPr lang="vi-VN" sz="800" dirty="0">
                          <a:effectLst/>
                        </a:rPr>
                        <a:t> </a:t>
                      </a:r>
                      <a:r>
                        <a:rPr lang="vi-VN" sz="800" dirty="0" err="1">
                          <a:effectLst/>
                        </a:rPr>
                        <a:t>gốc</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11980" marR="11980" marT="0" marB="0"/>
                </a:tc>
                <a:extLst>
                  <a:ext uri="{0D108BD9-81ED-4DB2-BD59-A6C34878D82A}">
                    <a16:rowId xmlns:a16="http://schemas.microsoft.com/office/drawing/2014/main" val="3241941668"/>
                  </a:ext>
                </a:extLst>
              </a:tr>
            </a:tbl>
          </a:graphicData>
        </a:graphic>
      </p:graphicFrame>
    </p:spTree>
    <p:extLst>
      <p:ext uri="{BB962C8B-B14F-4D97-AF65-F5344CB8AC3E}">
        <p14:creationId xmlns:p14="http://schemas.microsoft.com/office/powerpoint/2010/main" val="10312944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53746" y="303591"/>
            <a:ext cx="3251495"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318B8858-E43F-4236-917B-BD12FCDBC920}"/>
              </a:ext>
            </a:extLst>
          </p:cNvPr>
          <p:cNvSpPr>
            <a:spLocks noGrp="1"/>
          </p:cNvSpPr>
          <p:nvPr>
            <p:ph type="title"/>
          </p:nvPr>
        </p:nvSpPr>
        <p:spPr>
          <a:xfrm>
            <a:off x="445770" y="637125"/>
            <a:ext cx="2851707" cy="5256371"/>
          </a:xfrm>
        </p:spPr>
        <p:txBody>
          <a:bodyPr>
            <a:normAutofit/>
          </a:bodyPr>
          <a:lstStyle/>
          <a:p>
            <a:pPr>
              <a:lnSpc>
                <a:spcPct val="90000"/>
              </a:lnSpc>
            </a:pPr>
            <a:r>
              <a:rPr lang="vi-VN" sz="2900" b="1" dirty="0"/>
              <a:t>CHƯƠNG 3. ĐIỀU KIỆN ÁP DỤNG CHUẨN MỰC KẾ TOÁN QUỐC TẾ VỀ TÀI SẢN CỐ ĐỊNH VÀO DOANH NGHIỆP VIỆT NAM</a:t>
            </a:r>
            <a:r>
              <a:rPr lang="en-US" sz="2900" dirty="0"/>
              <a:t/>
            </a:r>
            <a:br>
              <a:rPr lang="en-US" sz="2900" dirty="0"/>
            </a:br>
            <a:endParaRPr lang="en-US" sz="2900" dirty="0"/>
          </a:p>
        </p:txBody>
      </p:sp>
      <p:sp>
        <p:nvSpPr>
          <p:cNvPr id="4" name="Freeform 3">
            <a:hlinkClick r:id="rId2" action="ppaction://hlinksldjump"/>
          </p:cNvPr>
          <p:cNvSpPr/>
          <p:nvPr/>
        </p:nvSpPr>
        <p:spPr>
          <a:xfrm>
            <a:off x="3875238" y="510202"/>
            <a:ext cx="4941519" cy="2695680"/>
          </a:xfrm>
          <a:custGeom>
            <a:avLst/>
            <a:gdLst>
              <a:gd name="connsiteX0" fmla="*/ 0 w 4941519"/>
              <a:gd name="connsiteY0" fmla="*/ 449289 h 2695680"/>
              <a:gd name="connsiteX1" fmla="*/ 449289 w 4941519"/>
              <a:gd name="connsiteY1" fmla="*/ 0 h 2695680"/>
              <a:gd name="connsiteX2" fmla="*/ 4492230 w 4941519"/>
              <a:gd name="connsiteY2" fmla="*/ 0 h 2695680"/>
              <a:gd name="connsiteX3" fmla="*/ 4941519 w 4941519"/>
              <a:gd name="connsiteY3" fmla="*/ 449289 h 2695680"/>
              <a:gd name="connsiteX4" fmla="*/ 4941519 w 4941519"/>
              <a:gd name="connsiteY4" fmla="*/ 2246391 h 2695680"/>
              <a:gd name="connsiteX5" fmla="*/ 4492230 w 4941519"/>
              <a:gd name="connsiteY5" fmla="*/ 2695680 h 2695680"/>
              <a:gd name="connsiteX6" fmla="*/ 449289 w 4941519"/>
              <a:gd name="connsiteY6" fmla="*/ 2695680 h 2695680"/>
              <a:gd name="connsiteX7" fmla="*/ 0 w 4941519"/>
              <a:gd name="connsiteY7" fmla="*/ 2246391 h 2695680"/>
              <a:gd name="connsiteX8" fmla="*/ 0 w 4941519"/>
              <a:gd name="connsiteY8" fmla="*/ 449289 h 2695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41519" h="2695680">
                <a:moveTo>
                  <a:pt x="0" y="449289"/>
                </a:moveTo>
                <a:cubicBezTo>
                  <a:pt x="0" y="201154"/>
                  <a:pt x="201154" y="0"/>
                  <a:pt x="449289" y="0"/>
                </a:cubicBezTo>
                <a:lnTo>
                  <a:pt x="4492230" y="0"/>
                </a:lnTo>
                <a:cubicBezTo>
                  <a:pt x="4740365" y="0"/>
                  <a:pt x="4941519" y="201154"/>
                  <a:pt x="4941519" y="449289"/>
                </a:cubicBezTo>
                <a:lnTo>
                  <a:pt x="4941519" y="2246391"/>
                </a:lnTo>
                <a:cubicBezTo>
                  <a:pt x="4941519" y="2494526"/>
                  <a:pt x="4740365" y="2695680"/>
                  <a:pt x="4492230" y="2695680"/>
                </a:cubicBezTo>
                <a:lnTo>
                  <a:pt x="449289" y="2695680"/>
                </a:lnTo>
                <a:cubicBezTo>
                  <a:pt x="201154" y="2695680"/>
                  <a:pt x="0" y="2494526"/>
                  <a:pt x="0" y="2246391"/>
                </a:cubicBezTo>
                <a:lnTo>
                  <a:pt x="0" y="449289"/>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253512" tIns="253512" rIns="253512" bIns="253512" numCol="1" spcCol="1270" anchor="ctr" anchorCtr="0">
            <a:noAutofit/>
          </a:bodyPr>
          <a:lstStyle/>
          <a:p>
            <a:pPr lvl="0" algn="l" defTabSz="1422400">
              <a:lnSpc>
                <a:spcPct val="90000"/>
              </a:lnSpc>
              <a:spcBef>
                <a:spcPct val="0"/>
              </a:spcBef>
              <a:spcAft>
                <a:spcPct val="35000"/>
              </a:spcAft>
            </a:pPr>
            <a:r>
              <a:rPr lang="en-US" sz="3200" b="1" kern="1200" dirty="0">
                <a:solidFill>
                  <a:schemeClr val="bg1"/>
                </a:solidFill>
              </a:rPr>
              <a:t>3.1.</a:t>
            </a:r>
            <a:r>
              <a:rPr lang="en-US" sz="3200" b="1" kern="1200" dirty="0"/>
              <a:t> </a:t>
            </a:r>
            <a:r>
              <a:rPr lang="vi-VN" sz="3200" b="1" kern="1200" dirty="0"/>
              <a:t>Nguyên nhân khiến cho Việt Nam chưa thể áp dụng ngay và toàn bộ chuẩn mực kế toán quốc tế:</a:t>
            </a:r>
            <a:endParaRPr lang="en-US" sz="3200" kern="1200" dirty="0"/>
          </a:p>
        </p:txBody>
      </p:sp>
      <p:sp>
        <p:nvSpPr>
          <p:cNvPr id="6" name="Freeform 5">
            <a:hlinkClick r:id="rId3" action="ppaction://hlinksldjump"/>
          </p:cNvPr>
          <p:cNvSpPr/>
          <p:nvPr/>
        </p:nvSpPr>
        <p:spPr>
          <a:xfrm>
            <a:off x="3875238" y="3298042"/>
            <a:ext cx="4941519" cy="2695680"/>
          </a:xfrm>
          <a:custGeom>
            <a:avLst/>
            <a:gdLst>
              <a:gd name="connsiteX0" fmla="*/ 0 w 4941519"/>
              <a:gd name="connsiteY0" fmla="*/ 449289 h 2695680"/>
              <a:gd name="connsiteX1" fmla="*/ 449289 w 4941519"/>
              <a:gd name="connsiteY1" fmla="*/ 0 h 2695680"/>
              <a:gd name="connsiteX2" fmla="*/ 4492230 w 4941519"/>
              <a:gd name="connsiteY2" fmla="*/ 0 h 2695680"/>
              <a:gd name="connsiteX3" fmla="*/ 4941519 w 4941519"/>
              <a:gd name="connsiteY3" fmla="*/ 449289 h 2695680"/>
              <a:gd name="connsiteX4" fmla="*/ 4941519 w 4941519"/>
              <a:gd name="connsiteY4" fmla="*/ 2246391 h 2695680"/>
              <a:gd name="connsiteX5" fmla="*/ 4492230 w 4941519"/>
              <a:gd name="connsiteY5" fmla="*/ 2695680 h 2695680"/>
              <a:gd name="connsiteX6" fmla="*/ 449289 w 4941519"/>
              <a:gd name="connsiteY6" fmla="*/ 2695680 h 2695680"/>
              <a:gd name="connsiteX7" fmla="*/ 0 w 4941519"/>
              <a:gd name="connsiteY7" fmla="*/ 2246391 h 2695680"/>
              <a:gd name="connsiteX8" fmla="*/ 0 w 4941519"/>
              <a:gd name="connsiteY8" fmla="*/ 449289 h 2695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41519" h="2695680">
                <a:moveTo>
                  <a:pt x="0" y="449289"/>
                </a:moveTo>
                <a:cubicBezTo>
                  <a:pt x="0" y="201154"/>
                  <a:pt x="201154" y="0"/>
                  <a:pt x="449289" y="0"/>
                </a:cubicBezTo>
                <a:lnTo>
                  <a:pt x="4492230" y="0"/>
                </a:lnTo>
                <a:cubicBezTo>
                  <a:pt x="4740365" y="0"/>
                  <a:pt x="4941519" y="201154"/>
                  <a:pt x="4941519" y="449289"/>
                </a:cubicBezTo>
                <a:lnTo>
                  <a:pt x="4941519" y="2246391"/>
                </a:lnTo>
                <a:cubicBezTo>
                  <a:pt x="4941519" y="2494526"/>
                  <a:pt x="4740365" y="2695680"/>
                  <a:pt x="4492230" y="2695680"/>
                </a:cubicBezTo>
                <a:lnTo>
                  <a:pt x="449289" y="2695680"/>
                </a:lnTo>
                <a:cubicBezTo>
                  <a:pt x="201154" y="2695680"/>
                  <a:pt x="0" y="2494526"/>
                  <a:pt x="0" y="2246391"/>
                </a:cubicBezTo>
                <a:lnTo>
                  <a:pt x="0" y="449289"/>
                </a:lnTo>
                <a:close/>
              </a:path>
            </a:pathLst>
          </a:custGeom>
        </p:spPr>
        <p:style>
          <a:lnRef idx="2">
            <a:schemeClr val="lt1">
              <a:hueOff val="0"/>
              <a:satOff val="0"/>
              <a:lumOff val="0"/>
              <a:alphaOff val="0"/>
            </a:schemeClr>
          </a:lnRef>
          <a:fillRef idx="1">
            <a:schemeClr val="accent2">
              <a:hueOff val="4681519"/>
              <a:satOff val="-5839"/>
              <a:lumOff val="1373"/>
              <a:alphaOff val="0"/>
            </a:schemeClr>
          </a:fillRef>
          <a:effectRef idx="0">
            <a:schemeClr val="accent2">
              <a:hueOff val="4681519"/>
              <a:satOff val="-5839"/>
              <a:lumOff val="1373"/>
              <a:alphaOff val="0"/>
            </a:schemeClr>
          </a:effectRef>
          <a:fontRef idx="minor">
            <a:schemeClr val="lt1"/>
          </a:fontRef>
        </p:style>
        <p:txBody>
          <a:bodyPr spcFirstLastPara="0" vert="horz" wrap="square" lIns="253512" tIns="253512" rIns="253512" bIns="253512" numCol="1" spcCol="1270" anchor="ctr" anchorCtr="0">
            <a:noAutofit/>
          </a:bodyPr>
          <a:lstStyle/>
          <a:p>
            <a:pPr lvl="0" algn="l" defTabSz="1422400">
              <a:lnSpc>
                <a:spcPct val="90000"/>
              </a:lnSpc>
              <a:spcBef>
                <a:spcPct val="0"/>
              </a:spcBef>
              <a:spcAft>
                <a:spcPct val="35000"/>
              </a:spcAft>
            </a:pPr>
            <a:r>
              <a:rPr lang="en-US" sz="3200" b="1" kern="1200" dirty="0"/>
              <a:t>3.2. </a:t>
            </a:r>
            <a:r>
              <a:rPr lang="en-US" sz="3200" b="1" kern="1200" dirty="0" err="1"/>
              <a:t>Điều</a:t>
            </a:r>
            <a:r>
              <a:rPr lang="en-US" sz="3200" b="1" kern="1200" dirty="0"/>
              <a:t> </a:t>
            </a:r>
            <a:r>
              <a:rPr lang="en-US" sz="3200" b="1" kern="1200" dirty="0" err="1"/>
              <a:t>kiện</a:t>
            </a:r>
            <a:r>
              <a:rPr lang="en-US" sz="3200" b="1" kern="1200" dirty="0"/>
              <a:t> </a:t>
            </a:r>
            <a:r>
              <a:rPr lang="en-US" sz="3200" b="1" kern="1200" dirty="0" err="1"/>
              <a:t>áp</a:t>
            </a:r>
            <a:r>
              <a:rPr lang="en-US" sz="3200" b="1" kern="1200" dirty="0"/>
              <a:t> </a:t>
            </a:r>
            <a:r>
              <a:rPr lang="en-US" sz="3200" b="1" kern="1200" dirty="0" err="1"/>
              <a:t>dụng</a:t>
            </a:r>
            <a:r>
              <a:rPr lang="en-US" sz="3200" b="1" kern="1200" dirty="0"/>
              <a:t> </a:t>
            </a:r>
            <a:r>
              <a:rPr lang="en-US" sz="3200" b="1" kern="1200" dirty="0" err="1"/>
              <a:t>chuẩn</a:t>
            </a:r>
            <a:r>
              <a:rPr lang="en-US" sz="3200" b="1" kern="1200" dirty="0"/>
              <a:t> </a:t>
            </a:r>
            <a:r>
              <a:rPr lang="en-US" sz="3200" b="1" kern="1200" dirty="0" err="1"/>
              <a:t>mực</a:t>
            </a:r>
            <a:r>
              <a:rPr lang="en-US" sz="3200" b="1" kern="1200" dirty="0"/>
              <a:t> </a:t>
            </a:r>
            <a:r>
              <a:rPr lang="en-US" sz="3200" b="1" kern="1200" dirty="0" err="1"/>
              <a:t>kế</a:t>
            </a:r>
            <a:r>
              <a:rPr lang="en-US" sz="3200" b="1" kern="1200" dirty="0"/>
              <a:t> </a:t>
            </a:r>
            <a:r>
              <a:rPr lang="en-US" sz="3200" b="1" kern="1200" dirty="0" err="1"/>
              <a:t>toán</a:t>
            </a:r>
            <a:r>
              <a:rPr lang="en-US" sz="3200" b="1" kern="1200" dirty="0"/>
              <a:t> </a:t>
            </a:r>
            <a:r>
              <a:rPr lang="en-US" sz="3200" b="1" kern="1200" dirty="0" err="1"/>
              <a:t>quốc</a:t>
            </a:r>
            <a:r>
              <a:rPr lang="en-US" sz="3200" b="1" kern="1200" dirty="0"/>
              <a:t> </a:t>
            </a:r>
            <a:r>
              <a:rPr lang="en-US" sz="3200" b="1" kern="1200" dirty="0" err="1"/>
              <a:t>tế</a:t>
            </a:r>
            <a:r>
              <a:rPr lang="en-US" sz="3200" b="1" kern="1200" dirty="0"/>
              <a:t> </a:t>
            </a:r>
            <a:r>
              <a:rPr lang="en-US" sz="3200" b="1" kern="1200" dirty="0" err="1"/>
              <a:t>về</a:t>
            </a:r>
            <a:r>
              <a:rPr lang="en-US" sz="3200" b="1" kern="1200" dirty="0"/>
              <a:t> </a:t>
            </a:r>
            <a:r>
              <a:rPr lang="en-US" sz="3200" b="1" kern="1200" dirty="0" err="1"/>
              <a:t>tài</a:t>
            </a:r>
            <a:r>
              <a:rPr lang="en-US" sz="3200" b="1" kern="1200" dirty="0"/>
              <a:t> </a:t>
            </a:r>
            <a:r>
              <a:rPr lang="en-US" sz="3200" b="1" kern="1200" dirty="0" err="1"/>
              <a:t>sản</a:t>
            </a:r>
            <a:r>
              <a:rPr lang="en-US" sz="3200" b="1" kern="1200" dirty="0"/>
              <a:t> </a:t>
            </a:r>
            <a:r>
              <a:rPr lang="en-US" sz="3200" b="1" kern="1200" dirty="0" err="1"/>
              <a:t>cố</a:t>
            </a:r>
            <a:r>
              <a:rPr lang="en-US" sz="3200" b="1" kern="1200" dirty="0"/>
              <a:t> </a:t>
            </a:r>
            <a:r>
              <a:rPr lang="en-US" sz="3200" b="1" kern="1200" dirty="0" err="1"/>
              <a:t>định</a:t>
            </a:r>
            <a:r>
              <a:rPr lang="en-US" sz="3200" b="1" kern="1200" dirty="0"/>
              <a:t> </a:t>
            </a:r>
            <a:r>
              <a:rPr lang="en-US" sz="3200" b="1" kern="1200" dirty="0" err="1"/>
              <a:t>vào</a:t>
            </a:r>
            <a:r>
              <a:rPr lang="en-US" sz="3200" b="1" kern="1200" dirty="0"/>
              <a:t> </a:t>
            </a:r>
            <a:r>
              <a:rPr lang="en-US" sz="3200" b="1" kern="1200" dirty="0" err="1"/>
              <a:t>doanh</a:t>
            </a:r>
            <a:r>
              <a:rPr lang="en-US" sz="3200" b="1" kern="1200" dirty="0"/>
              <a:t> </a:t>
            </a:r>
            <a:r>
              <a:rPr lang="en-US" sz="3200" b="1" kern="1200" dirty="0" err="1"/>
              <a:t>nghiệp</a:t>
            </a:r>
            <a:r>
              <a:rPr lang="en-US" sz="3200" b="1" kern="1200" dirty="0"/>
              <a:t> </a:t>
            </a:r>
            <a:r>
              <a:rPr lang="en-US" sz="3200" b="1" kern="1200" dirty="0" err="1"/>
              <a:t>Việt</a:t>
            </a:r>
            <a:r>
              <a:rPr lang="en-US" sz="3200" b="1" kern="1200" dirty="0"/>
              <a:t> Nam.</a:t>
            </a:r>
            <a:endParaRPr lang="en-US" sz="3200" kern="1200" dirty="0"/>
          </a:p>
        </p:txBody>
      </p:sp>
    </p:spTree>
    <p:extLst>
      <p:ext uri="{BB962C8B-B14F-4D97-AF65-F5344CB8AC3E}">
        <p14:creationId xmlns:p14="http://schemas.microsoft.com/office/powerpoint/2010/main" val="3444889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45"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2000"/>
                                        <p:tgtEl>
                                          <p:spTgt spid="6"/>
                                        </p:tgtEl>
                                      </p:cBhvr>
                                    </p:animEffect>
                                    <p:anim calcmode="lin" valueType="num">
                                      <p:cBhvr>
                                        <p:cTn id="31" dur="2000" fill="hold"/>
                                        <p:tgtEl>
                                          <p:spTgt spid="6"/>
                                        </p:tgtEl>
                                        <p:attrNameLst>
                                          <p:attrName>ppt_w</p:attrName>
                                        </p:attrNameLst>
                                      </p:cBhvr>
                                      <p:tavLst>
                                        <p:tav tm="0" fmla="#ppt_w*sin(2.5*pi*$)">
                                          <p:val>
                                            <p:fltVal val="0"/>
                                          </p:val>
                                        </p:tav>
                                        <p:tav tm="100000">
                                          <p:val>
                                            <p:fltVal val="1"/>
                                          </p:val>
                                        </p:tav>
                                      </p:tavLst>
                                    </p:anim>
                                    <p:anim calcmode="lin" valueType="num">
                                      <p:cBhvr>
                                        <p:cTn id="32"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hỗ dành sẵn cho Nội dung 4" descr="Ảnh có chứa nước, ngoài trời, sông, tòa nhà&#10;&#10;Mô tả được tạo tự động">
            <a:extLst>
              <a:ext uri="{FF2B5EF4-FFF2-40B4-BE49-F238E27FC236}">
                <a16:creationId xmlns:a16="http://schemas.microsoft.com/office/drawing/2014/main" id="{D68F3017-CED3-4A2D-92C6-5257BE9B9BA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4038600"/>
            <a:ext cx="9144000" cy="3200400"/>
          </a:xfrm>
        </p:spPr>
      </p:pic>
      <p:sp>
        <p:nvSpPr>
          <p:cNvPr id="6" name="Hộp Văn bản 5">
            <a:extLst>
              <a:ext uri="{FF2B5EF4-FFF2-40B4-BE49-F238E27FC236}">
                <a16:creationId xmlns:a16="http://schemas.microsoft.com/office/drawing/2014/main" id="{4FB6A722-9789-4F60-861A-F8D41205E0EA}"/>
              </a:ext>
            </a:extLst>
          </p:cNvPr>
          <p:cNvSpPr txBox="1"/>
          <p:nvPr/>
        </p:nvSpPr>
        <p:spPr>
          <a:xfrm>
            <a:off x="1524000" y="304800"/>
            <a:ext cx="7315200" cy="553998"/>
          </a:xfrm>
          <a:prstGeom prst="rect">
            <a:avLst/>
          </a:prstGeom>
          <a:noFill/>
        </p:spPr>
        <p:txBody>
          <a:bodyPr wrap="square" rtlCol="0">
            <a:spAutoFit/>
          </a:bodyPr>
          <a:lstStyle/>
          <a:p>
            <a:pPr algn="ctr"/>
            <a:r>
              <a:rPr lang="en-US" sz="3000" b="1">
                <a:latin typeface="Times New Roman" panose="02020603050405020304" pitchFamily="18" charset="0"/>
                <a:cs typeface="Times New Roman" panose="02020603050405020304" pitchFamily="18" charset="0"/>
              </a:rPr>
              <a:t>ĐỀ </a:t>
            </a:r>
            <a:r>
              <a:rPr lang="en-US" sz="3000" b="1" smtClean="0">
                <a:latin typeface="Times New Roman" panose="02020603050405020304" pitchFamily="18" charset="0"/>
                <a:cs typeface="Times New Roman" panose="02020603050405020304" pitchFamily="18" charset="0"/>
              </a:rPr>
              <a:t>TÀI</a:t>
            </a:r>
            <a:endParaRPr lang="en-US" sz="3000" b="1" dirty="0">
              <a:solidFill>
                <a:srgbClr val="FFCC00"/>
              </a:solidFill>
              <a:highlight>
                <a:srgbClr val="FFFFFF"/>
              </a:highlight>
              <a:latin typeface="Times New Roman" panose="02020603050405020304" pitchFamily="18" charset="0"/>
              <a:cs typeface="Times New Roman" panose="02020603050405020304" pitchFamily="18" charset="0"/>
            </a:endParaRPr>
          </a:p>
        </p:txBody>
      </p:sp>
      <p:sp>
        <p:nvSpPr>
          <p:cNvPr id="10" name="Hình chữ nhật 9">
            <a:extLst>
              <a:ext uri="{FF2B5EF4-FFF2-40B4-BE49-F238E27FC236}">
                <a16:creationId xmlns:a16="http://schemas.microsoft.com/office/drawing/2014/main" id="{AF12B6C0-CEF5-47BD-B1CB-E730C0ADF1AB}"/>
              </a:ext>
            </a:extLst>
          </p:cNvPr>
          <p:cNvSpPr/>
          <p:nvPr/>
        </p:nvSpPr>
        <p:spPr>
          <a:xfrm>
            <a:off x="1676401" y="152400"/>
            <a:ext cx="113795" cy="952498"/>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Hình chữ nhật 10">
            <a:extLst>
              <a:ext uri="{FF2B5EF4-FFF2-40B4-BE49-F238E27FC236}">
                <a16:creationId xmlns:a16="http://schemas.microsoft.com/office/drawing/2014/main" id="{7C0C0677-1543-4FD5-BE5C-0511D9502A02}"/>
              </a:ext>
            </a:extLst>
          </p:cNvPr>
          <p:cNvSpPr/>
          <p:nvPr/>
        </p:nvSpPr>
        <p:spPr>
          <a:xfrm rot="5400000">
            <a:off x="984587" y="-402872"/>
            <a:ext cx="114301" cy="1244262"/>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Hình chữ nhật 11">
            <a:extLst>
              <a:ext uri="{FF2B5EF4-FFF2-40B4-BE49-F238E27FC236}">
                <a16:creationId xmlns:a16="http://schemas.microsoft.com/office/drawing/2014/main" id="{7E45B585-F907-4ABA-901B-261C57BD34C7}"/>
              </a:ext>
            </a:extLst>
          </p:cNvPr>
          <p:cNvSpPr/>
          <p:nvPr/>
        </p:nvSpPr>
        <p:spPr>
          <a:xfrm>
            <a:off x="419607" y="276410"/>
            <a:ext cx="113794" cy="1590488"/>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ình chữ nhật 12">
            <a:extLst>
              <a:ext uri="{FF2B5EF4-FFF2-40B4-BE49-F238E27FC236}">
                <a16:creationId xmlns:a16="http://schemas.microsoft.com/office/drawing/2014/main" id="{536C0657-53B5-4781-961E-4B35268737B1}"/>
              </a:ext>
            </a:extLst>
          </p:cNvPr>
          <p:cNvSpPr/>
          <p:nvPr/>
        </p:nvSpPr>
        <p:spPr>
          <a:xfrm rot="5400000">
            <a:off x="857250" y="1428749"/>
            <a:ext cx="114302" cy="761999"/>
          </a:xfrm>
          <a:prstGeom prst="rect">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Hộp Văn bản 13">
            <a:extLst>
              <a:ext uri="{FF2B5EF4-FFF2-40B4-BE49-F238E27FC236}">
                <a16:creationId xmlns:a16="http://schemas.microsoft.com/office/drawing/2014/main" id="{BFA3169E-51F6-45ED-AE45-519626A1C1FC}"/>
              </a:ext>
            </a:extLst>
          </p:cNvPr>
          <p:cNvSpPr txBox="1"/>
          <p:nvPr/>
        </p:nvSpPr>
        <p:spPr>
          <a:xfrm>
            <a:off x="1219200" y="1143001"/>
            <a:ext cx="7620000" cy="2954655"/>
          </a:xfrm>
          <a:prstGeom prst="rect">
            <a:avLst/>
          </a:prstGeom>
          <a:noFill/>
        </p:spPr>
        <p:txBody>
          <a:bodyPr wrap="square" rtlCol="0">
            <a:spAutoFit/>
          </a:bodyPr>
          <a:lstStyle/>
          <a:p>
            <a:pPr algn="ctr">
              <a:lnSpc>
                <a:spcPct val="150000"/>
              </a:lnSpc>
            </a:pPr>
            <a:r>
              <a:rPr lang="vi-VN" sz="2800" b="1" smtClean="0">
                <a:solidFill>
                  <a:srgbClr val="0070C0"/>
                </a:solidFill>
                <a:latin typeface="+mj-lt"/>
              </a:rPr>
              <a:t>NGHIÊN </a:t>
            </a:r>
            <a:r>
              <a:rPr lang="vi-VN" sz="2800" b="1" dirty="0">
                <a:solidFill>
                  <a:srgbClr val="0070C0"/>
                </a:solidFill>
                <a:latin typeface="+mj-lt"/>
              </a:rPr>
              <a:t>CỨU CHUẨN MỰC KẾ TOÁN QUỐC TẾ VỀ TÀI SẢN CỐ ĐỊNH VÀ ĐIỀU KIỆN ÁP DỤNG VÀO CÁC DOANH NGHIỆP VIỆT NAM</a:t>
            </a:r>
            <a:r>
              <a:rPr lang="en-US" sz="2800" b="1" dirty="0">
                <a:solidFill>
                  <a:srgbClr val="0070C0"/>
                </a:solidFill>
                <a:latin typeface="+mj-lt"/>
              </a:rPr>
              <a:t>.</a:t>
            </a:r>
          </a:p>
          <a:p>
            <a:endParaRPr lang="en-US" b="1" dirty="0">
              <a:latin typeface="+mj-lt"/>
            </a:endParaRPr>
          </a:p>
        </p:txBody>
      </p:sp>
    </p:spTree>
    <p:extLst>
      <p:ext uri="{BB962C8B-B14F-4D97-AF65-F5344CB8AC3E}">
        <p14:creationId xmlns:p14="http://schemas.microsoft.com/office/powerpoint/2010/main" val="31528913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grpSp>
        <p:nvGrpSpPr>
          <p:cNvPr id="21" name="Group 20"/>
          <p:cNvGrpSpPr/>
          <p:nvPr/>
        </p:nvGrpSpPr>
        <p:grpSpPr>
          <a:xfrm>
            <a:off x="-4876800" y="0"/>
            <a:ext cx="8382000" cy="6858000"/>
            <a:chOff x="609600" y="0"/>
            <a:chExt cx="8382000" cy="6858000"/>
          </a:xfrm>
          <a:effectLst>
            <a:outerShdw blurRad="254000" dist="88900" algn="l" rotWithShape="0">
              <a:prstClr val="black">
                <a:alpha val="51000"/>
              </a:prstClr>
            </a:outerShdw>
          </a:effectLst>
        </p:grpSpPr>
        <p:grpSp>
          <p:nvGrpSpPr>
            <p:cNvPr id="6" name="Group 5"/>
            <p:cNvGrpSpPr/>
            <p:nvPr/>
          </p:nvGrpSpPr>
          <p:grpSpPr>
            <a:xfrm>
              <a:off x="609600" y="0"/>
              <a:ext cx="8382000" cy="6858000"/>
              <a:chOff x="0" y="0"/>
              <a:chExt cx="8382000" cy="6858000"/>
            </a:xfrm>
          </p:grpSpPr>
          <p:sp>
            <p:nvSpPr>
              <p:cNvPr id="2" name="Rectangle 1"/>
              <p:cNvSpPr/>
              <p:nvPr/>
            </p:nvSpPr>
            <p:spPr>
              <a:xfrm>
                <a:off x="0" y="0"/>
                <a:ext cx="7772400" cy="6858000"/>
              </a:xfrm>
              <a:prstGeom prst="rect">
                <a:avLst/>
              </a:prstGeom>
              <a:solidFill>
                <a:srgbClr val="C16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p:cNvGrpSpPr/>
              <p:nvPr/>
            </p:nvGrpSpPr>
            <p:grpSpPr>
              <a:xfrm>
                <a:off x="7772400" y="3869519"/>
                <a:ext cx="609600" cy="833272"/>
                <a:chOff x="7772400" y="3869519"/>
                <a:chExt cx="609600" cy="833272"/>
              </a:xfrm>
            </p:grpSpPr>
            <p:sp>
              <p:nvSpPr>
                <p:cNvPr id="3" name="Round Same Side Corner Rectangle 2"/>
                <p:cNvSpPr/>
                <p:nvPr/>
              </p:nvSpPr>
              <p:spPr>
                <a:xfrm rot="5400000">
                  <a:off x="7696200" y="4016991"/>
                  <a:ext cx="762000" cy="609600"/>
                </a:xfrm>
                <a:prstGeom prst="round2SameRect">
                  <a:avLst>
                    <a:gd name="adj1" fmla="val 29204"/>
                    <a:gd name="adj2" fmla="val 0"/>
                  </a:avLst>
                </a:prstGeom>
                <a:solidFill>
                  <a:srgbClr val="C16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7783773" y="3869519"/>
                  <a:ext cx="483927" cy="830997"/>
                </a:xfrm>
                <a:prstGeom prst="rect">
                  <a:avLst/>
                </a:prstGeom>
                <a:noFill/>
              </p:spPr>
              <p:txBody>
                <a:bodyPr wrap="square" rtlCol="0">
                  <a:spAutoFit/>
                </a:bodyPr>
                <a:lstStyle/>
                <a:p>
                  <a:r>
                    <a:rPr lang="en-US" sz="4800" dirty="0">
                      <a:solidFill>
                        <a:schemeClr val="accent6">
                          <a:lumMod val="75000"/>
                        </a:schemeClr>
                      </a:solidFill>
                      <a:latin typeface="Algerian" panose="04020705040A02060702" pitchFamily="82" charset="0"/>
                    </a:rPr>
                    <a:t>1</a:t>
                  </a:r>
                </a:p>
              </p:txBody>
            </p:sp>
          </p:grpSp>
        </p:grpSp>
        <p:sp>
          <p:nvSpPr>
            <p:cNvPr id="17" name="TextBox 16"/>
            <p:cNvSpPr txBox="1"/>
            <p:nvPr/>
          </p:nvSpPr>
          <p:spPr>
            <a:xfrm>
              <a:off x="3505200" y="990600"/>
              <a:ext cx="3962400" cy="4653646"/>
            </a:xfrm>
            <a:prstGeom prst="rect">
              <a:avLst/>
            </a:prstGeom>
            <a:noFill/>
          </p:spPr>
          <p:txBody>
            <a:bodyPr wrap="square" rtlCol="0">
              <a:spAutoFit/>
            </a:bodyPr>
            <a:lstStyle/>
            <a:p>
              <a:pPr>
                <a:lnSpc>
                  <a:spcPct val="150000"/>
                </a:lnSpc>
              </a:pP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phía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endParaRPr lang="en-US" sz="2000"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đổi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sang </a:t>
              </a:r>
              <a:r>
                <a:rPr lang="en-US" sz="2000" dirty="0" err="1">
                  <a:latin typeface="Times New Roman" panose="02020603050405020304" pitchFamily="18" charset="0"/>
                  <a:cs typeface="Times New Roman" panose="02020603050405020304" pitchFamily="18" charset="0"/>
                </a:rPr>
                <a:t>nền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endParaRPr lang="en-US" sz="2000"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Mức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nước</a:t>
              </a:r>
              <a:r>
                <a:rPr lang="en-US" sz="2000" dirty="0">
                  <a:latin typeface="Times New Roman" panose="02020603050405020304" pitchFamily="18" charset="0"/>
                  <a:cs typeface="Times New Roman" panose="02020603050405020304" pitchFamily="18" charset="0"/>
                </a:rPr>
                <a:t> ta </a:t>
              </a:r>
              <a:r>
                <a:rPr lang="en-US" sz="2000" dirty="0" err="1">
                  <a:latin typeface="Times New Roman" panose="02020603050405020304" pitchFamily="18" charset="0"/>
                  <a:cs typeface="Times New Roman" panose="02020603050405020304" pitchFamily="18" charset="0"/>
                </a:rPr>
                <a:t>còn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chậm</a:t>
              </a:r>
              <a:r>
                <a:rPr lang="en-US" sz="2000" dirty="0">
                  <a:latin typeface="Times New Roman" panose="02020603050405020304" pitchFamily="18" charset="0"/>
                  <a:cs typeface="Times New Roman" panose="02020603050405020304" pitchFamily="18" charset="0"/>
                </a:rPr>
                <a:t> so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nước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Tây</a:t>
              </a:r>
              <a:endParaRPr lang="en-US" sz="2000"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Thị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vốn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Việt</a:t>
              </a:r>
              <a:r>
                <a:rPr lang="en-US" sz="2000" dirty="0">
                  <a:latin typeface="Times New Roman" panose="02020603050405020304" pitchFamily="18" charset="0"/>
                  <a:cs typeface="Times New Roman" panose="02020603050405020304" pitchFamily="18" charset="0"/>
                </a:rPr>
                <a:t> Nam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nay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năm</a:t>
              </a:r>
              <a:endParaRPr lang="en-US" sz="2000" dirty="0">
                <a:latin typeface="Times New Roman" panose="02020603050405020304" pitchFamily="18" charset="0"/>
                <a:cs typeface="Times New Roman" panose="02020603050405020304" pitchFamily="18" charset="0"/>
              </a:endParaRPr>
            </a:p>
          </p:txBody>
        </p:sp>
      </p:grpSp>
      <p:grpSp>
        <p:nvGrpSpPr>
          <p:cNvPr id="33" name="Group 32"/>
          <p:cNvGrpSpPr/>
          <p:nvPr/>
        </p:nvGrpSpPr>
        <p:grpSpPr>
          <a:xfrm>
            <a:off x="-5867402" y="0"/>
            <a:ext cx="8365936" cy="6858000"/>
            <a:chOff x="-105486" y="20472"/>
            <a:chExt cx="8365936" cy="6858000"/>
          </a:xfrm>
          <a:effectLst>
            <a:outerShdw blurRad="254000" dist="88900" algn="l" rotWithShape="0">
              <a:prstClr val="black">
                <a:alpha val="51000"/>
              </a:prstClr>
            </a:outerShdw>
          </a:effectLst>
        </p:grpSpPr>
        <p:grpSp>
          <p:nvGrpSpPr>
            <p:cNvPr id="18" name="Group 17"/>
            <p:cNvGrpSpPr/>
            <p:nvPr/>
          </p:nvGrpSpPr>
          <p:grpSpPr>
            <a:xfrm>
              <a:off x="-105486" y="20472"/>
              <a:ext cx="8365936" cy="6858000"/>
              <a:chOff x="-5744286" y="0"/>
              <a:chExt cx="8365936" cy="6858000"/>
            </a:xfrm>
          </p:grpSpPr>
          <p:grpSp>
            <p:nvGrpSpPr>
              <p:cNvPr id="7" name="Group 6"/>
              <p:cNvGrpSpPr/>
              <p:nvPr/>
            </p:nvGrpSpPr>
            <p:grpSpPr>
              <a:xfrm>
                <a:off x="-5744286" y="0"/>
                <a:ext cx="8365936" cy="6858000"/>
                <a:chOff x="0" y="0"/>
                <a:chExt cx="8365936" cy="6858000"/>
              </a:xfrm>
              <a:solidFill>
                <a:srgbClr val="F1737F"/>
              </a:solidFill>
            </p:grpSpPr>
            <p:sp>
              <p:nvSpPr>
                <p:cNvPr id="8" name="Rectangle 7"/>
                <p:cNvSpPr/>
                <p:nvPr/>
              </p:nvSpPr>
              <p:spPr>
                <a:xfrm>
                  <a:off x="0" y="0"/>
                  <a:ext cx="77724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 Same Side Corner Rectangle 9"/>
                <p:cNvSpPr/>
                <p:nvPr/>
              </p:nvSpPr>
              <p:spPr>
                <a:xfrm rot="5400000">
                  <a:off x="7680136" y="3367344"/>
                  <a:ext cx="762000" cy="609600"/>
                </a:xfrm>
                <a:prstGeom prst="round2SameRect">
                  <a:avLst>
                    <a:gd name="adj1" fmla="val 2920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p:cNvSpPr txBox="1"/>
              <p:nvPr/>
            </p:nvSpPr>
            <p:spPr>
              <a:xfrm>
                <a:off x="2028114" y="3256645"/>
                <a:ext cx="304800" cy="830997"/>
              </a:xfrm>
              <a:prstGeom prst="rect">
                <a:avLst/>
              </a:prstGeom>
              <a:noFill/>
            </p:spPr>
            <p:txBody>
              <a:bodyPr wrap="square" rtlCol="0">
                <a:spAutoFit/>
              </a:bodyPr>
              <a:lstStyle/>
              <a:p>
                <a:r>
                  <a:rPr lang="en-US" sz="4800" dirty="0">
                    <a:solidFill>
                      <a:srgbClr val="C16D87"/>
                    </a:solidFill>
                    <a:latin typeface="Algerian" panose="04020705040A02060702" pitchFamily="82" charset="0"/>
                  </a:rPr>
                  <a:t>2</a:t>
                </a:r>
              </a:p>
            </p:txBody>
          </p:sp>
        </p:grpSp>
        <p:sp>
          <p:nvSpPr>
            <p:cNvPr id="28" name="TextBox 27"/>
            <p:cNvSpPr txBox="1"/>
            <p:nvPr/>
          </p:nvSpPr>
          <p:spPr>
            <a:xfrm>
              <a:off x="2530807" y="643148"/>
              <a:ext cx="4250993" cy="4524315"/>
            </a:xfrm>
            <a:prstGeom prst="rect">
              <a:avLst/>
            </a:prstGeom>
            <a:noFill/>
          </p:spPr>
          <p:txBody>
            <a:bodyPr wrap="square" rtlCol="0">
              <a:spAutoFit/>
            </a:bodyPr>
            <a:lstStyle/>
            <a:p>
              <a:pPr>
                <a:lnSpc>
                  <a:spcPct val="150000"/>
                </a:lnSpc>
              </a:pP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endParaRPr lang="en-US" dirty="0">
                <a:latin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Ø"/>
              </a:pPr>
              <a:r>
                <a:rPr lang="vi-VN" dirty="0">
                  <a:latin typeface="Times New Roman" panose="02020603050405020304" pitchFamily="18" charset="0"/>
                  <a:cs typeface="Times New Roman" panose="02020603050405020304" pitchFamily="18" charset="0"/>
                </a:rPr>
                <a:t>Chuẩn mực kế toán Việt Nam được xây dựng phù hợp với đặc điểm hệ thống luật và yêu cầu của một nước theo luật dân 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luật</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luật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luật</a:t>
              </a:r>
              <a:r>
                <a:rPr lang="en-US" dirty="0">
                  <a:latin typeface="Times New Roman" panose="02020603050405020304" pitchFamily="18" charset="0"/>
                  <a:cs typeface="Times New Roman" panose="02020603050405020304" pitchFamily="18" charset="0"/>
                </a:rPr>
                <a:t>.</a:t>
              </a:r>
            </a:p>
            <a:p>
              <a:pPr marL="342900" indent="-34290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tồn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a:t>
              </a:r>
            </a:p>
            <a:p>
              <a:endParaRPr lang="en-US" dirty="0"/>
            </a:p>
          </p:txBody>
        </p:sp>
      </p:grpSp>
      <p:grpSp>
        <p:nvGrpSpPr>
          <p:cNvPr id="37" name="Group 36"/>
          <p:cNvGrpSpPr/>
          <p:nvPr/>
        </p:nvGrpSpPr>
        <p:grpSpPr>
          <a:xfrm>
            <a:off x="-6793315" y="0"/>
            <a:ext cx="8383279" cy="6858000"/>
            <a:chOff x="-1084144" y="0"/>
            <a:chExt cx="8383279" cy="6858000"/>
          </a:xfrm>
          <a:effectLst>
            <a:outerShdw blurRad="254000" dist="88900" algn="l" rotWithShape="0">
              <a:prstClr val="black">
                <a:alpha val="51000"/>
              </a:prstClr>
            </a:outerShdw>
          </a:effectLst>
        </p:grpSpPr>
        <p:grpSp>
          <p:nvGrpSpPr>
            <p:cNvPr id="34" name="Group 33"/>
            <p:cNvGrpSpPr/>
            <p:nvPr/>
          </p:nvGrpSpPr>
          <p:grpSpPr>
            <a:xfrm>
              <a:off x="-1084144" y="0"/>
              <a:ext cx="8383279" cy="6858000"/>
              <a:chOff x="-6561018" y="0"/>
              <a:chExt cx="8383279" cy="6858000"/>
            </a:xfrm>
          </p:grpSpPr>
          <p:grpSp>
            <p:nvGrpSpPr>
              <p:cNvPr id="13" name="Group 12"/>
              <p:cNvGrpSpPr/>
              <p:nvPr/>
            </p:nvGrpSpPr>
            <p:grpSpPr>
              <a:xfrm>
                <a:off x="-6561018" y="0"/>
                <a:ext cx="8383279" cy="6858000"/>
                <a:chOff x="-1279" y="0"/>
                <a:chExt cx="8383279" cy="6858000"/>
              </a:xfrm>
              <a:solidFill>
                <a:schemeClr val="accent2"/>
              </a:solidFill>
            </p:grpSpPr>
            <p:sp>
              <p:nvSpPr>
                <p:cNvPr id="14" name="Rectangle 13"/>
                <p:cNvSpPr/>
                <p:nvPr/>
              </p:nvSpPr>
              <p:spPr>
                <a:xfrm>
                  <a:off x="-1279" y="0"/>
                  <a:ext cx="77724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 Same Side Corner Rectangle 14"/>
                <p:cNvSpPr/>
                <p:nvPr/>
              </p:nvSpPr>
              <p:spPr>
                <a:xfrm rot="5400000">
                  <a:off x="7696200" y="2764809"/>
                  <a:ext cx="762000" cy="609600"/>
                </a:xfrm>
                <a:prstGeom prst="round2SameRect">
                  <a:avLst>
                    <a:gd name="adj1" fmla="val 29204"/>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p:cNvSpPr txBox="1"/>
              <p:nvPr/>
            </p:nvSpPr>
            <p:spPr>
              <a:xfrm>
                <a:off x="1317861" y="2619612"/>
                <a:ext cx="274377" cy="830997"/>
              </a:xfrm>
              <a:prstGeom prst="rect">
                <a:avLst/>
              </a:prstGeom>
              <a:noFill/>
            </p:spPr>
            <p:txBody>
              <a:bodyPr wrap="square" rtlCol="0">
                <a:spAutoFit/>
              </a:bodyPr>
              <a:lstStyle/>
              <a:p>
                <a:pPr algn="ctr"/>
                <a:r>
                  <a:rPr lang="en-US" sz="4800" dirty="0">
                    <a:solidFill>
                      <a:srgbClr val="F1737F"/>
                    </a:solidFill>
                    <a:latin typeface="Algerian" panose="04020705040A02060702" pitchFamily="82" charset="0"/>
                  </a:rPr>
                  <a:t>3</a:t>
                </a:r>
              </a:p>
            </p:txBody>
          </p:sp>
        </p:grpSp>
        <p:sp>
          <p:nvSpPr>
            <p:cNvPr id="35" name="TextBox 34"/>
            <p:cNvSpPr txBox="1"/>
            <p:nvPr/>
          </p:nvSpPr>
          <p:spPr>
            <a:xfrm>
              <a:off x="109608" y="303496"/>
              <a:ext cx="5758218" cy="6093976"/>
            </a:xfrm>
            <a:prstGeom prst="rect">
              <a:avLst/>
            </a:prstGeom>
            <a:noFill/>
          </p:spPr>
          <p:txBody>
            <a:bodyPr wrap="square" rtlCol="0">
              <a:spAutoFit/>
            </a:bodyPr>
            <a:lstStyle/>
            <a:p>
              <a:pPr>
                <a:lnSpc>
                  <a:spcPct val="150000"/>
                </a:lnSpc>
              </a:pP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phía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doanh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nghiệp</a:t>
              </a:r>
              <a:endParaRPr lang="en-US" sz="2000"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Ở </a:t>
              </a:r>
              <a:r>
                <a:rPr lang="en-US" sz="2000" dirty="0" err="1">
                  <a:latin typeface="Times New Roman" panose="02020603050405020304" pitchFamily="18" charset="0"/>
                  <a:cs typeface="Times New Roman" panose="02020603050405020304" pitchFamily="18" charset="0"/>
                </a:rPr>
                <a:t>Việt</a:t>
              </a:r>
              <a:r>
                <a:rPr lang="en-US" sz="2000" dirty="0">
                  <a:latin typeface="Times New Roman" panose="02020603050405020304" pitchFamily="18" charset="0"/>
                  <a:cs typeface="Times New Roman" panose="02020603050405020304" pitchFamily="18" charset="0"/>
                </a:rPr>
                <a:t> Nam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nay </a:t>
              </a:r>
              <a:r>
                <a:rPr lang="en-US" sz="2000" dirty="0" err="1">
                  <a:latin typeface="Times New Roman" panose="02020603050405020304" pitchFamily="18" charset="0"/>
                  <a:cs typeface="Times New Roman" panose="02020603050405020304" pitchFamily="18" charset="0"/>
                </a:rPr>
                <a:t>một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BCTC </a:t>
              </a:r>
              <a:r>
                <a:rPr lang="en-US" sz="2000" dirty="0" err="1">
                  <a:latin typeface="Times New Roman" panose="02020603050405020304" pitchFamily="18" charset="0"/>
                  <a:cs typeface="Times New Roman" panose="02020603050405020304" pitchFamily="18" charset="0"/>
                </a:rPr>
                <a:t>chưa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a:t>
              </a:r>
              <a:r>
                <a:rPr lang="en-US" sz="2000" dirty="0">
                  <a:latin typeface="Times New Roman" panose="02020603050405020304" pitchFamily="18" charset="0"/>
                  <a:cs typeface="Times New Roman" panose="02020603050405020304" pitchFamily="18" charset="0"/>
                </a:rPr>
                <a:t>. </a:t>
              </a:r>
            </a:p>
            <a:p>
              <a:pPr marL="285750" indent="-285750">
                <a:lnSpc>
                  <a:spcPct val="15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S</a:t>
              </a:r>
              <a:r>
                <a:rPr lang="vi-VN" sz="2000" dirty="0">
                  <a:latin typeface="Times New Roman" panose="02020603050405020304" pitchFamily="18" charset="0"/>
                  <a:cs typeface="Times New Roman" panose="02020603050405020304" pitchFamily="18" charset="0"/>
                </a:rPr>
                <a:t>o với các nước phát triển Phương Tây, công nghệ thông tin ở Việt Nam trong đó có công nghệ phần mềm kế toán còn kém phát triển hơn nhiều. Việt Nam thiếu các lập trình viên có hiểu biết về kế toán</a:t>
              </a:r>
              <a:r>
                <a:rPr lang="en-US" sz="2000" dirty="0">
                  <a:latin typeface="Times New Roman" panose="02020603050405020304" pitchFamily="18" charset="0"/>
                  <a:cs typeface="Times New Roman" panose="02020603050405020304" pitchFamily="18" charset="0"/>
                </a:rPr>
                <a:t>.</a:t>
              </a:r>
            </a:p>
            <a:p>
              <a:pPr marL="285750" indent="-285750">
                <a:lnSpc>
                  <a:spcPct val="150000"/>
                </a:lnSpc>
                <a:buFont typeface="Wingdings" panose="05000000000000000000" pitchFamily="2" charset="2"/>
                <a:buChar char="Ø"/>
              </a:pPr>
              <a:r>
                <a:rPr lang="en-US" sz="2000" smtClean="0">
                  <a:latin typeface="Times New Roman" panose="02020603050405020304" pitchFamily="18" charset="0"/>
                  <a:cs typeface="Times New Roman" panose="02020603050405020304" pitchFamily="18" charset="0"/>
                </a:rPr>
                <a:t>Lực lượng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toán</a:t>
              </a:r>
              <a:r>
                <a:rPr lang="en-US" sz="2000" dirty="0">
                  <a:latin typeface="Times New Roman" panose="02020603050405020304" pitchFamily="18" charset="0"/>
                  <a:cs typeface="Times New Roman" panose="02020603050405020304" pitchFamily="18" charset="0"/>
                </a:rPr>
                <a:t> </a:t>
              </a:r>
              <a:r>
                <a:rPr lang="en-US" sz="2000" err="1">
                  <a:latin typeface="Times New Roman" panose="02020603050405020304" pitchFamily="18" charset="0"/>
                  <a:cs typeface="Times New Roman" panose="02020603050405020304" pitchFamily="18" charset="0"/>
                </a:rPr>
                <a:t>viên</a:t>
              </a:r>
              <a:r>
                <a:rPr lang="en-US" sz="2000">
                  <a:latin typeface="Times New Roman" panose="02020603050405020304" pitchFamily="18" charset="0"/>
                  <a:cs typeface="Times New Roman" panose="02020603050405020304" pitchFamily="18" charset="0"/>
                </a:rPr>
                <a:t> </a:t>
              </a:r>
              <a:r>
                <a:rPr lang="en-US" sz="2000" smtClean="0">
                  <a:latin typeface="Times New Roman" panose="02020603050405020304" pitchFamily="18" charset="0"/>
                  <a:cs typeface="Times New Roman" panose="02020603050405020304" pitchFamily="18" charset="0"/>
                </a:rPr>
                <a:t>chất lượng cao, có nhận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chuẩn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toán</a:t>
              </a:r>
              <a:r>
                <a:rPr lang="en-US" sz="2000" dirty="0">
                  <a:latin typeface="Times New Roman" panose="02020603050405020304" pitchFamily="18" charset="0"/>
                  <a:cs typeface="Times New Roman" panose="02020603050405020304" pitchFamily="18" charset="0"/>
                </a:rPr>
                <a:t> </a:t>
              </a:r>
              <a:r>
                <a:rPr lang="en-US" sz="2000" err="1">
                  <a:latin typeface="Times New Roman" panose="02020603050405020304" pitchFamily="18" charset="0"/>
                  <a:cs typeface="Times New Roman" panose="02020603050405020304" pitchFamily="18" charset="0"/>
                </a:rPr>
                <a:t>quốc</a:t>
              </a:r>
              <a:r>
                <a:rPr lang="en-US" sz="2000">
                  <a:latin typeface="Times New Roman" panose="02020603050405020304" pitchFamily="18" charset="0"/>
                  <a:cs typeface="Times New Roman" panose="02020603050405020304" pitchFamily="18" charset="0"/>
                </a:rPr>
                <a:t> </a:t>
              </a:r>
              <a:r>
                <a:rPr lang="en-US" sz="2000" smtClean="0">
                  <a:latin typeface="Times New Roman" panose="02020603050405020304" pitchFamily="18" charset="0"/>
                  <a:cs typeface="Times New Roman" panose="02020603050405020304" pitchFamily="18" charset="0"/>
                </a:rPr>
                <a:t>tế còn chưa nhiều</a:t>
              </a:r>
              <a:endParaRPr lang="en-US" sz="2000" dirty="0">
                <a:latin typeface="Times New Roman" panose="02020603050405020304" pitchFamily="18" charset="0"/>
                <a:cs typeface="Times New Roman" panose="02020603050405020304" pitchFamily="18" charset="0"/>
              </a:endParaRPr>
            </a:p>
          </p:txBody>
        </p:sp>
      </p:grpSp>
      <p:sp>
        <p:nvSpPr>
          <p:cNvPr id="9" name="Action Button: Home 8">
            <a:hlinkClick r:id="rId2" action="ppaction://hlinksldjump" highlightClick="1"/>
          </p:cNvPr>
          <p:cNvSpPr/>
          <p:nvPr/>
        </p:nvSpPr>
        <p:spPr>
          <a:xfrm>
            <a:off x="8458200" y="6324600"/>
            <a:ext cx="381000" cy="155448"/>
          </a:xfrm>
          <a:prstGeom prst="actionButtonHom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45212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1.38778E-17 0 L 0.61667 0.00324 " pathEditMode="relative" rAng="0" ptsTypes="AA">
                                      <p:cBhvr>
                                        <p:cTn id="6" dur="2000" fill="hold"/>
                                        <p:tgtEl>
                                          <p:spTgt spid="21"/>
                                        </p:tgtEl>
                                        <p:attrNameLst>
                                          <p:attrName>ppt_x</p:attrName>
                                          <p:attrName>ppt_y</p:attrName>
                                        </p:attrNameLst>
                                      </p:cBhvr>
                                      <p:rCtr x="30833" y="162"/>
                                    </p:animMotion>
                                  </p:childTnLst>
                                </p:cTn>
                              </p:par>
                            </p:childTnLst>
                          </p:cTn>
                        </p:par>
                      </p:childTnLst>
                    </p:cTn>
                  </p:par>
                  <p:par>
                    <p:cTn id="7" fill="hold">
                      <p:stCondLst>
                        <p:cond delay="indefinite"/>
                      </p:stCondLst>
                      <p:childTnLst>
                        <p:par>
                          <p:cTn id="8" fill="hold">
                            <p:stCondLst>
                              <p:cond delay="0"/>
                            </p:stCondLst>
                            <p:childTnLst>
                              <p:par>
                                <p:cTn id="9" presetID="63" presetClass="path" presetSubtype="0" accel="50000" decel="50000" fill="hold" nodeType="clickEffect">
                                  <p:stCondLst>
                                    <p:cond delay="0"/>
                                  </p:stCondLst>
                                  <p:childTnLst>
                                    <p:animMotion origin="layout" path="M 1.38889E-6 0 L 0.62483 0.00208 " pathEditMode="relative" rAng="0" ptsTypes="AA">
                                      <p:cBhvr>
                                        <p:cTn id="10" dur="2000" fill="hold"/>
                                        <p:tgtEl>
                                          <p:spTgt spid="33"/>
                                        </p:tgtEl>
                                        <p:attrNameLst>
                                          <p:attrName>ppt_x</p:attrName>
                                          <p:attrName>ppt_y</p:attrName>
                                        </p:attrNameLst>
                                      </p:cBhvr>
                                      <p:rCtr x="31233" y="93"/>
                                    </p:animMotion>
                                  </p:childTnLst>
                                </p:cTn>
                              </p:par>
                            </p:childTnLst>
                          </p:cTn>
                        </p:par>
                      </p:childTnLst>
                    </p:cTn>
                  </p:par>
                  <p:par>
                    <p:cTn id="11" fill="hold">
                      <p:stCondLst>
                        <p:cond delay="indefinite"/>
                      </p:stCondLst>
                      <p:childTnLst>
                        <p:par>
                          <p:cTn id="12" fill="hold">
                            <p:stCondLst>
                              <p:cond delay="0"/>
                            </p:stCondLst>
                            <p:childTnLst>
                              <p:par>
                                <p:cTn id="13" presetID="63" presetClass="path" presetSubtype="0" accel="50000" decel="50000" fill="hold" nodeType="clickEffect">
                                  <p:stCondLst>
                                    <p:cond delay="0"/>
                                  </p:stCondLst>
                                  <p:childTnLst>
                                    <p:animMotion origin="layout" path="M -5E-6 0 L 0.64271 0.00208 " pathEditMode="relative" rAng="0" ptsTypes="AA">
                                      <p:cBhvr>
                                        <p:cTn id="14" dur="2000" fill="hold"/>
                                        <p:tgtEl>
                                          <p:spTgt spid="37"/>
                                        </p:tgtEl>
                                        <p:attrNameLst>
                                          <p:attrName>ppt_x</p:attrName>
                                          <p:attrName>ppt_y</p:attrName>
                                        </p:attrNameLst>
                                      </p:cBhvr>
                                      <p:rCtr x="32135"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Rounded Rectangle 4">
            <a:hlinkClick r:id="rId2" action="ppaction://hlinksldjump"/>
          </p:cNvPr>
          <p:cNvSpPr/>
          <p:nvPr/>
        </p:nvSpPr>
        <p:spPr>
          <a:xfrm>
            <a:off x="4622180" y="5191928"/>
            <a:ext cx="3988420" cy="1019270"/>
          </a:xfrm>
          <a:prstGeom prst="roundRect">
            <a:avLst>
              <a:gd name="adj" fmla="val 50000"/>
            </a:avLst>
          </a:prstGeom>
          <a:gradFill>
            <a:gsLst>
              <a:gs pos="23000">
                <a:srgbClr val="FF0000"/>
              </a:gs>
              <a:gs pos="100000">
                <a:schemeClr val="accent1">
                  <a:lumMod val="45000"/>
                  <a:lumOff val="55000"/>
                </a:schemeClr>
              </a:gs>
              <a:gs pos="99000">
                <a:srgbClr val="FFFF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anose="02020603050405020304" pitchFamily="18" charset="0"/>
                <a:cs typeface="Times New Roman" panose="02020603050405020304" pitchFamily="18" charset="0"/>
              </a:rPr>
              <a:t>Về</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phía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Doanh</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Nghiệp</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6" name="Rounded Rectangle 5">
            <a:hlinkClick r:id="rId3" action="ppaction://hlinksldjump"/>
          </p:cNvPr>
          <p:cNvSpPr/>
          <p:nvPr/>
        </p:nvSpPr>
        <p:spPr>
          <a:xfrm>
            <a:off x="4622180" y="3107355"/>
            <a:ext cx="3988420" cy="1019270"/>
          </a:xfrm>
          <a:prstGeom prst="roundRect">
            <a:avLst>
              <a:gd name="adj" fmla="val 50000"/>
            </a:avLst>
          </a:prstGeom>
          <a:gradFill>
            <a:gsLst>
              <a:gs pos="0">
                <a:srgbClr val="00B050"/>
              </a:gs>
              <a:gs pos="100000">
                <a:schemeClr val="accent1">
                  <a:lumMod val="45000"/>
                  <a:lumOff val="55000"/>
                </a:schemeClr>
              </a:gs>
              <a:gs pos="100000">
                <a:schemeClr val="accent1">
                  <a:lumMod val="30000"/>
                  <a:lumOff val="70000"/>
                </a:schemeClr>
              </a:gs>
            </a:gsLst>
            <a:lin ang="5400000" scaled="1"/>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anose="02020603050405020304" pitchFamily="18" charset="0"/>
                <a:cs typeface="Times New Roman" panose="02020603050405020304" pitchFamily="18" charset="0"/>
              </a:rPr>
              <a:t>Về</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phía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Nhà</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Nước</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7" name="Rounded Rectangle 6">
            <a:hlinkClick r:id="rId4" action="ppaction://hlinksldjump"/>
          </p:cNvPr>
          <p:cNvSpPr/>
          <p:nvPr/>
        </p:nvSpPr>
        <p:spPr>
          <a:xfrm>
            <a:off x="4622180" y="895043"/>
            <a:ext cx="3988420" cy="1019270"/>
          </a:xfrm>
          <a:prstGeom prst="roundRect">
            <a:avLst>
              <a:gd name="adj" fmla="val 50000"/>
            </a:avLst>
          </a:prstGeom>
          <a:gradFill>
            <a:gsLst>
              <a:gs pos="0">
                <a:srgbClr val="FFFF00"/>
              </a:gs>
              <a:gs pos="100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chemeClr val="tx1"/>
                </a:solidFill>
                <a:latin typeface="Times New Roman" panose="02020603050405020304" pitchFamily="18" charset="0"/>
                <a:cs typeface="Times New Roman" panose="02020603050405020304" pitchFamily="18" charset="0"/>
              </a:rPr>
              <a:t>Về</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phía</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Thị</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Trường</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8" name="Oval 7"/>
          <p:cNvSpPr/>
          <p:nvPr/>
        </p:nvSpPr>
        <p:spPr>
          <a:xfrm>
            <a:off x="185999" y="2416733"/>
            <a:ext cx="3166800" cy="24645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43048" y="2547429"/>
            <a:ext cx="2671661" cy="2231087"/>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b="1" dirty="0" err="1">
                <a:solidFill>
                  <a:schemeClr val="tx1"/>
                </a:solidFill>
                <a:latin typeface="Times New Roman" panose="02020603050405020304" pitchFamily="18" charset="0"/>
                <a:cs typeface="Times New Roman" panose="02020603050405020304" pitchFamily="18" charset="0"/>
              </a:rPr>
              <a:t>Điều</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kiện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để</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áp</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dụng</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chuẩn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mực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kế</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toán</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quốc</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tế</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về</a:t>
            </a:r>
            <a:r>
              <a:rPr lang="en-US" b="1" dirty="0">
                <a:solidFill>
                  <a:schemeClr val="tx1"/>
                </a:solidFill>
                <a:latin typeface="Times New Roman" panose="02020603050405020304" pitchFamily="18" charset="0"/>
                <a:cs typeface="Times New Roman" panose="02020603050405020304" pitchFamily="18" charset="0"/>
              </a:rPr>
              <a:t> TSCĐ </a:t>
            </a:r>
            <a:r>
              <a:rPr lang="en-US" b="1" dirty="0" err="1">
                <a:solidFill>
                  <a:schemeClr val="tx1"/>
                </a:solidFill>
                <a:latin typeface="Times New Roman" panose="02020603050405020304" pitchFamily="18" charset="0"/>
                <a:cs typeface="Times New Roman" panose="02020603050405020304" pitchFamily="18" charset="0"/>
              </a:rPr>
              <a:t>vào</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doanh</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nghiệp</a:t>
            </a:r>
            <a:r>
              <a:rPr lang="en-US" b="1" dirty="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Việt</a:t>
            </a:r>
            <a:r>
              <a:rPr lang="en-US" b="1" dirty="0">
                <a:solidFill>
                  <a:schemeClr val="tx1"/>
                </a:solidFill>
                <a:latin typeface="Times New Roman" panose="02020603050405020304" pitchFamily="18" charset="0"/>
                <a:cs typeface="Times New Roman" panose="02020603050405020304" pitchFamily="18" charset="0"/>
              </a:rPr>
              <a:t> Nam</a:t>
            </a:r>
          </a:p>
        </p:txBody>
      </p:sp>
      <p:sp>
        <p:nvSpPr>
          <p:cNvPr id="10" name="Arc 9"/>
          <p:cNvSpPr/>
          <p:nvPr/>
        </p:nvSpPr>
        <p:spPr>
          <a:xfrm>
            <a:off x="-228600" y="2312213"/>
            <a:ext cx="3962400" cy="2673630"/>
          </a:xfrm>
          <a:prstGeom prst="arc">
            <a:avLst>
              <a:gd name="adj1" fmla="val 16472288"/>
              <a:gd name="adj2" fmla="val 5179116"/>
            </a:avLst>
          </a:prstGeom>
          <a:ln w="7620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Oval 10"/>
          <p:cNvSpPr/>
          <p:nvPr/>
        </p:nvSpPr>
        <p:spPr>
          <a:xfrm>
            <a:off x="1573654" y="2181517"/>
            <a:ext cx="265342" cy="235216"/>
          </a:xfrm>
          <a:prstGeom prst="ellipse">
            <a:avLst/>
          </a:prstGeom>
          <a:solidFill>
            <a:schemeClr val="bg1"/>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11" idx="7"/>
          </p:cNvCxnSpPr>
          <p:nvPr/>
        </p:nvCxnSpPr>
        <p:spPr>
          <a:xfrm flipV="1">
            <a:off x="1800137" y="1405306"/>
            <a:ext cx="743673" cy="810657"/>
          </a:xfrm>
          <a:prstGeom prst="line">
            <a:avLst/>
          </a:prstGeom>
          <a:ln w="38100">
            <a:solidFill>
              <a:srgbClr val="FFFF00"/>
            </a:solidFill>
            <a:prstDash val="sys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497789" y="1405306"/>
            <a:ext cx="1832517" cy="0"/>
          </a:xfrm>
          <a:prstGeom prst="line">
            <a:avLst/>
          </a:prstGeom>
          <a:ln w="38100">
            <a:solidFill>
              <a:srgbClr val="FFFF00"/>
            </a:solidFill>
            <a:prstDash val="sysDash"/>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215877" y="838200"/>
            <a:ext cx="1207306" cy="1144718"/>
          </a:xfrm>
          <a:prstGeom prst="ellipse">
            <a:avLst/>
          </a:prstGeom>
          <a:solidFill>
            <a:schemeClr val="lt1"/>
          </a:solidFill>
          <a:ln w="57150">
            <a:solidFill>
              <a:srgbClr val="FFFF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Oval 14"/>
          <p:cNvSpPr/>
          <p:nvPr/>
        </p:nvSpPr>
        <p:spPr>
          <a:xfrm>
            <a:off x="4334452" y="936207"/>
            <a:ext cx="970156" cy="917343"/>
          </a:xfrm>
          <a:prstGeom prst="ellipse">
            <a:avLst/>
          </a:prstGeom>
          <a:gradFill>
            <a:gsLst>
              <a:gs pos="0">
                <a:srgbClr val="FFFF00"/>
              </a:gs>
              <a:gs pos="100000">
                <a:schemeClr val="accent1">
                  <a:lumMod val="45000"/>
                  <a:lumOff val="55000"/>
                </a:schemeClr>
              </a:gs>
              <a:gs pos="100000">
                <a:schemeClr val="accent1">
                  <a:lumMod val="30000"/>
                  <a:lumOff val="70000"/>
                </a:schemeClr>
              </a:gs>
            </a:gsLst>
            <a:lin ang="5400000" scaled="1"/>
          </a:gradFill>
          <a:ln w="57150">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Times New Roman" panose="02020603050405020304" pitchFamily="18" charset="0"/>
                <a:cs typeface="Times New Roman" panose="02020603050405020304" pitchFamily="18" charset="0"/>
              </a:rPr>
              <a:t>1.1</a:t>
            </a:r>
          </a:p>
        </p:txBody>
      </p:sp>
      <p:sp>
        <p:nvSpPr>
          <p:cNvPr id="16" name="Oval 15"/>
          <p:cNvSpPr/>
          <p:nvPr/>
        </p:nvSpPr>
        <p:spPr>
          <a:xfrm>
            <a:off x="1619619" y="4881323"/>
            <a:ext cx="265342" cy="235216"/>
          </a:xfrm>
          <a:prstGeom prst="ellipse">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569534" y="3492562"/>
            <a:ext cx="265342" cy="235216"/>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834876" y="3621754"/>
            <a:ext cx="1077951" cy="0"/>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215877" y="3060972"/>
            <a:ext cx="1207306" cy="1144718"/>
          </a:xfrm>
          <a:prstGeom prst="ellipse">
            <a:avLst/>
          </a:prstGeom>
          <a:solidFill>
            <a:schemeClr val="lt1"/>
          </a:solidFill>
          <a:ln w="5715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0" name="Oval 19"/>
          <p:cNvSpPr/>
          <p:nvPr/>
        </p:nvSpPr>
        <p:spPr>
          <a:xfrm>
            <a:off x="4330306" y="3158319"/>
            <a:ext cx="970156" cy="917343"/>
          </a:xfrm>
          <a:prstGeom prst="ellipse">
            <a:avLst/>
          </a:prstGeom>
          <a:gradFill>
            <a:gsLst>
              <a:gs pos="0">
                <a:srgbClr val="00B050"/>
              </a:gs>
              <a:gs pos="100000">
                <a:schemeClr val="accent1">
                  <a:lumMod val="45000"/>
                  <a:lumOff val="55000"/>
                </a:schemeClr>
              </a:gs>
              <a:gs pos="100000">
                <a:schemeClr val="accent1">
                  <a:lumMod val="30000"/>
                  <a:lumOff val="70000"/>
                </a:schemeClr>
              </a:gs>
            </a:gsLst>
            <a:lin ang="5400000" scaled="1"/>
          </a:gradFill>
          <a:ln w="57150">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Times New Roman" panose="02020603050405020304" pitchFamily="18" charset="0"/>
                <a:cs typeface="Times New Roman" panose="02020603050405020304" pitchFamily="18" charset="0"/>
              </a:rPr>
              <a:t>1.2</a:t>
            </a:r>
          </a:p>
        </p:txBody>
      </p:sp>
      <p:cxnSp>
        <p:nvCxnSpPr>
          <p:cNvPr id="21" name="Straight Connector 20"/>
          <p:cNvCxnSpPr>
            <a:stCxn id="16" idx="5"/>
          </p:cNvCxnSpPr>
          <p:nvPr/>
        </p:nvCxnSpPr>
        <p:spPr>
          <a:xfrm>
            <a:off x="1846102" y="5082093"/>
            <a:ext cx="743786" cy="815416"/>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589888" y="5897509"/>
            <a:ext cx="1832517" cy="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4215877" y="5179882"/>
            <a:ext cx="1207306" cy="1144718"/>
          </a:xfrm>
          <a:prstGeom prst="ellipse">
            <a:avLst/>
          </a:prstGeom>
          <a:solidFill>
            <a:schemeClr val="lt1"/>
          </a:solidFill>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Oval 23"/>
          <p:cNvSpPr/>
          <p:nvPr/>
        </p:nvSpPr>
        <p:spPr>
          <a:xfrm>
            <a:off x="4330306" y="5283744"/>
            <a:ext cx="970156" cy="917343"/>
          </a:xfrm>
          <a:prstGeom prst="ellipse">
            <a:avLst/>
          </a:prstGeom>
          <a:gradFill>
            <a:gsLst>
              <a:gs pos="0">
                <a:srgbClr val="FFFF00"/>
              </a:gs>
              <a:gs pos="83000">
                <a:srgbClr val="FF0000"/>
              </a:gs>
            </a:gsLst>
            <a:lin ang="5400000" scaled="1"/>
          </a:gradFill>
          <a:ln w="57150">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1"/>
                </a:solidFill>
                <a:latin typeface="Times New Roman" panose="02020603050405020304" pitchFamily="18" charset="0"/>
                <a:cs typeface="Times New Roman" panose="02020603050405020304" pitchFamily="18" charset="0"/>
              </a:rPr>
              <a:t>1.3</a:t>
            </a:r>
          </a:p>
        </p:txBody>
      </p:sp>
    </p:spTree>
    <p:extLst>
      <p:ext uri="{BB962C8B-B14F-4D97-AF65-F5344CB8AC3E}">
        <p14:creationId xmlns:p14="http://schemas.microsoft.com/office/powerpoint/2010/main" val="3267187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fltVal val="0"/>
                                          </p:val>
                                        </p:tav>
                                        <p:tav tm="100000">
                                          <p:val>
                                            <p:strVal val="#ppt_w"/>
                                          </p:val>
                                        </p:tav>
                                      </p:tavLst>
                                    </p:anim>
                                    <p:anim calcmode="lin" valueType="num">
                                      <p:cBhvr>
                                        <p:cTn id="21" dur="1000" fill="hold"/>
                                        <p:tgtEl>
                                          <p:spTgt spid="5"/>
                                        </p:tgtEl>
                                        <p:attrNameLst>
                                          <p:attrName>ppt_h</p:attrName>
                                        </p:attrNameLst>
                                      </p:cBhvr>
                                      <p:tavLst>
                                        <p:tav tm="0">
                                          <p:val>
                                            <p:fltVal val="0"/>
                                          </p:val>
                                        </p:tav>
                                        <p:tav tm="100000">
                                          <p:val>
                                            <p:strVal val="#ppt_h"/>
                                          </p:val>
                                        </p:tav>
                                      </p:tavLst>
                                    </p:anim>
                                    <p:anim calcmode="lin" valueType="num">
                                      <p:cBhvr>
                                        <p:cTn id="22" dur="1000" fill="hold"/>
                                        <p:tgtEl>
                                          <p:spTgt spid="5"/>
                                        </p:tgtEl>
                                        <p:attrNameLst>
                                          <p:attrName>style.rotation</p:attrName>
                                        </p:attrNameLst>
                                      </p:cBhvr>
                                      <p:tavLst>
                                        <p:tav tm="0">
                                          <p:val>
                                            <p:fltVal val="90"/>
                                          </p:val>
                                        </p:tav>
                                        <p:tav tm="100000">
                                          <p:val>
                                            <p:fltVal val="0"/>
                                          </p:val>
                                        </p:tav>
                                      </p:tavLst>
                                    </p:anim>
                                    <p:animEffect transition="in" filter="fade">
                                      <p:cBhvr>
                                        <p:cTn id="2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304800" y="228600"/>
            <a:ext cx="8531352" cy="6400800"/>
          </a:xfrm>
          <a:prstGeom prst="rect">
            <a:avLst/>
          </a:prstGeom>
          <a:blipFill>
            <a:blip r:embed="rId2"/>
            <a:tile tx="0" ty="0" sx="100000" sy="100000" flip="none" algn="tl"/>
          </a:blipFill>
        </p:spPr>
        <p:txBody>
          <a:bodyPr wrap="square" rtlCol="0">
            <a:spAutoFit/>
          </a:bodyPr>
          <a:lstStyle/>
          <a:p>
            <a:pPr>
              <a:lnSpc>
                <a:spcPct val="150000"/>
              </a:lnSpc>
            </a:pPr>
            <a:r>
              <a:rPr lang="en-US" b="1" dirty="0">
                <a:latin typeface="Times New Roman" panose="02020603050405020304" pitchFamily="18" charset="0"/>
                <a:cs typeface="Times New Roman" panose="02020603050405020304" pitchFamily="18" charset="0"/>
              </a:rPr>
              <a:t>1.1. </a:t>
            </a:r>
            <a:r>
              <a:rPr lang="en-US" b="1" dirty="0" err="1">
                <a:latin typeface="Times New Roman" panose="02020603050405020304" pitchFamily="18" charset="0"/>
                <a:cs typeface="Times New Roman" panose="02020603050405020304" pitchFamily="18" charset="0"/>
              </a:rPr>
              <a:t>Về</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phía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Thị</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Trường</a:t>
            </a:r>
            <a:endParaRPr lang="en-US" b="1"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Thị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đưa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do.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riêng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cậy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chúng</a:t>
            </a:r>
            <a:r>
              <a:rPr lang="en-US" dirty="0">
                <a:latin typeface="Times New Roman" panose="02020603050405020304" pitchFamily="18" charset="0"/>
                <a:cs typeface="Times New Roman" panose="02020603050405020304" pitchFamily="18" charset="0"/>
              </a:rPr>
              <a:t> ta </a:t>
            </a:r>
            <a:r>
              <a:rPr lang="en-US" dirty="0" err="1">
                <a:latin typeface="Times New Roman" panose="02020603050405020304" pitchFamily="18" charset="0"/>
                <a:cs typeface="Times New Roman" panose="02020603050405020304" pitchFamily="18" charset="0"/>
              </a:rPr>
              <a:t>muốn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dựa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then </a:t>
            </a:r>
            <a:r>
              <a:rPr lang="en-US" dirty="0" err="1">
                <a:latin typeface="Times New Roman" panose="02020603050405020304" pitchFamily="18" charset="0"/>
                <a:cs typeface="Times New Roman" panose="02020603050405020304" pitchFamily="18" charset="0"/>
              </a:rPr>
              <a:t>chốt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a:t>
            </a: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Muốn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đẩy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a:t>
            </a:r>
          </a:p>
        </p:txBody>
      </p:sp>
      <p:sp>
        <p:nvSpPr>
          <p:cNvPr id="6" name="Action Button: Home 5">
            <a:hlinkClick r:id="rId3" action="ppaction://hlinksldjump" highlightClick="1"/>
          </p:cNvPr>
          <p:cNvSpPr/>
          <p:nvPr/>
        </p:nvSpPr>
        <p:spPr>
          <a:xfrm>
            <a:off x="8610600" y="6477000"/>
            <a:ext cx="381000" cy="152400"/>
          </a:xfrm>
          <a:prstGeom prst="actionButtonHom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86094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arn(inVertical)">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 calcmode="lin" valueType="num">
                                      <p:cBhvr>
                                        <p:cTn id="12"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wipe(down)">
                                      <p:cBhvr>
                                        <p:cTn id="20" dur="580">
                                          <p:stCondLst>
                                            <p:cond delay="0"/>
                                          </p:stCondLst>
                                        </p:cTn>
                                        <p:tgtEl>
                                          <p:spTgt spid="4">
                                            <p:txEl>
                                              <p:pRg st="3" end="3"/>
                                            </p:txEl>
                                          </p:spTgt>
                                        </p:tgtEl>
                                      </p:cBhvr>
                                    </p:animEffect>
                                    <p:anim calcmode="lin" valueType="num">
                                      <p:cBhvr>
                                        <p:cTn id="21"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26" dur="26">
                                          <p:stCondLst>
                                            <p:cond delay="650"/>
                                          </p:stCondLst>
                                        </p:cTn>
                                        <p:tgtEl>
                                          <p:spTgt spid="4">
                                            <p:txEl>
                                              <p:pRg st="3" end="3"/>
                                            </p:txEl>
                                          </p:spTgt>
                                        </p:tgtEl>
                                      </p:cBhvr>
                                      <p:to x="100000" y="60000"/>
                                    </p:animScale>
                                    <p:animScale>
                                      <p:cBhvr>
                                        <p:cTn id="27" dur="166" decel="50000">
                                          <p:stCondLst>
                                            <p:cond delay="676"/>
                                          </p:stCondLst>
                                        </p:cTn>
                                        <p:tgtEl>
                                          <p:spTgt spid="4">
                                            <p:txEl>
                                              <p:pRg st="3" end="3"/>
                                            </p:txEl>
                                          </p:spTgt>
                                        </p:tgtEl>
                                      </p:cBhvr>
                                      <p:to x="100000" y="100000"/>
                                    </p:animScale>
                                    <p:animScale>
                                      <p:cBhvr>
                                        <p:cTn id="28" dur="26">
                                          <p:stCondLst>
                                            <p:cond delay="1312"/>
                                          </p:stCondLst>
                                        </p:cTn>
                                        <p:tgtEl>
                                          <p:spTgt spid="4">
                                            <p:txEl>
                                              <p:pRg st="3" end="3"/>
                                            </p:txEl>
                                          </p:spTgt>
                                        </p:tgtEl>
                                      </p:cBhvr>
                                      <p:to x="100000" y="80000"/>
                                    </p:animScale>
                                    <p:animScale>
                                      <p:cBhvr>
                                        <p:cTn id="29" dur="166" decel="50000">
                                          <p:stCondLst>
                                            <p:cond delay="1338"/>
                                          </p:stCondLst>
                                        </p:cTn>
                                        <p:tgtEl>
                                          <p:spTgt spid="4">
                                            <p:txEl>
                                              <p:pRg st="3" end="3"/>
                                            </p:txEl>
                                          </p:spTgt>
                                        </p:tgtEl>
                                      </p:cBhvr>
                                      <p:to x="100000" y="100000"/>
                                    </p:animScale>
                                    <p:animScale>
                                      <p:cBhvr>
                                        <p:cTn id="30" dur="26">
                                          <p:stCondLst>
                                            <p:cond delay="1642"/>
                                          </p:stCondLst>
                                        </p:cTn>
                                        <p:tgtEl>
                                          <p:spTgt spid="4">
                                            <p:txEl>
                                              <p:pRg st="3" end="3"/>
                                            </p:txEl>
                                          </p:spTgt>
                                        </p:tgtEl>
                                      </p:cBhvr>
                                      <p:to x="100000" y="90000"/>
                                    </p:animScale>
                                    <p:animScale>
                                      <p:cBhvr>
                                        <p:cTn id="31" dur="166" decel="50000">
                                          <p:stCondLst>
                                            <p:cond delay="1668"/>
                                          </p:stCondLst>
                                        </p:cTn>
                                        <p:tgtEl>
                                          <p:spTgt spid="4">
                                            <p:txEl>
                                              <p:pRg st="3" end="3"/>
                                            </p:txEl>
                                          </p:spTgt>
                                        </p:tgtEl>
                                      </p:cBhvr>
                                      <p:to x="100000" y="100000"/>
                                    </p:animScale>
                                    <p:animScale>
                                      <p:cBhvr>
                                        <p:cTn id="32" dur="26">
                                          <p:stCondLst>
                                            <p:cond delay="1808"/>
                                          </p:stCondLst>
                                        </p:cTn>
                                        <p:tgtEl>
                                          <p:spTgt spid="4">
                                            <p:txEl>
                                              <p:pRg st="3" end="3"/>
                                            </p:txEl>
                                          </p:spTgt>
                                        </p:tgtEl>
                                      </p:cBhvr>
                                      <p:to x="100000" y="95000"/>
                                    </p:animScale>
                                    <p:animScale>
                                      <p:cBhvr>
                                        <p:cTn id="33" dur="166" decel="50000">
                                          <p:stCondLst>
                                            <p:cond delay="1834"/>
                                          </p:stCondLst>
                                        </p:cTn>
                                        <p:tgtEl>
                                          <p:spTgt spid="4">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304800" y="228601"/>
            <a:ext cx="8531352" cy="6740307"/>
          </a:xfrm>
          <a:prstGeom prst="rect">
            <a:avLst/>
          </a:prstGeom>
          <a:blipFill>
            <a:blip r:embed="rId2"/>
            <a:tile tx="0" ty="0" sx="100000" sy="100000" flip="none" algn="tl"/>
          </a:blipFill>
        </p:spPr>
        <p:txBody>
          <a:bodyPr wrap="square" rtlCol="0">
            <a:spAutoFit/>
          </a:bodyPr>
          <a:lstStyle/>
          <a:p>
            <a:pPr>
              <a:lnSpc>
                <a:spcPct val="150000"/>
              </a:lnSpc>
            </a:pPr>
            <a:r>
              <a:rPr lang="en-US" b="1" dirty="0">
                <a:latin typeface="Times New Roman" panose="02020603050405020304" pitchFamily="18" charset="0"/>
                <a:cs typeface="Times New Roman" panose="02020603050405020304" pitchFamily="18" charset="0"/>
              </a:rPr>
              <a:t>1.2. </a:t>
            </a:r>
            <a:r>
              <a:rPr lang="en-US" b="1" dirty="0" err="1">
                <a:latin typeface="Times New Roman" panose="02020603050405020304" pitchFamily="18" charset="0"/>
                <a:cs typeface="Times New Roman" panose="02020603050405020304" pitchFamily="18" charset="0"/>
              </a:rPr>
              <a:t>Về</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phía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Nước</a:t>
            </a:r>
            <a:endParaRPr lang="en-US" b="1"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từng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a:t>
            </a: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Bên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dẫn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dẫn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a:t>
            </a:r>
            <a:r>
              <a:rPr lang="en-US" dirty="0">
                <a:latin typeface="Times New Roman" panose="02020603050405020304" pitchFamily="18" charset="0"/>
                <a:cs typeface="Times New Roman" panose="02020603050405020304" pitchFamily="18" charset="0"/>
              </a:rPr>
              <a:t> </a:t>
            </a: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KTQT </a:t>
            </a:r>
            <a:r>
              <a:rPr lang="en-US" dirty="0" err="1">
                <a:latin typeface="Times New Roman" panose="02020603050405020304" pitchFamily="18" charset="0"/>
                <a:cs typeface="Times New Roman" panose="02020603050405020304" pitchFamily="18" charset="0"/>
              </a:rPr>
              <a:t>thường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dựa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VN </a:t>
            </a:r>
            <a:r>
              <a:rPr lang="en-US" dirty="0" err="1">
                <a:latin typeface="Times New Roman" panose="02020603050405020304" pitchFamily="18" charset="0"/>
                <a:cs typeface="Times New Roman" panose="02020603050405020304" pitchFamily="18" charset="0"/>
              </a:rPr>
              <a:t>thường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dẫn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NN, </a:t>
            </a:r>
            <a:r>
              <a:rPr lang="en-US" dirty="0" err="1">
                <a:latin typeface="Times New Roman" panose="02020603050405020304" pitchFamily="18" charset="0"/>
                <a:cs typeface="Times New Roman" panose="02020603050405020304" pitchFamily="18" charset="0"/>
              </a:rPr>
              <a:t>cán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kịp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smtClean="0">
                <a:latin typeface="Times New Roman" panose="02020603050405020304" pitchFamily="18" charset="0"/>
                <a:cs typeface="Times New Roman" panose="02020603050405020304" pitchFamily="18" charset="0"/>
              </a:rPr>
              <a:t>. -&gt; </a:t>
            </a:r>
            <a:r>
              <a:rPr lang="en-US" dirty="0" err="1" smtClean="0">
                <a:latin typeface="Times New Roman" panose="02020603050405020304" pitchFamily="18" charset="0"/>
                <a:cs typeface="Times New Roman" panose="02020603050405020304" pitchFamily="18" charset="0"/>
              </a:rPr>
              <a:t>Chuẩn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mực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toán</a:t>
            </a:r>
            <a:r>
              <a:rPr lang="en-US" dirty="0" smtClean="0">
                <a:latin typeface="Times New Roman" panose="02020603050405020304" pitchFamily="18" charset="0"/>
                <a:cs typeface="Times New Roman" panose="02020603050405020304" pitchFamily="18" charset="0"/>
              </a:rPr>
              <a:t> VN </a:t>
            </a:r>
            <a:r>
              <a:rPr lang="en-US" dirty="0" err="1" smtClean="0">
                <a:latin typeface="Times New Roman" panose="02020603050405020304" pitchFamily="18" charset="0"/>
                <a:cs typeface="Times New Roman" panose="02020603050405020304" pitchFamily="18" charset="0"/>
              </a:rPr>
              <a:t>nói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chung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chuẩn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mực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kế</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toán</a:t>
            </a:r>
            <a:r>
              <a:rPr lang="en-US" dirty="0" smtClean="0">
                <a:latin typeface="Times New Roman" panose="02020603050405020304" pitchFamily="18" charset="0"/>
                <a:cs typeface="Times New Roman" panose="02020603050405020304" pitchFamily="18" charset="0"/>
              </a:rPr>
              <a:t> TSCĐ </a:t>
            </a:r>
            <a:r>
              <a:rPr lang="en-US" dirty="0" err="1" smtClean="0">
                <a:latin typeface="Times New Roman" panose="02020603050405020304" pitchFamily="18" charset="0"/>
                <a:cs typeface="Times New Roman" panose="02020603050405020304" pitchFamily="18" charset="0"/>
              </a:rPr>
              <a:t>nói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riêng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cần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được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hoàn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thiện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theo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hướng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tăng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cường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xử</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lý</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tình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huống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thực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tế</a:t>
            </a:r>
            <a:endParaRPr lang="en-US"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
        <p:nvSpPr>
          <p:cNvPr id="3" name="Action Button: Home 2">
            <a:hlinkClick r:id="rId3" action="ppaction://hlinksldjump" highlightClick="1"/>
          </p:cNvPr>
          <p:cNvSpPr/>
          <p:nvPr/>
        </p:nvSpPr>
        <p:spPr>
          <a:xfrm>
            <a:off x="8534400" y="6324600"/>
            <a:ext cx="384048" cy="152400"/>
          </a:xfrm>
          <a:prstGeom prst="actionButtonHom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1195246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anim calcmode="lin" valueType="num">
                                      <p:cBhvr>
                                        <p:cTn id="8"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wipe(down)">
                                      <p:cBhvr>
                                        <p:cTn id="21"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extBox 2"/>
          <p:cNvSpPr txBox="1"/>
          <p:nvPr/>
        </p:nvSpPr>
        <p:spPr>
          <a:xfrm>
            <a:off x="304800" y="228600"/>
            <a:ext cx="8531352" cy="5493812"/>
          </a:xfrm>
          <a:prstGeom prst="rect">
            <a:avLst/>
          </a:prstGeom>
          <a:noFill/>
        </p:spPr>
        <p:txBody>
          <a:bodyPr wrap="square" rtlCol="0">
            <a:spAutoFit/>
          </a:bodyPr>
          <a:lstStyle/>
          <a:p>
            <a:pPr>
              <a:lnSpc>
                <a:spcPct val="150000"/>
              </a:lnSpc>
            </a:pPr>
            <a:r>
              <a:rPr lang="en-US" b="1" dirty="0">
                <a:latin typeface="Times New Roman" panose="02020603050405020304" pitchFamily="18" charset="0"/>
                <a:cs typeface="Times New Roman" panose="02020603050405020304" pitchFamily="18" charset="0"/>
              </a:rPr>
              <a:t>1.3. </a:t>
            </a:r>
            <a:r>
              <a:rPr lang="en-US" b="1" dirty="0" err="1">
                <a:latin typeface="Times New Roman" panose="02020603050405020304" pitchFamily="18" charset="0"/>
                <a:cs typeface="Times New Roman" panose="02020603050405020304" pitchFamily="18" charset="0"/>
              </a:rPr>
              <a:t>Về</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phía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Doanh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Nghiệp</a:t>
            </a:r>
            <a:endParaRPr lang="en-US" b="1" dirty="0">
              <a:latin typeface="Times New Roman" panose="02020603050405020304" pitchFamily="18" charset="0"/>
              <a:cs typeface="Times New Roman" panose="02020603050405020304" pitchFamily="18" charset="0"/>
            </a:endParaRPr>
          </a:p>
          <a:p>
            <a:pPr>
              <a:lnSpc>
                <a:spcPct val="150000"/>
              </a:lnSpc>
            </a:pP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chúng</a:t>
            </a:r>
            <a:r>
              <a:rPr lang="en-US" dirty="0">
                <a:latin typeface="Times New Roman" panose="02020603050405020304" pitchFamily="18" charset="0"/>
                <a:cs typeface="Times New Roman" panose="02020603050405020304" pitchFamily="18" charset="0"/>
              </a:rPr>
              <a:t> ta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hỗ</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a:t>
            </a: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Đòi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hỏi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nghĩa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a:t>
            </a: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Doanh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tốt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chi </a:t>
            </a:r>
            <a:r>
              <a:rPr lang="en-US" dirty="0" err="1">
                <a:latin typeface="Times New Roman" panose="02020603050405020304" pitchFamily="18" charset="0"/>
                <a:cs typeface="Times New Roman" panose="02020603050405020304" pitchFamily="18" charset="0"/>
              </a:rPr>
              <a:t>tiết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a:t>
            </a:r>
          </a:p>
          <a:p>
            <a:pPr marL="285750" indent="-285750">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Doanh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a:t>
            </a:r>
            <a:r>
              <a:rPr lang="vi-VN" dirty="0">
                <a:latin typeface="Times New Roman" panose="02020603050405020304" pitchFamily="18" charset="0"/>
                <a:cs typeface="Times New Roman" panose="02020603050405020304" pitchFamily="18" charset="0"/>
              </a:rPr>
              <a:t> Doanh nghiệp cần rà soát, kiểm tra và thiết lập lại hệ thống, quy trình cũng như hạ tầng của doanh nghiệp để đảm bảo tính trung thực của báo cáo tài chính và đáp ứng những quy định của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vi-VN"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endParaRPr lang="en-US" dirty="0"/>
          </a:p>
        </p:txBody>
      </p:sp>
    </p:spTree>
    <p:extLst>
      <p:ext uri="{BB962C8B-B14F-4D97-AF65-F5344CB8AC3E}">
        <p14:creationId xmlns:p14="http://schemas.microsoft.com/office/powerpoint/2010/main" val="168733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in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80">
                                          <p:stCondLst>
                                            <p:cond delay="0"/>
                                          </p:stCondLst>
                                        </p:cTn>
                                        <p:tgtEl>
                                          <p:spTgt spid="3">
                                            <p:txEl>
                                              <p:pRg st="3" end="3"/>
                                            </p:txEl>
                                          </p:spTgt>
                                        </p:tgtEl>
                                      </p:cBhvr>
                                    </p:animEffect>
                                    <p:anim calcmode="lin" valueType="num">
                                      <p:cBhvr>
                                        <p:cTn id="2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3" end="3"/>
                                            </p:txEl>
                                          </p:spTgt>
                                        </p:tgtEl>
                                      </p:cBhvr>
                                      <p:to x="100000" y="60000"/>
                                    </p:animScale>
                                    <p:animScale>
                                      <p:cBhvr>
                                        <p:cTn id="26" dur="166" decel="50000">
                                          <p:stCondLst>
                                            <p:cond delay="676"/>
                                          </p:stCondLst>
                                        </p:cTn>
                                        <p:tgtEl>
                                          <p:spTgt spid="3">
                                            <p:txEl>
                                              <p:pRg st="3" end="3"/>
                                            </p:txEl>
                                          </p:spTgt>
                                        </p:tgtEl>
                                      </p:cBhvr>
                                      <p:to x="100000" y="100000"/>
                                    </p:animScale>
                                    <p:animScale>
                                      <p:cBhvr>
                                        <p:cTn id="27" dur="26">
                                          <p:stCondLst>
                                            <p:cond delay="1312"/>
                                          </p:stCondLst>
                                        </p:cTn>
                                        <p:tgtEl>
                                          <p:spTgt spid="3">
                                            <p:txEl>
                                              <p:pRg st="3" end="3"/>
                                            </p:txEl>
                                          </p:spTgt>
                                        </p:tgtEl>
                                      </p:cBhvr>
                                      <p:to x="100000" y="80000"/>
                                    </p:animScale>
                                    <p:animScale>
                                      <p:cBhvr>
                                        <p:cTn id="28" dur="166" decel="50000">
                                          <p:stCondLst>
                                            <p:cond delay="1338"/>
                                          </p:stCondLst>
                                        </p:cTn>
                                        <p:tgtEl>
                                          <p:spTgt spid="3">
                                            <p:txEl>
                                              <p:pRg st="3" end="3"/>
                                            </p:txEl>
                                          </p:spTgt>
                                        </p:tgtEl>
                                      </p:cBhvr>
                                      <p:to x="100000" y="100000"/>
                                    </p:animScale>
                                    <p:animScale>
                                      <p:cBhvr>
                                        <p:cTn id="29" dur="26">
                                          <p:stCondLst>
                                            <p:cond delay="1642"/>
                                          </p:stCondLst>
                                        </p:cTn>
                                        <p:tgtEl>
                                          <p:spTgt spid="3">
                                            <p:txEl>
                                              <p:pRg st="3" end="3"/>
                                            </p:txEl>
                                          </p:spTgt>
                                        </p:tgtEl>
                                      </p:cBhvr>
                                      <p:to x="100000" y="90000"/>
                                    </p:animScale>
                                    <p:animScale>
                                      <p:cBhvr>
                                        <p:cTn id="30" dur="166" decel="50000">
                                          <p:stCondLst>
                                            <p:cond delay="1668"/>
                                          </p:stCondLst>
                                        </p:cTn>
                                        <p:tgtEl>
                                          <p:spTgt spid="3">
                                            <p:txEl>
                                              <p:pRg st="3" end="3"/>
                                            </p:txEl>
                                          </p:spTgt>
                                        </p:tgtEl>
                                      </p:cBhvr>
                                      <p:to x="100000" y="100000"/>
                                    </p:animScale>
                                    <p:animScale>
                                      <p:cBhvr>
                                        <p:cTn id="31" dur="26">
                                          <p:stCondLst>
                                            <p:cond delay="1808"/>
                                          </p:stCondLst>
                                        </p:cTn>
                                        <p:tgtEl>
                                          <p:spTgt spid="3">
                                            <p:txEl>
                                              <p:pRg st="3" end="3"/>
                                            </p:txEl>
                                          </p:spTgt>
                                        </p:tgtEl>
                                      </p:cBhvr>
                                      <p:to x="100000" y="95000"/>
                                    </p:animScale>
                                    <p:animScale>
                                      <p:cBhvr>
                                        <p:cTn id="32" dur="166" decel="50000">
                                          <p:stCondLst>
                                            <p:cond delay="1834"/>
                                          </p:stCondLst>
                                        </p:cTn>
                                        <p:tgtEl>
                                          <p:spTgt spid="3">
                                            <p:txEl>
                                              <p:pRg st="3" end="3"/>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45"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anim calcmode="lin" valueType="num">
                                      <p:cBhvr>
                                        <p:cTn id="38"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9"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Freeform: Shape 70">
            <a:extLst>
              <a:ext uri="{FF2B5EF4-FFF2-40B4-BE49-F238E27FC236}">
                <a16:creationId xmlns:a16="http://schemas.microsoft.com/office/drawing/2014/main" id="{CA815F2C-4E80-4019-8E59-FAD3F7F847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006978" cy="6858000"/>
          </a:xfrm>
          <a:custGeom>
            <a:avLst/>
            <a:gdLst>
              <a:gd name="connsiteX0" fmla="*/ 8239723 w 12009304"/>
              <a:gd name="connsiteY0" fmla="*/ 5083103 h 6858000"/>
              <a:gd name="connsiteX1" fmla="*/ 9505105 w 12009304"/>
              <a:gd name="connsiteY1" fmla="*/ 5083103 h 6858000"/>
              <a:gd name="connsiteX2" fmla="*/ 9564676 w 12009304"/>
              <a:gd name="connsiteY2" fmla="*/ 5091016 h 6858000"/>
              <a:gd name="connsiteX3" fmla="*/ 9605648 w 12009304"/>
              <a:gd name="connsiteY3" fmla="*/ 5108194 h 6858000"/>
              <a:gd name="connsiteX4" fmla="*/ 9580608 w 12009304"/>
              <a:gd name="connsiteY4" fmla="*/ 5151499 h 6858000"/>
              <a:gd name="connsiteX5" fmla="*/ 8693486 w 12009304"/>
              <a:gd name="connsiteY5" fmla="*/ 6685800 h 6858000"/>
              <a:gd name="connsiteX6" fmla="*/ 8595419 w 12009304"/>
              <a:gd name="connsiteY6" fmla="*/ 6814017 h 6858000"/>
              <a:gd name="connsiteX7" fmla="*/ 8545620 w 12009304"/>
              <a:gd name="connsiteY7" fmla="*/ 6858000 h 6858000"/>
              <a:gd name="connsiteX8" fmla="*/ 7612173 w 12009304"/>
              <a:gd name="connsiteY8" fmla="*/ 6858000 h 6858000"/>
              <a:gd name="connsiteX9" fmla="*/ 7591825 w 12009304"/>
              <a:gd name="connsiteY9" fmla="*/ 6822959 h 6858000"/>
              <a:gd name="connsiteX10" fmla="*/ 7411622 w 12009304"/>
              <a:gd name="connsiteY10" fmla="*/ 6512633 h 6858000"/>
              <a:gd name="connsiteX11" fmla="*/ 7411622 w 12009304"/>
              <a:gd name="connsiteY11" fmla="*/ 6289354 h 6858000"/>
              <a:gd name="connsiteX12" fmla="*/ 8045680 w 12009304"/>
              <a:gd name="connsiteY12" fmla="*/ 5197465 h 6858000"/>
              <a:gd name="connsiteX13" fmla="*/ 8239723 w 12009304"/>
              <a:gd name="connsiteY13" fmla="*/ 5083103 h 6858000"/>
              <a:gd name="connsiteX14" fmla="*/ 10622296 w 12009304"/>
              <a:gd name="connsiteY14" fmla="*/ 1326563 h 6858000"/>
              <a:gd name="connsiteX15" fmla="*/ 11448522 w 12009304"/>
              <a:gd name="connsiteY15" fmla="*/ 1326563 h 6858000"/>
              <a:gd name="connsiteX16" fmla="*/ 11577006 w 12009304"/>
              <a:gd name="connsiteY16" fmla="*/ 1401233 h 6858000"/>
              <a:gd name="connsiteX17" fmla="*/ 11989228 w 12009304"/>
              <a:gd name="connsiteY17" fmla="*/ 2114179 h 6858000"/>
              <a:gd name="connsiteX18" fmla="*/ 11989228 w 12009304"/>
              <a:gd name="connsiteY18" fmla="*/ 2259969 h 6858000"/>
              <a:gd name="connsiteX19" fmla="*/ 11577006 w 12009304"/>
              <a:gd name="connsiteY19" fmla="*/ 2972914 h 6858000"/>
              <a:gd name="connsiteX20" fmla="*/ 11448522 w 12009304"/>
              <a:gd name="connsiteY20" fmla="*/ 3047587 h 6858000"/>
              <a:gd name="connsiteX21" fmla="*/ 10622296 w 12009304"/>
              <a:gd name="connsiteY21" fmla="*/ 3047587 h 6858000"/>
              <a:gd name="connsiteX22" fmla="*/ 10495594 w 12009304"/>
              <a:gd name="connsiteY22" fmla="*/ 2972914 h 6858000"/>
              <a:gd name="connsiteX23" fmla="*/ 10081589 w 12009304"/>
              <a:gd name="connsiteY23" fmla="*/ 2259969 h 6858000"/>
              <a:gd name="connsiteX24" fmla="*/ 10081589 w 12009304"/>
              <a:gd name="connsiteY24" fmla="*/ 2114179 h 6858000"/>
              <a:gd name="connsiteX25" fmla="*/ 10495594 w 12009304"/>
              <a:gd name="connsiteY25" fmla="*/ 1401233 h 6858000"/>
              <a:gd name="connsiteX26" fmla="*/ 10622296 w 12009304"/>
              <a:gd name="connsiteY26" fmla="*/ 1326563 h 6858000"/>
              <a:gd name="connsiteX27" fmla="*/ 0 w 12009304"/>
              <a:gd name="connsiteY27" fmla="*/ 0 h 6858000"/>
              <a:gd name="connsiteX28" fmla="*/ 4457990 w 12009304"/>
              <a:gd name="connsiteY28" fmla="*/ 0 h 6858000"/>
              <a:gd name="connsiteX29" fmla="*/ 5902610 w 12009304"/>
              <a:gd name="connsiteY29" fmla="*/ 0 h 6858000"/>
              <a:gd name="connsiteX30" fmla="*/ 8476869 w 12009304"/>
              <a:gd name="connsiteY30" fmla="*/ 0 h 6858000"/>
              <a:gd name="connsiteX31" fmla="*/ 8535933 w 12009304"/>
              <a:gd name="connsiteY31" fmla="*/ 39849 h 6858000"/>
              <a:gd name="connsiteX32" fmla="*/ 8693486 w 12009304"/>
              <a:gd name="connsiteY32" fmla="*/ 220603 h 6858000"/>
              <a:gd name="connsiteX33" fmla="*/ 10389180 w 12009304"/>
              <a:gd name="connsiteY33" fmla="*/ 3153347 h 6858000"/>
              <a:gd name="connsiteX34" fmla="*/ 10389180 w 12009304"/>
              <a:gd name="connsiteY34" fmla="*/ 3753061 h 6858000"/>
              <a:gd name="connsiteX35" fmla="*/ 9759557 w 12009304"/>
              <a:gd name="connsiteY35" fmla="*/ 4842009 h 6858000"/>
              <a:gd name="connsiteX36" fmla="*/ 9706493 w 12009304"/>
              <a:gd name="connsiteY36" fmla="*/ 4933778 h 6858000"/>
              <a:gd name="connsiteX37" fmla="*/ 9708360 w 12009304"/>
              <a:gd name="connsiteY37" fmla="*/ 4934561 h 6858000"/>
              <a:gd name="connsiteX38" fmla="*/ 9802002 w 12009304"/>
              <a:gd name="connsiteY38" fmla="*/ 5029008 h 6858000"/>
              <a:gd name="connsiteX39" fmla="*/ 10514131 w 12009304"/>
              <a:gd name="connsiteY39" fmla="*/ 6260653 h 6858000"/>
              <a:gd name="connsiteX40" fmla="*/ 10514131 w 12009304"/>
              <a:gd name="connsiteY40" fmla="*/ 6512512 h 6858000"/>
              <a:gd name="connsiteX41" fmla="*/ 10340271 w 12009304"/>
              <a:gd name="connsiteY41" fmla="*/ 6813206 h 6858000"/>
              <a:gd name="connsiteX42" fmla="*/ 10314372 w 12009304"/>
              <a:gd name="connsiteY42" fmla="*/ 6858000 h 6858000"/>
              <a:gd name="connsiteX43" fmla="*/ 10119136 w 12009304"/>
              <a:gd name="connsiteY43" fmla="*/ 6858000 h 6858000"/>
              <a:gd name="connsiteX44" fmla="*/ 10122008 w 12009304"/>
              <a:gd name="connsiteY44" fmla="*/ 6853033 h 6858000"/>
              <a:gd name="connsiteX45" fmla="*/ 10327158 w 12009304"/>
              <a:gd name="connsiteY45" fmla="*/ 6498223 h 6858000"/>
              <a:gd name="connsiteX46" fmla="*/ 10327158 w 12009304"/>
              <a:gd name="connsiteY46" fmla="*/ 6274942 h 6858000"/>
              <a:gd name="connsiteX47" fmla="*/ 9695832 w 12009304"/>
              <a:gd name="connsiteY47" fmla="*/ 5183053 h 6858000"/>
              <a:gd name="connsiteX48" fmla="*/ 9612819 w 12009304"/>
              <a:gd name="connsiteY48" fmla="*/ 5099323 h 6858000"/>
              <a:gd name="connsiteX49" fmla="*/ 9603213 w 12009304"/>
              <a:gd name="connsiteY49" fmla="*/ 5095298 h 6858000"/>
              <a:gd name="connsiteX50" fmla="*/ 9654707 w 12009304"/>
              <a:gd name="connsiteY50" fmla="*/ 5006238 h 6858000"/>
              <a:gd name="connsiteX51" fmla="*/ 9693004 w 12009304"/>
              <a:gd name="connsiteY51" fmla="*/ 4940002 h 6858000"/>
              <a:gd name="connsiteX52" fmla="*/ 9653283 w 12009304"/>
              <a:gd name="connsiteY52" fmla="*/ 4923348 h 6858000"/>
              <a:gd name="connsiteX53" fmla="*/ 9586087 w 12009304"/>
              <a:gd name="connsiteY53" fmla="*/ 4914420 h 6858000"/>
              <a:gd name="connsiteX54" fmla="*/ 8158743 w 12009304"/>
              <a:gd name="connsiteY54" fmla="*/ 4914420 h 6858000"/>
              <a:gd name="connsiteX55" fmla="*/ 7939863 w 12009304"/>
              <a:gd name="connsiteY55" fmla="*/ 5043420 h 6858000"/>
              <a:gd name="connsiteX56" fmla="*/ 7224650 w 12009304"/>
              <a:gd name="connsiteY56" fmla="*/ 6275065 h 6858000"/>
              <a:gd name="connsiteX57" fmla="*/ 7224650 w 12009304"/>
              <a:gd name="connsiteY57" fmla="*/ 6526922 h 6858000"/>
              <a:gd name="connsiteX58" fmla="*/ 7350544 w 12009304"/>
              <a:gd name="connsiteY58" fmla="*/ 6743723 h 6858000"/>
              <a:gd name="connsiteX59" fmla="*/ 7416905 w 12009304"/>
              <a:gd name="connsiteY59" fmla="*/ 6858000 h 6858000"/>
              <a:gd name="connsiteX60" fmla="*/ 5902610 w 12009304"/>
              <a:gd name="connsiteY60" fmla="*/ 6858000 h 6858000"/>
              <a:gd name="connsiteX61" fmla="*/ 4389357 w 12009304"/>
              <a:gd name="connsiteY61" fmla="*/ 6858000 h 6858000"/>
              <a:gd name="connsiteX62" fmla="*/ 0 w 12009304"/>
              <a:gd name="connsiteY6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7" y="6858000"/>
                </a:lnTo>
                <a:lnTo>
                  <a:pt x="0" y="6858000"/>
                </a:ln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Ways to Say Thank You">
            <a:extLst>
              <a:ext uri="{FF2B5EF4-FFF2-40B4-BE49-F238E27FC236}">
                <a16:creationId xmlns:a16="http://schemas.microsoft.com/office/drawing/2014/main" id="{070E43D6-4510-46BA-875D-8CCE50EFFF7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3900" y="1359653"/>
            <a:ext cx="6743700" cy="4122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472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C8201EC7-42FA-4210-A7F4-E9D55F269C6E}"/>
              </a:ext>
            </a:extLst>
          </p:cNvPr>
          <p:cNvSpPr>
            <a:spLocks noGrp="1"/>
          </p:cNvSpPr>
          <p:nvPr>
            <p:ph type="title"/>
          </p:nvPr>
        </p:nvSpPr>
        <p:spPr>
          <a:xfrm>
            <a:off x="515125" y="1153572"/>
            <a:ext cx="2400300" cy="4461163"/>
          </a:xfrm>
        </p:spPr>
        <p:txBody>
          <a:bodyPr>
            <a:normAutofit/>
          </a:bodyPr>
          <a:lstStyle/>
          <a:p>
            <a:r>
              <a:rPr lang="en-US" b="1" dirty="0">
                <a:solidFill>
                  <a:srgbClr val="FFFFFF"/>
                </a:solidFill>
              </a:rPr>
              <a:t>1. </a:t>
            </a:r>
            <a:r>
              <a:rPr lang="vi-VN" b="1" dirty="0">
                <a:solidFill>
                  <a:srgbClr val="FFFFFF"/>
                </a:solidFill>
              </a:rPr>
              <a:t>Tính cấp thiết của đề tài</a:t>
            </a:r>
            <a:r>
              <a:rPr lang="en-US" dirty="0">
                <a:solidFill>
                  <a:srgbClr val="FFFFFF"/>
                </a:solidFill>
              </a:rPr>
              <a:t/>
            </a:r>
            <a:br>
              <a:rPr lang="en-US" dirty="0">
                <a:solidFill>
                  <a:srgbClr val="FFFFFF"/>
                </a:solidFill>
              </a:rPr>
            </a:b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28505022-0280-4CA8-B0A0-F136E64CE53B}"/>
              </a:ext>
            </a:extLst>
          </p:cNvPr>
          <p:cNvSpPr>
            <a:spLocks noGrp="1"/>
          </p:cNvSpPr>
          <p:nvPr>
            <p:ph idx="1"/>
          </p:nvPr>
        </p:nvSpPr>
        <p:spPr>
          <a:xfrm>
            <a:off x="3335481" y="591344"/>
            <a:ext cx="5179868" cy="5585619"/>
          </a:xfrm>
        </p:spPr>
        <p:txBody>
          <a:bodyPr anchor="ctr">
            <a:normAutofit fontScale="85000" lnSpcReduction="20000"/>
          </a:bodyPr>
          <a:lstStyle/>
          <a:p>
            <a:pPr marL="0" indent="0">
              <a:buNone/>
            </a:pPr>
            <a:r>
              <a:rPr lang="vi-VN" sz="2100" dirty="0">
                <a:latin typeface="+mj-lt"/>
              </a:rPr>
              <a:t>Để người sử dụng báo cáo tài chính hiểu được các thông tin phản ánh trên báo cáo tài chính, thực hiện tốt các chức năng của kế toán tài chinh, bắt buộc người làm kế toán phải biết chuẩn mực kế toán. Việc tuân thủ chuẩn mực kế toán sẽ giúp cho người lập và người sử dụng báo cáo tài chính hiểu được những thông tin ghi trên bản báo cáo và dưới đây là những lý do quan trọng mà các công ty, doanh nghiệp nên tuân thủ chuẩn mực kế toán</a:t>
            </a:r>
            <a:r>
              <a:rPr lang="vi-VN" sz="2100" dirty="0" smtClean="0">
                <a:latin typeface="+mj-lt"/>
              </a:rPr>
              <a:t>:</a:t>
            </a:r>
            <a:endParaRPr lang="en-US" sz="2100" dirty="0" smtClean="0">
              <a:latin typeface="+mj-lt"/>
            </a:endParaRPr>
          </a:p>
          <a:p>
            <a:r>
              <a:rPr lang="vi-VN" sz="2100" dirty="0">
                <a:latin typeface="+mj-lt"/>
              </a:rPr>
              <a:t>Có tuân thủ các chuẩn mực kế toán thì người lập (preparer) và người sử dụng (user) Báo cáo tài chính mới hiểu được các thông tin phản ánh trên báo cáo.</a:t>
            </a:r>
            <a:endParaRPr lang="en-US" sz="2100" dirty="0">
              <a:latin typeface="+mj-lt"/>
            </a:endParaRPr>
          </a:p>
          <a:p>
            <a:r>
              <a:rPr lang="vi-VN" sz="2100" dirty="0" smtClean="0">
                <a:latin typeface="+mj-lt"/>
              </a:rPr>
              <a:t>Chuẩn </a:t>
            </a:r>
            <a:r>
              <a:rPr lang="vi-VN" sz="2100" dirty="0">
                <a:latin typeface="+mj-lt"/>
              </a:rPr>
              <a:t>mức kế toán là nền tảng để thực hiện chức năng của kế toán tài chính (financial accounting) là báo cáo tình hình tài chính (financial reporting)</a:t>
            </a:r>
            <a:endParaRPr lang="en-US" sz="2100" dirty="0">
              <a:latin typeface="+mj-lt"/>
            </a:endParaRPr>
          </a:p>
          <a:p>
            <a:r>
              <a:rPr lang="vi-VN" sz="2100" dirty="0" smtClean="0">
                <a:latin typeface="+mj-lt"/>
              </a:rPr>
              <a:t>Và </a:t>
            </a:r>
            <a:r>
              <a:rPr lang="vi-VN" sz="2100" dirty="0">
                <a:latin typeface="+mj-lt"/>
              </a:rPr>
              <a:t>phương tiện quan trọng dùng để báo cáo tình hình tài chính chính là các BCTC (Financial statements</a:t>
            </a:r>
            <a:r>
              <a:rPr lang="vi-VN" sz="2100" dirty="0" smtClean="0">
                <a:latin typeface="+mj-lt"/>
              </a:rPr>
              <a:t>)</a:t>
            </a:r>
            <a:endParaRPr lang="en-US" sz="2100" dirty="0" smtClean="0">
              <a:latin typeface="+mj-lt"/>
            </a:endParaRPr>
          </a:p>
          <a:p>
            <a:r>
              <a:rPr lang="vi-VN" sz="2100" dirty="0">
                <a:latin typeface="+mj-lt"/>
              </a:rPr>
              <a:t>Nói cách khác, nhờ có chuẩn mực kế toán các thông tin trình bày trên BCTC trở nên thiết thực (relevant), tin cậy được (reliable) và có thể so sánh được (comparable)</a:t>
            </a:r>
            <a:endParaRPr lang="en-US" sz="2100" dirty="0" smtClean="0">
              <a:latin typeface="+mj-lt"/>
            </a:endParaRPr>
          </a:p>
          <a:p>
            <a:endParaRPr lang="en-US" sz="1800" dirty="0">
              <a:latin typeface="+mj-lt"/>
              <a:cs typeface="Times New Roman" panose="02020603050405020304" pitchFamily="18" charset="0"/>
            </a:endParaRPr>
          </a:p>
        </p:txBody>
      </p:sp>
    </p:spTree>
    <p:extLst>
      <p:ext uri="{BB962C8B-B14F-4D97-AF65-F5344CB8AC3E}">
        <p14:creationId xmlns:p14="http://schemas.microsoft.com/office/powerpoint/2010/main" val="595953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AE5A632B-B15A-489E-8337-BC0F40DBC2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c 41">
            <a:extLst>
              <a:ext uri="{FF2B5EF4-FFF2-40B4-BE49-F238E27FC236}">
                <a16:creationId xmlns:a16="http://schemas.microsoft.com/office/drawing/2014/main" id="{6E895C8D-1379-40B8-8B1B-B6F5AEAF0A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êu đề 1">
            <a:extLst>
              <a:ext uri="{FF2B5EF4-FFF2-40B4-BE49-F238E27FC236}">
                <a16:creationId xmlns:a16="http://schemas.microsoft.com/office/drawing/2014/main" id="{4C2C5C15-0E81-4BB2-8D48-16F60E50F49C}"/>
              </a:ext>
            </a:extLst>
          </p:cNvPr>
          <p:cNvSpPr>
            <a:spLocks noGrp="1"/>
          </p:cNvSpPr>
          <p:nvPr>
            <p:ph type="title"/>
          </p:nvPr>
        </p:nvSpPr>
        <p:spPr>
          <a:xfrm>
            <a:off x="628650" y="643467"/>
            <a:ext cx="2213403" cy="5571066"/>
          </a:xfrm>
        </p:spPr>
        <p:txBody>
          <a:bodyPr>
            <a:normAutofit/>
          </a:bodyPr>
          <a:lstStyle/>
          <a:p>
            <a:r>
              <a:rPr lang="vi-VN" b="1" dirty="0">
                <a:solidFill>
                  <a:srgbClr val="FFFFFF"/>
                </a:solidFill>
              </a:rPr>
              <a:t>2. Mục đích nghiên cứu</a:t>
            </a:r>
            <a:r>
              <a:rPr lang="en-US" dirty="0">
                <a:solidFill>
                  <a:srgbClr val="FFFFFF"/>
                </a:solidFill>
              </a:rPr>
              <a:t/>
            </a:r>
            <a:br>
              <a:rPr lang="en-US" dirty="0">
                <a:solidFill>
                  <a:srgbClr val="FFFFFF"/>
                </a:solidFill>
              </a:rPr>
            </a:br>
            <a:endParaRPr lang="en-US" dirty="0">
              <a:solidFill>
                <a:srgbClr val="FFFFFF"/>
              </a:solidFill>
            </a:endParaRPr>
          </a:p>
        </p:txBody>
      </p:sp>
      <p:sp>
        <p:nvSpPr>
          <p:cNvPr id="44" name="Rectangle: Rounded Corners 43">
            <a:extLst>
              <a:ext uri="{FF2B5EF4-FFF2-40B4-BE49-F238E27FC236}">
                <a16:creationId xmlns:a16="http://schemas.microsoft.com/office/drawing/2014/main" id="{651547D7-AD18-407B-A5F4-F8225B5DCF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3"/>
          <p:cNvSpPr/>
          <p:nvPr/>
        </p:nvSpPr>
        <p:spPr>
          <a:xfrm>
            <a:off x="3572933" y="840333"/>
            <a:ext cx="5051582" cy="1654965"/>
          </a:xfrm>
          <a:custGeom>
            <a:avLst/>
            <a:gdLst>
              <a:gd name="connsiteX0" fmla="*/ 0 w 5051582"/>
              <a:gd name="connsiteY0" fmla="*/ 275833 h 1654965"/>
              <a:gd name="connsiteX1" fmla="*/ 275833 w 5051582"/>
              <a:gd name="connsiteY1" fmla="*/ 0 h 1654965"/>
              <a:gd name="connsiteX2" fmla="*/ 4775749 w 5051582"/>
              <a:gd name="connsiteY2" fmla="*/ 0 h 1654965"/>
              <a:gd name="connsiteX3" fmla="*/ 5051582 w 5051582"/>
              <a:gd name="connsiteY3" fmla="*/ 275833 h 1654965"/>
              <a:gd name="connsiteX4" fmla="*/ 5051582 w 5051582"/>
              <a:gd name="connsiteY4" fmla="*/ 1379132 h 1654965"/>
              <a:gd name="connsiteX5" fmla="*/ 4775749 w 5051582"/>
              <a:gd name="connsiteY5" fmla="*/ 1654965 h 1654965"/>
              <a:gd name="connsiteX6" fmla="*/ 275833 w 5051582"/>
              <a:gd name="connsiteY6" fmla="*/ 1654965 h 1654965"/>
              <a:gd name="connsiteX7" fmla="*/ 0 w 5051582"/>
              <a:gd name="connsiteY7" fmla="*/ 1379132 h 1654965"/>
              <a:gd name="connsiteX8" fmla="*/ 0 w 5051582"/>
              <a:gd name="connsiteY8" fmla="*/ 275833 h 1654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51582" h="1654965">
                <a:moveTo>
                  <a:pt x="0" y="275833"/>
                </a:moveTo>
                <a:cubicBezTo>
                  <a:pt x="0" y="123495"/>
                  <a:pt x="123495" y="0"/>
                  <a:pt x="275833" y="0"/>
                </a:cubicBezTo>
                <a:lnTo>
                  <a:pt x="4775749" y="0"/>
                </a:lnTo>
                <a:cubicBezTo>
                  <a:pt x="4928087" y="0"/>
                  <a:pt x="5051582" y="123495"/>
                  <a:pt x="5051582" y="275833"/>
                </a:cubicBezTo>
                <a:lnTo>
                  <a:pt x="5051582" y="1379132"/>
                </a:lnTo>
                <a:cubicBezTo>
                  <a:pt x="5051582" y="1531470"/>
                  <a:pt x="4928087" y="1654965"/>
                  <a:pt x="4775749" y="1654965"/>
                </a:cubicBezTo>
                <a:lnTo>
                  <a:pt x="275833" y="1654965"/>
                </a:lnTo>
                <a:cubicBezTo>
                  <a:pt x="123495" y="1654965"/>
                  <a:pt x="0" y="1531470"/>
                  <a:pt x="0" y="1379132"/>
                </a:cubicBezTo>
                <a:lnTo>
                  <a:pt x="0" y="275833"/>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72229" tIns="172229" rIns="172229" bIns="172229" numCol="1" spcCol="1270" anchor="ctr" anchorCtr="0">
            <a:noAutofit/>
          </a:bodyPr>
          <a:lstStyle/>
          <a:p>
            <a:pPr lvl="0" algn="l" defTabSz="1066800">
              <a:lnSpc>
                <a:spcPct val="90000"/>
              </a:lnSpc>
              <a:spcBef>
                <a:spcPct val="0"/>
              </a:spcBef>
              <a:spcAft>
                <a:spcPct val="35000"/>
              </a:spcAft>
            </a:pPr>
            <a:r>
              <a:rPr lang="vi-VN" sz="2400" kern="1200" dirty="0"/>
              <a:t>- Làm rõ được chuẩn mực kế toán quốc tế về tài sản cố định (IAS 16, IAS 38)</a:t>
            </a:r>
            <a:endParaRPr lang="en-US" sz="2400" kern="1200" dirty="0"/>
          </a:p>
        </p:txBody>
      </p:sp>
      <p:sp>
        <p:nvSpPr>
          <p:cNvPr id="6" name="Freeform 5"/>
          <p:cNvSpPr/>
          <p:nvPr/>
        </p:nvSpPr>
        <p:spPr>
          <a:xfrm>
            <a:off x="3572933" y="2564418"/>
            <a:ext cx="5051582" cy="1654965"/>
          </a:xfrm>
          <a:custGeom>
            <a:avLst/>
            <a:gdLst>
              <a:gd name="connsiteX0" fmla="*/ 0 w 5051582"/>
              <a:gd name="connsiteY0" fmla="*/ 275833 h 1654965"/>
              <a:gd name="connsiteX1" fmla="*/ 275833 w 5051582"/>
              <a:gd name="connsiteY1" fmla="*/ 0 h 1654965"/>
              <a:gd name="connsiteX2" fmla="*/ 4775749 w 5051582"/>
              <a:gd name="connsiteY2" fmla="*/ 0 h 1654965"/>
              <a:gd name="connsiteX3" fmla="*/ 5051582 w 5051582"/>
              <a:gd name="connsiteY3" fmla="*/ 275833 h 1654965"/>
              <a:gd name="connsiteX4" fmla="*/ 5051582 w 5051582"/>
              <a:gd name="connsiteY4" fmla="*/ 1379132 h 1654965"/>
              <a:gd name="connsiteX5" fmla="*/ 4775749 w 5051582"/>
              <a:gd name="connsiteY5" fmla="*/ 1654965 h 1654965"/>
              <a:gd name="connsiteX6" fmla="*/ 275833 w 5051582"/>
              <a:gd name="connsiteY6" fmla="*/ 1654965 h 1654965"/>
              <a:gd name="connsiteX7" fmla="*/ 0 w 5051582"/>
              <a:gd name="connsiteY7" fmla="*/ 1379132 h 1654965"/>
              <a:gd name="connsiteX8" fmla="*/ 0 w 5051582"/>
              <a:gd name="connsiteY8" fmla="*/ 275833 h 1654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51582" h="1654965">
                <a:moveTo>
                  <a:pt x="0" y="275833"/>
                </a:moveTo>
                <a:cubicBezTo>
                  <a:pt x="0" y="123495"/>
                  <a:pt x="123495" y="0"/>
                  <a:pt x="275833" y="0"/>
                </a:cubicBezTo>
                <a:lnTo>
                  <a:pt x="4775749" y="0"/>
                </a:lnTo>
                <a:cubicBezTo>
                  <a:pt x="4928087" y="0"/>
                  <a:pt x="5051582" y="123495"/>
                  <a:pt x="5051582" y="275833"/>
                </a:cubicBezTo>
                <a:lnTo>
                  <a:pt x="5051582" y="1379132"/>
                </a:lnTo>
                <a:cubicBezTo>
                  <a:pt x="5051582" y="1531470"/>
                  <a:pt x="4928087" y="1654965"/>
                  <a:pt x="4775749" y="1654965"/>
                </a:cubicBezTo>
                <a:lnTo>
                  <a:pt x="275833" y="1654965"/>
                </a:lnTo>
                <a:cubicBezTo>
                  <a:pt x="123495" y="1654965"/>
                  <a:pt x="0" y="1531470"/>
                  <a:pt x="0" y="1379132"/>
                </a:cubicBezTo>
                <a:lnTo>
                  <a:pt x="0" y="275833"/>
                </a:lnTo>
                <a:close/>
              </a:path>
            </a:pathLst>
          </a:custGeom>
        </p:spPr>
        <p:style>
          <a:lnRef idx="2">
            <a:schemeClr val="lt1">
              <a:hueOff val="0"/>
              <a:satOff val="0"/>
              <a:lumOff val="0"/>
              <a:alphaOff val="0"/>
            </a:schemeClr>
          </a:lnRef>
          <a:fillRef idx="1">
            <a:schemeClr val="accent5">
              <a:hueOff val="-4966938"/>
              <a:satOff val="19906"/>
              <a:lumOff val="4314"/>
              <a:alphaOff val="0"/>
            </a:schemeClr>
          </a:fillRef>
          <a:effectRef idx="0">
            <a:schemeClr val="accent5">
              <a:hueOff val="-4966938"/>
              <a:satOff val="19906"/>
              <a:lumOff val="4314"/>
              <a:alphaOff val="0"/>
            </a:schemeClr>
          </a:effectRef>
          <a:fontRef idx="minor">
            <a:schemeClr val="lt1"/>
          </a:fontRef>
        </p:style>
        <p:txBody>
          <a:bodyPr spcFirstLastPara="0" vert="horz" wrap="square" lIns="172229" tIns="172229" rIns="172229" bIns="172229" numCol="1" spcCol="1270" anchor="ctr" anchorCtr="0">
            <a:noAutofit/>
          </a:bodyPr>
          <a:lstStyle/>
          <a:p>
            <a:pPr lvl="0" algn="l" defTabSz="1066800">
              <a:lnSpc>
                <a:spcPct val="90000"/>
              </a:lnSpc>
              <a:spcBef>
                <a:spcPct val="0"/>
              </a:spcBef>
              <a:spcAft>
                <a:spcPct val="35000"/>
              </a:spcAft>
            </a:pPr>
            <a:r>
              <a:rPr lang="vi-VN" sz="2400" kern="1200" dirty="0"/>
              <a:t>- Làm rõ những điểm tương đồng và khác biệt trong chuẩn mực kế toán quốc tế và chuẩn mực kế toán Việt Nam về Tài sản cố định.</a:t>
            </a:r>
            <a:endParaRPr lang="en-US" sz="2400" kern="1200" dirty="0"/>
          </a:p>
        </p:txBody>
      </p:sp>
      <p:sp>
        <p:nvSpPr>
          <p:cNvPr id="7" name="Freeform 6"/>
          <p:cNvSpPr/>
          <p:nvPr/>
        </p:nvSpPr>
        <p:spPr>
          <a:xfrm>
            <a:off x="3572933" y="4288503"/>
            <a:ext cx="5051582" cy="1654965"/>
          </a:xfrm>
          <a:custGeom>
            <a:avLst/>
            <a:gdLst>
              <a:gd name="connsiteX0" fmla="*/ 0 w 5051582"/>
              <a:gd name="connsiteY0" fmla="*/ 275833 h 1654965"/>
              <a:gd name="connsiteX1" fmla="*/ 275833 w 5051582"/>
              <a:gd name="connsiteY1" fmla="*/ 0 h 1654965"/>
              <a:gd name="connsiteX2" fmla="*/ 4775749 w 5051582"/>
              <a:gd name="connsiteY2" fmla="*/ 0 h 1654965"/>
              <a:gd name="connsiteX3" fmla="*/ 5051582 w 5051582"/>
              <a:gd name="connsiteY3" fmla="*/ 275833 h 1654965"/>
              <a:gd name="connsiteX4" fmla="*/ 5051582 w 5051582"/>
              <a:gd name="connsiteY4" fmla="*/ 1379132 h 1654965"/>
              <a:gd name="connsiteX5" fmla="*/ 4775749 w 5051582"/>
              <a:gd name="connsiteY5" fmla="*/ 1654965 h 1654965"/>
              <a:gd name="connsiteX6" fmla="*/ 275833 w 5051582"/>
              <a:gd name="connsiteY6" fmla="*/ 1654965 h 1654965"/>
              <a:gd name="connsiteX7" fmla="*/ 0 w 5051582"/>
              <a:gd name="connsiteY7" fmla="*/ 1379132 h 1654965"/>
              <a:gd name="connsiteX8" fmla="*/ 0 w 5051582"/>
              <a:gd name="connsiteY8" fmla="*/ 275833 h 1654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51582" h="1654965">
                <a:moveTo>
                  <a:pt x="0" y="275833"/>
                </a:moveTo>
                <a:cubicBezTo>
                  <a:pt x="0" y="123495"/>
                  <a:pt x="123495" y="0"/>
                  <a:pt x="275833" y="0"/>
                </a:cubicBezTo>
                <a:lnTo>
                  <a:pt x="4775749" y="0"/>
                </a:lnTo>
                <a:cubicBezTo>
                  <a:pt x="4928087" y="0"/>
                  <a:pt x="5051582" y="123495"/>
                  <a:pt x="5051582" y="275833"/>
                </a:cubicBezTo>
                <a:lnTo>
                  <a:pt x="5051582" y="1379132"/>
                </a:lnTo>
                <a:cubicBezTo>
                  <a:pt x="5051582" y="1531470"/>
                  <a:pt x="4928087" y="1654965"/>
                  <a:pt x="4775749" y="1654965"/>
                </a:cubicBezTo>
                <a:lnTo>
                  <a:pt x="275833" y="1654965"/>
                </a:lnTo>
                <a:cubicBezTo>
                  <a:pt x="123495" y="1654965"/>
                  <a:pt x="0" y="1531470"/>
                  <a:pt x="0" y="1379132"/>
                </a:cubicBezTo>
                <a:lnTo>
                  <a:pt x="0" y="275833"/>
                </a:lnTo>
                <a:close/>
              </a:path>
            </a:pathLst>
          </a:cu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txBody>
          <a:bodyPr spcFirstLastPara="0" vert="horz" wrap="square" lIns="172229" tIns="172229" rIns="172229" bIns="172229" numCol="1" spcCol="1270" anchor="ctr" anchorCtr="0">
            <a:noAutofit/>
          </a:bodyPr>
          <a:lstStyle/>
          <a:p>
            <a:pPr lvl="0" algn="l" defTabSz="1066800">
              <a:lnSpc>
                <a:spcPct val="90000"/>
              </a:lnSpc>
              <a:spcBef>
                <a:spcPct val="0"/>
              </a:spcBef>
              <a:spcAft>
                <a:spcPct val="35000"/>
              </a:spcAft>
            </a:pPr>
            <a:r>
              <a:rPr lang="vi-VN" sz="2400" kern="1200" dirty="0"/>
              <a:t>- Chỉ ra được những điều kiện để doanh nghiệp Việt Nam có thể áp dụng chuẩn mực kế toán quốc tế về Tài sản cố định.</a:t>
            </a:r>
            <a:endParaRPr lang="en-US" sz="2400" kern="1200" dirty="0"/>
          </a:p>
        </p:txBody>
      </p:sp>
    </p:spTree>
    <p:extLst>
      <p:ext uri="{BB962C8B-B14F-4D97-AF65-F5344CB8AC3E}">
        <p14:creationId xmlns:p14="http://schemas.microsoft.com/office/powerpoint/2010/main" val="21877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êu đề 1">
            <a:extLst>
              <a:ext uri="{FF2B5EF4-FFF2-40B4-BE49-F238E27FC236}">
                <a16:creationId xmlns:a16="http://schemas.microsoft.com/office/drawing/2014/main" id="{33E1992A-50D5-4CE6-8F20-A0D02F7A1E5E}"/>
              </a:ext>
            </a:extLst>
          </p:cNvPr>
          <p:cNvSpPr>
            <a:spLocks noGrp="1"/>
          </p:cNvSpPr>
          <p:nvPr>
            <p:ph type="title"/>
          </p:nvPr>
        </p:nvSpPr>
        <p:spPr>
          <a:xfrm>
            <a:off x="628650" y="643467"/>
            <a:ext cx="2213403" cy="5571066"/>
          </a:xfrm>
        </p:spPr>
        <p:txBody>
          <a:bodyPr>
            <a:normAutofit/>
          </a:bodyPr>
          <a:lstStyle/>
          <a:p>
            <a:r>
              <a:rPr lang="vi-VN" b="1">
                <a:solidFill>
                  <a:srgbClr val="FFFFFF"/>
                </a:solidFill>
              </a:rPr>
              <a:t>3.Đối tượng và phạm vi nghiên cứu</a:t>
            </a:r>
            <a:r>
              <a:rPr lang="en-US">
                <a:solidFill>
                  <a:srgbClr val="FFFFFF"/>
                </a:solidFill>
              </a:rPr>
              <a:t/>
            </a:r>
            <a:br>
              <a:rPr lang="en-US">
                <a:solidFill>
                  <a:srgbClr val="FFFFFF"/>
                </a:solidFill>
              </a:rPr>
            </a:br>
            <a:endParaRPr lang="en-US">
              <a:solidFill>
                <a:srgbClr val="FFFFFF"/>
              </a:solidFill>
            </a:endParaRPr>
          </a:p>
        </p:txBody>
      </p:sp>
      <p:sp>
        <p:nvSpPr>
          <p:cNvPr id="4" name="Quad Arrow 3"/>
          <p:cNvSpPr/>
          <p:nvPr/>
        </p:nvSpPr>
        <p:spPr>
          <a:xfrm>
            <a:off x="3905730" y="1049441"/>
            <a:ext cx="4718785" cy="4718785"/>
          </a:xfrm>
          <a:prstGeom prst="quadArrow">
            <a:avLst>
              <a:gd name="adj1" fmla="val 2000"/>
              <a:gd name="adj2" fmla="val 4000"/>
              <a:gd name="adj3" fmla="val 5000"/>
            </a:avLst>
          </a:prstGeom>
        </p:spPr>
        <p:style>
          <a:lnRef idx="0">
            <a:schemeClr val="dk1">
              <a:hueOff val="0"/>
              <a:satOff val="0"/>
              <a:lumOff val="0"/>
              <a:alphaOff val="0"/>
            </a:schemeClr>
          </a:lnRef>
          <a:fillRef idx="1">
            <a:schemeClr val="accent5">
              <a:tint val="40000"/>
              <a:hueOff val="0"/>
              <a:satOff val="0"/>
              <a:lumOff val="0"/>
              <a:alphaOff val="0"/>
            </a:schemeClr>
          </a:fillRef>
          <a:effectRef idx="0">
            <a:schemeClr val="accent5">
              <a:tint val="40000"/>
              <a:hueOff val="0"/>
              <a:satOff val="0"/>
              <a:lumOff val="0"/>
              <a:alphaOff val="0"/>
            </a:schemeClr>
          </a:effectRef>
          <a:fontRef idx="minor">
            <a:schemeClr val="dk1">
              <a:hueOff val="0"/>
              <a:satOff val="0"/>
              <a:lumOff val="0"/>
              <a:alphaOff val="0"/>
            </a:schemeClr>
          </a:fontRef>
        </p:style>
      </p:sp>
      <p:sp>
        <p:nvSpPr>
          <p:cNvPr id="6" name="Freeform 5"/>
          <p:cNvSpPr/>
          <p:nvPr/>
        </p:nvSpPr>
        <p:spPr>
          <a:xfrm>
            <a:off x="4212451" y="685800"/>
            <a:ext cx="1887514" cy="2557876"/>
          </a:xfrm>
          <a:custGeom>
            <a:avLst/>
            <a:gdLst>
              <a:gd name="connsiteX0" fmla="*/ 0 w 1887514"/>
              <a:gd name="connsiteY0" fmla="*/ 314592 h 1887514"/>
              <a:gd name="connsiteX1" fmla="*/ 314592 w 1887514"/>
              <a:gd name="connsiteY1" fmla="*/ 0 h 1887514"/>
              <a:gd name="connsiteX2" fmla="*/ 1572922 w 1887514"/>
              <a:gd name="connsiteY2" fmla="*/ 0 h 1887514"/>
              <a:gd name="connsiteX3" fmla="*/ 1887514 w 1887514"/>
              <a:gd name="connsiteY3" fmla="*/ 314592 h 1887514"/>
              <a:gd name="connsiteX4" fmla="*/ 1887514 w 1887514"/>
              <a:gd name="connsiteY4" fmla="*/ 1572922 h 1887514"/>
              <a:gd name="connsiteX5" fmla="*/ 1572922 w 1887514"/>
              <a:gd name="connsiteY5" fmla="*/ 1887514 h 1887514"/>
              <a:gd name="connsiteX6" fmla="*/ 314592 w 1887514"/>
              <a:gd name="connsiteY6" fmla="*/ 1887514 h 1887514"/>
              <a:gd name="connsiteX7" fmla="*/ 0 w 1887514"/>
              <a:gd name="connsiteY7" fmla="*/ 1572922 h 1887514"/>
              <a:gd name="connsiteX8" fmla="*/ 0 w 1887514"/>
              <a:gd name="connsiteY8" fmla="*/ 314592 h 188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7514" h="1887514">
                <a:moveTo>
                  <a:pt x="0" y="314592"/>
                </a:moveTo>
                <a:cubicBezTo>
                  <a:pt x="0" y="140848"/>
                  <a:pt x="140848" y="0"/>
                  <a:pt x="314592" y="0"/>
                </a:cubicBezTo>
                <a:lnTo>
                  <a:pt x="1572922" y="0"/>
                </a:lnTo>
                <a:cubicBezTo>
                  <a:pt x="1746666" y="0"/>
                  <a:pt x="1887514" y="140848"/>
                  <a:pt x="1887514" y="314592"/>
                </a:cubicBezTo>
                <a:lnTo>
                  <a:pt x="1887514" y="1572922"/>
                </a:lnTo>
                <a:cubicBezTo>
                  <a:pt x="1887514" y="1746666"/>
                  <a:pt x="1746666" y="1887514"/>
                  <a:pt x="1572922" y="1887514"/>
                </a:cubicBezTo>
                <a:lnTo>
                  <a:pt x="314592" y="1887514"/>
                </a:lnTo>
                <a:cubicBezTo>
                  <a:pt x="140848" y="1887514"/>
                  <a:pt x="0" y="1746666"/>
                  <a:pt x="0" y="1572922"/>
                </a:cubicBezTo>
                <a:lnTo>
                  <a:pt x="0" y="314592"/>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45481" tIns="145481" rIns="145481" bIns="145481" numCol="1" spcCol="1270" anchor="t" anchorCtr="0">
            <a:noAutofit/>
          </a:bodyPr>
          <a:lstStyle/>
          <a:p>
            <a:pPr marL="114300" lvl="1" indent="-114300" algn="ctr" defTabSz="622300">
              <a:lnSpc>
                <a:spcPct val="90000"/>
              </a:lnSpc>
              <a:spcBef>
                <a:spcPct val="0"/>
              </a:spcBef>
              <a:spcAft>
                <a:spcPct val="15000"/>
              </a:spcAft>
            </a:pPr>
            <a:r>
              <a:rPr lang="en-US" sz="2000" dirty="0">
                <a:latin typeface="+mj-lt"/>
              </a:rPr>
              <a:t>	</a:t>
            </a:r>
            <a:r>
              <a:rPr lang="en-US" sz="2000" kern="1200" smtClean="0">
                <a:latin typeface="+mj-lt"/>
              </a:rPr>
              <a:t>Đối </a:t>
            </a:r>
            <a:r>
              <a:rPr lang="en-US" sz="2000" kern="1200" dirty="0" err="1">
                <a:latin typeface="+mj-lt"/>
              </a:rPr>
              <a:t>tượng</a:t>
            </a:r>
            <a:r>
              <a:rPr lang="en-US" sz="2000" kern="1200" dirty="0">
                <a:latin typeface="+mj-lt"/>
              </a:rPr>
              <a:t> </a:t>
            </a:r>
            <a:r>
              <a:rPr lang="en-US" sz="2000" kern="1200" dirty="0" err="1">
                <a:latin typeface="+mj-lt"/>
              </a:rPr>
              <a:t>nghiên</a:t>
            </a:r>
            <a:r>
              <a:rPr lang="en-US" sz="2000" kern="1200" dirty="0">
                <a:latin typeface="+mj-lt"/>
              </a:rPr>
              <a:t> </a:t>
            </a:r>
            <a:r>
              <a:rPr lang="en-US" sz="2000" kern="1200" dirty="0" err="1">
                <a:latin typeface="+mj-lt"/>
              </a:rPr>
              <a:t>cứu</a:t>
            </a:r>
            <a:r>
              <a:rPr lang="en-US" sz="2000" kern="1200" dirty="0">
                <a:latin typeface="+mj-lt"/>
              </a:rPr>
              <a:t> </a:t>
            </a:r>
            <a:r>
              <a:rPr lang="en-US" sz="2000" kern="1200" dirty="0" err="1">
                <a:latin typeface="+mj-lt"/>
              </a:rPr>
              <a:t>của</a:t>
            </a:r>
            <a:r>
              <a:rPr lang="en-US" sz="2000" kern="1200" dirty="0">
                <a:latin typeface="+mj-lt"/>
              </a:rPr>
              <a:t> </a:t>
            </a:r>
            <a:r>
              <a:rPr lang="en-US" sz="2000" kern="1200" dirty="0" err="1">
                <a:latin typeface="+mj-lt"/>
              </a:rPr>
              <a:t>đề</a:t>
            </a:r>
            <a:r>
              <a:rPr lang="en-US" sz="2000" kern="1200" dirty="0">
                <a:latin typeface="+mj-lt"/>
              </a:rPr>
              <a:t> </a:t>
            </a:r>
            <a:r>
              <a:rPr lang="en-US" sz="2000" kern="1200" dirty="0" err="1">
                <a:latin typeface="+mj-lt"/>
              </a:rPr>
              <a:t>tài</a:t>
            </a:r>
            <a:r>
              <a:rPr lang="en-US" sz="2000" kern="1200" dirty="0">
                <a:latin typeface="+mj-lt"/>
              </a:rPr>
              <a:t> </a:t>
            </a:r>
            <a:r>
              <a:rPr lang="en-US" sz="2000" kern="1200" dirty="0" err="1">
                <a:latin typeface="+mj-lt"/>
              </a:rPr>
              <a:t>là</a:t>
            </a:r>
            <a:r>
              <a:rPr lang="en-US" sz="2000" kern="1200" dirty="0">
                <a:latin typeface="+mj-lt"/>
              </a:rPr>
              <a:t> </a:t>
            </a:r>
            <a:r>
              <a:rPr lang="en-US" sz="2000" kern="1200" dirty="0" err="1">
                <a:latin typeface="+mj-lt"/>
              </a:rPr>
              <a:t>các</a:t>
            </a:r>
            <a:r>
              <a:rPr lang="en-US" sz="2000" kern="1200" dirty="0">
                <a:latin typeface="+mj-lt"/>
              </a:rPr>
              <a:t> </a:t>
            </a:r>
            <a:r>
              <a:rPr lang="en-US" sz="2000" kern="1200" dirty="0" err="1">
                <a:latin typeface="+mj-lt"/>
              </a:rPr>
              <a:t>chuẩn</a:t>
            </a:r>
            <a:r>
              <a:rPr lang="en-US" sz="2000" kern="1200" dirty="0">
                <a:latin typeface="+mj-lt"/>
              </a:rPr>
              <a:t> </a:t>
            </a:r>
            <a:r>
              <a:rPr lang="en-US" sz="2000" kern="1200" dirty="0" err="1">
                <a:latin typeface="+mj-lt"/>
              </a:rPr>
              <a:t>mực</a:t>
            </a:r>
            <a:r>
              <a:rPr lang="en-US" sz="2000" kern="1200" dirty="0">
                <a:latin typeface="+mj-lt"/>
              </a:rPr>
              <a:t> </a:t>
            </a:r>
            <a:r>
              <a:rPr lang="en-US" sz="2000" kern="1200" dirty="0" err="1">
                <a:latin typeface="+mj-lt"/>
              </a:rPr>
              <a:t>kế</a:t>
            </a:r>
            <a:r>
              <a:rPr lang="en-US" sz="2000" kern="1200" dirty="0">
                <a:latin typeface="+mj-lt"/>
              </a:rPr>
              <a:t> </a:t>
            </a:r>
            <a:r>
              <a:rPr lang="en-US" sz="2000" kern="1200" dirty="0" err="1">
                <a:latin typeface="+mj-lt"/>
              </a:rPr>
              <a:t>toán</a:t>
            </a:r>
            <a:r>
              <a:rPr lang="en-US" sz="2000" kern="1200" dirty="0">
                <a:latin typeface="+mj-lt"/>
              </a:rPr>
              <a:t> </a:t>
            </a:r>
            <a:r>
              <a:rPr lang="en-US" sz="2000" kern="1200" dirty="0" err="1">
                <a:latin typeface="+mj-lt"/>
              </a:rPr>
              <a:t>quốc</a:t>
            </a:r>
            <a:r>
              <a:rPr lang="en-US" sz="2000" kern="1200" dirty="0">
                <a:latin typeface="+mj-lt"/>
              </a:rPr>
              <a:t> </a:t>
            </a:r>
            <a:r>
              <a:rPr lang="en-US" sz="2000" kern="1200" dirty="0" err="1">
                <a:latin typeface="+mj-lt"/>
              </a:rPr>
              <a:t>tế</a:t>
            </a:r>
            <a:r>
              <a:rPr lang="en-US" sz="2000" kern="1200" dirty="0">
                <a:latin typeface="+mj-lt"/>
              </a:rPr>
              <a:t> </a:t>
            </a:r>
            <a:r>
              <a:rPr lang="en-US" sz="2000" kern="1200" dirty="0" err="1">
                <a:latin typeface="+mj-lt"/>
              </a:rPr>
              <a:t>và</a:t>
            </a:r>
            <a:r>
              <a:rPr lang="en-US" sz="2000" kern="1200" dirty="0">
                <a:latin typeface="+mj-lt"/>
              </a:rPr>
              <a:t> </a:t>
            </a:r>
            <a:r>
              <a:rPr lang="en-US" sz="2000" kern="1200" dirty="0" err="1">
                <a:latin typeface="+mj-lt"/>
              </a:rPr>
              <a:t>Việt</a:t>
            </a:r>
            <a:r>
              <a:rPr lang="en-US" sz="2000" kern="1200" dirty="0">
                <a:latin typeface="+mj-lt"/>
              </a:rPr>
              <a:t> Nam </a:t>
            </a:r>
            <a:r>
              <a:rPr lang="en-US" sz="2000" kern="1200" dirty="0" err="1">
                <a:latin typeface="+mj-lt"/>
              </a:rPr>
              <a:t>về</a:t>
            </a:r>
            <a:r>
              <a:rPr lang="en-US" sz="2000" kern="1200" dirty="0">
                <a:latin typeface="+mj-lt"/>
              </a:rPr>
              <a:t> TSCĐ. </a:t>
            </a:r>
          </a:p>
        </p:txBody>
      </p:sp>
      <p:sp>
        <p:nvSpPr>
          <p:cNvPr id="7" name="Freeform 6"/>
          <p:cNvSpPr/>
          <p:nvPr/>
        </p:nvSpPr>
        <p:spPr>
          <a:xfrm>
            <a:off x="6430279" y="762000"/>
            <a:ext cx="1887514" cy="2481676"/>
          </a:xfrm>
          <a:custGeom>
            <a:avLst/>
            <a:gdLst>
              <a:gd name="connsiteX0" fmla="*/ 0 w 1887514"/>
              <a:gd name="connsiteY0" fmla="*/ 314592 h 1887514"/>
              <a:gd name="connsiteX1" fmla="*/ 314592 w 1887514"/>
              <a:gd name="connsiteY1" fmla="*/ 0 h 1887514"/>
              <a:gd name="connsiteX2" fmla="*/ 1572922 w 1887514"/>
              <a:gd name="connsiteY2" fmla="*/ 0 h 1887514"/>
              <a:gd name="connsiteX3" fmla="*/ 1887514 w 1887514"/>
              <a:gd name="connsiteY3" fmla="*/ 314592 h 1887514"/>
              <a:gd name="connsiteX4" fmla="*/ 1887514 w 1887514"/>
              <a:gd name="connsiteY4" fmla="*/ 1572922 h 1887514"/>
              <a:gd name="connsiteX5" fmla="*/ 1572922 w 1887514"/>
              <a:gd name="connsiteY5" fmla="*/ 1887514 h 1887514"/>
              <a:gd name="connsiteX6" fmla="*/ 314592 w 1887514"/>
              <a:gd name="connsiteY6" fmla="*/ 1887514 h 1887514"/>
              <a:gd name="connsiteX7" fmla="*/ 0 w 1887514"/>
              <a:gd name="connsiteY7" fmla="*/ 1572922 h 1887514"/>
              <a:gd name="connsiteX8" fmla="*/ 0 w 1887514"/>
              <a:gd name="connsiteY8" fmla="*/ 314592 h 188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7514" h="1887514">
                <a:moveTo>
                  <a:pt x="0" y="314592"/>
                </a:moveTo>
                <a:cubicBezTo>
                  <a:pt x="0" y="140848"/>
                  <a:pt x="140848" y="0"/>
                  <a:pt x="314592" y="0"/>
                </a:cubicBezTo>
                <a:lnTo>
                  <a:pt x="1572922" y="0"/>
                </a:lnTo>
                <a:cubicBezTo>
                  <a:pt x="1746666" y="0"/>
                  <a:pt x="1887514" y="140848"/>
                  <a:pt x="1887514" y="314592"/>
                </a:cubicBezTo>
                <a:lnTo>
                  <a:pt x="1887514" y="1572922"/>
                </a:lnTo>
                <a:cubicBezTo>
                  <a:pt x="1887514" y="1746666"/>
                  <a:pt x="1746666" y="1887514"/>
                  <a:pt x="1572922" y="1887514"/>
                </a:cubicBezTo>
                <a:lnTo>
                  <a:pt x="314592" y="1887514"/>
                </a:lnTo>
                <a:cubicBezTo>
                  <a:pt x="140848" y="1887514"/>
                  <a:pt x="0" y="1746666"/>
                  <a:pt x="0" y="1572922"/>
                </a:cubicBezTo>
                <a:lnTo>
                  <a:pt x="0" y="314592"/>
                </a:lnTo>
                <a:close/>
              </a:path>
            </a:pathLst>
          </a:custGeom>
        </p:spPr>
        <p:style>
          <a:lnRef idx="2">
            <a:schemeClr val="lt1">
              <a:hueOff val="0"/>
              <a:satOff val="0"/>
              <a:lumOff val="0"/>
              <a:alphaOff val="0"/>
            </a:schemeClr>
          </a:lnRef>
          <a:fillRef idx="1">
            <a:schemeClr val="accent5">
              <a:hueOff val="-3311292"/>
              <a:satOff val="13270"/>
              <a:lumOff val="2876"/>
              <a:alphaOff val="0"/>
            </a:schemeClr>
          </a:fillRef>
          <a:effectRef idx="0">
            <a:schemeClr val="accent5">
              <a:hueOff val="-3311292"/>
              <a:satOff val="13270"/>
              <a:lumOff val="2876"/>
              <a:alphaOff val="0"/>
            </a:schemeClr>
          </a:effectRef>
          <a:fontRef idx="minor">
            <a:schemeClr val="lt1"/>
          </a:fontRef>
        </p:style>
        <p:txBody>
          <a:bodyPr spcFirstLastPara="0" vert="horz" wrap="square" lIns="145481" tIns="145481" rIns="145481" bIns="145481" numCol="1" spcCol="1270" anchor="ctr" anchorCtr="0">
            <a:noAutofit/>
          </a:bodyPr>
          <a:lstStyle/>
          <a:p>
            <a:pPr lvl="0" algn="ctr" defTabSz="622300">
              <a:lnSpc>
                <a:spcPct val="90000"/>
              </a:lnSpc>
              <a:spcBef>
                <a:spcPct val="0"/>
              </a:spcBef>
              <a:spcAft>
                <a:spcPct val="35000"/>
              </a:spcAft>
            </a:pPr>
            <a:r>
              <a:rPr lang="vi-VN" kern="1200" smtClean="0"/>
              <a:t>Phạm </a:t>
            </a:r>
            <a:r>
              <a:rPr lang="vi-VN" kern="1200" dirty="0"/>
              <a:t>vi nghiên </a:t>
            </a:r>
            <a:r>
              <a:rPr lang="vi-VN" kern="1200" dirty="0" err="1"/>
              <a:t>cứu</a:t>
            </a:r>
            <a:r>
              <a:rPr lang="vi-VN" kern="1200" dirty="0"/>
              <a:t>: </a:t>
            </a:r>
            <a:r>
              <a:rPr lang="vi-VN" kern="1200" dirty="0" err="1"/>
              <a:t>Tập</a:t>
            </a:r>
            <a:r>
              <a:rPr lang="vi-VN" kern="1200" dirty="0"/>
              <a:t> trung nghiên </a:t>
            </a:r>
            <a:r>
              <a:rPr lang="vi-VN" kern="1200" dirty="0" err="1"/>
              <a:t>cứu</a:t>
            </a:r>
            <a:r>
              <a:rPr lang="vi-VN" kern="1200" dirty="0"/>
              <a:t> </a:t>
            </a:r>
            <a:r>
              <a:rPr lang="vi-VN" kern="1200" dirty="0" err="1"/>
              <a:t>những</a:t>
            </a:r>
            <a:r>
              <a:rPr lang="vi-VN" kern="1200" dirty="0"/>
              <a:t> </a:t>
            </a:r>
            <a:r>
              <a:rPr lang="vi-VN" kern="1200" dirty="0" err="1"/>
              <a:t>điểm</a:t>
            </a:r>
            <a:r>
              <a:rPr lang="vi-VN" kern="1200" dirty="0"/>
              <a:t> </a:t>
            </a:r>
            <a:r>
              <a:rPr lang="vi-VN" kern="1200" dirty="0" err="1"/>
              <a:t>giống</a:t>
            </a:r>
            <a:r>
              <a:rPr lang="vi-VN" kern="1200" dirty="0"/>
              <a:t> </a:t>
            </a:r>
            <a:r>
              <a:rPr lang="vi-VN" kern="1200" dirty="0" err="1"/>
              <a:t>và</a:t>
            </a:r>
            <a:r>
              <a:rPr lang="vi-VN" kern="1200" dirty="0"/>
              <a:t> </a:t>
            </a:r>
            <a:r>
              <a:rPr lang="vi-VN" kern="1200" dirty="0" err="1"/>
              <a:t>khác</a:t>
            </a:r>
            <a:r>
              <a:rPr lang="vi-VN" kern="1200" dirty="0"/>
              <a:t> </a:t>
            </a:r>
            <a:r>
              <a:rPr lang="vi-VN" kern="1200" dirty="0" err="1"/>
              <a:t>biệt</a:t>
            </a:r>
            <a:r>
              <a:rPr lang="vi-VN" kern="1200" dirty="0"/>
              <a:t> </a:t>
            </a:r>
            <a:r>
              <a:rPr lang="vi-VN" kern="1200" dirty="0" err="1"/>
              <a:t>của</a:t>
            </a:r>
            <a:r>
              <a:rPr lang="vi-VN" kern="1200" dirty="0"/>
              <a:t> 2 </a:t>
            </a:r>
            <a:r>
              <a:rPr lang="vi-VN" kern="1200" dirty="0" err="1"/>
              <a:t>chuẩn</a:t>
            </a:r>
            <a:r>
              <a:rPr lang="vi-VN" kern="1200" dirty="0"/>
              <a:t> </a:t>
            </a:r>
            <a:r>
              <a:rPr lang="vi-VN" kern="1200" dirty="0" err="1"/>
              <a:t>mực</a:t>
            </a:r>
            <a:r>
              <a:rPr lang="vi-VN" kern="1200" dirty="0"/>
              <a:t> </a:t>
            </a:r>
            <a:r>
              <a:rPr lang="vi-VN" kern="1200" dirty="0" err="1"/>
              <a:t>kế</a:t>
            </a:r>
            <a:r>
              <a:rPr lang="vi-VN" kern="1200" dirty="0"/>
              <a:t> </a:t>
            </a:r>
            <a:r>
              <a:rPr lang="vi-VN" kern="1200" dirty="0" err="1"/>
              <a:t>toán</a:t>
            </a:r>
            <a:r>
              <a:rPr lang="vi-VN" kern="1200" dirty="0"/>
              <a:t> </a:t>
            </a:r>
            <a:r>
              <a:rPr lang="vi-VN" kern="1200" err="1"/>
              <a:t>về</a:t>
            </a:r>
            <a:r>
              <a:rPr lang="vi-VN" kern="1200"/>
              <a:t> </a:t>
            </a:r>
            <a:r>
              <a:rPr lang="en-US" kern="1200" smtClean="0"/>
              <a:t>TSCĐ</a:t>
            </a:r>
            <a:endParaRPr lang="en-US" kern="1200" dirty="0"/>
          </a:p>
        </p:txBody>
      </p:sp>
      <p:sp>
        <p:nvSpPr>
          <p:cNvPr id="8" name="Freeform 7"/>
          <p:cNvSpPr/>
          <p:nvPr/>
        </p:nvSpPr>
        <p:spPr>
          <a:xfrm>
            <a:off x="4212451" y="3573990"/>
            <a:ext cx="1887514" cy="2750610"/>
          </a:xfrm>
          <a:custGeom>
            <a:avLst/>
            <a:gdLst>
              <a:gd name="connsiteX0" fmla="*/ 0 w 1887514"/>
              <a:gd name="connsiteY0" fmla="*/ 314592 h 1887514"/>
              <a:gd name="connsiteX1" fmla="*/ 314592 w 1887514"/>
              <a:gd name="connsiteY1" fmla="*/ 0 h 1887514"/>
              <a:gd name="connsiteX2" fmla="*/ 1572922 w 1887514"/>
              <a:gd name="connsiteY2" fmla="*/ 0 h 1887514"/>
              <a:gd name="connsiteX3" fmla="*/ 1887514 w 1887514"/>
              <a:gd name="connsiteY3" fmla="*/ 314592 h 1887514"/>
              <a:gd name="connsiteX4" fmla="*/ 1887514 w 1887514"/>
              <a:gd name="connsiteY4" fmla="*/ 1572922 h 1887514"/>
              <a:gd name="connsiteX5" fmla="*/ 1572922 w 1887514"/>
              <a:gd name="connsiteY5" fmla="*/ 1887514 h 1887514"/>
              <a:gd name="connsiteX6" fmla="*/ 314592 w 1887514"/>
              <a:gd name="connsiteY6" fmla="*/ 1887514 h 1887514"/>
              <a:gd name="connsiteX7" fmla="*/ 0 w 1887514"/>
              <a:gd name="connsiteY7" fmla="*/ 1572922 h 1887514"/>
              <a:gd name="connsiteX8" fmla="*/ 0 w 1887514"/>
              <a:gd name="connsiteY8" fmla="*/ 314592 h 188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7514" h="1887514">
                <a:moveTo>
                  <a:pt x="0" y="314592"/>
                </a:moveTo>
                <a:cubicBezTo>
                  <a:pt x="0" y="140848"/>
                  <a:pt x="140848" y="0"/>
                  <a:pt x="314592" y="0"/>
                </a:cubicBezTo>
                <a:lnTo>
                  <a:pt x="1572922" y="0"/>
                </a:lnTo>
                <a:cubicBezTo>
                  <a:pt x="1746666" y="0"/>
                  <a:pt x="1887514" y="140848"/>
                  <a:pt x="1887514" y="314592"/>
                </a:cubicBezTo>
                <a:lnTo>
                  <a:pt x="1887514" y="1572922"/>
                </a:lnTo>
                <a:cubicBezTo>
                  <a:pt x="1887514" y="1746666"/>
                  <a:pt x="1746666" y="1887514"/>
                  <a:pt x="1572922" y="1887514"/>
                </a:cubicBezTo>
                <a:lnTo>
                  <a:pt x="314592" y="1887514"/>
                </a:lnTo>
                <a:cubicBezTo>
                  <a:pt x="140848" y="1887514"/>
                  <a:pt x="0" y="1746666"/>
                  <a:pt x="0" y="1572922"/>
                </a:cubicBezTo>
                <a:lnTo>
                  <a:pt x="0" y="314592"/>
                </a:lnTo>
                <a:close/>
              </a:path>
            </a:pathLst>
          </a:custGeom>
        </p:spPr>
        <p:style>
          <a:lnRef idx="2">
            <a:schemeClr val="lt1">
              <a:hueOff val="0"/>
              <a:satOff val="0"/>
              <a:lumOff val="0"/>
              <a:alphaOff val="0"/>
            </a:schemeClr>
          </a:lnRef>
          <a:fillRef idx="1">
            <a:schemeClr val="accent5">
              <a:hueOff val="-6622584"/>
              <a:satOff val="26541"/>
              <a:lumOff val="5752"/>
              <a:alphaOff val="0"/>
            </a:schemeClr>
          </a:fillRef>
          <a:effectRef idx="0">
            <a:schemeClr val="accent5">
              <a:hueOff val="-6622584"/>
              <a:satOff val="26541"/>
              <a:lumOff val="5752"/>
              <a:alphaOff val="0"/>
            </a:schemeClr>
          </a:effectRef>
          <a:fontRef idx="minor">
            <a:schemeClr val="lt1"/>
          </a:fontRef>
        </p:style>
        <p:txBody>
          <a:bodyPr spcFirstLastPara="0" vert="horz" wrap="square" lIns="145481" tIns="145481" rIns="145481" bIns="145481" numCol="1" spcCol="1270" anchor="ctr" anchorCtr="0">
            <a:noAutofit/>
          </a:bodyPr>
          <a:lstStyle/>
          <a:p>
            <a:pPr lvl="0" algn="ctr" defTabSz="622300">
              <a:lnSpc>
                <a:spcPct val="90000"/>
              </a:lnSpc>
              <a:spcBef>
                <a:spcPct val="0"/>
              </a:spcBef>
              <a:spcAft>
                <a:spcPct val="35000"/>
              </a:spcAft>
            </a:pPr>
            <a:r>
              <a:rPr lang="vi-VN" kern="1200" dirty="0"/>
              <a:t>- </a:t>
            </a:r>
            <a:r>
              <a:rPr lang="vi-VN" kern="1200" dirty="0" err="1"/>
              <a:t>Thứ</a:t>
            </a:r>
            <a:r>
              <a:rPr lang="vi-VN" kern="1200" dirty="0"/>
              <a:t> </a:t>
            </a:r>
            <a:r>
              <a:rPr lang="vi-VN" kern="1200" dirty="0" err="1"/>
              <a:t>nhất</a:t>
            </a:r>
            <a:r>
              <a:rPr lang="vi-VN" kern="1200" dirty="0"/>
              <a:t>: </a:t>
            </a:r>
            <a:r>
              <a:rPr lang="vi-VN" kern="1200" dirty="0" err="1"/>
              <a:t>Chuẩn</a:t>
            </a:r>
            <a:r>
              <a:rPr lang="vi-VN" kern="1200" dirty="0"/>
              <a:t> </a:t>
            </a:r>
            <a:r>
              <a:rPr lang="vi-VN" kern="1200" dirty="0" err="1"/>
              <a:t>mực</a:t>
            </a:r>
            <a:r>
              <a:rPr lang="vi-VN" kern="1200" dirty="0"/>
              <a:t> </a:t>
            </a:r>
            <a:r>
              <a:rPr lang="vi-VN" kern="1200" dirty="0" err="1"/>
              <a:t>kế</a:t>
            </a:r>
            <a:r>
              <a:rPr lang="vi-VN" kern="1200" dirty="0"/>
              <a:t> </a:t>
            </a:r>
            <a:r>
              <a:rPr lang="vi-VN" kern="1200" dirty="0" err="1"/>
              <a:t>toán</a:t>
            </a:r>
            <a:r>
              <a:rPr lang="vi-VN" kern="1200" dirty="0"/>
              <a:t> </a:t>
            </a:r>
            <a:r>
              <a:rPr lang="vi-VN" kern="1200" dirty="0" err="1"/>
              <a:t>quốc</a:t>
            </a:r>
            <a:r>
              <a:rPr lang="vi-VN" kern="1200" dirty="0"/>
              <a:t> </a:t>
            </a:r>
            <a:r>
              <a:rPr lang="vi-VN" kern="1200" dirty="0" err="1"/>
              <a:t>tế</a:t>
            </a:r>
            <a:r>
              <a:rPr lang="vi-VN" kern="1200" dirty="0"/>
              <a:t> </a:t>
            </a:r>
            <a:r>
              <a:rPr lang="vi-VN" kern="1200" dirty="0" err="1"/>
              <a:t>số</a:t>
            </a:r>
            <a:r>
              <a:rPr lang="vi-VN" kern="1200" dirty="0"/>
              <a:t> 16 ( IAS 16) </a:t>
            </a:r>
            <a:r>
              <a:rPr lang="vi-VN" kern="1200" dirty="0" err="1"/>
              <a:t>về</a:t>
            </a:r>
            <a:r>
              <a:rPr lang="vi-VN" kern="1200" dirty="0"/>
              <a:t> </a:t>
            </a:r>
            <a:r>
              <a:rPr lang="vi-VN" kern="1200" dirty="0" err="1"/>
              <a:t>tài</a:t>
            </a:r>
            <a:r>
              <a:rPr lang="vi-VN" kern="1200" dirty="0"/>
              <a:t> </a:t>
            </a:r>
            <a:r>
              <a:rPr lang="vi-VN" kern="1200" dirty="0" err="1"/>
              <a:t>sản</a:t>
            </a:r>
            <a:r>
              <a:rPr lang="vi-VN" kern="1200" dirty="0"/>
              <a:t> </a:t>
            </a:r>
            <a:r>
              <a:rPr lang="vi-VN" kern="1200" dirty="0" err="1"/>
              <a:t>cố</a:t>
            </a:r>
            <a:r>
              <a:rPr lang="vi-VN" kern="1200" dirty="0"/>
              <a:t> </a:t>
            </a:r>
            <a:r>
              <a:rPr lang="vi-VN" kern="1200" dirty="0" err="1"/>
              <a:t>định</a:t>
            </a:r>
            <a:r>
              <a:rPr lang="vi-VN" kern="1200" dirty="0"/>
              <a:t> </a:t>
            </a:r>
            <a:r>
              <a:rPr lang="vi-VN" kern="1200" dirty="0" err="1"/>
              <a:t>hữu</a:t>
            </a:r>
            <a:r>
              <a:rPr lang="vi-VN" kern="1200" dirty="0"/>
              <a:t> </a:t>
            </a:r>
            <a:r>
              <a:rPr lang="vi-VN" kern="1200" dirty="0" err="1"/>
              <a:t>hình</a:t>
            </a:r>
            <a:r>
              <a:rPr lang="vi-VN" kern="1200" dirty="0"/>
              <a:t> so </a:t>
            </a:r>
            <a:r>
              <a:rPr lang="vi-VN" kern="1200" dirty="0" err="1"/>
              <a:t>với</a:t>
            </a:r>
            <a:r>
              <a:rPr lang="vi-VN" kern="1200" dirty="0"/>
              <a:t> </a:t>
            </a:r>
            <a:r>
              <a:rPr lang="vi-VN" kern="1200" dirty="0" err="1"/>
              <a:t>chuẩn</a:t>
            </a:r>
            <a:r>
              <a:rPr lang="vi-VN" kern="1200" dirty="0"/>
              <a:t> </a:t>
            </a:r>
            <a:r>
              <a:rPr lang="vi-VN" kern="1200" dirty="0" err="1"/>
              <a:t>mực</a:t>
            </a:r>
            <a:r>
              <a:rPr lang="vi-VN" kern="1200" dirty="0"/>
              <a:t> </a:t>
            </a:r>
            <a:r>
              <a:rPr lang="vi-VN" kern="1200" dirty="0" err="1"/>
              <a:t>kế</a:t>
            </a:r>
            <a:r>
              <a:rPr lang="vi-VN" kern="1200" dirty="0"/>
              <a:t> </a:t>
            </a:r>
            <a:r>
              <a:rPr lang="vi-VN" kern="1200" dirty="0" err="1"/>
              <a:t>toán</a:t>
            </a:r>
            <a:r>
              <a:rPr lang="vi-VN" kern="1200" dirty="0"/>
              <a:t> </a:t>
            </a:r>
            <a:r>
              <a:rPr lang="vi-VN" kern="1200" dirty="0" err="1"/>
              <a:t>Việt</a:t>
            </a:r>
            <a:r>
              <a:rPr lang="vi-VN" kern="1200" dirty="0"/>
              <a:t> Nam </a:t>
            </a:r>
            <a:r>
              <a:rPr lang="vi-VN" kern="1200" dirty="0" err="1"/>
              <a:t>số</a:t>
            </a:r>
            <a:r>
              <a:rPr lang="vi-VN" kern="1200" dirty="0"/>
              <a:t> 03 ( VAS 03)</a:t>
            </a:r>
            <a:endParaRPr lang="en-US" kern="1200" dirty="0"/>
          </a:p>
        </p:txBody>
      </p:sp>
      <p:sp>
        <p:nvSpPr>
          <p:cNvPr id="10" name="Freeform 9"/>
          <p:cNvSpPr/>
          <p:nvPr/>
        </p:nvSpPr>
        <p:spPr>
          <a:xfrm>
            <a:off x="6430279" y="3573990"/>
            <a:ext cx="1887514" cy="2750610"/>
          </a:xfrm>
          <a:custGeom>
            <a:avLst/>
            <a:gdLst>
              <a:gd name="connsiteX0" fmla="*/ 0 w 1887514"/>
              <a:gd name="connsiteY0" fmla="*/ 314592 h 1887514"/>
              <a:gd name="connsiteX1" fmla="*/ 314592 w 1887514"/>
              <a:gd name="connsiteY1" fmla="*/ 0 h 1887514"/>
              <a:gd name="connsiteX2" fmla="*/ 1572922 w 1887514"/>
              <a:gd name="connsiteY2" fmla="*/ 0 h 1887514"/>
              <a:gd name="connsiteX3" fmla="*/ 1887514 w 1887514"/>
              <a:gd name="connsiteY3" fmla="*/ 314592 h 1887514"/>
              <a:gd name="connsiteX4" fmla="*/ 1887514 w 1887514"/>
              <a:gd name="connsiteY4" fmla="*/ 1572922 h 1887514"/>
              <a:gd name="connsiteX5" fmla="*/ 1572922 w 1887514"/>
              <a:gd name="connsiteY5" fmla="*/ 1887514 h 1887514"/>
              <a:gd name="connsiteX6" fmla="*/ 314592 w 1887514"/>
              <a:gd name="connsiteY6" fmla="*/ 1887514 h 1887514"/>
              <a:gd name="connsiteX7" fmla="*/ 0 w 1887514"/>
              <a:gd name="connsiteY7" fmla="*/ 1572922 h 1887514"/>
              <a:gd name="connsiteX8" fmla="*/ 0 w 1887514"/>
              <a:gd name="connsiteY8" fmla="*/ 314592 h 188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7514" h="1887514">
                <a:moveTo>
                  <a:pt x="0" y="314592"/>
                </a:moveTo>
                <a:cubicBezTo>
                  <a:pt x="0" y="140848"/>
                  <a:pt x="140848" y="0"/>
                  <a:pt x="314592" y="0"/>
                </a:cubicBezTo>
                <a:lnTo>
                  <a:pt x="1572922" y="0"/>
                </a:lnTo>
                <a:cubicBezTo>
                  <a:pt x="1746666" y="0"/>
                  <a:pt x="1887514" y="140848"/>
                  <a:pt x="1887514" y="314592"/>
                </a:cubicBezTo>
                <a:lnTo>
                  <a:pt x="1887514" y="1572922"/>
                </a:lnTo>
                <a:cubicBezTo>
                  <a:pt x="1887514" y="1746666"/>
                  <a:pt x="1746666" y="1887514"/>
                  <a:pt x="1572922" y="1887514"/>
                </a:cubicBezTo>
                <a:lnTo>
                  <a:pt x="314592" y="1887514"/>
                </a:lnTo>
                <a:cubicBezTo>
                  <a:pt x="140848" y="1887514"/>
                  <a:pt x="0" y="1746666"/>
                  <a:pt x="0" y="1572922"/>
                </a:cubicBezTo>
                <a:lnTo>
                  <a:pt x="0" y="314592"/>
                </a:lnTo>
                <a:close/>
              </a:path>
            </a:pathLst>
          </a:cu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txBody>
          <a:bodyPr spcFirstLastPara="0" vert="horz" wrap="square" lIns="145481" tIns="145481" rIns="145481" bIns="145481" numCol="1" spcCol="1270" anchor="ctr" anchorCtr="0">
            <a:noAutofit/>
          </a:bodyPr>
          <a:lstStyle/>
          <a:p>
            <a:pPr lvl="0" algn="ctr" defTabSz="622300">
              <a:lnSpc>
                <a:spcPct val="90000"/>
              </a:lnSpc>
              <a:spcBef>
                <a:spcPct val="0"/>
              </a:spcBef>
              <a:spcAft>
                <a:spcPct val="35000"/>
              </a:spcAft>
            </a:pPr>
            <a:r>
              <a:rPr lang="vi-VN" kern="1200" dirty="0"/>
              <a:t>- </a:t>
            </a:r>
            <a:r>
              <a:rPr lang="vi-VN" kern="1200" dirty="0" err="1"/>
              <a:t>Thứ</a:t>
            </a:r>
            <a:r>
              <a:rPr lang="vi-VN" kern="1200" dirty="0"/>
              <a:t> hai: </a:t>
            </a:r>
            <a:r>
              <a:rPr lang="vi-VN" kern="1200" dirty="0" err="1"/>
              <a:t>Chuẩn</a:t>
            </a:r>
            <a:r>
              <a:rPr lang="vi-VN" kern="1200" dirty="0"/>
              <a:t> </a:t>
            </a:r>
            <a:r>
              <a:rPr lang="vi-VN" kern="1200" dirty="0" err="1"/>
              <a:t>mực</a:t>
            </a:r>
            <a:r>
              <a:rPr lang="vi-VN" kern="1200" dirty="0"/>
              <a:t> </a:t>
            </a:r>
            <a:r>
              <a:rPr lang="vi-VN" kern="1200" dirty="0" err="1"/>
              <a:t>kế</a:t>
            </a:r>
            <a:r>
              <a:rPr lang="vi-VN" kern="1200" dirty="0"/>
              <a:t> </a:t>
            </a:r>
            <a:r>
              <a:rPr lang="vi-VN" kern="1200" dirty="0" err="1"/>
              <a:t>toán</a:t>
            </a:r>
            <a:r>
              <a:rPr lang="vi-VN" kern="1200" dirty="0"/>
              <a:t> </a:t>
            </a:r>
            <a:r>
              <a:rPr lang="vi-VN" kern="1200" dirty="0" err="1"/>
              <a:t>quốc</a:t>
            </a:r>
            <a:r>
              <a:rPr lang="vi-VN" kern="1200" dirty="0"/>
              <a:t> </a:t>
            </a:r>
            <a:r>
              <a:rPr lang="vi-VN" kern="1200" dirty="0" err="1"/>
              <a:t>tế</a:t>
            </a:r>
            <a:r>
              <a:rPr lang="vi-VN" kern="1200" dirty="0"/>
              <a:t> </a:t>
            </a:r>
            <a:r>
              <a:rPr lang="vi-VN" kern="1200" dirty="0" err="1"/>
              <a:t>số</a:t>
            </a:r>
            <a:r>
              <a:rPr lang="vi-VN" kern="1200" dirty="0"/>
              <a:t> 38 ( IAS 38) </a:t>
            </a:r>
            <a:r>
              <a:rPr lang="vi-VN" kern="1200" dirty="0" err="1"/>
              <a:t>về</a:t>
            </a:r>
            <a:r>
              <a:rPr lang="vi-VN" kern="1200" dirty="0"/>
              <a:t> </a:t>
            </a:r>
            <a:r>
              <a:rPr lang="vi-VN" kern="1200" dirty="0" err="1"/>
              <a:t>tài</a:t>
            </a:r>
            <a:r>
              <a:rPr lang="vi-VN" kern="1200" dirty="0"/>
              <a:t> </a:t>
            </a:r>
            <a:r>
              <a:rPr lang="vi-VN" kern="1200" dirty="0" err="1"/>
              <a:t>sản</a:t>
            </a:r>
            <a:r>
              <a:rPr lang="vi-VN" kern="1200" dirty="0"/>
              <a:t> </a:t>
            </a:r>
            <a:r>
              <a:rPr lang="vi-VN" kern="1200" dirty="0" err="1"/>
              <a:t>cố</a:t>
            </a:r>
            <a:r>
              <a:rPr lang="vi-VN" kern="1200" dirty="0"/>
              <a:t> </a:t>
            </a:r>
            <a:r>
              <a:rPr lang="vi-VN" kern="1200" dirty="0" err="1"/>
              <a:t>định</a:t>
            </a:r>
            <a:r>
              <a:rPr lang="vi-VN" kern="1200" dirty="0"/>
              <a:t> vô </a:t>
            </a:r>
            <a:r>
              <a:rPr lang="vi-VN" kern="1200" dirty="0" err="1"/>
              <a:t>hình</a:t>
            </a:r>
            <a:r>
              <a:rPr lang="vi-VN" kern="1200" dirty="0"/>
              <a:t> so </a:t>
            </a:r>
            <a:r>
              <a:rPr lang="vi-VN" kern="1200" dirty="0" err="1"/>
              <a:t>với</a:t>
            </a:r>
            <a:r>
              <a:rPr lang="vi-VN" kern="1200" dirty="0"/>
              <a:t> </a:t>
            </a:r>
            <a:r>
              <a:rPr lang="vi-VN" kern="1200" dirty="0" err="1"/>
              <a:t>chuẩn</a:t>
            </a:r>
            <a:r>
              <a:rPr lang="vi-VN" kern="1200" dirty="0"/>
              <a:t> </a:t>
            </a:r>
            <a:r>
              <a:rPr lang="vi-VN" kern="1200" dirty="0" err="1"/>
              <a:t>mực</a:t>
            </a:r>
            <a:r>
              <a:rPr lang="vi-VN" kern="1200" dirty="0"/>
              <a:t> </a:t>
            </a:r>
            <a:r>
              <a:rPr lang="vi-VN" kern="1200" dirty="0" err="1"/>
              <a:t>kế</a:t>
            </a:r>
            <a:r>
              <a:rPr lang="vi-VN" kern="1200" dirty="0"/>
              <a:t> </a:t>
            </a:r>
            <a:r>
              <a:rPr lang="vi-VN" kern="1200" dirty="0" err="1"/>
              <a:t>toán</a:t>
            </a:r>
            <a:r>
              <a:rPr lang="vi-VN" kern="1200" dirty="0"/>
              <a:t> </a:t>
            </a:r>
            <a:r>
              <a:rPr lang="vi-VN" kern="1200" dirty="0" err="1"/>
              <a:t>Việt</a:t>
            </a:r>
            <a:r>
              <a:rPr lang="vi-VN" kern="1200" dirty="0"/>
              <a:t> Nam </a:t>
            </a:r>
            <a:r>
              <a:rPr lang="vi-VN" kern="1200" dirty="0" err="1"/>
              <a:t>số</a:t>
            </a:r>
            <a:r>
              <a:rPr lang="vi-VN" kern="1200" dirty="0"/>
              <a:t> 04 ( VAS 04).</a:t>
            </a:r>
            <a:endParaRPr lang="en-US" kern="1200" dirty="0"/>
          </a:p>
        </p:txBody>
      </p:sp>
    </p:spTree>
    <p:extLst>
      <p:ext uri="{BB962C8B-B14F-4D97-AF65-F5344CB8AC3E}">
        <p14:creationId xmlns:p14="http://schemas.microsoft.com/office/powerpoint/2010/main" val="1499525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500" fill="hold"/>
                                        <p:tgtEl>
                                          <p:spTgt spid="8"/>
                                        </p:tgtEl>
                                        <p:attrNameLst>
                                          <p:attrName>ppt_w</p:attrName>
                                        </p:attrNameLst>
                                      </p:cBhvr>
                                      <p:tavLst>
                                        <p:tav tm="0">
                                          <p:val>
                                            <p:fltVal val="0"/>
                                          </p:val>
                                        </p:tav>
                                        <p:tav tm="100000">
                                          <p:val>
                                            <p:strVal val="#ppt_w"/>
                                          </p:val>
                                        </p:tav>
                                      </p:tavLst>
                                    </p:anim>
                                    <p:anim calcmode="lin" valueType="num">
                                      <p:cBhvr>
                                        <p:cTn id="33" dur="500" fill="hold"/>
                                        <p:tgtEl>
                                          <p:spTgt spid="8"/>
                                        </p:tgtEl>
                                        <p:attrNameLst>
                                          <p:attrName>ppt_h</p:attrName>
                                        </p:attrNameLst>
                                      </p:cBhvr>
                                      <p:tavLst>
                                        <p:tav tm="0">
                                          <p:val>
                                            <p:fltVal val="0"/>
                                          </p:val>
                                        </p:tav>
                                        <p:tav tm="100000">
                                          <p:val>
                                            <p:strVal val="#ppt_h"/>
                                          </p:val>
                                        </p:tav>
                                      </p:tavLst>
                                    </p:anim>
                                    <p:animEffect transition="in" filter="fade">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45"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2000"/>
                                        <p:tgtEl>
                                          <p:spTgt spid="10"/>
                                        </p:tgtEl>
                                      </p:cBhvr>
                                    </p:animEffect>
                                    <p:anim calcmode="lin" valueType="num">
                                      <p:cBhvr>
                                        <p:cTn id="40" dur="2000" fill="hold"/>
                                        <p:tgtEl>
                                          <p:spTgt spid="10"/>
                                        </p:tgtEl>
                                        <p:attrNameLst>
                                          <p:attrName>ppt_w</p:attrName>
                                        </p:attrNameLst>
                                      </p:cBhvr>
                                      <p:tavLst>
                                        <p:tav tm="0" fmla="#ppt_w*sin(2.5*pi*$)">
                                          <p:val>
                                            <p:fltVal val="0"/>
                                          </p:val>
                                        </p:tav>
                                        <p:tav tm="100000">
                                          <p:val>
                                            <p:fltVal val="1"/>
                                          </p:val>
                                        </p:tav>
                                      </p:tavLst>
                                    </p:anim>
                                    <p:anim calcmode="lin" valueType="num">
                                      <p:cBhvr>
                                        <p:cTn id="41" dur="20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DBC8166-481C-4473-95F5-9A5B9073B7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A5A5CE6E-90AF-4D43-A014-1F9EC83EB9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êu đề 1">
            <a:extLst>
              <a:ext uri="{FF2B5EF4-FFF2-40B4-BE49-F238E27FC236}">
                <a16:creationId xmlns:a16="http://schemas.microsoft.com/office/drawing/2014/main" id="{BE14E66D-14D8-47C0-B580-8F635444177D}"/>
              </a:ext>
            </a:extLst>
          </p:cNvPr>
          <p:cNvSpPr>
            <a:spLocks noGrp="1"/>
          </p:cNvSpPr>
          <p:nvPr>
            <p:ph type="title"/>
          </p:nvPr>
        </p:nvSpPr>
        <p:spPr>
          <a:xfrm>
            <a:off x="628650" y="643467"/>
            <a:ext cx="2213403" cy="5571066"/>
          </a:xfrm>
        </p:spPr>
        <p:txBody>
          <a:bodyPr>
            <a:normAutofit/>
          </a:bodyPr>
          <a:lstStyle/>
          <a:p>
            <a:r>
              <a:rPr lang="en-US" dirty="0">
                <a:solidFill>
                  <a:srgbClr val="FFFFFF"/>
                </a:solidFill>
                <a:latin typeface="Times New Roman" panose="02020603050405020304" pitchFamily="18" charset="0"/>
                <a:cs typeface="Times New Roman" panose="02020603050405020304" pitchFamily="18" charset="0"/>
              </a:rPr>
              <a:t>4.</a:t>
            </a:r>
            <a:r>
              <a:rPr lang="vi-VN" b="1" dirty="0">
                <a:solidFill>
                  <a:srgbClr val="FFFFFF"/>
                </a:solidFill>
                <a:latin typeface="Times New Roman" panose="02020603050405020304" pitchFamily="18" charset="0"/>
                <a:cs typeface="Times New Roman" panose="02020603050405020304" pitchFamily="18" charset="0"/>
              </a:rPr>
              <a:t> Nhiệm vụ nghiên cứu</a:t>
            </a:r>
            <a:endParaRPr lang="en-US" dirty="0">
              <a:solidFill>
                <a:srgbClr val="FFFFFF"/>
              </a:solidFill>
              <a:latin typeface="Times New Roman" panose="02020603050405020304" pitchFamily="18" charset="0"/>
              <a:cs typeface="Times New Roman" panose="02020603050405020304" pitchFamily="18" charset="0"/>
            </a:endParaRPr>
          </a:p>
        </p:txBody>
      </p:sp>
      <p:sp>
        <p:nvSpPr>
          <p:cNvPr id="4" name="Freeform 3"/>
          <p:cNvSpPr/>
          <p:nvPr/>
        </p:nvSpPr>
        <p:spPr>
          <a:xfrm>
            <a:off x="3905730" y="643466"/>
            <a:ext cx="4010967" cy="1659220"/>
          </a:xfrm>
          <a:custGeom>
            <a:avLst/>
            <a:gdLst>
              <a:gd name="connsiteX0" fmla="*/ 0 w 4010967"/>
              <a:gd name="connsiteY0" fmla="*/ 165922 h 1659220"/>
              <a:gd name="connsiteX1" fmla="*/ 165922 w 4010967"/>
              <a:gd name="connsiteY1" fmla="*/ 0 h 1659220"/>
              <a:gd name="connsiteX2" fmla="*/ 3845045 w 4010967"/>
              <a:gd name="connsiteY2" fmla="*/ 0 h 1659220"/>
              <a:gd name="connsiteX3" fmla="*/ 4010967 w 4010967"/>
              <a:gd name="connsiteY3" fmla="*/ 165922 h 1659220"/>
              <a:gd name="connsiteX4" fmla="*/ 4010967 w 4010967"/>
              <a:gd name="connsiteY4" fmla="*/ 1493298 h 1659220"/>
              <a:gd name="connsiteX5" fmla="*/ 3845045 w 4010967"/>
              <a:gd name="connsiteY5" fmla="*/ 1659220 h 1659220"/>
              <a:gd name="connsiteX6" fmla="*/ 165922 w 4010967"/>
              <a:gd name="connsiteY6" fmla="*/ 1659220 h 1659220"/>
              <a:gd name="connsiteX7" fmla="*/ 0 w 4010967"/>
              <a:gd name="connsiteY7" fmla="*/ 1493298 h 1659220"/>
              <a:gd name="connsiteX8" fmla="*/ 0 w 4010967"/>
              <a:gd name="connsiteY8" fmla="*/ 165922 h 1659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10967" h="1659220">
                <a:moveTo>
                  <a:pt x="0" y="165922"/>
                </a:moveTo>
                <a:cubicBezTo>
                  <a:pt x="0" y="74286"/>
                  <a:pt x="74286" y="0"/>
                  <a:pt x="165922" y="0"/>
                </a:cubicBezTo>
                <a:lnTo>
                  <a:pt x="3845045" y="0"/>
                </a:lnTo>
                <a:cubicBezTo>
                  <a:pt x="3936681" y="0"/>
                  <a:pt x="4010967" y="74286"/>
                  <a:pt x="4010967" y="165922"/>
                </a:cubicBezTo>
                <a:lnTo>
                  <a:pt x="4010967" y="1493298"/>
                </a:lnTo>
                <a:cubicBezTo>
                  <a:pt x="4010967" y="1584934"/>
                  <a:pt x="3936681" y="1659220"/>
                  <a:pt x="3845045" y="1659220"/>
                </a:cubicBezTo>
                <a:lnTo>
                  <a:pt x="165922" y="1659220"/>
                </a:lnTo>
                <a:cubicBezTo>
                  <a:pt x="74286" y="1659220"/>
                  <a:pt x="0" y="1584934"/>
                  <a:pt x="0" y="1493298"/>
                </a:cubicBezTo>
                <a:lnTo>
                  <a:pt x="0" y="165922"/>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13367" tIns="113367" rIns="1806602" bIns="113367" numCol="1" spcCol="1270" anchor="ctr" anchorCtr="0">
            <a:noAutofit/>
          </a:bodyPr>
          <a:lstStyle/>
          <a:p>
            <a:pPr lvl="0" algn="l" defTabSz="755650">
              <a:lnSpc>
                <a:spcPct val="90000"/>
              </a:lnSpc>
              <a:spcBef>
                <a:spcPct val="0"/>
              </a:spcBef>
              <a:spcAft>
                <a:spcPct val="35000"/>
              </a:spcAft>
            </a:pPr>
            <a:r>
              <a:rPr lang="vi-VN" sz="1700" kern="1200"/>
              <a:t>- Làm rõ được chuẩn mực kế toán quốc tế về tài sản cố định (IAS 16, IAS 38)</a:t>
            </a:r>
            <a:endParaRPr lang="en-US" sz="1700" kern="1200"/>
          </a:p>
        </p:txBody>
      </p:sp>
      <p:sp>
        <p:nvSpPr>
          <p:cNvPr id="5" name="Freeform 4"/>
          <p:cNvSpPr/>
          <p:nvPr/>
        </p:nvSpPr>
        <p:spPr>
          <a:xfrm>
            <a:off x="4259638" y="2579223"/>
            <a:ext cx="4010967" cy="1659220"/>
          </a:xfrm>
          <a:custGeom>
            <a:avLst/>
            <a:gdLst>
              <a:gd name="connsiteX0" fmla="*/ 0 w 4010967"/>
              <a:gd name="connsiteY0" fmla="*/ 165922 h 1659220"/>
              <a:gd name="connsiteX1" fmla="*/ 165922 w 4010967"/>
              <a:gd name="connsiteY1" fmla="*/ 0 h 1659220"/>
              <a:gd name="connsiteX2" fmla="*/ 3845045 w 4010967"/>
              <a:gd name="connsiteY2" fmla="*/ 0 h 1659220"/>
              <a:gd name="connsiteX3" fmla="*/ 4010967 w 4010967"/>
              <a:gd name="connsiteY3" fmla="*/ 165922 h 1659220"/>
              <a:gd name="connsiteX4" fmla="*/ 4010967 w 4010967"/>
              <a:gd name="connsiteY4" fmla="*/ 1493298 h 1659220"/>
              <a:gd name="connsiteX5" fmla="*/ 3845045 w 4010967"/>
              <a:gd name="connsiteY5" fmla="*/ 1659220 h 1659220"/>
              <a:gd name="connsiteX6" fmla="*/ 165922 w 4010967"/>
              <a:gd name="connsiteY6" fmla="*/ 1659220 h 1659220"/>
              <a:gd name="connsiteX7" fmla="*/ 0 w 4010967"/>
              <a:gd name="connsiteY7" fmla="*/ 1493298 h 1659220"/>
              <a:gd name="connsiteX8" fmla="*/ 0 w 4010967"/>
              <a:gd name="connsiteY8" fmla="*/ 165922 h 1659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10967" h="1659220">
                <a:moveTo>
                  <a:pt x="0" y="165922"/>
                </a:moveTo>
                <a:cubicBezTo>
                  <a:pt x="0" y="74286"/>
                  <a:pt x="74286" y="0"/>
                  <a:pt x="165922" y="0"/>
                </a:cubicBezTo>
                <a:lnTo>
                  <a:pt x="3845045" y="0"/>
                </a:lnTo>
                <a:cubicBezTo>
                  <a:pt x="3936681" y="0"/>
                  <a:pt x="4010967" y="74286"/>
                  <a:pt x="4010967" y="165922"/>
                </a:cubicBezTo>
                <a:lnTo>
                  <a:pt x="4010967" y="1493298"/>
                </a:lnTo>
                <a:cubicBezTo>
                  <a:pt x="4010967" y="1584934"/>
                  <a:pt x="3936681" y="1659220"/>
                  <a:pt x="3845045" y="1659220"/>
                </a:cubicBezTo>
                <a:lnTo>
                  <a:pt x="165922" y="1659220"/>
                </a:lnTo>
                <a:cubicBezTo>
                  <a:pt x="74286" y="1659220"/>
                  <a:pt x="0" y="1584934"/>
                  <a:pt x="0" y="1493298"/>
                </a:cubicBezTo>
                <a:lnTo>
                  <a:pt x="0" y="165922"/>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13367" tIns="113367" rIns="1545769" bIns="113367" numCol="1" spcCol="1270" anchor="ctr" anchorCtr="0">
            <a:noAutofit/>
          </a:bodyPr>
          <a:lstStyle/>
          <a:p>
            <a:pPr lvl="0" algn="l" defTabSz="755650">
              <a:lnSpc>
                <a:spcPct val="90000"/>
              </a:lnSpc>
              <a:spcBef>
                <a:spcPct val="0"/>
              </a:spcBef>
              <a:spcAft>
                <a:spcPct val="35000"/>
              </a:spcAft>
            </a:pPr>
            <a:r>
              <a:rPr lang="vi-VN" sz="1700" kern="1200"/>
              <a:t>- Làm rõ những điểm tương đồng và khác biệt trong chuẩn mực kế toán quốc tế và chuẩn mực kế toán Việt Nam về Tài sản cố định.</a:t>
            </a:r>
            <a:endParaRPr lang="en-US" sz="1700" kern="1200"/>
          </a:p>
        </p:txBody>
      </p:sp>
      <p:sp>
        <p:nvSpPr>
          <p:cNvPr id="6" name="Freeform 5"/>
          <p:cNvSpPr/>
          <p:nvPr/>
        </p:nvSpPr>
        <p:spPr>
          <a:xfrm>
            <a:off x="4613547" y="4514980"/>
            <a:ext cx="4010967" cy="1659220"/>
          </a:xfrm>
          <a:custGeom>
            <a:avLst/>
            <a:gdLst>
              <a:gd name="connsiteX0" fmla="*/ 0 w 4010967"/>
              <a:gd name="connsiteY0" fmla="*/ 165922 h 1659220"/>
              <a:gd name="connsiteX1" fmla="*/ 165922 w 4010967"/>
              <a:gd name="connsiteY1" fmla="*/ 0 h 1659220"/>
              <a:gd name="connsiteX2" fmla="*/ 3845045 w 4010967"/>
              <a:gd name="connsiteY2" fmla="*/ 0 h 1659220"/>
              <a:gd name="connsiteX3" fmla="*/ 4010967 w 4010967"/>
              <a:gd name="connsiteY3" fmla="*/ 165922 h 1659220"/>
              <a:gd name="connsiteX4" fmla="*/ 4010967 w 4010967"/>
              <a:gd name="connsiteY4" fmla="*/ 1493298 h 1659220"/>
              <a:gd name="connsiteX5" fmla="*/ 3845045 w 4010967"/>
              <a:gd name="connsiteY5" fmla="*/ 1659220 h 1659220"/>
              <a:gd name="connsiteX6" fmla="*/ 165922 w 4010967"/>
              <a:gd name="connsiteY6" fmla="*/ 1659220 h 1659220"/>
              <a:gd name="connsiteX7" fmla="*/ 0 w 4010967"/>
              <a:gd name="connsiteY7" fmla="*/ 1493298 h 1659220"/>
              <a:gd name="connsiteX8" fmla="*/ 0 w 4010967"/>
              <a:gd name="connsiteY8" fmla="*/ 165922 h 1659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10967" h="1659220">
                <a:moveTo>
                  <a:pt x="0" y="165922"/>
                </a:moveTo>
                <a:cubicBezTo>
                  <a:pt x="0" y="74286"/>
                  <a:pt x="74286" y="0"/>
                  <a:pt x="165922" y="0"/>
                </a:cubicBezTo>
                <a:lnTo>
                  <a:pt x="3845045" y="0"/>
                </a:lnTo>
                <a:cubicBezTo>
                  <a:pt x="3936681" y="0"/>
                  <a:pt x="4010967" y="74286"/>
                  <a:pt x="4010967" y="165922"/>
                </a:cubicBezTo>
                <a:lnTo>
                  <a:pt x="4010967" y="1493298"/>
                </a:lnTo>
                <a:cubicBezTo>
                  <a:pt x="4010967" y="1584934"/>
                  <a:pt x="3936681" y="1659220"/>
                  <a:pt x="3845045" y="1659220"/>
                </a:cubicBezTo>
                <a:lnTo>
                  <a:pt x="165922" y="1659220"/>
                </a:lnTo>
                <a:cubicBezTo>
                  <a:pt x="74286" y="1659220"/>
                  <a:pt x="0" y="1584934"/>
                  <a:pt x="0" y="1493298"/>
                </a:cubicBezTo>
                <a:lnTo>
                  <a:pt x="0" y="165922"/>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13367" tIns="113367" rIns="1545769" bIns="113367" numCol="1" spcCol="1270" anchor="ctr" anchorCtr="0">
            <a:noAutofit/>
          </a:bodyPr>
          <a:lstStyle/>
          <a:p>
            <a:pPr lvl="0" algn="l" defTabSz="755650">
              <a:lnSpc>
                <a:spcPct val="90000"/>
              </a:lnSpc>
              <a:spcBef>
                <a:spcPct val="0"/>
              </a:spcBef>
              <a:spcAft>
                <a:spcPct val="35000"/>
              </a:spcAft>
            </a:pPr>
            <a:r>
              <a:rPr lang="vi-VN" sz="1700" kern="1200"/>
              <a:t>- Chỉ ra được những điều kiện để doanh nghiệp Việt Nam có thể áp dụng chuẩn mực kế toán quốc tế về Tài sản cố định.</a:t>
            </a:r>
            <a:endParaRPr lang="en-US" sz="1700" kern="1200"/>
          </a:p>
        </p:txBody>
      </p:sp>
      <p:sp>
        <p:nvSpPr>
          <p:cNvPr id="7" name="Freeform 6"/>
          <p:cNvSpPr/>
          <p:nvPr/>
        </p:nvSpPr>
        <p:spPr>
          <a:xfrm>
            <a:off x="6838203" y="1901708"/>
            <a:ext cx="1078493" cy="1078493"/>
          </a:xfrm>
          <a:custGeom>
            <a:avLst/>
            <a:gdLst>
              <a:gd name="connsiteX0" fmla="*/ 0 w 1078493"/>
              <a:gd name="connsiteY0" fmla="*/ 593171 h 1078493"/>
              <a:gd name="connsiteX1" fmla="*/ 242661 w 1078493"/>
              <a:gd name="connsiteY1" fmla="*/ 593171 h 1078493"/>
              <a:gd name="connsiteX2" fmla="*/ 242661 w 1078493"/>
              <a:gd name="connsiteY2" fmla="*/ 0 h 1078493"/>
              <a:gd name="connsiteX3" fmla="*/ 835832 w 1078493"/>
              <a:gd name="connsiteY3" fmla="*/ 0 h 1078493"/>
              <a:gd name="connsiteX4" fmla="*/ 835832 w 1078493"/>
              <a:gd name="connsiteY4" fmla="*/ 593171 h 1078493"/>
              <a:gd name="connsiteX5" fmla="*/ 1078493 w 1078493"/>
              <a:gd name="connsiteY5" fmla="*/ 593171 h 1078493"/>
              <a:gd name="connsiteX6" fmla="*/ 539247 w 1078493"/>
              <a:gd name="connsiteY6" fmla="*/ 1078493 h 1078493"/>
              <a:gd name="connsiteX7" fmla="*/ 0 w 1078493"/>
              <a:gd name="connsiteY7" fmla="*/ 593171 h 107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8493" h="1078493">
                <a:moveTo>
                  <a:pt x="0" y="593171"/>
                </a:moveTo>
                <a:lnTo>
                  <a:pt x="242661" y="593171"/>
                </a:lnTo>
                <a:lnTo>
                  <a:pt x="242661" y="0"/>
                </a:lnTo>
                <a:lnTo>
                  <a:pt x="835832" y="0"/>
                </a:lnTo>
                <a:lnTo>
                  <a:pt x="835832" y="593171"/>
                </a:lnTo>
                <a:lnTo>
                  <a:pt x="1078493" y="593171"/>
                </a:lnTo>
                <a:lnTo>
                  <a:pt x="539247" y="1078493"/>
                </a:lnTo>
                <a:lnTo>
                  <a:pt x="0" y="593171"/>
                </a:lnTo>
                <a:close/>
              </a:path>
            </a:pathLst>
          </a:custGeom>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88381" tIns="45720" rIns="288381" bIns="312647" numCol="1" spcCol="1270" anchor="ctr" anchorCtr="0">
            <a:noAutofit/>
          </a:bodyPr>
          <a:lstStyle/>
          <a:p>
            <a:pPr lvl="0" algn="ctr" defTabSz="1600200">
              <a:lnSpc>
                <a:spcPct val="90000"/>
              </a:lnSpc>
              <a:spcBef>
                <a:spcPct val="0"/>
              </a:spcBef>
              <a:spcAft>
                <a:spcPct val="35000"/>
              </a:spcAft>
            </a:pPr>
            <a:endParaRPr lang="en-US" sz="3600" kern="1200"/>
          </a:p>
        </p:txBody>
      </p:sp>
      <p:sp>
        <p:nvSpPr>
          <p:cNvPr id="8" name="Freeform 7"/>
          <p:cNvSpPr/>
          <p:nvPr/>
        </p:nvSpPr>
        <p:spPr>
          <a:xfrm>
            <a:off x="7192112" y="3826403"/>
            <a:ext cx="1078493" cy="1078493"/>
          </a:xfrm>
          <a:custGeom>
            <a:avLst/>
            <a:gdLst>
              <a:gd name="connsiteX0" fmla="*/ 0 w 1078493"/>
              <a:gd name="connsiteY0" fmla="*/ 593171 h 1078493"/>
              <a:gd name="connsiteX1" fmla="*/ 242661 w 1078493"/>
              <a:gd name="connsiteY1" fmla="*/ 593171 h 1078493"/>
              <a:gd name="connsiteX2" fmla="*/ 242661 w 1078493"/>
              <a:gd name="connsiteY2" fmla="*/ 0 h 1078493"/>
              <a:gd name="connsiteX3" fmla="*/ 835832 w 1078493"/>
              <a:gd name="connsiteY3" fmla="*/ 0 h 1078493"/>
              <a:gd name="connsiteX4" fmla="*/ 835832 w 1078493"/>
              <a:gd name="connsiteY4" fmla="*/ 593171 h 1078493"/>
              <a:gd name="connsiteX5" fmla="*/ 1078493 w 1078493"/>
              <a:gd name="connsiteY5" fmla="*/ 593171 h 1078493"/>
              <a:gd name="connsiteX6" fmla="*/ 539247 w 1078493"/>
              <a:gd name="connsiteY6" fmla="*/ 1078493 h 1078493"/>
              <a:gd name="connsiteX7" fmla="*/ 0 w 1078493"/>
              <a:gd name="connsiteY7" fmla="*/ 593171 h 107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8493" h="1078493">
                <a:moveTo>
                  <a:pt x="0" y="593171"/>
                </a:moveTo>
                <a:lnTo>
                  <a:pt x="242661" y="593171"/>
                </a:lnTo>
                <a:lnTo>
                  <a:pt x="242661" y="0"/>
                </a:lnTo>
                <a:lnTo>
                  <a:pt x="835832" y="0"/>
                </a:lnTo>
                <a:lnTo>
                  <a:pt x="835832" y="593171"/>
                </a:lnTo>
                <a:lnTo>
                  <a:pt x="1078493" y="593171"/>
                </a:lnTo>
                <a:lnTo>
                  <a:pt x="539247" y="1078493"/>
                </a:lnTo>
                <a:lnTo>
                  <a:pt x="0" y="593171"/>
                </a:lnTo>
                <a:close/>
              </a:path>
            </a:pathLst>
          </a:custGeom>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288381" tIns="45720" rIns="288381" bIns="312647" numCol="1" spcCol="1270" anchor="ctr" anchorCtr="0">
            <a:noAutofit/>
          </a:bodyPr>
          <a:lstStyle/>
          <a:p>
            <a:pPr lvl="0" algn="ctr" defTabSz="1600200">
              <a:lnSpc>
                <a:spcPct val="90000"/>
              </a:lnSpc>
              <a:spcBef>
                <a:spcPct val="0"/>
              </a:spcBef>
              <a:spcAft>
                <a:spcPct val="35000"/>
              </a:spcAft>
            </a:pPr>
            <a:endParaRPr lang="en-US" sz="3600" kern="1200"/>
          </a:p>
        </p:txBody>
      </p:sp>
    </p:spTree>
    <p:extLst>
      <p:ext uri="{BB962C8B-B14F-4D97-AF65-F5344CB8AC3E}">
        <p14:creationId xmlns:p14="http://schemas.microsoft.com/office/powerpoint/2010/main" val="2218956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down)">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5409" y="1011045"/>
            <a:ext cx="3277394"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B59AD6DD-17F1-4245-8275-54196F94340F}"/>
              </a:ext>
            </a:extLst>
          </p:cNvPr>
          <p:cNvSpPr>
            <a:spLocks noGrp="1"/>
          </p:cNvSpPr>
          <p:nvPr>
            <p:ph type="title"/>
          </p:nvPr>
        </p:nvSpPr>
        <p:spPr>
          <a:xfrm>
            <a:off x="717619" y="1112969"/>
            <a:ext cx="2952974" cy="4166010"/>
          </a:xfrm>
        </p:spPr>
        <p:txBody>
          <a:bodyPr>
            <a:normAutofit/>
          </a:bodyPr>
          <a:lstStyle/>
          <a:p>
            <a:r>
              <a:rPr lang="en-US" b="1" dirty="0">
                <a:solidFill>
                  <a:srgbClr val="FFFFFF"/>
                </a:solidFill>
              </a:rPr>
              <a:t>5.</a:t>
            </a:r>
            <a:r>
              <a:rPr lang="vi-VN" b="1" dirty="0">
                <a:solidFill>
                  <a:srgbClr val="FFFFFF"/>
                </a:solidFill>
              </a:rPr>
              <a:t>Phương pháp nghiên cứu</a:t>
            </a:r>
            <a:r>
              <a:rPr lang="en-US" dirty="0">
                <a:solidFill>
                  <a:srgbClr val="FFFFFF"/>
                </a:solidFill>
              </a:rPr>
              <a:t/>
            </a:r>
            <a:br>
              <a:rPr lang="en-US" dirty="0">
                <a:solidFill>
                  <a:srgbClr val="FFFFFF"/>
                </a:solidFill>
              </a:rPr>
            </a:br>
            <a:endParaRPr lang="en-US" dirty="0">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1"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hỗ dành sẵn cho Nội dung 2">
            <a:extLst>
              <a:ext uri="{FF2B5EF4-FFF2-40B4-BE49-F238E27FC236}">
                <a16:creationId xmlns:a16="http://schemas.microsoft.com/office/drawing/2014/main" id="{AC2FE4D9-38C6-4DD5-805F-AAD731C1500B}"/>
              </a:ext>
            </a:extLst>
          </p:cNvPr>
          <p:cNvSpPr>
            <a:spLocks noGrp="1"/>
          </p:cNvSpPr>
          <p:nvPr>
            <p:ph idx="1"/>
          </p:nvPr>
        </p:nvSpPr>
        <p:spPr>
          <a:xfrm>
            <a:off x="4586791" y="1398602"/>
            <a:ext cx="3943349" cy="4889350"/>
          </a:xfrm>
        </p:spPr>
        <p:txBody>
          <a:bodyPr anchor="t">
            <a:normAutofit/>
          </a:bodyPr>
          <a:lstStyle/>
          <a:p>
            <a:pPr marL="0" indent="0" algn="just">
              <a:lnSpc>
                <a:spcPct val="90000"/>
              </a:lnSpc>
              <a:buNone/>
            </a:pPr>
            <a:r>
              <a:rPr lang="vi-VN" sz="2700" dirty="0">
                <a:latin typeface="+mj-lt"/>
              </a:rPr>
              <a:t>Sử dụng tổng hợp các phương pháp nghiên cứu như phương pháp quy nạp, diễn giải, phương pháp phân tích tổng hợp, phương pháp phân tích so sánh để phân tích v</a:t>
            </a:r>
            <a:r>
              <a:rPr lang="en-US" sz="2700" dirty="0">
                <a:latin typeface="+mj-lt"/>
              </a:rPr>
              <a:t>ấ</a:t>
            </a:r>
            <a:r>
              <a:rPr lang="vi-VN" sz="2700" dirty="0">
                <a:latin typeface="+mj-lt"/>
              </a:rPr>
              <a:t>n đề, so sánh, đánh giá và rút ra vấn đề.</a:t>
            </a:r>
            <a:endParaRPr lang="en-US" sz="2700" dirty="0">
              <a:latin typeface="+mj-lt"/>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563731"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95665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F9A15CA7-FDB5-4A6C-A9E6-AEC372207435}"/>
              </a:ext>
            </a:extLst>
          </p:cNvPr>
          <p:cNvSpPr>
            <a:spLocks noGrp="1"/>
          </p:cNvSpPr>
          <p:nvPr>
            <p:ph type="title"/>
          </p:nvPr>
        </p:nvSpPr>
        <p:spPr>
          <a:xfrm>
            <a:off x="628650" y="365125"/>
            <a:ext cx="4168866" cy="1325563"/>
          </a:xfrm>
        </p:spPr>
        <p:txBody>
          <a:bodyPr>
            <a:normAutofit/>
          </a:bodyPr>
          <a:lstStyle/>
          <a:p>
            <a:pPr>
              <a:lnSpc>
                <a:spcPct val="90000"/>
              </a:lnSpc>
            </a:pPr>
            <a:r>
              <a:rPr lang="en-US" sz="2800" b="1" dirty="0">
                <a:latin typeface="Times New Roman" panose="02020603050405020304" pitchFamily="18" charset="0"/>
                <a:cs typeface="Times New Roman" panose="02020603050405020304" pitchFamily="18" charset="0"/>
              </a:rPr>
              <a:t>6</a:t>
            </a:r>
            <a:r>
              <a:rPr lang="vi-VN" sz="2800" b="1" dirty="0">
                <a:latin typeface="Times New Roman" panose="02020603050405020304" pitchFamily="18" charset="0"/>
                <a:cs typeface="Times New Roman" panose="02020603050405020304" pitchFamily="18" charset="0"/>
              </a:rPr>
              <a:t>. Ý nghĩa khoa học và thực tiễn của đề tài</a:t>
            </a:r>
            <a:endParaRPr lang="en-US" sz="2800" dirty="0">
              <a:latin typeface="Times New Roman" panose="02020603050405020304" pitchFamily="18" charset="0"/>
              <a:cs typeface="Times New Roman" panose="02020603050405020304" pitchFamily="18" charset="0"/>
            </a:endParaRP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hỗ dành sẵn cho Nội dung 2">
            <a:extLst>
              <a:ext uri="{FF2B5EF4-FFF2-40B4-BE49-F238E27FC236}">
                <a16:creationId xmlns:a16="http://schemas.microsoft.com/office/drawing/2014/main" id="{519583D0-0F11-451F-8F41-125728E16276}"/>
              </a:ext>
            </a:extLst>
          </p:cNvPr>
          <p:cNvSpPr>
            <a:spLocks noGrp="1"/>
          </p:cNvSpPr>
          <p:nvPr>
            <p:ph idx="1"/>
          </p:nvPr>
        </p:nvSpPr>
        <p:spPr>
          <a:xfrm>
            <a:off x="596595" y="1530067"/>
            <a:ext cx="4168866" cy="4351338"/>
          </a:xfrm>
        </p:spPr>
        <p:txBody>
          <a:bodyPr>
            <a:normAutofit lnSpcReduction="10000"/>
          </a:bodyPr>
          <a:lstStyle/>
          <a:p>
            <a:pPr marL="0" indent="0">
              <a:lnSpc>
                <a:spcPct val="110000"/>
              </a:lnSpc>
              <a:buFontTx/>
              <a:buChar char="-"/>
            </a:pPr>
            <a:r>
              <a:rPr lang="en-US" sz="2500" smtClean="0">
                <a:latin typeface="Times New Roman" panose="02020603050405020304" pitchFamily="18" charset="0"/>
                <a:cs typeface="Times New Roman" panose="02020603050405020304" pitchFamily="18" charset="0"/>
              </a:rPr>
              <a:t> Giúp </a:t>
            </a:r>
            <a:r>
              <a:rPr lang="en-US" sz="2500" err="1">
                <a:latin typeface="Times New Roman" panose="02020603050405020304" pitchFamily="18" charset="0"/>
                <a:cs typeface="Times New Roman" panose="02020603050405020304" pitchFamily="18" charset="0"/>
              </a:rPr>
              <a:t>các</a:t>
            </a:r>
            <a:r>
              <a:rPr lang="en-US" sz="2500">
                <a:latin typeface="Times New Roman" panose="02020603050405020304" pitchFamily="18" charset="0"/>
                <a:cs typeface="Times New Roman" panose="02020603050405020304" pitchFamily="18" charset="0"/>
              </a:rPr>
              <a:t> </a:t>
            </a:r>
            <a:r>
              <a:rPr lang="en-US" sz="2500" smtClean="0">
                <a:latin typeface="Times New Roman" panose="02020603050405020304" pitchFamily="18" charset="0"/>
                <a:cs typeface="Times New Roman" panose="02020603050405020304" pitchFamily="18" charset="0"/>
              </a:rPr>
              <a:t>DN </a:t>
            </a:r>
            <a:r>
              <a:rPr lang="en-US" sz="2500" dirty="0" err="1">
                <a:latin typeface="Times New Roman" panose="02020603050405020304" pitchFamily="18" charset="0"/>
                <a:cs typeface="Times New Roman" panose="02020603050405020304" pitchFamily="18" charset="0"/>
              </a:rPr>
              <a:t>Việt</a:t>
            </a:r>
            <a:r>
              <a:rPr lang="en-US" sz="2500" dirty="0">
                <a:latin typeface="Times New Roman" panose="02020603050405020304" pitchFamily="18" charset="0"/>
                <a:cs typeface="Times New Roman" panose="02020603050405020304" pitchFamily="18" charset="0"/>
              </a:rPr>
              <a:t> Nam </a:t>
            </a:r>
            <a:r>
              <a:rPr lang="en-US" sz="2500" dirty="0" err="1">
                <a:latin typeface="Times New Roman" panose="02020603050405020304" pitchFamily="18" charset="0"/>
                <a:cs typeface="Times New Roman" panose="02020603050405020304" pitchFamily="18" charset="0"/>
              </a:rPr>
              <a:t>nắm</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bắt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được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chuẩn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toán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quốc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về</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Tài</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sản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cố</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định</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thấy</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được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sự</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khác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biệt</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giữa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chuẩn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toán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quốc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và</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chuẩn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mực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kế</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toán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Việt</a:t>
            </a:r>
            <a:r>
              <a:rPr lang="en-US" sz="2500" dirty="0">
                <a:latin typeface="Times New Roman" panose="02020603050405020304" pitchFamily="18" charset="0"/>
                <a:cs typeface="Times New Roman" panose="02020603050405020304" pitchFamily="18" charset="0"/>
              </a:rPr>
              <a:t> Nam </a:t>
            </a:r>
            <a:r>
              <a:rPr lang="en-US" sz="2500" err="1">
                <a:latin typeface="Times New Roman" panose="02020603050405020304" pitchFamily="18" charset="0"/>
                <a:cs typeface="Times New Roman" panose="02020603050405020304" pitchFamily="18" charset="0"/>
              </a:rPr>
              <a:t>về</a:t>
            </a:r>
            <a:r>
              <a:rPr lang="en-US" sz="2500">
                <a:latin typeface="Times New Roman" panose="02020603050405020304" pitchFamily="18" charset="0"/>
                <a:cs typeface="Times New Roman" panose="02020603050405020304" pitchFamily="18" charset="0"/>
              </a:rPr>
              <a:t> </a:t>
            </a:r>
            <a:r>
              <a:rPr lang="en-US" sz="2500" smtClean="0">
                <a:latin typeface="Times New Roman" panose="02020603050405020304" pitchFamily="18" charset="0"/>
                <a:cs typeface="Times New Roman" panose="02020603050405020304" pitchFamily="18" charset="0"/>
              </a:rPr>
              <a:t>TSCĐ. </a:t>
            </a:r>
          </a:p>
          <a:p>
            <a:pPr marL="0" indent="0">
              <a:lnSpc>
                <a:spcPct val="110000"/>
              </a:lnSpc>
              <a:buFontTx/>
              <a:buChar char="-"/>
            </a:pPr>
            <a:r>
              <a:rPr lang="en-US" sz="2500" smtClean="0">
                <a:latin typeface="Times New Roman" panose="02020603050405020304" pitchFamily="18" charset="0"/>
                <a:cs typeface="Times New Roman" panose="02020603050405020304" pitchFamily="18" charset="0"/>
              </a:rPr>
              <a:t> Chỉ </a:t>
            </a:r>
            <a:r>
              <a:rPr lang="en-US" sz="2500" dirty="0" err="1">
                <a:latin typeface="Times New Roman" panose="02020603050405020304" pitchFamily="18" charset="0"/>
                <a:cs typeface="Times New Roman" panose="02020603050405020304" pitchFamily="18" charset="0"/>
              </a:rPr>
              <a:t>ra</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được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những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điều</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kiện</a:t>
            </a:r>
            <a:r>
              <a:rPr lang="en-US" sz="2500" dirty="0">
                <a:latin typeface="Times New Roman" panose="02020603050405020304" pitchFamily="18" charset="0"/>
                <a:cs typeface="Times New Roman" panose="02020603050405020304" pitchFamily="18" charset="0"/>
              </a:rPr>
              <a:t> </a:t>
            </a:r>
            <a:r>
              <a:rPr lang="en-US" sz="2500" err="1">
                <a:latin typeface="Times New Roman" panose="02020603050405020304" pitchFamily="18" charset="0"/>
                <a:cs typeface="Times New Roman" panose="02020603050405020304" pitchFamily="18" charset="0"/>
              </a:rPr>
              <a:t>để</a:t>
            </a:r>
            <a:r>
              <a:rPr lang="en-US" sz="2500">
                <a:latin typeface="Times New Roman" panose="02020603050405020304" pitchFamily="18" charset="0"/>
                <a:cs typeface="Times New Roman" panose="02020603050405020304" pitchFamily="18" charset="0"/>
              </a:rPr>
              <a:t> </a:t>
            </a:r>
            <a:r>
              <a:rPr lang="en-US" sz="2500" smtClean="0">
                <a:latin typeface="Times New Roman" panose="02020603050405020304" pitchFamily="18" charset="0"/>
                <a:cs typeface="Times New Roman" panose="02020603050405020304" pitchFamily="18" charset="0"/>
              </a:rPr>
              <a:t>DN </a:t>
            </a:r>
            <a:r>
              <a:rPr lang="en-US" sz="2500" dirty="0" err="1">
                <a:latin typeface="Times New Roman" panose="02020603050405020304" pitchFamily="18" charset="0"/>
                <a:cs typeface="Times New Roman" panose="02020603050405020304" pitchFamily="18" charset="0"/>
              </a:rPr>
              <a:t>Việt</a:t>
            </a:r>
            <a:r>
              <a:rPr lang="en-US" sz="2500" dirty="0">
                <a:latin typeface="Times New Roman" panose="02020603050405020304" pitchFamily="18" charset="0"/>
                <a:cs typeface="Times New Roman" panose="02020603050405020304" pitchFamily="18" charset="0"/>
              </a:rPr>
              <a:t> Nam </a:t>
            </a:r>
            <a:r>
              <a:rPr lang="en-US" sz="2500" dirty="0" err="1">
                <a:latin typeface="Times New Roman" panose="02020603050405020304" pitchFamily="18" charset="0"/>
                <a:cs typeface="Times New Roman" panose="02020603050405020304" pitchFamily="18" charset="0"/>
              </a:rPr>
              <a:t>áp</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dụng</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các</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chuẩn</a:t>
            </a:r>
            <a:r>
              <a:rPr lang="en-US" sz="2500" dirty="0">
                <a:latin typeface="Times New Roman" panose="02020603050405020304" pitchFamily="18" charset="0"/>
                <a:cs typeface="Times New Roman" panose="02020603050405020304" pitchFamily="18" charset="0"/>
              </a:rPr>
              <a:t> </a:t>
            </a:r>
            <a:r>
              <a:rPr lang="en-US" sz="2500" dirty="0" err="1">
                <a:latin typeface="Times New Roman" panose="02020603050405020304" pitchFamily="18" charset="0"/>
                <a:cs typeface="Times New Roman" panose="02020603050405020304" pitchFamily="18" charset="0"/>
              </a:rPr>
              <a:t>mực</a:t>
            </a:r>
            <a:r>
              <a:rPr lang="en-US" sz="2500" dirty="0">
                <a:latin typeface="Times New Roman" panose="02020603050405020304" pitchFamily="18" charset="0"/>
                <a:cs typeface="Times New Roman" panose="02020603050405020304" pitchFamily="18" charset="0"/>
              </a:rPr>
              <a:t> </a:t>
            </a:r>
            <a:r>
              <a:rPr lang="en-US" sz="2500" err="1">
                <a:latin typeface="Times New Roman" panose="02020603050405020304" pitchFamily="18" charset="0"/>
                <a:cs typeface="Times New Roman" panose="02020603050405020304" pitchFamily="18" charset="0"/>
              </a:rPr>
              <a:t>quốc</a:t>
            </a:r>
            <a:r>
              <a:rPr lang="en-US" sz="2500">
                <a:latin typeface="Times New Roman" panose="02020603050405020304" pitchFamily="18" charset="0"/>
                <a:cs typeface="Times New Roman" panose="02020603050405020304" pitchFamily="18" charset="0"/>
              </a:rPr>
              <a:t> </a:t>
            </a:r>
            <a:r>
              <a:rPr lang="en-US" sz="2500" smtClean="0">
                <a:latin typeface="Times New Roman" panose="02020603050405020304" pitchFamily="18" charset="0"/>
                <a:cs typeface="Times New Roman" panose="02020603050405020304" pitchFamily="18" charset="0"/>
              </a:rPr>
              <a:t>tế</a:t>
            </a:r>
            <a:endParaRPr lang="en-US" sz="2500" dirty="0">
              <a:latin typeface="Times New Roman" panose="02020603050405020304" pitchFamily="18" charset="0"/>
              <a:cs typeface="Times New Roman" panose="02020603050405020304" pitchFamily="18" charset="0"/>
            </a:endParaRP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2624479"/>
            <a:ext cx="609320"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85863" y="1516981"/>
            <a:ext cx="2387600" cy="17907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0"/>
            <a:ext cx="1736438"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79347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54162" y="4112081"/>
            <a:ext cx="889838"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4565205" y="4145122"/>
            <a:ext cx="3062574"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982" y="4962670"/>
            <a:ext cx="1982514"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9485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DBC8166-481C-4473-95F5-9A5B9073B7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A5A5CE6E-90AF-4D43-A014-1F9EC83EB9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êu đề 1">
            <a:extLst>
              <a:ext uri="{FF2B5EF4-FFF2-40B4-BE49-F238E27FC236}">
                <a16:creationId xmlns:a16="http://schemas.microsoft.com/office/drawing/2014/main" id="{201F2E1D-F4CE-45AA-B3E5-17F83E0B5651}"/>
              </a:ext>
            </a:extLst>
          </p:cNvPr>
          <p:cNvSpPr>
            <a:spLocks noGrp="1"/>
          </p:cNvSpPr>
          <p:nvPr>
            <p:ph type="title"/>
          </p:nvPr>
        </p:nvSpPr>
        <p:spPr>
          <a:xfrm>
            <a:off x="628650" y="643467"/>
            <a:ext cx="2213403" cy="5571066"/>
          </a:xfrm>
        </p:spPr>
        <p:txBody>
          <a:bodyPr>
            <a:normAutofit/>
          </a:bodyPr>
          <a:lstStyle/>
          <a:p>
            <a:r>
              <a:rPr lang="vi-VN" b="1" dirty="0">
                <a:solidFill>
                  <a:srgbClr val="FFFFFF"/>
                </a:solidFill>
              </a:rPr>
              <a:t>7. Kết cấu của đề tài</a:t>
            </a:r>
            <a:r>
              <a:rPr lang="en-US" dirty="0">
                <a:solidFill>
                  <a:srgbClr val="FFFFFF"/>
                </a:solidFill>
              </a:rPr>
              <a:t/>
            </a:r>
            <a:br>
              <a:rPr lang="en-US" dirty="0">
                <a:solidFill>
                  <a:srgbClr val="FFFFFF"/>
                </a:solidFill>
              </a:rPr>
            </a:br>
            <a:endParaRPr lang="en-US" dirty="0">
              <a:solidFill>
                <a:srgbClr val="FFFFFF"/>
              </a:solidFill>
            </a:endParaRPr>
          </a:p>
        </p:txBody>
      </p:sp>
      <p:sp>
        <p:nvSpPr>
          <p:cNvPr id="4" name="Straight Connector 3"/>
          <p:cNvSpPr/>
          <p:nvPr/>
        </p:nvSpPr>
        <p:spPr>
          <a:xfrm>
            <a:off x="4013000" y="686498"/>
            <a:ext cx="4718785" cy="0"/>
          </a:xfrm>
          <a:prstGeom prst="line">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Freeform 5"/>
          <p:cNvSpPr/>
          <p:nvPr/>
        </p:nvSpPr>
        <p:spPr>
          <a:xfrm>
            <a:off x="4013000" y="686498"/>
            <a:ext cx="4718785" cy="1841777"/>
          </a:xfrm>
          <a:custGeom>
            <a:avLst/>
            <a:gdLst>
              <a:gd name="connsiteX0" fmla="*/ 0 w 4718785"/>
              <a:gd name="connsiteY0" fmla="*/ 0 h 1841777"/>
              <a:gd name="connsiteX1" fmla="*/ 4718785 w 4718785"/>
              <a:gd name="connsiteY1" fmla="*/ 0 h 1841777"/>
              <a:gd name="connsiteX2" fmla="*/ 4718785 w 4718785"/>
              <a:gd name="connsiteY2" fmla="*/ 1841777 h 1841777"/>
              <a:gd name="connsiteX3" fmla="*/ 0 w 4718785"/>
              <a:gd name="connsiteY3" fmla="*/ 1841777 h 1841777"/>
              <a:gd name="connsiteX4" fmla="*/ 0 w 4718785"/>
              <a:gd name="connsiteY4" fmla="*/ 0 h 18417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8785" h="1841777">
                <a:moveTo>
                  <a:pt x="0" y="0"/>
                </a:moveTo>
                <a:lnTo>
                  <a:pt x="4718785" y="0"/>
                </a:lnTo>
                <a:lnTo>
                  <a:pt x="4718785" y="1841777"/>
                </a:lnTo>
                <a:lnTo>
                  <a:pt x="0" y="184177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vi-VN" sz="2800" kern="1200" dirty="0">
                <a:solidFill>
                  <a:srgbClr val="FF0000"/>
                </a:solidFill>
                <a:latin typeface="+mj-lt"/>
              </a:rPr>
              <a:t>Chương 1: Chuẩn mực kế toán quốc tế về tài sản cố định.</a:t>
            </a:r>
            <a:endParaRPr lang="en-US" sz="2800" kern="1200" dirty="0">
              <a:solidFill>
                <a:srgbClr val="FF0000"/>
              </a:solidFill>
              <a:latin typeface="+mj-lt"/>
            </a:endParaRPr>
          </a:p>
        </p:txBody>
      </p:sp>
      <p:sp>
        <p:nvSpPr>
          <p:cNvPr id="7" name="Straight Connector 6"/>
          <p:cNvSpPr/>
          <p:nvPr/>
        </p:nvSpPr>
        <p:spPr>
          <a:xfrm>
            <a:off x="4013000" y="2528276"/>
            <a:ext cx="4718785" cy="0"/>
          </a:xfrm>
          <a:prstGeom prst="line">
            <a:avLst/>
          </a:prstGeom>
        </p:spPr>
        <p:style>
          <a:lnRef idx="2">
            <a:schemeClr val="accent2">
              <a:hueOff val="2340759"/>
              <a:satOff val="-2919"/>
              <a:lumOff val="686"/>
              <a:alphaOff val="0"/>
            </a:schemeClr>
          </a:lnRef>
          <a:fillRef idx="1">
            <a:schemeClr val="accent2">
              <a:hueOff val="2340759"/>
              <a:satOff val="-2919"/>
              <a:lumOff val="686"/>
              <a:alphaOff val="0"/>
            </a:schemeClr>
          </a:fillRef>
          <a:effectRef idx="0">
            <a:schemeClr val="accent2">
              <a:hueOff val="2340759"/>
              <a:satOff val="-2919"/>
              <a:lumOff val="686"/>
              <a:alphaOff val="0"/>
            </a:schemeClr>
          </a:effectRef>
          <a:fontRef idx="minor">
            <a:schemeClr val="lt1"/>
          </a:fontRef>
        </p:style>
      </p:sp>
      <p:sp>
        <p:nvSpPr>
          <p:cNvPr id="8" name="Freeform 7"/>
          <p:cNvSpPr/>
          <p:nvPr/>
        </p:nvSpPr>
        <p:spPr>
          <a:xfrm>
            <a:off x="4013000" y="2528276"/>
            <a:ext cx="4718785" cy="1841777"/>
          </a:xfrm>
          <a:custGeom>
            <a:avLst/>
            <a:gdLst>
              <a:gd name="connsiteX0" fmla="*/ 0 w 4718785"/>
              <a:gd name="connsiteY0" fmla="*/ 0 h 1841777"/>
              <a:gd name="connsiteX1" fmla="*/ 4718785 w 4718785"/>
              <a:gd name="connsiteY1" fmla="*/ 0 h 1841777"/>
              <a:gd name="connsiteX2" fmla="*/ 4718785 w 4718785"/>
              <a:gd name="connsiteY2" fmla="*/ 1841777 h 1841777"/>
              <a:gd name="connsiteX3" fmla="*/ 0 w 4718785"/>
              <a:gd name="connsiteY3" fmla="*/ 1841777 h 1841777"/>
              <a:gd name="connsiteX4" fmla="*/ 0 w 4718785"/>
              <a:gd name="connsiteY4" fmla="*/ 0 h 18417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8785" h="1841777">
                <a:moveTo>
                  <a:pt x="0" y="0"/>
                </a:moveTo>
                <a:lnTo>
                  <a:pt x="4718785" y="0"/>
                </a:lnTo>
                <a:lnTo>
                  <a:pt x="4718785" y="1841777"/>
                </a:lnTo>
                <a:lnTo>
                  <a:pt x="0" y="184177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vi-VN" sz="2800" kern="1200" dirty="0">
                <a:solidFill>
                  <a:srgbClr val="00B050"/>
                </a:solidFill>
                <a:latin typeface="+mj-lt"/>
              </a:rPr>
              <a:t>Chương 2: So sánh chuẩn mực kế toán quốc tế và chuẩn mực kế toán Việt Nam về Tài sản cố định.</a:t>
            </a:r>
            <a:endParaRPr lang="en-US" sz="2800" kern="1200" dirty="0">
              <a:solidFill>
                <a:srgbClr val="00B050"/>
              </a:solidFill>
              <a:latin typeface="+mj-lt"/>
            </a:endParaRPr>
          </a:p>
        </p:txBody>
      </p:sp>
      <p:sp>
        <p:nvSpPr>
          <p:cNvPr id="9" name="Straight Connector 8"/>
          <p:cNvSpPr/>
          <p:nvPr/>
        </p:nvSpPr>
        <p:spPr>
          <a:xfrm>
            <a:off x="4013000" y="4370054"/>
            <a:ext cx="4718785" cy="0"/>
          </a:xfrm>
          <a:prstGeom prst="line">
            <a:avLst/>
          </a:prstGeom>
        </p:spPr>
        <p:style>
          <a:lnRef idx="2">
            <a:schemeClr val="accent2">
              <a:hueOff val="4681519"/>
              <a:satOff val="-5839"/>
              <a:lumOff val="1373"/>
              <a:alphaOff val="0"/>
            </a:schemeClr>
          </a:lnRef>
          <a:fillRef idx="1">
            <a:schemeClr val="accent2">
              <a:hueOff val="4681519"/>
              <a:satOff val="-5839"/>
              <a:lumOff val="1373"/>
              <a:alphaOff val="0"/>
            </a:schemeClr>
          </a:fillRef>
          <a:effectRef idx="0">
            <a:schemeClr val="accent2">
              <a:hueOff val="4681519"/>
              <a:satOff val="-5839"/>
              <a:lumOff val="1373"/>
              <a:alphaOff val="0"/>
            </a:schemeClr>
          </a:effectRef>
          <a:fontRef idx="minor">
            <a:schemeClr val="lt1"/>
          </a:fontRef>
        </p:style>
      </p:sp>
      <p:sp>
        <p:nvSpPr>
          <p:cNvPr id="10" name="Freeform 9"/>
          <p:cNvSpPr/>
          <p:nvPr/>
        </p:nvSpPr>
        <p:spPr>
          <a:xfrm>
            <a:off x="4013000" y="4370054"/>
            <a:ext cx="4718785" cy="1841777"/>
          </a:xfrm>
          <a:custGeom>
            <a:avLst/>
            <a:gdLst>
              <a:gd name="connsiteX0" fmla="*/ 0 w 4718785"/>
              <a:gd name="connsiteY0" fmla="*/ 0 h 1841777"/>
              <a:gd name="connsiteX1" fmla="*/ 4718785 w 4718785"/>
              <a:gd name="connsiteY1" fmla="*/ 0 h 1841777"/>
              <a:gd name="connsiteX2" fmla="*/ 4718785 w 4718785"/>
              <a:gd name="connsiteY2" fmla="*/ 1841777 h 1841777"/>
              <a:gd name="connsiteX3" fmla="*/ 0 w 4718785"/>
              <a:gd name="connsiteY3" fmla="*/ 1841777 h 1841777"/>
              <a:gd name="connsiteX4" fmla="*/ 0 w 4718785"/>
              <a:gd name="connsiteY4" fmla="*/ 0 h 18417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8785" h="1841777">
                <a:moveTo>
                  <a:pt x="0" y="0"/>
                </a:moveTo>
                <a:lnTo>
                  <a:pt x="4718785" y="0"/>
                </a:lnTo>
                <a:lnTo>
                  <a:pt x="4718785" y="1841777"/>
                </a:lnTo>
                <a:lnTo>
                  <a:pt x="0" y="184177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vi-VN" sz="2800" kern="1200" dirty="0">
                <a:solidFill>
                  <a:srgbClr val="0070C0"/>
                </a:solidFill>
                <a:latin typeface="+mj-lt"/>
              </a:rPr>
              <a:t>Chương 3: </a:t>
            </a:r>
            <a:r>
              <a:rPr lang="vi-VN" sz="2800" kern="1200" dirty="0" err="1">
                <a:solidFill>
                  <a:srgbClr val="0070C0"/>
                </a:solidFill>
                <a:latin typeface="+mj-lt"/>
              </a:rPr>
              <a:t>Điều</a:t>
            </a:r>
            <a:r>
              <a:rPr lang="vi-VN" sz="2800" kern="1200" dirty="0">
                <a:solidFill>
                  <a:srgbClr val="0070C0"/>
                </a:solidFill>
                <a:latin typeface="+mj-lt"/>
              </a:rPr>
              <a:t> </a:t>
            </a:r>
            <a:r>
              <a:rPr lang="vi-VN" sz="2800" kern="1200" dirty="0" err="1">
                <a:solidFill>
                  <a:srgbClr val="0070C0"/>
                </a:solidFill>
                <a:latin typeface="+mj-lt"/>
              </a:rPr>
              <a:t>kiện</a:t>
            </a:r>
            <a:r>
              <a:rPr lang="vi-VN" sz="2800" kern="1200" dirty="0">
                <a:solidFill>
                  <a:srgbClr val="0070C0"/>
                </a:solidFill>
                <a:latin typeface="+mj-lt"/>
              </a:rPr>
              <a:t> </a:t>
            </a:r>
            <a:r>
              <a:rPr lang="vi-VN" sz="2800" kern="1200" dirty="0" err="1">
                <a:solidFill>
                  <a:srgbClr val="0070C0"/>
                </a:solidFill>
                <a:latin typeface="+mj-lt"/>
              </a:rPr>
              <a:t>áp</a:t>
            </a:r>
            <a:r>
              <a:rPr lang="vi-VN" sz="2800" kern="1200" dirty="0">
                <a:solidFill>
                  <a:srgbClr val="0070C0"/>
                </a:solidFill>
                <a:latin typeface="+mj-lt"/>
              </a:rPr>
              <a:t> </a:t>
            </a:r>
            <a:r>
              <a:rPr lang="vi-VN" sz="2800" kern="1200" dirty="0" err="1">
                <a:solidFill>
                  <a:srgbClr val="0070C0"/>
                </a:solidFill>
                <a:latin typeface="+mj-lt"/>
              </a:rPr>
              <a:t>dụng</a:t>
            </a:r>
            <a:r>
              <a:rPr lang="vi-VN" sz="2800" kern="1200" dirty="0">
                <a:solidFill>
                  <a:srgbClr val="0070C0"/>
                </a:solidFill>
                <a:latin typeface="+mj-lt"/>
              </a:rPr>
              <a:t> </a:t>
            </a:r>
            <a:r>
              <a:rPr lang="vi-VN" sz="2800" kern="1200" dirty="0" err="1">
                <a:solidFill>
                  <a:srgbClr val="0070C0"/>
                </a:solidFill>
                <a:latin typeface="+mj-lt"/>
              </a:rPr>
              <a:t>chuẩn</a:t>
            </a:r>
            <a:r>
              <a:rPr lang="vi-VN" sz="2800" kern="1200" dirty="0">
                <a:solidFill>
                  <a:srgbClr val="0070C0"/>
                </a:solidFill>
                <a:latin typeface="+mj-lt"/>
              </a:rPr>
              <a:t> </a:t>
            </a:r>
            <a:r>
              <a:rPr lang="vi-VN" sz="2800" kern="1200" dirty="0" err="1">
                <a:solidFill>
                  <a:srgbClr val="0070C0"/>
                </a:solidFill>
                <a:latin typeface="+mj-lt"/>
              </a:rPr>
              <a:t>mực</a:t>
            </a:r>
            <a:r>
              <a:rPr lang="vi-VN" sz="2800" kern="1200" dirty="0">
                <a:solidFill>
                  <a:srgbClr val="0070C0"/>
                </a:solidFill>
                <a:latin typeface="+mj-lt"/>
              </a:rPr>
              <a:t> </a:t>
            </a:r>
            <a:r>
              <a:rPr lang="vi-VN" sz="2800" kern="1200" dirty="0" err="1">
                <a:solidFill>
                  <a:srgbClr val="0070C0"/>
                </a:solidFill>
                <a:latin typeface="+mj-lt"/>
              </a:rPr>
              <a:t>kế</a:t>
            </a:r>
            <a:r>
              <a:rPr lang="vi-VN" sz="2800" kern="1200" dirty="0">
                <a:solidFill>
                  <a:srgbClr val="0070C0"/>
                </a:solidFill>
                <a:latin typeface="+mj-lt"/>
              </a:rPr>
              <a:t> </a:t>
            </a:r>
            <a:r>
              <a:rPr lang="vi-VN" sz="2800" kern="1200" dirty="0" err="1">
                <a:solidFill>
                  <a:srgbClr val="0070C0"/>
                </a:solidFill>
                <a:latin typeface="+mj-lt"/>
              </a:rPr>
              <a:t>toán</a:t>
            </a:r>
            <a:r>
              <a:rPr lang="vi-VN" sz="2800" kern="1200" dirty="0">
                <a:solidFill>
                  <a:srgbClr val="0070C0"/>
                </a:solidFill>
                <a:latin typeface="+mj-lt"/>
              </a:rPr>
              <a:t> </a:t>
            </a:r>
            <a:r>
              <a:rPr lang="vi-VN" sz="2800" kern="1200" dirty="0" err="1">
                <a:solidFill>
                  <a:srgbClr val="0070C0"/>
                </a:solidFill>
                <a:latin typeface="+mj-lt"/>
              </a:rPr>
              <a:t>quốc</a:t>
            </a:r>
            <a:r>
              <a:rPr lang="vi-VN" sz="2800" kern="1200" dirty="0">
                <a:solidFill>
                  <a:srgbClr val="0070C0"/>
                </a:solidFill>
                <a:latin typeface="+mj-lt"/>
              </a:rPr>
              <a:t> </a:t>
            </a:r>
            <a:r>
              <a:rPr lang="vi-VN" sz="2800" kern="1200" dirty="0" err="1">
                <a:solidFill>
                  <a:srgbClr val="0070C0"/>
                </a:solidFill>
                <a:latin typeface="+mj-lt"/>
              </a:rPr>
              <a:t>tế</a:t>
            </a:r>
            <a:r>
              <a:rPr lang="vi-VN" sz="2800" kern="1200" dirty="0">
                <a:solidFill>
                  <a:srgbClr val="0070C0"/>
                </a:solidFill>
                <a:latin typeface="+mj-lt"/>
              </a:rPr>
              <a:t> </a:t>
            </a:r>
            <a:r>
              <a:rPr lang="vi-VN" sz="2800" kern="1200" dirty="0" err="1">
                <a:solidFill>
                  <a:srgbClr val="0070C0"/>
                </a:solidFill>
                <a:latin typeface="+mj-lt"/>
              </a:rPr>
              <a:t>về</a:t>
            </a:r>
            <a:r>
              <a:rPr lang="vi-VN" sz="2800" kern="1200" dirty="0">
                <a:solidFill>
                  <a:srgbClr val="0070C0"/>
                </a:solidFill>
                <a:latin typeface="+mj-lt"/>
              </a:rPr>
              <a:t> </a:t>
            </a:r>
            <a:r>
              <a:rPr lang="vi-VN" sz="2800" kern="1200" dirty="0" err="1">
                <a:solidFill>
                  <a:srgbClr val="0070C0"/>
                </a:solidFill>
                <a:latin typeface="+mj-lt"/>
              </a:rPr>
              <a:t>Tài</a:t>
            </a:r>
            <a:r>
              <a:rPr lang="vi-VN" sz="2800" kern="1200" dirty="0">
                <a:solidFill>
                  <a:srgbClr val="0070C0"/>
                </a:solidFill>
                <a:latin typeface="+mj-lt"/>
              </a:rPr>
              <a:t> </a:t>
            </a:r>
            <a:r>
              <a:rPr lang="vi-VN" sz="2800" kern="1200" dirty="0" err="1">
                <a:solidFill>
                  <a:srgbClr val="0070C0"/>
                </a:solidFill>
                <a:latin typeface="+mj-lt"/>
              </a:rPr>
              <a:t>sản</a:t>
            </a:r>
            <a:r>
              <a:rPr lang="vi-VN" sz="2800" kern="1200" dirty="0">
                <a:solidFill>
                  <a:srgbClr val="0070C0"/>
                </a:solidFill>
                <a:latin typeface="+mj-lt"/>
              </a:rPr>
              <a:t> </a:t>
            </a:r>
            <a:r>
              <a:rPr lang="vi-VN" sz="2800" kern="1200" dirty="0" err="1">
                <a:solidFill>
                  <a:srgbClr val="0070C0"/>
                </a:solidFill>
                <a:latin typeface="+mj-lt"/>
              </a:rPr>
              <a:t>cố</a:t>
            </a:r>
            <a:r>
              <a:rPr lang="vi-VN" sz="2800" kern="1200" dirty="0">
                <a:solidFill>
                  <a:srgbClr val="0070C0"/>
                </a:solidFill>
                <a:latin typeface="+mj-lt"/>
              </a:rPr>
              <a:t> </a:t>
            </a:r>
            <a:r>
              <a:rPr lang="vi-VN" sz="2800" kern="1200" dirty="0" err="1">
                <a:solidFill>
                  <a:srgbClr val="0070C0"/>
                </a:solidFill>
                <a:latin typeface="+mj-lt"/>
              </a:rPr>
              <a:t>định</a:t>
            </a:r>
            <a:r>
              <a:rPr lang="vi-VN" sz="2800" kern="1200" dirty="0">
                <a:solidFill>
                  <a:srgbClr val="0070C0"/>
                </a:solidFill>
                <a:latin typeface="+mj-lt"/>
              </a:rPr>
              <a:t> </a:t>
            </a:r>
            <a:r>
              <a:rPr lang="vi-VN" sz="2800" kern="1200" dirty="0" err="1">
                <a:solidFill>
                  <a:srgbClr val="0070C0"/>
                </a:solidFill>
                <a:latin typeface="+mj-lt"/>
              </a:rPr>
              <a:t>vào</a:t>
            </a:r>
            <a:r>
              <a:rPr lang="vi-VN" sz="2800" kern="1200" dirty="0">
                <a:solidFill>
                  <a:srgbClr val="0070C0"/>
                </a:solidFill>
                <a:latin typeface="+mj-lt"/>
              </a:rPr>
              <a:t> </a:t>
            </a:r>
            <a:r>
              <a:rPr lang="vi-VN" sz="2800" kern="1200" dirty="0" err="1">
                <a:solidFill>
                  <a:srgbClr val="0070C0"/>
                </a:solidFill>
                <a:latin typeface="+mj-lt"/>
              </a:rPr>
              <a:t>các</a:t>
            </a:r>
            <a:r>
              <a:rPr lang="vi-VN" sz="2800" kern="1200" dirty="0">
                <a:solidFill>
                  <a:srgbClr val="0070C0"/>
                </a:solidFill>
                <a:latin typeface="+mj-lt"/>
              </a:rPr>
              <a:t> doanh </a:t>
            </a:r>
            <a:r>
              <a:rPr lang="vi-VN" sz="2800" kern="1200" dirty="0" err="1">
                <a:solidFill>
                  <a:srgbClr val="0070C0"/>
                </a:solidFill>
                <a:latin typeface="+mj-lt"/>
              </a:rPr>
              <a:t>nghiệp</a:t>
            </a:r>
            <a:r>
              <a:rPr lang="vi-VN" sz="2800" kern="1200" dirty="0">
                <a:solidFill>
                  <a:srgbClr val="0070C0"/>
                </a:solidFill>
                <a:latin typeface="+mj-lt"/>
              </a:rPr>
              <a:t> </a:t>
            </a:r>
            <a:r>
              <a:rPr lang="vi-VN" sz="2800" kern="1200" dirty="0" err="1">
                <a:solidFill>
                  <a:srgbClr val="0070C0"/>
                </a:solidFill>
                <a:latin typeface="+mj-lt"/>
              </a:rPr>
              <a:t>Việt</a:t>
            </a:r>
            <a:r>
              <a:rPr lang="vi-VN" sz="2800" kern="1200" dirty="0">
                <a:solidFill>
                  <a:srgbClr val="0070C0"/>
                </a:solidFill>
                <a:latin typeface="+mj-lt"/>
              </a:rPr>
              <a:t> Nam.</a:t>
            </a:r>
            <a:r>
              <a:rPr lang="vi-VN" sz="2400" kern="1200" dirty="0">
                <a:latin typeface="+mj-lt"/>
              </a:rPr>
              <a:t/>
            </a:r>
            <a:br>
              <a:rPr lang="vi-VN" sz="2400" kern="1200" dirty="0">
                <a:latin typeface="+mj-lt"/>
              </a:rPr>
            </a:br>
            <a:endParaRPr lang="en-US" sz="2400" kern="1200" dirty="0">
              <a:latin typeface="+mj-lt"/>
            </a:endParaRPr>
          </a:p>
        </p:txBody>
      </p:sp>
    </p:spTree>
    <p:extLst>
      <p:ext uri="{BB962C8B-B14F-4D97-AF65-F5344CB8AC3E}">
        <p14:creationId xmlns:p14="http://schemas.microsoft.com/office/powerpoint/2010/main" val="312968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80">
                                          <p:stCondLst>
                                            <p:cond delay="0"/>
                                          </p:stCondLst>
                                        </p:cTn>
                                        <p:tgtEl>
                                          <p:spTgt spid="8"/>
                                        </p:tgtEl>
                                      </p:cBhvr>
                                    </p:animEffect>
                                    <p:anim calcmode="lin" valueType="num">
                                      <p:cBhvr>
                                        <p:cTn id="1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3" dur="26">
                                          <p:stCondLst>
                                            <p:cond delay="650"/>
                                          </p:stCondLst>
                                        </p:cTn>
                                        <p:tgtEl>
                                          <p:spTgt spid="8"/>
                                        </p:tgtEl>
                                      </p:cBhvr>
                                      <p:to x="100000" y="60000"/>
                                    </p:animScale>
                                    <p:animScale>
                                      <p:cBhvr>
                                        <p:cTn id="24" dur="166" decel="50000">
                                          <p:stCondLst>
                                            <p:cond delay="676"/>
                                          </p:stCondLst>
                                        </p:cTn>
                                        <p:tgtEl>
                                          <p:spTgt spid="8"/>
                                        </p:tgtEl>
                                      </p:cBhvr>
                                      <p:to x="100000" y="100000"/>
                                    </p:animScale>
                                    <p:animScale>
                                      <p:cBhvr>
                                        <p:cTn id="25" dur="26">
                                          <p:stCondLst>
                                            <p:cond delay="1312"/>
                                          </p:stCondLst>
                                        </p:cTn>
                                        <p:tgtEl>
                                          <p:spTgt spid="8"/>
                                        </p:tgtEl>
                                      </p:cBhvr>
                                      <p:to x="100000" y="80000"/>
                                    </p:animScale>
                                    <p:animScale>
                                      <p:cBhvr>
                                        <p:cTn id="26" dur="166" decel="50000">
                                          <p:stCondLst>
                                            <p:cond delay="1338"/>
                                          </p:stCondLst>
                                        </p:cTn>
                                        <p:tgtEl>
                                          <p:spTgt spid="8"/>
                                        </p:tgtEl>
                                      </p:cBhvr>
                                      <p:to x="100000" y="100000"/>
                                    </p:animScale>
                                    <p:animScale>
                                      <p:cBhvr>
                                        <p:cTn id="27" dur="26">
                                          <p:stCondLst>
                                            <p:cond delay="1642"/>
                                          </p:stCondLst>
                                        </p:cTn>
                                        <p:tgtEl>
                                          <p:spTgt spid="8"/>
                                        </p:tgtEl>
                                      </p:cBhvr>
                                      <p:to x="100000" y="90000"/>
                                    </p:animScale>
                                    <p:animScale>
                                      <p:cBhvr>
                                        <p:cTn id="28" dur="166" decel="50000">
                                          <p:stCondLst>
                                            <p:cond delay="1668"/>
                                          </p:stCondLst>
                                        </p:cTn>
                                        <p:tgtEl>
                                          <p:spTgt spid="8"/>
                                        </p:tgtEl>
                                      </p:cBhvr>
                                      <p:to x="100000" y="100000"/>
                                    </p:animScale>
                                    <p:animScale>
                                      <p:cBhvr>
                                        <p:cTn id="29" dur="26">
                                          <p:stCondLst>
                                            <p:cond delay="1808"/>
                                          </p:stCondLst>
                                        </p:cTn>
                                        <p:tgtEl>
                                          <p:spTgt spid="8"/>
                                        </p:tgtEl>
                                      </p:cBhvr>
                                      <p:to x="100000" y="95000"/>
                                    </p:animScale>
                                    <p:animScale>
                                      <p:cBhvr>
                                        <p:cTn id="30" dur="166" decel="50000">
                                          <p:stCondLst>
                                            <p:cond delay="1834"/>
                                          </p:stCondLst>
                                        </p:cTn>
                                        <p:tgtEl>
                                          <p:spTgt spid="8"/>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anim calcmode="lin" valueType="num">
                                      <p:cBhvr>
                                        <p:cTn id="35" dur="10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36" dur="1000" fill="hold"/>
                                        <p:tgtEl>
                                          <p:spTgt spid="10">
                                            <p:txEl>
                                              <p:pRg st="0" end="0"/>
                                            </p:txEl>
                                          </p:spTgt>
                                        </p:tgtEl>
                                        <p:attrNameLst>
                                          <p:attrName>ppt_h</p:attrName>
                                        </p:attrNameLst>
                                      </p:cBhvr>
                                      <p:tavLst>
                                        <p:tav tm="0">
                                          <p:val>
                                            <p:fltVal val="0"/>
                                          </p:val>
                                        </p:tav>
                                        <p:tav tm="100000">
                                          <p:val>
                                            <p:strVal val="#ppt_h"/>
                                          </p:val>
                                        </p:tav>
                                      </p:tavLst>
                                    </p:anim>
                                    <p:anim calcmode="lin" valueType="num">
                                      <p:cBhvr>
                                        <p:cTn id="37" dur="1000" fill="hold"/>
                                        <p:tgtEl>
                                          <p:spTgt spid="10">
                                            <p:txEl>
                                              <p:pRg st="0" end="0"/>
                                            </p:txEl>
                                          </p:spTgt>
                                        </p:tgtEl>
                                        <p:attrNameLst>
                                          <p:attrName>style.rotation</p:attrName>
                                        </p:attrNameLst>
                                      </p:cBhvr>
                                      <p:tavLst>
                                        <p:tav tm="0">
                                          <p:val>
                                            <p:fltVal val="90"/>
                                          </p:val>
                                        </p:tav>
                                        <p:tav tm="100000">
                                          <p:val>
                                            <p:fltVal val="0"/>
                                          </p:val>
                                        </p:tav>
                                      </p:tavLst>
                                    </p:anim>
                                    <p:animEffect transition="in" filter="fade">
                                      <p:cBhvr>
                                        <p:cTn id="38"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650</TotalTime>
  <Words>3457</Words>
  <Application>Microsoft Office PowerPoint</Application>
  <PresentationFormat>On-screen Show (4:3)</PresentationFormat>
  <Paragraphs>176</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Algerian</vt:lpstr>
      <vt:lpstr>Arial</vt:lpstr>
      <vt:lpstr>Calibri</vt:lpstr>
      <vt:lpstr>Times New Roman</vt:lpstr>
      <vt:lpstr>Wingdings</vt:lpstr>
      <vt:lpstr>Office Theme</vt:lpstr>
      <vt:lpstr>PowerPoint Presentation</vt:lpstr>
      <vt:lpstr>PowerPoint Presentation</vt:lpstr>
      <vt:lpstr>1. Tính cấp thiết của đề tài </vt:lpstr>
      <vt:lpstr>2. Mục đích nghiên cứu </vt:lpstr>
      <vt:lpstr>3.Đối tượng và phạm vi nghiên cứu </vt:lpstr>
      <vt:lpstr>4. Nhiệm vụ nghiên cứu</vt:lpstr>
      <vt:lpstr>5.Phương pháp nghiên cứu </vt:lpstr>
      <vt:lpstr>6. Ý nghĩa khoa học và thực tiễn của đề tài</vt:lpstr>
      <vt:lpstr>7. Kết cấu của đề tài </vt:lpstr>
      <vt:lpstr>CHƯƠNG 1. CHUẨN MỰC KẾ TOÁN QUỐC TẾ VỀ TÀI SẢN CỐ ĐỊNH </vt:lpstr>
      <vt:lpstr>1.1. Khái niệm và sự cần thiết phải có chuẩn mực kế toán </vt:lpstr>
      <vt:lpstr>PowerPoint Presentation</vt:lpstr>
      <vt:lpstr>PowerPoint Presentation</vt:lpstr>
      <vt:lpstr>CHƯƠNG 2. SO SÁNH CHUẨN MỰC KẾ TOÁN QUỐC TẾ VÀ CHUẨN MỰC KẾ TOÁN VIỆT NAM VỀ TÀI SẢN CỐ ĐỊNH </vt:lpstr>
      <vt:lpstr>Sự tương đồng trong kế toán TSCĐ hữu hình.</vt:lpstr>
      <vt:lpstr>1. Điểm khác nhau giữa IAS 16 và VAS 03 </vt:lpstr>
      <vt:lpstr>Điểm tương đồng trong kế toán TSCĐ vô hình </vt:lpstr>
      <vt:lpstr>Điểm khác nhau giữa IAS 38 và VAS 04 </vt:lpstr>
      <vt:lpstr>CHƯƠNG 3. ĐIỀU KIỆN ÁP DỤNG CHUẨN MỰC KẾ TOÁN QUỐC TẾ VỀ TÀI SẢN CỐ ĐỊNH VÀO DOANH NGHIỆP VIỆT NAM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LE THANH SON</dc:creator>
  <cp:lastModifiedBy>ADMIN</cp:lastModifiedBy>
  <cp:revision>47</cp:revision>
  <dcterms:created xsi:type="dcterms:W3CDTF">2020-07-04T13:11:15Z</dcterms:created>
  <dcterms:modified xsi:type="dcterms:W3CDTF">2020-07-06T01:57:14Z</dcterms:modified>
</cp:coreProperties>
</file>