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56"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86587F1-515F-4140-AFDE-9CC58D01ED02}" type="datetimeFigureOut">
              <a:rPr lang="en-US" smtClean="0"/>
              <a:t>01/08/2020</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7DCCF244-6863-4372-BC9E-4C4BC57929E5}" type="slidenum">
              <a:rPr lang="en-US" smtClean="0"/>
              <a:t>‹#›</a:t>
            </a:fld>
            <a:endParaRPr lang="en-US"/>
          </a:p>
        </p:txBody>
      </p:sp>
    </p:spTree>
    <p:extLst>
      <p:ext uri="{BB962C8B-B14F-4D97-AF65-F5344CB8AC3E}">
        <p14:creationId xmlns:p14="http://schemas.microsoft.com/office/powerpoint/2010/main" val="2629774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86587F1-515F-4140-AFDE-9CC58D01ED02}" type="datetimeFigureOut">
              <a:rPr lang="en-US" smtClean="0"/>
              <a:t>01/08/2020</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7DCCF244-6863-4372-BC9E-4C4BC57929E5}" type="slidenum">
              <a:rPr lang="en-US" smtClean="0"/>
              <a:t>‹#›</a:t>
            </a:fld>
            <a:endParaRPr lang="en-US"/>
          </a:p>
        </p:txBody>
      </p:sp>
    </p:spTree>
    <p:extLst>
      <p:ext uri="{BB962C8B-B14F-4D97-AF65-F5344CB8AC3E}">
        <p14:creationId xmlns:p14="http://schemas.microsoft.com/office/powerpoint/2010/main" val="358360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86587F1-515F-4140-AFDE-9CC58D01ED02}" type="datetimeFigureOut">
              <a:rPr lang="en-US" smtClean="0"/>
              <a:t>01/08/2020</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7DCCF244-6863-4372-BC9E-4C4BC57929E5}"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012634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986587F1-515F-4140-AFDE-9CC58D01ED02}" type="datetimeFigureOut">
              <a:rPr lang="en-US" smtClean="0"/>
              <a:t>01/08/2020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7DCCF244-6863-4372-BC9E-4C4BC57929E5}" type="slidenum">
              <a:rPr lang="en-US" smtClean="0"/>
              <a:t>‹#›</a:t>
            </a:fld>
            <a:endParaRPr lang="en-US"/>
          </a:p>
        </p:txBody>
      </p:sp>
    </p:spTree>
    <p:extLst>
      <p:ext uri="{BB962C8B-B14F-4D97-AF65-F5344CB8AC3E}">
        <p14:creationId xmlns:p14="http://schemas.microsoft.com/office/powerpoint/2010/main" val="1908965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986587F1-515F-4140-AFDE-9CC58D01ED02}" type="datetimeFigureOut">
              <a:rPr lang="en-US" smtClean="0"/>
              <a:t>01/08/2020</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7DCCF244-6863-4372-BC9E-4C4BC57929E5}"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7970937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986587F1-515F-4140-AFDE-9CC58D01ED02}" type="datetimeFigureOut">
              <a:rPr lang="en-US" smtClean="0"/>
              <a:t>01/08/2020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7DCCF244-6863-4372-BC9E-4C4BC57929E5}" type="slidenum">
              <a:rPr lang="en-US" smtClean="0"/>
              <a:t>‹#›</a:t>
            </a:fld>
            <a:endParaRPr lang="en-US"/>
          </a:p>
        </p:txBody>
      </p:sp>
    </p:spTree>
    <p:extLst>
      <p:ext uri="{BB962C8B-B14F-4D97-AF65-F5344CB8AC3E}">
        <p14:creationId xmlns:p14="http://schemas.microsoft.com/office/powerpoint/2010/main" val="17614923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86587F1-515F-4140-AFDE-9CC58D01ED02}" type="datetimeFigureOut">
              <a:rPr lang="en-US" smtClean="0"/>
              <a:t>01/08/2020</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DCCF244-6863-4372-BC9E-4C4BC57929E5}" type="slidenum">
              <a:rPr lang="en-US" smtClean="0"/>
              <a:t>‹#›</a:t>
            </a:fld>
            <a:endParaRPr lang="en-US"/>
          </a:p>
        </p:txBody>
      </p:sp>
    </p:spTree>
    <p:extLst>
      <p:ext uri="{BB962C8B-B14F-4D97-AF65-F5344CB8AC3E}">
        <p14:creationId xmlns:p14="http://schemas.microsoft.com/office/powerpoint/2010/main" val="27033186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86587F1-515F-4140-AFDE-9CC58D01ED02}" type="datetimeFigureOut">
              <a:rPr lang="en-US" smtClean="0"/>
              <a:t>01/08/2020</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DCCF244-6863-4372-BC9E-4C4BC57929E5}" type="slidenum">
              <a:rPr lang="en-US" smtClean="0"/>
              <a:t>‹#›</a:t>
            </a:fld>
            <a:endParaRPr lang="en-US"/>
          </a:p>
        </p:txBody>
      </p:sp>
    </p:spTree>
    <p:extLst>
      <p:ext uri="{BB962C8B-B14F-4D97-AF65-F5344CB8AC3E}">
        <p14:creationId xmlns:p14="http://schemas.microsoft.com/office/powerpoint/2010/main" val="2780739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86587F1-515F-4140-AFDE-9CC58D01ED02}" type="datetimeFigureOut">
              <a:rPr lang="en-US" smtClean="0"/>
              <a:t>01/08/2020</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DCCF244-6863-4372-BC9E-4C4BC57929E5}" type="slidenum">
              <a:rPr lang="en-US" smtClean="0"/>
              <a:t>‹#›</a:t>
            </a:fld>
            <a:endParaRPr lang="en-US"/>
          </a:p>
        </p:txBody>
      </p:sp>
    </p:spTree>
    <p:extLst>
      <p:ext uri="{BB962C8B-B14F-4D97-AF65-F5344CB8AC3E}">
        <p14:creationId xmlns:p14="http://schemas.microsoft.com/office/powerpoint/2010/main" val="1844152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86587F1-515F-4140-AFDE-9CC58D01ED02}" type="datetimeFigureOut">
              <a:rPr lang="en-US" smtClean="0"/>
              <a:t>01/08/2020</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7DCCF244-6863-4372-BC9E-4C4BC57929E5}" type="slidenum">
              <a:rPr lang="en-US" smtClean="0"/>
              <a:t>‹#›</a:t>
            </a:fld>
            <a:endParaRPr lang="en-US"/>
          </a:p>
        </p:txBody>
      </p:sp>
    </p:spTree>
    <p:extLst>
      <p:ext uri="{BB962C8B-B14F-4D97-AF65-F5344CB8AC3E}">
        <p14:creationId xmlns:p14="http://schemas.microsoft.com/office/powerpoint/2010/main" val="49995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86587F1-515F-4140-AFDE-9CC58D01ED02}" type="datetimeFigureOut">
              <a:rPr lang="en-US" smtClean="0"/>
              <a:t>01/08/2020</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7DCCF244-6863-4372-BC9E-4C4BC57929E5}" type="slidenum">
              <a:rPr lang="en-US" smtClean="0"/>
              <a:t>‹#›</a:t>
            </a:fld>
            <a:endParaRPr lang="en-US"/>
          </a:p>
        </p:txBody>
      </p:sp>
    </p:spTree>
    <p:extLst>
      <p:ext uri="{BB962C8B-B14F-4D97-AF65-F5344CB8AC3E}">
        <p14:creationId xmlns:p14="http://schemas.microsoft.com/office/powerpoint/2010/main" val="147083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86587F1-515F-4140-AFDE-9CC58D01ED02}" type="datetimeFigureOut">
              <a:rPr lang="en-US" smtClean="0"/>
              <a:t>01/08/2020</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7DCCF244-6863-4372-BC9E-4C4BC57929E5}" type="slidenum">
              <a:rPr lang="en-US" smtClean="0"/>
              <a:t>‹#›</a:t>
            </a:fld>
            <a:endParaRPr lang="en-US"/>
          </a:p>
        </p:txBody>
      </p:sp>
    </p:spTree>
    <p:extLst>
      <p:ext uri="{BB962C8B-B14F-4D97-AF65-F5344CB8AC3E}">
        <p14:creationId xmlns:p14="http://schemas.microsoft.com/office/powerpoint/2010/main" val="3212788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86587F1-515F-4140-AFDE-9CC58D01ED02}" type="datetimeFigureOut">
              <a:rPr lang="en-US" smtClean="0"/>
              <a:t>01/08/2020</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7DCCF244-6863-4372-BC9E-4C4BC57929E5}" type="slidenum">
              <a:rPr lang="en-US" smtClean="0"/>
              <a:t>‹#›</a:t>
            </a:fld>
            <a:endParaRPr lang="en-US"/>
          </a:p>
        </p:txBody>
      </p:sp>
    </p:spTree>
    <p:extLst>
      <p:ext uri="{BB962C8B-B14F-4D97-AF65-F5344CB8AC3E}">
        <p14:creationId xmlns:p14="http://schemas.microsoft.com/office/powerpoint/2010/main" val="1388759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6587F1-515F-4140-AFDE-9CC58D01ED02}" type="datetimeFigureOut">
              <a:rPr lang="en-US" smtClean="0"/>
              <a:t>01/08/2020</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7DCCF244-6863-4372-BC9E-4C4BC57929E5}" type="slidenum">
              <a:rPr lang="en-US" smtClean="0"/>
              <a:t>‹#›</a:t>
            </a:fld>
            <a:endParaRPr lang="en-US"/>
          </a:p>
        </p:txBody>
      </p:sp>
    </p:spTree>
    <p:extLst>
      <p:ext uri="{BB962C8B-B14F-4D97-AF65-F5344CB8AC3E}">
        <p14:creationId xmlns:p14="http://schemas.microsoft.com/office/powerpoint/2010/main" val="2030329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86587F1-515F-4140-AFDE-9CC58D01ED02}" type="datetimeFigureOut">
              <a:rPr lang="en-US" smtClean="0"/>
              <a:t>01/08/2020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7DCCF244-6863-4372-BC9E-4C4BC57929E5}" type="slidenum">
              <a:rPr lang="en-US" smtClean="0"/>
              <a:t>‹#›</a:t>
            </a:fld>
            <a:endParaRPr lang="en-US"/>
          </a:p>
        </p:txBody>
      </p:sp>
    </p:spTree>
    <p:extLst>
      <p:ext uri="{BB962C8B-B14F-4D97-AF65-F5344CB8AC3E}">
        <p14:creationId xmlns:p14="http://schemas.microsoft.com/office/powerpoint/2010/main" val="1682454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86587F1-515F-4140-AFDE-9CC58D01ED02}" type="datetimeFigureOut">
              <a:rPr lang="en-US" smtClean="0"/>
              <a:t>01/08/2020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7DCCF244-6863-4372-BC9E-4C4BC57929E5}" type="slidenum">
              <a:rPr lang="en-US" smtClean="0"/>
              <a:t>‹#›</a:t>
            </a:fld>
            <a:endParaRPr lang="en-US"/>
          </a:p>
        </p:txBody>
      </p:sp>
    </p:spTree>
    <p:extLst>
      <p:ext uri="{BB962C8B-B14F-4D97-AF65-F5344CB8AC3E}">
        <p14:creationId xmlns:p14="http://schemas.microsoft.com/office/powerpoint/2010/main" val="3982386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986587F1-515F-4140-AFDE-9CC58D01ED02}" type="datetimeFigureOut">
              <a:rPr lang="en-US" smtClean="0"/>
              <a:t>01/08/2020</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7DCCF244-6863-4372-BC9E-4C4BC57929E5}" type="slidenum">
              <a:rPr lang="en-US" smtClean="0"/>
              <a:t>‹#›</a:t>
            </a:fld>
            <a:endParaRPr lang="en-US"/>
          </a:p>
        </p:txBody>
      </p:sp>
    </p:spTree>
    <p:extLst>
      <p:ext uri="{BB962C8B-B14F-4D97-AF65-F5344CB8AC3E}">
        <p14:creationId xmlns:p14="http://schemas.microsoft.com/office/powerpoint/2010/main" val="53619767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machinelearningcoban.com/2017/01/01/kmeans/#tom-tat-thuat-toan"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en.wikipedia.org/wiki/Voronoi_diagram" TargetMode="External"/><Relationship Id="rId2" Type="http://schemas.openxmlformats.org/officeDocument/2006/relationships/hyperlink" Target="http://scikit-learn.org/stable/auto_examples/text/document_clustering.html" TargetMode="External"/><Relationship Id="rId1" Type="http://schemas.openxmlformats.org/officeDocument/2006/relationships/slideLayout" Target="../slideLayouts/slideLayout2.xml"/><Relationship Id="rId6" Type="http://schemas.openxmlformats.org/officeDocument/2006/relationships/hyperlink" Target="http://stanford.edu/class/ee103/visualizations/kmeans/kmeans.html" TargetMode="External"/><Relationship Id="rId5" Type="http://schemas.openxmlformats.org/officeDocument/2006/relationships/hyperlink" Target="https://www.naftaliharris.com/blog/visualizing-k-means-clustering/" TargetMode="External"/><Relationship Id="rId4" Type="http://schemas.openxmlformats.org/officeDocument/2006/relationships/hyperlink" Target="https://www.sciencedirect.com/science/article/pii/S0167865504000996"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machinelearningcoban.com/2017/01/01/kmeans/#tom-tat-thuat-toan" TargetMode="Externa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en.wikipedia.org/wiki/One-hot" TargetMode="Externa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87431" y="325582"/>
            <a:ext cx="8915399" cy="2262781"/>
          </a:xfrm>
        </p:spPr>
        <p:txBody>
          <a:bodyPr>
            <a:normAutofit fontScale="90000"/>
          </a:bodyPr>
          <a:lstStyle/>
          <a:p>
            <a:r>
              <a:rPr lang="es-ES" dirty="0"/>
              <a:t>BỘ GIÁO DỤC VÀ ĐÀO TẠO</a:t>
            </a:r>
            <a:r>
              <a:rPr lang="en-US" dirty="0"/>
              <a:t/>
            </a:r>
            <a:br>
              <a:rPr lang="en-US" dirty="0"/>
            </a:br>
            <a:r>
              <a:rPr lang="es-ES" b="1" dirty="0"/>
              <a:t>TRƯỜNG ĐẠI HỌC MỎ - ĐỊA CHẤT</a:t>
            </a:r>
            <a:r>
              <a:rPr lang="en-US" dirty="0"/>
              <a:t/>
            </a:r>
            <a:br>
              <a:rPr lang="en-US" dirty="0"/>
            </a:br>
            <a:r>
              <a:rPr lang="es-ES" dirty="0"/>
              <a:t> </a:t>
            </a:r>
            <a:r>
              <a:rPr lang="en-US" dirty="0"/>
              <a:t/>
            </a:r>
            <a:br>
              <a:rPr lang="en-US" dirty="0"/>
            </a:br>
            <a:r>
              <a:rPr lang="en-US" dirty="0"/>
              <a:t> </a:t>
            </a:r>
            <a:br>
              <a:rPr lang="en-US" dirty="0"/>
            </a:br>
            <a:r>
              <a:rPr lang="en-US" dirty="0"/>
              <a:t> </a:t>
            </a:r>
            <a:br>
              <a:rPr lang="en-US" dirty="0"/>
            </a:br>
            <a:r>
              <a:rPr lang="en-US" dirty="0"/>
              <a:t> </a:t>
            </a:r>
            <a:br>
              <a:rPr lang="en-US" dirty="0"/>
            </a:br>
            <a:r>
              <a:rPr lang="en-US" dirty="0"/>
              <a:t> </a:t>
            </a:r>
            <a:br>
              <a:rPr lang="en-US" dirty="0"/>
            </a:br>
            <a:r>
              <a:rPr lang="vi-VN" dirty="0" smtClean="0"/>
              <a:t/>
            </a:r>
            <a:br>
              <a:rPr lang="vi-VN" dirty="0" smtClean="0"/>
            </a:br>
            <a:endParaRPr lang="en-US" dirty="0"/>
          </a:p>
        </p:txBody>
      </p:sp>
      <p:sp>
        <p:nvSpPr>
          <p:cNvPr id="3" name="Subtitle 2"/>
          <p:cNvSpPr>
            <a:spLocks noGrp="1"/>
          </p:cNvSpPr>
          <p:nvPr>
            <p:ph type="subTitle" idx="1"/>
          </p:nvPr>
        </p:nvSpPr>
        <p:spPr/>
        <p:txBody>
          <a:bodyPr/>
          <a:lstStyle/>
          <a:p>
            <a:pPr algn="r"/>
            <a:r>
              <a:rPr lang="vi-VN" b="1" dirty="0" smtClean="0"/>
              <a:t>THS: Nguyễn Thị Hiền</a:t>
            </a:r>
          </a:p>
          <a:p>
            <a:pPr algn="r"/>
            <a:r>
              <a:rPr lang="vi-VN" b="1" dirty="0" smtClean="0"/>
              <a:t>Hà Nội, tháng 1, năm 2020</a:t>
            </a:r>
            <a:endParaRPr lang="en-US" b="1" dirty="0"/>
          </a:p>
        </p:txBody>
      </p:sp>
      <p:pic>
        <p:nvPicPr>
          <p:cNvPr id="4" name="Picture 3"/>
          <p:cNvPicPr>
            <a:picLocks noChangeAspect="1"/>
          </p:cNvPicPr>
          <p:nvPr/>
        </p:nvPicPr>
        <p:blipFill>
          <a:blip r:embed="rId2"/>
          <a:stretch>
            <a:fillRect/>
          </a:stretch>
        </p:blipFill>
        <p:spPr>
          <a:xfrm>
            <a:off x="1717964" y="325583"/>
            <a:ext cx="9005454" cy="4842162"/>
          </a:xfrm>
          <a:prstGeom prst="rect">
            <a:avLst/>
          </a:prstGeom>
        </p:spPr>
      </p:pic>
    </p:spTree>
    <p:extLst>
      <p:ext uri="{BB962C8B-B14F-4D97-AF65-F5344CB8AC3E}">
        <p14:creationId xmlns:p14="http://schemas.microsoft.com/office/powerpoint/2010/main" val="18974561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662546" y="748145"/>
            <a:ext cx="9842066" cy="5389419"/>
          </a:xfrm>
          <a:prstGeom prst="rect">
            <a:avLst/>
          </a:prstGeom>
        </p:spPr>
      </p:pic>
    </p:spTree>
    <p:extLst>
      <p:ext uri="{BB962C8B-B14F-4D97-AF65-F5344CB8AC3E}">
        <p14:creationId xmlns:p14="http://schemas.microsoft.com/office/powerpoint/2010/main" val="2489646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4197926" y="1717965"/>
            <a:ext cx="7306686" cy="185650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9746" y="3114238"/>
            <a:ext cx="3108180" cy="3108180"/>
          </a:xfrm>
          <a:prstGeom prst="rect">
            <a:avLst/>
          </a:prstGeom>
        </p:spPr>
      </p:pic>
    </p:spTree>
    <p:extLst>
      <p:ext uri="{BB962C8B-B14F-4D97-AF65-F5344CB8AC3E}">
        <p14:creationId xmlns:p14="http://schemas.microsoft.com/office/powerpoint/2010/main" val="3856403798"/>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80">
                                          <p:stCondLst>
                                            <p:cond delay="0"/>
                                          </p:stCondLst>
                                        </p:cTn>
                                        <p:tgtEl>
                                          <p:spTgt spid="4"/>
                                        </p:tgtEl>
                                      </p:cBhvr>
                                    </p:animEffect>
                                    <p:anim calcmode="lin" valueType="num">
                                      <p:cBhvr>
                                        <p:cTn id="1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9" dur="26">
                                          <p:stCondLst>
                                            <p:cond delay="650"/>
                                          </p:stCondLst>
                                        </p:cTn>
                                        <p:tgtEl>
                                          <p:spTgt spid="4"/>
                                        </p:tgtEl>
                                      </p:cBhvr>
                                      <p:to x="100000" y="60000"/>
                                    </p:animScale>
                                    <p:animScale>
                                      <p:cBhvr>
                                        <p:cTn id="20" dur="166" decel="50000">
                                          <p:stCondLst>
                                            <p:cond delay="676"/>
                                          </p:stCondLst>
                                        </p:cTn>
                                        <p:tgtEl>
                                          <p:spTgt spid="4"/>
                                        </p:tgtEl>
                                      </p:cBhvr>
                                      <p:to x="100000" y="100000"/>
                                    </p:animScale>
                                    <p:animScale>
                                      <p:cBhvr>
                                        <p:cTn id="21" dur="26">
                                          <p:stCondLst>
                                            <p:cond delay="1312"/>
                                          </p:stCondLst>
                                        </p:cTn>
                                        <p:tgtEl>
                                          <p:spTgt spid="4"/>
                                        </p:tgtEl>
                                      </p:cBhvr>
                                      <p:to x="100000" y="80000"/>
                                    </p:animScale>
                                    <p:animScale>
                                      <p:cBhvr>
                                        <p:cTn id="22" dur="166" decel="50000">
                                          <p:stCondLst>
                                            <p:cond delay="1338"/>
                                          </p:stCondLst>
                                        </p:cTn>
                                        <p:tgtEl>
                                          <p:spTgt spid="4"/>
                                        </p:tgtEl>
                                      </p:cBhvr>
                                      <p:to x="100000" y="100000"/>
                                    </p:animScale>
                                    <p:animScale>
                                      <p:cBhvr>
                                        <p:cTn id="23" dur="26">
                                          <p:stCondLst>
                                            <p:cond delay="1642"/>
                                          </p:stCondLst>
                                        </p:cTn>
                                        <p:tgtEl>
                                          <p:spTgt spid="4"/>
                                        </p:tgtEl>
                                      </p:cBhvr>
                                      <p:to x="100000" y="90000"/>
                                    </p:animScale>
                                    <p:animScale>
                                      <p:cBhvr>
                                        <p:cTn id="24" dur="166" decel="50000">
                                          <p:stCondLst>
                                            <p:cond delay="1668"/>
                                          </p:stCondLst>
                                        </p:cTn>
                                        <p:tgtEl>
                                          <p:spTgt spid="4"/>
                                        </p:tgtEl>
                                      </p:cBhvr>
                                      <p:to x="100000" y="100000"/>
                                    </p:animScale>
                                    <p:animScale>
                                      <p:cBhvr>
                                        <p:cTn id="25" dur="26">
                                          <p:stCondLst>
                                            <p:cond delay="1808"/>
                                          </p:stCondLst>
                                        </p:cTn>
                                        <p:tgtEl>
                                          <p:spTgt spid="4"/>
                                        </p:tgtEl>
                                      </p:cBhvr>
                                      <p:to x="100000" y="95000"/>
                                    </p:animScale>
                                    <p:animScale>
                                      <p:cBhvr>
                                        <p:cTn id="26"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nSpc>
                <a:spcPct val="115000"/>
              </a:lnSpc>
              <a:spcAft>
                <a:spcPts val="600"/>
              </a:spcAft>
            </a:pP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2.2.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tối</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ưu</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mất</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mát</a:t>
            </a:r>
            <a:r>
              <a:rPr lang="en-US" sz="2800" dirty="0">
                <a:latin typeface="Calibri" panose="020F0502020204030204" pitchFamily="34" charset="0"/>
                <a:ea typeface="Calibri" panose="020F0502020204030204" pitchFamily="34" charset="0"/>
                <a:cs typeface="Times New Roman" panose="02020603050405020304" pitchFamily="18" charset="0"/>
              </a:rPr>
              <a:t/>
            </a:r>
            <a:br>
              <a:rPr lang="en-US" sz="2800" dirty="0">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p:cNvSpPr>
            <a:spLocks noGrp="1"/>
          </p:cNvSpPr>
          <p:nvPr>
            <p:ph idx="1"/>
          </p:nvPr>
        </p:nvSpPr>
        <p:spPr>
          <a:xfrm>
            <a:off x="2436812" y="1787237"/>
            <a:ext cx="8910061" cy="4142508"/>
          </a:xfrm>
        </p:spPr>
        <p:txBody>
          <a:bodyPr/>
          <a:lstStyle/>
          <a:p>
            <a:pPr indent="457200" algn="just">
              <a:lnSpc>
                <a:spcPct val="115000"/>
              </a:lnSpc>
              <a:spcAft>
                <a:spcPts val="600"/>
              </a:spcAft>
            </a:pP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khó</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tối</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ưu</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nó</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thêm</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kiện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ràng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buộc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này</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loại</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mix-integer programming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kiện</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biến</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nguyên</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loại</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rất</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khó</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nghiệm</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tối</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ưu</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cục</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(global optimal point,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tức</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nghiệm</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mất</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mát</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đạt</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giá</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trị</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nhỏ</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nhất</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Tuy</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nhiên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hợp</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vẫn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phương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pháp</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nghiệm</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gần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đúng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hoặc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cực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tiểu</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600"/>
              </a:spcAft>
            </a:pP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đơn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xen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kẽ</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Y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biến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còn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cố</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Đây</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lặp</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cũng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kỹ</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phổ</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biến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tối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ưu</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sẽ</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lần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lượt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quyết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sau</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đây</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368229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fade">
                                      <p:cBhvr>
                                        <p:cTn id="30" dur="1000"/>
                                        <p:tgtEl>
                                          <p:spTgt spid="3">
                                            <p:txEl>
                                              <p:pRg st="1" end="1"/>
                                            </p:txEl>
                                          </p:spTgt>
                                        </p:tgtEl>
                                      </p:cBhvr>
                                    </p:animEffect>
                                    <p:anim calcmode="lin" valueType="num">
                                      <p:cBhvr>
                                        <p:cTn id="3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2589212" y="900545"/>
                <a:ext cx="8915400" cy="5010677"/>
              </a:xfrm>
            </p:spPr>
            <p:txBody>
              <a:bodyPr>
                <a:normAutofit lnSpcReduction="10000"/>
              </a:bodyPr>
              <a:lstStyle/>
              <a:p>
                <a:pPr algn="just">
                  <a:lnSpc>
                    <a:spcPct val="115000"/>
                  </a:lnSpc>
                  <a:spcAft>
                    <a:spcPts val="600"/>
                  </a:spcAft>
                </a:pP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sử</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centers,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hãy</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label vector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mất</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mát</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đạt</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trị</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nhỏ</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nhất</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này</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tương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đương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centers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label vector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chia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nhỏ</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label vector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xi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sau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00"/>
                  </a:spcAft>
                </a:pPr>
                <a14:m>
                  <m:oMath xmlns:m="http://schemas.openxmlformats.org/officeDocument/2006/math">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𝑎𝑟𝑔𝑚𝑖</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𝑛</m:t>
                        </m:r>
                      </m:e>
                      <m:sub>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sub>
                        </m:sSub>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nary>
                      <m:naryPr>
                        <m:chr m:val="∑"/>
                        <m:limLoc m:val="undOv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naryPr>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𝑁</m:t>
                        </m:r>
                      </m:sup>
                      <m:e>
                        <m:nary>
                          <m:naryPr>
                            <m:chr m:val="∑"/>
                            <m:limLoc m:val="undOv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naryPr>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𝐾</m:t>
                            </m:r>
                          </m:sup>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𝑖𝑗</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sub>
                            </m:sSub>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p>
                            </m:sSubSup>
                          </m:e>
                        </m:nary>
                      </m:e>
                    </m:nary>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d>
                      <m:d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e>
                    </m:d>
                  </m:oMath>
                </a14:m>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00"/>
                  </a:spcAft>
                </a:pPr>
                <a14:m>
                  <m:oMath xmlns:m="http://schemas.openxmlformats.org/officeDocument/2006/math">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𝑠𝑢𝑏𝑗𝑒𝑐𝑡</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𝑡𝑜</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𝑖𝑗</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∈{0,1}  ∀</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nary>
                      <m:naryPr>
                        <m:chr m:val="∑"/>
                        <m:limLoc m:val="undOv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naryPr>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𝐾</m:t>
                        </m:r>
                      </m:sup>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𝑖𝑗</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e>
                    </m:nary>
                  </m:oMath>
                </a14:m>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00"/>
                  </a:spcAft>
                </a:pP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chỉ</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tử</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label vector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bằng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(3)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tiếp</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tục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dưới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dạng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đơn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hơn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00"/>
                  </a:spcAft>
                </a:pPr>
                <a14:m>
                  <m:oMath xmlns:m="http://schemas.openxmlformats.org/officeDocument/2006/math">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𝑎𝑟𝑔𝑚𝑖</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𝑛</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sub>
                    </m:sSub>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p>
                    </m:sSubSup>
                  </m:oMath>
                </a14:m>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00"/>
                  </a:spcAft>
                </a:pP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𝑥𝑖</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𝑚𝑗</m:t>
                    </m:r>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p>
                    </m:sSubSup>
                  </m:oMath>
                </a14:m>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bình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phương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khoảng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tính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tới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center </a:t>
                </a:r>
                <a14:m>
                  <m:oMath xmlns:m="http://schemas.openxmlformats.org/officeDocument/2006/math">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a14:m>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kết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luận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rằng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center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gần</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nó</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nhất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dễ</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dàng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suy</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label vector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2589212" y="900545"/>
                <a:ext cx="8915400" cy="5010677"/>
              </a:xfrm>
              <a:blipFill>
                <a:blip r:embed="rId2"/>
                <a:stretch>
                  <a:fillRect l="-479" t="-852" r="-547"/>
                </a:stretch>
              </a:blipFill>
            </p:spPr>
            <p:txBody>
              <a:bodyPr/>
              <a:lstStyle/>
              <a:p>
                <a:r>
                  <a:rPr lang="en-US">
                    <a:noFill/>
                  </a:rPr>
                  <a:t> </a:t>
                </a:r>
              </a:p>
            </p:txBody>
          </p:sp>
        </mc:Fallback>
      </mc:AlternateContent>
    </p:spTree>
    <p:extLst>
      <p:ext uri="{BB962C8B-B14F-4D97-AF65-F5344CB8AC3E}">
        <p14:creationId xmlns:p14="http://schemas.microsoft.com/office/powerpoint/2010/main" val="563690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2367539" y="624109"/>
                <a:ext cx="8915400" cy="4682181"/>
              </a:xfrm>
            </p:spPr>
            <p:txBody>
              <a:bodyPr>
                <a:noAutofit/>
              </a:bodyPr>
              <a:lstStyle/>
              <a:p>
                <a:pPr indent="457200">
                  <a:lnSpc>
                    <a:spcPct val="115000"/>
                  </a:lnSpc>
                  <a:spcAft>
                    <a:spcPts val="600"/>
                  </a:spcAft>
                </a:pP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Cố</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Y,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600"/>
                  </a:spcAft>
                </a:pP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sử</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từng</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hãy</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center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mới</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mất</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mát</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đạt</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trị</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nhỏ</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nhất</a:t>
                </a:r>
                <a:r>
                  <a:rPr lang="en-U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00"/>
                  </a:spcAft>
                </a:pP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xác</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label vector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từng</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center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rút</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gọn</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00"/>
                  </a:spcAft>
                </a:pPr>
                <a14:m>
                  <m:oMath xmlns:m="http://schemas.openxmlformats.org/officeDocument/2006/math">
                    <m:sSub>
                      <m:sSubP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sub>
                    </m:s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𝑎𝑟𝑔𝑚𝑖</m:t>
                    </m:r>
                    <m:sSub>
                      <m:sSubP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𝑛</m:t>
                        </m:r>
                      </m:e>
                      <m:sub>
                        <m:sSub>
                          <m:sSubP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sub>
                        </m:sSub>
                      </m:sub>
                    </m:s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nary>
                      <m:naryPr>
                        <m:chr m:val="∑"/>
                        <m:limLoc m:val="undOv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naryPr>
                      <m: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up>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𝑁</m:t>
                        </m:r>
                      </m:sup>
                      <m:e>
                        <m:sSub>
                          <m:sSubP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𝑖𝑗</m:t>
                            </m:r>
                          </m:sub>
                        </m:sSub>
                        <m:sSubSup>
                          <m:sSubSupP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d>
                              <m:dPr>
                                <m:begChr m:val="|"/>
                                <m:endChr m:val="|"/>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d>
                                  <m:dPr>
                                    <m:begChr m:val="|"/>
                                    <m:endChr m:val="|"/>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sub>
                                    </m:s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sub>
                                    </m:sSub>
                                  </m:e>
                                </m:d>
                              </m:e>
                            </m:d>
                          </m:e>
                          <m: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up>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p>
                        </m:sSubSup>
                      </m:e>
                    </m:nary>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oMath>
                </a14:m>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00"/>
                  </a:spcAft>
                </a:pP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Tới</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đây</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nghiệm</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bằng</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phương</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pháp</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giải</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đạo</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bằng</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0,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cần</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tối</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ưu</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liên</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tục</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đạo</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xác</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tại</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mọi</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quan</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trọng</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hơn</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này</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convex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lồi</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theo</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sSub>
                      <m:sSubPr>
                        <m:ctrlPr>
                          <a:rPr lang="en-US" sz="1600" i="1">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sz="1600" i="1">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𝑗</m:t>
                        </m:r>
                      </m:sub>
                    </m:sSub>
                  </m:oMath>
                </a14:m>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sẽ</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giá</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trị</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nhỏ</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nhất</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tối</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ưu</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tương</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ứng</a:t>
                </a:r>
                <a:r>
                  <a:rPr lang="en-US" sz="1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00"/>
                  </a:spcAft>
                </a:pP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Đặt</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𝑙</m:t>
                    </m:r>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sub>
                    </m:s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bên</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dấu</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argmin</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đạo</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00"/>
                  </a:spcAft>
                </a:pPr>
                <a14:m>
                  <m:oMath xmlns:m="http://schemas.openxmlformats.org/officeDocument/2006/math">
                    <m:f>
                      <m:fP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𝑙</m:t>
                        </m:r>
                        <m:d>
                          <m:dP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sub>
                            </m:sSub>
                          </m:e>
                        </m:d>
                      </m:num>
                      <m:den>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sub>
                        </m:sSub>
                      </m:den>
                    </m:f>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nary>
                      <m:naryPr>
                        <m:chr m:val="∑"/>
                        <m:limLoc m:val="undOv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naryPr>
                      <m: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up>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𝑁</m:t>
                        </m:r>
                      </m:sup>
                      <m:e>
                        <m:sSub>
                          <m:sSubP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𝑖𝑗</m:t>
                            </m:r>
                          </m:sub>
                        </m:s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sub>
                        </m:s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sub>
                        </m:sSub>
                        <m:r>
                          <a:rPr lang="en-US" sz="16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e>
                    </m:nary>
                  </m:oMath>
                </a14:m>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6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2367539" y="624109"/>
                <a:ext cx="8915400" cy="4682181"/>
              </a:xfrm>
              <a:blipFill>
                <a:blip r:embed="rId2"/>
                <a:stretch>
                  <a:fillRect l="-273" r="-342" b="-15104"/>
                </a:stretch>
              </a:blipFill>
            </p:spPr>
            <p:txBody>
              <a:bodyPr/>
              <a:lstStyle/>
              <a:p>
                <a:r>
                  <a:rPr lang="en-US">
                    <a:noFill/>
                  </a:rPr>
                  <a:t> </a:t>
                </a:r>
              </a:p>
            </p:txBody>
          </p:sp>
        </mc:Fallback>
      </mc:AlternateContent>
    </p:spTree>
    <p:extLst>
      <p:ext uri="{BB962C8B-B14F-4D97-AF65-F5344CB8AC3E}">
        <p14:creationId xmlns:p14="http://schemas.microsoft.com/office/powerpoint/2010/main" val="30957831"/>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barn(inVertical)">
                                      <p:cBhvr>
                                        <p:cTn id="28" dur="500"/>
                                        <p:tgtEl>
                                          <p:spTgt spid="3">
                                            <p:txEl>
                                              <p:pRg st="5" end="5"/>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arn(inVertical)">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lstStyle/>
              <a:p>
                <a:pPr algn="just">
                  <a:lnSpc>
                    <a:spcPct val="115000"/>
                  </a:lnSpc>
                  <a:spcAft>
                    <a:spcPts val="600"/>
                  </a:spcAft>
                </a:pP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phương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đạo</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bằng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0 ta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00"/>
                  </a:spcAft>
                </a:pPr>
                <a14:m>
                  <m:oMath xmlns:m="http://schemas.openxmlformats.org/officeDocument/2006/math">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sub>
                    </m:sSub>
                    <m:nary>
                      <m:naryPr>
                        <m:chr m:val="∑"/>
                        <m:limLoc m:val="undOv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naryPr>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𝑁</m:t>
                        </m:r>
                      </m:sup>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𝑖𝑗</m:t>
                            </m:r>
                          </m:sub>
                        </m:sSub>
                      </m:e>
                    </m:nary>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nary>
                      <m:naryPr>
                        <m:chr m:val="∑"/>
                        <m:limLoc m:val="undOv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naryPr>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𝑁</m:t>
                        </m:r>
                      </m:sup>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𝑖𝑗</m:t>
                            </m:r>
                          </m:sub>
                        </m:sSub>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sub>
                        </m:sSub>
                      </m:e>
                    </m:nary>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nary>
                          <m:naryPr>
                            <m:chr m:val="∑"/>
                            <m:limLoc m:val="undOv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naryPr>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𝑁</m:t>
                            </m:r>
                          </m:sup>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𝑖𝑗</m:t>
                                </m:r>
                              </m:sub>
                            </m:sSub>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sub>
                            </m:sSub>
                          </m:e>
                        </m:nary>
                      </m:num>
                      <m:den>
                        <m:nary>
                          <m:naryPr>
                            <m:chr m:val="∑"/>
                            <m:limLoc m:val="undOv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naryPr>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𝑁</m:t>
                            </m:r>
                          </m:sup>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𝑖𝑗</m:t>
                                </m:r>
                              </m:sub>
                            </m:sSub>
                          </m:e>
                        </m:nary>
                      </m:den>
                    </m:f>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oMath>
                </a14:m>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00"/>
                  </a:spcAft>
                </a:pP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Nếu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sẽ</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thấy</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rằng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mẫu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phép</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đếm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lượng</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j.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Còn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tử</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tổng</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j.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600"/>
                  </a:spcAft>
                </a:pP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Hay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nói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đơn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hơn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nhiều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sub>
                    </m:sSub>
                  </m:oMath>
                </a14:m>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bình</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cộng</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j.</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00"/>
                  </a:spcAft>
                </a:pP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Tên</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gọi</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K-means clustering</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cũng</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xuất</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đây</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1300" t="-323" r="-547"/>
                </a:stretch>
              </a:blipFill>
            </p:spPr>
            <p:txBody>
              <a:bodyPr/>
              <a:lstStyle/>
              <a:p>
                <a:r>
                  <a:rPr lang="en-US">
                    <a:noFill/>
                  </a:rPr>
                  <a:t> </a:t>
                </a:r>
              </a:p>
            </p:txBody>
          </p:sp>
        </mc:Fallback>
      </mc:AlternateContent>
    </p:spTree>
    <p:extLst>
      <p:ext uri="{BB962C8B-B14F-4D97-AF65-F5344CB8AC3E}">
        <p14:creationId xmlns:p14="http://schemas.microsoft.com/office/powerpoint/2010/main" val="450580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wipe(down)">
                                      <p:cBhvr>
                                        <p:cTn id="29" dur="580">
                                          <p:stCondLst>
                                            <p:cond delay="0"/>
                                          </p:stCondLst>
                                        </p:cTn>
                                        <p:tgtEl>
                                          <p:spTgt spid="3">
                                            <p:txEl>
                                              <p:pRg st="4" end="4"/>
                                            </p:txEl>
                                          </p:spTgt>
                                        </p:tgtEl>
                                      </p:cBhvr>
                                    </p:animEffect>
                                    <p:anim calcmode="lin" valueType="num">
                                      <p:cBhvr>
                                        <p:cTn id="3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35" dur="26">
                                          <p:stCondLst>
                                            <p:cond delay="650"/>
                                          </p:stCondLst>
                                        </p:cTn>
                                        <p:tgtEl>
                                          <p:spTgt spid="3">
                                            <p:txEl>
                                              <p:pRg st="4" end="4"/>
                                            </p:txEl>
                                          </p:spTgt>
                                        </p:tgtEl>
                                      </p:cBhvr>
                                      <p:to x="100000" y="60000"/>
                                    </p:animScale>
                                    <p:animScale>
                                      <p:cBhvr>
                                        <p:cTn id="36" dur="166" decel="50000">
                                          <p:stCondLst>
                                            <p:cond delay="676"/>
                                          </p:stCondLst>
                                        </p:cTn>
                                        <p:tgtEl>
                                          <p:spTgt spid="3">
                                            <p:txEl>
                                              <p:pRg st="4" end="4"/>
                                            </p:txEl>
                                          </p:spTgt>
                                        </p:tgtEl>
                                      </p:cBhvr>
                                      <p:to x="100000" y="100000"/>
                                    </p:animScale>
                                    <p:animScale>
                                      <p:cBhvr>
                                        <p:cTn id="37" dur="26">
                                          <p:stCondLst>
                                            <p:cond delay="1312"/>
                                          </p:stCondLst>
                                        </p:cTn>
                                        <p:tgtEl>
                                          <p:spTgt spid="3">
                                            <p:txEl>
                                              <p:pRg st="4" end="4"/>
                                            </p:txEl>
                                          </p:spTgt>
                                        </p:tgtEl>
                                      </p:cBhvr>
                                      <p:to x="100000" y="80000"/>
                                    </p:animScale>
                                    <p:animScale>
                                      <p:cBhvr>
                                        <p:cTn id="38" dur="166" decel="50000">
                                          <p:stCondLst>
                                            <p:cond delay="1338"/>
                                          </p:stCondLst>
                                        </p:cTn>
                                        <p:tgtEl>
                                          <p:spTgt spid="3">
                                            <p:txEl>
                                              <p:pRg st="4" end="4"/>
                                            </p:txEl>
                                          </p:spTgt>
                                        </p:tgtEl>
                                      </p:cBhvr>
                                      <p:to x="100000" y="100000"/>
                                    </p:animScale>
                                    <p:animScale>
                                      <p:cBhvr>
                                        <p:cTn id="39" dur="26">
                                          <p:stCondLst>
                                            <p:cond delay="1642"/>
                                          </p:stCondLst>
                                        </p:cTn>
                                        <p:tgtEl>
                                          <p:spTgt spid="3">
                                            <p:txEl>
                                              <p:pRg st="4" end="4"/>
                                            </p:txEl>
                                          </p:spTgt>
                                        </p:tgtEl>
                                      </p:cBhvr>
                                      <p:to x="100000" y="90000"/>
                                    </p:animScale>
                                    <p:animScale>
                                      <p:cBhvr>
                                        <p:cTn id="40" dur="166" decel="50000">
                                          <p:stCondLst>
                                            <p:cond delay="1668"/>
                                          </p:stCondLst>
                                        </p:cTn>
                                        <p:tgtEl>
                                          <p:spTgt spid="3">
                                            <p:txEl>
                                              <p:pRg st="4" end="4"/>
                                            </p:txEl>
                                          </p:spTgt>
                                        </p:tgtEl>
                                      </p:cBhvr>
                                      <p:to x="100000" y="100000"/>
                                    </p:animScale>
                                    <p:animScale>
                                      <p:cBhvr>
                                        <p:cTn id="41" dur="26">
                                          <p:stCondLst>
                                            <p:cond delay="1808"/>
                                          </p:stCondLst>
                                        </p:cTn>
                                        <p:tgtEl>
                                          <p:spTgt spid="3">
                                            <p:txEl>
                                              <p:pRg st="4" end="4"/>
                                            </p:txEl>
                                          </p:spTgt>
                                        </p:tgtEl>
                                      </p:cBhvr>
                                      <p:to x="100000" y="95000"/>
                                    </p:animScale>
                                    <p:animScale>
                                      <p:cBhvr>
                                        <p:cTn id="42"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nSpc>
                <a:spcPct val="115000"/>
              </a:lnSpc>
              <a:spcAft>
                <a:spcPts val="600"/>
              </a:spcAft>
            </a:pP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2.3.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Tóm</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tắt</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800" dirty="0">
                <a:latin typeface="Calibri" panose="020F0502020204030204" pitchFamily="34" charset="0"/>
                <a:ea typeface="Calibri" panose="020F0502020204030204" pitchFamily="34" charset="0"/>
                <a:cs typeface="Times New Roman" panose="02020603050405020304" pitchFamily="18" charset="0"/>
              </a:rPr>
              <a:t/>
            </a:r>
            <a:br>
              <a:rPr lang="en-US" sz="2800" dirty="0">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p:cNvSpPr>
            <a:spLocks noGrp="1"/>
          </p:cNvSpPr>
          <p:nvPr>
            <p:ph idx="1"/>
          </p:nvPr>
        </p:nvSpPr>
        <p:spPr/>
        <p:txBody>
          <a:bodyPr>
            <a:normAutofit fontScale="92500" lnSpcReduction="20000"/>
          </a:bodyPr>
          <a:lstStyle/>
          <a:p>
            <a:pPr algn="just">
              <a:lnSpc>
                <a:spcPct val="115000"/>
              </a:lnSpc>
              <a:spcAft>
                <a:spcPts val="600"/>
              </a:spcAft>
            </a:pPr>
            <a:r>
              <a:rPr lang="en-US" sz="19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Đầu</a:t>
            </a:r>
            <a:r>
              <a:rPr lang="en-US" sz="19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19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X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lượng</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cần</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a:t>
            </a:r>
            <a:endParaRPr lang="en-US" sz="19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00"/>
              </a:spcAft>
            </a:pPr>
            <a:r>
              <a:rPr lang="en-US" sz="19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Đầu</a:t>
            </a:r>
            <a:r>
              <a:rPr lang="en-US" sz="19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19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center M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label vector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từng</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Y.</a:t>
            </a:r>
            <a:endParaRPr lang="en-US" sz="19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15000"/>
              </a:lnSpc>
              <a:spcAft>
                <a:spcPts val="600"/>
              </a:spcAft>
              <a:tabLst>
                <a:tab pos="457200" algn="l"/>
              </a:tabLst>
            </a:pP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Chọn</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bất</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kỳ</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center ban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đầu</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9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15000"/>
              </a:lnSpc>
              <a:spcAft>
                <a:spcPts val="600"/>
              </a:spcAft>
              <a:tabLst>
                <a:tab pos="457200" algn="l"/>
              </a:tabLst>
            </a:pP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Phân</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center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gần</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nó</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nhất</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9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15000"/>
              </a:lnSpc>
              <a:spcAft>
                <a:spcPts val="600"/>
              </a:spcAft>
              <a:tabLst>
                <a:tab pos="457200" algn="l"/>
              </a:tabLst>
            </a:pP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Nếu</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gán</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từng</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ở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bước</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thay</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đổi</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so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vòng</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lặp</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trước</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nó</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thì</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dừng</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9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15000"/>
              </a:lnSpc>
              <a:spcAft>
                <a:spcPts val="600"/>
              </a:spcAft>
              <a:tabLst>
                <a:tab pos="457200" algn="l"/>
              </a:tabLst>
            </a:pP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Cập</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nhật</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center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từng</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bằng</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lấy</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bình</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cộng</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tất</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gán</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sau</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bước</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a:t>
            </a:r>
            <a:endParaRPr lang="en-US" sz="19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15000"/>
              </a:lnSpc>
              <a:spcAft>
                <a:spcPts val="600"/>
              </a:spcAft>
              <a:tabLst>
                <a:tab pos="457200" algn="l"/>
              </a:tabLst>
            </a:pP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Quay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bước</a:t>
            </a: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a:t>
            </a:r>
            <a:endParaRPr lang="en-US" sz="19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88144520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80">
                                          <p:stCondLst>
                                            <p:cond delay="0"/>
                                          </p:stCondLst>
                                        </p:cTn>
                                        <p:tgtEl>
                                          <p:spTgt spid="3">
                                            <p:txEl>
                                              <p:pRg st="0" end="0"/>
                                            </p:txEl>
                                          </p:spTgt>
                                        </p:tgtEl>
                                      </p:cBhvr>
                                    </p:animEffect>
                                    <p:anim calcmode="lin" valueType="num">
                                      <p:cBhvr>
                                        <p:cTn id="15"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xEl>
                                              <p:pRg st="0" end="0"/>
                                            </p:txEl>
                                          </p:spTgt>
                                        </p:tgtEl>
                                      </p:cBhvr>
                                      <p:to x="100000" y="60000"/>
                                    </p:animScale>
                                    <p:animScale>
                                      <p:cBhvr>
                                        <p:cTn id="21" dur="166" decel="50000">
                                          <p:stCondLst>
                                            <p:cond delay="676"/>
                                          </p:stCondLst>
                                        </p:cTn>
                                        <p:tgtEl>
                                          <p:spTgt spid="3">
                                            <p:txEl>
                                              <p:pRg st="0" end="0"/>
                                            </p:txEl>
                                          </p:spTgt>
                                        </p:tgtEl>
                                      </p:cBhvr>
                                      <p:to x="100000" y="100000"/>
                                    </p:animScale>
                                    <p:animScale>
                                      <p:cBhvr>
                                        <p:cTn id="22" dur="26">
                                          <p:stCondLst>
                                            <p:cond delay="1312"/>
                                          </p:stCondLst>
                                        </p:cTn>
                                        <p:tgtEl>
                                          <p:spTgt spid="3">
                                            <p:txEl>
                                              <p:pRg st="0" end="0"/>
                                            </p:txEl>
                                          </p:spTgt>
                                        </p:tgtEl>
                                      </p:cBhvr>
                                      <p:to x="100000" y="80000"/>
                                    </p:animScale>
                                    <p:animScale>
                                      <p:cBhvr>
                                        <p:cTn id="23" dur="166" decel="50000">
                                          <p:stCondLst>
                                            <p:cond delay="1338"/>
                                          </p:stCondLst>
                                        </p:cTn>
                                        <p:tgtEl>
                                          <p:spTgt spid="3">
                                            <p:txEl>
                                              <p:pRg st="0" end="0"/>
                                            </p:txEl>
                                          </p:spTgt>
                                        </p:tgtEl>
                                      </p:cBhvr>
                                      <p:to x="100000" y="100000"/>
                                    </p:animScale>
                                    <p:animScale>
                                      <p:cBhvr>
                                        <p:cTn id="24" dur="26">
                                          <p:stCondLst>
                                            <p:cond delay="1642"/>
                                          </p:stCondLst>
                                        </p:cTn>
                                        <p:tgtEl>
                                          <p:spTgt spid="3">
                                            <p:txEl>
                                              <p:pRg st="0" end="0"/>
                                            </p:txEl>
                                          </p:spTgt>
                                        </p:tgtEl>
                                      </p:cBhvr>
                                      <p:to x="100000" y="90000"/>
                                    </p:animScale>
                                    <p:animScale>
                                      <p:cBhvr>
                                        <p:cTn id="25" dur="166" decel="50000">
                                          <p:stCondLst>
                                            <p:cond delay="1668"/>
                                          </p:stCondLst>
                                        </p:cTn>
                                        <p:tgtEl>
                                          <p:spTgt spid="3">
                                            <p:txEl>
                                              <p:pRg st="0" end="0"/>
                                            </p:txEl>
                                          </p:spTgt>
                                        </p:tgtEl>
                                      </p:cBhvr>
                                      <p:to x="100000" y="100000"/>
                                    </p:animScale>
                                    <p:animScale>
                                      <p:cBhvr>
                                        <p:cTn id="26" dur="26">
                                          <p:stCondLst>
                                            <p:cond delay="1808"/>
                                          </p:stCondLst>
                                        </p:cTn>
                                        <p:tgtEl>
                                          <p:spTgt spid="3">
                                            <p:txEl>
                                              <p:pRg st="0" end="0"/>
                                            </p:txEl>
                                          </p:spTgt>
                                        </p:tgtEl>
                                      </p:cBhvr>
                                      <p:to x="100000" y="95000"/>
                                    </p:animScale>
                                    <p:animScale>
                                      <p:cBhvr>
                                        <p:cTn id="27" dur="166" decel="50000">
                                          <p:stCondLst>
                                            <p:cond delay="1834"/>
                                          </p:stCondLst>
                                        </p:cTn>
                                        <p:tgtEl>
                                          <p:spTgt spid="3">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Effect transition="in" filter="wipe(down)">
                                      <p:cBhvr>
                                        <p:cTn id="32" dur="580">
                                          <p:stCondLst>
                                            <p:cond delay="0"/>
                                          </p:stCondLst>
                                        </p:cTn>
                                        <p:tgtEl>
                                          <p:spTgt spid="3">
                                            <p:txEl>
                                              <p:pRg st="1" end="1"/>
                                            </p:txEl>
                                          </p:spTgt>
                                        </p:tgtEl>
                                      </p:cBhvr>
                                    </p:animEffect>
                                    <p:anim calcmode="lin" valueType="num">
                                      <p:cBhvr>
                                        <p:cTn id="33"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3">
                                            <p:txEl>
                                              <p:pRg st="1" end="1"/>
                                            </p:txEl>
                                          </p:spTgt>
                                        </p:tgtEl>
                                      </p:cBhvr>
                                      <p:to x="100000" y="60000"/>
                                    </p:animScale>
                                    <p:animScale>
                                      <p:cBhvr>
                                        <p:cTn id="39" dur="166" decel="50000">
                                          <p:stCondLst>
                                            <p:cond delay="676"/>
                                          </p:stCondLst>
                                        </p:cTn>
                                        <p:tgtEl>
                                          <p:spTgt spid="3">
                                            <p:txEl>
                                              <p:pRg st="1" end="1"/>
                                            </p:txEl>
                                          </p:spTgt>
                                        </p:tgtEl>
                                      </p:cBhvr>
                                      <p:to x="100000" y="100000"/>
                                    </p:animScale>
                                    <p:animScale>
                                      <p:cBhvr>
                                        <p:cTn id="40" dur="26">
                                          <p:stCondLst>
                                            <p:cond delay="1312"/>
                                          </p:stCondLst>
                                        </p:cTn>
                                        <p:tgtEl>
                                          <p:spTgt spid="3">
                                            <p:txEl>
                                              <p:pRg st="1" end="1"/>
                                            </p:txEl>
                                          </p:spTgt>
                                        </p:tgtEl>
                                      </p:cBhvr>
                                      <p:to x="100000" y="80000"/>
                                    </p:animScale>
                                    <p:animScale>
                                      <p:cBhvr>
                                        <p:cTn id="41" dur="166" decel="50000">
                                          <p:stCondLst>
                                            <p:cond delay="1338"/>
                                          </p:stCondLst>
                                        </p:cTn>
                                        <p:tgtEl>
                                          <p:spTgt spid="3">
                                            <p:txEl>
                                              <p:pRg st="1" end="1"/>
                                            </p:txEl>
                                          </p:spTgt>
                                        </p:tgtEl>
                                      </p:cBhvr>
                                      <p:to x="100000" y="100000"/>
                                    </p:animScale>
                                    <p:animScale>
                                      <p:cBhvr>
                                        <p:cTn id="42" dur="26">
                                          <p:stCondLst>
                                            <p:cond delay="1642"/>
                                          </p:stCondLst>
                                        </p:cTn>
                                        <p:tgtEl>
                                          <p:spTgt spid="3">
                                            <p:txEl>
                                              <p:pRg st="1" end="1"/>
                                            </p:txEl>
                                          </p:spTgt>
                                        </p:tgtEl>
                                      </p:cBhvr>
                                      <p:to x="100000" y="90000"/>
                                    </p:animScale>
                                    <p:animScale>
                                      <p:cBhvr>
                                        <p:cTn id="43" dur="166" decel="50000">
                                          <p:stCondLst>
                                            <p:cond delay="1668"/>
                                          </p:stCondLst>
                                        </p:cTn>
                                        <p:tgtEl>
                                          <p:spTgt spid="3">
                                            <p:txEl>
                                              <p:pRg st="1" end="1"/>
                                            </p:txEl>
                                          </p:spTgt>
                                        </p:tgtEl>
                                      </p:cBhvr>
                                      <p:to x="100000" y="100000"/>
                                    </p:animScale>
                                    <p:animScale>
                                      <p:cBhvr>
                                        <p:cTn id="44" dur="26">
                                          <p:stCondLst>
                                            <p:cond delay="1808"/>
                                          </p:stCondLst>
                                        </p:cTn>
                                        <p:tgtEl>
                                          <p:spTgt spid="3">
                                            <p:txEl>
                                              <p:pRg st="1" end="1"/>
                                            </p:txEl>
                                          </p:spTgt>
                                        </p:tgtEl>
                                      </p:cBhvr>
                                      <p:to x="100000" y="95000"/>
                                    </p:animScale>
                                    <p:animScale>
                                      <p:cBhvr>
                                        <p:cTn id="45" dur="166" decel="50000">
                                          <p:stCondLst>
                                            <p:cond delay="1834"/>
                                          </p:stCondLst>
                                        </p:cTn>
                                        <p:tgtEl>
                                          <p:spTgt spid="3">
                                            <p:txEl>
                                              <p:pRg st="1" end="1"/>
                                            </p:txEl>
                                          </p:spTgt>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3">
                                            <p:txEl>
                                              <p:pRg st="2" end="2"/>
                                            </p:txEl>
                                          </p:spTgt>
                                        </p:tgtEl>
                                        <p:attrNameLst>
                                          <p:attrName>style.visibility</p:attrName>
                                        </p:attrNameLst>
                                      </p:cBhvr>
                                      <p:to>
                                        <p:strVal val="visible"/>
                                      </p:to>
                                    </p:set>
                                    <p:animEffect transition="in" filter="fade">
                                      <p:cBhvr>
                                        <p:cTn id="50" dur="1000"/>
                                        <p:tgtEl>
                                          <p:spTgt spid="3">
                                            <p:txEl>
                                              <p:pRg st="2" end="2"/>
                                            </p:txEl>
                                          </p:spTgt>
                                        </p:tgtEl>
                                      </p:cBhvr>
                                    </p:animEffect>
                                    <p:anim calcmode="lin" valueType="num">
                                      <p:cBhvr>
                                        <p:cTn id="5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2" end="2"/>
                                            </p:txEl>
                                          </p:spTgt>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3">
                                            <p:txEl>
                                              <p:pRg st="3" end="3"/>
                                            </p:txEl>
                                          </p:spTgt>
                                        </p:tgtEl>
                                        <p:attrNameLst>
                                          <p:attrName>style.visibility</p:attrName>
                                        </p:attrNameLst>
                                      </p:cBhvr>
                                      <p:to>
                                        <p:strVal val="visible"/>
                                      </p:to>
                                    </p:set>
                                    <p:animEffect transition="in" filter="fade">
                                      <p:cBhvr>
                                        <p:cTn id="55" dur="1000"/>
                                        <p:tgtEl>
                                          <p:spTgt spid="3">
                                            <p:txEl>
                                              <p:pRg st="3" end="3"/>
                                            </p:txEl>
                                          </p:spTgt>
                                        </p:tgtEl>
                                      </p:cBhvr>
                                    </p:animEffect>
                                    <p:anim calcmode="lin" valueType="num">
                                      <p:cBhvr>
                                        <p:cTn id="5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3" end="3"/>
                                            </p:txEl>
                                          </p:spTgt>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3">
                                            <p:txEl>
                                              <p:pRg st="4" end="4"/>
                                            </p:txEl>
                                          </p:spTgt>
                                        </p:tgtEl>
                                        <p:attrNameLst>
                                          <p:attrName>style.visibility</p:attrName>
                                        </p:attrNameLst>
                                      </p:cBhvr>
                                      <p:to>
                                        <p:strVal val="visible"/>
                                      </p:to>
                                    </p:set>
                                    <p:animEffect transition="in" filter="fade">
                                      <p:cBhvr>
                                        <p:cTn id="60" dur="1000"/>
                                        <p:tgtEl>
                                          <p:spTgt spid="3">
                                            <p:txEl>
                                              <p:pRg st="4" end="4"/>
                                            </p:txEl>
                                          </p:spTgt>
                                        </p:tgtEl>
                                      </p:cBhvr>
                                    </p:animEffect>
                                    <p:anim calcmode="lin" valueType="num">
                                      <p:cBhvr>
                                        <p:cTn id="6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62" dur="1000" fill="hold"/>
                                        <p:tgtEl>
                                          <p:spTgt spid="3">
                                            <p:txEl>
                                              <p:pRg st="4" end="4"/>
                                            </p:txEl>
                                          </p:spTgt>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3">
                                            <p:txEl>
                                              <p:pRg st="5" end="5"/>
                                            </p:txEl>
                                          </p:spTgt>
                                        </p:tgtEl>
                                        <p:attrNameLst>
                                          <p:attrName>style.visibility</p:attrName>
                                        </p:attrNameLst>
                                      </p:cBhvr>
                                      <p:to>
                                        <p:strVal val="visible"/>
                                      </p:to>
                                    </p:set>
                                    <p:animEffect transition="in" filter="fade">
                                      <p:cBhvr>
                                        <p:cTn id="65" dur="1000"/>
                                        <p:tgtEl>
                                          <p:spTgt spid="3">
                                            <p:txEl>
                                              <p:pRg st="5" end="5"/>
                                            </p:txEl>
                                          </p:spTgt>
                                        </p:tgtEl>
                                      </p:cBhvr>
                                    </p:animEffect>
                                    <p:anim calcmode="lin" valueType="num">
                                      <p:cBhvr>
                                        <p:cTn id="6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67" dur="1000" fill="hold"/>
                                        <p:tgtEl>
                                          <p:spTgt spid="3">
                                            <p:txEl>
                                              <p:pRg st="5" end="5"/>
                                            </p:txEl>
                                          </p:spTgt>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3">
                                            <p:txEl>
                                              <p:pRg st="6" end="6"/>
                                            </p:txEl>
                                          </p:spTgt>
                                        </p:tgtEl>
                                        <p:attrNameLst>
                                          <p:attrName>style.visibility</p:attrName>
                                        </p:attrNameLst>
                                      </p:cBhvr>
                                      <p:to>
                                        <p:strVal val="visible"/>
                                      </p:to>
                                    </p:set>
                                    <p:animEffect transition="in" filter="fade">
                                      <p:cBhvr>
                                        <p:cTn id="70" dur="1000"/>
                                        <p:tgtEl>
                                          <p:spTgt spid="3">
                                            <p:txEl>
                                              <p:pRg st="6" end="6"/>
                                            </p:txEl>
                                          </p:spTgt>
                                        </p:tgtEl>
                                      </p:cBhvr>
                                    </p:animEffect>
                                    <p:anim calcmode="lin" valueType="num">
                                      <p:cBhvr>
                                        <p:cTn id="71"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rgbClr val="FF0000"/>
                </a:solidFill>
              </a:rPr>
              <a:t>Thuật toán sẽ dừng lại?</a:t>
            </a:r>
            <a:endParaRPr lang="en-US" dirty="0">
              <a:solidFill>
                <a:srgbClr val="FF0000"/>
              </a:solidFill>
            </a:endParaRPr>
          </a:p>
        </p:txBody>
      </p:sp>
      <p:sp>
        <p:nvSpPr>
          <p:cNvPr id="3" name="Content Placeholder 2"/>
          <p:cNvSpPr>
            <a:spLocks noGrp="1"/>
          </p:cNvSpPr>
          <p:nvPr>
            <p:ph idx="1"/>
          </p:nvPr>
        </p:nvSpPr>
        <p:spPr>
          <a:xfrm>
            <a:off x="1660957" y="3713018"/>
            <a:ext cx="8915400" cy="3777622"/>
          </a:xfrm>
        </p:spPr>
        <p:txBody>
          <a:bodyPr/>
          <a:lstStyle/>
          <a:p>
            <a:pPr indent="228600" algn="just">
              <a:lnSpc>
                <a:spcPct val="115000"/>
              </a:lnSpc>
              <a:spcAft>
                <a:spcPts val="600"/>
              </a:spcAft>
            </a:pP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đảm</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rằng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sẽ</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dừng</a:t>
            </a:r>
            <a:r>
              <a:rPr lang="en-US"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sau</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hữu</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hạn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vòng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lặp</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Thật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vậy</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mất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mát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dương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sau</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bước</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hoặc</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3,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trị</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mất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mát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bị</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giảm</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Theo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kiến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thức</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dãy</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chương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3: </a:t>
            </a:r>
            <a:r>
              <a:rPr lang="en-US" sz="24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nếu</a:t>
            </a:r>
            <a:r>
              <a:rPr lang="en-US" sz="24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dãy</a:t>
            </a:r>
            <a:r>
              <a:rPr lang="en-US" sz="24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4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giảm</a:t>
            </a:r>
            <a:r>
              <a:rPr lang="en-US" sz="24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bị</a:t>
            </a:r>
            <a:r>
              <a:rPr lang="en-US" sz="24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chặn</a:t>
            </a:r>
            <a:r>
              <a:rPr lang="en-US" sz="24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dưới</a:t>
            </a:r>
            <a:r>
              <a:rPr lang="en-US" sz="24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thì</a:t>
            </a:r>
            <a:r>
              <a:rPr lang="en-US" sz="24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nó</a:t>
            </a:r>
            <a:r>
              <a:rPr lang="en-US" sz="24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24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tụ</a:t>
            </a:r>
            <a:r>
              <a:rPr lang="en-US" sz="24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Hơn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nữa</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lượng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phân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hữu</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hạn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đến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lúc</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mất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mát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sẽ</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thay</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đổi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dừng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tại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đây</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12634" y="1264555"/>
            <a:ext cx="4041658" cy="2274876"/>
          </a:xfrm>
          <a:prstGeom prst="rect">
            <a:avLst/>
          </a:prstGeom>
        </p:spPr>
      </p:pic>
    </p:spTree>
    <p:extLst>
      <p:ext uri="{BB962C8B-B14F-4D97-AF65-F5344CB8AC3E}">
        <p14:creationId xmlns:p14="http://schemas.microsoft.com/office/powerpoint/2010/main" val="33929002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Kết luận</a:t>
            </a:r>
            <a:endParaRPr lang="en-US" dirty="0"/>
          </a:p>
        </p:txBody>
      </p:sp>
      <p:sp>
        <p:nvSpPr>
          <p:cNvPr id="3" name="Content Placeholder 2"/>
          <p:cNvSpPr>
            <a:spLocks noGrp="1"/>
          </p:cNvSpPr>
          <p:nvPr>
            <p:ph idx="1"/>
          </p:nvPr>
        </p:nvSpPr>
        <p:spPr>
          <a:xfrm>
            <a:off x="2589212" y="1593273"/>
            <a:ext cx="8915400" cy="4317949"/>
          </a:xfrm>
        </p:spPr>
        <p:txBody>
          <a:bodyPr>
            <a:normAutofit/>
          </a:bodyPr>
          <a:lstStyle/>
          <a:p>
            <a:pPr indent="0">
              <a:lnSpc>
                <a:spcPct val="115000"/>
              </a:lnSpc>
              <a:spcAft>
                <a:spcPts val="600"/>
              </a:spcAft>
              <a:buNone/>
            </a:pPr>
            <a:r>
              <a:rPr lang="en-US" b="1" i="1" dirty="0" err="1">
                <a:latin typeface="Times New Roman" panose="02020603050405020304" pitchFamily="18" charset="0"/>
                <a:ea typeface="Calibri" panose="020F0502020204030204" pitchFamily="34" charset="0"/>
                <a:cs typeface="Times New Roman" panose="02020603050405020304" pitchFamily="18" charset="0"/>
              </a:rPr>
              <a:t>Bài</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viết</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trình</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bày</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cơ</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sở</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toán</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học</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và</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thuật</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toán</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phân</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cụm</a:t>
            </a:r>
            <a:r>
              <a:rPr lang="en-US" b="1" i="1" dirty="0">
                <a:latin typeface="Times New Roman" panose="02020603050405020304" pitchFamily="18" charset="0"/>
                <a:ea typeface="Calibri" panose="020F0502020204030204" pitchFamily="34" charset="0"/>
                <a:cs typeface="Times New Roman" panose="02020603050405020304" pitchFamily="18" charset="0"/>
              </a:rPr>
              <a:t> K-means, </a:t>
            </a:r>
            <a:r>
              <a:rPr lang="en-US" b="1" i="1" dirty="0" err="1">
                <a:latin typeface="Times New Roman" panose="02020603050405020304" pitchFamily="18" charset="0"/>
                <a:ea typeface="Calibri" panose="020F0502020204030204" pitchFamily="34" charset="0"/>
                <a:cs typeface="Times New Roman" panose="02020603050405020304" pitchFamily="18" charset="0"/>
              </a:rPr>
              <a:t>một</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trong</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các</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đối</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tượng</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nghiên</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cứu</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của</a:t>
            </a:r>
            <a:r>
              <a:rPr lang="en-US" b="1" i="1" dirty="0">
                <a:latin typeface="Times New Roman" panose="02020603050405020304" pitchFamily="18" charset="0"/>
                <a:ea typeface="Calibri" panose="020F0502020204030204" pitchFamily="34" charset="0"/>
                <a:cs typeface="Times New Roman" panose="02020603050405020304" pitchFamily="18" charset="0"/>
              </a:rPr>
              <a:t> </a:t>
            </a:r>
            <a:r>
              <a:rPr lang="en-US" b="1" i="1" dirty="0" err="1">
                <a:latin typeface="Times New Roman" panose="02020603050405020304" pitchFamily="18" charset="0"/>
                <a:ea typeface="Calibri" panose="020F0502020204030204" pitchFamily="34" charset="0"/>
                <a:cs typeface="Times New Roman" panose="02020603050405020304" pitchFamily="18" charset="0"/>
              </a:rPr>
              <a:t>Meaching</a:t>
            </a:r>
            <a:r>
              <a:rPr lang="en-US" b="1" i="1" dirty="0">
                <a:latin typeface="Times New Roman" panose="02020603050405020304" pitchFamily="18" charset="0"/>
                <a:ea typeface="Calibri" panose="020F0502020204030204" pitchFamily="34" charset="0"/>
                <a:cs typeface="Times New Roman" panose="02020603050405020304" pitchFamily="18" charset="0"/>
              </a:rPr>
              <a:t> Learning.</a:t>
            </a:r>
            <a:endParaRPr lang="en-US" sz="1400" b="1" i="1" dirty="0">
              <a:latin typeface="Calibri" panose="020F0502020204030204" pitchFamily="34" charset="0"/>
              <a:ea typeface="Calibri" panose="020F0502020204030204" pitchFamily="34" charset="0"/>
              <a:cs typeface="Times New Roman" panose="02020603050405020304" pitchFamily="18" charset="0"/>
            </a:endParaRPr>
          </a:p>
          <a:p>
            <a:pPr marL="114300" indent="0">
              <a:lnSpc>
                <a:spcPct val="115000"/>
              </a:lnSpc>
              <a:spcAft>
                <a:spcPts val="600"/>
              </a:spcAft>
              <a:buNone/>
            </a:pP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vài</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hạn</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chế</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K-means clustering:</a:t>
            </a:r>
            <a:endParaRPr lang="en-US" sz="1400" i="1"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Bef>
                <a:spcPts val="900"/>
              </a:spcBef>
              <a:spcAft>
                <a:spcPts val="600"/>
              </a:spcAft>
            </a:pPr>
            <a:r>
              <a:rPr lang="en-US" i="1"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ta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cần</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biết</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lượng</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cần</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clustering: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thấy</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rằng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337AB7"/>
                </a:solidFill>
                <a:latin typeface="Times New Roman" panose="02020603050405020304" pitchFamily="18" charset="0"/>
                <a:ea typeface="Times New Roman" panose="02020603050405020304" pitchFamily="18" charset="0"/>
                <a:cs typeface="Times New Roman" panose="02020603050405020304" pitchFamily="18" charset="0"/>
                <a:hlinkClick r:id="rId2"/>
              </a:rPr>
              <a:t>thuật</a:t>
            </a:r>
            <a:r>
              <a:rPr lang="en-US" dirty="0">
                <a:solidFill>
                  <a:srgbClr val="337AB7"/>
                </a:solidFill>
                <a:latin typeface="Times New Roman" panose="02020603050405020304" pitchFamily="18" charset="0"/>
                <a:ea typeface="Times New Roman" panose="02020603050405020304" pitchFamily="18" charset="0"/>
                <a:cs typeface="Times New Roman" panose="02020603050405020304" pitchFamily="18" charset="0"/>
                <a:hlinkClick r:id="rId2"/>
              </a:rPr>
              <a:t> </a:t>
            </a:r>
            <a:r>
              <a:rPr lang="en-US" dirty="0" err="1">
                <a:solidFill>
                  <a:srgbClr val="337AB7"/>
                </a:solidFill>
                <a:latin typeface="Times New Roman" panose="02020603050405020304" pitchFamily="18" charset="0"/>
                <a:ea typeface="Times New Roman" panose="02020603050405020304" pitchFamily="18" charset="0"/>
                <a:cs typeface="Times New Roman" panose="02020603050405020304" pitchFamily="18" charset="0"/>
                <a:hlinkClick r:id="rId2"/>
              </a:rPr>
              <a:t>toán</a:t>
            </a:r>
            <a:r>
              <a:rPr lang="en-US" dirty="0">
                <a:solidFill>
                  <a:srgbClr val="337AB7"/>
                </a:solidFill>
                <a:latin typeface="Times New Roman" panose="02020603050405020304" pitchFamily="18" charset="0"/>
                <a:ea typeface="Times New Roman" panose="02020603050405020304" pitchFamily="18" charset="0"/>
                <a:cs typeface="Times New Roman" panose="02020603050405020304" pitchFamily="18" charset="0"/>
                <a:hlinkClick r:id="rId2"/>
              </a:rPr>
              <a:t> </a:t>
            </a:r>
            <a:r>
              <a:rPr lang="en-US" dirty="0" err="1">
                <a:solidFill>
                  <a:srgbClr val="337AB7"/>
                </a:solidFill>
                <a:latin typeface="Times New Roman" panose="02020603050405020304" pitchFamily="18" charset="0"/>
                <a:ea typeface="Times New Roman" panose="02020603050405020304" pitchFamily="18" charset="0"/>
                <a:cs typeface="Times New Roman" panose="02020603050405020304" pitchFamily="18" charset="0"/>
                <a:hlinkClick r:id="rId2"/>
              </a:rPr>
              <a:t>nêu</a:t>
            </a:r>
            <a:r>
              <a:rPr lang="en-US" dirty="0">
                <a:solidFill>
                  <a:srgbClr val="337AB7"/>
                </a:solidFill>
                <a:latin typeface="Times New Roman" panose="02020603050405020304" pitchFamily="18" charset="0"/>
                <a:ea typeface="Times New Roman" panose="02020603050405020304" pitchFamily="18" charset="0"/>
                <a:cs typeface="Times New Roman" panose="02020603050405020304" pitchFamily="18" charset="0"/>
                <a:hlinkClick r:id="rId2"/>
              </a:rPr>
              <a:t> </a:t>
            </a:r>
            <a:r>
              <a:rPr lang="en-US" dirty="0" err="1">
                <a:solidFill>
                  <a:srgbClr val="337AB7"/>
                </a:solidFill>
                <a:latin typeface="Times New Roman" panose="02020603050405020304" pitchFamily="18" charset="0"/>
                <a:ea typeface="Times New Roman" panose="02020603050405020304" pitchFamily="18" charset="0"/>
                <a:cs typeface="Times New Roman" panose="02020603050405020304" pitchFamily="18" charset="0"/>
                <a:hlinkClick r:id="rId2"/>
              </a:rPr>
              <a:t>trên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cần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biết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đại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lượng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lượng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clusters.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thực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tế</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nhiều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trường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hợp</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xác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trị</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này</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Có</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một</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số</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phương</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pháp</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giúp</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xác</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số</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lượng</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clusters,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chúng</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ta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sẽ</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dành</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thời</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gian</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nói</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về</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chúng</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sau</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nếu</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có</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dịp</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r>
              <a:rPr lang="en-US" dirty="0" err="1" smtClean="0">
                <a:solidFill>
                  <a:srgbClr val="000000"/>
                </a:solidFill>
                <a:latin typeface="Times New Roman" panose="02020603050405020304" pitchFamily="18" charset="0"/>
                <a:ea typeface="Times New Roman" panose="02020603050405020304" pitchFamily="18" charset="0"/>
              </a:rPr>
              <a:t>Nghiệm</a:t>
            </a:r>
            <a:r>
              <a:rPr lang="en-US" dirty="0" smtClean="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cuối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cùng</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phụ</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thuộc</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vào</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các</a:t>
            </a:r>
            <a:r>
              <a:rPr lang="en-US" dirty="0">
                <a:solidFill>
                  <a:srgbClr val="000000"/>
                </a:solidFill>
                <a:latin typeface="Times New Roman" panose="02020603050405020304" pitchFamily="18" charset="0"/>
                <a:ea typeface="Times New Roman" panose="02020603050405020304" pitchFamily="18" charset="0"/>
              </a:rPr>
              <a:t> centers </a:t>
            </a:r>
            <a:r>
              <a:rPr lang="en-US" dirty="0" err="1">
                <a:solidFill>
                  <a:srgbClr val="000000"/>
                </a:solidFill>
                <a:latin typeface="Times New Roman" panose="02020603050405020304" pitchFamily="18" charset="0"/>
                <a:ea typeface="Times New Roman" panose="02020603050405020304" pitchFamily="18" charset="0"/>
              </a:rPr>
              <a:t>được</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khởi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tạo</a:t>
            </a:r>
            <a:r>
              <a:rPr lang="en-US" dirty="0">
                <a:solidFill>
                  <a:srgbClr val="000000"/>
                </a:solidFill>
                <a:latin typeface="Times New Roman" panose="02020603050405020304" pitchFamily="18" charset="0"/>
                <a:ea typeface="Times New Roman" panose="02020603050405020304" pitchFamily="18" charset="0"/>
              </a:rPr>
              <a:t> ban </a:t>
            </a:r>
            <a:r>
              <a:rPr lang="en-US" dirty="0" err="1">
                <a:solidFill>
                  <a:srgbClr val="000000"/>
                </a:solidFill>
                <a:latin typeface="Times New Roman" panose="02020603050405020304" pitchFamily="18" charset="0"/>
                <a:ea typeface="Times New Roman" panose="02020603050405020304" pitchFamily="18" charset="0"/>
              </a:rPr>
              <a:t>đầu</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Tùy</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vào</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các</a:t>
            </a:r>
            <a:r>
              <a:rPr lang="en-US" dirty="0">
                <a:solidFill>
                  <a:srgbClr val="000000"/>
                </a:solidFill>
                <a:latin typeface="Times New Roman" panose="02020603050405020304" pitchFamily="18" charset="0"/>
                <a:ea typeface="Times New Roman" panose="02020603050405020304" pitchFamily="18" charset="0"/>
              </a:rPr>
              <a:t> center ban </a:t>
            </a:r>
            <a:r>
              <a:rPr lang="en-US" dirty="0" err="1">
                <a:solidFill>
                  <a:srgbClr val="000000"/>
                </a:solidFill>
                <a:latin typeface="Times New Roman" panose="02020603050405020304" pitchFamily="18" charset="0"/>
                <a:ea typeface="Times New Roman" panose="02020603050405020304" pitchFamily="18" charset="0"/>
              </a:rPr>
              <a:t>đầu</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mà</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thuật</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toán</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thể</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tốc</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độ</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hội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tụ</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rất</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chậm</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hoặc</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thậm</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chí</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cho</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chúng</a:t>
            </a:r>
            <a:r>
              <a:rPr lang="en-US" dirty="0">
                <a:solidFill>
                  <a:srgbClr val="000000"/>
                </a:solidFill>
                <a:latin typeface="Times New Roman" panose="02020603050405020304" pitchFamily="18" charset="0"/>
                <a:ea typeface="Times New Roman" panose="02020603050405020304" pitchFamily="18" charset="0"/>
              </a:rPr>
              <a:t> ta </a:t>
            </a:r>
            <a:r>
              <a:rPr lang="en-US" dirty="0" err="1">
                <a:solidFill>
                  <a:srgbClr val="000000"/>
                </a:solidFill>
                <a:latin typeface="Times New Roman" panose="02020603050405020304" pitchFamily="18" charset="0"/>
                <a:ea typeface="Times New Roman" panose="02020603050405020304" pitchFamily="18" charset="0"/>
              </a:rPr>
              <a:t>nghiệm</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không</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chính</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xác</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chỉ</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rPr>
              <a:t> local minimum - </a:t>
            </a:r>
            <a:r>
              <a:rPr lang="en-US" dirty="0" err="1">
                <a:solidFill>
                  <a:srgbClr val="000000"/>
                </a:solidFill>
                <a:latin typeface="Times New Roman" panose="02020603050405020304" pitchFamily="18" charset="0"/>
                <a:ea typeface="Times New Roman" panose="02020603050405020304" pitchFamily="18" charset="0"/>
              </a:rPr>
              <a:t>điểm</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cực</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tiểu</a:t>
            </a:r>
            <a:r>
              <a:rPr lang="en-US" dirty="0">
                <a:solidFill>
                  <a:srgbClr val="000000"/>
                </a:solidFill>
                <a:latin typeface="Times New Roman" panose="02020603050405020304" pitchFamily="18" charset="0"/>
                <a:ea typeface="Times New Roman" panose="02020603050405020304" pitchFamily="18" charset="0"/>
              </a:rPr>
              <a:t> - </a:t>
            </a:r>
            <a:r>
              <a:rPr lang="en-US" dirty="0" err="1">
                <a:solidFill>
                  <a:srgbClr val="000000"/>
                </a:solidFill>
                <a:latin typeface="Times New Roman" panose="02020603050405020304" pitchFamily="18" charset="0"/>
                <a:ea typeface="Times New Roman" panose="02020603050405020304" pitchFamily="18" charset="0"/>
              </a:rPr>
              <a:t>mà</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không</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phải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giá</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trị</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nhỏ</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nhất</a:t>
            </a:r>
            <a:r>
              <a:rPr lang="en-US" dirty="0">
                <a:solidFill>
                  <a:srgbClr val="000000"/>
                </a:solidFill>
                <a:latin typeface="Times New Roman" panose="02020603050405020304" pitchFamily="18" charset="0"/>
                <a:ea typeface="Times New Roman" panose="02020603050405020304" pitchFamily="18" charset="0"/>
              </a:rPr>
              <a:t>).</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Có</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một</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vài</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cách</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khắc</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phục</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đó</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là</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Chạy</a:t>
            </a:r>
            <a:r>
              <a:rPr lang="en-US" dirty="0">
                <a:solidFill>
                  <a:srgbClr val="000000"/>
                </a:solidFill>
                <a:latin typeface="Times New Roman" panose="02020603050405020304" pitchFamily="18" charset="0"/>
                <a:ea typeface="Calibri" panose="020F0502020204030204" pitchFamily="34" charset="0"/>
              </a:rPr>
              <a:t> K-means clustering </a:t>
            </a:r>
            <a:r>
              <a:rPr lang="en-US" dirty="0" err="1">
                <a:solidFill>
                  <a:srgbClr val="000000"/>
                </a:solidFill>
                <a:latin typeface="Times New Roman" panose="02020603050405020304" pitchFamily="18" charset="0"/>
                <a:ea typeface="Calibri" panose="020F0502020204030204" pitchFamily="34" charset="0"/>
              </a:rPr>
              <a:t>nhiều</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lần</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với</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các</a:t>
            </a:r>
            <a:r>
              <a:rPr lang="en-US" dirty="0">
                <a:solidFill>
                  <a:srgbClr val="000000"/>
                </a:solidFill>
                <a:latin typeface="Times New Roman" panose="02020603050405020304" pitchFamily="18" charset="0"/>
                <a:ea typeface="Calibri" panose="020F0502020204030204" pitchFamily="34" charset="0"/>
              </a:rPr>
              <a:t> center ban </a:t>
            </a:r>
            <a:r>
              <a:rPr lang="en-US" dirty="0" err="1">
                <a:solidFill>
                  <a:srgbClr val="000000"/>
                </a:solidFill>
                <a:latin typeface="Times New Roman" panose="02020603050405020304" pitchFamily="18" charset="0"/>
                <a:ea typeface="Calibri" panose="020F0502020204030204" pitchFamily="34" charset="0"/>
              </a:rPr>
              <a:t>đầu</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khác</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nhau</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rồi</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chọn</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cách</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có</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hàm</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mất</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mát</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cuối</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cùng</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đạt</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giá</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trị</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nhỏ</a:t>
            </a:r>
            <a:r>
              <a:rPr lang="en-US" dirty="0">
                <a:solidFill>
                  <a:srgbClr val="000000"/>
                </a:solidFill>
                <a:latin typeface="Times New Roman" panose="02020603050405020304" pitchFamily="18" charset="0"/>
                <a:ea typeface="Calibri" panose="020F0502020204030204" pitchFamily="34" charset="0"/>
              </a:rPr>
              <a:t> </a:t>
            </a:r>
            <a:r>
              <a:rPr lang="en-US" dirty="0" err="1">
                <a:solidFill>
                  <a:srgbClr val="000000"/>
                </a:solidFill>
                <a:latin typeface="Times New Roman" panose="02020603050405020304" pitchFamily="18" charset="0"/>
                <a:ea typeface="Calibri" panose="020F0502020204030204" pitchFamily="34" charset="0"/>
              </a:rPr>
              <a:t>nhất</a:t>
            </a:r>
            <a:endParaRPr lang="en-US" dirty="0"/>
          </a:p>
        </p:txBody>
      </p:sp>
    </p:spTree>
    <p:extLst>
      <p:ext uri="{BB962C8B-B14F-4D97-AF65-F5344CB8AC3E}">
        <p14:creationId xmlns:p14="http://schemas.microsoft.com/office/powerpoint/2010/main" val="32497521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wipe(down)">
                                      <p:cBhvr>
                                        <p:cTn id="24" dur="580">
                                          <p:stCondLst>
                                            <p:cond delay="0"/>
                                          </p:stCondLst>
                                        </p:cTn>
                                        <p:tgtEl>
                                          <p:spTgt spid="3">
                                            <p:txEl>
                                              <p:pRg st="2" end="2"/>
                                            </p:txEl>
                                          </p:spTgt>
                                        </p:tgtEl>
                                      </p:cBhvr>
                                    </p:animEffect>
                                    <p:anim calcmode="lin" valueType="num">
                                      <p:cBhvr>
                                        <p:cTn id="25"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30" dur="26">
                                          <p:stCondLst>
                                            <p:cond delay="650"/>
                                          </p:stCondLst>
                                        </p:cTn>
                                        <p:tgtEl>
                                          <p:spTgt spid="3">
                                            <p:txEl>
                                              <p:pRg st="2" end="2"/>
                                            </p:txEl>
                                          </p:spTgt>
                                        </p:tgtEl>
                                      </p:cBhvr>
                                      <p:to x="100000" y="60000"/>
                                    </p:animScale>
                                    <p:animScale>
                                      <p:cBhvr>
                                        <p:cTn id="31" dur="166" decel="50000">
                                          <p:stCondLst>
                                            <p:cond delay="676"/>
                                          </p:stCondLst>
                                        </p:cTn>
                                        <p:tgtEl>
                                          <p:spTgt spid="3">
                                            <p:txEl>
                                              <p:pRg st="2" end="2"/>
                                            </p:txEl>
                                          </p:spTgt>
                                        </p:tgtEl>
                                      </p:cBhvr>
                                      <p:to x="100000" y="100000"/>
                                    </p:animScale>
                                    <p:animScale>
                                      <p:cBhvr>
                                        <p:cTn id="32" dur="26">
                                          <p:stCondLst>
                                            <p:cond delay="1312"/>
                                          </p:stCondLst>
                                        </p:cTn>
                                        <p:tgtEl>
                                          <p:spTgt spid="3">
                                            <p:txEl>
                                              <p:pRg st="2" end="2"/>
                                            </p:txEl>
                                          </p:spTgt>
                                        </p:tgtEl>
                                      </p:cBhvr>
                                      <p:to x="100000" y="80000"/>
                                    </p:animScale>
                                    <p:animScale>
                                      <p:cBhvr>
                                        <p:cTn id="33" dur="166" decel="50000">
                                          <p:stCondLst>
                                            <p:cond delay="1338"/>
                                          </p:stCondLst>
                                        </p:cTn>
                                        <p:tgtEl>
                                          <p:spTgt spid="3">
                                            <p:txEl>
                                              <p:pRg st="2" end="2"/>
                                            </p:txEl>
                                          </p:spTgt>
                                        </p:tgtEl>
                                      </p:cBhvr>
                                      <p:to x="100000" y="100000"/>
                                    </p:animScale>
                                    <p:animScale>
                                      <p:cBhvr>
                                        <p:cTn id="34" dur="26">
                                          <p:stCondLst>
                                            <p:cond delay="1642"/>
                                          </p:stCondLst>
                                        </p:cTn>
                                        <p:tgtEl>
                                          <p:spTgt spid="3">
                                            <p:txEl>
                                              <p:pRg st="2" end="2"/>
                                            </p:txEl>
                                          </p:spTgt>
                                        </p:tgtEl>
                                      </p:cBhvr>
                                      <p:to x="100000" y="90000"/>
                                    </p:animScale>
                                    <p:animScale>
                                      <p:cBhvr>
                                        <p:cTn id="35" dur="166" decel="50000">
                                          <p:stCondLst>
                                            <p:cond delay="1668"/>
                                          </p:stCondLst>
                                        </p:cTn>
                                        <p:tgtEl>
                                          <p:spTgt spid="3">
                                            <p:txEl>
                                              <p:pRg st="2" end="2"/>
                                            </p:txEl>
                                          </p:spTgt>
                                        </p:tgtEl>
                                      </p:cBhvr>
                                      <p:to x="100000" y="100000"/>
                                    </p:animScale>
                                    <p:animScale>
                                      <p:cBhvr>
                                        <p:cTn id="36" dur="26">
                                          <p:stCondLst>
                                            <p:cond delay="1808"/>
                                          </p:stCondLst>
                                        </p:cTn>
                                        <p:tgtEl>
                                          <p:spTgt spid="3">
                                            <p:txEl>
                                              <p:pRg st="2" end="2"/>
                                            </p:txEl>
                                          </p:spTgt>
                                        </p:tgtEl>
                                      </p:cBhvr>
                                      <p:to x="100000" y="95000"/>
                                    </p:animScale>
                                    <p:animScale>
                                      <p:cBhvr>
                                        <p:cTn id="37" dur="166" decel="50000">
                                          <p:stCondLst>
                                            <p:cond delay="1834"/>
                                          </p:stCondLst>
                                        </p:cTn>
                                        <p:tgtEl>
                                          <p:spTgt spid="3">
                                            <p:txEl>
                                              <p:pRg st="2" end="2"/>
                                            </p:txEl>
                                          </p:spTgt>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nodeType="clickEffect">
                                  <p:stCondLst>
                                    <p:cond delay="0"/>
                                  </p:stCondLst>
                                  <p:childTnLst>
                                    <p:set>
                                      <p:cBhvr>
                                        <p:cTn id="41" dur="1" fill="hold">
                                          <p:stCondLst>
                                            <p:cond delay="0"/>
                                          </p:stCondLst>
                                        </p:cTn>
                                        <p:tgtEl>
                                          <p:spTgt spid="3">
                                            <p:txEl>
                                              <p:pRg st="3" end="3"/>
                                            </p:txEl>
                                          </p:spTgt>
                                        </p:tgtEl>
                                        <p:attrNameLst>
                                          <p:attrName>style.visibility</p:attrName>
                                        </p:attrNameLst>
                                      </p:cBhvr>
                                      <p:to>
                                        <p:strVal val="visible"/>
                                      </p:to>
                                    </p:set>
                                    <p:animEffect transition="in" filter="wipe(down)">
                                      <p:cBhvr>
                                        <p:cTn id="42" dur="580">
                                          <p:stCondLst>
                                            <p:cond delay="0"/>
                                          </p:stCondLst>
                                        </p:cTn>
                                        <p:tgtEl>
                                          <p:spTgt spid="3">
                                            <p:txEl>
                                              <p:pRg st="3" end="3"/>
                                            </p:txEl>
                                          </p:spTgt>
                                        </p:tgtEl>
                                      </p:cBhvr>
                                    </p:animEffect>
                                    <p:anim calcmode="lin" valueType="num">
                                      <p:cBhvr>
                                        <p:cTn id="43"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48" dur="26">
                                          <p:stCondLst>
                                            <p:cond delay="650"/>
                                          </p:stCondLst>
                                        </p:cTn>
                                        <p:tgtEl>
                                          <p:spTgt spid="3">
                                            <p:txEl>
                                              <p:pRg st="3" end="3"/>
                                            </p:txEl>
                                          </p:spTgt>
                                        </p:tgtEl>
                                      </p:cBhvr>
                                      <p:to x="100000" y="60000"/>
                                    </p:animScale>
                                    <p:animScale>
                                      <p:cBhvr>
                                        <p:cTn id="49" dur="166" decel="50000">
                                          <p:stCondLst>
                                            <p:cond delay="676"/>
                                          </p:stCondLst>
                                        </p:cTn>
                                        <p:tgtEl>
                                          <p:spTgt spid="3">
                                            <p:txEl>
                                              <p:pRg st="3" end="3"/>
                                            </p:txEl>
                                          </p:spTgt>
                                        </p:tgtEl>
                                      </p:cBhvr>
                                      <p:to x="100000" y="100000"/>
                                    </p:animScale>
                                    <p:animScale>
                                      <p:cBhvr>
                                        <p:cTn id="50" dur="26">
                                          <p:stCondLst>
                                            <p:cond delay="1312"/>
                                          </p:stCondLst>
                                        </p:cTn>
                                        <p:tgtEl>
                                          <p:spTgt spid="3">
                                            <p:txEl>
                                              <p:pRg st="3" end="3"/>
                                            </p:txEl>
                                          </p:spTgt>
                                        </p:tgtEl>
                                      </p:cBhvr>
                                      <p:to x="100000" y="80000"/>
                                    </p:animScale>
                                    <p:animScale>
                                      <p:cBhvr>
                                        <p:cTn id="51" dur="166" decel="50000">
                                          <p:stCondLst>
                                            <p:cond delay="1338"/>
                                          </p:stCondLst>
                                        </p:cTn>
                                        <p:tgtEl>
                                          <p:spTgt spid="3">
                                            <p:txEl>
                                              <p:pRg st="3" end="3"/>
                                            </p:txEl>
                                          </p:spTgt>
                                        </p:tgtEl>
                                      </p:cBhvr>
                                      <p:to x="100000" y="100000"/>
                                    </p:animScale>
                                    <p:animScale>
                                      <p:cBhvr>
                                        <p:cTn id="52" dur="26">
                                          <p:stCondLst>
                                            <p:cond delay="1642"/>
                                          </p:stCondLst>
                                        </p:cTn>
                                        <p:tgtEl>
                                          <p:spTgt spid="3">
                                            <p:txEl>
                                              <p:pRg st="3" end="3"/>
                                            </p:txEl>
                                          </p:spTgt>
                                        </p:tgtEl>
                                      </p:cBhvr>
                                      <p:to x="100000" y="90000"/>
                                    </p:animScale>
                                    <p:animScale>
                                      <p:cBhvr>
                                        <p:cTn id="53" dur="166" decel="50000">
                                          <p:stCondLst>
                                            <p:cond delay="1668"/>
                                          </p:stCondLst>
                                        </p:cTn>
                                        <p:tgtEl>
                                          <p:spTgt spid="3">
                                            <p:txEl>
                                              <p:pRg st="3" end="3"/>
                                            </p:txEl>
                                          </p:spTgt>
                                        </p:tgtEl>
                                      </p:cBhvr>
                                      <p:to x="100000" y="100000"/>
                                    </p:animScale>
                                    <p:animScale>
                                      <p:cBhvr>
                                        <p:cTn id="54" dur="26">
                                          <p:stCondLst>
                                            <p:cond delay="1808"/>
                                          </p:stCondLst>
                                        </p:cTn>
                                        <p:tgtEl>
                                          <p:spTgt spid="3">
                                            <p:txEl>
                                              <p:pRg st="3" end="3"/>
                                            </p:txEl>
                                          </p:spTgt>
                                        </p:tgtEl>
                                      </p:cBhvr>
                                      <p:to x="100000" y="95000"/>
                                    </p:animScale>
                                    <p:animScale>
                                      <p:cBhvr>
                                        <p:cTn id="55"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589212" y="1288473"/>
            <a:ext cx="8915400" cy="4622749"/>
          </a:xfrm>
        </p:spPr>
        <p:txBody>
          <a:bodyPr>
            <a:normAutofit/>
          </a:bodyPr>
          <a:lstStyle/>
          <a:p>
            <a:pPr>
              <a:lnSpc>
                <a:spcPct val="115000"/>
              </a:lnSpc>
              <a:spcAft>
                <a:spcPts val="600"/>
              </a:spcAft>
            </a:pPr>
            <a:r>
              <a:rPr lang="en-US" b="1" dirty="0">
                <a:latin typeface="Times New Roman" panose="02020603050405020304" pitchFamily="18" charset="0"/>
                <a:ea typeface="Calibri" panose="020F0502020204030204" pitchFamily="34" charset="0"/>
                <a:cs typeface="Times New Roman" panose="02020603050405020304" pitchFamily="18" charset="0"/>
              </a:rPr>
              <a:t>TÀI LIỆU THAM KHẢO</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600"/>
              </a:spcAft>
              <a:buNone/>
            </a:pP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15000"/>
              </a:lnSpc>
              <a:spcAft>
                <a:spcPts val="600"/>
              </a:spcAft>
              <a:buSzPts val="1200"/>
              <a:buFont typeface="Times New Roman" panose="02020603050405020304" pitchFamily="18" charset="0"/>
              <a:buAutoNum type="arabicPeriod"/>
              <a:tabLst>
                <a:tab pos="457200" algn="l"/>
              </a:tabLst>
            </a:pPr>
            <a:r>
              <a:rPr lang="en-US" dirty="0" err="1">
                <a:solidFill>
                  <a:srgbClr val="000000"/>
                </a:solidFill>
                <a:latin typeface="Times New Roman" panose="02020603050405020304" pitchFamily="18" charset="0"/>
                <a:ea typeface="Times New Roman" panose="02020603050405020304" pitchFamily="18" charset="0"/>
              </a:rPr>
              <a:t>Vũ</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Hữu</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Tiệp</a:t>
            </a:r>
            <a:r>
              <a:rPr lang="en-US" dirty="0">
                <a:solidFill>
                  <a:srgbClr val="000000"/>
                </a:solidFill>
                <a:latin typeface="Times New Roman" panose="02020603050405020304" pitchFamily="18" charset="0"/>
                <a:ea typeface="Times New Roman" panose="02020603050405020304" pitchFamily="18" charset="0"/>
              </a:rPr>
              <a:t>, M L </a:t>
            </a:r>
            <a:r>
              <a:rPr lang="en-US" dirty="0" err="1">
                <a:solidFill>
                  <a:srgbClr val="000000"/>
                </a:solidFill>
                <a:latin typeface="Times New Roman" panose="02020603050405020304" pitchFamily="18" charset="0"/>
                <a:ea typeface="Times New Roman" panose="02020603050405020304" pitchFamily="18" charset="0"/>
              </a:rPr>
              <a:t>cơ</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bản</a:t>
            </a:r>
            <a:endParaRPr lang="en-US" dirty="0">
              <a:latin typeface="Times New Roman" panose="02020603050405020304" pitchFamily="18" charset="0"/>
              <a:ea typeface="Calibri" panose="020F0502020204030204" pitchFamily="34" charset="0"/>
            </a:endParaRPr>
          </a:p>
          <a:p>
            <a:pPr lvl="0" algn="just">
              <a:lnSpc>
                <a:spcPct val="115000"/>
              </a:lnSpc>
              <a:spcAft>
                <a:spcPts val="600"/>
              </a:spcAft>
              <a:buSzPts val="1200"/>
              <a:buFont typeface="Times New Roman" panose="02020603050405020304" pitchFamily="18" charset="0"/>
              <a:buAutoNum type="arabicPeriod"/>
              <a:tabLst>
                <a:tab pos="457200" algn="l"/>
              </a:tabLst>
            </a:pPr>
            <a:r>
              <a:rPr lang="en-US" dirty="0">
                <a:solidFill>
                  <a:srgbClr val="337AB7"/>
                </a:solidFill>
                <a:latin typeface="Times New Roman" panose="02020603050405020304" pitchFamily="18" charset="0"/>
                <a:ea typeface="Times New Roman" panose="02020603050405020304" pitchFamily="18" charset="0"/>
                <a:hlinkClick r:id="rId2"/>
              </a:rPr>
              <a:t>Clustering documents using k-means</a:t>
            </a:r>
            <a:endParaRPr lang="en-US" dirty="0">
              <a:latin typeface="Times New Roman" panose="02020603050405020304" pitchFamily="18" charset="0"/>
              <a:ea typeface="Calibri" panose="020F0502020204030204" pitchFamily="34" charset="0"/>
            </a:endParaRPr>
          </a:p>
          <a:p>
            <a:pPr lvl="0" algn="just">
              <a:lnSpc>
                <a:spcPct val="115000"/>
              </a:lnSpc>
              <a:spcAft>
                <a:spcPts val="600"/>
              </a:spcAft>
              <a:buSzPts val="1200"/>
              <a:buFont typeface="Times New Roman" panose="02020603050405020304" pitchFamily="18" charset="0"/>
              <a:buAutoNum type="arabicPeriod"/>
              <a:tabLst>
                <a:tab pos="457200" algn="l"/>
              </a:tabLst>
            </a:pPr>
            <a:r>
              <a:rPr lang="en-US" dirty="0" err="1">
                <a:solidFill>
                  <a:srgbClr val="337AB7"/>
                </a:solidFill>
                <a:latin typeface="Times New Roman" panose="02020603050405020304" pitchFamily="18" charset="0"/>
                <a:ea typeface="Times New Roman" panose="02020603050405020304" pitchFamily="18" charset="0"/>
                <a:hlinkClick r:id="rId3"/>
              </a:rPr>
              <a:t>Voronoi</a:t>
            </a:r>
            <a:r>
              <a:rPr lang="en-US" dirty="0">
                <a:solidFill>
                  <a:srgbClr val="337AB7"/>
                </a:solidFill>
                <a:latin typeface="Times New Roman" panose="02020603050405020304" pitchFamily="18" charset="0"/>
                <a:ea typeface="Times New Roman" panose="02020603050405020304" pitchFamily="18" charset="0"/>
                <a:hlinkClick r:id="rId3"/>
              </a:rPr>
              <a:t> Diagram - Wikipedia</a:t>
            </a:r>
            <a:endParaRPr lang="en-US" dirty="0">
              <a:latin typeface="Times New Roman" panose="02020603050405020304" pitchFamily="18" charset="0"/>
              <a:ea typeface="Calibri" panose="020F0502020204030204" pitchFamily="34" charset="0"/>
            </a:endParaRPr>
          </a:p>
          <a:p>
            <a:pPr lvl="0" algn="just">
              <a:lnSpc>
                <a:spcPct val="115000"/>
              </a:lnSpc>
              <a:spcAft>
                <a:spcPts val="600"/>
              </a:spcAft>
              <a:buSzPts val="1200"/>
              <a:buFont typeface="Times New Roman" panose="02020603050405020304" pitchFamily="18" charset="0"/>
              <a:buAutoNum type="arabicPeriod"/>
              <a:tabLst>
                <a:tab pos="457200" algn="l"/>
              </a:tabLst>
            </a:pPr>
            <a:r>
              <a:rPr lang="en-US" dirty="0">
                <a:solidFill>
                  <a:srgbClr val="337AB7"/>
                </a:solidFill>
                <a:latin typeface="Times New Roman" panose="02020603050405020304" pitchFamily="18" charset="0"/>
                <a:ea typeface="Times New Roman" panose="02020603050405020304" pitchFamily="18" charset="0"/>
                <a:hlinkClick r:id="rId4"/>
              </a:rPr>
              <a:t>Cluster center initialization algorithm for K-means clustering</a:t>
            </a:r>
            <a:endParaRPr lang="en-US" dirty="0">
              <a:latin typeface="Times New Roman" panose="02020603050405020304" pitchFamily="18" charset="0"/>
              <a:ea typeface="Calibri" panose="020F0502020204030204" pitchFamily="34" charset="0"/>
            </a:endParaRPr>
          </a:p>
          <a:p>
            <a:pPr lvl="0" algn="just">
              <a:lnSpc>
                <a:spcPct val="115000"/>
              </a:lnSpc>
              <a:spcAft>
                <a:spcPts val="600"/>
              </a:spcAft>
              <a:buSzPts val="1200"/>
              <a:buFont typeface="Times New Roman" panose="02020603050405020304" pitchFamily="18" charset="0"/>
              <a:buAutoNum type="arabicPeriod"/>
              <a:tabLst>
                <a:tab pos="457200" algn="l"/>
              </a:tabLst>
            </a:pPr>
            <a:r>
              <a:rPr lang="en-US" dirty="0">
                <a:solidFill>
                  <a:srgbClr val="337AB7"/>
                </a:solidFill>
                <a:latin typeface="Times New Roman" panose="02020603050405020304" pitchFamily="18" charset="0"/>
                <a:ea typeface="Times New Roman" panose="02020603050405020304" pitchFamily="18" charset="0"/>
                <a:hlinkClick r:id="rId5"/>
              </a:rPr>
              <a:t>Visualizing K-Means Clustering</a:t>
            </a:r>
            <a:endParaRPr lang="en-US" dirty="0">
              <a:latin typeface="Times New Roman" panose="02020603050405020304" pitchFamily="18" charset="0"/>
              <a:ea typeface="Calibri" panose="020F0502020204030204" pitchFamily="34" charset="0"/>
            </a:endParaRPr>
          </a:p>
          <a:p>
            <a:pPr lvl="0" algn="just">
              <a:lnSpc>
                <a:spcPct val="115000"/>
              </a:lnSpc>
              <a:spcAft>
                <a:spcPts val="600"/>
              </a:spcAft>
              <a:buSzPts val="1200"/>
              <a:buFont typeface="Times New Roman" panose="02020603050405020304" pitchFamily="18" charset="0"/>
              <a:buAutoNum type="arabicPeriod"/>
              <a:tabLst>
                <a:tab pos="457200" algn="l"/>
              </a:tabLst>
            </a:pPr>
            <a:r>
              <a:rPr lang="en-US" dirty="0">
                <a:solidFill>
                  <a:srgbClr val="337AB7"/>
                </a:solidFill>
                <a:latin typeface="Times New Roman" panose="02020603050405020304" pitchFamily="18" charset="0"/>
                <a:ea typeface="Times New Roman" panose="02020603050405020304" pitchFamily="18" charset="0"/>
                <a:hlinkClick r:id="rId6"/>
              </a:rPr>
              <a:t>Visualizing K-Means Clustering - </a:t>
            </a:r>
            <a:r>
              <a:rPr lang="en-US" dirty="0" err="1">
                <a:solidFill>
                  <a:srgbClr val="337AB7"/>
                </a:solidFill>
                <a:latin typeface="Times New Roman" panose="02020603050405020304" pitchFamily="18" charset="0"/>
                <a:ea typeface="Times New Roman" panose="02020603050405020304" pitchFamily="18" charset="0"/>
                <a:hlinkClick r:id="rId6"/>
              </a:rPr>
              <a:t>Standford</a:t>
            </a:r>
            <a:endParaRPr lang="en-US" dirty="0">
              <a:latin typeface="Times New Roman" panose="02020603050405020304" pitchFamily="18" charset="0"/>
              <a:ea typeface="Calibri" panose="020F0502020204030204" pitchFamily="34" charset="0"/>
            </a:endParaRPr>
          </a:p>
          <a:p>
            <a:endParaRPr lang="en-US" dirty="0"/>
          </a:p>
        </p:txBody>
      </p:sp>
    </p:spTree>
    <p:extLst>
      <p:ext uri="{BB962C8B-B14F-4D97-AF65-F5344CB8AC3E}">
        <p14:creationId xmlns:p14="http://schemas.microsoft.com/office/powerpoint/2010/main" val="3574519942"/>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15000"/>
              </a:lnSpc>
              <a:spcAft>
                <a:spcPts val="600"/>
              </a:spcAft>
            </a:pPr>
            <a:endParaRPr lang="en-US" dirty="0"/>
          </a:p>
        </p:txBody>
      </p:sp>
      <p:pic>
        <p:nvPicPr>
          <p:cNvPr id="4" name="Content Placeholder 3"/>
          <p:cNvPicPr>
            <a:picLocks noGrp="1" noChangeAspect="1"/>
          </p:cNvPicPr>
          <p:nvPr>
            <p:ph idx="1"/>
          </p:nvPr>
        </p:nvPicPr>
        <p:blipFill>
          <a:blip r:embed="rId2"/>
          <a:stretch>
            <a:fillRect/>
          </a:stretch>
        </p:blipFill>
        <p:spPr>
          <a:xfrm>
            <a:off x="2258291" y="471055"/>
            <a:ext cx="7176654" cy="5936415"/>
          </a:xfrm>
          <a:prstGeom prst="rect">
            <a:avLst/>
          </a:prstGeom>
        </p:spPr>
      </p:pic>
    </p:spTree>
    <p:extLst>
      <p:ext uri="{BB962C8B-B14F-4D97-AF65-F5344CB8AC3E}">
        <p14:creationId xmlns:p14="http://schemas.microsoft.com/office/powerpoint/2010/main" val="111017231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09"/>
            <a:ext cx="8911687" cy="2645563"/>
          </a:xfrm>
        </p:spPr>
        <p:txBody>
          <a:bodyPr/>
          <a:lstStyle/>
          <a:p>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0109" y="0"/>
            <a:ext cx="12011891" cy="6954982"/>
          </a:xfrm>
        </p:spPr>
      </p:pic>
    </p:spTree>
    <p:extLst>
      <p:ext uri="{BB962C8B-B14F-4D97-AF65-F5344CB8AC3E}">
        <p14:creationId xmlns:p14="http://schemas.microsoft.com/office/powerpoint/2010/main" val="26191151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spcBef>
                <a:spcPts val="1200"/>
              </a:spcBef>
              <a:spcAft>
                <a:spcPts val="600"/>
              </a:spcAft>
            </a:pPr>
            <a:r>
              <a:rPr lang="en-US" b="1" dirty="0">
                <a:latin typeface="Times New Roman" panose="02020603050405020304" pitchFamily="18" charset="0"/>
                <a:ea typeface="Calibri" panose="020F0502020204030204" pitchFamily="34" charset="0"/>
              </a:rPr>
              <a:t>MỞ ĐẦU </a:t>
            </a:r>
            <a:r>
              <a:rPr lang="en-US" dirty="0"/>
              <a:t/>
            </a:r>
            <a:br>
              <a:rPr lang="en-US" dirty="0"/>
            </a:b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K-means clustering,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biết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nhãn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(label)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Mục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đích</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phân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cụm</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sao</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cùng</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cụm</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tính</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chất</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giống</a:t>
            </a:r>
            <a:r>
              <a:rPr lang="en-US" sz="20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sz="20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000" dirty="0">
                <a:latin typeface="Calibri" panose="020F0502020204030204" pitchFamily="34" charset="0"/>
                <a:ea typeface="Calibri" panose="020F0502020204030204" pitchFamily="34" charset="0"/>
                <a:cs typeface="Times New Roman" panose="02020603050405020304" pitchFamily="18" charset="0"/>
              </a:rPr>
              <a:t/>
            </a:r>
            <a:br>
              <a:rPr lang="en-US" sz="2000" dirty="0">
                <a:latin typeface="Calibri" panose="020F0502020204030204" pitchFamily="34" charset="0"/>
                <a:ea typeface="Calibri" panose="020F0502020204030204" pitchFamily="34" charset="0"/>
                <a:cs typeface="Times New Roman" panose="02020603050405020304" pitchFamily="18" charset="0"/>
              </a:rPr>
            </a:br>
            <a:endParaRPr lang="en-US" sz="2000" dirty="0"/>
          </a:p>
        </p:txBody>
      </p:sp>
      <p:sp>
        <p:nvSpPr>
          <p:cNvPr id="3" name="Content Placeholder 2"/>
          <p:cNvSpPr>
            <a:spLocks noGrp="1"/>
          </p:cNvSpPr>
          <p:nvPr>
            <p:ph idx="1"/>
          </p:nvPr>
        </p:nvSpPr>
        <p:spPr>
          <a:xfrm>
            <a:off x="1246909" y="2133600"/>
            <a:ext cx="10257703" cy="3777622"/>
          </a:xfrm>
        </p:spPr>
        <p:txBody>
          <a:bodyPr>
            <a:normAutofit lnSpcReduction="10000"/>
          </a:bodyPr>
          <a:lstStyle/>
          <a:p>
            <a:pPr indent="457200" algn="just">
              <a:lnSpc>
                <a:spcPct val="115000"/>
              </a:lnSpc>
              <a:spcAft>
                <a:spcPts val="600"/>
              </a:spcAft>
            </a:pP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Ví</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dụ</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ty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muốn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tạo</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sách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ưu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đãi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dựa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tương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tác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giữa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ty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tiền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chi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trả</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ty;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tuổi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giới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tính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nghề</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nghiệp</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sử</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ty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rất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nhiều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rất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nhiều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nhưng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chưa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chia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cụm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Nếu</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một</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người</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biết</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Machine Learning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đặt</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câu</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hỏi</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này</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phương</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pháp</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tiên</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anh</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chị</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ta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nghĩ</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đến</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sẽ</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là</a:t>
            </a:r>
            <a:r>
              <a:rPr lang="en-US"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K-means Clustering. </a:t>
            </a:r>
            <a:endParaRPr lang="vi-VN"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0" algn="just">
              <a:lnSpc>
                <a:spcPct val="115000"/>
              </a:lnSpc>
              <a:spcAft>
                <a:spcPts val="600"/>
              </a:spcAft>
              <a:buNone/>
            </a:pPr>
            <a:endParaRPr lang="vi-VN"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0" algn="just">
              <a:lnSpc>
                <a:spcPct val="115000"/>
              </a:lnSpc>
              <a:spcAft>
                <a:spcPts val="600"/>
              </a:spcAft>
              <a:buNone/>
            </a:pP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600"/>
              </a:spcAft>
            </a:pP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Sau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phân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viên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ty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lựa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chọn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quyết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xem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tương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ứng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cuối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cùng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này</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cần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can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thiệp</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con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nhưng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lượng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rút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gọn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rất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nhiều</a:t>
            </a:r>
            <a:r>
              <a:rPr lang="en-US"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3564" y="3643745"/>
            <a:ext cx="2313709" cy="1259157"/>
          </a:xfrm>
          <a:prstGeom prst="rect">
            <a:avLst/>
          </a:prstGeom>
        </p:spPr>
      </p:pic>
    </p:spTree>
    <p:extLst>
      <p:ext uri="{BB962C8B-B14F-4D97-AF65-F5344CB8AC3E}">
        <p14:creationId xmlns:p14="http://schemas.microsoft.com/office/powerpoint/2010/main" val="358652611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anim calcmode="lin" valueType="num">
                                      <p:cBhvr>
                                        <p:cTn id="2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nSpc>
                <a:spcPct val="115000"/>
              </a:lnSpc>
              <a:spcAft>
                <a:spcPts val="600"/>
              </a:spcAft>
            </a:pP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Chương</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a:t>
            </a:r>
            <a:r>
              <a:rPr lang="en-US" sz="2800" dirty="0">
                <a:solidFill>
                  <a:srgbClr val="FF0000"/>
                </a:solidFill>
                <a:latin typeface="Calibri" panose="020F0502020204030204" pitchFamily="34" charset="0"/>
                <a:ea typeface="Calibri" panose="020F0502020204030204" pitchFamily="34" charset="0"/>
                <a:cs typeface="Times New Roman" panose="02020603050405020304" pitchFamily="18" charset="0"/>
              </a:rPr>
              <a:t/>
            </a:r>
            <a:br>
              <a:rPr lang="en-US" sz="2800" dirty="0">
                <a:solidFill>
                  <a:srgbClr val="FF0000"/>
                </a:solidFill>
                <a:latin typeface="Calibri" panose="020F0502020204030204" pitchFamily="34" charset="0"/>
                <a:ea typeface="Calibri" panose="020F0502020204030204" pitchFamily="34" charset="0"/>
                <a:cs typeface="Times New Roman" panose="02020603050405020304" pitchFamily="18" charset="0"/>
              </a:rPr>
            </a:b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 KIẾN THỨC CHUẨN BỊ</a:t>
            </a:r>
            <a:r>
              <a:rPr lang="en-US" sz="2800" dirty="0">
                <a:solidFill>
                  <a:srgbClr val="FF0000"/>
                </a:solidFill>
                <a:latin typeface="Calibri" panose="020F0502020204030204" pitchFamily="34" charset="0"/>
                <a:ea typeface="Calibri" panose="020F0502020204030204" pitchFamily="34" charset="0"/>
                <a:cs typeface="Times New Roman" panose="02020603050405020304" pitchFamily="18" charset="0"/>
              </a:rPr>
              <a:t/>
            </a:r>
            <a:br>
              <a:rPr lang="en-US" sz="2800" dirty="0">
                <a:solidFill>
                  <a:srgbClr val="FF0000"/>
                </a:solidFill>
                <a:latin typeface="Calibri" panose="020F0502020204030204" pitchFamily="34" charset="0"/>
                <a:ea typeface="Calibri" panose="020F0502020204030204" pitchFamily="34" charset="0"/>
                <a:cs typeface="Times New Roman" panose="02020603050405020304" pitchFamily="18" charset="0"/>
              </a:rPr>
            </a:br>
            <a:endParaRPr lang="en-US" dirty="0">
              <a:solidFill>
                <a:srgbClr val="FF0000"/>
              </a:solidFill>
            </a:endParaRPr>
          </a:p>
        </p:txBody>
      </p:sp>
      <p:sp>
        <p:nvSpPr>
          <p:cNvPr id="3" name="Content Placeholder 2"/>
          <p:cNvSpPr>
            <a:spLocks noGrp="1"/>
          </p:cNvSpPr>
          <p:nvPr>
            <p:ph idx="1"/>
          </p:nvPr>
        </p:nvSpPr>
        <p:spPr/>
        <p:txBody>
          <a:bodyPr/>
          <a:lstStyle/>
          <a:p>
            <a:pPr indent="457200" algn="just">
              <a:lnSpc>
                <a:spcPct val="115000"/>
              </a:lnSpc>
              <a:spcAft>
                <a:spcPts val="600"/>
              </a:spcAft>
            </a:pP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Ý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tưởng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đơn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nhất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cụm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hợp</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ở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gần</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gian</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gian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này</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rất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nhiều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chiều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trường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hợp</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thông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tin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rất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lớn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bên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dưới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ví</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dụ</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3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cụm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giờ</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sẽ</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gọn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cluster</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pic>
        <p:nvPicPr>
          <p:cNvPr id="5" name="Picture 4" descr="https://machinelearningcoban.com/assets/kmeans/figure_2.png"/>
          <p:cNvPicPr/>
          <p:nvPr/>
        </p:nvPicPr>
        <p:blipFill>
          <a:blip r:embed="rId2">
            <a:extLst>
              <a:ext uri="{28A0092B-C50C-407E-A947-70E740481C1C}">
                <a14:useLocalDpi xmlns:a14="http://schemas.microsoft.com/office/drawing/2010/main" val="0"/>
              </a:ext>
            </a:extLst>
          </a:blip>
          <a:srcRect/>
          <a:stretch>
            <a:fillRect/>
          </a:stretch>
        </p:blipFill>
        <p:spPr bwMode="auto">
          <a:xfrm>
            <a:off x="7190509" y="3171197"/>
            <a:ext cx="4314103" cy="3091058"/>
          </a:xfrm>
          <a:prstGeom prst="rect">
            <a:avLst/>
          </a:prstGeom>
          <a:noFill/>
          <a:ln>
            <a:noFill/>
          </a:ln>
        </p:spPr>
      </p:pic>
    </p:spTree>
    <p:extLst>
      <p:ext uri="{BB962C8B-B14F-4D97-AF65-F5344CB8AC3E}">
        <p14:creationId xmlns:p14="http://schemas.microsoft.com/office/powerpoint/2010/main" val="411577639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273030" y="624110"/>
            <a:ext cx="10046134" cy="5287112"/>
          </a:xfrm>
        </p:spPr>
        <p:txBody>
          <a:bodyPr/>
          <a:lstStyle/>
          <a:p>
            <a:pPr indent="457200" algn="just">
              <a:lnSpc>
                <a:spcPct val="115000"/>
              </a:lnSpc>
              <a:spcAft>
                <a:spcPts val="600"/>
              </a:spcAft>
            </a:pP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sử</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đại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diện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center</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màu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xung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quanh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center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cùng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center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đơn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nhất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xét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bất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xét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xem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gần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center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nhất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thì</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cùng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center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Tới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đây</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thú</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vị</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vùng</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biển</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vuông</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lớn</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ba</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đảo</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vuông</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tam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giác</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tròn</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màu</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vàng</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biển</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gọi</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lãnh</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đảo</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nếu</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nó</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nằm</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gần</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đảo</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này</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hơn</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so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đảo</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kia</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Hãy</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xác</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ranh</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giới</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lãnh</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đảo</a:t>
            </a:r>
            <a:r>
              <a:rPr lang="en-US"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400"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600"/>
              </a:spcAft>
            </a:pP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dưới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đây</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minh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endParaRPr lang="vi-VN"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indent="0" algn="just">
              <a:lnSpc>
                <a:spcPct val="115000"/>
              </a:lnSpc>
              <a:spcAft>
                <a:spcPts val="600"/>
              </a:spcAft>
              <a:buNone/>
            </a:pPr>
            <a:r>
              <a:rPr lang="en-US"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phân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chia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lãnh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nếu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đảo</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nhau</a:t>
            </a:r>
            <a:endParaRPr lang="vi-VN"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indent="0" algn="just">
              <a:lnSpc>
                <a:spcPct val="115000"/>
              </a:lnSpc>
              <a:spcAft>
                <a:spcPts val="600"/>
              </a:spcAft>
              <a:buNone/>
            </a:pPr>
            <a:r>
              <a:rPr lang="en-US"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biểu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diễn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bằng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tròn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màu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đen</a:t>
            </a:r>
            <a:r>
              <a:rPr lang="en-US"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indent="0" algn="just">
              <a:lnSpc>
                <a:spcPct val="115000"/>
              </a:lnSpc>
              <a:spcAft>
                <a:spcPts val="600"/>
              </a:spcAft>
              <a:buNone/>
            </a:pPr>
            <a:endParaRPr lang="vi-VN"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indent="0" algn="just">
              <a:lnSpc>
                <a:spcPct val="115000"/>
              </a:lnSpc>
              <a:spcAft>
                <a:spcPts val="600"/>
              </a:spcAft>
              <a:buNone/>
            </a:pPr>
            <a:endParaRPr lang="vi-VN"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indent="0" algn="just">
              <a:lnSpc>
                <a:spcPct val="115000"/>
              </a:lnSpc>
              <a:spcAft>
                <a:spcPts val="600"/>
              </a:spcAft>
              <a:buNone/>
            </a:pPr>
            <a:r>
              <a:rPr lang="vi-VN" dirty="0" smtClean="0">
                <a:solidFill>
                  <a:srgbClr val="555555"/>
                </a:solidFill>
                <a:latin typeface="Times New Roman" panose="02020603050405020304" pitchFamily="18" charset="0"/>
                <a:ea typeface="Times New Roman" panose="02020603050405020304" pitchFamily="18" charset="0"/>
              </a:rPr>
              <a:t>                                          </a:t>
            </a:r>
            <a:r>
              <a:rPr lang="en-US" dirty="0" err="1" smtClean="0">
                <a:solidFill>
                  <a:srgbClr val="555555"/>
                </a:solidFill>
                <a:latin typeface="Times New Roman" panose="02020603050405020304" pitchFamily="18" charset="0"/>
                <a:ea typeface="Times New Roman" panose="02020603050405020304" pitchFamily="18" charset="0"/>
              </a:rPr>
              <a:t>Phân</a:t>
            </a:r>
            <a:r>
              <a:rPr lang="en-US" dirty="0" smtClean="0">
                <a:solidFill>
                  <a:srgbClr val="555555"/>
                </a:solidFill>
                <a:latin typeface="Times New Roman" panose="02020603050405020304" pitchFamily="18" charset="0"/>
                <a:ea typeface="Times New Roman" panose="02020603050405020304" pitchFamily="18" charset="0"/>
              </a:rPr>
              <a:t> </a:t>
            </a:r>
            <a:r>
              <a:rPr lang="en-US" dirty="0" err="1">
                <a:solidFill>
                  <a:srgbClr val="555555"/>
                </a:solidFill>
                <a:latin typeface="Times New Roman" panose="02020603050405020304" pitchFamily="18" charset="0"/>
                <a:ea typeface="Times New Roman" panose="02020603050405020304" pitchFamily="18" charset="0"/>
              </a:rPr>
              <a:t>vùng</a:t>
            </a:r>
            <a:r>
              <a:rPr lang="en-US" dirty="0">
                <a:solidFill>
                  <a:srgbClr val="555555"/>
                </a:solidFill>
                <a:latin typeface="Times New Roman" panose="02020603050405020304" pitchFamily="18" charset="0"/>
                <a:ea typeface="Times New Roman" panose="02020603050405020304" pitchFamily="18" charset="0"/>
              </a:rPr>
              <a:t> </a:t>
            </a:r>
            <a:r>
              <a:rPr lang="en-US" dirty="0" err="1">
                <a:solidFill>
                  <a:srgbClr val="555555"/>
                </a:solidFill>
                <a:latin typeface="Times New Roman" panose="02020603050405020304" pitchFamily="18" charset="0"/>
                <a:ea typeface="Times New Roman" panose="02020603050405020304" pitchFamily="18" charset="0"/>
              </a:rPr>
              <a:t>lãnh</a:t>
            </a:r>
            <a:r>
              <a:rPr lang="en-US" dirty="0">
                <a:solidFill>
                  <a:srgbClr val="555555"/>
                </a:solidFill>
                <a:latin typeface="Times New Roman" panose="02020603050405020304" pitchFamily="18" charset="0"/>
                <a:ea typeface="Times New Roman" panose="02020603050405020304" pitchFamily="18" charset="0"/>
              </a:rPr>
              <a:t> </a:t>
            </a:r>
            <a:r>
              <a:rPr lang="en-US" dirty="0" err="1">
                <a:solidFill>
                  <a:srgbClr val="555555"/>
                </a:solidFill>
                <a:latin typeface="Times New Roman" panose="02020603050405020304" pitchFamily="18" charset="0"/>
                <a:ea typeface="Times New Roman" panose="02020603050405020304" pitchFamily="18" charset="0"/>
              </a:rPr>
              <a:t>hải</a:t>
            </a:r>
            <a:r>
              <a:rPr lang="en-US" dirty="0">
                <a:solidFill>
                  <a:srgbClr val="555555"/>
                </a:solidFill>
                <a:latin typeface="Times New Roman" panose="02020603050405020304" pitchFamily="18" charset="0"/>
                <a:ea typeface="Times New Roman" panose="02020603050405020304" pitchFamily="18" charset="0"/>
              </a:rPr>
              <a:t> </a:t>
            </a:r>
            <a:r>
              <a:rPr lang="en-US" dirty="0" err="1">
                <a:solidFill>
                  <a:srgbClr val="555555"/>
                </a:solidFill>
                <a:latin typeface="Times New Roman" panose="02020603050405020304" pitchFamily="18" charset="0"/>
                <a:ea typeface="Times New Roman" panose="02020603050405020304" pitchFamily="18" charset="0"/>
              </a:rPr>
              <a:t>của</a:t>
            </a:r>
            <a:r>
              <a:rPr lang="en-US" dirty="0">
                <a:solidFill>
                  <a:srgbClr val="555555"/>
                </a:solidFill>
                <a:latin typeface="Times New Roman" panose="02020603050405020304" pitchFamily="18" charset="0"/>
                <a:ea typeface="Times New Roman" panose="02020603050405020304" pitchFamily="18" charset="0"/>
              </a:rPr>
              <a:t> </a:t>
            </a:r>
            <a:r>
              <a:rPr lang="en-US" dirty="0" err="1">
                <a:solidFill>
                  <a:srgbClr val="555555"/>
                </a:solidFill>
                <a:latin typeface="Times New Roman" panose="02020603050405020304" pitchFamily="18" charset="0"/>
                <a:ea typeface="Times New Roman" panose="02020603050405020304" pitchFamily="18" charset="0"/>
              </a:rPr>
              <a:t>mỗi</a:t>
            </a:r>
            <a:r>
              <a:rPr lang="en-US" dirty="0">
                <a:solidFill>
                  <a:srgbClr val="555555"/>
                </a:solidFill>
                <a:latin typeface="Times New Roman" panose="02020603050405020304" pitchFamily="18" charset="0"/>
                <a:ea typeface="Times New Roman" panose="02020603050405020304" pitchFamily="18" charset="0"/>
              </a:rPr>
              <a:t> </a:t>
            </a:r>
            <a:r>
              <a:rPr lang="en-US" dirty="0" err="1">
                <a:solidFill>
                  <a:srgbClr val="555555"/>
                </a:solidFill>
                <a:latin typeface="Times New Roman" panose="02020603050405020304" pitchFamily="18" charset="0"/>
                <a:ea typeface="Times New Roman" panose="02020603050405020304" pitchFamily="18" charset="0"/>
              </a:rPr>
              <a:t>đảo</a:t>
            </a:r>
            <a:r>
              <a:rPr lang="en-US" dirty="0">
                <a:solidFill>
                  <a:srgbClr val="555555"/>
                </a:solidFill>
                <a:latin typeface="Times New Roman" panose="02020603050405020304" pitchFamily="18" charset="0"/>
                <a:ea typeface="Times New Roman" panose="02020603050405020304" pitchFamily="18" charset="0"/>
              </a:rPr>
              <a:t>. </a:t>
            </a:r>
            <a:r>
              <a:rPr lang="en-US" dirty="0" err="1">
                <a:solidFill>
                  <a:srgbClr val="555555"/>
                </a:solidFill>
                <a:latin typeface="Times New Roman" panose="02020603050405020304" pitchFamily="18" charset="0"/>
                <a:ea typeface="Times New Roman" panose="02020603050405020304" pitchFamily="18" charset="0"/>
              </a:rPr>
              <a:t>Các</a:t>
            </a:r>
            <a:r>
              <a:rPr lang="en-US" dirty="0">
                <a:solidFill>
                  <a:srgbClr val="555555"/>
                </a:solidFill>
                <a:latin typeface="Times New Roman" panose="02020603050405020304" pitchFamily="18" charset="0"/>
                <a:ea typeface="Times New Roman" panose="02020603050405020304" pitchFamily="18" charset="0"/>
              </a:rPr>
              <a:t> </a:t>
            </a:r>
            <a:r>
              <a:rPr lang="en-US" dirty="0" err="1">
                <a:solidFill>
                  <a:srgbClr val="555555"/>
                </a:solidFill>
                <a:latin typeface="Times New Roman" panose="02020603050405020304" pitchFamily="18" charset="0"/>
                <a:ea typeface="Times New Roman" panose="02020603050405020304" pitchFamily="18" charset="0"/>
              </a:rPr>
              <a:t>vùng</a:t>
            </a:r>
            <a:r>
              <a:rPr lang="en-US" dirty="0">
                <a:solidFill>
                  <a:srgbClr val="555555"/>
                </a:solidFill>
                <a:latin typeface="Times New Roman" panose="02020603050405020304" pitchFamily="18" charset="0"/>
                <a:ea typeface="Times New Roman" panose="02020603050405020304" pitchFamily="18" charset="0"/>
              </a:rPr>
              <a:t> </a:t>
            </a:r>
            <a:r>
              <a:rPr lang="en-US" dirty="0" err="1">
                <a:solidFill>
                  <a:srgbClr val="555555"/>
                </a:solidFill>
                <a:latin typeface="Times New Roman" panose="02020603050405020304" pitchFamily="18" charset="0"/>
                <a:ea typeface="Times New Roman" panose="02020603050405020304" pitchFamily="18" charset="0"/>
              </a:rPr>
              <a:t>khác</a:t>
            </a:r>
            <a:r>
              <a:rPr lang="en-US" dirty="0">
                <a:solidFill>
                  <a:srgbClr val="555555"/>
                </a:solidFill>
                <a:latin typeface="Times New Roman" panose="02020603050405020304" pitchFamily="18" charset="0"/>
                <a:ea typeface="Times New Roman" panose="02020603050405020304" pitchFamily="18" charset="0"/>
              </a:rPr>
              <a:t> </a:t>
            </a:r>
            <a:r>
              <a:rPr lang="en-US" dirty="0" err="1">
                <a:solidFill>
                  <a:srgbClr val="555555"/>
                </a:solidFill>
                <a:latin typeface="Times New Roman" panose="02020603050405020304" pitchFamily="18" charset="0"/>
                <a:ea typeface="Times New Roman" panose="02020603050405020304" pitchFamily="18" charset="0"/>
              </a:rPr>
              <a:t>nhau</a:t>
            </a:r>
            <a:r>
              <a:rPr lang="en-US" dirty="0">
                <a:solidFill>
                  <a:srgbClr val="555555"/>
                </a:solidFill>
                <a:latin typeface="Times New Roman" panose="02020603050405020304" pitchFamily="18" charset="0"/>
                <a:ea typeface="Times New Roman" panose="02020603050405020304" pitchFamily="18" charset="0"/>
              </a:rPr>
              <a:t> </a:t>
            </a:r>
            <a:r>
              <a:rPr lang="en-US" dirty="0" err="1">
                <a:solidFill>
                  <a:srgbClr val="555555"/>
                </a:solidFill>
                <a:latin typeface="Times New Roman" panose="02020603050405020304" pitchFamily="18" charset="0"/>
                <a:ea typeface="Times New Roman" panose="02020603050405020304" pitchFamily="18" charset="0"/>
              </a:rPr>
              <a:t>có</a:t>
            </a:r>
            <a:r>
              <a:rPr lang="en-US" dirty="0">
                <a:solidFill>
                  <a:srgbClr val="555555"/>
                </a:solidFill>
                <a:latin typeface="Times New Roman" panose="02020603050405020304" pitchFamily="18" charset="0"/>
                <a:ea typeface="Times New Roman" panose="02020603050405020304" pitchFamily="18" charset="0"/>
              </a:rPr>
              <a:t> </a:t>
            </a:r>
            <a:r>
              <a:rPr lang="en-US" dirty="0" err="1">
                <a:solidFill>
                  <a:srgbClr val="555555"/>
                </a:solidFill>
                <a:latin typeface="Times New Roman" panose="02020603050405020304" pitchFamily="18" charset="0"/>
                <a:ea typeface="Times New Roman" panose="02020603050405020304" pitchFamily="18" charset="0"/>
              </a:rPr>
              <a:t>màu</a:t>
            </a:r>
            <a:r>
              <a:rPr lang="en-US" dirty="0">
                <a:solidFill>
                  <a:srgbClr val="555555"/>
                </a:solidFill>
                <a:latin typeface="Times New Roman" panose="02020603050405020304" pitchFamily="18" charset="0"/>
                <a:ea typeface="Times New Roman" panose="02020603050405020304" pitchFamily="18" charset="0"/>
              </a:rPr>
              <a:t> </a:t>
            </a:r>
            <a:r>
              <a:rPr lang="en-US" dirty="0" err="1">
                <a:solidFill>
                  <a:srgbClr val="555555"/>
                </a:solidFill>
                <a:latin typeface="Times New Roman" panose="02020603050405020304" pitchFamily="18" charset="0"/>
                <a:ea typeface="Times New Roman" panose="02020603050405020304" pitchFamily="18" charset="0"/>
              </a:rPr>
              <a:t>sắc</a:t>
            </a:r>
            <a:r>
              <a:rPr lang="en-US" dirty="0">
                <a:solidFill>
                  <a:srgbClr val="555555"/>
                </a:solidFill>
                <a:latin typeface="Times New Roman" panose="02020603050405020304" pitchFamily="18" charset="0"/>
                <a:ea typeface="Times New Roman" panose="02020603050405020304" pitchFamily="18" charset="0"/>
              </a:rPr>
              <a:t> </a:t>
            </a:r>
            <a:r>
              <a:rPr lang="en-US" dirty="0" err="1">
                <a:solidFill>
                  <a:srgbClr val="555555"/>
                </a:solidFill>
                <a:latin typeface="Times New Roman" panose="02020603050405020304" pitchFamily="18" charset="0"/>
                <a:ea typeface="Times New Roman" panose="02020603050405020304" pitchFamily="18" charset="0"/>
              </a:rPr>
              <a:t>khác</a:t>
            </a:r>
            <a:r>
              <a:rPr lang="en-US" dirty="0">
                <a:solidFill>
                  <a:srgbClr val="555555"/>
                </a:solidFill>
                <a:latin typeface="Times New Roman" panose="02020603050405020304" pitchFamily="18" charset="0"/>
                <a:ea typeface="Times New Roman" panose="02020603050405020304" pitchFamily="18" charset="0"/>
              </a:rPr>
              <a:t> </a:t>
            </a:r>
            <a:r>
              <a:rPr lang="en-US" dirty="0" err="1">
                <a:solidFill>
                  <a:srgbClr val="555555"/>
                </a:solidFill>
                <a:latin typeface="Times New Roman" panose="02020603050405020304" pitchFamily="18" charset="0"/>
                <a:ea typeface="Times New Roman" panose="02020603050405020304" pitchFamily="18" charset="0"/>
              </a:rPr>
              <a:t>nhau</a:t>
            </a:r>
            <a:endParaRPr lang="vi-VN"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indent="0" algn="just">
              <a:lnSpc>
                <a:spcPct val="115000"/>
              </a:lnSpc>
              <a:spcAft>
                <a:spcPts val="600"/>
              </a:spcAft>
              <a:buNone/>
            </a:pPr>
            <a:endParaRPr lang="vi-VN"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lnSpc>
                <a:spcPct val="115000"/>
              </a:lnSpc>
              <a:spcAft>
                <a:spcPts val="600"/>
              </a:spcAft>
            </a:pPr>
            <a:endParaRPr lang="en-US" sz="14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pic>
        <p:nvPicPr>
          <p:cNvPr id="4" name="Picture 3" descr="https://machinelearningcoban.com/assets/kmeans/figure_1.png"/>
          <p:cNvPicPr/>
          <p:nvPr/>
        </p:nvPicPr>
        <p:blipFill>
          <a:blip r:embed="rId2">
            <a:extLst>
              <a:ext uri="{28A0092B-C50C-407E-A947-70E740481C1C}">
                <a14:useLocalDpi xmlns:a14="http://schemas.microsoft.com/office/drawing/2010/main" val="0"/>
              </a:ext>
            </a:extLst>
          </a:blip>
          <a:srcRect/>
          <a:stretch>
            <a:fillRect/>
          </a:stretch>
        </p:blipFill>
        <p:spPr bwMode="auto">
          <a:xfrm>
            <a:off x="6373092" y="2549236"/>
            <a:ext cx="4627418" cy="2687782"/>
          </a:xfrm>
          <a:prstGeom prst="rect">
            <a:avLst/>
          </a:prstGeom>
          <a:noFill/>
          <a:ln>
            <a:noFill/>
          </a:ln>
        </p:spPr>
      </p:pic>
    </p:spTree>
    <p:extLst>
      <p:ext uri="{BB962C8B-B14F-4D97-AF65-F5344CB8AC3E}">
        <p14:creationId xmlns:p14="http://schemas.microsoft.com/office/powerpoint/2010/main" val="279780572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inVertical)">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1000"/>
                                        <p:tgtEl>
                                          <p:spTgt spid="3">
                                            <p:txEl>
                                              <p:pRg st="6" end="6"/>
                                            </p:txEl>
                                          </p:spTgt>
                                        </p:tgtEl>
                                      </p:cBhvr>
                                    </p:animEffect>
                                    <p:anim calcmode="lin" valueType="num">
                                      <p:cBhvr>
                                        <p:cTn id="3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2589212" y="624110"/>
                <a:ext cx="8915400" cy="5287112"/>
              </a:xfrm>
            </p:spPr>
            <p:txBody>
              <a:bodyPr/>
              <a:lstStyle/>
              <a:p>
                <a:pPr indent="457200" algn="just">
                  <a:lnSpc>
                    <a:spcPct val="115000"/>
                  </a:lnSpc>
                  <a:spcAft>
                    <a:spcPts val="600"/>
                  </a:spcAft>
                </a:pP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thấy</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rằng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phân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giữa</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lãnh</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thẳng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xác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hơn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thì</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trực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cặp</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gần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vậy</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lãnh</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hải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đảo</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sẽ</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đa</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600"/>
                  </a:spcAft>
                </a:pP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Quay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phân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cụ</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K-means clustering,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cần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phân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tích</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trước</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tới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u="sng" dirty="0" err="1">
                    <a:solidFill>
                      <a:srgbClr val="337AB7"/>
                    </a:solidFill>
                    <a:latin typeface="Times New Roman" panose="02020603050405020304" pitchFamily="18" charset="0"/>
                    <a:ea typeface="Times New Roman" panose="02020603050405020304" pitchFamily="18" charset="0"/>
                    <a:cs typeface="Times New Roman" panose="02020603050405020304" pitchFamily="18" charset="0"/>
                    <a:hlinkClick r:id="rId2"/>
                  </a:rPr>
                  <a:t>tóm</a:t>
                </a:r>
                <a:r>
                  <a:rPr lang="en-US" sz="2000" u="sng" dirty="0">
                    <a:solidFill>
                      <a:srgbClr val="337AB7"/>
                    </a:solidFill>
                    <a:latin typeface="Times New Roman" panose="02020603050405020304" pitchFamily="18" charset="0"/>
                    <a:ea typeface="Times New Roman" panose="02020603050405020304" pitchFamily="18" charset="0"/>
                    <a:cs typeface="Times New Roman" panose="02020603050405020304" pitchFamily="18" charset="0"/>
                    <a:hlinkClick r:id="rId2"/>
                  </a:rPr>
                  <a:t> </a:t>
                </a:r>
                <a:r>
                  <a:rPr lang="en-US" sz="2000" u="sng" dirty="0" err="1">
                    <a:solidFill>
                      <a:srgbClr val="337AB7"/>
                    </a:solidFill>
                    <a:latin typeface="Times New Roman" panose="02020603050405020304" pitchFamily="18" charset="0"/>
                    <a:ea typeface="Times New Roman" panose="02020603050405020304" pitchFamily="18" charset="0"/>
                    <a:cs typeface="Times New Roman" panose="02020603050405020304" pitchFamily="18" charset="0"/>
                    <a:hlinkClick r:id="rId2"/>
                  </a:rPr>
                  <a:t>tắt</a:t>
                </a:r>
                <a:r>
                  <a:rPr lang="en-US" sz="2000" u="sng" dirty="0">
                    <a:solidFill>
                      <a:srgbClr val="337AB7"/>
                    </a:solidFill>
                    <a:latin typeface="Times New Roman" panose="02020603050405020304" pitchFamily="18" charset="0"/>
                    <a:ea typeface="Times New Roman" panose="02020603050405020304" pitchFamily="18" charset="0"/>
                    <a:cs typeface="Times New Roman" panose="02020603050405020304" pitchFamily="18" charset="0"/>
                    <a:hlinkClick r:id="rId2"/>
                  </a:rPr>
                  <a:t> </a:t>
                </a:r>
                <a:r>
                  <a:rPr lang="en-US" sz="2000" u="sng" dirty="0" err="1">
                    <a:solidFill>
                      <a:srgbClr val="337AB7"/>
                    </a:solidFill>
                    <a:latin typeface="Times New Roman" panose="02020603050405020304" pitchFamily="18" charset="0"/>
                    <a:ea typeface="Times New Roman" panose="02020603050405020304" pitchFamily="18" charset="0"/>
                    <a:cs typeface="Times New Roman" panose="02020603050405020304" pitchFamily="18" charset="0"/>
                    <a:hlinkClick r:id="rId2"/>
                  </a:rPr>
                  <a:t>thuật</a:t>
                </a:r>
                <a:r>
                  <a:rPr lang="en-US" sz="2000" u="sng" dirty="0">
                    <a:solidFill>
                      <a:srgbClr val="337AB7"/>
                    </a:solidFill>
                    <a:latin typeface="Times New Roman" panose="02020603050405020304" pitchFamily="18" charset="0"/>
                    <a:ea typeface="Times New Roman" panose="02020603050405020304" pitchFamily="18" charset="0"/>
                    <a:cs typeface="Times New Roman" panose="02020603050405020304" pitchFamily="18" charset="0"/>
                    <a:hlinkClick r:id="rId2"/>
                  </a:rPr>
                  <a:t> </a:t>
                </a:r>
                <a:r>
                  <a:rPr lang="en-US" sz="2000" u="sng" dirty="0" err="1">
                    <a:solidFill>
                      <a:srgbClr val="337AB7"/>
                    </a:solidFill>
                    <a:latin typeface="Times New Roman" panose="02020603050405020304" pitchFamily="18" charset="0"/>
                    <a:ea typeface="Times New Roman" panose="02020603050405020304" pitchFamily="18" charset="0"/>
                    <a:cs typeface="Times New Roman" panose="02020603050405020304" pitchFamily="18" charset="0"/>
                    <a:hlinkClick r:id="rId2"/>
                  </a:rPr>
                  <a:t>toán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dưới</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vi-VN" sz="20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indent="0" algn="just">
                  <a:lnSpc>
                    <a:spcPct val="115000"/>
                  </a:lnSpc>
                  <a:spcAft>
                    <a:spcPts val="600"/>
                  </a:spcAft>
                  <a:buNone/>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600"/>
                  </a:spcAft>
                </a:pP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Lưu</a:t>
                </a:r>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ký</a:t>
                </a:r>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hiệu</a:t>
                </a:r>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vô</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hướng</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biểu</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diễn</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bởi</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chữ</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cái</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dạng</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in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đậm</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hoa</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ví</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dụ</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sSub>
                      <m:sSubPr>
                        <m:ctrlP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𝑁</m:t>
                    </m:r>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𝑘</m:t>
                    </m:r>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a14:m>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vector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biểu</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diễn</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bằng</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chữ</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cái</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thường</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in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đậm</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ví</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dụ</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a14:m>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ma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trận</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biểu</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diễn</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bởi</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chữ</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hoa</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in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đậm</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ví</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dụ</a:t>
                </a:r>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𝑋</m:t>
                    </m:r>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𝑀</m:t>
                    </m:r>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𝑌</m:t>
                    </m:r>
                    <m:r>
                      <a:rPr lang="en-US" sz="20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a14:m>
                <a:r>
                  <a:rPr lang="en-US" sz="2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2589212" y="624110"/>
                <a:ext cx="8915400" cy="5287112"/>
              </a:xfrm>
              <a:blipFill>
                <a:blip r:embed="rId3"/>
                <a:stretch>
                  <a:fillRect t="-230" r="-684"/>
                </a:stretch>
              </a:blipFill>
            </p:spPr>
            <p:txBody>
              <a:bodyPr/>
              <a:lstStyle/>
              <a:p>
                <a:r>
                  <a:rPr lang="en-US">
                    <a:noFill/>
                  </a:rPr>
                  <a:t> </a:t>
                </a:r>
              </a:p>
            </p:txBody>
          </p:sp>
        </mc:Fallback>
      </mc:AlternateContent>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176" y="2258291"/>
            <a:ext cx="2904259" cy="4599709"/>
          </a:xfrm>
          <a:prstGeom prst="rect">
            <a:avLst/>
          </a:prstGeom>
        </p:spPr>
      </p:pic>
    </p:spTree>
    <p:extLst>
      <p:ext uri="{BB962C8B-B14F-4D97-AF65-F5344CB8AC3E}">
        <p14:creationId xmlns:p14="http://schemas.microsoft.com/office/powerpoint/2010/main" val="249800771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nSpc>
                <a:spcPct val="115000"/>
              </a:lnSpc>
              <a:spcAft>
                <a:spcPts val="600"/>
              </a:spcAft>
            </a:pP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CHƯƠNG 2.</a:t>
            </a:r>
            <a:r>
              <a:rPr lang="en-US" sz="2800" dirty="0">
                <a:solidFill>
                  <a:srgbClr val="FF0000"/>
                </a:solidFill>
                <a:latin typeface="Calibri" panose="020F0502020204030204" pitchFamily="34" charset="0"/>
                <a:ea typeface="Calibri" panose="020F0502020204030204" pitchFamily="34" charset="0"/>
                <a:cs typeface="Times New Roman" panose="02020603050405020304" pitchFamily="18" charset="0"/>
              </a:rPr>
              <a:t/>
            </a:r>
            <a:br>
              <a:rPr lang="en-US" sz="2800" dirty="0">
                <a:solidFill>
                  <a:srgbClr val="FF0000"/>
                </a:solidFill>
                <a:latin typeface="Calibri" panose="020F0502020204030204" pitchFamily="34" charset="0"/>
                <a:ea typeface="Calibri" panose="020F0502020204030204" pitchFamily="34" charset="0"/>
                <a:cs typeface="Times New Roman" panose="02020603050405020304" pitchFamily="18" charset="0"/>
              </a:rPr>
            </a:b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THUẬT TOÁN PHÂN CỤM K-MEANS</a:t>
            </a:r>
            <a:r>
              <a:rPr lang="en-US" sz="2800" dirty="0">
                <a:solidFill>
                  <a:srgbClr val="FF0000"/>
                </a:solidFill>
                <a:latin typeface="Calibri" panose="020F0502020204030204" pitchFamily="34" charset="0"/>
                <a:ea typeface="Calibri" panose="020F0502020204030204" pitchFamily="34" charset="0"/>
                <a:cs typeface="Times New Roman" panose="02020603050405020304" pitchFamily="18" charset="0"/>
              </a:rPr>
              <a:t/>
            </a:r>
            <a:br>
              <a:rPr lang="en-US" sz="2800" dirty="0">
                <a:solidFill>
                  <a:srgbClr val="FF0000"/>
                </a:solidFill>
                <a:latin typeface="Calibri" panose="020F0502020204030204" pitchFamily="34" charset="0"/>
                <a:ea typeface="Calibri" panose="020F0502020204030204" pitchFamily="34" charset="0"/>
                <a:cs typeface="Times New Roman" panose="02020603050405020304" pitchFamily="18" charset="0"/>
              </a:rPr>
            </a:br>
            <a:endParaRPr lang="en-US" dirty="0">
              <a:solidFill>
                <a:srgbClr val="FF0000"/>
              </a:solidFill>
            </a:endParaRPr>
          </a:p>
        </p:txBody>
      </p:sp>
      <p:sp>
        <p:nvSpPr>
          <p:cNvPr id="3" name="Content Placeholder 2"/>
          <p:cNvSpPr>
            <a:spLocks noGrp="1"/>
          </p:cNvSpPr>
          <p:nvPr>
            <p:ph idx="1"/>
          </p:nvPr>
        </p:nvSpPr>
        <p:spPr/>
        <p:txBody>
          <a:bodyPr/>
          <a:lstStyle/>
          <a:p>
            <a:pPr>
              <a:lnSpc>
                <a:spcPct val="115000"/>
              </a:lnSpc>
              <a:spcAft>
                <a:spcPts val="600"/>
              </a:spcAft>
            </a:pP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2.1.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Phân</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tích</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a:t>
            </a:r>
            <a:endParaRPr lang="en-US" sz="3600"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600"/>
              </a:spcAft>
            </a:pP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Mục</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đích</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cuối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cùng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phân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này</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đầu</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lượng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muốn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hãy</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chỉ</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center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phân</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tương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ứng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sử</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thêm</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rằng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chỉ</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đúng</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5571106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down)">
                                      <p:cBhvr>
                                        <p:cTn id="16" dur="580">
                                          <p:stCondLst>
                                            <p:cond delay="0"/>
                                          </p:stCondLst>
                                        </p:cTn>
                                        <p:tgtEl>
                                          <p:spTgt spid="3">
                                            <p:txEl>
                                              <p:pRg st="1" end="1"/>
                                            </p:txEl>
                                          </p:spTgt>
                                        </p:tgtEl>
                                      </p:cBhvr>
                                    </p:animEffect>
                                    <p:anim calcmode="lin" valueType="num">
                                      <p:cBhvr>
                                        <p:cTn id="17"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22" dur="26">
                                          <p:stCondLst>
                                            <p:cond delay="650"/>
                                          </p:stCondLst>
                                        </p:cTn>
                                        <p:tgtEl>
                                          <p:spTgt spid="3">
                                            <p:txEl>
                                              <p:pRg st="1" end="1"/>
                                            </p:txEl>
                                          </p:spTgt>
                                        </p:tgtEl>
                                      </p:cBhvr>
                                      <p:to x="100000" y="60000"/>
                                    </p:animScale>
                                    <p:animScale>
                                      <p:cBhvr>
                                        <p:cTn id="23" dur="166" decel="50000">
                                          <p:stCondLst>
                                            <p:cond delay="676"/>
                                          </p:stCondLst>
                                        </p:cTn>
                                        <p:tgtEl>
                                          <p:spTgt spid="3">
                                            <p:txEl>
                                              <p:pRg st="1" end="1"/>
                                            </p:txEl>
                                          </p:spTgt>
                                        </p:tgtEl>
                                      </p:cBhvr>
                                      <p:to x="100000" y="100000"/>
                                    </p:animScale>
                                    <p:animScale>
                                      <p:cBhvr>
                                        <p:cTn id="24" dur="26">
                                          <p:stCondLst>
                                            <p:cond delay="1312"/>
                                          </p:stCondLst>
                                        </p:cTn>
                                        <p:tgtEl>
                                          <p:spTgt spid="3">
                                            <p:txEl>
                                              <p:pRg st="1" end="1"/>
                                            </p:txEl>
                                          </p:spTgt>
                                        </p:tgtEl>
                                      </p:cBhvr>
                                      <p:to x="100000" y="80000"/>
                                    </p:animScale>
                                    <p:animScale>
                                      <p:cBhvr>
                                        <p:cTn id="25" dur="166" decel="50000">
                                          <p:stCondLst>
                                            <p:cond delay="1338"/>
                                          </p:stCondLst>
                                        </p:cTn>
                                        <p:tgtEl>
                                          <p:spTgt spid="3">
                                            <p:txEl>
                                              <p:pRg st="1" end="1"/>
                                            </p:txEl>
                                          </p:spTgt>
                                        </p:tgtEl>
                                      </p:cBhvr>
                                      <p:to x="100000" y="100000"/>
                                    </p:animScale>
                                    <p:animScale>
                                      <p:cBhvr>
                                        <p:cTn id="26" dur="26">
                                          <p:stCondLst>
                                            <p:cond delay="1642"/>
                                          </p:stCondLst>
                                        </p:cTn>
                                        <p:tgtEl>
                                          <p:spTgt spid="3">
                                            <p:txEl>
                                              <p:pRg st="1" end="1"/>
                                            </p:txEl>
                                          </p:spTgt>
                                        </p:tgtEl>
                                      </p:cBhvr>
                                      <p:to x="100000" y="90000"/>
                                    </p:animScale>
                                    <p:animScale>
                                      <p:cBhvr>
                                        <p:cTn id="27" dur="166" decel="50000">
                                          <p:stCondLst>
                                            <p:cond delay="1668"/>
                                          </p:stCondLst>
                                        </p:cTn>
                                        <p:tgtEl>
                                          <p:spTgt spid="3">
                                            <p:txEl>
                                              <p:pRg st="1" end="1"/>
                                            </p:txEl>
                                          </p:spTgt>
                                        </p:tgtEl>
                                      </p:cBhvr>
                                      <p:to x="100000" y="100000"/>
                                    </p:animScale>
                                    <p:animScale>
                                      <p:cBhvr>
                                        <p:cTn id="28" dur="26">
                                          <p:stCondLst>
                                            <p:cond delay="1808"/>
                                          </p:stCondLst>
                                        </p:cTn>
                                        <p:tgtEl>
                                          <p:spTgt spid="3">
                                            <p:txEl>
                                              <p:pRg st="1" end="1"/>
                                            </p:txEl>
                                          </p:spTgt>
                                        </p:tgtEl>
                                      </p:cBhvr>
                                      <p:to x="100000" y="95000"/>
                                    </p:animScale>
                                    <p:animScale>
                                      <p:cBhvr>
                                        <p:cTn id="29"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2592925" y="762000"/>
                <a:ext cx="8740093" cy="4668982"/>
              </a:xfrm>
            </p:spPr>
            <p:txBody>
              <a:bodyPr>
                <a:normAutofit/>
              </a:bodyPr>
              <a:lstStyle/>
              <a:p>
                <a:pPr>
                  <a:lnSpc>
                    <a:spcPct val="115000"/>
                  </a:lnSpc>
                  <a:spcAft>
                    <a:spcPts val="600"/>
                  </a:spcAft>
                </a:pP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ký</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hiệu</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nSpc>
                    <a:spcPct val="115000"/>
                  </a:lnSpc>
                  <a:spcAft>
                    <a:spcPts val="600"/>
                  </a:spcAft>
                </a:pP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sử</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𝑋</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𝑁</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𝑅</m:t>
                        </m:r>
                      </m:e>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𝑑</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𝑁</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up>
                    </m:sSup>
                  </m:oMath>
                </a14:m>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K&lt;N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muốn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phân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chia.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cần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center </a:t>
                </a:r>
                <a14:m>
                  <m:oMath xmlns:m="http://schemas.openxmlformats.org/officeDocument/2006/math">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𝑚</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𝐾</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𝑅</m:t>
                        </m:r>
                      </m:e>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𝑑</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p>
                    </m:sSup>
                  </m:oMath>
                </a14:m>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label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600"/>
                  </a:spcAft>
                </a:pP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14:m>
                  <m:oMath xmlns:m="http://schemas.openxmlformats.org/officeDocument/2006/math">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đặt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𝑖𝐾</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a14:m>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label vector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nếu</a:t>
                </a:r>
                <a14:m>
                  <m:oMath xmlns:m="http://schemas.openxmlformats.org/officeDocument/2006/math">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phân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k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thì</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𝑖𝑘</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oMath>
                </a14:m>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𝑖𝑗</m:t>
                        </m:r>
                      </m:sub>
                    </m:s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=0,∀</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𝑗</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𝑘</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a14:m>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này</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đúng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tử</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vector </a:t>
                </a:r>
                <a14:m>
                  <m:oMath xmlns:m="http://schemas.openxmlformats.org/officeDocument/2006/math">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𝑦</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bằng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tương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ứng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𝑖</m:t>
                        </m:r>
                      </m:sub>
                    </m:sSub>
                  </m:oMath>
                </a14:m>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tử</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còn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bằng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0.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Ví</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dụ</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nếu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label vector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[1,0,0,…,0]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thì</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1,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[0,1,0,…,0]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thì</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cluster 2, …….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mã</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hóa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label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dữ</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thế</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này</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goi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biểu</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diễn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i="1" dirty="0">
                    <a:solidFill>
                      <a:srgbClr val="337AB7"/>
                    </a:solidFill>
                    <a:latin typeface="Times New Roman" panose="02020603050405020304" pitchFamily="18" charset="0"/>
                    <a:ea typeface="Times New Roman" panose="02020603050405020304" pitchFamily="18" charset="0"/>
                    <a:cs typeface="Times New Roman" panose="02020603050405020304" pitchFamily="18" charset="0"/>
                    <a:hlinkClick r:id="rId2"/>
                  </a:rPr>
                  <a:t>one-hot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15000"/>
                  </a:lnSpc>
                  <a:spcAft>
                    <a:spcPts val="600"/>
                  </a:spcAft>
                </a:pP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Ràng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buộc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dưới</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dạng</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sau</a:t>
                </a:r>
                <a:r>
                  <a:rPr lang="en-US"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lnSpc>
                    <a:spcPct val="115000"/>
                  </a:lnSpc>
                  <a:spcAft>
                    <a:spcPts val="600"/>
                  </a:spcAf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2592925" y="762000"/>
                <a:ext cx="8740093" cy="4668982"/>
              </a:xfrm>
              <a:blipFill>
                <a:blip r:embed="rId3"/>
                <a:stretch>
                  <a:fillRect l="-488" t="-261" r="-628"/>
                </a:stretch>
              </a:blipFill>
            </p:spPr>
            <p:txBody>
              <a:bodyPr/>
              <a:lstStyle/>
              <a:p>
                <a:r>
                  <a:rPr lang="en-US">
                    <a:noFill/>
                  </a:rPr>
                  <a:t> </a:t>
                </a:r>
              </a:p>
            </p:txBody>
          </p:sp>
        </mc:Fallback>
      </mc:AlternateContent>
      <p:pic>
        <p:nvPicPr>
          <p:cNvPr id="4" name="Picture 3"/>
          <p:cNvPicPr>
            <a:picLocks noChangeAspect="1"/>
          </p:cNvPicPr>
          <p:nvPr/>
        </p:nvPicPr>
        <p:blipFill>
          <a:blip r:embed="rId4"/>
          <a:stretch>
            <a:fillRect/>
          </a:stretch>
        </p:blipFill>
        <p:spPr>
          <a:xfrm>
            <a:off x="3533107" y="5092884"/>
            <a:ext cx="6859728" cy="676195"/>
          </a:xfrm>
          <a:prstGeom prst="rect">
            <a:avLst/>
          </a:prstGeom>
        </p:spPr>
      </p:pic>
    </p:spTree>
    <p:extLst>
      <p:ext uri="{BB962C8B-B14F-4D97-AF65-F5344CB8AC3E}">
        <p14:creationId xmlns:p14="http://schemas.microsoft.com/office/powerpoint/2010/main" val="197275237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nSpc>
                <a:spcPct val="115000"/>
              </a:lnSpc>
              <a:spcAft>
                <a:spcPts val="600"/>
              </a:spcAft>
            </a:pP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Hàm</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mất</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mát</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tối</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ưu</a:t>
            </a:r>
            <a:r>
              <a:rPr lang="en-US" sz="2800" dirty="0">
                <a:latin typeface="Calibri" panose="020F0502020204030204" pitchFamily="34" charset="0"/>
                <a:ea typeface="Calibri" panose="020F0502020204030204" pitchFamily="34" charset="0"/>
                <a:cs typeface="Times New Roman" panose="02020603050405020304" pitchFamily="18" charset="0"/>
              </a:rPr>
              <a:t/>
            </a:r>
            <a:br>
              <a:rPr lang="en-US" sz="2800" dirty="0">
                <a:latin typeface="Calibri" panose="020F0502020204030204" pitchFamily="34" charset="0"/>
                <a:ea typeface="Calibri" panose="020F0502020204030204" pitchFamily="34" charset="0"/>
                <a:cs typeface="Times New Roman" panose="02020603050405020304" pitchFamily="18" charset="0"/>
              </a:rPr>
            </a:br>
            <a:endParaRPr lang="en-US" dirty="0"/>
          </a:p>
        </p:txBody>
      </p:sp>
      <p:pic>
        <p:nvPicPr>
          <p:cNvPr id="4" name="Content Placeholder 3"/>
          <p:cNvPicPr>
            <a:picLocks noGrp="1" noChangeAspect="1"/>
          </p:cNvPicPr>
          <p:nvPr>
            <p:ph idx="1"/>
          </p:nvPr>
        </p:nvPicPr>
        <p:blipFill>
          <a:blip r:embed="rId2"/>
          <a:stretch>
            <a:fillRect/>
          </a:stretch>
        </p:blipFill>
        <p:spPr>
          <a:xfrm>
            <a:off x="2244436" y="1593273"/>
            <a:ext cx="8714509" cy="3920836"/>
          </a:xfrm>
          <a:prstGeom prst="rect">
            <a:avLst/>
          </a:prstGeom>
        </p:spPr>
      </p:pic>
    </p:spTree>
    <p:extLst>
      <p:ext uri="{BB962C8B-B14F-4D97-AF65-F5344CB8AC3E}">
        <p14:creationId xmlns:p14="http://schemas.microsoft.com/office/powerpoint/2010/main" val="2976340038"/>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docProps/app.xml><?xml version="1.0" encoding="utf-8"?>
<Properties xmlns="http://schemas.openxmlformats.org/officeDocument/2006/extended-properties" xmlns:vt="http://schemas.openxmlformats.org/officeDocument/2006/docPropsVTypes">
  <Template>Wisp</Template>
  <TotalTime>54</TotalTime>
  <Words>494</Words>
  <Application>Microsoft Office PowerPoint</Application>
  <PresentationFormat>Widescreen</PresentationFormat>
  <Paragraphs>74</Paragraphs>
  <Slides>20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Arial</vt:lpstr>
      <vt:lpstr>Calibri</vt:lpstr>
      <vt:lpstr>Cambria Math</vt:lpstr>
      <vt:lpstr>Century Gothic</vt:lpstr>
      <vt:lpstr>Tahoma</vt:lpstr>
      <vt:lpstr>Times New Roman</vt:lpstr>
      <vt:lpstr>Wingdings 3</vt:lpstr>
      <vt:lpstr>Wisp</vt:lpstr>
      <vt:lpstr>BỘ GIÁO DỤC VÀ ĐÀO TẠO TRƯỜNG ĐẠI HỌC MỎ - ĐỊA CHẤT            </vt:lpstr>
      <vt:lpstr>PowerPoint Presentation</vt:lpstr>
      <vt:lpstr>MỞ ĐẦU  Trong thuật toán K-means clustering, chúng ta không biết nhãn (label) của từng điểm dữ liệu. Mục đích là làm thể nào để phân dữ liệu thành các cụm (cluster) khác nhau sao cho dữ liệu trong cùng một cụm có tính chất giống nhau. </vt:lpstr>
      <vt:lpstr>Chương 1. CÁC KIẾN THỨC CHUẨN BỊ </vt:lpstr>
      <vt:lpstr>PowerPoint Presentation</vt:lpstr>
      <vt:lpstr>PowerPoint Presentation</vt:lpstr>
      <vt:lpstr>CHƯƠNG 2. THUẬT TOÁN PHÂN CỤM K-MEANS </vt:lpstr>
      <vt:lpstr>PowerPoint Presentation</vt:lpstr>
      <vt:lpstr>* Hàm mất mát và bài toán tối ưu </vt:lpstr>
      <vt:lpstr>PowerPoint Presentation</vt:lpstr>
      <vt:lpstr>PowerPoint Presentation</vt:lpstr>
      <vt:lpstr>2.2. Thuật toán tối ưu hàm mất mát </vt:lpstr>
      <vt:lpstr>PowerPoint Presentation</vt:lpstr>
      <vt:lpstr>PowerPoint Presentation</vt:lpstr>
      <vt:lpstr>PowerPoint Presentation</vt:lpstr>
      <vt:lpstr>2.3. Tóm tắt thuật toán </vt:lpstr>
      <vt:lpstr>Thuật toán sẽ dừng lại?</vt:lpstr>
      <vt:lpstr>Kết luận</vt:lpstr>
      <vt:lpstr>PowerPoint Presentation</vt:lpstr>
      <vt:lpstr>PowerPoint Presentation</vt:lpstr>
    </vt:vector>
  </TitlesOfParts>
  <Company>ThienIT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BỘ GIÁO DỤC VÀ ĐÀO TẠO TRƯỜNG ĐẠI HỌC MỎ - ĐỊA CHẤT            </dc:title>
  <dc:creator>Admin</dc:creator>
  <cp:lastModifiedBy>Admin</cp:lastModifiedBy>
  <cp:revision>10</cp:revision>
  <dcterms:created xsi:type="dcterms:W3CDTF">2020-01-08T03:50:54Z</dcterms:created>
  <dcterms:modified xsi:type="dcterms:W3CDTF">2020-01-08T04:45:24Z</dcterms:modified>
</cp:coreProperties>
</file>