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f" ContentType="image/tiff"/>
  <Default Extension="gif" ContentType="image/gi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7" r:id="rId2"/>
    <p:sldId id="268" r:id="rId3"/>
    <p:sldId id="282" r:id="rId4"/>
    <p:sldId id="284" r:id="rId5"/>
    <p:sldId id="285" r:id="rId6"/>
    <p:sldId id="286" r:id="rId7"/>
    <p:sldId id="283" r:id="rId8"/>
    <p:sldId id="258" r:id="rId9"/>
    <p:sldId id="259" r:id="rId10"/>
    <p:sldId id="261" r:id="rId11"/>
    <p:sldId id="260" r:id="rId12"/>
    <p:sldId id="287" r:id="rId13"/>
    <p:sldId id="262" r:id="rId14"/>
    <p:sldId id="264" r:id="rId15"/>
    <p:sldId id="267" r:id="rId16"/>
    <p:sldId id="279" r:id="rId17"/>
    <p:sldId id="280" r:id="rId18"/>
    <p:sldId id="281" r:id="rId19"/>
    <p:sldId id="266" r:id="rId20"/>
    <p:sldId id="269" r:id="rId21"/>
    <p:sldId id="263" r:id="rId22"/>
    <p:sldId id="270" r:id="rId23"/>
    <p:sldId id="271" r:id="rId24"/>
    <p:sldId id="272" r:id="rId25"/>
    <p:sldId id="273" r:id="rId26"/>
    <p:sldId id="274" r:id="rId27"/>
    <p:sldId id="288" r:id="rId28"/>
    <p:sldId id="289" r:id="rId29"/>
    <p:sldId id="290" r:id="rId30"/>
    <p:sldId id="291" r:id="rId31"/>
    <p:sldId id="292" r:id="rId32"/>
    <p:sldId id="293" r:id="rId33"/>
    <p:sldId id="275" r:id="rId34"/>
    <p:sldId id="276" r:id="rId35"/>
    <p:sldId id="277" r:id="rId36"/>
    <p:sldId id="278" r:id="rId37"/>
    <p:sldId id="294"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124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23576221457695"/>
          <c:y val="4.5440889245482473E-2"/>
          <c:w val="0.84201954397394141"/>
          <c:h val="0.63697513407336526"/>
        </c:manualLayout>
      </c:layout>
      <c:scatterChart>
        <c:scatterStyle val="lineMarker"/>
        <c:varyColors val="0"/>
        <c:ser>
          <c:idx val="0"/>
          <c:order val="0"/>
          <c:tx>
            <c:v>Trị số hạ thấp mực nước</c:v>
          </c:tx>
          <c:spPr>
            <a:ln w="28575">
              <a:noFill/>
            </a:ln>
          </c:spPr>
          <c:marker>
            <c:symbol val="diamond"/>
            <c:size val="3"/>
            <c:spPr>
              <a:solidFill>
                <a:srgbClr val="000080"/>
              </a:solidFill>
              <a:ln>
                <a:solidFill>
                  <a:srgbClr val="000080"/>
                </a:solidFill>
                <a:prstDash val="solid"/>
              </a:ln>
            </c:spPr>
          </c:marker>
          <c:xVal>
            <c:numRef>
              <c:f>'LK7.thinghiem '!$D$10:$D$130</c:f>
              <c:numCache>
                <c:formatCode>#.000</c:formatCode>
                <c:ptCount val="121"/>
                <c:pt idx="0">
                  <c:v>0</c:v>
                </c:pt>
                <c:pt idx="1">
                  <c:v>0.3010299956639812</c:v>
                </c:pt>
                <c:pt idx="2">
                  <c:v>0.47712125471966244</c:v>
                </c:pt>
                <c:pt idx="3">
                  <c:v>0.6020599913279624</c:v>
                </c:pt>
                <c:pt idx="4">
                  <c:v>0.69897000433601886</c:v>
                </c:pt>
                <c:pt idx="5">
                  <c:v>0.77815125038364363</c:v>
                </c:pt>
                <c:pt idx="6">
                  <c:v>0.84509804001425681</c:v>
                </c:pt>
                <c:pt idx="7">
                  <c:v>0.90308998699194354</c:v>
                </c:pt>
                <c:pt idx="8">
                  <c:v>0.95424250943932487</c:v>
                </c:pt>
                <c:pt idx="9">
                  <c:v>1</c:v>
                </c:pt>
                <c:pt idx="10">
                  <c:v>1.0413926851582251</c:v>
                </c:pt>
                <c:pt idx="11">
                  <c:v>1.0791812460476249</c:v>
                </c:pt>
                <c:pt idx="12">
                  <c:v>1.1139433523068367</c:v>
                </c:pt>
                <c:pt idx="13">
                  <c:v>1.146128035678238</c:v>
                </c:pt>
                <c:pt idx="14">
                  <c:v>1.1760912590556813</c:v>
                </c:pt>
                <c:pt idx="15">
                  <c:v>1.2041199826559248</c:v>
                </c:pt>
                <c:pt idx="16">
                  <c:v>1.2304489213782739</c:v>
                </c:pt>
                <c:pt idx="17">
                  <c:v>1.255272505103306</c:v>
                </c:pt>
                <c:pt idx="18">
                  <c:v>1.2787536009528289</c:v>
                </c:pt>
                <c:pt idx="19">
                  <c:v>1.3010299956639813</c:v>
                </c:pt>
                <c:pt idx="20">
                  <c:v>1.3424226808222062</c:v>
                </c:pt>
                <c:pt idx="21">
                  <c:v>1.3802112417116059</c:v>
                </c:pt>
                <c:pt idx="22">
                  <c:v>1.414973347970818</c:v>
                </c:pt>
                <c:pt idx="23">
                  <c:v>1.4471580313422192</c:v>
                </c:pt>
                <c:pt idx="24">
                  <c:v>1.4771212547196624</c:v>
                </c:pt>
                <c:pt idx="25">
                  <c:v>1.505149978319906</c:v>
                </c:pt>
                <c:pt idx="26">
                  <c:v>1.5314789170422551</c:v>
                </c:pt>
                <c:pt idx="27">
                  <c:v>1.5563025007672873</c:v>
                </c:pt>
                <c:pt idx="28">
                  <c:v>1.5797835966168101</c:v>
                </c:pt>
                <c:pt idx="29">
                  <c:v>1.6020599913279623</c:v>
                </c:pt>
                <c:pt idx="30">
                  <c:v>1.6532125137753437</c:v>
                </c:pt>
                <c:pt idx="31">
                  <c:v>1.6989700043360187</c:v>
                </c:pt>
                <c:pt idx="32">
                  <c:v>1.7403626894942439</c:v>
                </c:pt>
                <c:pt idx="33">
                  <c:v>1.7781512503836436</c:v>
                </c:pt>
                <c:pt idx="34">
                  <c:v>1.8450980400142569</c:v>
                </c:pt>
                <c:pt idx="35">
                  <c:v>1.9030899869919435</c:v>
                </c:pt>
                <c:pt idx="36">
                  <c:v>1.954242509439325</c:v>
                </c:pt>
                <c:pt idx="37">
                  <c:v>2</c:v>
                </c:pt>
                <c:pt idx="38">
                  <c:v>2.0413926851582249</c:v>
                </c:pt>
                <c:pt idx="39">
                  <c:v>2.0791812460476247</c:v>
                </c:pt>
                <c:pt idx="40">
                  <c:v>2.1461280356782382</c:v>
                </c:pt>
                <c:pt idx="41">
                  <c:v>2.2041199826559246</c:v>
                </c:pt>
                <c:pt idx="42">
                  <c:v>2.255272505103306</c:v>
                </c:pt>
                <c:pt idx="43">
                  <c:v>2.3010299956639813</c:v>
                </c:pt>
                <c:pt idx="44">
                  <c:v>2.3424226808222062</c:v>
                </c:pt>
                <c:pt idx="45">
                  <c:v>2.3802112417116059</c:v>
                </c:pt>
                <c:pt idx="46">
                  <c:v>2.4149733479708178</c:v>
                </c:pt>
                <c:pt idx="47">
                  <c:v>2.4471580313422194</c:v>
                </c:pt>
                <c:pt idx="48">
                  <c:v>2.4771212547196626</c:v>
                </c:pt>
                <c:pt idx="49">
                  <c:v>2.5185139398778875</c:v>
                </c:pt>
                <c:pt idx="50">
                  <c:v>2.5563025007672873</c:v>
                </c:pt>
                <c:pt idx="51">
                  <c:v>2.5910646070264991</c:v>
                </c:pt>
                <c:pt idx="52">
                  <c:v>2.6232492903979003</c:v>
                </c:pt>
                <c:pt idx="53">
                  <c:v>2.6532125137753435</c:v>
                </c:pt>
                <c:pt idx="54">
                  <c:v>2.6812412373755872</c:v>
                </c:pt>
                <c:pt idx="55">
                  <c:v>2.7075701760979363</c:v>
                </c:pt>
                <c:pt idx="56">
                  <c:v>2.7323937598229686</c:v>
                </c:pt>
                <c:pt idx="57">
                  <c:v>2.7558748556724915</c:v>
                </c:pt>
                <c:pt idx="58">
                  <c:v>2.7781512503836434</c:v>
                </c:pt>
                <c:pt idx="59">
                  <c:v>2.8195439355418688</c:v>
                </c:pt>
                <c:pt idx="60">
                  <c:v>2.8573324964312685</c:v>
                </c:pt>
                <c:pt idx="61">
                  <c:v>2.8920946026904804</c:v>
                </c:pt>
                <c:pt idx="62">
                  <c:v>2.9242792860618816</c:v>
                </c:pt>
                <c:pt idx="63">
                  <c:v>2.9542425094393248</c:v>
                </c:pt>
                <c:pt idx="64">
                  <c:v>2.9822712330395684</c:v>
                </c:pt>
                <c:pt idx="65">
                  <c:v>3.0086001717619175</c:v>
                </c:pt>
                <c:pt idx="66">
                  <c:v>3.0334237554869499</c:v>
                </c:pt>
                <c:pt idx="67">
                  <c:v>3.0569048513364727</c:v>
                </c:pt>
                <c:pt idx="68">
                  <c:v>3.0791812460476247</c:v>
                </c:pt>
                <c:pt idx="69">
                  <c:v>3.1003705451175629</c:v>
                </c:pt>
                <c:pt idx="70">
                  <c:v>3.12057393120585</c:v>
                </c:pt>
                <c:pt idx="71">
                  <c:v>3.1398790864012365</c:v>
                </c:pt>
                <c:pt idx="72">
                  <c:v>3.1583624920952498</c:v>
                </c:pt>
                <c:pt idx="73">
                  <c:v>3.1760912590556813</c:v>
                </c:pt>
                <c:pt idx="74">
                  <c:v>3.1931245983544616</c:v>
                </c:pt>
                <c:pt idx="75">
                  <c:v>3.2095150145426308</c:v>
                </c:pt>
                <c:pt idx="76">
                  <c:v>3.2253092817258628</c:v>
                </c:pt>
                <c:pt idx="77">
                  <c:v>3.2405492482825999</c:v>
                </c:pt>
                <c:pt idx="78">
                  <c:v>3.255272505103306</c:v>
                </c:pt>
                <c:pt idx="79">
                  <c:v>3.2695129442179165</c:v>
                </c:pt>
                <c:pt idx="80">
                  <c:v>3.2833012287035497</c:v>
                </c:pt>
                <c:pt idx="81">
                  <c:v>3.2966651902615309</c:v>
                </c:pt>
                <c:pt idx="82">
                  <c:v>3.3096301674258988</c:v>
                </c:pt>
                <c:pt idx="83">
                  <c:v>3.3222192947339191</c:v>
                </c:pt>
                <c:pt idx="84">
                  <c:v>3.3344537511509307</c:v>
                </c:pt>
                <c:pt idx="85">
                  <c:v>3.3463529744506388</c:v>
                </c:pt>
                <c:pt idx="86">
                  <c:v>3.357934847000454</c:v>
                </c:pt>
                <c:pt idx="87">
                  <c:v>3.369215857410143</c:v>
                </c:pt>
                <c:pt idx="88">
                  <c:v>3.3802112417116059</c:v>
                </c:pt>
                <c:pt idx="89">
                  <c:v>3.3909351071033793</c:v>
                </c:pt>
                <c:pt idx="90">
                  <c:v>3.4014005407815442</c:v>
                </c:pt>
                <c:pt idx="91">
                  <c:v>3.4116197059632301</c:v>
                </c:pt>
                <c:pt idx="92">
                  <c:v>3.4216039268698313</c:v>
                </c:pt>
                <c:pt idx="93">
                  <c:v>3.4313637641589874</c:v>
                </c:pt>
                <c:pt idx="94">
                  <c:v>3.4409090820652177</c:v>
                </c:pt>
                <c:pt idx="95">
                  <c:v>3.4502491083193609</c:v>
                </c:pt>
                <c:pt idx="96">
                  <c:v>3.459392487759231</c:v>
                </c:pt>
                <c:pt idx="97">
                  <c:v>3.4683473304121573</c:v>
                </c:pt>
                <c:pt idx="98">
                  <c:v>3.4771212547196626</c:v>
                </c:pt>
                <c:pt idx="99">
                  <c:v>3.4857214264815801</c:v>
                </c:pt>
                <c:pt idx="100">
                  <c:v>3.4941545940184429</c:v>
                </c:pt>
                <c:pt idx="101">
                  <c:v>3.5024271199844326</c:v>
                </c:pt>
                <c:pt idx="102">
                  <c:v>3.510545010206612</c:v>
                </c:pt>
                <c:pt idx="103">
                  <c:v>3.5185139398778875</c:v>
                </c:pt>
                <c:pt idx="104">
                  <c:v>3.5263392773898441</c:v>
                </c:pt>
                <c:pt idx="105">
                  <c:v>3.5340261060561349</c:v>
                </c:pt>
                <c:pt idx="106">
                  <c:v>3.5415792439465807</c:v>
                </c:pt>
                <c:pt idx="107">
                  <c:v>3.5490032620257876</c:v>
                </c:pt>
                <c:pt idx="108">
                  <c:v>3.5563025007672873</c:v>
                </c:pt>
                <c:pt idx="109">
                  <c:v>3.5634810853944106</c:v>
                </c:pt>
                <c:pt idx="110">
                  <c:v>3.5705429398818973</c:v>
                </c:pt>
                <c:pt idx="111">
                  <c:v>3.5774917998372255</c:v>
                </c:pt>
                <c:pt idx="112">
                  <c:v>3.5843312243675309</c:v>
                </c:pt>
                <c:pt idx="113">
                  <c:v>3.5910646070264991</c:v>
                </c:pt>
                <c:pt idx="114">
                  <c:v>3.5976951859255122</c:v>
                </c:pt>
                <c:pt idx="115">
                  <c:v>3.6042260530844699</c:v>
                </c:pt>
                <c:pt idx="116">
                  <c:v>3.61066016308988</c:v>
                </c:pt>
                <c:pt idx="117">
                  <c:v>3.6170003411208991</c:v>
                </c:pt>
                <c:pt idx="118">
                  <c:v>3.6232492903979003</c:v>
                </c:pt>
                <c:pt idx="119">
                  <c:v>3.6294095991027189</c:v>
                </c:pt>
                <c:pt idx="120">
                  <c:v>3.6354837468149119</c:v>
                </c:pt>
              </c:numCache>
            </c:numRef>
          </c:xVal>
          <c:yVal>
            <c:numRef>
              <c:f>'LK7.thinghiem '!$F$10:$F$130</c:f>
              <c:numCache>
                <c:formatCode>#.000</c:formatCode>
                <c:ptCount val="121"/>
                <c:pt idx="0">
                  <c:v>8.9999999999999858E-2</c:v>
                </c:pt>
                <c:pt idx="1">
                  <c:v>9.9999999999999645E-2</c:v>
                </c:pt>
                <c:pt idx="2">
                  <c:v>8.9999999999999858E-2</c:v>
                </c:pt>
                <c:pt idx="3">
                  <c:v>9.9999999999999645E-2</c:v>
                </c:pt>
                <c:pt idx="4">
                  <c:v>8.0000000000000071E-2</c:v>
                </c:pt>
                <c:pt idx="5">
                  <c:v>8.0000000000000071E-2</c:v>
                </c:pt>
                <c:pt idx="6">
                  <c:v>8.0000000000000071E-2</c:v>
                </c:pt>
                <c:pt idx="7">
                  <c:v>8.9999999999999858E-2</c:v>
                </c:pt>
                <c:pt idx="8">
                  <c:v>8.9999999999999858E-2</c:v>
                </c:pt>
                <c:pt idx="9">
                  <c:v>8.9999999999999858E-2</c:v>
                </c:pt>
                <c:pt idx="10">
                  <c:v>9.9999999999999645E-2</c:v>
                </c:pt>
                <c:pt idx="11">
                  <c:v>9.9999999999999645E-2</c:v>
                </c:pt>
                <c:pt idx="12">
                  <c:v>9.9999999999999645E-2</c:v>
                </c:pt>
                <c:pt idx="13">
                  <c:v>0.11000000000000032</c:v>
                </c:pt>
                <c:pt idx="14">
                  <c:v>0.12000000000000011</c:v>
                </c:pt>
                <c:pt idx="15">
                  <c:v>0.11000000000000032</c:v>
                </c:pt>
                <c:pt idx="16">
                  <c:v>0.11000000000000032</c:v>
                </c:pt>
                <c:pt idx="17">
                  <c:v>0.11000000000000032</c:v>
                </c:pt>
                <c:pt idx="18">
                  <c:v>0.12000000000000011</c:v>
                </c:pt>
                <c:pt idx="19">
                  <c:v>0.12000000000000011</c:v>
                </c:pt>
                <c:pt idx="20">
                  <c:v>0.12999999999999989</c:v>
                </c:pt>
                <c:pt idx="21">
                  <c:v>0.12999999999999989</c:v>
                </c:pt>
                <c:pt idx="22">
                  <c:v>0.12000000000000011</c:v>
                </c:pt>
                <c:pt idx="23">
                  <c:v>0.12999999999999989</c:v>
                </c:pt>
                <c:pt idx="24">
                  <c:v>0.12999999999999989</c:v>
                </c:pt>
                <c:pt idx="25">
                  <c:v>0.13999999999999968</c:v>
                </c:pt>
                <c:pt idx="26">
                  <c:v>0.13999999999999968</c:v>
                </c:pt>
                <c:pt idx="27">
                  <c:v>0.13999999999999968</c:v>
                </c:pt>
                <c:pt idx="28">
                  <c:v>0.13999999999999968</c:v>
                </c:pt>
                <c:pt idx="29">
                  <c:v>0.13999999999999968</c:v>
                </c:pt>
                <c:pt idx="30">
                  <c:v>0.15000000000000036</c:v>
                </c:pt>
                <c:pt idx="31">
                  <c:v>0.15000000000000036</c:v>
                </c:pt>
                <c:pt idx="32">
                  <c:v>0.16000000000000014</c:v>
                </c:pt>
                <c:pt idx="33">
                  <c:v>0.16000000000000014</c:v>
                </c:pt>
                <c:pt idx="34">
                  <c:v>0.16999999999999993</c:v>
                </c:pt>
                <c:pt idx="35">
                  <c:v>0.17999999999999972</c:v>
                </c:pt>
                <c:pt idx="36">
                  <c:v>0.19000000000000039</c:v>
                </c:pt>
                <c:pt idx="37">
                  <c:v>0.19000000000000039</c:v>
                </c:pt>
                <c:pt idx="38">
                  <c:v>0.20000000000000018</c:v>
                </c:pt>
                <c:pt idx="39">
                  <c:v>0.20999999999999996</c:v>
                </c:pt>
                <c:pt idx="40">
                  <c:v>0.21999999999999975</c:v>
                </c:pt>
                <c:pt idx="41">
                  <c:v>0.23000000000000043</c:v>
                </c:pt>
                <c:pt idx="42">
                  <c:v>0.23000000000000043</c:v>
                </c:pt>
                <c:pt idx="43">
                  <c:v>0.24000000000000021</c:v>
                </c:pt>
                <c:pt idx="44">
                  <c:v>0.25</c:v>
                </c:pt>
                <c:pt idx="45">
                  <c:v>0.25999999999999979</c:v>
                </c:pt>
                <c:pt idx="46">
                  <c:v>0.28000000000000025</c:v>
                </c:pt>
                <c:pt idx="47">
                  <c:v>0.29000000000000004</c:v>
                </c:pt>
                <c:pt idx="48">
                  <c:v>0.3100000000000005</c:v>
                </c:pt>
                <c:pt idx="49">
                  <c:v>0.32000000000000028</c:v>
                </c:pt>
                <c:pt idx="50">
                  <c:v>0.32000000000000028</c:v>
                </c:pt>
                <c:pt idx="51">
                  <c:v>0.33999999999999986</c:v>
                </c:pt>
                <c:pt idx="52">
                  <c:v>0.33000000000000007</c:v>
                </c:pt>
                <c:pt idx="53">
                  <c:v>0.33999999999999986</c:v>
                </c:pt>
                <c:pt idx="54">
                  <c:v>0.33999999999999986</c:v>
                </c:pt>
                <c:pt idx="55">
                  <c:v>0.34999999999999964</c:v>
                </c:pt>
                <c:pt idx="56">
                  <c:v>0.36000000000000032</c:v>
                </c:pt>
                <c:pt idx="57">
                  <c:v>0.36000000000000032</c:v>
                </c:pt>
                <c:pt idx="58">
                  <c:v>0.37000000000000011</c:v>
                </c:pt>
                <c:pt idx="59">
                  <c:v>0.37000000000000011</c:v>
                </c:pt>
                <c:pt idx="60">
                  <c:v>0.37999999999999989</c:v>
                </c:pt>
                <c:pt idx="61">
                  <c:v>0.38999999999999968</c:v>
                </c:pt>
                <c:pt idx="62">
                  <c:v>0.40000000000000036</c:v>
                </c:pt>
                <c:pt idx="63">
                  <c:v>0.41000000000000014</c:v>
                </c:pt>
                <c:pt idx="64">
                  <c:v>0.41999999999999993</c:v>
                </c:pt>
                <c:pt idx="65">
                  <c:v>0.42999999999999972</c:v>
                </c:pt>
                <c:pt idx="66">
                  <c:v>0.44000000000000039</c:v>
                </c:pt>
                <c:pt idx="67">
                  <c:v>0.45000000000000018</c:v>
                </c:pt>
                <c:pt idx="68">
                  <c:v>0.45999999999999996</c:v>
                </c:pt>
                <c:pt idx="69">
                  <c:v>0.46999999999999975</c:v>
                </c:pt>
                <c:pt idx="70">
                  <c:v>0.48000000000000043</c:v>
                </c:pt>
                <c:pt idx="71">
                  <c:v>0.5</c:v>
                </c:pt>
                <c:pt idx="72">
                  <c:v>0.52000000000000046</c:v>
                </c:pt>
                <c:pt idx="73">
                  <c:v>0.50999999999999979</c:v>
                </c:pt>
                <c:pt idx="74">
                  <c:v>0.50999999999999979</c:v>
                </c:pt>
                <c:pt idx="75">
                  <c:v>0.52000000000000046</c:v>
                </c:pt>
                <c:pt idx="76">
                  <c:v>0.52000000000000046</c:v>
                </c:pt>
                <c:pt idx="77">
                  <c:v>0.54</c:v>
                </c:pt>
                <c:pt idx="78">
                  <c:v>0.54</c:v>
                </c:pt>
                <c:pt idx="79">
                  <c:v>0.54</c:v>
                </c:pt>
                <c:pt idx="80">
                  <c:v>0.54999999999999982</c:v>
                </c:pt>
                <c:pt idx="81">
                  <c:v>0.5600000000000005</c:v>
                </c:pt>
                <c:pt idx="82">
                  <c:v>0.58999999999999986</c:v>
                </c:pt>
                <c:pt idx="83">
                  <c:v>0.58999999999999986</c:v>
                </c:pt>
                <c:pt idx="84">
                  <c:v>0.61000000000000032</c:v>
                </c:pt>
                <c:pt idx="85">
                  <c:v>0.62999999999999989</c:v>
                </c:pt>
                <c:pt idx="86">
                  <c:v>0.63999999999999968</c:v>
                </c:pt>
                <c:pt idx="87">
                  <c:v>0.63999999999999968</c:v>
                </c:pt>
                <c:pt idx="88">
                  <c:v>0.65000000000000036</c:v>
                </c:pt>
                <c:pt idx="89">
                  <c:v>0.66999999999999993</c:v>
                </c:pt>
                <c:pt idx="90">
                  <c:v>0.66999999999999993</c:v>
                </c:pt>
                <c:pt idx="91">
                  <c:v>0.66999999999999993</c:v>
                </c:pt>
                <c:pt idx="92">
                  <c:v>0.66999999999999993</c:v>
                </c:pt>
                <c:pt idx="93">
                  <c:v>0.66999999999999993</c:v>
                </c:pt>
                <c:pt idx="94">
                  <c:v>0.67999999999999972</c:v>
                </c:pt>
                <c:pt idx="95">
                  <c:v>0.66999999999999993</c:v>
                </c:pt>
                <c:pt idx="96">
                  <c:v>0.66999999999999993</c:v>
                </c:pt>
                <c:pt idx="97">
                  <c:v>0.66999999999999993</c:v>
                </c:pt>
                <c:pt idx="98">
                  <c:v>0.66999999999999993</c:v>
                </c:pt>
                <c:pt idx="99">
                  <c:v>0.67999999999999972</c:v>
                </c:pt>
                <c:pt idx="100">
                  <c:v>0.67999999999999972</c:v>
                </c:pt>
                <c:pt idx="101">
                  <c:v>0.67999999999999972</c:v>
                </c:pt>
                <c:pt idx="102">
                  <c:v>0.67999999999999972</c:v>
                </c:pt>
                <c:pt idx="103">
                  <c:v>0.67999999999999972</c:v>
                </c:pt>
                <c:pt idx="104">
                  <c:v>0.67999999999999972</c:v>
                </c:pt>
                <c:pt idx="105">
                  <c:v>0.67999999999999972</c:v>
                </c:pt>
                <c:pt idx="106">
                  <c:v>0.69000000000000039</c:v>
                </c:pt>
                <c:pt idx="107">
                  <c:v>0.69000000000000039</c:v>
                </c:pt>
                <c:pt idx="108">
                  <c:v>0.69000000000000039</c:v>
                </c:pt>
                <c:pt idx="109">
                  <c:v>0.69000000000000039</c:v>
                </c:pt>
                <c:pt idx="110">
                  <c:v>0.69000000000000039</c:v>
                </c:pt>
                <c:pt idx="111">
                  <c:v>0.69000000000000039</c:v>
                </c:pt>
                <c:pt idx="112">
                  <c:v>0.69000000000000039</c:v>
                </c:pt>
                <c:pt idx="113">
                  <c:v>0.69000000000000039</c:v>
                </c:pt>
                <c:pt idx="114">
                  <c:v>0.69000000000000039</c:v>
                </c:pt>
                <c:pt idx="115">
                  <c:v>0.69000000000000039</c:v>
                </c:pt>
                <c:pt idx="116">
                  <c:v>0.69000000000000039</c:v>
                </c:pt>
                <c:pt idx="117">
                  <c:v>0.69000000000000039</c:v>
                </c:pt>
                <c:pt idx="118">
                  <c:v>0.69000000000000039</c:v>
                </c:pt>
                <c:pt idx="119">
                  <c:v>0.69000000000000039</c:v>
                </c:pt>
                <c:pt idx="120">
                  <c:v>0.69000000000000039</c:v>
                </c:pt>
              </c:numCache>
            </c:numRef>
          </c:yVal>
          <c:smooth val="0"/>
          <c:extLst xmlns:c16r2="http://schemas.microsoft.com/office/drawing/2015/06/chart">
            <c:ext xmlns:c16="http://schemas.microsoft.com/office/drawing/2014/chart" uri="{C3380CC4-5D6E-409C-BE32-E72D297353CC}">
              <c16:uniqueId val="{00000000-378C-498A-8517-BC2997795294}"/>
            </c:ext>
          </c:extLst>
        </c:ser>
        <c:ser>
          <c:idx val="1"/>
          <c:order val="1"/>
          <c:tx>
            <c:v>Đoạn tính thông số</c:v>
          </c:tx>
          <c:spPr>
            <a:ln w="28575">
              <a:noFill/>
            </a:ln>
          </c:spPr>
          <c:marker>
            <c:symbol val="square"/>
            <c:size val="3"/>
            <c:spPr>
              <a:solidFill>
                <a:srgbClr val="FF00FF"/>
              </a:solidFill>
              <a:ln>
                <a:solidFill>
                  <a:srgbClr val="FF00FF"/>
                </a:solidFill>
                <a:prstDash val="solid"/>
              </a:ln>
            </c:spPr>
          </c:marker>
          <c:trendline>
            <c:trendlineType val="linear"/>
            <c:forward val="0.5"/>
            <c:backward val="0.5"/>
            <c:dispRSqr val="1"/>
            <c:dispEq val="1"/>
            <c:trendlineLbl>
              <c:layout>
                <c:manualLayout>
                  <c:x val="-0.32237064116985376"/>
                  <c:y val="4.8812403604188655E-2"/>
                </c:manualLayout>
              </c:layout>
              <c:numFmt formatCode="General" sourceLinked="0"/>
              <c:txPr>
                <a:bodyPr/>
                <a:lstStyle/>
                <a:p>
                  <a:pPr>
                    <a:defRPr sz="925" b="0" i="0" u="none" strike="noStrike" baseline="0">
                      <a:solidFill>
                        <a:srgbClr val="000000"/>
                      </a:solidFill>
                      <a:latin typeface="Times New Roman"/>
                      <a:ea typeface="Times New Roman"/>
                      <a:cs typeface="Times New Roman"/>
                    </a:defRPr>
                  </a:pPr>
                  <a:endParaRPr lang="en-US"/>
                </a:p>
              </c:txPr>
            </c:trendlineLbl>
          </c:trendline>
          <c:xVal>
            <c:numRef>
              <c:f>'LK7.thinghiem '!$D$28:$D$117</c:f>
              <c:numCache>
                <c:formatCode>#.000</c:formatCode>
                <c:ptCount val="90"/>
                <c:pt idx="0">
                  <c:v>1.2787536009528289</c:v>
                </c:pt>
                <c:pt idx="1">
                  <c:v>1.3010299956639813</c:v>
                </c:pt>
                <c:pt idx="2">
                  <c:v>1.3424226808222062</c:v>
                </c:pt>
                <c:pt idx="3">
                  <c:v>1.3802112417116059</c:v>
                </c:pt>
                <c:pt idx="4">
                  <c:v>1.414973347970818</c:v>
                </c:pt>
                <c:pt idx="5">
                  <c:v>1.4471580313422192</c:v>
                </c:pt>
                <c:pt idx="6">
                  <c:v>1.4771212547196624</c:v>
                </c:pt>
                <c:pt idx="7">
                  <c:v>1.505149978319906</c:v>
                </c:pt>
                <c:pt idx="8">
                  <c:v>1.5314789170422551</c:v>
                </c:pt>
                <c:pt idx="9">
                  <c:v>1.5563025007672873</c:v>
                </c:pt>
                <c:pt idx="10">
                  <c:v>1.5797835966168101</c:v>
                </c:pt>
                <c:pt idx="11">
                  <c:v>1.6020599913279623</c:v>
                </c:pt>
                <c:pt idx="12">
                  <c:v>1.6532125137753437</c:v>
                </c:pt>
                <c:pt idx="13">
                  <c:v>1.6989700043360187</c:v>
                </c:pt>
                <c:pt idx="14">
                  <c:v>1.7403626894942439</c:v>
                </c:pt>
                <c:pt idx="15">
                  <c:v>1.7781512503836436</c:v>
                </c:pt>
                <c:pt idx="16">
                  <c:v>1.8450980400142569</c:v>
                </c:pt>
                <c:pt idx="17">
                  <c:v>1.9030899869919435</c:v>
                </c:pt>
                <c:pt idx="18">
                  <c:v>1.954242509439325</c:v>
                </c:pt>
                <c:pt idx="19">
                  <c:v>2</c:v>
                </c:pt>
                <c:pt idx="20">
                  <c:v>2.0413926851582249</c:v>
                </c:pt>
                <c:pt idx="21">
                  <c:v>2.0791812460476247</c:v>
                </c:pt>
                <c:pt idx="22">
                  <c:v>2.1461280356782382</c:v>
                </c:pt>
                <c:pt idx="23">
                  <c:v>2.2041199826559246</c:v>
                </c:pt>
                <c:pt idx="24">
                  <c:v>2.255272505103306</c:v>
                </c:pt>
                <c:pt idx="25">
                  <c:v>2.3010299956639813</c:v>
                </c:pt>
                <c:pt idx="26">
                  <c:v>2.3424226808222062</c:v>
                </c:pt>
                <c:pt idx="27">
                  <c:v>2.3802112417116059</c:v>
                </c:pt>
                <c:pt idx="28">
                  <c:v>2.4149733479708178</c:v>
                </c:pt>
                <c:pt idx="29">
                  <c:v>2.4471580313422194</c:v>
                </c:pt>
                <c:pt idx="30">
                  <c:v>2.4771212547196626</c:v>
                </c:pt>
                <c:pt idx="31">
                  <c:v>2.5185139398778875</c:v>
                </c:pt>
                <c:pt idx="32">
                  <c:v>2.5563025007672873</c:v>
                </c:pt>
                <c:pt idx="33">
                  <c:v>2.5910646070264991</c:v>
                </c:pt>
                <c:pt idx="34">
                  <c:v>2.6232492903979003</c:v>
                </c:pt>
                <c:pt idx="35">
                  <c:v>2.6532125137753435</c:v>
                </c:pt>
                <c:pt idx="36">
                  <c:v>2.6812412373755872</c:v>
                </c:pt>
                <c:pt idx="37">
                  <c:v>2.7075701760979363</c:v>
                </c:pt>
                <c:pt idx="38">
                  <c:v>2.7323937598229686</c:v>
                </c:pt>
                <c:pt idx="39">
                  <c:v>2.7558748556724915</c:v>
                </c:pt>
                <c:pt idx="40">
                  <c:v>2.7781512503836434</c:v>
                </c:pt>
                <c:pt idx="41">
                  <c:v>2.8195439355418688</c:v>
                </c:pt>
                <c:pt idx="42">
                  <c:v>2.8573324964312685</c:v>
                </c:pt>
                <c:pt idx="43">
                  <c:v>2.8920946026904804</c:v>
                </c:pt>
                <c:pt idx="44">
                  <c:v>2.9242792860618816</c:v>
                </c:pt>
                <c:pt idx="45">
                  <c:v>2.9542425094393248</c:v>
                </c:pt>
                <c:pt idx="46">
                  <c:v>2.9822712330395684</c:v>
                </c:pt>
                <c:pt idx="47">
                  <c:v>3.0086001717619175</c:v>
                </c:pt>
                <c:pt idx="48">
                  <c:v>3.0334237554869499</c:v>
                </c:pt>
                <c:pt idx="49">
                  <c:v>3.0569048513364727</c:v>
                </c:pt>
                <c:pt idx="50">
                  <c:v>3.0791812460476247</c:v>
                </c:pt>
                <c:pt idx="51">
                  <c:v>3.1003705451175629</c:v>
                </c:pt>
                <c:pt idx="52">
                  <c:v>3.12057393120585</c:v>
                </c:pt>
                <c:pt idx="53">
                  <c:v>3.1398790864012365</c:v>
                </c:pt>
                <c:pt idx="54">
                  <c:v>3.1583624920952498</c:v>
                </c:pt>
                <c:pt idx="55">
                  <c:v>3.1760912590556813</c:v>
                </c:pt>
                <c:pt idx="56">
                  <c:v>3.1931245983544616</c:v>
                </c:pt>
                <c:pt idx="57">
                  <c:v>3.2095150145426308</c:v>
                </c:pt>
                <c:pt idx="58">
                  <c:v>3.2253092817258628</c:v>
                </c:pt>
                <c:pt idx="59">
                  <c:v>3.2405492482825999</c:v>
                </c:pt>
                <c:pt idx="60">
                  <c:v>3.255272505103306</c:v>
                </c:pt>
                <c:pt idx="61">
                  <c:v>3.2695129442179165</c:v>
                </c:pt>
                <c:pt idx="62">
                  <c:v>3.2833012287035497</c:v>
                </c:pt>
                <c:pt idx="63">
                  <c:v>3.2966651902615309</c:v>
                </c:pt>
                <c:pt idx="64">
                  <c:v>3.3096301674258988</c:v>
                </c:pt>
                <c:pt idx="65">
                  <c:v>3.3222192947339191</c:v>
                </c:pt>
                <c:pt idx="66">
                  <c:v>3.3344537511509307</c:v>
                </c:pt>
                <c:pt idx="67">
                  <c:v>3.3463529744506388</c:v>
                </c:pt>
                <c:pt idx="68">
                  <c:v>3.357934847000454</c:v>
                </c:pt>
                <c:pt idx="69">
                  <c:v>3.369215857410143</c:v>
                </c:pt>
                <c:pt idx="70">
                  <c:v>3.3802112417116059</c:v>
                </c:pt>
                <c:pt idx="71">
                  <c:v>3.3909351071033793</c:v>
                </c:pt>
                <c:pt idx="72">
                  <c:v>3.4014005407815442</c:v>
                </c:pt>
                <c:pt idx="73">
                  <c:v>3.4116197059632301</c:v>
                </c:pt>
                <c:pt idx="74">
                  <c:v>3.4216039268698313</c:v>
                </c:pt>
                <c:pt idx="75">
                  <c:v>3.4313637641589874</c:v>
                </c:pt>
                <c:pt idx="76">
                  <c:v>3.4409090820652177</c:v>
                </c:pt>
                <c:pt idx="77">
                  <c:v>3.4502491083193609</c:v>
                </c:pt>
                <c:pt idx="78">
                  <c:v>3.459392487759231</c:v>
                </c:pt>
                <c:pt idx="79">
                  <c:v>3.4683473304121573</c:v>
                </c:pt>
                <c:pt idx="80">
                  <c:v>3.4771212547196626</c:v>
                </c:pt>
                <c:pt idx="81">
                  <c:v>3.4857214264815801</c:v>
                </c:pt>
                <c:pt idx="82">
                  <c:v>3.4941545940184429</c:v>
                </c:pt>
                <c:pt idx="83">
                  <c:v>3.5024271199844326</c:v>
                </c:pt>
                <c:pt idx="84">
                  <c:v>3.510545010206612</c:v>
                </c:pt>
                <c:pt idx="85">
                  <c:v>3.5185139398778875</c:v>
                </c:pt>
                <c:pt idx="86">
                  <c:v>3.5263392773898441</c:v>
                </c:pt>
                <c:pt idx="87">
                  <c:v>3.5340261060561349</c:v>
                </c:pt>
                <c:pt idx="88">
                  <c:v>3.5415792439465807</c:v>
                </c:pt>
                <c:pt idx="89">
                  <c:v>3.5490032620257876</c:v>
                </c:pt>
              </c:numCache>
            </c:numRef>
          </c:xVal>
          <c:yVal>
            <c:numRef>
              <c:f>'LK7.thinghiem '!$F$28:$F$117</c:f>
              <c:numCache>
                <c:formatCode>#.000</c:formatCode>
                <c:ptCount val="90"/>
                <c:pt idx="0">
                  <c:v>0.12000000000000011</c:v>
                </c:pt>
                <c:pt idx="1">
                  <c:v>0.12000000000000011</c:v>
                </c:pt>
                <c:pt idx="2">
                  <c:v>0.12999999999999989</c:v>
                </c:pt>
                <c:pt idx="3">
                  <c:v>0.12999999999999989</c:v>
                </c:pt>
                <c:pt idx="4">
                  <c:v>0.12000000000000011</c:v>
                </c:pt>
                <c:pt idx="5">
                  <c:v>0.12999999999999989</c:v>
                </c:pt>
                <c:pt idx="6">
                  <c:v>0.12999999999999989</c:v>
                </c:pt>
                <c:pt idx="7">
                  <c:v>0.13999999999999968</c:v>
                </c:pt>
                <c:pt idx="8">
                  <c:v>0.13999999999999968</c:v>
                </c:pt>
                <c:pt idx="9">
                  <c:v>0.13999999999999968</c:v>
                </c:pt>
                <c:pt idx="10">
                  <c:v>0.13999999999999968</c:v>
                </c:pt>
                <c:pt idx="11">
                  <c:v>0.13999999999999968</c:v>
                </c:pt>
                <c:pt idx="12">
                  <c:v>0.15000000000000036</c:v>
                </c:pt>
                <c:pt idx="13">
                  <c:v>0.15000000000000036</c:v>
                </c:pt>
                <c:pt idx="14">
                  <c:v>0.16000000000000014</c:v>
                </c:pt>
                <c:pt idx="15">
                  <c:v>0.16000000000000014</c:v>
                </c:pt>
                <c:pt idx="16">
                  <c:v>0.16999999999999993</c:v>
                </c:pt>
                <c:pt idx="17">
                  <c:v>0.17999999999999972</c:v>
                </c:pt>
                <c:pt idx="18">
                  <c:v>0.19000000000000039</c:v>
                </c:pt>
                <c:pt idx="19">
                  <c:v>0.19000000000000039</c:v>
                </c:pt>
                <c:pt idx="20">
                  <c:v>0.20000000000000018</c:v>
                </c:pt>
                <c:pt idx="21">
                  <c:v>0.20999999999999996</c:v>
                </c:pt>
                <c:pt idx="22">
                  <c:v>0.21999999999999975</c:v>
                </c:pt>
                <c:pt idx="23">
                  <c:v>0.23000000000000043</c:v>
                </c:pt>
                <c:pt idx="24">
                  <c:v>0.23000000000000043</c:v>
                </c:pt>
                <c:pt idx="25">
                  <c:v>0.24000000000000021</c:v>
                </c:pt>
                <c:pt idx="26">
                  <c:v>0.25</c:v>
                </c:pt>
                <c:pt idx="27">
                  <c:v>0.25999999999999979</c:v>
                </c:pt>
                <c:pt idx="28">
                  <c:v>0.28000000000000025</c:v>
                </c:pt>
                <c:pt idx="29">
                  <c:v>0.29000000000000004</c:v>
                </c:pt>
                <c:pt idx="30">
                  <c:v>0.3100000000000005</c:v>
                </c:pt>
                <c:pt idx="31">
                  <c:v>0.32000000000000028</c:v>
                </c:pt>
                <c:pt idx="32">
                  <c:v>0.32000000000000028</c:v>
                </c:pt>
                <c:pt idx="33">
                  <c:v>0.33999999999999986</c:v>
                </c:pt>
                <c:pt idx="34">
                  <c:v>0.33000000000000007</c:v>
                </c:pt>
                <c:pt idx="35">
                  <c:v>0.33999999999999986</c:v>
                </c:pt>
                <c:pt idx="36">
                  <c:v>0.33999999999999986</c:v>
                </c:pt>
                <c:pt idx="37">
                  <c:v>0.34999999999999964</c:v>
                </c:pt>
                <c:pt idx="38">
                  <c:v>0.36000000000000032</c:v>
                </c:pt>
                <c:pt idx="39">
                  <c:v>0.36000000000000032</c:v>
                </c:pt>
                <c:pt idx="40">
                  <c:v>0.37000000000000011</c:v>
                </c:pt>
                <c:pt idx="41">
                  <c:v>0.37000000000000011</c:v>
                </c:pt>
                <c:pt idx="42">
                  <c:v>0.37999999999999989</c:v>
                </c:pt>
                <c:pt idx="43">
                  <c:v>0.38999999999999968</c:v>
                </c:pt>
                <c:pt idx="44">
                  <c:v>0.40000000000000036</c:v>
                </c:pt>
                <c:pt idx="45">
                  <c:v>0.41000000000000014</c:v>
                </c:pt>
                <c:pt idx="46">
                  <c:v>0.41999999999999993</c:v>
                </c:pt>
                <c:pt idx="47">
                  <c:v>0.42999999999999972</c:v>
                </c:pt>
                <c:pt idx="48">
                  <c:v>0.44000000000000039</c:v>
                </c:pt>
                <c:pt idx="49">
                  <c:v>0.45000000000000018</c:v>
                </c:pt>
                <c:pt idx="50">
                  <c:v>0.45999999999999996</c:v>
                </c:pt>
                <c:pt idx="51">
                  <c:v>0.46999999999999975</c:v>
                </c:pt>
                <c:pt idx="52">
                  <c:v>0.48000000000000043</c:v>
                </c:pt>
                <c:pt idx="53">
                  <c:v>0.5</c:v>
                </c:pt>
                <c:pt idx="54">
                  <c:v>0.52000000000000046</c:v>
                </c:pt>
                <c:pt idx="55">
                  <c:v>0.50999999999999979</c:v>
                </c:pt>
                <c:pt idx="56">
                  <c:v>0.50999999999999979</c:v>
                </c:pt>
                <c:pt idx="57">
                  <c:v>0.52000000000000046</c:v>
                </c:pt>
                <c:pt idx="58">
                  <c:v>0.52000000000000046</c:v>
                </c:pt>
                <c:pt idx="59">
                  <c:v>0.54</c:v>
                </c:pt>
                <c:pt idx="60">
                  <c:v>0.54</c:v>
                </c:pt>
                <c:pt idx="61">
                  <c:v>0.54</c:v>
                </c:pt>
                <c:pt idx="62">
                  <c:v>0.54999999999999982</c:v>
                </c:pt>
                <c:pt idx="63">
                  <c:v>0.5600000000000005</c:v>
                </c:pt>
                <c:pt idx="64">
                  <c:v>0.58999999999999986</c:v>
                </c:pt>
                <c:pt idx="65">
                  <c:v>0.58999999999999986</c:v>
                </c:pt>
                <c:pt idx="66">
                  <c:v>0.61000000000000032</c:v>
                </c:pt>
                <c:pt idx="67">
                  <c:v>0.62999999999999989</c:v>
                </c:pt>
                <c:pt idx="68">
                  <c:v>0.63999999999999968</c:v>
                </c:pt>
                <c:pt idx="69">
                  <c:v>0.63999999999999968</c:v>
                </c:pt>
                <c:pt idx="70">
                  <c:v>0.65000000000000036</c:v>
                </c:pt>
                <c:pt idx="71">
                  <c:v>0.66999999999999993</c:v>
                </c:pt>
                <c:pt idx="72">
                  <c:v>0.66999999999999993</c:v>
                </c:pt>
                <c:pt idx="73">
                  <c:v>0.66999999999999993</c:v>
                </c:pt>
                <c:pt idx="74">
                  <c:v>0.66999999999999993</c:v>
                </c:pt>
                <c:pt idx="75">
                  <c:v>0.66999999999999993</c:v>
                </c:pt>
                <c:pt idx="76">
                  <c:v>0.67999999999999972</c:v>
                </c:pt>
                <c:pt idx="77">
                  <c:v>0.66999999999999993</c:v>
                </c:pt>
                <c:pt idx="78">
                  <c:v>0.66999999999999993</c:v>
                </c:pt>
                <c:pt idx="79">
                  <c:v>0.66999999999999993</c:v>
                </c:pt>
                <c:pt idx="80">
                  <c:v>0.66999999999999993</c:v>
                </c:pt>
                <c:pt idx="81">
                  <c:v>0.67999999999999972</c:v>
                </c:pt>
                <c:pt idx="82">
                  <c:v>0.67999999999999972</c:v>
                </c:pt>
                <c:pt idx="83">
                  <c:v>0.67999999999999972</c:v>
                </c:pt>
                <c:pt idx="84">
                  <c:v>0.67999999999999972</c:v>
                </c:pt>
                <c:pt idx="85">
                  <c:v>0.67999999999999972</c:v>
                </c:pt>
                <c:pt idx="86">
                  <c:v>0.67999999999999972</c:v>
                </c:pt>
                <c:pt idx="87">
                  <c:v>0.67999999999999972</c:v>
                </c:pt>
                <c:pt idx="88">
                  <c:v>0.69000000000000039</c:v>
                </c:pt>
                <c:pt idx="89">
                  <c:v>0.69000000000000039</c:v>
                </c:pt>
              </c:numCache>
            </c:numRef>
          </c:yVal>
          <c:smooth val="0"/>
          <c:extLst xmlns:c16r2="http://schemas.microsoft.com/office/drawing/2015/06/chart">
            <c:ext xmlns:c16="http://schemas.microsoft.com/office/drawing/2014/chart" uri="{C3380CC4-5D6E-409C-BE32-E72D297353CC}">
              <c16:uniqueId val="{00000002-378C-498A-8517-BC2997795294}"/>
            </c:ext>
          </c:extLst>
        </c:ser>
        <c:dLbls>
          <c:showLegendKey val="0"/>
          <c:showVal val="0"/>
          <c:showCatName val="0"/>
          <c:showSerName val="0"/>
          <c:showPercent val="0"/>
          <c:showBubbleSize val="0"/>
        </c:dLbls>
        <c:axId val="31596928"/>
        <c:axId val="31598464"/>
      </c:scatterChart>
      <c:valAx>
        <c:axId val="31596928"/>
        <c:scaling>
          <c:orientation val="minMax"/>
        </c:scaling>
        <c:delete val="0"/>
        <c:axPos val="b"/>
        <c:title>
          <c:tx>
            <c:rich>
              <a:bodyPr/>
              <a:lstStyle/>
              <a:p>
                <a:pPr>
                  <a:defRPr sz="1200" b="1" i="0" u="none" strike="noStrike" baseline="0">
                    <a:solidFill>
                      <a:srgbClr val="000000"/>
                    </a:solidFill>
                    <a:latin typeface="Times New Roman"/>
                    <a:ea typeface="Times New Roman"/>
                    <a:cs typeface="Times New Roman"/>
                  </a:defRPr>
                </a:pPr>
                <a:r>
                  <a:rPr lang="en-US"/>
                  <a:t>lgt</a:t>
                </a:r>
              </a:p>
            </c:rich>
          </c:tx>
          <c:layout>
            <c:manualLayout>
              <c:xMode val="edge"/>
              <c:yMode val="edge"/>
              <c:x val="0.95269789150802109"/>
              <c:y val="0.72180532133021125"/>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925" b="0" i="0" u="none" strike="noStrike" baseline="0">
                <a:solidFill>
                  <a:srgbClr val="000000"/>
                </a:solidFill>
                <a:latin typeface="Times New Roman"/>
                <a:ea typeface="Times New Roman"/>
                <a:cs typeface="Times New Roman"/>
              </a:defRPr>
            </a:pPr>
            <a:endParaRPr lang="en-US"/>
          </a:p>
        </c:txPr>
        <c:crossAx val="31598464"/>
        <c:crosses val="autoZero"/>
        <c:crossBetween val="midCat"/>
      </c:valAx>
      <c:valAx>
        <c:axId val="31598464"/>
        <c:scaling>
          <c:orientation val="minMax"/>
        </c:scaling>
        <c:delete val="0"/>
        <c:axPos val="l"/>
        <c:title>
          <c:tx>
            <c:rich>
              <a:bodyPr rot="0" vert="horz"/>
              <a:lstStyle/>
              <a:p>
                <a:pPr algn="ctr">
                  <a:defRPr sz="1200" b="1" i="0" u="none" strike="noStrike" baseline="0">
                    <a:solidFill>
                      <a:srgbClr val="000000"/>
                    </a:solidFill>
                    <a:latin typeface="Times New Roman"/>
                    <a:ea typeface="Times New Roman"/>
                    <a:cs typeface="Times New Roman"/>
                  </a:defRPr>
                </a:pPr>
                <a:r>
                  <a:rPr lang="en-US"/>
                  <a:t>S (m)</a:t>
                </a:r>
              </a:p>
            </c:rich>
          </c:tx>
          <c:layout>
            <c:manualLayout>
              <c:xMode val="edge"/>
              <c:yMode val="edge"/>
              <c:x val="5.0446267768244089E-2"/>
              <c:y val="3.599480727466848E-3"/>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925" b="0" i="0" u="none" strike="noStrike" baseline="0">
                <a:solidFill>
                  <a:srgbClr val="000000"/>
                </a:solidFill>
                <a:latin typeface="Times New Roman"/>
                <a:ea typeface="Times New Roman"/>
                <a:cs typeface="Times New Roman"/>
              </a:defRPr>
            </a:pPr>
            <a:endParaRPr lang="en-US"/>
          </a:p>
        </c:txPr>
        <c:crossAx val="31596928"/>
        <c:crosses val="autoZero"/>
        <c:crossBetween val="midCat"/>
      </c:valAx>
      <c:spPr>
        <a:noFill/>
        <a:ln w="25400">
          <a:noFill/>
        </a:ln>
      </c:spPr>
    </c:plotArea>
    <c:plotVisOnly val="1"/>
    <c:dispBlanksAs val="gap"/>
    <c:showDLblsOverMax val="0"/>
  </c:chart>
  <c:spPr>
    <a:solidFill>
      <a:srgbClr val="FFFFFF"/>
    </a:solidFill>
    <a:ln w="3175">
      <a:solidFill>
        <a:srgbClr val="000000"/>
      </a:solidFill>
      <a:prstDash val="solid"/>
    </a:ln>
  </c:spPr>
  <c:txPr>
    <a:bodyPr/>
    <a:lstStyle/>
    <a:p>
      <a:pPr>
        <a:defRPr sz="925" b="0" i="0" u="none" strike="noStrike" baseline="0">
          <a:solidFill>
            <a:srgbClr val="000000"/>
          </a:solidFill>
          <a:latin typeface="Times New Roman"/>
          <a:ea typeface="Times New Roman"/>
          <a:cs typeface="Times New Roman"/>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6969866392510946E-2"/>
          <c:y val="0.1396396544181977"/>
          <c:w val="0.87727402532259902"/>
          <c:h val="0.53040540540540537"/>
        </c:manualLayout>
      </c:layout>
      <c:scatterChart>
        <c:scatterStyle val="lineMarker"/>
        <c:varyColors val="0"/>
        <c:ser>
          <c:idx val="0"/>
          <c:order val="0"/>
          <c:tx>
            <c:v>Trị số dâng mực nước</c:v>
          </c:tx>
          <c:spPr>
            <a:ln w="28575">
              <a:noFill/>
            </a:ln>
          </c:spPr>
          <c:marker>
            <c:symbol val="diamond"/>
            <c:size val="3"/>
            <c:spPr>
              <a:solidFill>
                <a:srgbClr val="000080"/>
              </a:solidFill>
              <a:ln>
                <a:solidFill>
                  <a:srgbClr val="000080"/>
                </a:solidFill>
                <a:prstDash val="solid"/>
              </a:ln>
            </c:spPr>
          </c:marker>
          <c:xVal>
            <c:numRef>
              <c:f>' LK7.PHỤC HỒI'!$F$11:$F$65</c:f>
              <c:numCache>
                <c:formatCode>#.000</c:formatCode>
                <c:ptCount val="55"/>
                <c:pt idx="0">
                  <c:v>-3.3803921600570273</c:v>
                </c:pt>
                <c:pt idx="1">
                  <c:v>-3.079543007402906</c:v>
                </c:pt>
                <c:pt idx="2">
                  <c:v>-2.9036325160842376</c:v>
                </c:pt>
                <c:pt idx="3">
                  <c:v>-2.7788744720027396</c:v>
                </c:pt>
                <c:pt idx="4">
                  <c:v>-2.6821450763738319</c:v>
                </c:pt>
                <c:pt idx="5">
                  <c:v>-2.6031443726201822</c:v>
                </c:pt>
                <c:pt idx="6">
                  <c:v>-2.5363780502607733</c:v>
                </c:pt>
                <c:pt idx="7">
                  <c:v>-2.4785664955938436</c:v>
                </c:pt>
                <c:pt idx="8">
                  <c:v>-2.4275942905590187</c:v>
                </c:pt>
                <c:pt idx="9">
                  <c:v>-2.3820170425748683</c:v>
                </c:pt>
                <c:pt idx="10">
                  <c:v>-2.3408045252192284</c:v>
                </c:pt>
                <c:pt idx="11">
                  <c:v>-2.3031960574204891</c:v>
                </c:pt>
                <c:pt idx="12">
                  <c:v>-2.2686139696019492</c:v>
                </c:pt>
                <c:pt idx="13">
                  <c:v>-2.2366092300830922</c:v>
                </c:pt>
                <c:pt idx="14">
                  <c:v>-2.2068258760318495</c:v>
                </c:pt>
                <c:pt idx="15">
                  <c:v>-2.1789769472931693</c:v>
                </c:pt>
                <c:pt idx="16">
                  <c:v>-2.1528277290293762</c:v>
                </c:pt>
                <c:pt idx="17">
                  <c:v>-2.128183791421447</c:v>
                </c:pt>
                <c:pt idx="18">
                  <c:v>-2.1048822674090508</c:v>
                </c:pt>
                <c:pt idx="19">
                  <c:v>-2.0827853703164503</c:v>
                </c:pt>
                <c:pt idx="20">
                  <c:v>-2.041751457984827</c:v>
                </c:pt>
                <c:pt idx="21">
                  <c:v>-2.0043213737826426</c:v>
                </c:pt>
                <c:pt idx="22">
                  <c:v>-1.9699174485597362</c:v>
                </c:pt>
                <c:pt idx="23">
                  <c:v>-1.9380906510610008</c:v>
                </c:pt>
                <c:pt idx="24">
                  <c:v>-1.9084850188786497</c:v>
                </c:pt>
                <c:pt idx="25">
                  <c:v>-1.8808135922807914</c:v>
                </c:pt>
                <c:pt idx="26">
                  <c:v>-1.8548416568517911</c:v>
                </c:pt>
                <c:pt idx="27">
                  <c:v>-1.8303747831935504</c:v>
                </c:pt>
                <c:pt idx="28">
                  <c:v>-1.8072501046655529</c:v>
                </c:pt>
                <c:pt idx="29">
                  <c:v>-1.7853298350107669</c:v>
                </c:pt>
                <c:pt idx="30">
                  <c:v>-1.7350663496842953</c:v>
                </c:pt>
                <c:pt idx="31">
                  <c:v>-1.6901960800285136</c:v>
                </c:pt>
                <c:pt idx="32">
                  <c:v>-1.6496888069647435</c:v>
                </c:pt>
                <c:pt idx="33">
                  <c:v>-1.6127838567197355</c:v>
                </c:pt>
                <c:pt idx="34">
                  <c:v>-1.5475989132454089</c:v>
                </c:pt>
                <c:pt idx="35">
                  <c:v>-1.4913616938342726</c:v>
                </c:pt>
                <c:pt idx="36">
                  <c:v>-1.4419568376564116</c:v>
                </c:pt>
                <c:pt idx="37">
                  <c:v>-1.3979400086720375</c:v>
                </c:pt>
                <c:pt idx="38">
                  <c:v>-1.3582810363228131</c:v>
                </c:pt>
                <c:pt idx="39">
                  <c:v>-1.3222192947339193</c:v>
                </c:pt>
                <c:pt idx="40">
                  <c:v>-1.2587056809417001</c:v>
                </c:pt>
                <c:pt idx="41">
                  <c:v>-1.2041199826559248</c:v>
                </c:pt>
                <c:pt idx="42">
                  <c:v>-1.156347200859924</c:v>
                </c:pt>
                <c:pt idx="43">
                  <c:v>-1.1139433523068367</c:v>
                </c:pt>
                <c:pt idx="44">
                  <c:v>-1.0758786104975393</c:v>
                </c:pt>
                <c:pt idx="45">
                  <c:v>-1.0413926851582249</c:v>
                </c:pt>
                <c:pt idx="46">
                  <c:v>-1.0099082886602491</c:v>
                </c:pt>
                <c:pt idx="47">
                  <c:v>-0.98097676268656964</c:v>
                </c:pt>
                <c:pt idx="48">
                  <c:v>-0.95424250943932487</c:v>
                </c:pt>
                <c:pt idx="49">
                  <c:v>-0.9176487071628685</c:v>
                </c:pt>
                <c:pt idx="50">
                  <c:v>-0.88460658129793046</c:v>
                </c:pt>
                <c:pt idx="51">
                  <c:v>-0.85453959624709841</c:v>
                </c:pt>
                <c:pt idx="52">
                  <c:v>-0.8269998179214606</c:v>
                </c:pt>
                <c:pt idx="53">
                  <c:v>-0.80163234623316659</c:v>
                </c:pt>
                <c:pt idx="54">
                  <c:v>-0.77815125038364363</c:v>
                </c:pt>
              </c:numCache>
            </c:numRef>
          </c:xVal>
          <c:yVal>
            <c:numRef>
              <c:f>' LK7.PHỤC HỒI'!$H$11:$H$65</c:f>
              <c:numCache>
                <c:formatCode>#.000</c:formatCode>
                <c:ptCount val="55"/>
                <c:pt idx="0">
                  <c:v>0.15000000000000036</c:v>
                </c:pt>
                <c:pt idx="1">
                  <c:v>0.16000000000000014</c:v>
                </c:pt>
                <c:pt idx="2">
                  <c:v>0.16999999999999993</c:v>
                </c:pt>
                <c:pt idx="3">
                  <c:v>0.1800000000000006</c:v>
                </c:pt>
                <c:pt idx="4">
                  <c:v>0.19000000000000039</c:v>
                </c:pt>
                <c:pt idx="5">
                  <c:v>0.20000000000000018</c:v>
                </c:pt>
                <c:pt idx="6">
                  <c:v>0.20999999999999996</c:v>
                </c:pt>
                <c:pt idx="7">
                  <c:v>0.20999999999999996</c:v>
                </c:pt>
                <c:pt idx="8">
                  <c:v>0.22000000000000064</c:v>
                </c:pt>
                <c:pt idx="9">
                  <c:v>0.22000000000000064</c:v>
                </c:pt>
                <c:pt idx="10">
                  <c:v>0.22000000000000064</c:v>
                </c:pt>
                <c:pt idx="11">
                  <c:v>0.22000000000000064</c:v>
                </c:pt>
                <c:pt idx="12">
                  <c:v>0.23000000000000043</c:v>
                </c:pt>
                <c:pt idx="13">
                  <c:v>0.23000000000000043</c:v>
                </c:pt>
                <c:pt idx="14">
                  <c:v>0.23000000000000043</c:v>
                </c:pt>
                <c:pt idx="15">
                  <c:v>0.24000000000000021</c:v>
                </c:pt>
                <c:pt idx="16">
                  <c:v>0.24000000000000021</c:v>
                </c:pt>
                <c:pt idx="17">
                  <c:v>0.24000000000000021</c:v>
                </c:pt>
                <c:pt idx="18">
                  <c:v>0.25</c:v>
                </c:pt>
                <c:pt idx="19">
                  <c:v>0.25</c:v>
                </c:pt>
                <c:pt idx="20">
                  <c:v>0.25</c:v>
                </c:pt>
                <c:pt idx="21">
                  <c:v>0.26000000000000068</c:v>
                </c:pt>
                <c:pt idx="22">
                  <c:v>0.26000000000000068</c:v>
                </c:pt>
                <c:pt idx="23">
                  <c:v>0.26000000000000068</c:v>
                </c:pt>
                <c:pt idx="24">
                  <c:v>0.27000000000000046</c:v>
                </c:pt>
                <c:pt idx="25">
                  <c:v>0.27000000000000046</c:v>
                </c:pt>
                <c:pt idx="26">
                  <c:v>0.27000000000000046</c:v>
                </c:pt>
                <c:pt idx="27">
                  <c:v>0.28000000000000025</c:v>
                </c:pt>
                <c:pt idx="28">
                  <c:v>0.28000000000000025</c:v>
                </c:pt>
                <c:pt idx="29">
                  <c:v>0.28000000000000025</c:v>
                </c:pt>
                <c:pt idx="30">
                  <c:v>0.29000000000000004</c:v>
                </c:pt>
                <c:pt idx="31">
                  <c:v>0.30000000000000071</c:v>
                </c:pt>
                <c:pt idx="32">
                  <c:v>0.30000000000000071</c:v>
                </c:pt>
                <c:pt idx="33">
                  <c:v>0.3100000000000005</c:v>
                </c:pt>
                <c:pt idx="34">
                  <c:v>0.32000000000000028</c:v>
                </c:pt>
                <c:pt idx="35">
                  <c:v>0.33000000000000007</c:v>
                </c:pt>
                <c:pt idx="36">
                  <c:v>0.33000000000000007</c:v>
                </c:pt>
                <c:pt idx="37">
                  <c:v>0.34000000000000075</c:v>
                </c:pt>
                <c:pt idx="38">
                  <c:v>0.34000000000000075</c:v>
                </c:pt>
                <c:pt idx="39">
                  <c:v>0.35000000000000053</c:v>
                </c:pt>
                <c:pt idx="40">
                  <c:v>0.35000000000000053</c:v>
                </c:pt>
                <c:pt idx="41">
                  <c:v>0.37000000000000011</c:v>
                </c:pt>
                <c:pt idx="42">
                  <c:v>0.40000000000000036</c:v>
                </c:pt>
                <c:pt idx="43">
                  <c:v>0.40000000000000036</c:v>
                </c:pt>
                <c:pt idx="44">
                  <c:v>0.41999999999999993</c:v>
                </c:pt>
                <c:pt idx="45">
                  <c:v>0.44000000000000039</c:v>
                </c:pt>
                <c:pt idx="46">
                  <c:v>0.45000000000000018</c:v>
                </c:pt>
                <c:pt idx="47">
                  <c:v>0.45999999999999996</c:v>
                </c:pt>
                <c:pt idx="48">
                  <c:v>0.47000000000000064</c:v>
                </c:pt>
                <c:pt idx="49">
                  <c:v>0.48000000000000043</c:v>
                </c:pt>
                <c:pt idx="50">
                  <c:v>0.49000000000000021</c:v>
                </c:pt>
                <c:pt idx="51">
                  <c:v>0.5</c:v>
                </c:pt>
                <c:pt idx="52">
                  <c:v>0.51000000000000068</c:v>
                </c:pt>
                <c:pt idx="53">
                  <c:v>0.51000000000000068</c:v>
                </c:pt>
                <c:pt idx="54">
                  <c:v>0.52000000000000046</c:v>
                </c:pt>
              </c:numCache>
            </c:numRef>
          </c:yVal>
          <c:smooth val="0"/>
          <c:extLst xmlns:c16r2="http://schemas.microsoft.com/office/drawing/2015/06/chart">
            <c:ext xmlns:c16="http://schemas.microsoft.com/office/drawing/2014/chart" uri="{C3380CC4-5D6E-409C-BE32-E72D297353CC}">
              <c16:uniqueId val="{00000000-D7FB-4461-AC24-38F112E2A5B0}"/>
            </c:ext>
          </c:extLst>
        </c:ser>
        <c:ser>
          <c:idx val="1"/>
          <c:order val="1"/>
          <c:tx>
            <c:v>Đoạn tính thông số</c:v>
          </c:tx>
          <c:spPr>
            <a:ln w="28575">
              <a:noFill/>
            </a:ln>
          </c:spPr>
          <c:marker>
            <c:symbol val="square"/>
            <c:size val="3"/>
            <c:spPr>
              <a:solidFill>
                <a:srgbClr val="FF00FF"/>
              </a:solidFill>
              <a:ln>
                <a:solidFill>
                  <a:srgbClr val="FF00FF"/>
                </a:solidFill>
                <a:prstDash val="solid"/>
              </a:ln>
            </c:spPr>
          </c:marker>
          <c:trendline>
            <c:trendlineType val="linear"/>
            <c:forward val="0.5"/>
            <c:backward val="1.5"/>
            <c:dispRSqr val="1"/>
            <c:dispEq val="1"/>
            <c:trendlineLbl>
              <c:layout>
                <c:manualLayout>
                  <c:x val="-0.27236755684044939"/>
                  <c:y val="-6.7398035919667351E-2"/>
                </c:manualLayout>
              </c:layout>
              <c:numFmt formatCode="General" sourceLinked="0"/>
              <c:txPr>
                <a:bodyPr/>
                <a:lstStyle/>
                <a:p>
                  <a:pPr>
                    <a:defRPr sz="1000" b="0" i="0" u="none" strike="noStrike" baseline="0">
                      <a:solidFill>
                        <a:srgbClr val="000000"/>
                      </a:solidFill>
                      <a:latin typeface="Times New Roman"/>
                      <a:ea typeface="Times New Roman"/>
                      <a:cs typeface="Times New Roman"/>
                    </a:defRPr>
                  </a:pPr>
                  <a:endParaRPr lang="en-US"/>
                </a:p>
              </c:txPr>
            </c:trendlineLbl>
          </c:trendline>
          <c:xVal>
            <c:numRef>
              <c:f>' LK7.PHỤC HỒI'!$F$32:$F$65</c:f>
              <c:numCache>
                <c:formatCode>#.000</c:formatCode>
                <c:ptCount val="34"/>
                <c:pt idx="0">
                  <c:v>-2.0043213737826426</c:v>
                </c:pt>
                <c:pt idx="1">
                  <c:v>-1.9699174485597362</c:v>
                </c:pt>
                <c:pt idx="2">
                  <c:v>-1.9380906510610008</c:v>
                </c:pt>
                <c:pt idx="3">
                  <c:v>-1.9084850188786497</c:v>
                </c:pt>
                <c:pt idx="4">
                  <c:v>-1.8808135922807914</c:v>
                </c:pt>
                <c:pt idx="5">
                  <c:v>-1.8548416568517911</c:v>
                </c:pt>
                <c:pt idx="6">
                  <c:v>-1.8303747831935504</c:v>
                </c:pt>
                <c:pt idx="7">
                  <c:v>-1.8072501046655529</c:v>
                </c:pt>
                <c:pt idx="8">
                  <c:v>-1.7853298350107669</c:v>
                </c:pt>
                <c:pt idx="9">
                  <c:v>-1.7350663496842953</c:v>
                </c:pt>
                <c:pt idx="10">
                  <c:v>-1.6901960800285136</c:v>
                </c:pt>
                <c:pt idx="11">
                  <c:v>-1.6496888069647435</c:v>
                </c:pt>
                <c:pt idx="12">
                  <c:v>-1.6127838567197355</c:v>
                </c:pt>
                <c:pt idx="13">
                  <c:v>-1.5475989132454089</c:v>
                </c:pt>
                <c:pt idx="14">
                  <c:v>-1.4913616938342726</c:v>
                </c:pt>
                <c:pt idx="15">
                  <c:v>-1.4419568376564116</c:v>
                </c:pt>
                <c:pt idx="16">
                  <c:v>-1.3979400086720375</c:v>
                </c:pt>
                <c:pt idx="17">
                  <c:v>-1.3582810363228131</c:v>
                </c:pt>
                <c:pt idx="18">
                  <c:v>-1.3222192947339193</c:v>
                </c:pt>
                <c:pt idx="19">
                  <c:v>-1.2587056809417001</c:v>
                </c:pt>
                <c:pt idx="20">
                  <c:v>-1.2041199826559248</c:v>
                </c:pt>
                <c:pt idx="21">
                  <c:v>-1.156347200859924</c:v>
                </c:pt>
                <c:pt idx="22">
                  <c:v>-1.1139433523068367</c:v>
                </c:pt>
                <c:pt idx="23">
                  <c:v>-1.0758786104975393</c:v>
                </c:pt>
                <c:pt idx="24">
                  <c:v>-1.0413926851582249</c:v>
                </c:pt>
                <c:pt idx="25">
                  <c:v>-1.0099082886602491</c:v>
                </c:pt>
                <c:pt idx="26">
                  <c:v>-0.98097676268656964</c:v>
                </c:pt>
                <c:pt idx="27">
                  <c:v>-0.95424250943932487</c:v>
                </c:pt>
                <c:pt idx="28">
                  <c:v>-0.9176487071628685</c:v>
                </c:pt>
                <c:pt idx="29">
                  <c:v>-0.88460658129793046</c:v>
                </c:pt>
                <c:pt idx="30">
                  <c:v>-0.85453959624709841</c:v>
                </c:pt>
                <c:pt idx="31">
                  <c:v>-0.8269998179214606</c:v>
                </c:pt>
                <c:pt idx="32">
                  <c:v>-0.80163234623316659</c:v>
                </c:pt>
                <c:pt idx="33">
                  <c:v>-0.77815125038364363</c:v>
                </c:pt>
              </c:numCache>
            </c:numRef>
          </c:xVal>
          <c:yVal>
            <c:numRef>
              <c:f>' LK7.PHỤC HỒI'!$H$32:$H$65</c:f>
              <c:numCache>
                <c:formatCode>#.000</c:formatCode>
                <c:ptCount val="34"/>
                <c:pt idx="0">
                  <c:v>0.26000000000000068</c:v>
                </c:pt>
                <c:pt idx="1">
                  <c:v>0.26000000000000068</c:v>
                </c:pt>
                <c:pt idx="2">
                  <c:v>0.26000000000000068</c:v>
                </c:pt>
                <c:pt idx="3">
                  <c:v>0.27000000000000046</c:v>
                </c:pt>
                <c:pt idx="4">
                  <c:v>0.27000000000000046</c:v>
                </c:pt>
                <c:pt idx="5">
                  <c:v>0.27000000000000046</c:v>
                </c:pt>
                <c:pt idx="6">
                  <c:v>0.28000000000000025</c:v>
                </c:pt>
                <c:pt idx="7">
                  <c:v>0.28000000000000025</c:v>
                </c:pt>
                <c:pt idx="8">
                  <c:v>0.28000000000000025</c:v>
                </c:pt>
                <c:pt idx="9">
                  <c:v>0.29000000000000004</c:v>
                </c:pt>
                <c:pt idx="10">
                  <c:v>0.30000000000000071</c:v>
                </c:pt>
                <c:pt idx="11">
                  <c:v>0.30000000000000071</c:v>
                </c:pt>
                <c:pt idx="12">
                  <c:v>0.3100000000000005</c:v>
                </c:pt>
                <c:pt idx="13">
                  <c:v>0.32000000000000028</c:v>
                </c:pt>
                <c:pt idx="14">
                  <c:v>0.33000000000000007</c:v>
                </c:pt>
                <c:pt idx="15">
                  <c:v>0.33000000000000007</c:v>
                </c:pt>
                <c:pt idx="16">
                  <c:v>0.34000000000000075</c:v>
                </c:pt>
                <c:pt idx="17">
                  <c:v>0.34000000000000075</c:v>
                </c:pt>
                <c:pt idx="18">
                  <c:v>0.35000000000000053</c:v>
                </c:pt>
                <c:pt idx="19">
                  <c:v>0.35000000000000053</c:v>
                </c:pt>
                <c:pt idx="20">
                  <c:v>0.37000000000000011</c:v>
                </c:pt>
                <c:pt idx="21">
                  <c:v>0.40000000000000036</c:v>
                </c:pt>
                <c:pt idx="22">
                  <c:v>0.40000000000000036</c:v>
                </c:pt>
                <c:pt idx="23">
                  <c:v>0.41999999999999993</c:v>
                </c:pt>
                <c:pt idx="24">
                  <c:v>0.44000000000000039</c:v>
                </c:pt>
                <c:pt idx="25">
                  <c:v>0.45000000000000018</c:v>
                </c:pt>
                <c:pt idx="26">
                  <c:v>0.45999999999999996</c:v>
                </c:pt>
                <c:pt idx="27">
                  <c:v>0.47000000000000064</c:v>
                </c:pt>
                <c:pt idx="28">
                  <c:v>0.48000000000000043</c:v>
                </c:pt>
                <c:pt idx="29">
                  <c:v>0.49000000000000021</c:v>
                </c:pt>
                <c:pt idx="30">
                  <c:v>0.5</c:v>
                </c:pt>
                <c:pt idx="31">
                  <c:v>0.51000000000000068</c:v>
                </c:pt>
                <c:pt idx="32">
                  <c:v>0.51000000000000068</c:v>
                </c:pt>
                <c:pt idx="33">
                  <c:v>0.52000000000000046</c:v>
                </c:pt>
              </c:numCache>
            </c:numRef>
          </c:yVal>
          <c:smooth val="0"/>
          <c:extLst xmlns:c16r2="http://schemas.microsoft.com/office/drawing/2015/06/chart">
            <c:ext xmlns:c16="http://schemas.microsoft.com/office/drawing/2014/chart" uri="{C3380CC4-5D6E-409C-BE32-E72D297353CC}">
              <c16:uniqueId val="{00000002-D7FB-4461-AC24-38F112E2A5B0}"/>
            </c:ext>
          </c:extLst>
        </c:ser>
        <c:dLbls>
          <c:showLegendKey val="0"/>
          <c:showVal val="0"/>
          <c:showCatName val="0"/>
          <c:showSerName val="0"/>
          <c:showPercent val="0"/>
          <c:showBubbleSize val="0"/>
        </c:dLbls>
        <c:axId val="83751296"/>
        <c:axId val="83753216"/>
      </c:scatterChart>
      <c:valAx>
        <c:axId val="83751296"/>
        <c:scaling>
          <c:orientation val="minMax"/>
        </c:scaling>
        <c:delete val="0"/>
        <c:axPos val="b"/>
        <c:title>
          <c:tx>
            <c:rich>
              <a:bodyPr/>
              <a:lstStyle/>
              <a:p>
                <a:pPr>
                  <a:defRPr sz="1200" b="1" i="0" u="none" strike="noStrike" baseline="0">
                    <a:solidFill>
                      <a:srgbClr val="000000"/>
                    </a:solidFill>
                    <a:latin typeface="Times New Roman"/>
                    <a:ea typeface="Times New Roman"/>
                    <a:cs typeface="Times New Roman"/>
                  </a:defRPr>
                </a:pPr>
                <a:r>
                  <a:rPr lang="en-US"/>
                  <a:t>lg(t/T+t)</a:t>
                </a:r>
              </a:p>
            </c:rich>
          </c:tx>
          <c:layout>
            <c:manualLayout>
              <c:xMode val="edge"/>
              <c:yMode val="edge"/>
              <c:x val="2.0607275186699837E-3"/>
              <c:y val="0.72940196317942363"/>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New Roman"/>
                <a:ea typeface="Times New Roman"/>
                <a:cs typeface="Times New Roman"/>
              </a:defRPr>
            </a:pPr>
            <a:endParaRPr lang="en-US"/>
          </a:p>
        </c:txPr>
        <c:crossAx val="83753216"/>
        <c:crosses val="autoZero"/>
        <c:crossBetween val="midCat"/>
      </c:valAx>
      <c:valAx>
        <c:axId val="83753216"/>
        <c:scaling>
          <c:orientation val="minMax"/>
        </c:scaling>
        <c:delete val="0"/>
        <c:axPos val="l"/>
        <c:title>
          <c:tx>
            <c:rich>
              <a:bodyPr rot="0" vert="horz"/>
              <a:lstStyle/>
              <a:p>
                <a:pPr algn="ctr">
                  <a:defRPr sz="1200" b="1" i="0" u="none" strike="noStrike" baseline="0">
                    <a:solidFill>
                      <a:srgbClr val="000000"/>
                    </a:solidFill>
                    <a:latin typeface="Times New Roman"/>
                    <a:ea typeface="Times New Roman"/>
                    <a:cs typeface="Times New Roman"/>
                  </a:defRPr>
                </a:pPr>
                <a:r>
                  <a:rPr lang="en-US"/>
                  <a:t>S* (m)</a:t>
                </a:r>
              </a:p>
            </c:rich>
          </c:tx>
          <c:layout>
            <c:manualLayout>
              <c:xMode val="edge"/>
              <c:yMode val="edge"/>
              <c:x val="0.87630500290917301"/>
              <c:y val="3.6601331754771709E-3"/>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New Roman"/>
                <a:ea typeface="Times New Roman"/>
                <a:cs typeface="Times New Roman"/>
              </a:defRPr>
            </a:pPr>
            <a:endParaRPr lang="en-US"/>
          </a:p>
        </c:txPr>
        <c:crossAx val="83751296"/>
        <c:crosses val="autoZero"/>
        <c:crossBetween val="midCat"/>
      </c:valAx>
      <c:spPr>
        <a:noFill/>
        <a:ln w="25400">
          <a:noFill/>
        </a:ln>
      </c:spPr>
    </c:plotArea>
    <c:plotVisOnly val="1"/>
    <c:dispBlanksAs val="gap"/>
    <c:showDLblsOverMax val="0"/>
  </c:chart>
  <c:spPr>
    <a:solidFill>
      <a:srgbClr val="FFFFFF"/>
    </a:solidFill>
    <a:ln w="3175">
      <a:solidFill>
        <a:srgbClr val="000000"/>
      </a:solidFill>
      <a:prstDash val="solid"/>
    </a:ln>
  </c:spPr>
  <c:txPr>
    <a:bodyPr/>
    <a:lstStyle/>
    <a:p>
      <a:pPr>
        <a:defRPr sz="1000" b="0" i="0" u="none" strike="noStrike" baseline="0">
          <a:solidFill>
            <a:srgbClr val="000000"/>
          </a:solidFill>
          <a:latin typeface="Times New Roman"/>
          <a:ea typeface="Times New Roman"/>
          <a:cs typeface="Times New Roman"/>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CFC214-16A0-415A-BF04-B688348C7036}" type="datetimeFigureOut">
              <a:rPr lang="en-US" smtClean="0"/>
              <a:t>11/23/2019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87EE65-7EDD-4B36-B09C-C7255F2BFA51}" type="slidenum">
              <a:rPr lang="en-US" smtClean="0"/>
              <a:t>‹#›</a:t>
            </a:fld>
            <a:endParaRPr lang="en-US"/>
          </a:p>
        </p:txBody>
      </p:sp>
    </p:spTree>
    <p:extLst>
      <p:ext uri="{BB962C8B-B14F-4D97-AF65-F5344CB8AC3E}">
        <p14:creationId xmlns:p14="http://schemas.microsoft.com/office/powerpoint/2010/main" val="1557105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54CC14-BCAD-FB46-B3F7-75FDDFC85F96}" type="slidenum">
              <a:rPr lang="en-US" smtClean="0"/>
              <a:pPr/>
              <a:t>1</a:t>
            </a:fld>
            <a:endParaRPr lang="en-US"/>
          </a:p>
        </p:txBody>
      </p:sp>
    </p:spTree>
    <p:extLst>
      <p:ext uri="{BB962C8B-B14F-4D97-AF65-F5344CB8AC3E}">
        <p14:creationId xmlns:p14="http://schemas.microsoft.com/office/powerpoint/2010/main" val="2430345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F5C4D8-1246-4DD5-9632-9C0BD81CDF4F}" type="datetimeFigureOut">
              <a:rPr lang="en-US" smtClean="0"/>
              <a:t>11/23/2019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1F5A6-C211-4D2F-957B-0AF311BA3672}" type="slidenum">
              <a:rPr lang="en-US" smtClean="0"/>
              <a:t>‹#›</a:t>
            </a:fld>
            <a:endParaRPr lang="en-US"/>
          </a:p>
        </p:txBody>
      </p:sp>
    </p:spTree>
    <p:extLst>
      <p:ext uri="{BB962C8B-B14F-4D97-AF65-F5344CB8AC3E}">
        <p14:creationId xmlns:p14="http://schemas.microsoft.com/office/powerpoint/2010/main" val="1830851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F5C4D8-1246-4DD5-9632-9C0BD81CDF4F}" type="datetimeFigureOut">
              <a:rPr lang="en-US" smtClean="0"/>
              <a:t>11/23/2019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1F5A6-C211-4D2F-957B-0AF311BA3672}" type="slidenum">
              <a:rPr lang="en-US" smtClean="0"/>
              <a:t>‹#›</a:t>
            </a:fld>
            <a:endParaRPr lang="en-US"/>
          </a:p>
        </p:txBody>
      </p:sp>
    </p:spTree>
    <p:extLst>
      <p:ext uri="{BB962C8B-B14F-4D97-AF65-F5344CB8AC3E}">
        <p14:creationId xmlns:p14="http://schemas.microsoft.com/office/powerpoint/2010/main" val="374745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F5C4D8-1246-4DD5-9632-9C0BD81CDF4F}" type="datetimeFigureOut">
              <a:rPr lang="en-US" smtClean="0"/>
              <a:t>11/23/2019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1F5A6-C211-4D2F-957B-0AF311BA3672}" type="slidenum">
              <a:rPr lang="en-US" smtClean="0"/>
              <a:t>‹#›</a:t>
            </a:fld>
            <a:endParaRPr lang="en-US"/>
          </a:p>
        </p:txBody>
      </p:sp>
    </p:spTree>
    <p:extLst>
      <p:ext uri="{BB962C8B-B14F-4D97-AF65-F5344CB8AC3E}">
        <p14:creationId xmlns:p14="http://schemas.microsoft.com/office/powerpoint/2010/main" val="3214677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F5C4D8-1246-4DD5-9632-9C0BD81CDF4F}" type="datetimeFigureOut">
              <a:rPr lang="en-US" smtClean="0"/>
              <a:t>11/23/2019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1F5A6-C211-4D2F-957B-0AF311BA3672}" type="slidenum">
              <a:rPr lang="en-US" smtClean="0"/>
              <a:t>‹#›</a:t>
            </a:fld>
            <a:endParaRPr lang="en-US"/>
          </a:p>
        </p:txBody>
      </p:sp>
    </p:spTree>
    <p:extLst>
      <p:ext uri="{BB962C8B-B14F-4D97-AF65-F5344CB8AC3E}">
        <p14:creationId xmlns:p14="http://schemas.microsoft.com/office/powerpoint/2010/main" val="2089604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F5C4D8-1246-4DD5-9632-9C0BD81CDF4F}" type="datetimeFigureOut">
              <a:rPr lang="en-US" smtClean="0"/>
              <a:t>11/23/2019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D1F5A6-C211-4D2F-957B-0AF311BA3672}" type="slidenum">
              <a:rPr lang="en-US" smtClean="0"/>
              <a:t>‹#›</a:t>
            </a:fld>
            <a:endParaRPr lang="en-US"/>
          </a:p>
        </p:txBody>
      </p:sp>
    </p:spTree>
    <p:extLst>
      <p:ext uri="{BB962C8B-B14F-4D97-AF65-F5344CB8AC3E}">
        <p14:creationId xmlns:p14="http://schemas.microsoft.com/office/powerpoint/2010/main" val="1920988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F5C4D8-1246-4DD5-9632-9C0BD81CDF4F}" type="datetimeFigureOut">
              <a:rPr lang="en-US" smtClean="0"/>
              <a:t>11/23/2019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D1F5A6-C211-4D2F-957B-0AF311BA3672}" type="slidenum">
              <a:rPr lang="en-US" smtClean="0"/>
              <a:t>‹#›</a:t>
            </a:fld>
            <a:endParaRPr lang="en-US"/>
          </a:p>
        </p:txBody>
      </p:sp>
    </p:spTree>
    <p:extLst>
      <p:ext uri="{BB962C8B-B14F-4D97-AF65-F5344CB8AC3E}">
        <p14:creationId xmlns:p14="http://schemas.microsoft.com/office/powerpoint/2010/main" val="2042303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F5C4D8-1246-4DD5-9632-9C0BD81CDF4F}" type="datetimeFigureOut">
              <a:rPr lang="en-US" smtClean="0"/>
              <a:t>11/23/2019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D1F5A6-C211-4D2F-957B-0AF311BA3672}" type="slidenum">
              <a:rPr lang="en-US" smtClean="0"/>
              <a:t>‹#›</a:t>
            </a:fld>
            <a:endParaRPr lang="en-US"/>
          </a:p>
        </p:txBody>
      </p:sp>
    </p:spTree>
    <p:extLst>
      <p:ext uri="{BB962C8B-B14F-4D97-AF65-F5344CB8AC3E}">
        <p14:creationId xmlns:p14="http://schemas.microsoft.com/office/powerpoint/2010/main" val="3744815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F5C4D8-1246-4DD5-9632-9C0BD81CDF4F}" type="datetimeFigureOut">
              <a:rPr lang="en-US" smtClean="0"/>
              <a:t>11/23/2019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1F5A6-C211-4D2F-957B-0AF311BA3672}" type="slidenum">
              <a:rPr lang="en-US" smtClean="0"/>
              <a:t>‹#›</a:t>
            </a:fld>
            <a:endParaRPr lang="en-US"/>
          </a:p>
        </p:txBody>
      </p:sp>
    </p:spTree>
    <p:extLst>
      <p:ext uri="{BB962C8B-B14F-4D97-AF65-F5344CB8AC3E}">
        <p14:creationId xmlns:p14="http://schemas.microsoft.com/office/powerpoint/2010/main" val="1626405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F5C4D8-1246-4DD5-9632-9C0BD81CDF4F}" type="datetimeFigureOut">
              <a:rPr lang="en-US" smtClean="0"/>
              <a:t>11/23/2019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1F5A6-C211-4D2F-957B-0AF311BA3672}" type="slidenum">
              <a:rPr lang="en-US" smtClean="0"/>
              <a:t>‹#›</a:t>
            </a:fld>
            <a:endParaRPr lang="en-US"/>
          </a:p>
        </p:txBody>
      </p:sp>
    </p:spTree>
    <p:extLst>
      <p:ext uri="{BB962C8B-B14F-4D97-AF65-F5344CB8AC3E}">
        <p14:creationId xmlns:p14="http://schemas.microsoft.com/office/powerpoint/2010/main" val="3256945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F5C4D8-1246-4DD5-9632-9C0BD81CDF4F}" type="datetimeFigureOut">
              <a:rPr lang="en-US" smtClean="0"/>
              <a:t>11/23/2019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1F5A6-C211-4D2F-957B-0AF311BA3672}" type="slidenum">
              <a:rPr lang="en-US" smtClean="0"/>
              <a:t>‹#›</a:t>
            </a:fld>
            <a:endParaRPr lang="en-US"/>
          </a:p>
        </p:txBody>
      </p:sp>
    </p:spTree>
    <p:extLst>
      <p:ext uri="{BB962C8B-B14F-4D97-AF65-F5344CB8AC3E}">
        <p14:creationId xmlns:p14="http://schemas.microsoft.com/office/powerpoint/2010/main" val="1879439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F5C4D8-1246-4DD5-9632-9C0BD81CDF4F}" type="datetimeFigureOut">
              <a:rPr lang="en-US" smtClean="0"/>
              <a:t>11/23/2019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1F5A6-C211-4D2F-957B-0AF311BA3672}" type="slidenum">
              <a:rPr lang="en-US" smtClean="0"/>
              <a:t>‹#›</a:t>
            </a:fld>
            <a:endParaRPr lang="en-US"/>
          </a:p>
        </p:txBody>
      </p:sp>
    </p:spTree>
    <p:extLst>
      <p:ext uri="{BB962C8B-B14F-4D97-AF65-F5344CB8AC3E}">
        <p14:creationId xmlns:p14="http://schemas.microsoft.com/office/powerpoint/2010/main" val="3470164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F5C4D8-1246-4DD5-9632-9C0BD81CDF4F}" type="datetimeFigureOut">
              <a:rPr lang="en-US" smtClean="0"/>
              <a:t>11/23/2019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1F5A6-C211-4D2F-957B-0AF311BA3672}" type="slidenum">
              <a:rPr lang="en-US" smtClean="0"/>
              <a:t>‹#›</a:t>
            </a:fld>
            <a:endParaRPr lang="en-US"/>
          </a:p>
        </p:txBody>
      </p:sp>
    </p:spTree>
    <p:extLst>
      <p:ext uri="{BB962C8B-B14F-4D97-AF65-F5344CB8AC3E}">
        <p14:creationId xmlns:p14="http://schemas.microsoft.com/office/powerpoint/2010/main" val="3273559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29.w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31.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8.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30.wmf"/><Relationship Id="rId4" Type="http://schemas.openxmlformats.org/officeDocument/2006/relationships/image" Target="../media/image27.wmf"/><Relationship Id="rId9" Type="http://schemas.openxmlformats.org/officeDocument/2006/relationships/oleObject" Target="../embeddings/oleObject4.bin"/><Relationship Id="rId14" Type="http://schemas.openxmlformats.org/officeDocument/2006/relationships/image" Target="../media/image32.wmf"/></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34.wmf"/><Relationship Id="rId5" Type="http://schemas.openxmlformats.org/officeDocument/2006/relationships/oleObject" Target="../embeddings/oleObject8.bin"/><Relationship Id="rId4" Type="http://schemas.openxmlformats.org/officeDocument/2006/relationships/image" Target="../media/image33.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oleObject" Target="../embeddings/oleObject9.bin"/><Relationship Id="rId7"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6.wmf"/></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F081D155-3FED-FC4F-ACFD-08B373D4E224}"/>
              </a:ext>
            </a:extLst>
          </p:cNvPr>
          <p:cNvSpPr/>
          <p:nvPr/>
        </p:nvSpPr>
        <p:spPr>
          <a:xfrm>
            <a:off x="1098906" y="1988024"/>
            <a:ext cx="7677411" cy="623248"/>
          </a:xfrm>
          <a:prstGeom prst="rect">
            <a:avLst/>
          </a:prstGeom>
          <a:noFill/>
        </p:spPr>
        <p:txBody>
          <a:bodyPr wrap="square" lIns="68580" tIns="34290" rIns="68580" bIns="34290">
            <a:spAutoFit/>
          </a:bodyPr>
          <a:lstStyle/>
          <a:p>
            <a:pPr algn="ctr"/>
            <a:r>
              <a:rPr lang="en-US" sz="3600" b="1"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BÁO CÁO HỌC THUẬT</a:t>
            </a:r>
          </a:p>
        </p:txBody>
      </p:sp>
      <p:sp>
        <p:nvSpPr>
          <p:cNvPr id="11" name="TextBox 10">
            <a:extLst>
              <a:ext uri="{FF2B5EF4-FFF2-40B4-BE49-F238E27FC236}">
                <a16:creationId xmlns="" xmlns:a16="http://schemas.microsoft.com/office/drawing/2014/main" id="{15914E77-E139-6C48-9969-56B7BB38425A}"/>
              </a:ext>
            </a:extLst>
          </p:cNvPr>
          <p:cNvSpPr txBox="1"/>
          <p:nvPr/>
        </p:nvSpPr>
        <p:spPr>
          <a:xfrm>
            <a:off x="4204317" y="4572000"/>
            <a:ext cx="4572000" cy="1200329"/>
          </a:xfrm>
          <a:prstGeom prst="rect">
            <a:avLst/>
          </a:prstGeom>
          <a:noFill/>
        </p:spPr>
        <p:txBody>
          <a:bodyPr wrap="square" rtlCol="0">
            <a:spAutoFit/>
          </a:bodyPr>
          <a:lstStyle/>
          <a:p>
            <a:pPr algn="ctr">
              <a:buClr>
                <a:srgbClr val="F55747"/>
              </a:buClr>
            </a:pPr>
            <a:r>
              <a:rPr lang="en-US" sz="2400" b="1"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en-US" sz="2400" b="1" dirty="0">
                <a:solidFill>
                  <a:schemeClr val="tx1">
                    <a:lumMod val="95000"/>
                    <a:lumOff val="5000"/>
                  </a:schemeClr>
                </a:solidFill>
                <a:latin typeface="Times New Roman" panose="02020603050405020304" pitchFamily="18" charset="0"/>
                <a:cs typeface="Times New Roman" panose="02020603050405020304" pitchFamily="18" charset="0"/>
              </a:rPr>
              <a:t>   PGS.TS: </a:t>
            </a:r>
            <a:r>
              <a:rPr lang="en-US" sz="2400" b="1" dirty="0" err="1">
                <a:solidFill>
                  <a:schemeClr val="tx1">
                    <a:lumMod val="95000"/>
                    <a:lumOff val="5000"/>
                  </a:schemeClr>
                </a:solidFill>
                <a:latin typeface="Times New Roman" panose="02020603050405020304" pitchFamily="18" charset="0"/>
                <a:cs typeface="Times New Roman" panose="02020603050405020304" pitchFamily="18" charset="0"/>
              </a:rPr>
              <a:t>Đỗ</a:t>
            </a:r>
            <a:r>
              <a:rPr lang="en-US" sz="2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b="1" dirty="0" err="1">
                <a:solidFill>
                  <a:schemeClr val="tx1">
                    <a:lumMod val="95000"/>
                    <a:lumOff val="5000"/>
                  </a:schemeClr>
                </a:solidFill>
                <a:latin typeface="Times New Roman" panose="02020603050405020304" pitchFamily="18" charset="0"/>
                <a:cs typeface="Times New Roman" panose="02020603050405020304" pitchFamily="18" charset="0"/>
              </a:rPr>
              <a:t>Văn</a:t>
            </a:r>
            <a:r>
              <a:rPr lang="en-US" sz="2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b="1" dirty="0" err="1">
                <a:solidFill>
                  <a:schemeClr val="tx1">
                    <a:lumMod val="95000"/>
                    <a:lumOff val="5000"/>
                  </a:schemeClr>
                </a:solidFill>
                <a:latin typeface="Times New Roman" panose="02020603050405020304" pitchFamily="18" charset="0"/>
                <a:cs typeface="Times New Roman" panose="02020603050405020304" pitchFamily="18" charset="0"/>
              </a:rPr>
              <a:t>Bình</a:t>
            </a:r>
            <a:endParaRPr lang="en-US" sz="24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 xmlns:a16="http://schemas.microsoft.com/office/drawing/2014/main" id="{D7ECEF42-7635-AE4F-B20F-6B3C07324B09}"/>
              </a:ext>
            </a:extLst>
          </p:cNvPr>
          <p:cNvSpPr txBox="1"/>
          <p:nvPr/>
        </p:nvSpPr>
        <p:spPr>
          <a:xfrm>
            <a:off x="4038600" y="6198483"/>
            <a:ext cx="3048000" cy="430887"/>
          </a:xfrm>
          <a:prstGeom prst="rect">
            <a:avLst/>
          </a:prstGeom>
          <a:noFill/>
        </p:spPr>
        <p:txBody>
          <a:bodyPr wrap="square" rtlCol="0">
            <a:spAutoFit/>
          </a:bodyPr>
          <a:lstStyle/>
          <a:p>
            <a:r>
              <a:rPr lang="en-US" sz="2200" dirty="0" err="1">
                <a:latin typeface="Times New Roman" panose="02020603050405020304" pitchFamily="18" charset="0"/>
                <a:cs typeface="Times New Roman" panose="02020603050405020304" pitchFamily="18" charset="0"/>
              </a:rPr>
              <a:t>Hà</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Nội</a:t>
            </a: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2019</a:t>
            </a:r>
            <a:endParaRPr lang="en-US" sz="2200" dirty="0">
              <a:latin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 xmlns:a16="http://schemas.microsoft.com/office/drawing/2014/main" id="{D5D236B6-2E24-214A-92F6-B5784E4E3618}"/>
              </a:ext>
            </a:extLst>
          </p:cNvPr>
          <p:cNvSpPr/>
          <p:nvPr/>
        </p:nvSpPr>
        <p:spPr>
          <a:xfrm>
            <a:off x="2367513" y="629781"/>
            <a:ext cx="6726434" cy="892552"/>
          </a:xfrm>
          <a:prstGeom prst="rect">
            <a:avLst/>
          </a:prstGeom>
        </p:spPr>
        <p:txBody>
          <a:bodyPr wrap="square">
            <a:spAutoFit/>
          </a:bodyPr>
          <a:lstStyle/>
          <a:p>
            <a:r>
              <a:rPr lang="en-US" sz="2600" b="1" dirty="0">
                <a:solidFill>
                  <a:srgbClr val="002060"/>
                </a:solidFill>
                <a:latin typeface="Times New Roman" pitchFamily="18" charset="0"/>
                <a:cs typeface="Times New Roman" pitchFamily="18" charset="0"/>
              </a:rPr>
              <a:t>T</a:t>
            </a:r>
            <a:r>
              <a:rPr lang="vi-VN" sz="2600" b="1" dirty="0">
                <a:solidFill>
                  <a:srgbClr val="002060"/>
                </a:solidFill>
                <a:latin typeface="Times New Roman" pitchFamily="18" charset="0"/>
                <a:cs typeface="Times New Roman" pitchFamily="18" charset="0"/>
              </a:rPr>
              <a:t>RƯỜNG ĐẠI HỌC MỎ - ĐỊA CHẤT</a:t>
            </a:r>
            <a:r>
              <a:rPr lang="en-US" sz="2600" b="1" dirty="0">
                <a:solidFill>
                  <a:srgbClr val="002060"/>
                </a:solidFill>
                <a:latin typeface="Times New Roman" pitchFamily="18" charset="0"/>
                <a:cs typeface="Times New Roman" pitchFamily="18" charset="0"/>
              </a:rPr>
              <a:t> </a:t>
            </a:r>
            <a:br>
              <a:rPr lang="en-US" sz="2600" b="1" dirty="0">
                <a:solidFill>
                  <a:srgbClr val="002060"/>
                </a:solidFill>
                <a:latin typeface="Times New Roman" pitchFamily="18" charset="0"/>
                <a:cs typeface="Times New Roman" pitchFamily="18" charset="0"/>
              </a:rPr>
            </a:br>
            <a:r>
              <a:rPr lang="en-US" sz="2600" b="1" dirty="0">
                <a:solidFill>
                  <a:srgbClr val="002060"/>
                </a:solidFill>
                <a:latin typeface="Times New Roman" pitchFamily="18" charset="0"/>
                <a:cs typeface="Times New Roman" pitchFamily="18" charset="0"/>
              </a:rPr>
              <a:t>            KHOA MÔI TRƯỜNG</a:t>
            </a:r>
            <a:endParaRPr lang="en-US" sz="2600" b="1" dirty="0">
              <a:solidFill>
                <a:srgbClr val="002060"/>
              </a:solidFill>
            </a:endParaRPr>
          </a:p>
        </p:txBody>
      </p:sp>
      <p:pic>
        <p:nvPicPr>
          <p:cNvPr id="21" name="Picture 20">
            <a:extLst>
              <a:ext uri="{FF2B5EF4-FFF2-40B4-BE49-F238E27FC236}">
                <a16:creationId xmlns="" xmlns:a16="http://schemas.microsoft.com/office/drawing/2014/main" id="{1F39330E-A12D-8F4B-B257-ADD645957A56}"/>
              </a:ext>
            </a:extLst>
          </p:cNvPr>
          <p:cNvPicPr>
            <a:picLocks noChangeAspect="1"/>
          </p:cNvPicPr>
          <p:nvPr/>
        </p:nvPicPr>
        <p:blipFill>
          <a:blip r:embed="rId4"/>
          <a:stretch>
            <a:fillRect/>
          </a:stretch>
        </p:blipFill>
        <p:spPr>
          <a:xfrm>
            <a:off x="255609" y="443404"/>
            <a:ext cx="1339919" cy="1203749"/>
          </a:xfrm>
          <a:prstGeom prst="rect">
            <a:avLst/>
          </a:prstGeom>
        </p:spPr>
      </p:pic>
      <p:cxnSp>
        <p:nvCxnSpPr>
          <p:cNvPr id="3" name="Straight Connector 2"/>
          <p:cNvCxnSpPr/>
          <p:nvPr/>
        </p:nvCxnSpPr>
        <p:spPr>
          <a:xfrm>
            <a:off x="3818209" y="1522333"/>
            <a:ext cx="274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784575" y="2895600"/>
            <a:ext cx="7791712" cy="1292662"/>
          </a:xfrm>
          <a:prstGeom prst="rect">
            <a:avLst/>
          </a:prstGeom>
        </p:spPr>
        <p:txBody>
          <a:bodyPr wrap="square">
            <a:spAutoFit/>
          </a:bodyPr>
          <a:lstStyle/>
          <a:p>
            <a:pPr algn="ct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ĐỀ TÀI: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Mối</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quan</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hệ</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giữa</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khai</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thác</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nước</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ngầm</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và</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sụt</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lún</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mặt</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đất</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ở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thị</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trấn</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Kiện</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Khê</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Thanh</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Liêm</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 </a:t>
            </a:r>
            <a:r>
              <a:rPr lang="en-US" sz="26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Hà</a:t>
            </a:r>
            <a:r>
              <a:rPr lang="en-US" sz="26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Nam</a:t>
            </a:r>
          </a:p>
        </p:txBody>
      </p:sp>
    </p:spTree>
    <p:extLst>
      <p:ext uri="{BB962C8B-B14F-4D97-AF65-F5344CB8AC3E}">
        <p14:creationId xmlns:p14="http://schemas.microsoft.com/office/powerpoint/2010/main" val="932747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0500" y="544509"/>
            <a:ext cx="8801100" cy="769441"/>
          </a:xfrm>
          <a:prstGeom prst="rect">
            <a:avLst/>
          </a:prstGeom>
        </p:spPr>
        <p:txBody>
          <a:bodyPr wrap="square">
            <a:spAutoFit/>
          </a:bodyPr>
          <a:lstStyle/>
          <a:p>
            <a:pPr indent="457200" algn="just"/>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dưới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một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động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trọng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phục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vụ</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cầu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đời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sống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tế</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hội</a:t>
            </a:r>
            <a:r>
              <a:rPr lang="en-US" sz="2200" dirty="0">
                <a:latin typeface="Times New Roman" pitchFamily="18" charset="0"/>
                <a:cs typeface="Times New Roman" pitchFamily="18" charset="0"/>
              </a:rPr>
              <a:t>. </a:t>
            </a:r>
          </a:p>
        </p:txBody>
      </p:sp>
      <p:graphicFrame>
        <p:nvGraphicFramePr>
          <p:cNvPr id="7" name="Table 6"/>
          <p:cNvGraphicFramePr>
            <a:graphicFrameLocks noGrp="1"/>
          </p:cNvGraphicFramePr>
          <p:nvPr>
            <p:extLst>
              <p:ext uri="{D42A27DB-BD31-4B8C-83A1-F6EECF244321}">
                <p14:modId xmlns:p14="http://schemas.microsoft.com/office/powerpoint/2010/main" val="148584635"/>
              </p:ext>
            </p:extLst>
          </p:nvPr>
        </p:nvGraphicFramePr>
        <p:xfrm>
          <a:off x="914400" y="1453765"/>
          <a:ext cx="7467600" cy="3037840"/>
        </p:xfrm>
        <a:graphic>
          <a:graphicData uri="http://schemas.openxmlformats.org/drawingml/2006/table">
            <a:tbl>
              <a:tblPr firstRow="1" bandRow="1">
                <a:tableStyleId>{5C22544A-7EE6-4342-B048-85BDC9FD1C3A}</a:tableStyleId>
              </a:tblPr>
              <a:tblGrid>
                <a:gridCol w="3733800"/>
                <a:gridCol w="3733800"/>
              </a:tblGrid>
              <a:tr h="599440">
                <a:tc>
                  <a:txBody>
                    <a:bodyPr/>
                    <a:lstStyle/>
                    <a:p>
                      <a:pPr algn="ctr"/>
                      <a:r>
                        <a:rPr lang="en-US" sz="2200" dirty="0" err="1" smtClean="0">
                          <a:latin typeface="Times New Roman" pitchFamily="18" charset="0"/>
                          <a:cs typeface="Times New Roman" pitchFamily="18" charset="0"/>
                        </a:rPr>
                        <a:t>Ưu</a:t>
                      </a:r>
                      <a:r>
                        <a:rPr lang="en-US" sz="2200" baseline="0" dirty="0" smtClean="0">
                          <a:latin typeface="Times New Roman" pitchFamily="18" charset="0"/>
                          <a:cs typeface="Times New Roman" pitchFamily="18" charset="0"/>
                        </a:rPr>
                        <a:t> </a:t>
                      </a:r>
                      <a:r>
                        <a:rPr lang="en-US" sz="2200" baseline="0" dirty="0" err="1" smtClean="0">
                          <a:latin typeface="Times New Roman" pitchFamily="18" charset="0"/>
                          <a:cs typeface="Times New Roman" pitchFamily="18" charset="0"/>
                        </a:rPr>
                        <a:t>điểm</a:t>
                      </a:r>
                      <a:endParaRPr lang="en-US" sz="2200" dirty="0">
                        <a:latin typeface="Times New Roman" pitchFamily="18" charset="0"/>
                        <a:cs typeface="Times New Roman" pitchFamily="18" charset="0"/>
                      </a:endParaRPr>
                    </a:p>
                  </a:txBody>
                  <a:tcPr/>
                </a:tc>
                <a:tc>
                  <a:txBody>
                    <a:bodyPr/>
                    <a:lstStyle/>
                    <a:p>
                      <a:pPr algn="ctr"/>
                      <a:r>
                        <a:rPr lang="en-US" sz="2200" dirty="0" err="1" smtClean="0">
                          <a:latin typeface="Times New Roman" pitchFamily="18" charset="0"/>
                          <a:cs typeface="Times New Roman" pitchFamily="18" charset="0"/>
                        </a:rPr>
                        <a:t>Nhược</a:t>
                      </a:r>
                      <a:r>
                        <a:rPr lang="en-US" sz="2200" baseline="0" dirty="0" smtClean="0">
                          <a:latin typeface="Times New Roman" pitchFamily="18" charset="0"/>
                          <a:cs typeface="Times New Roman" pitchFamily="18" charset="0"/>
                        </a:rPr>
                        <a:t> </a:t>
                      </a:r>
                      <a:r>
                        <a:rPr lang="en-US" sz="2200" baseline="0" dirty="0" err="1" smtClean="0">
                          <a:latin typeface="Times New Roman" pitchFamily="18" charset="0"/>
                          <a:cs typeface="Times New Roman" pitchFamily="18" charset="0"/>
                        </a:rPr>
                        <a:t>điểm</a:t>
                      </a:r>
                      <a:endParaRPr lang="en-US" sz="2200" dirty="0">
                        <a:latin typeface="Times New Roman" pitchFamily="18" charset="0"/>
                        <a:cs typeface="Times New Roman" pitchFamily="18" charset="0"/>
                      </a:endParaRPr>
                    </a:p>
                  </a:txBody>
                  <a:tcPr/>
                </a:tc>
              </a:tr>
              <a:tr h="370840">
                <a:tc>
                  <a:txBody>
                    <a:bodyPr/>
                    <a:lstStyle/>
                    <a:p>
                      <a:pPr marL="0" indent="0" algn="just">
                        <a:buFontTx/>
                        <a:buNone/>
                      </a:pP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Chất</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lượng</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tốt</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ổn</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định</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ít</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bị</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tác</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động</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của</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chất</a:t>
                      </a:r>
                      <a:r>
                        <a:rPr lang="en-US" sz="2200" kern="1200" dirty="0" smtClean="0">
                          <a:solidFill>
                            <a:schemeClr val="dk1"/>
                          </a:solidFill>
                          <a:effectLst/>
                          <a:latin typeface="Times New Roman" pitchFamily="18" charset="0"/>
                          <a:ea typeface="+mn-ea"/>
                          <a:cs typeface="Times New Roman" pitchFamily="18" charset="0"/>
                        </a:rPr>
                        <a:t> ô </a:t>
                      </a:r>
                      <a:r>
                        <a:rPr lang="en-US" sz="2200" kern="1200" dirty="0" err="1" smtClean="0">
                          <a:solidFill>
                            <a:schemeClr val="dk1"/>
                          </a:solidFill>
                          <a:effectLst/>
                          <a:latin typeface="Times New Roman" pitchFamily="18" charset="0"/>
                          <a:ea typeface="+mn-ea"/>
                          <a:cs typeface="Times New Roman" pitchFamily="18" charset="0"/>
                        </a:rPr>
                        <a:t>nhiễm</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từ</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bên</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ngoài</a:t>
                      </a:r>
                      <a:r>
                        <a:rPr lang="en-US" sz="2200" kern="1200" dirty="0" smtClean="0">
                          <a:solidFill>
                            <a:schemeClr val="dk1"/>
                          </a:solidFill>
                          <a:effectLst/>
                          <a:latin typeface="Times New Roman" pitchFamily="18" charset="0"/>
                          <a:ea typeface="+mn-ea"/>
                          <a:cs typeface="Times New Roman" pitchFamily="18" charset="0"/>
                        </a:rPr>
                        <a:t>. </a:t>
                      </a:r>
                    </a:p>
                    <a:p>
                      <a:pPr marL="0" indent="0" algn="just">
                        <a:buFontTx/>
                        <a:buNone/>
                      </a:pP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Đầu</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tư</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công</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trình</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khai</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thác</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thường</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rẻ</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nhanh</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và</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tiện</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lợi</a:t>
                      </a:r>
                      <a:r>
                        <a:rPr lang="en-US" sz="2200" kern="1200" dirty="0" smtClean="0">
                          <a:solidFill>
                            <a:schemeClr val="dk1"/>
                          </a:solidFill>
                          <a:effectLst/>
                          <a:latin typeface="Times New Roman" pitchFamily="18" charset="0"/>
                          <a:ea typeface="+mn-ea"/>
                          <a:cs typeface="Times New Roman" pitchFamily="18" charset="0"/>
                        </a:rPr>
                        <a:t>. </a:t>
                      </a:r>
                      <a:endParaRPr lang="en-US" sz="2200" dirty="0">
                        <a:latin typeface="Times New Roman" pitchFamily="18" charset="0"/>
                        <a:cs typeface="Times New Roman" pitchFamily="18" charset="0"/>
                      </a:endParaRPr>
                    </a:p>
                  </a:txBody>
                  <a:tcPr/>
                </a:tc>
                <a:tc>
                  <a:txBody>
                    <a:bodyPr/>
                    <a:lstStyle/>
                    <a:p>
                      <a:pPr algn="just"/>
                      <a:r>
                        <a:rPr lang="en-US" sz="2200" kern="1200" dirty="0" smtClean="0">
                          <a:solidFill>
                            <a:schemeClr val="dk1"/>
                          </a:solidFill>
                          <a:effectLst/>
                          <a:latin typeface="Times New Roman" pitchFamily="18" charset="0"/>
                          <a:ea typeface="+mn-ea"/>
                          <a:cs typeface="Times New Roman" pitchFamily="18" charset="0"/>
                        </a:rPr>
                        <a:t>-</a:t>
                      </a:r>
                      <a:r>
                        <a:rPr lang="en-US" sz="2200" kern="1200" baseline="0" dirty="0" smtClean="0">
                          <a:solidFill>
                            <a:schemeClr val="dk1"/>
                          </a:solidFill>
                          <a:effectLst/>
                          <a:latin typeface="Times New Roman" pitchFamily="18" charset="0"/>
                          <a:ea typeface="+mn-ea"/>
                          <a:cs typeface="Times New Roman" pitchFamily="18" charset="0"/>
                        </a:rPr>
                        <a:t> </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Làm</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suy</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thoái</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hoặc</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cạn</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kiệt</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nguồn</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nước</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nếu</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khai</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thác</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không</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tuân</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thủ</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quy</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định</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của</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các</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nhà</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quản</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lý</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và</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chuyên</a:t>
                      </a:r>
                      <a:r>
                        <a:rPr lang="en-US" sz="2200" kern="1200" dirty="0" smtClean="0">
                          <a:solidFill>
                            <a:schemeClr val="dk1"/>
                          </a:solidFill>
                          <a:effectLst/>
                          <a:latin typeface="Times New Roman" pitchFamily="18" charset="0"/>
                          <a:ea typeface="+mn-ea"/>
                          <a:cs typeface="Times New Roman" pitchFamily="18" charset="0"/>
                        </a:rPr>
                        <a:t> </a:t>
                      </a:r>
                      <a:r>
                        <a:rPr lang="en-US" sz="2200" kern="1200" dirty="0" err="1" smtClean="0">
                          <a:solidFill>
                            <a:schemeClr val="dk1"/>
                          </a:solidFill>
                          <a:effectLst/>
                          <a:latin typeface="Times New Roman" pitchFamily="18" charset="0"/>
                          <a:ea typeface="+mn-ea"/>
                          <a:cs typeface="Times New Roman" pitchFamily="18" charset="0"/>
                        </a:rPr>
                        <a:t>môn</a:t>
                      </a:r>
                      <a:endParaRPr lang="en-US" sz="2200" kern="1200" dirty="0" smtClean="0">
                        <a:solidFill>
                          <a:schemeClr val="dk1"/>
                        </a:solidFill>
                        <a:effectLst/>
                        <a:latin typeface="Times New Roman" pitchFamily="18" charset="0"/>
                        <a:ea typeface="+mn-ea"/>
                        <a:cs typeface="Times New Roman" pitchFamily="18" charset="0"/>
                      </a:endParaRPr>
                    </a:p>
                    <a:p>
                      <a:pPr algn="just"/>
                      <a:r>
                        <a:rPr lang="en-US" sz="2200" kern="1200" baseline="0" dirty="0" smtClean="0">
                          <a:solidFill>
                            <a:schemeClr val="dk1"/>
                          </a:solidFill>
                          <a:effectLst/>
                          <a:latin typeface="Times New Roman" pitchFamily="18" charset="0"/>
                          <a:ea typeface="+mn-ea"/>
                          <a:cs typeface="Times New Roman" pitchFamily="18" charset="0"/>
                        </a:rPr>
                        <a:t>-</a:t>
                      </a:r>
                      <a:r>
                        <a:rPr lang="en-US" sz="2200" kern="1200" dirty="0" smtClean="0">
                          <a:solidFill>
                            <a:schemeClr val="dk1"/>
                          </a:solidFill>
                          <a:effectLst/>
                          <a:latin typeface="Times New Roman" pitchFamily="18" charset="0"/>
                          <a:ea typeface="+mn-ea"/>
                          <a:cs typeface="Times New Roman" pitchFamily="18" charset="0"/>
                        </a:rPr>
                        <a:t> </a:t>
                      </a:r>
                      <a:r>
                        <a:rPr lang="en-US" sz="2200" b="1" kern="1200" dirty="0" err="1" smtClean="0">
                          <a:solidFill>
                            <a:schemeClr val="dk1"/>
                          </a:solidFill>
                          <a:effectLst/>
                          <a:latin typeface="Times New Roman" pitchFamily="18" charset="0"/>
                          <a:ea typeface="+mn-ea"/>
                          <a:cs typeface="Times New Roman" pitchFamily="18" charset="0"/>
                        </a:rPr>
                        <a:t>Gây</a:t>
                      </a:r>
                      <a:r>
                        <a:rPr lang="en-US" sz="2200" b="1" kern="1200" dirty="0" smtClean="0">
                          <a:solidFill>
                            <a:schemeClr val="dk1"/>
                          </a:solidFill>
                          <a:effectLst/>
                          <a:latin typeface="Times New Roman" pitchFamily="18" charset="0"/>
                          <a:ea typeface="+mn-ea"/>
                          <a:cs typeface="Times New Roman" pitchFamily="18" charset="0"/>
                        </a:rPr>
                        <a:t> </a:t>
                      </a:r>
                      <a:r>
                        <a:rPr lang="en-US" sz="2200" b="1" kern="1200" dirty="0" err="1" smtClean="0">
                          <a:solidFill>
                            <a:schemeClr val="dk1"/>
                          </a:solidFill>
                          <a:effectLst/>
                          <a:latin typeface="Times New Roman" pitchFamily="18" charset="0"/>
                          <a:ea typeface="+mn-ea"/>
                          <a:cs typeface="Times New Roman" pitchFamily="18" charset="0"/>
                        </a:rPr>
                        <a:t>sụt</a:t>
                      </a:r>
                      <a:r>
                        <a:rPr lang="en-US" sz="2200" b="1" kern="1200" dirty="0" smtClean="0">
                          <a:solidFill>
                            <a:schemeClr val="dk1"/>
                          </a:solidFill>
                          <a:effectLst/>
                          <a:latin typeface="Times New Roman" pitchFamily="18" charset="0"/>
                          <a:ea typeface="+mn-ea"/>
                          <a:cs typeface="Times New Roman" pitchFamily="18" charset="0"/>
                        </a:rPr>
                        <a:t> </a:t>
                      </a:r>
                      <a:r>
                        <a:rPr lang="en-US" sz="2200" b="1" kern="1200" dirty="0" err="1" smtClean="0">
                          <a:solidFill>
                            <a:schemeClr val="dk1"/>
                          </a:solidFill>
                          <a:effectLst/>
                          <a:latin typeface="Times New Roman" pitchFamily="18" charset="0"/>
                          <a:ea typeface="+mn-ea"/>
                          <a:cs typeface="Times New Roman" pitchFamily="18" charset="0"/>
                        </a:rPr>
                        <a:t>lún</a:t>
                      </a:r>
                      <a:r>
                        <a:rPr lang="en-US" sz="2200" b="1" kern="1200" dirty="0" smtClean="0">
                          <a:solidFill>
                            <a:schemeClr val="dk1"/>
                          </a:solidFill>
                          <a:effectLst/>
                          <a:latin typeface="Times New Roman" pitchFamily="18" charset="0"/>
                          <a:ea typeface="+mn-ea"/>
                          <a:cs typeface="Times New Roman" pitchFamily="18" charset="0"/>
                        </a:rPr>
                        <a:t> </a:t>
                      </a:r>
                      <a:r>
                        <a:rPr lang="en-US" sz="2200" b="1" kern="1200" dirty="0" err="1" smtClean="0">
                          <a:solidFill>
                            <a:schemeClr val="dk1"/>
                          </a:solidFill>
                          <a:effectLst/>
                          <a:latin typeface="Times New Roman" pitchFamily="18" charset="0"/>
                          <a:ea typeface="+mn-ea"/>
                          <a:cs typeface="Times New Roman" pitchFamily="18" charset="0"/>
                        </a:rPr>
                        <a:t>mặt</a:t>
                      </a:r>
                      <a:r>
                        <a:rPr lang="en-US" sz="2200" b="1" kern="1200" dirty="0" smtClean="0">
                          <a:solidFill>
                            <a:schemeClr val="dk1"/>
                          </a:solidFill>
                          <a:effectLst/>
                          <a:latin typeface="Times New Roman" pitchFamily="18" charset="0"/>
                          <a:ea typeface="+mn-ea"/>
                          <a:cs typeface="Times New Roman" pitchFamily="18" charset="0"/>
                        </a:rPr>
                        <a:t> </a:t>
                      </a:r>
                      <a:r>
                        <a:rPr lang="en-US" sz="2200" b="1" kern="1200" dirty="0" err="1" smtClean="0">
                          <a:solidFill>
                            <a:schemeClr val="dk1"/>
                          </a:solidFill>
                          <a:effectLst/>
                          <a:latin typeface="Times New Roman" pitchFamily="18" charset="0"/>
                          <a:ea typeface="+mn-ea"/>
                          <a:cs typeface="Times New Roman" pitchFamily="18" charset="0"/>
                        </a:rPr>
                        <a:t>đất</a:t>
                      </a:r>
                      <a:r>
                        <a:rPr lang="en-US" sz="2200" b="1" kern="1200" dirty="0" smtClean="0">
                          <a:solidFill>
                            <a:schemeClr val="dk1"/>
                          </a:solidFill>
                          <a:effectLst/>
                          <a:latin typeface="Times New Roman" pitchFamily="18" charset="0"/>
                          <a:ea typeface="+mn-ea"/>
                          <a:cs typeface="Times New Roman" pitchFamily="18" charset="0"/>
                        </a:rPr>
                        <a:t> </a:t>
                      </a:r>
                      <a:r>
                        <a:rPr lang="en-US" sz="2200" b="1" kern="1200" dirty="0" err="1" smtClean="0">
                          <a:solidFill>
                            <a:schemeClr val="dk1"/>
                          </a:solidFill>
                          <a:effectLst/>
                          <a:latin typeface="Times New Roman" pitchFamily="18" charset="0"/>
                          <a:ea typeface="+mn-ea"/>
                          <a:cs typeface="Times New Roman" pitchFamily="18" charset="0"/>
                        </a:rPr>
                        <a:t>trong</a:t>
                      </a:r>
                      <a:r>
                        <a:rPr lang="en-US" sz="2200" b="1" kern="1200" dirty="0" smtClean="0">
                          <a:solidFill>
                            <a:schemeClr val="dk1"/>
                          </a:solidFill>
                          <a:effectLst/>
                          <a:latin typeface="Times New Roman" pitchFamily="18" charset="0"/>
                          <a:ea typeface="+mn-ea"/>
                          <a:cs typeface="Times New Roman" pitchFamily="18" charset="0"/>
                        </a:rPr>
                        <a:t> </a:t>
                      </a:r>
                      <a:r>
                        <a:rPr lang="en-US" sz="2200" b="1" kern="1200" dirty="0" err="1" smtClean="0">
                          <a:solidFill>
                            <a:schemeClr val="dk1"/>
                          </a:solidFill>
                          <a:effectLst/>
                          <a:latin typeface="Times New Roman" pitchFamily="18" charset="0"/>
                          <a:ea typeface="+mn-ea"/>
                          <a:cs typeface="Times New Roman" pitchFamily="18" charset="0"/>
                        </a:rPr>
                        <a:t>những</a:t>
                      </a:r>
                      <a:r>
                        <a:rPr lang="en-US" sz="2200" b="1" kern="1200" dirty="0" smtClean="0">
                          <a:solidFill>
                            <a:schemeClr val="dk1"/>
                          </a:solidFill>
                          <a:effectLst/>
                          <a:latin typeface="Times New Roman" pitchFamily="18" charset="0"/>
                          <a:ea typeface="+mn-ea"/>
                          <a:cs typeface="Times New Roman" pitchFamily="18" charset="0"/>
                        </a:rPr>
                        <a:t> </a:t>
                      </a:r>
                      <a:r>
                        <a:rPr lang="en-US" sz="2200" b="1" kern="1200" dirty="0" err="1" smtClean="0">
                          <a:solidFill>
                            <a:schemeClr val="dk1"/>
                          </a:solidFill>
                          <a:effectLst/>
                          <a:latin typeface="Times New Roman" pitchFamily="18" charset="0"/>
                          <a:ea typeface="+mn-ea"/>
                          <a:cs typeface="Times New Roman" pitchFamily="18" charset="0"/>
                        </a:rPr>
                        <a:t>điều</a:t>
                      </a:r>
                      <a:r>
                        <a:rPr lang="en-US" sz="2200" b="1" kern="1200" dirty="0" smtClean="0">
                          <a:solidFill>
                            <a:schemeClr val="dk1"/>
                          </a:solidFill>
                          <a:effectLst/>
                          <a:latin typeface="Times New Roman" pitchFamily="18" charset="0"/>
                          <a:ea typeface="+mn-ea"/>
                          <a:cs typeface="Times New Roman" pitchFamily="18" charset="0"/>
                        </a:rPr>
                        <a:t> </a:t>
                      </a:r>
                      <a:r>
                        <a:rPr lang="en-US" sz="2200" b="1" kern="1200" dirty="0" err="1" smtClean="0">
                          <a:solidFill>
                            <a:schemeClr val="dk1"/>
                          </a:solidFill>
                          <a:effectLst/>
                          <a:latin typeface="Times New Roman" pitchFamily="18" charset="0"/>
                          <a:ea typeface="+mn-ea"/>
                          <a:cs typeface="Times New Roman" pitchFamily="18" charset="0"/>
                        </a:rPr>
                        <a:t>kiện</a:t>
                      </a:r>
                      <a:r>
                        <a:rPr lang="en-US" sz="2200" b="1" kern="1200" dirty="0" smtClean="0">
                          <a:solidFill>
                            <a:schemeClr val="dk1"/>
                          </a:solidFill>
                          <a:effectLst/>
                          <a:latin typeface="Times New Roman" pitchFamily="18" charset="0"/>
                          <a:ea typeface="+mn-ea"/>
                          <a:cs typeface="Times New Roman" pitchFamily="18" charset="0"/>
                        </a:rPr>
                        <a:t> </a:t>
                      </a:r>
                      <a:r>
                        <a:rPr lang="en-US" sz="2200" b="1" kern="1200" dirty="0" err="1" smtClean="0">
                          <a:solidFill>
                            <a:schemeClr val="dk1"/>
                          </a:solidFill>
                          <a:effectLst/>
                          <a:latin typeface="Times New Roman" pitchFamily="18" charset="0"/>
                          <a:ea typeface="+mn-ea"/>
                          <a:cs typeface="Times New Roman" pitchFamily="18" charset="0"/>
                        </a:rPr>
                        <a:t>nhất</a:t>
                      </a:r>
                      <a:r>
                        <a:rPr lang="en-US" sz="2200" b="1" kern="1200" dirty="0" smtClean="0">
                          <a:solidFill>
                            <a:schemeClr val="dk1"/>
                          </a:solidFill>
                          <a:effectLst/>
                          <a:latin typeface="Times New Roman" pitchFamily="18" charset="0"/>
                          <a:ea typeface="+mn-ea"/>
                          <a:cs typeface="Times New Roman" pitchFamily="18" charset="0"/>
                        </a:rPr>
                        <a:t> </a:t>
                      </a:r>
                      <a:r>
                        <a:rPr lang="en-US" sz="2200" b="1" kern="1200" dirty="0" err="1" smtClean="0">
                          <a:solidFill>
                            <a:schemeClr val="dk1"/>
                          </a:solidFill>
                          <a:effectLst/>
                          <a:latin typeface="Times New Roman" pitchFamily="18" charset="0"/>
                          <a:ea typeface="+mn-ea"/>
                          <a:cs typeface="Times New Roman" pitchFamily="18" charset="0"/>
                        </a:rPr>
                        <a:t>định</a:t>
                      </a:r>
                      <a:r>
                        <a:rPr lang="en-US" sz="2200" kern="1200" dirty="0" smtClean="0">
                          <a:solidFill>
                            <a:schemeClr val="dk1"/>
                          </a:solidFill>
                          <a:effectLst/>
                          <a:latin typeface="Times New Roman" pitchFamily="18" charset="0"/>
                          <a:ea typeface="+mn-ea"/>
                          <a:cs typeface="Times New Roman" pitchFamily="18" charset="0"/>
                        </a:rPr>
                        <a:t>.</a:t>
                      </a:r>
                    </a:p>
                    <a:p>
                      <a:pPr algn="just"/>
                      <a:endParaRPr lang="en-US" sz="2200" dirty="0">
                        <a:latin typeface="Times New Roman" pitchFamily="18" charset="0"/>
                        <a:cs typeface="Times New Roman" pitchFamily="18" charset="0"/>
                      </a:endParaRPr>
                    </a:p>
                  </a:txBody>
                  <a:tcPr/>
                </a:tc>
              </a:tr>
            </a:tbl>
          </a:graphicData>
        </a:graphic>
      </p:graphicFrame>
      <p:sp>
        <p:nvSpPr>
          <p:cNvPr id="8" name="Rectangle 7"/>
          <p:cNvSpPr/>
          <p:nvPr/>
        </p:nvSpPr>
        <p:spPr>
          <a:xfrm>
            <a:off x="1072426" y="4713700"/>
            <a:ext cx="7766773" cy="2123658"/>
          </a:xfrm>
          <a:prstGeom prst="rect">
            <a:avLst/>
          </a:prstGeom>
        </p:spPr>
        <p:txBody>
          <a:bodyPr wrap="square">
            <a:spAutoFit/>
          </a:bodyPr>
          <a:lstStyle/>
          <a:p>
            <a:pPr marL="342900" indent="-342900" algn="just">
              <a:buFont typeface="Wingdings" pitchFamily="2" charset="2"/>
              <a:buChar char="Ø"/>
            </a:pPr>
            <a:r>
              <a:rPr lang="en-US" sz="2200" dirty="0" err="1" smtClean="0">
                <a:latin typeface="Times New Roman" pitchFamily="18" charset="0"/>
                <a:cs typeface="Times New Roman" pitchFamily="18" charset="0"/>
              </a:rPr>
              <a:t>Việc</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đánh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hệ</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giữa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việc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dưới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lún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mặt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một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nhiệm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vụ</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trọng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cần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thiết</a:t>
            </a:r>
            <a:r>
              <a:rPr lang="en-US" sz="2200" dirty="0" smtClean="0">
                <a:latin typeface="Times New Roman" pitchFamily="18" charset="0"/>
                <a:cs typeface="Times New Roman" pitchFamily="18" charset="0"/>
              </a:rPr>
              <a:t>.</a:t>
            </a:r>
          </a:p>
          <a:p>
            <a:pPr marL="342900" indent="-342900" algn="just">
              <a:buFont typeface="Wingdings" pitchFamily="2" charset="2"/>
              <a:buChar char="Ø"/>
            </a:pPr>
            <a:r>
              <a:rPr lang="en-US" sz="2200" dirty="0" err="1" smtClean="0">
                <a:latin typeface="Times New Roman" pitchFamily="18" charset="0"/>
                <a:cs typeface="Times New Roman" pitchFamily="18" charset="0"/>
              </a:rPr>
              <a:t>Khai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dưới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vùng</a:t>
            </a:r>
            <a:r>
              <a:rPr lang="en-US" sz="2200" dirty="0">
                <a:latin typeface="Times New Roman" pitchFamily="18" charset="0"/>
                <a:cs typeface="Times New Roman" pitchFamily="18" charset="0"/>
              </a:rPr>
              <a:t> Karst ở </a:t>
            </a:r>
            <a:r>
              <a:rPr lang="en-US" sz="2200" dirty="0" err="1">
                <a:latin typeface="Times New Roman" pitchFamily="18" charset="0"/>
                <a:cs typeface="Times New Roman" pitchFamily="18" charset="0"/>
              </a:rPr>
              <a:t>khu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Khê</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Thanh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Liêm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Hà</a:t>
            </a:r>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Nam </a:t>
            </a:r>
            <a:r>
              <a:rPr lang="en-US" sz="2200" dirty="0" err="1" smtClean="0">
                <a:latin typeface="Times New Roman" pitchFamily="18" charset="0"/>
                <a:cs typeface="Times New Roman" pitchFamily="18" charset="0"/>
              </a:rPr>
              <a:t>đã</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biểu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hiện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sụt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lún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mặt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đất</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Đây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vùng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những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thành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tốt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đá</a:t>
            </a:r>
            <a:r>
              <a:rPr lang="en-US" sz="2200" dirty="0">
                <a:latin typeface="Times New Roman" pitchFamily="18" charset="0"/>
                <a:cs typeface="Times New Roman" pitchFamily="18" charset="0"/>
              </a:rPr>
              <a:t> Karst </a:t>
            </a:r>
            <a:r>
              <a:rPr lang="en-US" sz="2200" dirty="0" err="1">
                <a:latin typeface="Times New Roman" pitchFamily="18" charset="0"/>
                <a:cs typeface="Times New Roman" pitchFamily="18" charset="0"/>
              </a:rPr>
              <a:t>tuổi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Trias</a:t>
            </a:r>
            <a:r>
              <a:rPr lang="en-US" sz="2200" dirty="0">
                <a:latin typeface="Times New Roman" pitchFamily="18" charset="0"/>
                <a:cs typeface="Times New Roman" pitchFamily="18" charset="0"/>
              </a:rPr>
              <a:t>. </a:t>
            </a:r>
          </a:p>
        </p:txBody>
      </p:sp>
      <p:pic>
        <p:nvPicPr>
          <p:cNvPr id="9" name="Picture 8">
            <a:extLst>
              <a:ext uri="{FF2B5EF4-FFF2-40B4-BE49-F238E27FC236}">
                <a16:creationId xmlns:lc="http://schemas.openxmlformats.org/drawingml/2006/lockedCanvas" xmlns:a16="http://schemas.microsoft.com/office/drawing/2014/main" xmlns="" id="{D683AA2B-ED0B-BD42-AE1F-65097E071E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806565"/>
            <a:ext cx="1169365" cy="1594235"/>
          </a:xfrm>
          <a:prstGeom prst="rect">
            <a:avLst/>
          </a:prstGeom>
        </p:spPr>
      </p:pic>
      <p:sp>
        <p:nvSpPr>
          <p:cNvPr id="10" name="Title 1"/>
          <p:cNvSpPr>
            <a:spLocks noGrp="1"/>
          </p:cNvSpPr>
          <p:nvPr/>
        </p:nvSpPr>
        <p:spPr>
          <a:xfrm>
            <a:off x="190500" y="37454"/>
            <a:ext cx="8382000" cy="563562"/>
          </a:xfrm>
          <a:prstGeom prst="rect">
            <a:avLst/>
          </a:prstGeom>
          <a:noFill/>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t">
            <a:noAutofit/>
          </a:bodyPr>
          <a:lstStyle>
            <a:lvl1pPr algn="l" defTabSz="685800" rtl="0" eaLnBrk="1" latinLnBrk="0" hangingPunct="1">
              <a:lnSpc>
                <a:spcPct val="90000"/>
              </a:lnSpc>
              <a:spcBef>
                <a:spcPct val="0"/>
              </a:spcBef>
              <a:buNone/>
              <a:defRPr sz="3200" b="0" i="0" kern="1200" cap="all">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800" b="1" u="sng" dirty="0" err="1"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ea typeface="+mj-ea"/>
                <a:cs typeface="Times New Roman" panose="02020603050405020304" pitchFamily="18" charset="0"/>
              </a:rPr>
              <a:t>Mở</a:t>
            </a:r>
            <a:r>
              <a:rPr lang="en-US" sz="2800" b="1" u="sng"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ea typeface="+mj-ea"/>
                <a:cs typeface="Times New Roman" panose="02020603050405020304" pitchFamily="18" charset="0"/>
              </a:rPr>
              <a:t> </a:t>
            </a:r>
            <a:r>
              <a:rPr lang="en-US" sz="2800" b="1" u="sng" dirty="0" err="1"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ea typeface="+mj-ea"/>
                <a:cs typeface="Times New Roman" panose="02020603050405020304" pitchFamily="18" charset="0"/>
              </a:rPr>
              <a:t>đầu</a:t>
            </a:r>
            <a:endParaRPr lang="en-US" sz="2800" b="1"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11848498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1770" y="228600"/>
            <a:ext cx="8819829" cy="5734086"/>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10000"/>
              </a:lnSpc>
              <a:spcBef>
                <a:spcPts val="0"/>
              </a:spcBef>
              <a:buFont typeface="Arial" pitchFamily="34" charset="0"/>
              <a:buNone/>
            </a:pPr>
            <a:r>
              <a:rPr lang="en-US" sz="2200" dirty="0" err="1" smtClean="0">
                <a:latin typeface="Times New Roman" pitchFamily="18" charset="0"/>
                <a:cs typeface="Times New Roman" pitchFamily="18" charset="0"/>
              </a:rPr>
              <a:t>Cơ</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sở</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để</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đánh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giá</a:t>
            </a:r>
            <a:r>
              <a:rPr lang="en-US" sz="2200" dirty="0" smtClean="0">
                <a:latin typeface="Times New Roman" pitchFamily="18" charset="0"/>
                <a:cs typeface="Times New Roman" pitchFamily="18" charset="0"/>
              </a:rPr>
              <a:t>:</a:t>
            </a:r>
          </a:p>
          <a:p>
            <a:pPr marL="457200" indent="-457200" algn="just">
              <a:lnSpc>
                <a:spcPct val="110000"/>
              </a:lnSpc>
              <a:spcBef>
                <a:spcPts val="0"/>
              </a:spcBef>
              <a:buFont typeface="Arial" pitchFamily="34" charset="0"/>
              <a:buAutoNum type="arabicPeriod"/>
            </a:pPr>
            <a:r>
              <a:rPr lang="en-US" sz="2200" dirty="0" err="1" smtClean="0">
                <a:latin typeface="Times New Roman" pitchFamily="18" charset="0"/>
                <a:cs typeface="Times New Roman" pitchFamily="18" charset="0"/>
              </a:rPr>
              <a:t>Đặc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điểm</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vực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Phát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triển</a:t>
            </a:r>
            <a:r>
              <a:rPr lang="en-US" sz="2200" dirty="0" smtClean="0">
                <a:latin typeface="Times New Roman" pitchFamily="18" charset="0"/>
                <a:cs typeface="Times New Roman" pitchFamily="18" charset="0"/>
              </a:rPr>
              <a:t> KT-XH </a:t>
            </a:r>
            <a:r>
              <a:rPr lang="en-US" sz="2200" dirty="0" err="1" smtClean="0">
                <a:latin typeface="Times New Roman" pitchFamily="18" charset="0"/>
                <a:cs typeface="Times New Roman" pitchFamily="18" charset="0"/>
              </a:rPr>
              <a:t>liên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quan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đến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khai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thác</a:t>
            </a:r>
            <a:r>
              <a:rPr lang="en-US" sz="2200" dirty="0" smtClean="0">
                <a:latin typeface="Times New Roman" pitchFamily="18" charset="0"/>
                <a:cs typeface="Times New Roman" pitchFamily="18" charset="0"/>
              </a:rPr>
              <a:t> NDĐ</a:t>
            </a:r>
          </a:p>
          <a:p>
            <a:pPr marL="457200" indent="-457200" algn="just">
              <a:lnSpc>
                <a:spcPct val="110000"/>
              </a:lnSpc>
              <a:spcBef>
                <a:spcPts val="0"/>
              </a:spcBef>
              <a:buFont typeface="Arial" pitchFamily="34" charset="0"/>
              <a:buAutoNum type="arabicPeriod"/>
            </a:pPr>
            <a:r>
              <a:rPr lang="en-US" sz="2200" dirty="0" err="1" smtClean="0">
                <a:latin typeface="Times New Roman" pitchFamily="18" charset="0"/>
                <a:cs typeface="Times New Roman" pitchFamily="18" charset="0"/>
              </a:rPr>
              <a:t>Đặc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điểm</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cấu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trúc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địa</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chất</a:t>
            </a:r>
            <a:r>
              <a:rPr lang="en-US" sz="2200" dirty="0" smtClean="0">
                <a:latin typeface="Times New Roman" pitchFamily="18" charset="0"/>
                <a:cs typeface="Times New Roman" pitchFamily="18" charset="0"/>
              </a:rPr>
              <a:t> </a:t>
            </a:r>
          </a:p>
          <a:p>
            <a:pPr marL="457200" indent="-457200" algn="just">
              <a:lnSpc>
                <a:spcPct val="110000"/>
              </a:lnSpc>
              <a:spcBef>
                <a:spcPts val="0"/>
              </a:spcBef>
              <a:buFont typeface="Arial" pitchFamily="34" charset="0"/>
              <a:buAutoNum type="arabicPeriod"/>
            </a:pPr>
            <a:r>
              <a:rPr lang="en-US" sz="2200" dirty="0" err="1" smtClean="0">
                <a:latin typeface="Times New Roman" pitchFamily="18" charset="0"/>
                <a:cs typeface="Times New Roman" pitchFamily="18" charset="0"/>
              </a:rPr>
              <a:t>Đặc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điểm</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địa</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chất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thủy</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văn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và</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các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tầng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chứa</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nước</a:t>
            </a:r>
            <a:endParaRPr lang="en-US" sz="2200" dirty="0" smtClean="0">
              <a:latin typeface="Times New Roman" pitchFamily="18" charset="0"/>
              <a:cs typeface="Times New Roman" pitchFamily="18" charset="0"/>
            </a:endParaRPr>
          </a:p>
          <a:p>
            <a:pPr marL="457200" indent="-457200" algn="just">
              <a:lnSpc>
                <a:spcPct val="110000"/>
              </a:lnSpc>
              <a:spcBef>
                <a:spcPts val="0"/>
              </a:spcBef>
              <a:buFont typeface="Arial" pitchFamily="34" charset="0"/>
              <a:buAutoNum type="arabicPeriod"/>
            </a:pPr>
            <a:r>
              <a:rPr lang="en-US" sz="2200" dirty="0" err="1" smtClean="0">
                <a:latin typeface="Times New Roman" pitchFamily="18" charset="0"/>
                <a:cs typeface="Times New Roman" pitchFamily="18" charset="0"/>
              </a:rPr>
              <a:t>Quan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hệ</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giữa</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khai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thác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nước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với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sụt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lún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mặt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đất</a:t>
            </a:r>
            <a:r>
              <a:rPr lang="en-US" sz="2200" dirty="0" smtClean="0">
                <a:latin typeface="Times New Roman" pitchFamily="18" charset="0"/>
                <a:cs typeface="Times New Roman" pitchFamily="18" charset="0"/>
              </a:rPr>
              <a:t> </a:t>
            </a:r>
            <a:endParaRPr lang="en-US" sz="2200" dirty="0">
              <a:latin typeface="Times New Roman" pitchFamily="18" charset="0"/>
              <a:cs typeface="Times New Roman" pitchFamily="18" charset="0"/>
            </a:endParaRPr>
          </a:p>
        </p:txBody>
      </p:sp>
      <p:pic>
        <p:nvPicPr>
          <p:cNvPr id="819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5403"/>
          <a:stretch/>
        </p:blipFill>
        <p:spPr bwMode="auto">
          <a:xfrm>
            <a:off x="2362200" y="2285999"/>
            <a:ext cx="6365108" cy="419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41064" y="5334000"/>
            <a:ext cx="2890535" cy="374974"/>
          </a:xfrm>
          <a:prstGeom prst="rect">
            <a:avLst/>
          </a:prstGeom>
        </p:spPr>
        <p:txBody>
          <a:bodyPr wrap="none">
            <a:spAutoFit/>
          </a:bodyPr>
          <a:lstStyle/>
          <a:p>
            <a:pPr algn="just">
              <a:lnSpc>
                <a:spcPct val="110000"/>
              </a:lnSpc>
              <a:spcBef>
                <a:spcPts val="0"/>
              </a:spcBef>
            </a:pPr>
            <a:r>
              <a:rPr lang="en-US" b="1" dirty="0" err="1">
                <a:latin typeface="Times New Roman" pitchFamily="18" charset="0"/>
                <a:cs typeface="Times New Roman" pitchFamily="18" charset="0"/>
              </a:rPr>
              <a:t>Đặc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điểm</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trúc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địa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p>
        </p:txBody>
      </p:sp>
    </p:spTree>
    <p:extLst>
      <p:ext uri="{BB962C8B-B14F-4D97-AF65-F5344CB8AC3E}">
        <p14:creationId xmlns:p14="http://schemas.microsoft.com/office/powerpoint/2010/main" val="2368649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ad\Desktop\Untitled.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58235"/>
            <a:ext cx="9144000" cy="554153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055165" y="5706261"/>
            <a:ext cx="3048000" cy="397032"/>
          </a:xfrm>
          <a:prstGeom prst="rect">
            <a:avLst/>
          </a:prstGeom>
        </p:spPr>
        <p:txBody>
          <a:bodyPr wrap="square">
            <a:spAutoFit/>
          </a:bodyPr>
          <a:lstStyle/>
          <a:p>
            <a:pPr algn="just">
              <a:lnSpc>
                <a:spcPct val="110000"/>
              </a:lnSpc>
              <a:spcBef>
                <a:spcPts val="0"/>
              </a:spcBef>
            </a:pPr>
            <a:r>
              <a:rPr lang="en-US" b="1" dirty="0" err="1">
                <a:latin typeface="Times New Roman" pitchFamily="18" charset="0"/>
                <a:cs typeface="Times New Roman" pitchFamily="18" charset="0"/>
              </a:rPr>
              <a:t>Đặc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điểm</a:t>
            </a:r>
            <a:r>
              <a:rPr lang="en-US" b="1" dirty="0">
                <a:latin typeface="Times New Roman" pitchFamily="18" charset="0"/>
                <a:cs typeface="Times New Roman" pitchFamily="18" charset="0"/>
              </a:rPr>
              <a:t> </a:t>
            </a:r>
            <a:r>
              <a:rPr lang="en-US" b="1" dirty="0" err="1" smtClean="0">
                <a:latin typeface="Times New Roman" pitchFamily="18" charset="0"/>
                <a:cs typeface="Times New Roman" pitchFamily="18" charset="0"/>
              </a:rPr>
              <a:t>địa</a:t>
            </a:r>
            <a:r>
              <a:rPr lang="en-US" b="1" dirty="0" smtClean="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smtClean="0">
                <a:latin typeface="Times New Roman" pitchFamily="18" charset="0"/>
                <a:cs typeface="Times New Roman" pitchFamily="18" charset="0"/>
              </a:rPr>
              <a:t>thủy</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văn</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1482820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0200"/>
            <a:ext cx="8753519"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307875" y="5146513"/>
            <a:ext cx="5589992" cy="397032"/>
          </a:xfrm>
          <a:prstGeom prst="rect">
            <a:avLst/>
          </a:prstGeom>
        </p:spPr>
        <p:txBody>
          <a:bodyPr wrap="none">
            <a:spAutoFit/>
          </a:bodyPr>
          <a:lstStyle/>
          <a:p>
            <a:pPr algn="just">
              <a:lnSpc>
                <a:spcPct val="110000"/>
              </a:lnSpc>
              <a:spcBef>
                <a:spcPts val="0"/>
              </a:spcBef>
            </a:pPr>
            <a:r>
              <a:rPr lang="en-US" b="1" dirty="0" err="1" smtClean="0">
                <a:latin typeface="Times New Roman" pitchFamily="18" charset="0"/>
                <a:cs typeface="Times New Roman" pitchFamily="18" charset="0"/>
              </a:rPr>
              <a:t>Mặt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cắt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địa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chất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thủy</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văn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thể</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hiện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các</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tầng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chứa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nước</a:t>
            </a:r>
            <a:r>
              <a:rPr lang="en-US"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2344852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4191000"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4082" y="321364"/>
            <a:ext cx="4514466" cy="3126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55" y="3756991"/>
            <a:ext cx="16002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8902" y="3723861"/>
            <a:ext cx="4005263" cy="3000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1741865" y="4740432"/>
            <a:ext cx="3211135" cy="397032"/>
          </a:xfrm>
          <a:prstGeom prst="rect">
            <a:avLst/>
          </a:prstGeom>
        </p:spPr>
        <p:txBody>
          <a:bodyPr wrap="none">
            <a:spAutoFit/>
          </a:bodyPr>
          <a:lstStyle/>
          <a:p>
            <a:pPr algn="just">
              <a:lnSpc>
                <a:spcPct val="110000"/>
              </a:lnSpc>
              <a:spcBef>
                <a:spcPts val="0"/>
              </a:spcBef>
            </a:pPr>
            <a:r>
              <a:rPr lang="en-US" b="1" dirty="0" err="1" smtClean="0">
                <a:latin typeface="Times New Roman" pitchFamily="18" charset="0"/>
                <a:cs typeface="Times New Roman" pitchFamily="18" charset="0"/>
              </a:rPr>
              <a:t>Khai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thác</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và</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xử</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lý</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nước</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ngầm</a:t>
            </a:r>
            <a:r>
              <a:rPr lang="en-US"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51849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1" y="76200"/>
            <a:ext cx="4351312"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2074" y="74954"/>
            <a:ext cx="4329526" cy="2896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1" y="3124200"/>
            <a:ext cx="4357295" cy="326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3913" y="3136741"/>
            <a:ext cx="4357687" cy="3264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2133600" y="6380697"/>
            <a:ext cx="5638800" cy="469167"/>
          </a:xfrm>
          <a:prstGeom prst="rect">
            <a:avLst/>
          </a:prstGeom>
        </p:spPr>
        <p:txBody>
          <a:bodyPr wrap="square">
            <a:spAutoFit/>
          </a:bodyPr>
          <a:lstStyle/>
          <a:p>
            <a:pPr algn="just">
              <a:lnSpc>
                <a:spcPct val="110000"/>
              </a:lnSpc>
              <a:spcBef>
                <a:spcPts val="0"/>
              </a:spcBef>
            </a:pPr>
            <a:r>
              <a:rPr lang="en-US" sz="2400" b="1" dirty="0" err="1" smtClean="0">
                <a:solidFill>
                  <a:srgbClr val="0070C0"/>
                </a:solidFill>
                <a:latin typeface="Times New Roman" pitchFamily="18" charset="0"/>
                <a:cs typeface="Times New Roman" pitchFamily="18" charset="0"/>
              </a:rPr>
              <a:t>Sụt</a:t>
            </a:r>
            <a:r>
              <a:rPr lang="en-US" sz="2400" b="1" dirty="0" smtClean="0">
                <a:solidFill>
                  <a:srgbClr val="0070C0"/>
                </a:solidFill>
                <a:latin typeface="Times New Roman" pitchFamily="18" charset="0"/>
                <a:cs typeface="Times New Roman" pitchFamily="18" charset="0"/>
              </a:rPr>
              <a:t> </a:t>
            </a:r>
            <a:r>
              <a:rPr lang="en-US" sz="2400" b="1" dirty="0" err="1" smtClean="0">
                <a:solidFill>
                  <a:srgbClr val="0070C0"/>
                </a:solidFill>
                <a:latin typeface="Times New Roman" pitchFamily="18" charset="0"/>
                <a:cs typeface="Times New Roman" pitchFamily="18" charset="0"/>
              </a:rPr>
              <a:t>lún</a:t>
            </a:r>
            <a:r>
              <a:rPr lang="en-US" sz="2400" b="1" dirty="0" smtClean="0">
                <a:solidFill>
                  <a:srgbClr val="0070C0"/>
                </a:solidFill>
                <a:latin typeface="Times New Roman" pitchFamily="18" charset="0"/>
                <a:cs typeface="Times New Roman" pitchFamily="18" charset="0"/>
              </a:rPr>
              <a:t> </a:t>
            </a:r>
            <a:r>
              <a:rPr lang="en-US" sz="2400" b="1" dirty="0" err="1" smtClean="0">
                <a:solidFill>
                  <a:srgbClr val="0070C0"/>
                </a:solidFill>
                <a:latin typeface="Times New Roman" pitchFamily="18" charset="0"/>
                <a:cs typeface="Times New Roman" pitchFamily="18" charset="0"/>
              </a:rPr>
              <a:t>mặt</a:t>
            </a:r>
            <a:r>
              <a:rPr lang="en-US" sz="2400" b="1" dirty="0" smtClean="0">
                <a:solidFill>
                  <a:srgbClr val="0070C0"/>
                </a:solidFill>
                <a:latin typeface="Times New Roman" pitchFamily="18" charset="0"/>
                <a:cs typeface="Times New Roman" pitchFamily="18" charset="0"/>
              </a:rPr>
              <a:t> </a:t>
            </a:r>
            <a:r>
              <a:rPr lang="en-US" sz="2400" b="1" dirty="0" err="1" smtClean="0">
                <a:solidFill>
                  <a:srgbClr val="0070C0"/>
                </a:solidFill>
                <a:latin typeface="Times New Roman" pitchFamily="18" charset="0"/>
                <a:cs typeface="Times New Roman" pitchFamily="18" charset="0"/>
              </a:rPr>
              <a:t>đất</a:t>
            </a:r>
            <a:r>
              <a:rPr lang="en-US" sz="2400" b="1" dirty="0" smtClean="0">
                <a:solidFill>
                  <a:srgbClr val="0070C0"/>
                </a:solidFill>
                <a:latin typeface="Times New Roman" pitchFamily="18" charset="0"/>
                <a:cs typeface="Times New Roman" pitchFamily="18" charset="0"/>
              </a:rPr>
              <a:t> do </a:t>
            </a:r>
            <a:r>
              <a:rPr lang="en-US" sz="2400" b="1" dirty="0" err="1" smtClean="0">
                <a:solidFill>
                  <a:srgbClr val="0070C0"/>
                </a:solidFill>
                <a:latin typeface="Times New Roman" pitchFamily="18" charset="0"/>
                <a:cs typeface="Times New Roman" pitchFamily="18" charset="0"/>
              </a:rPr>
              <a:t>khai</a:t>
            </a:r>
            <a:r>
              <a:rPr lang="en-US" sz="2400" b="1" dirty="0" smtClean="0">
                <a:solidFill>
                  <a:srgbClr val="0070C0"/>
                </a:solidFill>
                <a:latin typeface="Times New Roman" pitchFamily="18" charset="0"/>
                <a:cs typeface="Times New Roman" pitchFamily="18" charset="0"/>
              </a:rPr>
              <a:t> </a:t>
            </a:r>
            <a:r>
              <a:rPr lang="en-US" sz="2400" b="1" dirty="0" err="1" smtClean="0">
                <a:solidFill>
                  <a:srgbClr val="0070C0"/>
                </a:solidFill>
                <a:latin typeface="Times New Roman" pitchFamily="18" charset="0"/>
                <a:cs typeface="Times New Roman" pitchFamily="18" charset="0"/>
              </a:rPr>
              <a:t>thác</a:t>
            </a:r>
            <a:r>
              <a:rPr lang="en-US" sz="2400" b="1" dirty="0" smtClean="0">
                <a:solidFill>
                  <a:srgbClr val="0070C0"/>
                </a:solidFill>
                <a:latin typeface="Times New Roman" pitchFamily="18" charset="0"/>
                <a:cs typeface="Times New Roman" pitchFamily="18" charset="0"/>
              </a:rPr>
              <a:t> </a:t>
            </a:r>
            <a:r>
              <a:rPr lang="en-US" sz="2400" b="1" dirty="0" err="1" smtClean="0">
                <a:solidFill>
                  <a:srgbClr val="0070C0"/>
                </a:solidFill>
                <a:latin typeface="Times New Roman" pitchFamily="18" charset="0"/>
                <a:cs typeface="Times New Roman" pitchFamily="18" charset="0"/>
              </a:rPr>
              <a:t>nước</a:t>
            </a:r>
            <a:r>
              <a:rPr lang="en-US" sz="2400" b="1" dirty="0" smtClean="0">
                <a:solidFill>
                  <a:srgbClr val="0070C0"/>
                </a:solidFill>
                <a:latin typeface="Times New Roman" pitchFamily="18" charset="0"/>
                <a:cs typeface="Times New Roman" pitchFamily="18" charset="0"/>
              </a:rPr>
              <a:t> </a:t>
            </a:r>
            <a:r>
              <a:rPr lang="en-US" sz="2400" b="1" dirty="0" err="1" smtClean="0">
                <a:solidFill>
                  <a:srgbClr val="0070C0"/>
                </a:solidFill>
                <a:latin typeface="Times New Roman" pitchFamily="18" charset="0"/>
                <a:cs typeface="Times New Roman" pitchFamily="18" charset="0"/>
              </a:rPr>
              <a:t>ngầm</a:t>
            </a:r>
            <a:r>
              <a:rPr lang="en-US" sz="2400" b="1" dirty="0" smtClean="0">
                <a:solidFill>
                  <a:srgbClr val="0070C0"/>
                </a:solidFill>
                <a:latin typeface="Times New Roman" pitchFamily="18" charset="0"/>
                <a:cs typeface="Times New Roman" pitchFamily="18" charset="0"/>
              </a:rPr>
              <a:t> </a:t>
            </a:r>
            <a:endParaRPr lang="en-US" sz="2400" b="1"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1304207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1771" y="1970122"/>
            <a:ext cx="3962400" cy="3992564"/>
          </a:xfrm>
        </p:spPr>
        <p:txBody>
          <a:bodyPr>
            <a:noAutofit/>
          </a:bodyPr>
          <a:lstStyle/>
          <a:p>
            <a:pPr marL="0" indent="0" algn="just">
              <a:lnSpc>
                <a:spcPct val="110000"/>
              </a:lnSpc>
              <a:spcBef>
                <a:spcPts val="0"/>
              </a:spcBef>
              <a:buNone/>
            </a:pPr>
            <a:r>
              <a:rPr lang="en-US" sz="2200" dirty="0" err="1">
                <a:latin typeface="Times New Roman" pitchFamily="18" charset="0"/>
                <a:cs typeface="Times New Roman" pitchFamily="18" charset="0"/>
              </a:rPr>
              <a:t>Khu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vực</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nghiên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cứu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về</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khai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ngầm</a:t>
            </a:r>
            <a:r>
              <a:rPr lang="en-US" sz="2200" dirty="0">
                <a:latin typeface="Times New Roman" pitchFamily="18" charset="0"/>
                <a:cs typeface="Times New Roman" pitchFamily="18" charset="0"/>
              </a:rPr>
              <a: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diện</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tích</a:t>
            </a:r>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4 </a:t>
            </a:r>
            <a:r>
              <a:rPr lang="en-US" sz="2200" dirty="0">
                <a:latin typeface="Times New Roman" pitchFamily="18" charset="0"/>
                <a:cs typeface="Times New Roman" pitchFamily="18" charset="0"/>
              </a:rPr>
              <a:t>km</a:t>
            </a:r>
            <a:r>
              <a:rPr lang="en-US" sz="2200" baseline="30000" dirty="0">
                <a:latin typeface="Times New Roman" pitchFamily="18" charset="0"/>
                <a:cs typeface="Times New Roman" pitchFamily="18" charset="0"/>
              </a:rPr>
              <a:t>2</a:t>
            </a:r>
            <a:r>
              <a:rPr lang="en-US" sz="2200" dirty="0">
                <a:latin typeface="Times New Roman" pitchFamily="18" charset="0"/>
                <a:cs typeface="Times New Roman" pitchFamily="18" charset="0"/>
              </a:rPr>
              <a:t>. </a:t>
            </a:r>
          </a:p>
          <a:p>
            <a:pPr marL="0" indent="0" algn="just">
              <a:lnSpc>
                <a:spcPct val="110000"/>
              </a:lnSpc>
              <a:spcBef>
                <a:spcPts val="0"/>
              </a:spcBef>
              <a:buNone/>
            </a:pP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Phía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Bắc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giáp</a:t>
            </a:r>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TP </a:t>
            </a:r>
            <a:r>
              <a:rPr lang="en-US" sz="2200" dirty="0" err="1">
                <a:latin typeface="Times New Roman" pitchFamily="18" charset="0"/>
                <a:cs typeface="Times New Roman" pitchFamily="18" charset="0"/>
              </a:rPr>
              <a:t>Phu</a:t>
            </a:r>
            <a:r>
              <a:rPr lang="en-US" sz="2200" dirty="0">
                <a:latin typeface="Times New Roman" pitchFamily="18" charset="0"/>
                <a:cs typeface="Times New Roman" pitchFamily="18" charset="0"/>
              </a:rPr>
              <a:t>̉ Lý</a:t>
            </a:r>
          </a:p>
          <a:p>
            <a:pPr marL="0" indent="0" algn="just">
              <a:lnSpc>
                <a:spcPct val="110000"/>
              </a:lnSpc>
              <a:spcBef>
                <a:spcPts val="0"/>
              </a:spcBef>
              <a:buNone/>
            </a:pPr>
            <a:r>
              <a:rPr lang="en-US" sz="2200" dirty="0">
                <a:latin typeface="Times New Roman" pitchFamily="18" charset="0"/>
                <a:cs typeface="Times New Roman" pitchFamily="18" charset="0"/>
              </a:rPr>
              <a:t>- </a:t>
            </a:r>
            <a:r>
              <a:rPr lang="vi-VN" sz="2200" dirty="0">
                <a:latin typeface="Times New Roman" pitchFamily="18" charset="0"/>
                <a:cs typeface="Times New Roman" pitchFamily="18" charset="0"/>
              </a:rPr>
              <a:t>Phía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Đông</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và</a:t>
            </a:r>
            <a:r>
              <a:rPr lang="vi-VN" sz="2200" dirty="0" smtClean="0">
                <a:latin typeface="Times New Roman" pitchFamily="18" charset="0"/>
                <a:cs typeface="Times New Roman" pitchFamily="18" charset="0"/>
              </a:rPr>
              <a:t> </a:t>
            </a:r>
            <a:r>
              <a:rPr lang="vi-VN" sz="2200" dirty="0">
                <a:latin typeface="Times New Roman" pitchFamily="18" charset="0"/>
                <a:cs typeface="Times New Roman" pitchFamily="18" charset="0"/>
              </a:rPr>
              <a:t>đông bắc giáp </a:t>
            </a:r>
            <a:r>
              <a:rPr lang="en-US" sz="2200" dirty="0" err="1" smtClean="0">
                <a:latin typeface="Times New Roman" pitchFamily="18" charset="0"/>
                <a:cs typeface="Times New Roman" pitchFamily="18" charset="0"/>
              </a:rPr>
              <a:t>Bình</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Lục</a:t>
            </a:r>
            <a:endParaRPr lang="en-US" sz="2200" dirty="0">
              <a:latin typeface="Times New Roman" pitchFamily="18" charset="0"/>
              <a:cs typeface="Times New Roman" pitchFamily="18" charset="0"/>
            </a:endParaRPr>
          </a:p>
          <a:p>
            <a:pPr marL="0" indent="0" algn="just">
              <a:lnSpc>
                <a:spcPct val="110000"/>
              </a:lnSpc>
              <a:spcBef>
                <a:spcPts val="0"/>
              </a:spcBef>
              <a:buNone/>
            </a:pPr>
            <a:r>
              <a:rPr lang="en-US" sz="2200" dirty="0">
                <a:latin typeface="Times New Roman" pitchFamily="18" charset="0"/>
                <a:cs typeface="Times New Roman" pitchFamily="18" charset="0"/>
              </a:rPr>
              <a:t>- P</a:t>
            </a:r>
            <a:r>
              <a:rPr lang="vi-VN" sz="2200" dirty="0">
                <a:latin typeface="Times New Roman" pitchFamily="18" charset="0"/>
                <a:cs typeface="Times New Roman" pitchFamily="18" charset="0"/>
              </a:rPr>
              <a:t>hía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Tây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bắc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giáp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huyện</a:t>
            </a:r>
            <a:r>
              <a:rPr lang="en-US" sz="2200" dirty="0">
                <a:latin typeface="Times New Roman" pitchFamily="18" charset="0"/>
                <a:cs typeface="Times New Roman" pitchFamily="18" charset="0"/>
              </a:rPr>
              <a:t> Kim </a:t>
            </a:r>
            <a:r>
              <a:rPr lang="en-US" sz="2200" dirty="0" err="1">
                <a:latin typeface="Times New Roman" pitchFamily="18" charset="0"/>
                <a:cs typeface="Times New Roman" pitchFamily="18" charset="0"/>
              </a:rPr>
              <a:t>Bảng</a:t>
            </a:r>
            <a:r>
              <a:rPr lang="vi-VN" sz="2200" dirty="0">
                <a:latin typeface="Times New Roman" pitchFamily="18" charset="0"/>
                <a:cs typeface="Times New Roman" pitchFamily="18" charset="0"/>
              </a:rPr>
              <a:t>, </a:t>
            </a:r>
            <a:endParaRPr lang="en-US" sz="2200" dirty="0">
              <a:latin typeface="Times New Roman" pitchFamily="18" charset="0"/>
              <a:cs typeface="Times New Roman" pitchFamily="18" charset="0"/>
            </a:endParaRPr>
          </a:p>
          <a:p>
            <a:pPr marL="0" indent="0" algn="just">
              <a:lnSpc>
                <a:spcPct val="110000"/>
              </a:lnSpc>
              <a:spcBef>
                <a:spcPts val="0"/>
              </a:spcBef>
              <a:buNone/>
            </a:pPr>
            <a:r>
              <a:rPr lang="en-US" sz="2200" dirty="0">
                <a:latin typeface="Times New Roman" pitchFamily="18" charset="0"/>
                <a:cs typeface="Times New Roman" pitchFamily="18" charset="0"/>
              </a:rPr>
              <a:t>- P</a:t>
            </a:r>
            <a:r>
              <a:rPr lang="vi-VN" sz="2200" dirty="0">
                <a:latin typeface="Times New Roman" pitchFamily="18" charset="0"/>
                <a:cs typeface="Times New Roman" pitchFamily="18" charset="0"/>
              </a:rPr>
              <a:t>hía</a:t>
            </a:r>
            <a:r>
              <a:rPr lang="en-US" sz="2200" dirty="0">
                <a:latin typeface="Times New Roman" pitchFamily="18" charset="0"/>
                <a:cs typeface="Times New Roman" pitchFamily="18" charset="0"/>
              </a:rPr>
              <a:t> Nam </a:t>
            </a:r>
            <a:r>
              <a:rPr lang="en-US" sz="2200" dirty="0" err="1" smtClean="0">
                <a:latin typeface="Times New Roman" pitchFamily="18" charset="0"/>
                <a:cs typeface="Times New Roman" pitchFamily="18" charset="0"/>
              </a:rPr>
              <a:t>và</a:t>
            </a:r>
            <a:r>
              <a:rPr lang="en-US" sz="2200" dirty="0" smtClean="0">
                <a:latin typeface="Times New Roman" pitchFamily="18" charset="0"/>
                <a:cs typeface="Times New Roman" pitchFamily="18" charset="0"/>
              </a:rPr>
              <a:t> </a:t>
            </a:r>
            <a:r>
              <a:rPr lang="en-US" sz="2200" dirty="0">
                <a:latin typeface="Times New Roman" pitchFamily="18" charset="0"/>
                <a:cs typeface="Times New Roman" pitchFamily="18" charset="0"/>
              </a:rPr>
              <a:t>T</a:t>
            </a:r>
            <a:r>
              <a:rPr lang="vi-VN" sz="2200" dirty="0">
                <a:latin typeface="Times New Roman" pitchFamily="18" charset="0"/>
                <a:cs typeface="Times New Roman" pitchFamily="18" charset="0"/>
              </a:rPr>
              <a:t>ây nam giáp </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huyện</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Gia</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Viễn</a:t>
            </a:r>
            <a:r>
              <a:rPr lang="en-US" sz="2200" dirty="0" smtClean="0">
                <a:latin typeface="Times New Roman" pitchFamily="18" charset="0"/>
                <a:cs typeface="Times New Roman" pitchFamily="18" charset="0"/>
              </a:rPr>
              <a:t> </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Ninh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Bình</a:t>
            </a:r>
            <a:r>
              <a:rPr lang="vi-VN" sz="2200" dirty="0">
                <a:latin typeface="Times New Roman" pitchFamily="18" charset="0"/>
                <a:cs typeface="Times New Roman" pitchFamily="18" charset="0"/>
              </a:rPr>
              <a:t>, </a:t>
            </a:r>
            <a:endParaRPr lang="en-US" sz="2200" dirty="0">
              <a:latin typeface="Times New Roman" pitchFamily="18" charset="0"/>
              <a:cs typeface="Times New Roman" pitchFamily="18" charset="0"/>
            </a:endParaRPr>
          </a:p>
          <a:p>
            <a:pPr marL="0" indent="0" algn="just">
              <a:lnSpc>
                <a:spcPct val="110000"/>
              </a:lnSpc>
              <a:spcBef>
                <a:spcPts val="0"/>
              </a:spcBef>
              <a:buNone/>
            </a:pPr>
            <a:r>
              <a:rPr lang="en-US" sz="2200" dirty="0">
                <a:latin typeface="Times New Roman" pitchFamily="18" charset="0"/>
                <a:cs typeface="Times New Roman" pitchFamily="18" charset="0"/>
              </a:rPr>
              <a:t>- P</a:t>
            </a:r>
            <a:r>
              <a:rPr lang="vi-VN" sz="2200" dirty="0">
                <a:latin typeface="Times New Roman" pitchFamily="18" charset="0"/>
                <a:cs typeface="Times New Roman" pitchFamily="18" charset="0"/>
              </a:rPr>
              <a:t>hía </a:t>
            </a:r>
            <a:r>
              <a:rPr lang="en-US" sz="2200" dirty="0">
                <a:latin typeface="Times New Roman" pitchFamily="18" charset="0"/>
                <a:cs typeface="Times New Roman" pitchFamily="18" charset="0"/>
              </a:rPr>
              <a:t>Đ</a:t>
            </a:r>
            <a:r>
              <a:rPr lang="vi-VN" sz="2200" dirty="0">
                <a:latin typeface="Times New Roman" pitchFamily="18" charset="0"/>
                <a:cs typeface="Times New Roman" pitchFamily="18" charset="0"/>
              </a:rPr>
              <a:t>ông nam giáp </a:t>
            </a:r>
            <a:r>
              <a:rPr lang="en-US" sz="2200" dirty="0" err="1" smtClean="0">
                <a:latin typeface="Times New Roman" pitchFamily="18" charset="0"/>
                <a:cs typeface="Times New Roman" pitchFamily="18" charset="0"/>
              </a:rPr>
              <a:t>huyện</a:t>
            </a:r>
            <a:r>
              <a:rPr lang="en-US" sz="2200" dirty="0" smtClean="0">
                <a:latin typeface="Times New Roman" pitchFamily="18" charset="0"/>
                <a:cs typeface="Times New Roman" pitchFamily="18" charset="0"/>
              </a:rPr>
              <a:t> </a:t>
            </a:r>
            <a:r>
              <a:rPr lang="en-US" sz="2200" dirty="0">
                <a:latin typeface="Times New Roman" pitchFamily="18" charset="0"/>
                <a:cs typeface="Times New Roman" pitchFamily="18" charset="0"/>
              </a:rPr>
              <a:t>Ý </a:t>
            </a:r>
            <a:r>
              <a:rPr lang="en-US" sz="2200" dirty="0" err="1">
                <a:latin typeface="Times New Roman" pitchFamily="18" charset="0"/>
                <a:cs typeface="Times New Roman" pitchFamily="18" charset="0"/>
              </a:rPr>
              <a:t>Yên</a:t>
            </a:r>
            <a:r>
              <a:rPr lang="en-US" sz="2200" dirty="0">
                <a:latin typeface="Times New Roman" pitchFamily="18" charset="0"/>
                <a:cs typeface="Times New Roman" pitchFamily="18" charset="0"/>
              </a:rPr>
              <a:t> – Nam </a:t>
            </a:r>
            <a:r>
              <a:rPr lang="en-US" sz="2200" dirty="0" err="1">
                <a:latin typeface="Times New Roman" pitchFamily="18" charset="0"/>
                <a:cs typeface="Times New Roman" pitchFamily="18" charset="0"/>
              </a:rPr>
              <a:t>Định</a:t>
            </a:r>
            <a:r>
              <a:rPr lang="vi-VN" sz="2200" dirty="0">
                <a:latin typeface="Times New Roman" pitchFamily="18" charset="0"/>
                <a:cs typeface="Times New Roman" pitchFamily="18" charset="0"/>
              </a:rPr>
              <a:t>. </a:t>
            </a:r>
            <a:endParaRPr lang="en-US" sz="2200" dirty="0">
              <a:latin typeface="Times New Roman" pitchFamily="18" charset="0"/>
              <a:cs typeface="Times New Roman" pitchFamily="18" charset="0"/>
            </a:endParaRPr>
          </a:p>
        </p:txBody>
      </p:sp>
      <p:sp>
        <p:nvSpPr>
          <p:cNvPr id="4" name="Rounded Rectangle 3"/>
          <p:cNvSpPr/>
          <p:nvPr/>
        </p:nvSpPr>
        <p:spPr>
          <a:xfrm>
            <a:off x="0" y="28414"/>
            <a:ext cx="9106545" cy="838200"/>
          </a:xfrm>
          <a:prstGeom prst="roundRect">
            <a:avLst/>
          </a:prstGeom>
          <a:solidFill>
            <a:schemeClr val="accent2">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Times New Roman" pitchFamily="18" charset="0"/>
                <a:cs typeface="Times New Roman" pitchFamily="18" charset="0"/>
              </a:rPr>
              <a:t>CHƯƠNG 1: </a:t>
            </a:r>
            <a:r>
              <a:rPr lang="en-US" sz="2800" b="1" dirty="0">
                <a:latin typeface="Times New Roman" pitchFamily="18" charset="0"/>
                <a:cs typeface="Times New Roman" pitchFamily="18" charset="0"/>
              </a:rPr>
              <a:t>ĐIỀU KIỆN ĐỊA LÝ TỰ NHIÊN, XÃ HỘI KHU VỰC KHAI THÁC NƯỚC</a:t>
            </a:r>
          </a:p>
        </p:txBody>
      </p:sp>
      <p:sp>
        <p:nvSpPr>
          <p:cNvPr id="5" name="Rectangle 4"/>
          <p:cNvSpPr/>
          <p:nvPr/>
        </p:nvSpPr>
        <p:spPr>
          <a:xfrm>
            <a:off x="171771" y="1139125"/>
            <a:ext cx="8763001" cy="830997"/>
          </a:xfrm>
          <a:prstGeom prst="rect">
            <a:avLst/>
          </a:prstGeom>
        </p:spPr>
        <p:txBody>
          <a:bodyPr wrap="square">
            <a:spAutoFit/>
          </a:bodyPr>
          <a:lstStyle/>
          <a:p>
            <a:pPr algn="just"/>
            <a:r>
              <a:rPr lang="en-US" sz="2400" b="1" dirty="0" smtClean="0">
                <a:latin typeface="Times New Roman" pitchFamily="18" charset="0"/>
                <a:cs typeface="Times New Roman" pitchFamily="18" charset="0"/>
              </a:rPr>
              <a:t>1.1. </a:t>
            </a:r>
            <a:r>
              <a:rPr lang="en-US" sz="2400" b="1" dirty="0" err="1">
                <a:latin typeface="Times New Roman" pitchFamily="18" charset="0"/>
                <a:cs typeface="Times New Roman" pitchFamily="18" charset="0"/>
              </a:rPr>
              <a:t>Tổng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quan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về</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điều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kiện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địa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lý</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tự</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nhiên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kinh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tế</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xã</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hội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khu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vực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thăm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dò</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khai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thác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nước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dưới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đất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khu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vực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Kiện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Khê</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Hà</a:t>
            </a:r>
            <a:r>
              <a:rPr lang="en-US" sz="2400" b="1" dirty="0">
                <a:latin typeface="Times New Roman" pitchFamily="18" charset="0"/>
                <a:cs typeface="Times New Roman" pitchFamily="18" charset="0"/>
              </a:rPr>
              <a:t> Nam</a:t>
            </a:r>
            <a:endParaRPr lang="en-US" sz="2400" dirty="0">
              <a:latin typeface="Times New Roman" pitchFamily="18" charset="0"/>
              <a:cs typeface="Times New Roman" pitchFamily="18" charset="0"/>
            </a:endParaRPr>
          </a:p>
        </p:txBody>
      </p:sp>
      <p:pic>
        <p:nvPicPr>
          <p:cNvPr id="6" name="Picture 5"/>
          <p:cNvPicPr/>
          <p:nvPr/>
        </p:nvPicPr>
        <p:blipFill rotWithShape="1">
          <a:blip r:embed="rId2"/>
          <a:srcRect l="30388" t="12531" r="7592" b="7617"/>
          <a:stretch/>
        </p:blipFill>
        <p:spPr bwMode="auto">
          <a:xfrm>
            <a:off x="4417017" y="2045970"/>
            <a:ext cx="4281213" cy="3745230"/>
          </a:xfrm>
          <a:prstGeom prst="rect">
            <a:avLst/>
          </a:prstGeom>
          <a:ln>
            <a:noFill/>
          </a:ln>
          <a:extLst>
            <a:ext uri="{53640926-AAD7-44D8-BBD7-CCE9431645EC}">
              <a14:shadowObscured xmlns:a14="http://schemas.microsoft.com/office/drawing/2010/main"/>
            </a:ext>
          </a:extLst>
        </p:spPr>
      </p:pic>
      <p:sp>
        <p:nvSpPr>
          <p:cNvPr id="7" name="Rectangle 6"/>
          <p:cNvSpPr/>
          <p:nvPr/>
        </p:nvSpPr>
        <p:spPr>
          <a:xfrm>
            <a:off x="4417017" y="5791200"/>
            <a:ext cx="4572000" cy="769441"/>
          </a:xfrm>
          <a:prstGeom prst="rect">
            <a:avLst/>
          </a:prstGeom>
        </p:spPr>
        <p:txBody>
          <a:bodyPr>
            <a:spAutoFit/>
          </a:bodyPr>
          <a:lstStyle/>
          <a:p>
            <a:pPr algn="ctr"/>
            <a:r>
              <a:rPr lang="en-US" sz="2200" i="1" dirty="0">
                <a:latin typeface="Times New Roman" pitchFamily="18" charset="0"/>
                <a:cs typeface="Times New Roman" pitchFamily="18" charset="0"/>
              </a:rPr>
              <a:t> </a:t>
            </a:r>
            <a:r>
              <a:rPr lang="en-US" sz="2200" i="1" dirty="0" smtClean="0">
                <a:latin typeface="Times New Roman" pitchFamily="18" charset="0"/>
                <a:cs typeface="Times New Roman" pitchFamily="18" charset="0"/>
              </a:rPr>
              <a:t>  </a:t>
            </a:r>
            <a:r>
              <a:rPr lang="en-US" sz="2200" i="1" dirty="0" err="1" smtClean="0">
                <a:latin typeface="Times New Roman" pitchFamily="18" charset="0"/>
                <a:cs typeface="Times New Roman" pitchFamily="18" charset="0"/>
              </a:rPr>
              <a:t>Bản</a:t>
            </a:r>
            <a:r>
              <a:rPr lang="en-US" sz="2200" i="1" dirty="0" smtClean="0">
                <a:latin typeface="Times New Roman" pitchFamily="18" charset="0"/>
                <a:cs typeface="Times New Roman" pitchFamily="18" charset="0"/>
              </a:rPr>
              <a:t> </a:t>
            </a:r>
            <a:r>
              <a:rPr lang="en-US" sz="2200" i="1" dirty="0" err="1">
                <a:latin typeface="Times New Roman" pitchFamily="18" charset="0"/>
                <a:cs typeface="Times New Roman" pitchFamily="18" charset="0"/>
              </a:rPr>
              <a:t>đồ</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vị</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trí</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thị</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trấn</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Kiện</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Khê</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huyện</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Thanh</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Liêm</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từ</a:t>
            </a:r>
            <a:r>
              <a:rPr lang="en-US" sz="2200" i="1" dirty="0">
                <a:latin typeface="Times New Roman" pitchFamily="18" charset="0"/>
                <a:cs typeface="Times New Roman" pitchFamily="18" charset="0"/>
              </a:rPr>
              <a:t> Google earth)</a:t>
            </a:r>
            <a:endParaRPr lang="en-US" sz="2200" b="1" dirty="0">
              <a:latin typeface="Times New Roman" pitchFamily="18" charset="0"/>
              <a:cs typeface="Times New Roman" pitchFamily="18" charset="0"/>
            </a:endParaRPr>
          </a:p>
        </p:txBody>
      </p:sp>
    </p:spTree>
    <p:extLst>
      <p:ext uri="{BB962C8B-B14F-4D97-AF65-F5344CB8AC3E}">
        <p14:creationId xmlns:p14="http://schemas.microsoft.com/office/powerpoint/2010/main" val="14709367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3102" y="1143000"/>
            <a:ext cx="8626098" cy="1446550"/>
          </a:xfrm>
          <a:prstGeom prst="rect">
            <a:avLst/>
          </a:prstGeom>
        </p:spPr>
        <p:txBody>
          <a:bodyPr wrap="square">
            <a:spAutoFit/>
          </a:bodyPr>
          <a:lstStyle/>
          <a:p>
            <a:pPr indent="457200" algn="just"/>
            <a:r>
              <a:rPr lang="nl-NL" sz="2200" dirty="0" smtClean="0">
                <a:latin typeface="Times New Roman" pitchFamily="18" charset="0"/>
                <a:cs typeface="Times New Roman" pitchFamily="18" charset="0"/>
              </a:rPr>
              <a:t>Khu vực thăm dò nước dưới đất nằm ở phía tây </a:t>
            </a:r>
            <a:r>
              <a:rPr lang="en-US" sz="2200" dirty="0" err="1" smtClean="0">
                <a:latin typeface="Times New Roman" pitchFamily="18" charset="0"/>
                <a:cs typeface="Times New Roman" pitchFamily="18" charset="0"/>
              </a:rPr>
              <a:t>Thị</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trấn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Kiện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Khê</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huyện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Thanh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Liêm</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tỉnh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Hà</a:t>
            </a:r>
            <a:r>
              <a:rPr lang="en-US" sz="2200" dirty="0" smtClean="0">
                <a:latin typeface="Times New Roman" pitchFamily="18" charset="0"/>
                <a:cs typeface="Times New Roman" pitchFamily="18" charset="0"/>
              </a:rPr>
              <a:t> Nam</a:t>
            </a:r>
            <a:r>
              <a:rPr lang="nl-NL" sz="2200" dirty="0" smtClean="0">
                <a:latin typeface="Times New Roman" pitchFamily="18" charset="0"/>
                <a:cs typeface="Times New Roman" pitchFamily="18" charset="0"/>
              </a:rPr>
              <a:t>. Đây là nơi có địa hình phức tạp, mật độ dân cư thưa thớt ở khu vực đồng ruộng nhưng đông đúc ở phường La Mát. Kinh tế khu vực  khá phát triển so với mặt bằng chung của tỉnh. </a:t>
            </a:r>
            <a:endParaRPr lang="en-US" sz="2200" dirty="0">
              <a:latin typeface="Times New Roman" pitchFamily="18" charset="0"/>
              <a:cs typeface="Times New Roman" pitchFamily="18" charset="0"/>
            </a:endParaRPr>
          </a:p>
        </p:txBody>
      </p:sp>
      <p:sp>
        <p:nvSpPr>
          <p:cNvPr id="5" name="Rectangle 4"/>
          <p:cNvSpPr/>
          <p:nvPr/>
        </p:nvSpPr>
        <p:spPr>
          <a:xfrm>
            <a:off x="236349" y="195700"/>
            <a:ext cx="8602851" cy="830997"/>
          </a:xfrm>
          <a:prstGeom prst="rect">
            <a:avLst/>
          </a:prstGeom>
        </p:spPr>
        <p:txBody>
          <a:bodyPr wrap="square">
            <a:spAutoFit/>
          </a:bodyPr>
          <a:lstStyle/>
          <a:p>
            <a:pPr algn="just"/>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Đặc</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điểm</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địa</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hình</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địa</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mạo</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khí</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tượng</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thủy</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văn</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hải</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văn</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khu</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vực</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Kiện</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Khê</a:t>
            </a:r>
            <a:endParaRPr lang="en-US" sz="2400" dirty="0">
              <a:latin typeface="Times New Roman" pitchFamily="18" charset="0"/>
              <a:cs typeface="Times New Roman" pitchFamily="18" charset="0"/>
            </a:endParaRPr>
          </a:p>
        </p:txBody>
      </p:sp>
      <p:sp>
        <p:nvSpPr>
          <p:cNvPr id="6" name="Rectangle 5"/>
          <p:cNvSpPr/>
          <p:nvPr/>
        </p:nvSpPr>
        <p:spPr>
          <a:xfrm>
            <a:off x="237641" y="2528262"/>
            <a:ext cx="4572000" cy="3477875"/>
          </a:xfrm>
          <a:prstGeom prst="rect">
            <a:avLst/>
          </a:prstGeom>
        </p:spPr>
        <p:txBody>
          <a:bodyPr>
            <a:spAutoFit/>
          </a:bodyPr>
          <a:lstStyle/>
          <a:p>
            <a:pPr indent="457200" algn="just"/>
            <a:r>
              <a:rPr lang="en-US" sz="2200" dirty="0" err="1">
                <a:latin typeface="Times New Roman" pitchFamily="18" charset="0"/>
                <a:cs typeface="Times New Roman" pitchFamily="18" charset="0"/>
              </a:rPr>
              <a:t>Hà</a:t>
            </a:r>
            <a:r>
              <a:rPr lang="en-US" sz="2200" dirty="0">
                <a:latin typeface="Times New Roman" pitchFamily="18" charset="0"/>
                <a:cs typeface="Times New Roman" pitchFamily="18" charset="0"/>
              </a:rPr>
              <a:t> Nam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điều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thời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tiết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khí</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hậu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đặc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trưng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khí</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hậu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nhiệt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mùa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nóng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ẩm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ướt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hàng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năm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mùa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rõ</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rệt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mùa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mưa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tháng</a:t>
            </a:r>
            <a:r>
              <a:rPr lang="en-US" sz="2200" dirty="0">
                <a:latin typeface="Times New Roman" pitchFamily="18" charset="0"/>
                <a:cs typeface="Times New Roman" pitchFamily="18" charset="0"/>
              </a:rPr>
              <a:t> 5 </a:t>
            </a:r>
            <a:r>
              <a:rPr lang="en-US" sz="2200" dirty="0" err="1">
                <a:latin typeface="Times New Roman" pitchFamily="18" charset="0"/>
                <a:cs typeface="Times New Roman" pitchFamily="18" charset="0"/>
              </a:rPr>
              <a:t>đến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tháng</a:t>
            </a:r>
            <a:r>
              <a:rPr lang="en-US" sz="2200" dirty="0">
                <a:latin typeface="Times New Roman" pitchFamily="18" charset="0"/>
                <a:cs typeface="Times New Roman" pitchFamily="18" charset="0"/>
              </a:rPr>
              <a:t> 10 , </a:t>
            </a:r>
            <a:r>
              <a:rPr lang="en-US" sz="2200" dirty="0" err="1">
                <a:latin typeface="Times New Roman" pitchFamily="18" charset="0"/>
                <a:cs typeface="Times New Roman" pitchFamily="18" charset="0"/>
              </a:rPr>
              <a:t>mùa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khô</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tháng</a:t>
            </a:r>
            <a:r>
              <a:rPr lang="en-US" sz="2200" dirty="0">
                <a:latin typeface="Times New Roman" pitchFamily="18" charset="0"/>
                <a:cs typeface="Times New Roman" pitchFamily="18" charset="0"/>
              </a:rPr>
              <a:t> 10 </a:t>
            </a:r>
            <a:r>
              <a:rPr lang="en-US" sz="2200" dirty="0" err="1">
                <a:latin typeface="Times New Roman" pitchFamily="18" charset="0"/>
                <a:cs typeface="Times New Roman" pitchFamily="18" charset="0"/>
              </a:rPr>
              <a:t>đến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tháng</a:t>
            </a:r>
            <a:r>
              <a:rPr lang="en-US" sz="2200" dirty="0">
                <a:latin typeface="Times New Roman" pitchFamily="18" charset="0"/>
                <a:cs typeface="Times New Roman" pitchFamily="18" charset="0"/>
              </a:rPr>
              <a:t> 4 </a:t>
            </a:r>
            <a:r>
              <a:rPr lang="en-US" sz="2200" dirty="0" err="1">
                <a:latin typeface="Times New Roman" pitchFamily="18" charset="0"/>
                <a:cs typeface="Times New Roman" pitchFamily="18" charset="0"/>
              </a:rPr>
              <a:t>năm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sau</a:t>
            </a:r>
            <a:r>
              <a:rPr lang="en-US" sz="2200" dirty="0" smtClean="0">
                <a:latin typeface="Times New Roman" pitchFamily="18" charset="0"/>
                <a:cs typeface="Times New Roman" pitchFamily="18" charset="0"/>
              </a:rPr>
              <a:t>.</a:t>
            </a:r>
          </a:p>
          <a:p>
            <a:pPr indent="457200" algn="just"/>
            <a:r>
              <a:rPr lang="nl-NL" sz="2200" dirty="0">
                <a:latin typeface="Times New Roman" pitchFamily="18" charset="0"/>
                <a:cs typeface="Times New Roman" pitchFamily="18" charset="0"/>
              </a:rPr>
              <a:t>Mạng thủy văn: </a:t>
            </a:r>
            <a:r>
              <a:rPr lang="en-US" sz="2200" dirty="0" err="1">
                <a:latin typeface="Times New Roman" pitchFamily="18" charset="0"/>
                <a:cs typeface="Times New Roman" pitchFamily="18" charset="0"/>
              </a:rPr>
              <a:t>Vùng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nghiên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cứu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mật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độ</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ngòi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triển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gồm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Hồng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Đáy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Châu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Giang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Nhuệ</a:t>
            </a:r>
            <a:r>
              <a:rPr lang="en-US" sz="2200" dirty="0">
                <a:latin typeface="Times New Roman" pitchFamily="18" charset="0"/>
                <a:cs typeface="Times New Roman" pitchFamily="18" charset="0"/>
              </a:rPr>
              <a: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2705" y="2590800"/>
            <a:ext cx="3831954"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39315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337193"/>
            <a:ext cx="8329048" cy="830997"/>
          </a:xfrm>
          <a:prstGeom prst="rect">
            <a:avLst/>
          </a:prstGeom>
        </p:spPr>
        <p:txBody>
          <a:bodyPr wrap="square">
            <a:spAutoFit/>
          </a:bodyPr>
          <a:lstStyle/>
          <a:p>
            <a:pPr marL="0" lvl="1"/>
            <a:r>
              <a:rPr lang="en-US" sz="2400" b="1" dirty="0" smtClean="0">
                <a:latin typeface="Times New Roman" pitchFamily="18" charset="0"/>
                <a:cs typeface="Times New Roman" pitchFamily="18" charset="0"/>
              </a:rPr>
              <a:t>1.2. </a:t>
            </a:r>
            <a:r>
              <a:rPr lang="en-US" sz="2400" b="1" dirty="0" err="1">
                <a:latin typeface="Times New Roman" pitchFamily="18" charset="0"/>
                <a:cs typeface="Times New Roman" pitchFamily="18" charset="0"/>
              </a:rPr>
              <a:t>Đặc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điểm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phân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bố</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dân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cư</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mật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độ</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dân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số</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và</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các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yếu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tố</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kinh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tế</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xã</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hội</a:t>
            </a:r>
            <a:r>
              <a:rPr lang="en-US" sz="2400" b="1" dirty="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
        <p:nvSpPr>
          <p:cNvPr id="5" name="Rectangle 4"/>
          <p:cNvSpPr/>
          <p:nvPr/>
        </p:nvSpPr>
        <p:spPr>
          <a:xfrm>
            <a:off x="317716" y="1168190"/>
            <a:ext cx="8305800" cy="1785104"/>
          </a:xfrm>
          <a:prstGeom prst="rect">
            <a:avLst/>
          </a:prstGeom>
        </p:spPr>
        <p:txBody>
          <a:bodyPr wrap="square">
            <a:spAutoFit/>
          </a:bodyPr>
          <a:lstStyle/>
          <a:p>
            <a:pPr indent="457200" algn="just"/>
            <a:r>
              <a:rPr lang="en-US" sz="2200" dirty="0" err="1">
                <a:latin typeface="Times New Roman" pitchFamily="18" charset="0"/>
                <a:cs typeface="Times New Roman" pitchFamily="18" charset="0"/>
              </a:rPr>
              <a:t>Huyện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Thanh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Liêm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một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huyện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số</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trẻ</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tổng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số</a:t>
            </a:r>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114.564 </a:t>
            </a:r>
            <a:r>
              <a:rPr lang="en-US" sz="2200" dirty="0" err="1" smtClean="0">
                <a:latin typeface="Times New Roman" pitchFamily="18" charset="0"/>
                <a:cs typeface="Times New Roman" pitchFamily="18" charset="0"/>
              </a:rPr>
              <a:t>người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Đây</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nguồn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dồi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dào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động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triển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tế</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xã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hội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bàn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huyện</a:t>
            </a:r>
            <a:r>
              <a:rPr lang="en-US" sz="2200" dirty="0" smtClean="0">
                <a:latin typeface="Times New Roman" pitchFamily="18" charset="0"/>
                <a:cs typeface="Times New Roman" pitchFamily="18" charset="0"/>
              </a:rPr>
              <a:t>.</a:t>
            </a:r>
          </a:p>
          <a:p>
            <a:pPr indent="457200" algn="just"/>
            <a:r>
              <a:rPr lang="en-US" sz="2200" dirty="0" err="1">
                <a:latin typeface="Times New Roman" pitchFamily="18" charset="0"/>
                <a:cs typeface="Times New Roman" pitchFamily="18" charset="0"/>
              </a:rPr>
              <a:t>Thanh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Liêm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huyện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tăng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trưởng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tế</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cao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bền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vững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độ</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tăng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trưởng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tế</a:t>
            </a:r>
            <a:r>
              <a:rPr lang="en-US" sz="2200" dirty="0">
                <a:latin typeface="Times New Roman" pitchFamily="18" charset="0"/>
                <a:cs typeface="Times New Roman" pitchFamily="18" charset="0"/>
              </a:rPr>
              <a:t> </a:t>
            </a:r>
          </a:p>
        </p:txBody>
      </p:sp>
      <p:sp>
        <p:nvSpPr>
          <p:cNvPr id="6" name="Rectangle 5"/>
          <p:cNvSpPr/>
          <p:nvPr/>
        </p:nvSpPr>
        <p:spPr>
          <a:xfrm>
            <a:off x="337930" y="2929874"/>
            <a:ext cx="7975170" cy="800219"/>
          </a:xfrm>
          <a:prstGeom prst="rect">
            <a:avLst/>
          </a:prstGeom>
        </p:spPr>
        <p:txBody>
          <a:bodyPr wrap="square">
            <a:spAutoFit/>
          </a:bodyPr>
          <a:lstStyle/>
          <a:p>
            <a:pPr marL="0" lvl="1"/>
            <a:r>
              <a:rPr lang="en-US" sz="2400" b="1" dirty="0" smtClean="0">
                <a:latin typeface="Times New Roman" pitchFamily="18" charset="0"/>
                <a:cs typeface="Times New Roman" pitchFamily="18" charset="0"/>
              </a:rPr>
              <a:t>1.3. </a:t>
            </a:r>
            <a:r>
              <a:rPr lang="en-US" sz="2400" b="1" dirty="0" err="1" smtClean="0">
                <a:latin typeface="Times New Roman" pitchFamily="18" charset="0"/>
                <a:cs typeface="Times New Roman" pitchFamily="18" charset="0"/>
              </a:rPr>
              <a:t>Các</a:t>
            </a:r>
            <a:r>
              <a:rPr lang="en-US" sz="2400" b="1" dirty="0" smtClean="0">
                <a:latin typeface="Times New Roman" pitchFamily="18" charset="0"/>
                <a:cs typeface="Times New Roman" pitchFamily="18" charset="0"/>
              </a:rPr>
              <a:t> </a:t>
            </a:r>
            <a:r>
              <a:rPr lang="en-US" sz="2400" b="1" dirty="0" err="1">
                <a:latin typeface="Times New Roman" pitchFamily="18" charset="0"/>
                <a:cs typeface="Times New Roman" pitchFamily="18" charset="0"/>
              </a:rPr>
              <a:t>hoạt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động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sản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xuất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kinh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doanh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dịch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vụ</a:t>
            </a:r>
            <a:r>
              <a:rPr lang="en-US" sz="2400" b="1" dirty="0">
                <a:latin typeface="Times New Roman" pitchFamily="18" charset="0"/>
                <a:cs typeface="Times New Roman" pitchFamily="18" charset="0"/>
              </a:rPr>
              <a:t> </a:t>
            </a:r>
            <a:r>
              <a:rPr lang="en-US" sz="2400" b="1" dirty="0" smtClean="0">
                <a:latin typeface="Times New Roman" pitchFamily="18" charset="0"/>
                <a:cs typeface="Times New Roman" pitchFamily="18" charset="0"/>
              </a:rPr>
              <a:t> </a:t>
            </a:r>
          </a:p>
          <a:p>
            <a:pPr marL="0" lvl="1" indent="457200"/>
            <a:r>
              <a:rPr lang="en-US" sz="2200" b="1" i="1" dirty="0">
                <a:latin typeface="Times New Roman" pitchFamily="18" charset="0"/>
                <a:cs typeface="Times New Roman" pitchFamily="18" charset="0"/>
              </a:rPr>
              <a:t> </a:t>
            </a:r>
            <a:r>
              <a:rPr lang="en-US" sz="2200" b="1" i="1"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Đang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ngày</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phát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triển</a:t>
            </a:r>
            <a:r>
              <a:rPr lang="en-US" sz="2000"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nhanh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và</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đa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dạng</a:t>
            </a:r>
            <a:endParaRPr lang="en-US" sz="20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1589" y="3682488"/>
            <a:ext cx="6018053" cy="2968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94760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 y="28414"/>
            <a:ext cx="8991600" cy="657386"/>
          </a:xfrm>
          <a:prstGeom prst="roundRect">
            <a:avLst/>
          </a:prstGeom>
          <a:solidFill>
            <a:schemeClr val="accent2">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Times New Roman" pitchFamily="18" charset="0"/>
                <a:cs typeface="Times New Roman" pitchFamily="18" charset="0"/>
              </a:rPr>
              <a:t>CHƯƠNG </a:t>
            </a:r>
            <a:r>
              <a:rPr lang="en-US" sz="2400" b="1" dirty="0">
                <a:latin typeface="Times New Roman" pitchFamily="18" charset="0"/>
                <a:cs typeface="Times New Roman" pitchFamily="18" charset="0"/>
              </a:rPr>
              <a:t>2</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NỘI DUNG, PHƯƠNG PHÁP, KHỐI LƯỢNG THỰC HIỆN</a:t>
            </a:r>
          </a:p>
        </p:txBody>
      </p:sp>
      <p:sp>
        <p:nvSpPr>
          <p:cNvPr id="6" name="Rectangle 5"/>
          <p:cNvSpPr/>
          <p:nvPr/>
        </p:nvSpPr>
        <p:spPr>
          <a:xfrm>
            <a:off x="441410" y="713285"/>
            <a:ext cx="8397790" cy="3477875"/>
          </a:xfrm>
          <a:prstGeom prst="rect">
            <a:avLst/>
          </a:prstGeom>
        </p:spPr>
        <p:txBody>
          <a:bodyPr wrap="square">
            <a:spAutoFit/>
          </a:bodyPr>
          <a:lstStyle/>
          <a:p>
            <a:pPr algn="just"/>
            <a:r>
              <a:rPr lang="en-US" sz="2200" dirty="0" err="1">
                <a:latin typeface="Times New Roman" pitchFamily="18" charset="0"/>
                <a:cs typeface="Times New Roman" pitchFamily="18" charset="0"/>
              </a:rPr>
              <a:t>Để</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đạt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mục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tiêu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là</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nghiên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cứu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mối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liên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hệ</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giữa</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sụt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lún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mặt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đất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và</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khai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thác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nước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ngầm</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chúng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tôi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tiến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hành</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các</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dạng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nhau</a:t>
            </a:r>
            <a:r>
              <a:rPr lang="en-US" sz="2200" dirty="0">
                <a:latin typeface="Times New Roman" pitchFamily="18" charset="0"/>
                <a:cs typeface="Times New Roman" pitchFamily="18" charset="0"/>
              </a:rPr>
              <a:t>: </a:t>
            </a:r>
            <a:endParaRPr lang="en-US" sz="2200" dirty="0" smtClean="0">
              <a:latin typeface="Times New Roman" pitchFamily="18" charset="0"/>
              <a:cs typeface="Times New Roman" pitchFamily="18" charset="0"/>
            </a:endParaRPr>
          </a:p>
          <a:p>
            <a:pPr marL="342900" indent="-342900" algn="just">
              <a:buFont typeface="Wingdings" pitchFamily="2" charset="2"/>
              <a:buChar char="Ø"/>
            </a:pP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thập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tài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liệu</a:t>
            </a:r>
            <a:r>
              <a:rPr lang="en-US" sz="2200" dirty="0">
                <a:latin typeface="Times New Roman" pitchFamily="18" charset="0"/>
                <a:cs typeface="Times New Roman" pitchFamily="18" charset="0"/>
              </a:rPr>
              <a:t>; </a:t>
            </a:r>
            <a:endParaRPr lang="en-US" sz="2200" dirty="0" smtClean="0">
              <a:latin typeface="Times New Roman" pitchFamily="18" charset="0"/>
              <a:cs typeface="Times New Roman" pitchFamily="18" charset="0"/>
            </a:endParaRPr>
          </a:p>
          <a:p>
            <a:pPr marL="342900" indent="-342900" algn="just">
              <a:buFont typeface="Wingdings" pitchFamily="2" charset="2"/>
              <a:buChar char="Ø"/>
            </a:pP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khảo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sát</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điều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trạng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dưới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đất</a:t>
            </a:r>
            <a:endParaRPr lang="en-US" sz="2200" dirty="0" smtClean="0">
              <a:latin typeface="Times New Roman" pitchFamily="18" charset="0"/>
              <a:cs typeface="Times New Roman" pitchFamily="18" charset="0"/>
            </a:endParaRPr>
          </a:p>
          <a:p>
            <a:pPr marL="342900" indent="-342900" algn="just">
              <a:buFont typeface="Wingdings" pitchFamily="2" charset="2"/>
              <a:buChar char="Ø"/>
            </a:pP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vật</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xác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định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đới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chứa</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nước</a:t>
            </a:r>
            <a:r>
              <a:rPr lang="en-US" sz="2200" dirty="0" smtClean="0">
                <a:latin typeface="Times New Roman" pitchFamily="18" charset="0"/>
                <a:cs typeface="Times New Roman" pitchFamily="18" charset="0"/>
              </a:rPr>
              <a:t>, hang </a:t>
            </a:r>
            <a:r>
              <a:rPr lang="en-US" sz="2200" dirty="0" err="1" smtClean="0">
                <a:latin typeface="Times New Roman" pitchFamily="18" charset="0"/>
                <a:cs typeface="Times New Roman" pitchFamily="18" charset="0"/>
              </a:rPr>
              <a:t>hốc</a:t>
            </a:r>
            <a:r>
              <a:rPr lang="en-US" sz="2200" dirty="0" smtClean="0">
                <a:latin typeface="Times New Roman" pitchFamily="18" charset="0"/>
                <a:cs typeface="Times New Roman" pitchFamily="18" charset="0"/>
              </a:rPr>
              <a:t> Karst);</a:t>
            </a:r>
          </a:p>
          <a:p>
            <a:pPr marL="342900" indent="-342900" algn="just">
              <a:buFont typeface="Wingdings" pitchFamily="2" charset="2"/>
              <a:buChar char="Ø"/>
            </a:pPr>
            <a:r>
              <a:rPr lang="en-US" sz="2200" dirty="0" err="1" smtClean="0">
                <a:latin typeface="Times New Roman" pitchFamily="18" charset="0"/>
                <a:cs typeface="Times New Roman" pitchFamily="18" charset="0"/>
              </a:rPr>
              <a:t>Khoan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giếng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thăm</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dò</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và</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giếng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khai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thác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nước</a:t>
            </a:r>
            <a:endParaRPr lang="en-US" sz="2200" dirty="0" smtClean="0">
              <a:latin typeface="Times New Roman" pitchFamily="18" charset="0"/>
              <a:cs typeface="Times New Roman" pitchFamily="18" charset="0"/>
            </a:endParaRPr>
          </a:p>
          <a:p>
            <a:pPr marL="342900" indent="-342900" algn="just">
              <a:buFont typeface="Wingdings" pitchFamily="2" charset="2"/>
              <a:buChar char="Ø"/>
            </a:pPr>
            <a:r>
              <a:rPr lang="en-US" sz="2200" dirty="0" err="1" smtClean="0">
                <a:latin typeface="Times New Roman" pitchFamily="18" charset="0"/>
                <a:cs typeface="Times New Roman" pitchFamily="18" charset="0"/>
              </a:rPr>
              <a:t>Công</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tác</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bơm</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thí</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nghiệm</a:t>
            </a:r>
            <a:r>
              <a:rPr lang="en-US" sz="2200" dirty="0" smtClean="0">
                <a:latin typeface="Times New Roman" pitchFamily="18" charset="0"/>
                <a:cs typeface="Times New Roman" pitchFamily="18" charset="0"/>
              </a:rPr>
              <a:t>;  </a:t>
            </a:r>
          </a:p>
          <a:p>
            <a:pPr marL="342900" indent="-342900" algn="just">
              <a:buFont typeface="Wingdings" pitchFamily="2" charset="2"/>
              <a:buChar char="Ø"/>
            </a:pP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lấy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mẫu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tích</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mẫu</a:t>
            </a:r>
            <a:endParaRPr lang="en-US" sz="2200" dirty="0" smtClean="0">
              <a:latin typeface="Times New Roman" pitchFamily="18" charset="0"/>
              <a:cs typeface="Times New Roman" pitchFamily="18" charset="0"/>
            </a:endParaRPr>
          </a:p>
          <a:p>
            <a:pPr marL="342900" indent="-342900" algn="just">
              <a:buFont typeface="Wingdings" pitchFamily="2" charset="2"/>
              <a:buChar char="Ø"/>
            </a:pP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trắc</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địa</a:t>
            </a:r>
            <a:endParaRPr lang="en-US" sz="2200" dirty="0" smtClean="0">
              <a:latin typeface="Times New Roman" pitchFamily="18" charset="0"/>
              <a:cs typeface="Times New Roman" pitchFamily="18" charset="0"/>
            </a:endParaRPr>
          </a:p>
          <a:p>
            <a:pPr marL="342900" indent="-342900" algn="just">
              <a:buFont typeface="Wingdings" pitchFamily="2" charset="2"/>
              <a:buChar char="Ø"/>
            </a:pP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tổng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hợp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tài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liệu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viết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báo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cáo</a:t>
            </a:r>
            <a:endParaRPr lang="en-US" sz="2200" dirty="0" smtClean="0">
              <a:latin typeface="Times New Roman" pitchFamily="18" charset="0"/>
              <a:cs typeface="Times New Roman" pitchFamily="18" charset="0"/>
            </a:endParaRPr>
          </a:p>
        </p:txBody>
      </p:sp>
      <p:pic>
        <p:nvPicPr>
          <p:cNvPr id="7" name="Picture 6" descr="E:\anh điện thoai ngày 19.9.2016 dvl ha nam\IMG_20160916_163606.jpg"/>
          <p:cNvPicPr/>
          <p:nvPr/>
        </p:nvPicPr>
        <p:blipFill rotWithShape="1">
          <a:blip r:embed="rId2" cstate="print">
            <a:extLst>
              <a:ext uri="{28A0092B-C50C-407E-A947-70E740481C1C}">
                <a14:useLocalDpi xmlns:a14="http://schemas.microsoft.com/office/drawing/2010/main" val="0"/>
              </a:ext>
            </a:extLst>
          </a:blip>
          <a:srcRect t="17465" b="11478"/>
          <a:stretch/>
        </p:blipFill>
        <p:spPr bwMode="auto">
          <a:xfrm>
            <a:off x="762000" y="4393256"/>
            <a:ext cx="3505200" cy="2662522"/>
          </a:xfrm>
          <a:prstGeom prst="rect">
            <a:avLst/>
          </a:prstGeom>
          <a:noFill/>
          <a:ln>
            <a:noFill/>
          </a:ln>
          <a:extLst>
            <a:ext uri="{53640926-AAD7-44D8-BBD7-CCE9431645EC}">
              <a14:shadowObscured xmlns:a14="http://schemas.microsoft.com/office/drawing/2010/main"/>
            </a:ext>
          </a:extLst>
        </p:spPr>
      </p:pic>
      <p:pic>
        <p:nvPicPr>
          <p:cNvPr id="8" name="Picture 7" descr="E:\anh thuc dia ha nam ngay 20.4.2017\IMG_5622.JPG"/>
          <p:cNvPicPr/>
          <p:nvPr/>
        </p:nvPicPr>
        <p:blipFill rotWithShape="1">
          <a:blip r:embed="rId3" cstate="print">
            <a:extLst>
              <a:ext uri="{28A0092B-C50C-407E-A947-70E740481C1C}">
                <a14:useLocalDpi xmlns:a14="http://schemas.microsoft.com/office/drawing/2010/main" val="0"/>
              </a:ext>
            </a:extLst>
          </a:blip>
          <a:srcRect t="11357" b="8758"/>
          <a:stretch/>
        </p:blipFill>
        <p:spPr bwMode="auto">
          <a:xfrm>
            <a:off x="5257800" y="4419601"/>
            <a:ext cx="3124200" cy="220979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120461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D:\Anh các loại\Ảnh 2017\Anh Cửa lò -2017\Anh 3_2017\SV Thực tập Hà Nam\20170320_18262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66191" y="457200"/>
            <a:ext cx="6908800" cy="51816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124200" y="5867400"/>
            <a:ext cx="3528530" cy="369332"/>
          </a:xfrm>
          <a:prstGeom prst="rect">
            <a:avLst/>
          </a:prstGeom>
        </p:spPr>
        <p:txBody>
          <a:bodyPr wrap="none">
            <a:spAutoFit/>
          </a:bodyPr>
          <a:lstStyle/>
          <a:p>
            <a:r>
              <a:rPr lang="en-US" b="1" dirty="0" err="1" smtClean="0">
                <a:latin typeface="Times New Roman" pitchFamily="18" charset="0"/>
                <a:cs typeface="Times New Roman" pitchFamily="18" charset="0"/>
              </a:rPr>
              <a:t>Bơm</a:t>
            </a:r>
            <a:r>
              <a:rPr lang="en-US" b="1" dirty="0" smtClean="0">
                <a:latin typeface="Times New Roman" pitchFamily="18" charset="0"/>
                <a:cs typeface="Times New Roman" pitchFamily="18" charset="0"/>
              </a:rPr>
              <a:t> </a:t>
            </a:r>
            <a:r>
              <a:rPr lang="en-US" b="1" dirty="0" err="1">
                <a:latin typeface="Times New Roman" pitchFamily="18" charset="0"/>
                <a:cs typeface="Times New Roman" pitchFamily="18" charset="0"/>
              </a:rPr>
              <a:t>nước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thí</a:t>
            </a:r>
            <a:r>
              <a:rPr lang="en-US" b="1" dirty="0">
                <a:latin typeface="Times New Roman" pitchFamily="18" charset="0"/>
                <a:cs typeface="Times New Roman" pitchFamily="18" charset="0"/>
              </a:rPr>
              <a:t> </a:t>
            </a:r>
            <a:r>
              <a:rPr lang="en-US" b="1" dirty="0" err="1" smtClean="0">
                <a:latin typeface="Times New Roman" pitchFamily="18" charset="0"/>
                <a:cs typeface="Times New Roman" pitchFamily="18" charset="0"/>
              </a:rPr>
              <a:t>nghiệm</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tại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Hà</a:t>
            </a:r>
            <a:r>
              <a:rPr lang="en-US" b="1" dirty="0" smtClean="0">
                <a:latin typeface="Times New Roman" pitchFamily="18" charset="0"/>
                <a:cs typeface="Times New Roman" pitchFamily="18" charset="0"/>
              </a:rPr>
              <a:t> Nam</a:t>
            </a:r>
            <a:endParaRPr lang="en-US" b="1" dirty="0"/>
          </a:p>
        </p:txBody>
      </p:sp>
    </p:spTree>
    <p:extLst>
      <p:ext uri="{BB962C8B-B14F-4D97-AF65-F5344CB8AC3E}">
        <p14:creationId xmlns:p14="http://schemas.microsoft.com/office/powerpoint/2010/main" val="1336599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5831" y="0"/>
            <a:ext cx="9106545" cy="1143000"/>
          </a:xfrm>
          <a:prstGeom prst="roundRect">
            <a:avLst/>
          </a:prstGeom>
          <a:solidFill>
            <a:schemeClr val="accent2">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itchFamily="18" charset="0"/>
                <a:cs typeface="Times New Roman" pitchFamily="18" charset="0"/>
              </a:rPr>
              <a:t>CHƯƠNG 3 </a:t>
            </a:r>
          </a:p>
          <a:p>
            <a:pPr algn="ctr"/>
            <a:r>
              <a:rPr lang="en-US" sz="2800" b="1" dirty="0">
                <a:latin typeface="Times New Roman" pitchFamily="18" charset="0"/>
                <a:cs typeface="Times New Roman" pitchFamily="18" charset="0"/>
              </a:rPr>
              <a:t>ĐẶC ĐIỂM NGUỒN NƯỚC DƯỚI ĐẤT KHU VỰC THĂM DÒ</a:t>
            </a:r>
          </a:p>
        </p:txBody>
      </p:sp>
      <p:sp>
        <p:nvSpPr>
          <p:cNvPr id="4" name="Rectangle 3"/>
          <p:cNvSpPr/>
          <p:nvPr/>
        </p:nvSpPr>
        <p:spPr>
          <a:xfrm>
            <a:off x="211810" y="1219200"/>
            <a:ext cx="7620000" cy="461665"/>
          </a:xfrm>
          <a:prstGeom prst="rect">
            <a:avLst/>
          </a:prstGeom>
        </p:spPr>
        <p:txBody>
          <a:bodyPr wrap="square">
            <a:spAutoFit/>
          </a:bodyPr>
          <a:lstStyle/>
          <a:p>
            <a:pPr marL="0" lvl="1" algn="just"/>
            <a:r>
              <a:rPr lang="en-US" sz="2400" b="1" dirty="0">
                <a:latin typeface="Times New Roman" pitchFamily="18" charset="0"/>
                <a:cs typeface="Times New Roman" pitchFamily="18" charset="0"/>
              </a:rPr>
              <a:t> </a:t>
            </a:r>
            <a:r>
              <a:rPr lang="en-US" sz="2400" b="1" dirty="0" smtClean="0">
                <a:latin typeface="Times New Roman" pitchFamily="18" charset="0"/>
                <a:cs typeface="Times New Roman" pitchFamily="18" charset="0"/>
              </a:rPr>
              <a:t>3.1. </a:t>
            </a:r>
            <a:r>
              <a:rPr lang="en-US" sz="2400" b="1" dirty="0" err="1" smtClean="0">
                <a:latin typeface="Times New Roman" pitchFamily="18" charset="0"/>
                <a:cs typeface="Times New Roman" pitchFamily="18" charset="0"/>
              </a:rPr>
              <a:t>Tổng</a:t>
            </a:r>
            <a:r>
              <a:rPr lang="en-US" sz="2400" b="1" dirty="0" smtClean="0">
                <a:latin typeface="Times New Roman" pitchFamily="18" charset="0"/>
                <a:cs typeface="Times New Roman" pitchFamily="18" charset="0"/>
              </a:rPr>
              <a:t> </a:t>
            </a:r>
            <a:r>
              <a:rPr lang="en-US" sz="2400" b="1" dirty="0" err="1">
                <a:latin typeface="Times New Roman" pitchFamily="18" charset="0"/>
                <a:cs typeface="Times New Roman" pitchFamily="18" charset="0"/>
              </a:rPr>
              <a:t>quan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về</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đặc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điểm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nguồn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nước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dưới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đất</a:t>
            </a:r>
            <a:endParaRPr lang="en-US" sz="2400" dirty="0">
              <a:latin typeface="Times New Roman" pitchFamily="18" charset="0"/>
              <a:cs typeface="Times New Roman" pitchFamily="18" charset="0"/>
            </a:endParaRPr>
          </a:p>
        </p:txBody>
      </p:sp>
      <p:sp>
        <p:nvSpPr>
          <p:cNvPr id="5" name="Rectangle 4"/>
          <p:cNvSpPr/>
          <p:nvPr/>
        </p:nvSpPr>
        <p:spPr>
          <a:xfrm>
            <a:off x="284781" y="1680865"/>
            <a:ext cx="8588644" cy="1446550"/>
          </a:xfrm>
          <a:prstGeom prst="rect">
            <a:avLst/>
          </a:prstGeom>
        </p:spPr>
        <p:txBody>
          <a:bodyPr wrap="square">
            <a:spAutoFit/>
          </a:bodyPr>
          <a:lstStyle/>
          <a:p>
            <a:pPr algn="just"/>
            <a:r>
              <a:rPr lang="nl-NL" sz="2200" dirty="0">
                <a:latin typeface="Times New Roman" pitchFamily="18" charset="0"/>
                <a:cs typeface="Times New Roman" pitchFamily="18" charset="0"/>
              </a:rPr>
              <a:t>Khu vực </a:t>
            </a:r>
            <a:r>
              <a:rPr lang="nl-NL" sz="2200" dirty="0" smtClean="0">
                <a:latin typeface="Times New Roman" pitchFamily="18" charset="0"/>
                <a:cs typeface="Times New Roman" pitchFamily="18" charset="0"/>
              </a:rPr>
              <a:t>phân </a:t>
            </a:r>
            <a:r>
              <a:rPr lang="nl-NL" sz="2200" dirty="0">
                <a:latin typeface="Times New Roman" pitchFamily="18" charset="0"/>
                <a:cs typeface="Times New Roman" pitchFamily="18" charset="0"/>
              </a:rPr>
              <a:t>bố rộng rãi các trầm tích Trias </a:t>
            </a:r>
            <a:r>
              <a:rPr lang="de-DE" sz="2200" dirty="0">
                <a:latin typeface="Times New Roman" pitchFamily="18" charset="0"/>
                <a:cs typeface="Times New Roman" pitchFamily="18" charset="0"/>
              </a:rPr>
              <a:t>nước t</a:t>
            </a:r>
            <a:r>
              <a:rPr lang="de-DE" sz="2200" baseline="-25000" dirty="0">
                <a:latin typeface="Times New Roman" pitchFamily="18" charset="0"/>
                <a:cs typeface="Times New Roman" pitchFamily="18" charset="0"/>
              </a:rPr>
              <a:t>2</a:t>
            </a:r>
            <a:r>
              <a:rPr lang="de-DE" sz="2200" dirty="0">
                <a:latin typeface="Times New Roman" pitchFamily="18" charset="0"/>
                <a:cs typeface="Times New Roman" pitchFamily="18" charset="0"/>
              </a:rPr>
              <a:t>a </a:t>
            </a:r>
            <a:r>
              <a:rPr lang="de-DE" sz="2200" i="1" dirty="0">
                <a:latin typeface="Times New Roman" pitchFamily="18" charset="0"/>
                <a:cs typeface="Times New Roman" pitchFamily="18" charset="0"/>
              </a:rPr>
              <a:t>đg</a:t>
            </a:r>
            <a:r>
              <a:rPr lang="de-DE" sz="2200" dirty="0">
                <a:latin typeface="Times New Roman" pitchFamily="18" charset="0"/>
                <a:cs typeface="Times New Roman" pitchFamily="18" charset="0"/>
              </a:rPr>
              <a:t>. Đây là địa tầng đá vôi có mức độ nứt nẻ mạnh, nhiều hang hốc Karst nên mức độ chứa nước và dẫn nước tốt. Tầng chứa nước có chất lượng tốt đáp ứng yêu cầu mục tiêu </a:t>
            </a:r>
            <a:r>
              <a:rPr lang="de-DE" sz="2200" dirty="0" smtClean="0">
                <a:latin typeface="Times New Roman" pitchFamily="18" charset="0"/>
                <a:cs typeface="Times New Roman" pitchFamily="18" charset="0"/>
              </a:rPr>
              <a:t>cấp nước lớn. </a:t>
            </a:r>
            <a:endParaRPr lang="en-US" sz="2200" dirty="0">
              <a:latin typeface="Times New Roman" pitchFamily="18" charset="0"/>
              <a:cs typeface="Times New Roman" pitchFamily="18" charset="0"/>
            </a:endParaRPr>
          </a:p>
        </p:txBody>
      </p:sp>
      <p:pic>
        <p:nvPicPr>
          <p:cNvPr id="6" name="Picture 5"/>
          <p:cNvPicPr/>
          <p:nvPr/>
        </p:nvPicPr>
        <p:blipFill rotWithShape="1">
          <a:blip r:embed="rId2">
            <a:extLst>
              <a:ext uri="{28A0092B-C50C-407E-A947-70E740481C1C}">
                <a14:useLocalDpi xmlns:a14="http://schemas.microsoft.com/office/drawing/2010/main" val="0"/>
              </a:ext>
            </a:extLst>
          </a:blip>
          <a:srcRect l="1188" t="6944" r="1699" b="5615"/>
          <a:stretch/>
        </p:blipFill>
        <p:spPr bwMode="auto">
          <a:xfrm>
            <a:off x="1447800" y="3047539"/>
            <a:ext cx="5760085" cy="3293745"/>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1300505" y="6341284"/>
            <a:ext cx="6505474" cy="430887"/>
          </a:xfrm>
          <a:prstGeom prst="rect">
            <a:avLst/>
          </a:prstGeom>
        </p:spPr>
        <p:txBody>
          <a:bodyPr wrap="square">
            <a:spAutoFit/>
          </a:bodyPr>
          <a:lstStyle/>
          <a:p>
            <a:pPr algn="ctr"/>
            <a:r>
              <a:rPr lang="nl-NL" sz="2200" i="1" dirty="0" smtClean="0">
                <a:latin typeface="Times New Roman" pitchFamily="18" charset="0"/>
                <a:cs typeface="Times New Roman" pitchFamily="18" charset="0"/>
              </a:rPr>
              <a:t>Ranh </a:t>
            </a:r>
            <a:r>
              <a:rPr lang="nl-NL" sz="2200" i="1" dirty="0">
                <a:latin typeface="Times New Roman" pitchFamily="18" charset="0"/>
                <a:cs typeface="Times New Roman" pitchFamily="18" charset="0"/>
              </a:rPr>
              <a:t>giới mặn nhạt tầng chứa nước khu vực nghiên cứu</a:t>
            </a:r>
            <a:endParaRPr lang="en-US" sz="2200" i="1" dirty="0">
              <a:latin typeface="Times New Roman" pitchFamily="18" charset="0"/>
              <a:cs typeface="Times New Roman" pitchFamily="18" charset="0"/>
            </a:endParaRPr>
          </a:p>
        </p:txBody>
      </p:sp>
    </p:spTree>
    <p:extLst>
      <p:ext uri="{BB962C8B-B14F-4D97-AF65-F5344CB8AC3E}">
        <p14:creationId xmlns:p14="http://schemas.microsoft.com/office/powerpoint/2010/main" val="9775705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20134"/>
            <a:ext cx="8815070" cy="461665"/>
          </a:xfrm>
          <a:prstGeom prst="rect">
            <a:avLst/>
          </a:prstGeom>
        </p:spPr>
        <p:txBody>
          <a:bodyPr wrap="square">
            <a:spAutoFit/>
          </a:bodyPr>
          <a:lstStyle/>
          <a:p>
            <a:r>
              <a:rPr lang="nl-NL" sz="2400" b="1" dirty="0" smtClean="0">
                <a:latin typeface="Times New Roman" pitchFamily="18" charset="0"/>
                <a:cs typeface="Times New Roman" pitchFamily="18" charset="0"/>
              </a:rPr>
              <a:t>3.2. Đặc điểm khu vực khai thác nước dưới đất vùng Kiện Khê</a:t>
            </a:r>
            <a:endParaRPr lang="en-US" sz="2400" b="1" dirty="0">
              <a:latin typeface="Times New Roman" pitchFamily="18" charset="0"/>
              <a:cs typeface="Times New Roman" pitchFamily="18" charset="0"/>
            </a:endParaRPr>
          </a:p>
        </p:txBody>
      </p:sp>
      <p:sp>
        <p:nvSpPr>
          <p:cNvPr id="3" name="Rectangle 2"/>
          <p:cNvSpPr/>
          <p:nvPr/>
        </p:nvSpPr>
        <p:spPr>
          <a:xfrm>
            <a:off x="304800" y="524337"/>
            <a:ext cx="8534400" cy="2800767"/>
          </a:xfrm>
          <a:prstGeom prst="rect">
            <a:avLst/>
          </a:prstGeom>
        </p:spPr>
        <p:txBody>
          <a:bodyPr wrap="square">
            <a:spAutoFit/>
          </a:bodyPr>
          <a:lstStyle/>
          <a:p>
            <a:pPr algn="just"/>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Khu</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vực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nghiên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cứu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3 </a:t>
            </a:r>
            <a:r>
              <a:rPr lang="en-US" sz="2200" dirty="0" err="1">
                <a:latin typeface="Times New Roman" pitchFamily="18" charset="0"/>
                <a:cs typeface="Times New Roman" pitchFamily="18" charset="0"/>
              </a:rPr>
              <a:t>hệ</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2 </a:t>
            </a:r>
            <a:r>
              <a:rPr lang="en-US" sz="2200" dirty="0" err="1">
                <a:latin typeface="Times New Roman" pitchFamily="18" charset="0"/>
                <a:cs typeface="Times New Roman" pitchFamily="18" charset="0"/>
              </a:rPr>
              <a:t>hệ</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lỗ</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hổng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khe</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nứt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khe</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nứt</a:t>
            </a:r>
            <a:r>
              <a:rPr lang="en-US" sz="2200" dirty="0">
                <a:latin typeface="Times New Roman" pitchFamily="18" charset="0"/>
                <a:cs typeface="Times New Roman" pitchFamily="18" charset="0"/>
              </a:rPr>
              <a:t> -karst)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1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nghèo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hay </a:t>
            </a:r>
            <a:r>
              <a:rPr lang="en-US" sz="2200" dirty="0" err="1">
                <a:latin typeface="Times New Roman" pitchFamily="18" charset="0"/>
                <a:cs typeface="Times New Roman" pitchFamily="18" charset="0"/>
              </a:rPr>
              <a:t>thực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tế</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tuổi</a:t>
            </a:r>
            <a:r>
              <a:rPr lang="en-US" sz="2200" dirty="0">
                <a:latin typeface="Times New Roman" pitchFamily="18" charset="0"/>
                <a:cs typeface="Times New Roman" pitchFamily="18" charset="0"/>
              </a:rPr>
              <a:t> Holocene</a:t>
            </a:r>
            <a:r>
              <a:rPr lang="en-US" sz="2200" dirty="0" smtClean="0">
                <a:latin typeface="Times New Roman" pitchFamily="18" charset="0"/>
                <a:cs typeface="Times New Roman" pitchFamily="18" charset="0"/>
              </a:rPr>
              <a:t>).</a:t>
            </a:r>
          </a:p>
          <a:p>
            <a:pPr algn="just"/>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vực</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lớp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phủ</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Đệ</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tứ</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mỏng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dao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động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o </a:t>
            </a:r>
            <a:r>
              <a:rPr lang="en-US" sz="2200" dirty="0" err="1">
                <a:latin typeface="Times New Roman" pitchFamily="18" charset="0"/>
                <a:cs typeface="Times New Roman" pitchFamily="18" charset="0"/>
              </a:rPr>
              <a:t>đến</a:t>
            </a:r>
            <a:r>
              <a:rPr lang="en-US" sz="2200" dirty="0">
                <a:latin typeface="Times New Roman" pitchFamily="18" charset="0"/>
                <a:cs typeface="Times New Roman" pitchFamily="18" charset="0"/>
              </a:rPr>
              <a:t> 1,8 </a:t>
            </a:r>
            <a:r>
              <a:rPr lang="en-US" sz="2200" dirty="0" err="1">
                <a:latin typeface="Times New Roman" pitchFamily="18" charset="0"/>
                <a:cs typeface="Times New Roman" pitchFamily="18" charset="0"/>
              </a:rPr>
              <a:t>hoặc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hơn</a:t>
            </a:r>
            <a:r>
              <a:rPr lang="en-US" sz="2200" dirty="0">
                <a:latin typeface="Times New Roman" pitchFamily="18" charset="0"/>
                <a:cs typeface="Times New Roman" pitchFamily="18" charset="0"/>
              </a:rPr>
              <a:t> 2 </a:t>
            </a:r>
            <a:r>
              <a:rPr lang="en-US" sz="2200" dirty="0" err="1">
                <a:latin typeface="Times New Roman" pitchFamily="18" charset="0"/>
                <a:cs typeface="Times New Roman" pitchFamily="18" charset="0"/>
              </a:rPr>
              <a:t>mét</a:t>
            </a:r>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Tài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liệu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vật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lý</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sâu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điện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xứng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mặt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cắt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điện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thấy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vùng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bị</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nứt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nẻ</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nhiều</a:t>
            </a:r>
            <a:r>
              <a:rPr lang="en-US" sz="2200" dirty="0">
                <a:latin typeface="Times New Roman" pitchFamily="18" charset="0"/>
                <a:cs typeface="Times New Roman" pitchFamily="18" charset="0"/>
              </a:rPr>
              <a:t> hang </a:t>
            </a:r>
            <a:r>
              <a:rPr lang="en-US" sz="2200" dirty="0" err="1">
                <a:latin typeface="Times New Roman" pitchFamily="18" charset="0"/>
                <a:cs typeface="Times New Roman" pitchFamily="18" charset="0"/>
              </a:rPr>
              <a:t>hốc</a:t>
            </a:r>
            <a:r>
              <a:rPr lang="en-US" sz="2200" dirty="0">
                <a:latin typeface="Times New Roman" pitchFamily="18" charset="0"/>
                <a:cs typeface="Times New Roman" pitchFamily="18" charset="0"/>
              </a:rPr>
              <a:t> Karst.</a:t>
            </a:r>
          </a:p>
        </p:txBody>
      </p:sp>
      <p:pic>
        <p:nvPicPr>
          <p:cNvPr id="4" name="Picture 3"/>
          <p:cNvPicPr/>
          <p:nvPr/>
        </p:nvPicPr>
        <p:blipFill rotWithShape="1">
          <a:blip r:embed="rId2">
            <a:extLst>
              <a:ext uri="{28A0092B-C50C-407E-A947-70E740481C1C}">
                <a14:useLocalDpi xmlns:a14="http://schemas.microsoft.com/office/drawing/2010/main" val="0"/>
              </a:ext>
            </a:extLst>
          </a:blip>
          <a:srcRect b="33187"/>
          <a:stretch/>
        </p:blipFill>
        <p:spPr bwMode="auto">
          <a:xfrm>
            <a:off x="139485" y="3405855"/>
            <a:ext cx="4833620" cy="2958783"/>
          </a:xfrm>
          <a:prstGeom prst="rect">
            <a:avLst/>
          </a:prstGeom>
          <a:noFill/>
          <a:ln>
            <a:noFill/>
          </a:ln>
          <a:extLst>
            <a:ext uri="{53640926-AAD7-44D8-BBD7-CCE9431645EC}">
              <a14:shadowObscured xmlns:a14="http://schemas.microsoft.com/office/drawing/2010/main"/>
            </a:ext>
          </a:extLst>
        </p:spPr>
      </p:pic>
      <p:sp>
        <p:nvSpPr>
          <p:cNvPr id="5" name="Rectangle 4"/>
          <p:cNvSpPr/>
          <p:nvPr/>
        </p:nvSpPr>
        <p:spPr>
          <a:xfrm>
            <a:off x="3414000" y="6324600"/>
            <a:ext cx="3106941" cy="430887"/>
          </a:xfrm>
          <a:prstGeom prst="rect">
            <a:avLst/>
          </a:prstGeom>
        </p:spPr>
        <p:txBody>
          <a:bodyPr wrap="none">
            <a:spAutoFit/>
          </a:bodyPr>
          <a:lstStyle/>
          <a:p>
            <a:r>
              <a:rPr lang="en-US" sz="2200" i="1" dirty="0" err="1" smtClean="0">
                <a:latin typeface="Times New Roman" pitchFamily="18" charset="0"/>
                <a:cs typeface="Times New Roman" pitchFamily="18" charset="0"/>
              </a:rPr>
              <a:t>Hình</a:t>
            </a:r>
            <a:r>
              <a:rPr lang="en-US" sz="2200" i="1" dirty="0" smtClean="0">
                <a:latin typeface="Times New Roman" pitchFamily="18" charset="0"/>
                <a:cs typeface="Times New Roman" pitchFamily="18" charset="0"/>
              </a:rPr>
              <a:t> </a:t>
            </a:r>
            <a:r>
              <a:rPr lang="en-US" sz="2200" i="1" dirty="0" err="1">
                <a:latin typeface="Times New Roman" pitchFamily="18" charset="0"/>
                <a:cs typeface="Times New Roman" pitchFamily="18" charset="0"/>
              </a:rPr>
              <a:t>ảnh</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về</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đo</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địa</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vật</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lý</a:t>
            </a:r>
            <a:r>
              <a:rPr lang="en-US" sz="2200" i="1" dirty="0">
                <a:latin typeface="Times New Roman" pitchFamily="18" charset="0"/>
                <a:cs typeface="Times New Roman" pitchFamily="18" charset="0"/>
              </a:rPr>
              <a:t> </a:t>
            </a:r>
          </a:p>
        </p:txBody>
      </p:sp>
      <p:pic>
        <p:nvPicPr>
          <p:cNvPr id="6" name="Picture 5"/>
          <p:cNvPicPr/>
          <p:nvPr/>
        </p:nvPicPr>
        <p:blipFill rotWithShape="1">
          <a:blip r:embed="rId3">
            <a:extLst>
              <a:ext uri="{28A0092B-C50C-407E-A947-70E740481C1C}">
                <a14:useLocalDpi xmlns:a14="http://schemas.microsoft.com/office/drawing/2010/main" val="0"/>
              </a:ext>
            </a:extLst>
          </a:blip>
          <a:srcRect b="27990"/>
          <a:stretch/>
        </p:blipFill>
        <p:spPr bwMode="auto">
          <a:xfrm>
            <a:off x="4833619" y="3292816"/>
            <a:ext cx="4243070" cy="301005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526203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20134"/>
            <a:ext cx="8610600" cy="461665"/>
          </a:xfrm>
          <a:prstGeom prst="rect">
            <a:avLst/>
          </a:prstGeom>
        </p:spPr>
        <p:txBody>
          <a:bodyPr wrap="square">
            <a:spAutoFit/>
          </a:bodyPr>
          <a:lstStyle/>
          <a:p>
            <a:r>
              <a:rPr lang="en-US" sz="2400" b="1" dirty="0" smtClean="0">
                <a:latin typeface="Times New Roman" pitchFamily="18" charset="0"/>
                <a:cs typeface="Times New Roman" pitchFamily="18" charset="0"/>
              </a:rPr>
              <a:t>3.3. </a:t>
            </a:r>
            <a:r>
              <a:rPr lang="en-US" sz="2400" b="1" dirty="0" err="1">
                <a:latin typeface="Times New Roman" pitchFamily="18" charset="0"/>
                <a:cs typeface="Times New Roman" pitchFamily="18" charset="0"/>
              </a:rPr>
              <a:t>Đặc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điểm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của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nguồn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nước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dưới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đất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tại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khu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vực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thăm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dò</a:t>
            </a:r>
            <a:endParaRPr lang="en-US" sz="2400" dirty="0">
              <a:latin typeface="Times New Roman" pitchFamily="18" charset="0"/>
              <a:cs typeface="Times New Roman" pitchFamily="18" charset="0"/>
            </a:endParaRPr>
          </a:p>
        </p:txBody>
      </p:sp>
      <p:sp>
        <p:nvSpPr>
          <p:cNvPr id="3" name="Rectangle 2"/>
          <p:cNvSpPr/>
          <p:nvPr/>
        </p:nvSpPr>
        <p:spPr>
          <a:xfrm>
            <a:off x="263471" y="570175"/>
            <a:ext cx="8229600" cy="5509200"/>
          </a:xfrm>
          <a:prstGeom prst="rect">
            <a:avLst/>
          </a:prstGeom>
        </p:spPr>
        <p:txBody>
          <a:bodyPr wrap="square">
            <a:spAutoFit/>
          </a:bodyPr>
          <a:lstStyle/>
          <a:p>
            <a:pPr algn="just"/>
            <a:r>
              <a:rPr lang="en-US" sz="2200" b="1" i="1" u="sng" dirty="0" smtClean="0">
                <a:latin typeface="Times New Roman" pitchFamily="18" charset="0"/>
                <a:cs typeface="Times New Roman" pitchFamily="18" charset="0"/>
              </a:rPr>
              <a:t>* </a:t>
            </a:r>
            <a:r>
              <a:rPr lang="en-US" sz="2200" b="1" i="1" u="sng" dirty="0" err="1" smtClean="0">
                <a:latin typeface="Times New Roman" pitchFamily="18" charset="0"/>
                <a:cs typeface="Times New Roman" pitchFamily="18" charset="0"/>
              </a:rPr>
              <a:t>Đặc</a:t>
            </a:r>
            <a:r>
              <a:rPr lang="en-US" sz="2200" b="1" i="1" u="sng" dirty="0" smtClean="0">
                <a:latin typeface="Times New Roman" pitchFamily="18" charset="0"/>
                <a:cs typeface="Times New Roman" pitchFamily="18" charset="0"/>
              </a:rPr>
              <a:t> </a:t>
            </a:r>
            <a:r>
              <a:rPr lang="en-US" sz="2200" b="1" i="1" u="sng" dirty="0" err="1">
                <a:latin typeface="Times New Roman" pitchFamily="18" charset="0"/>
                <a:cs typeface="Times New Roman" pitchFamily="18" charset="0"/>
              </a:rPr>
              <a:t>điểm</a:t>
            </a:r>
            <a:r>
              <a:rPr lang="en-US" sz="2200" b="1" i="1" u="sng" dirty="0">
                <a:latin typeface="Times New Roman" pitchFamily="18" charset="0"/>
                <a:cs typeface="Times New Roman" pitchFamily="18" charset="0"/>
              </a:rPr>
              <a:t> </a:t>
            </a:r>
            <a:r>
              <a:rPr lang="en-US" sz="2200" b="1" i="1" u="sng" dirty="0" err="1">
                <a:latin typeface="Times New Roman" pitchFamily="18" charset="0"/>
                <a:cs typeface="Times New Roman" pitchFamily="18" charset="0"/>
              </a:rPr>
              <a:t>tầng</a:t>
            </a:r>
            <a:r>
              <a:rPr lang="en-US" sz="2200" b="1" i="1" u="sng" dirty="0">
                <a:latin typeface="Times New Roman" pitchFamily="18" charset="0"/>
                <a:cs typeface="Times New Roman" pitchFamily="18" charset="0"/>
              </a:rPr>
              <a:t> </a:t>
            </a:r>
            <a:r>
              <a:rPr lang="en-US" sz="2200" b="1" i="1" u="sng" dirty="0" err="1">
                <a:latin typeface="Times New Roman" pitchFamily="18" charset="0"/>
                <a:cs typeface="Times New Roman" pitchFamily="18" charset="0"/>
              </a:rPr>
              <a:t>chứa</a:t>
            </a:r>
            <a:r>
              <a:rPr lang="en-US" sz="2200" b="1" i="1" u="sng" dirty="0">
                <a:latin typeface="Times New Roman" pitchFamily="18" charset="0"/>
                <a:cs typeface="Times New Roman" pitchFamily="18" charset="0"/>
              </a:rPr>
              <a:t> </a:t>
            </a:r>
            <a:r>
              <a:rPr lang="en-US" sz="2200" b="1" i="1" u="sng" dirty="0" err="1">
                <a:latin typeface="Times New Roman" pitchFamily="18" charset="0"/>
                <a:cs typeface="Times New Roman" pitchFamily="18" charset="0"/>
              </a:rPr>
              <a:t>nước</a:t>
            </a:r>
            <a:endParaRPr lang="en-US" sz="2200" b="1" u="sng" dirty="0">
              <a:latin typeface="Times New Roman" pitchFamily="18" charset="0"/>
              <a:cs typeface="Times New Roman" pitchFamily="18" charset="0"/>
            </a:endParaRPr>
          </a:p>
          <a:p>
            <a:pPr marL="285750" indent="-285750" algn="just">
              <a:buFont typeface="Arial" pitchFamily="34" charset="0"/>
              <a:buChar char="•"/>
            </a:pPr>
            <a:r>
              <a:rPr lang="en-US" sz="2200" b="1" dirty="0" err="1">
                <a:latin typeface="Times New Roman" pitchFamily="18" charset="0"/>
                <a:cs typeface="Times New Roman" pitchFamily="18" charset="0"/>
              </a:rPr>
              <a:t>Tầng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chứa</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nước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lỗ</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hổng</a:t>
            </a:r>
            <a:r>
              <a:rPr lang="en-US" sz="2200" b="1" i="1" u="sng" dirty="0">
                <a:latin typeface="Times New Roman" pitchFamily="18" charset="0"/>
                <a:cs typeface="Times New Roman" pitchFamily="18" charset="0"/>
              </a:rPr>
              <a:t>:</a:t>
            </a:r>
            <a:r>
              <a:rPr lang="en-US" sz="2200" i="1"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thăm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dò</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này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mỏng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hẳn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thăm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dò</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lộ</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trầm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vôi</a:t>
            </a:r>
            <a:r>
              <a:rPr lang="en-US" sz="2200" dirty="0" smtClean="0">
                <a:latin typeface="Times New Roman" pitchFamily="18" charset="0"/>
                <a:cs typeface="Times New Roman" pitchFamily="18" charset="0"/>
              </a:rPr>
              <a:t>.</a:t>
            </a:r>
          </a:p>
          <a:p>
            <a:pPr algn="just"/>
            <a:r>
              <a:rPr lang="en-US" sz="2200" dirty="0" smtClean="0">
                <a:latin typeface="Times New Roman" pitchFamily="18" charset="0"/>
                <a:cs typeface="Times New Roman" pitchFamily="18" charset="0"/>
              </a:rPr>
              <a:t>- </a:t>
            </a:r>
            <a:r>
              <a:rPr lang="vi-VN" sz="2200" dirty="0" smtClean="0">
                <a:latin typeface="Times New Roman" pitchFamily="18" charset="0"/>
                <a:cs typeface="Times New Roman" pitchFamily="18" charset="0"/>
              </a:rPr>
              <a:t>Lỗ </a:t>
            </a:r>
            <a:r>
              <a:rPr lang="vi-VN" sz="2200" dirty="0">
                <a:latin typeface="Times New Roman" pitchFamily="18" charset="0"/>
                <a:cs typeface="Times New Roman" pitchFamily="18" charset="0"/>
              </a:rPr>
              <a:t>khoan TD</a:t>
            </a:r>
            <a:r>
              <a:rPr lang="en-US" sz="2200" dirty="0">
                <a:latin typeface="Times New Roman" pitchFamily="18" charset="0"/>
                <a:cs typeface="Times New Roman" pitchFamily="18" charset="0"/>
              </a:rPr>
              <a:t>1</a:t>
            </a:r>
            <a:r>
              <a:rPr lang="vi-VN" sz="2200" dirty="0">
                <a:latin typeface="Times New Roman" pitchFamily="18" charset="0"/>
                <a:cs typeface="Times New Roman" pitchFamily="18" charset="0"/>
              </a:rPr>
              <a:t>, TD</a:t>
            </a:r>
            <a:r>
              <a:rPr lang="en-US" sz="2200" dirty="0">
                <a:latin typeface="Times New Roman" pitchFamily="18" charset="0"/>
                <a:cs typeface="Times New Roman" pitchFamily="18" charset="0"/>
              </a:rPr>
              <a:t>2</a:t>
            </a:r>
            <a:r>
              <a:rPr lang="vi-VN" sz="2200" dirty="0">
                <a:latin typeface="Times New Roman" pitchFamily="18" charset="0"/>
                <a:cs typeface="Times New Roman" pitchFamily="18" charset="0"/>
              </a:rPr>
              <a:t>, TD</a:t>
            </a:r>
            <a:r>
              <a:rPr lang="en-US" sz="2200" dirty="0">
                <a:latin typeface="Times New Roman" pitchFamily="18" charset="0"/>
                <a:cs typeface="Times New Roman" pitchFamily="18" charset="0"/>
              </a:rPr>
              <a:t>3</a:t>
            </a:r>
            <a:r>
              <a:rPr lang="vi-VN" sz="2200" dirty="0">
                <a:latin typeface="Times New Roman" pitchFamily="18" charset="0"/>
                <a:cs typeface="Times New Roman" pitchFamily="18" charset="0"/>
              </a:rPr>
              <a:t>, </a:t>
            </a:r>
            <a:r>
              <a:rPr lang="en-US" sz="2200" dirty="0">
                <a:latin typeface="Times New Roman" pitchFamily="18" charset="0"/>
                <a:cs typeface="Times New Roman" pitchFamily="18" charset="0"/>
              </a:rPr>
              <a:t>TD5, </a:t>
            </a:r>
            <a:r>
              <a:rPr lang="vi-VN" sz="2200" dirty="0">
                <a:latin typeface="Times New Roman" pitchFamily="18" charset="0"/>
                <a:cs typeface="Times New Roman" pitchFamily="18" charset="0"/>
              </a:rPr>
              <a:t>TD</a:t>
            </a:r>
            <a:r>
              <a:rPr lang="en-US" sz="2200" dirty="0">
                <a:latin typeface="Times New Roman" pitchFamily="18" charset="0"/>
                <a:cs typeface="Times New Roman" pitchFamily="18" charset="0"/>
              </a:rPr>
              <a:t>6. TD7</a:t>
            </a:r>
            <a:r>
              <a:rPr lang="vi-VN" sz="2200" dirty="0">
                <a:latin typeface="Times New Roman" pitchFamily="18" charset="0"/>
                <a:cs typeface="Times New Roman" pitchFamily="18" charset="0"/>
              </a:rPr>
              <a:t> và TD</a:t>
            </a:r>
            <a:r>
              <a:rPr lang="en-US" sz="2200" dirty="0">
                <a:latin typeface="Times New Roman" pitchFamily="18" charset="0"/>
                <a:cs typeface="Times New Roman" pitchFamily="18" charset="0"/>
              </a:rPr>
              <a:t>10</a:t>
            </a:r>
            <a:r>
              <a:rPr lang="vi-VN" sz="2200" dirty="0">
                <a:latin typeface="Times New Roman" pitchFamily="18" charset="0"/>
                <a:cs typeface="Times New Roman" pitchFamily="18" charset="0"/>
              </a:rPr>
              <a:t> đã gặp tầng chứa nước </a:t>
            </a:r>
            <a:r>
              <a:rPr lang="en-US" sz="2200" dirty="0" err="1">
                <a:latin typeface="Times New Roman" pitchFamily="18" charset="0"/>
                <a:cs typeface="Times New Roman" pitchFamily="18" charset="0"/>
              </a:rPr>
              <a:t>Holocen</a:t>
            </a:r>
            <a:r>
              <a:rPr lang="vi-VN" sz="2200" dirty="0">
                <a:latin typeface="Times New Roman" pitchFamily="18" charset="0"/>
                <a:cs typeface="Times New Roman" pitchFamily="18" charset="0"/>
              </a:rPr>
              <a:t> ở độ sâu trung bình từ </a:t>
            </a:r>
            <a:r>
              <a:rPr lang="en-US" sz="2200" dirty="0">
                <a:latin typeface="Times New Roman" pitchFamily="18" charset="0"/>
                <a:cs typeface="Times New Roman" pitchFamily="18" charset="0"/>
              </a:rPr>
              <a:t>0</a:t>
            </a:r>
            <a:r>
              <a:rPr lang="vi-VN" sz="2200" dirty="0">
                <a:latin typeface="Times New Roman" pitchFamily="18" charset="0"/>
                <a:cs typeface="Times New Roman" pitchFamily="18" charset="0"/>
              </a:rPr>
              <a:t>,</a:t>
            </a:r>
            <a:r>
              <a:rPr lang="en-US" sz="2200" dirty="0">
                <a:latin typeface="Times New Roman" pitchFamily="18" charset="0"/>
                <a:cs typeface="Times New Roman" pitchFamily="18" charset="0"/>
              </a:rPr>
              <a:t>5</a:t>
            </a:r>
            <a:r>
              <a:rPr lang="vi-VN" sz="2200" dirty="0">
                <a:latin typeface="Times New Roman" pitchFamily="18" charset="0"/>
                <a:cs typeface="Times New Roman" pitchFamily="18" charset="0"/>
              </a:rPr>
              <a:t>m đến 1</a:t>
            </a:r>
            <a:r>
              <a:rPr lang="en-US" sz="2200" dirty="0">
                <a:latin typeface="Times New Roman" pitchFamily="18" charset="0"/>
                <a:cs typeface="Times New Roman" pitchFamily="18" charset="0"/>
              </a:rPr>
              <a:t>0</a:t>
            </a:r>
            <a:r>
              <a:rPr lang="vi-VN" sz="2200" dirty="0">
                <a:latin typeface="Times New Roman" pitchFamily="18" charset="0"/>
                <a:cs typeface="Times New Roman" pitchFamily="18" charset="0"/>
              </a:rPr>
              <a:t>,0m, thành phần gồm cát hạt nhỏ màu xám đen.</a:t>
            </a:r>
            <a:endParaRPr lang="en-US" sz="2200" dirty="0">
              <a:latin typeface="Times New Roman" pitchFamily="18" charset="0"/>
              <a:cs typeface="Times New Roman" pitchFamily="18" charset="0"/>
            </a:endParaRPr>
          </a:p>
          <a:p>
            <a:pPr marL="285750" indent="-285750" algn="just">
              <a:buFont typeface="Arial" pitchFamily="34" charset="0"/>
              <a:buChar char="•"/>
            </a:pPr>
            <a:r>
              <a:rPr lang="en-US" sz="2200" b="1" dirty="0" err="1">
                <a:latin typeface="Times New Roman" pitchFamily="18" charset="0"/>
                <a:cs typeface="Times New Roman" pitchFamily="18" charset="0"/>
              </a:rPr>
              <a:t>Tầng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chứa</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nước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khe</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nứt</a:t>
            </a:r>
            <a:r>
              <a:rPr lang="en-US" sz="2200" b="1" dirty="0">
                <a:latin typeface="Times New Roman" pitchFamily="18" charset="0"/>
                <a:cs typeface="Times New Roman" pitchFamily="18" charset="0"/>
              </a:rPr>
              <a:t> - karst </a:t>
            </a:r>
            <a:r>
              <a:rPr lang="en-US" sz="2200" b="1" dirty="0" err="1">
                <a:latin typeface="Times New Roman" pitchFamily="18" charset="0"/>
                <a:cs typeface="Times New Roman" pitchFamily="18" charset="0"/>
              </a:rPr>
              <a:t>các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thành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tạo</a:t>
            </a:r>
            <a:r>
              <a:rPr lang="en-US" sz="2200" b="1" dirty="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cacbonat</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Hệ</a:t>
            </a:r>
            <a:r>
              <a:rPr lang="en-US" sz="2200" b="1" dirty="0" smtClean="0">
                <a:latin typeface="Times New Roman" pitchFamily="18" charset="0"/>
                <a:cs typeface="Times New Roman" pitchFamily="18" charset="0"/>
              </a:rPr>
              <a:t> </a:t>
            </a:r>
            <a:r>
              <a:rPr lang="en-US" sz="2200" b="1" dirty="0" err="1">
                <a:latin typeface="Times New Roman" pitchFamily="18" charset="0"/>
                <a:cs typeface="Times New Roman" pitchFamily="18" charset="0"/>
              </a:rPr>
              <a:t>trias</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hê</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tầng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Đồng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Giao</a:t>
            </a:r>
            <a:r>
              <a:rPr lang="en-US" sz="2200" b="1" dirty="0">
                <a:latin typeface="Times New Roman" pitchFamily="18" charset="0"/>
                <a:cs typeface="Times New Roman" pitchFamily="18" charset="0"/>
              </a:rPr>
              <a:t> (t</a:t>
            </a:r>
            <a:r>
              <a:rPr lang="en-US" sz="2200" b="1" baseline="-25000" dirty="0">
                <a:latin typeface="Times New Roman" pitchFamily="18" charset="0"/>
                <a:cs typeface="Times New Roman" pitchFamily="18" charset="0"/>
              </a:rPr>
              <a:t>2</a:t>
            </a:r>
            <a:r>
              <a:rPr lang="en-US" sz="2200" b="1" dirty="0">
                <a:latin typeface="Times New Roman" pitchFamily="18" charset="0"/>
                <a:cs typeface="Times New Roman" pitchFamily="18" charset="0"/>
              </a:rPr>
              <a:t>ađg</a:t>
            </a:r>
            <a:r>
              <a:rPr lang="en-US" sz="2200" b="1" dirty="0" smtClean="0">
                <a:latin typeface="Times New Roman" pitchFamily="18" charset="0"/>
                <a:cs typeface="Times New Roman" pitchFamily="18" charset="0"/>
              </a:rPr>
              <a:t>):</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này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giàu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lỗ</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khoan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lớn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biến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đổi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phạm</a:t>
            </a:r>
            <a:r>
              <a:rPr lang="en-US" sz="2200" dirty="0">
                <a:latin typeface="Times New Roman" pitchFamily="18" charset="0"/>
                <a:cs typeface="Times New Roman" pitchFamily="18" charset="0"/>
              </a:rPr>
              <a:t> vi </a:t>
            </a:r>
            <a:r>
              <a:rPr lang="en-US" sz="2200" dirty="0" err="1">
                <a:latin typeface="Times New Roman" pitchFamily="18" charset="0"/>
                <a:cs typeface="Times New Roman" pitchFamily="18" charset="0"/>
              </a:rPr>
              <a:t>rộng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0,2 l/s </a:t>
            </a:r>
            <a:r>
              <a:rPr lang="en-US" sz="2200" dirty="0" err="1">
                <a:latin typeface="Times New Roman" pitchFamily="18" charset="0"/>
                <a:cs typeface="Times New Roman" pitchFamily="18" charset="0"/>
              </a:rPr>
              <a:t>đến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hơn</a:t>
            </a:r>
            <a:r>
              <a:rPr lang="en-US" sz="2200" dirty="0">
                <a:latin typeface="Times New Roman" pitchFamily="18" charset="0"/>
                <a:cs typeface="Times New Roman" pitchFamily="18" charset="0"/>
              </a:rPr>
              <a:t> 10 l/s, </a:t>
            </a:r>
            <a:r>
              <a:rPr lang="en-US" sz="2200" dirty="0" err="1">
                <a:latin typeface="Times New Roman" pitchFamily="18" charset="0"/>
                <a:cs typeface="Times New Roman" pitchFamily="18" charset="0"/>
              </a:rPr>
              <a:t>bên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cạnh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những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lỗ</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khoan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giàu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những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lỗ</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khoan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gặp</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nước</a:t>
            </a:r>
            <a:r>
              <a:rPr lang="en-US" sz="2200" dirty="0" smtClean="0">
                <a:latin typeface="Times New Roman" pitchFamily="18" charset="0"/>
                <a:cs typeface="Times New Roman" pitchFamily="18" charset="0"/>
              </a:rPr>
              <a:t>.</a:t>
            </a:r>
            <a:endParaRPr lang="en-US" sz="2200" b="1" i="1" dirty="0">
              <a:latin typeface="Times New Roman" pitchFamily="18" charset="0"/>
              <a:cs typeface="Times New Roman" pitchFamily="18" charset="0"/>
            </a:endParaRPr>
          </a:p>
          <a:p>
            <a:pPr marL="285750" indent="-285750" algn="just">
              <a:buFont typeface="Arial" pitchFamily="34" charset="0"/>
              <a:buChar char="•"/>
            </a:pPr>
            <a:r>
              <a:rPr lang="en-US" sz="2200" b="1" dirty="0" err="1">
                <a:latin typeface="Times New Roman" pitchFamily="18" charset="0"/>
                <a:cs typeface="Times New Roman" pitchFamily="18" charset="0"/>
              </a:rPr>
              <a:t>Các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thể</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địa</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chất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rất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nghèo</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nước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cách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nước</a:t>
            </a:r>
            <a:endParaRPr lang="en-US" sz="2200" b="1" dirty="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Trong</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phạm</a:t>
            </a:r>
            <a:r>
              <a:rPr lang="en-US" sz="2200" dirty="0">
                <a:latin typeface="Times New Roman" pitchFamily="18" charset="0"/>
                <a:cs typeface="Times New Roman" pitchFamily="18" charset="0"/>
              </a:rPr>
              <a:t> vi </a:t>
            </a:r>
            <a:r>
              <a:rPr lang="en-US" sz="2200" dirty="0" err="1">
                <a:latin typeface="Times New Roman" pitchFamily="18" charset="0"/>
                <a:cs typeface="Times New Roman" pitchFamily="18" charset="0"/>
              </a:rPr>
              <a:t>khu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Khê</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thể</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được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xếp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loại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nghèo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thành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trầm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sét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bột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hê</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tầng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Hưng</a:t>
            </a:r>
            <a:r>
              <a:rPr lang="en-US" sz="2200" dirty="0">
                <a:latin typeface="Times New Roman" pitchFamily="18" charset="0"/>
                <a:cs typeface="Times New Roman" pitchFamily="18" charset="0"/>
              </a:rPr>
              <a:t> (</a:t>
            </a:r>
            <a:r>
              <a:rPr lang="en-US" sz="2200" i="1" dirty="0">
                <a:latin typeface="Times New Roman" pitchFamily="18" charset="0"/>
                <a:cs typeface="Times New Roman" pitchFamily="18" charset="0"/>
              </a:rPr>
              <a:t>mQ</a:t>
            </a:r>
            <a:r>
              <a:rPr lang="en-US" sz="2200" i="1" baseline="-25000" dirty="0">
                <a:latin typeface="Times New Roman" pitchFamily="18" charset="0"/>
                <a:cs typeface="Times New Roman" pitchFamily="18" charset="0"/>
              </a:rPr>
              <a:t>2</a:t>
            </a:r>
            <a:r>
              <a:rPr lang="en-US" sz="2200" i="1" baseline="30000" dirty="0">
                <a:latin typeface="Times New Roman" pitchFamily="18" charset="0"/>
                <a:cs typeface="Times New Roman" pitchFamily="18" charset="0"/>
              </a:rPr>
              <a:t>1-2</a:t>
            </a:r>
            <a:r>
              <a:rPr lang="en-US" sz="2200" i="1" baseline="-25000" dirty="0">
                <a:latin typeface="Times New Roman" pitchFamily="18" charset="0"/>
                <a:cs typeface="Times New Roman" pitchFamily="18" charset="0"/>
              </a:rPr>
              <a:t>hh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hệ</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tầng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Phúc</a:t>
            </a:r>
            <a:r>
              <a:rPr lang="en-US" sz="2200" dirty="0">
                <a:latin typeface="Times New Roman" pitchFamily="18" charset="0"/>
                <a:cs typeface="Times New Roman" pitchFamily="18" charset="0"/>
              </a:rPr>
              <a:t> (a</a:t>
            </a:r>
            <a:r>
              <a:rPr lang="en-US" sz="2200" i="1" dirty="0">
                <a:latin typeface="Times New Roman" pitchFamily="18" charset="0"/>
                <a:cs typeface="Times New Roman" pitchFamily="18" charset="0"/>
              </a:rPr>
              <a:t>mQ</a:t>
            </a:r>
            <a:r>
              <a:rPr lang="en-US" sz="2200" i="1" baseline="-25000" dirty="0">
                <a:latin typeface="Times New Roman" pitchFamily="18" charset="0"/>
                <a:cs typeface="Times New Roman" pitchFamily="18" charset="0"/>
              </a:rPr>
              <a:t>2</a:t>
            </a:r>
            <a:r>
              <a:rPr lang="en-US" sz="2200" i="1" baseline="30000" dirty="0">
                <a:latin typeface="Times New Roman" pitchFamily="18" charset="0"/>
                <a:cs typeface="Times New Roman" pitchFamily="18" charset="0"/>
              </a:rPr>
              <a:t>3</a:t>
            </a:r>
            <a:r>
              <a:rPr lang="en-US" sz="2200" i="1" baseline="-25000" dirty="0">
                <a:latin typeface="Times New Roman" pitchFamily="18" charset="0"/>
                <a:cs typeface="Times New Roman" pitchFamily="18" charset="0"/>
              </a:rPr>
              <a:t>vp</a:t>
            </a:r>
            <a:r>
              <a:rPr lang="en-US" sz="2200" dirty="0" smtClean="0">
                <a:latin typeface="Times New Roman" pitchFamily="18" charset="0"/>
                <a:cs typeface="Times New Roman" pitchFamily="18" charset="0"/>
              </a:rPr>
              <a:t>). </a:t>
            </a:r>
            <a:endParaRPr lang="en-US" sz="2200" dirty="0">
              <a:latin typeface="Times New Roman" pitchFamily="18" charset="0"/>
              <a:cs typeface="Times New Roman" pitchFamily="18" charset="0"/>
            </a:endParaRPr>
          </a:p>
        </p:txBody>
      </p:sp>
    </p:spTree>
    <p:extLst>
      <p:ext uri="{BB962C8B-B14F-4D97-AF65-F5344CB8AC3E}">
        <p14:creationId xmlns:p14="http://schemas.microsoft.com/office/powerpoint/2010/main" val="10334566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238" y="254146"/>
            <a:ext cx="8037162" cy="461665"/>
          </a:xfrm>
          <a:prstGeom prst="rect">
            <a:avLst/>
          </a:prstGeom>
        </p:spPr>
        <p:txBody>
          <a:bodyPr wrap="square">
            <a:spAutoFit/>
          </a:bodyPr>
          <a:lstStyle/>
          <a:p>
            <a:r>
              <a:rPr lang="en-US" sz="2400" b="1" dirty="0">
                <a:latin typeface="Times New Roman" pitchFamily="18" charset="0"/>
                <a:cs typeface="Times New Roman" pitchFamily="18" charset="0"/>
              </a:rPr>
              <a:t>3.4.  </a:t>
            </a:r>
            <a:r>
              <a:rPr lang="en-US" sz="2400" b="1" dirty="0" err="1">
                <a:latin typeface="Times New Roman" pitchFamily="18" charset="0"/>
                <a:cs typeface="Times New Roman" pitchFamily="18" charset="0"/>
              </a:rPr>
              <a:t>Đặc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điểm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chất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lượng</a:t>
            </a:r>
            <a:r>
              <a:rPr lang="en-US" sz="2400" b="1" dirty="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nước</a:t>
            </a:r>
            <a:endParaRPr lang="en-US" sz="2400" dirty="0">
              <a:latin typeface="Times New Roman" pitchFamily="18" charset="0"/>
              <a:cs typeface="Times New Roman" pitchFamily="18" charset="0"/>
            </a:endParaRPr>
          </a:p>
        </p:txBody>
      </p:sp>
      <p:sp>
        <p:nvSpPr>
          <p:cNvPr id="3" name="Rectangle 2"/>
          <p:cNvSpPr/>
          <p:nvPr/>
        </p:nvSpPr>
        <p:spPr>
          <a:xfrm>
            <a:off x="118820" y="665575"/>
            <a:ext cx="8644179" cy="2123658"/>
          </a:xfrm>
          <a:prstGeom prst="rect">
            <a:avLst/>
          </a:prstGeom>
        </p:spPr>
        <p:txBody>
          <a:bodyPr wrap="square">
            <a:spAutoFit/>
          </a:bodyPr>
          <a:lstStyle/>
          <a:p>
            <a:pPr indent="457200" algn="just"/>
            <a:r>
              <a:rPr lang="en-US" sz="2200" dirty="0" err="1" smtClean="0">
                <a:latin typeface="Times New Roman" pitchFamily="18" charset="0"/>
                <a:cs typeface="Times New Roman" pitchFamily="18" charset="0"/>
              </a:rPr>
              <a:t>Khu</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vực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nghiên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cứu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thuộc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tầng</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chứa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khe</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nứt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khe</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nứt</a:t>
            </a:r>
            <a:r>
              <a:rPr lang="en-US" sz="2200" dirty="0">
                <a:latin typeface="Times New Roman" pitchFamily="18" charset="0"/>
                <a:cs typeface="Times New Roman" pitchFamily="18" charset="0"/>
              </a:rPr>
              <a:t> - karst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trầm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Trias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giữa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hệ</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Đồng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Giao</a:t>
            </a:r>
            <a:r>
              <a:rPr lang="en-US" sz="2200" dirty="0">
                <a:latin typeface="Times New Roman" pitchFamily="18" charset="0"/>
                <a:cs typeface="Times New Roman" pitchFamily="18" charset="0"/>
              </a:rPr>
              <a:t> (t</a:t>
            </a:r>
            <a:r>
              <a:rPr lang="en-US" sz="2200" baseline="-25000" dirty="0">
                <a:latin typeface="Times New Roman" pitchFamily="18" charset="0"/>
                <a:cs typeface="Times New Roman" pitchFamily="18" charset="0"/>
              </a:rPr>
              <a:t>2</a:t>
            </a:r>
            <a:r>
              <a:rPr lang="en-US" sz="2200" dirty="0">
                <a:latin typeface="Times New Roman" pitchFamily="18" charset="0"/>
                <a:cs typeface="Times New Roman" pitchFamily="18" charset="0"/>
              </a:rPr>
              <a:t>ađg)</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độ</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giàu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đến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nghèo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lỗ</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khoan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đến</a:t>
            </a:r>
            <a:r>
              <a:rPr lang="en-US" sz="2200" dirty="0">
                <a:latin typeface="Times New Roman" pitchFamily="18" charset="0"/>
                <a:cs typeface="Times New Roman" pitchFamily="18" charset="0"/>
              </a:rPr>
              <a:t> 7,1l/s (KT7) </a:t>
            </a:r>
            <a:r>
              <a:rPr lang="en-US" sz="2200" dirty="0" err="1">
                <a:latin typeface="Times New Roman" pitchFamily="18" charset="0"/>
                <a:cs typeface="Times New Roman" pitchFamily="18" charset="0"/>
              </a:rPr>
              <a:t>nhưng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lỗ</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khoan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chỉ</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khoảng</a:t>
            </a:r>
            <a:r>
              <a:rPr lang="en-US" sz="2200" dirty="0">
                <a:latin typeface="Times New Roman" pitchFamily="18" charset="0"/>
                <a:cs typeface="Times New Roman" pitchFamily="18" charset="0"/>
              </a:rPr>
              <a:t> 2l/s (KT5). </a:t>
            </a:r>
            <a:r>
              <a:rPr lang="en-US" sz="2200" dirty="0" err="1">
                <a:latin typeface="Times New Roman" pitchFamily="18" charset="0"/>
                <a:cs typeface="Times New Roman" pitchFamily="18" charset="0"/>
              </a:rPr>
              <a:t>Chất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tốt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chỉ</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tiêu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tích</a:t>
            </a:r>
            <a:r>
              <a:rPr lang="en-US" sz="2200" dirty="0">
                <a:latin typeface="Times New Roman" pitchFamily="18" charset="0"/>
                <a:cs typeface="Times New Roman" pitchFamily="18" charset="0"/>
              </a:rPr>
              <a:t> (23 </a:t>
            </a:r>
            <a:r>
              <a:rPr lang="en-US" sz="2200" dirty="0" err="1">
                <a:latin typeface="Times New Roman" pitchFamily="18" charset="0"/>
                <a:cs typeface="Times New Roman" pitchFamily="18" charset="0"/>
              </a:rPr>
              <a:t>chỉ</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tiêu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đều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kết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đảm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bảo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theo</a:t>
            </a:r>
            <a:r>
              <a:rPr lang="en-US" sz="2200" dirty="0">
                <a:latin typeface="Times New Roman" pitchFamily="18" charset="0"/>
                <a:cs typeface="Times New Roman" pitchFamily="18" charset="0"/>
              </a:rPr>
              <a:t> QCVN09:2009/BTNMT. </a:t>
            </a:r>
          </a:p>
        </p:txBody>
      </p:sp>
      <p:pic>
        <p:nvPicPr>
          <p:cNvPr id="4" name="Picture 3"/>
          <p:cNvPicPr/>
          <p:nvPr/>
        </p:nvPicPr>
        <p:blipFill rotWithShape="1">
          <a:blip r:embed="rId2"/>
          <a:srcRect l="18785" t="11055" r="6903" b="11302"/>
          <a:stretch/>
        </p:blipFill>
        <p:spPr bwMode="auto">
          <a:xfrm>
            <a:off x="2286000" y="2789233"/>
            <a:ext cx="5029200" cy="3280214"/>
          </a:xfrm>
          <a:prstGeom prst="rect">
            <a:avLst/>
          </a:prstGeom>
          <a:ln>
            <a:noFill/>
          </a:ln>
          <a:extLst>
            <a:ext uri="{53640926-AAD7-44D8-BBD7-CCE9431645EC}">
              <a14:shadowObscured xmlns:a14="http://schemas.microsoft.com/office/drawing/2010/main"/>
            </a:ext>
          </a:extLst>
        </p:spPr>
      </p:pic>
      <p:sp>
        <p:nvSpPr>
          <p:cNvPr id="5" name="Rectangle 4"/>
          <p:cNvSpPr/>
          <p:nvPr/>
        </p:nvSpPr>
        <p:spPr>
          <a:xfrm>
            <a:off x="2247899" y="6100906"/>
            <a:ext cx="5257800" cy="769441"/>
          </a:xfrm>
          <a:prstGeom prst="rect">
            <a:avLst/>
          </a:prstGeom>
        </p:spPr>
        <p:txBody>
          <a:bodyPr wrap="square">
            <a:spAutoFit/>
          </a:bodyPr>
          <a:lstStyle/>
          <a:p>
            <a:pPr algn="ctr"/>
            <a:r>
              <a:rPr lang="en-US" sz="2200" i="1" dirty="0" err="1">
                <a:latin typeface="Times New Roman" pitchFamily="18" charset="0"/>
                <a:cs typeface="Times New Roman" pitchFamily="18" charset="0"/>
              </a:rPr>
              <a:t>K</a:t>
            </a:r>
            <a:r>
              <a:rPr lang="en-US" sz="2200" i="1" dirty="0" err="1" smtClean="0">
                <a:latin typeface="Times New Roman" pitchFamily="18" charset="0"/>
                <a:cs typeface="Times New Roman" pitchFamily="18" charset="0"/>
              </a:rPr>
              <a:t>he</a:t>
            </a:r>
            <a:r>
              <a:rPr lang="en-US" sz="2200" i="1" dirty="0" smtClean="0">
                <a:latin typeface="Times New Roman" pitchFamily="18" charset="0"/>
                <a:cs typeface="Times New Roman" pitchFamily="18" charset="0"/>
              </a:rPr>
              <a:t> </a:t>
            </a:r>
            <a:r>
              <a:rPr lang="en-US" sz="2200" i="1" dirty="0" err="1">
                <a:latin typeface="Times New Roman" pitchFamily="18" charset="0"/>
                <a:cs typeface="Times New Roman" pitchFamily="18" charset="0"/>
              </a:rPr>
              <a:t>nứt</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khe</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nứt</a:t>
            </a:r>
            <a:r>
              <a:rPr lang="en-US" sz="2200" i="1" dirty="0">
                <a:latin typeface="Times New Roman" pitchFamily="18" charset="0"/>
                <a:cs typeface="Times New Roman" pitchFamily="18" charset="0"/>
              </a:rPr>
              <a:t> - karst </a:t>
            </a:r>
            <a:r>
              <a:rPr lang="en-US" sz="2200" i="1" dirty="0" err="1">
                <a:latin typeface="Times New Roman" pitchFamily="18" charset="0"/>
                <a:cs typeface="Times New Roman" pitchFamily="18" charset="0"/>
              </a:rPr>
              <a:t>trong</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các</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trầm</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tích</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Trias</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giữa</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hệ</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tầng</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Đồng</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Giao</a:t>
            </a:r>
            <a:r>
              <a:rPr lang="en-US" sz="2200" i="1" dirty="0">
                <a:latin typeface="Times New Roman" pitchFamily="18" charset="0"/>
                <a:cs typeface="Times New Roman" pitchFamily="18" charset="0"/>
              </a:rPr>
              <a:t> (t</a:t>
            </a:r>
            <a:r>
              <a:rPr lang="en-US" sz="2200" i="1" baseline="-25000" dirty="0">
                <a:latin typeface="Times New Roman" pitchFamily="18" charset="0"/>
                <a:cs typeface="Times New Roman" pitchFamily="18" charset="0"/>
              </a:rPr>
              <a:t>2</a:t>
            </a:r>
            <a:r>
              <a:rPr lang="en-US" sz="2200" i="1" dirty="0">
                <a:latin typeface="Times New Roman" pitchFamily="18" charset="0"/>
                <a:cs typeface="Times New Roman" pitchFamily="18" charset="0"/>
              </a:rPr>
              <a:t>ađg)</a:t>
            </a:r>
          </a:p>
        </p:txBody>
      </p:sp>
    </p:spTree>
    <p:extLst>
      <p:ext uri="{BB962C8B-B14F-4D97-AF65-F5344CB8AC3E}">
        <p14:creationId xmlns:p14="http://schemas.microsoft.com/office/powerpoint/2010/main" val="9670842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86800" cy="2862322"/>
          </a:xfrm>
          <a:prstGeom prst="rect">
            <a:avLst/>
          </a:prstGeom>
        </p:spPr>
        <p:txBody>
          <a:bodyPr wrap="square">
            <a:spAutoFit/>
          </a:bodyPr>
          <a:lstStyle/>
          <a:p>
            <a:pPr algn="just"/>
            <a:r>
              <a:rPr lang="en-US" sz="2400" b="1" dirty="0" smtClean="0">
                <a:latin typeface="Times New Roman" pitchFamily="18" charset="0"/>
                <a:cs typeface="Times New Roman" pitchFamily="18" charset="0"/>
              </a:rPr>
              <a:t>3.5. </a:t>
            </a:r>
            <a:r>
              <a:rPr lang="en-US" sz="2400" b="1" dirty="0" err="1">
                <a:latin typeface="Times New Roman" pitchFamily="18" charset="0"/>
                <a:cs typeface="Times New Roman" pitchFamily="18" charset="0"/>
              </a:rPr>
              <a:t>Hiện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trạng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khai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thác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nước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dưới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đất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khu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vực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thăm</a:t>
            </a:r>
            <a:r>
              <a:rPr lang="en-US" sz="2400" b="1" dirty="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dò</a:t>
            </a:r>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Qua </a:t>
            </a:r>
            <a:r>
              <a:rPr lang="en-US" sz="2200" dirty="0" err="1">
                <a:latin typeface="Times New Roman" pitchFamily="18" charset="0"/>
                <a:cs typeface="Times New Roman" pitchFamily="18" charset="0"/>
              </a:rPr>
              <a:t>quá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trình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khảo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tế</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thấy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nguồn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dưới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thăm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dò</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trữ</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phú</a:t>
            </a:r>
            <a:r>
              <a:rPr lang="en-US" sz="2200" dirty="0">
                <a:latin typeface="Times New Roman" pitchFamily="18" charset="0"/>
                <a:cs typeface="Times New Roman" pitchFamily="18" charset="0"/>
              </a:rPr>
              <a:t>. </a:t>
            </a:r>
            <a:endParaRPr lang="en-US" sz="2200" dirty="0" smtClean="0">
              <a:latin typeface="Times New Roman" pitchFamily="18" charset="0"/>
              <a:cs typeface="Times New Roman" pitchFamily="18" charset="0"/>
            </a:endParaRPr>
          </a:p>
          <a:p>
            <a:pPr marL="342900" indent="-342900" algn="just">
              <a:buFontTx/>
              <a:buChar char="-"/>
            </a:pPr>
            <a:r>
              <a:rPr lang="en-US" sz="2200" dirty="0" err="1" smtClean="0">
                <a:latin typeface="Times New Roman" pitchFamily="18" charset="0"/>
                <a:cs typeface="Times New Roman" pitchFamily="18" charset="0"/>
              </a:rPr>
              <a:t>Về</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nghiệp</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công</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ty</a:t>
            </a:r>
            <a:r>
              <a:rPr lang="en-US" sz="2200" dirty="0">
                <a:latin typeface="Times New Roman" pitchFamily="18" charset="0"/>
                <a:cs typeface="Times New Roman" pitchFamily="18" charset="0"/>
              </a:rPr>
              <a:t> TNHH Number One </a:t>
            </a:r>
            <a:r>
              <a:rPr lang="en-US" sz="2200" dirty="0" err="1">
                <a:latin typeface="Times New Roman" pitchFamily="18" charset="0"/>
                <a:cs typeface="Times New Roman" pitchFamily="18" charset="0"/>
              </a:rPr>
              <a:t>Hà</a:t>
            </a:r>
            <a:r>
              <a:rPr lang="en-US" sz="2200" dirty="0">
                <a:latin typeface="Times New Roman" pitchFamily="18" charset="0"/>
                <a:cs typeface="Times New Roman" pitchFamily="18" charset="0"/>
              </a:rPr>
              <a:t> Nam </a:t>
            </a:r>
            <a:r>
              <a:rPr lang="en-US" sz="2200" dirty="0" err="1">
                <a:latin typeface="Times New Roman" pitchFamily="18" charset="0"/>
                <a:cs typeface="Times New Roman" pitchFamily="18" charset="0"/>
              </a:rPr>
              <a:t>đang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2.900m</a:t>
            </a:r>
            <a:r>
              <a:rPr lang="en-US" sz="2200" baseline="30000" dirty="0" smtClean="0">
                <a:latin typeface="Times New Roman" pitchFamily="18" charset="0"/>
                <a:cs typeface="Times New Roman" pitchFamily="18" charset="0"/>
              </a:rPr>
              <a:t>3</a:t>
            </a:r>
            <a:r>
              <a:rPr lang="en-US" sz="2200" dirty="0" smtClean="0">
                <a:latin typeface="Times New Roman" pitchFamily="18" charset="0"/>
                <a:cs typeface="Times New Roman" pitchFamily="18" charset="0"/>
              </a:rPr>
              <a:t>/</a:t>
            </a:r>
            <a:r>
              <a:rPr lang="en-US" sz="2200" dirty="0" err="1" smtClean="0">
                <a:latin typeface="Times New Roman" pitchFamily="18" charset="0"/>
                <a:cs typeface="Times New Roman" pitchFamily="18" charset="0"/>
              </a:rPr>
              <a:t>ng</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với</a:t>
            </a:r>
            <a:r>
              <a:rPr lang="en-US" sz="2200" dirty="0" smtClean="0">
                <a:latin typeface="Times New Roman" pitchFamily="18" charset="0"/>
                <a:cs typeface="Times New Roman" pitchFamily="18" charset="0"/>
              </a:rPr>
              <a:t> 21 </a:t>
            </a:r>
            <a:r>
              <a:rPr lang="en-US" sz="2200" dirty="0" err="1" smtClean="0">
                <a:latin typeface="Times New Roman" pitchFamily="18" charset="0"/>
                <a:cs typeface="Times New Roman" pitchFamily="18" charset="0"/>
              </a:rPr>
              <a:t>giếng</a:t>
            </a:r>
            <a:r>
              <a:rPr lang="en-US" sz="2200" dirty="0" smtClean="0">
                <a:latin typeface="Times New Roman" pitchFamily="18" charset="0"/>
                <a:cs typeface="Times New Roman" pitchFamily="18" charset="0"/>
              </a:rPr>
              <a:t>.</a:t>
            </a:r>
          </a:p>
          <a:p>
            <a:pPr marL="342900" indent="-342900" algn="just">
              <a:buFontTx/>
              <a:buChar char="-"/>
            </a:pPr>
            <a:r>
              <a:rPr lang="en-US" sz="2200" dirty="0" err="1" smtClean="0">
                <a:latin typeface="Times New Roman" pitchFamily="18" charset="0"/>
                <a:cs typeface="Times New Roman" pitchFamily="18" charset="0"/>
              </a:rPr>
              <a:t>Về</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nhỏ</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lẻ</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gồm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hộ</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doanh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nghiệp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nhỏ</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lẻ</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đang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dưới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sử</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dụng</a:t>
            </a:r>
            <a:r>
              <a:rPr lang="en-US" sz="2200" dirty="0">
                <a:latin typeface="Times New Roman" pitchFamily="18" charset="0"/>
                <a:cs typeface="Times New Roman" pitchFamily="18" charset="0"/>
              </a:rPr>
              <a:t> ở </a:t>
            </a:r>
            <a:r>
              <a:rPr lang="en-US" sz="2200" dirty="0" err="1">
                <a:latin typeface="Times New Roman" pitchFamily="18" charset="0"/>
                <a:cs typeface="Times New Roman" pitchFamily="18" charset="0"/>
              </a:rPr>
              <a:t>dạng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giếng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đào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khoan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nhỏ</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sử</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dụng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cấp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cấp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Phủ</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Lý</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lấy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Đáy</a:t>
            </a:r>
            <a:r>
              <a:rPr lang="en-US" sz="2200" dirty="0">
                <a:latin typeface="Times New Roman" pitchFamily="18" charset="0"/>
                <a:cs typeface="Times New Roman" pitchFamily="18" charset="0"/>
              </a:rPr>
              <a:t>).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9391" y="3153734"/>
            <a:ext cx="5048092" cy="316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493935" y="6281516"/>
            <a:ext cx="4559005" cy="430887"/>
          </a:xfrm>
          <a:prstGeom prst="rect">
            <a:avLst/>
          </a:prstGeom>
        </p:spPr>
        <p:txBody>
          <a:bodyPr wrap="none">
            <a:spAutoFit/>
          </a:bodyPr>
          <a:lstStyle/>
          <a:p>
            <a:r>
              <a:rPr lang="en-US" sz="2200" dirty="0" err="1" smtClean="0">
                <a:latin typeface="Times New Roman" pitchFamily="18" charset="0"/>
                <a:cs typeface="Times New Roman" pitchFamily="18" charset="0"/>
              </a:rPr>
              <a:t>Công</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ty</a:t>
            </a:r>
            <a:r>
              <a:rPr lang="en-US" sz="2200" dirty="0">
                <a:latin typeface="Times New Roman" pitchFamily="18" charset="0"/>
                <a:cs typeface="Times New Roman" pitchFamily="18" charset="0"/>
              </a:rPr>
              <a:t> TNHH Number One </a:t>
            </a:r>
            <a:r>
              <a:rPr lang="en-US" sz="2200" dirty="0" err="1">
                <a:latin typeface="Times New Roman" pitchFamily="18" charset="0"/>
                <a:cs typeface="Times New Roman" pitchFamily="18" charset="0"/>
              </a:rPr>
              <a:t>Hà</a:t>
            </a:r>
            <a:r>
              <a:rPr lang="en-US" sz="2200" dirty="0">
                <a:latin typeface="Times New Roman" pitchFamily="18" charset="0"/>
                <a:cs typeface="Times New Roman" pitchFamily="18" charset="0"/>
              </a:rPr>
              <a:t> Nam </a:t>
            </a:r>
          </a:p>
        </p:txBody>
      </p:sp>
    </p:spTree>
    <p:extLst>
      <p:ext uri="{BB962C8B-B14F-4D97-AF65-F5344CB8AC3E}">
        <p14:creationId xmlns:p14="http://schemas.microsoft.com/office/powerpoint/2010/main" val="29000568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86070"/>
            <a:ext cx="8686800" cy="830997"/>
          </a:xfrm>
          <a:prstGeom prst="rect">
            <a:avLst/>
          </a:prstGeom>
        </p:spPr>
        <p:txBody>
          <a:bodyPr wrap="square">
            <a:spAutoFit/>
          </a:bodyPr>
          <a:lstStyle/>
          <a:p>
            <a:pPr marL="0" lvl="1"/>
            <a:r>
              <a:rPr lang="en-US" sz="2400" b="1" dirty="0" smtClean="0">
                <a:latin typeface="Times New Roman" pitchFamily="18" charset="0"/>
                <a:cs typeface="Times New Roman" pitchFamily="18" charset="0"/>
              </a:rPr>
              <a:t>3.6.  </a:t>
            </a:r>
            <a:r>
              <a:rPr lang="en-US" sz="2400" b="1" dirty="0" err="1">
                <a:latin typeface="Times New Roman" pitchFamily="18" charset="0"/>
                <a:cs typeface="Times New Roman" pitchFamily="18" charset="0"/>
              </a:rPr>
              <a:t>Đánh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giá</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chất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lượng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nước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của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tầng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chứa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nước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dự</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kiến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khai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thác</a:t>
            </a:r>
            <a:endParaRPr lang="en-US" sz="2400" dirty="0">
              <a:latin typeface="Times New Roman" pitchFamily="18" charset="0"/>
              <a:cs typeface="Times New Roman" pitchFamily="18" charset="0"/>
            </a:endParaRPr>
          </a:p>
        </p:txBody>
      </p:sp>
      <p:sp>
        <p:nvSpPr>
          <p:cNvPr id="3" name="Rectangle 2"/>
          <p:cNvSpPr/>
          <p:nvPr/>
        </p:nvSpPr>
        <p:spPr>
          <a:xfrm>
            <a:off x="142068" y="1148169"/>
            <a:ext cx="4876800" cy="5170646"/>
          </a:xfrm>
          <a:prstGeom prst="rect">
            <a:avLst/>
          </a:prstGeom>
        </p:spPr>
        <p:txBody>
          <a:bodyPr wrap="square">
            <a:spAutoFit/>
          </a:bodyPr>
          <a:lstStyle/>
          <a:p>
            <a:pPr marL="285750" indent="-285750" algn="just">
              <a:buFont typeface="Wingdings" pitchFamily="2" charset="2"/>
              <a:buChar char="v"/>
            </a:pPr>
            <a:r>
              <a:rPr lang="en-US" sz="2200" dirty="0" err="1" smtClean="0">
                <a:latin typeface="Times New Roman" pitchFamily="18" charset="0"/>
                <a:cs typeface="Times New Roman" pitchFamily="18" charset="0"/>
              </a:rPr>
              <a:t>Số</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mẫu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được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lấy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đánh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7 </a:t>
            </a:r>
            <a:r>
              <a:rPr lang="en-US" sz="2200" dirty="0" err="1">
                <a:latin typeface="Times New Roman" pitchFamily="18" charset="0"/>
                <a:cs typeface="Times New Roman" pitchFamily="18" charset="0"/>
              </a:rPr>
              <a:t>mẫu</a:t>
            </a:r>
            <a:r>
              <a:rPr lang="en-US" sz="2200" dirty="0">
                <a:latin typeface="Times New Roman" pitchFamily="18" charset="0"/>
                <a:cs typeface="Times New Roman" pitchFamily="18" charset="0"/>
              </a:rPr>
              <a:t>. </a:t>
            </a:r>
            <a:endParaRPr lang="en-US" sz="2200" dirty="0" smtClean="0">
              <a:latin typeface="Times New Roman" pitchFamily="18" charset="0"/>
              <a:cs typeface="Times New Roman" pitchFamily="18" charset="0"/>
            </a:endParaRPr>
          </a:p>
          <a:p>
            <a:pPr marL="285750" indent="-285750" algn="just">
              <a:buFont typeface="Wingdings" pitchFamily="2" charset="2"/>
              <a:buChar char="v"/>
            </a:pPr>
            <a:r>
              <a:rPr lang="en-US" sz="2200" dirty="0" err="1" smtClean="0">
                <a:latin typeface="Times New Roman" pitchFamily="18" charset="0"/>
                <a:cs typeface="Times New Roman" pitchFamily="18" charset="0"/>
              </a:rPr>
              <a:t>Chất</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được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đánh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thấy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tốt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chỉ</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tiêu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tiêu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chuẩn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ăn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uống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theo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tại</a:t>
            </a:r>
            <a:r>
              <a:rPr lang="en-US" sz="2200" dirty="0">
                <a:latin typeface="Times New Roman" pitchFamily="18" charset="0"/>
                <a:cs typeface="Times New Roman" pitchFamily="18" charset="0"/>
              </a:rPr>
              <a:t> QCVN 01:2009/BYT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ngầm</a:t>
            </a:r>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QCVN09:2009/BTNMT</a:t>
            </a:r>
          </a:p>
          <a:p>
            <a:pPr marL="285750" indent="-285750" algn="just">
              <a:buFont typeface="Wingdings" pitchFamily="2" charset="2"/>
              <a:buChar char="v"/>
            </a:pPr>
            <a:r>
              <a:rPr lang="en-US" sz="2200" dirty="0" err="1">
                <a:latin typeface="Times New Roman" pitchFamily="18" charset="0"/>
                <a:cs typeface="Times New Roman" pitchFamily="18" charset="0"/>
              </a:rPr>
              <a:t>Tài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liệu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hút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thí</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nghiệm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hút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giật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cấp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thấy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năng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t</a:t>
            </a:r>
            <a:r>
              <a:rPr lang="en-US" sz="2200" baseline="-25000" dirty="0">
                <a:latin typeface="Times New Roman" pitchFamily="18" charset="0"/>
                <a:cs typeface="Times New Roman" pitchFamily="18" charset="0"/>
              </a:rPr>
              <a:t>2</a:t>
            </a:r>
            <a:r>
              <a:rPr lang="en-US" sz="2200" dirty="0">
                <a:latin typeface="Times New Roman" pitchFamily="18" charset="0"/>
                <a:cs typeface="Times New Roman" pitchFamily="18" charset="0"/>
              </a:rPr>
              <a:t>a</a:t>
            </a:r>
            <a:r>
              <a:rPr lang="en-US" sz="2200" i="1" dirty="0">
                <a:latin typeface="Times New Roman" pitchFamily="18" charset="0"/>
                <a:cs typeface="Times New Roman" pitchFamily="18" charset="0"/>
              </a:rPr>
              <a:t>đg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triển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vọng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thi</a:t>
            </a:r>
            <a:r>
              <a:rPr lang="en-US" sz="2200" dirty="0" smtClean="0">
                <a:latin typeface="Times New Roman" pitchFamily="18" charset="0"/>
                <a:cs typeface="Times New Roman" pitchFamily="18" charset="0"/>
              </a:rPr>
              <a:t>.</a:t>
            </a:r>
          </a:p>
          <a:p>
            <a:pPr marL="285750" indent="-285750" algn="just">
              <a:buFont typeface="Wingdings" pitchFamily="2" charset="2"/>
              <a:buChar char="v"/>
            </a:pPr>
            <a:r>
              <a:rPr lang="en-US" sz="2200" dirty="0" err="1">
                <a:latin typeface="Times New Roman" pitchFamily="18" charset="0"/>
                <a:cs typeface="Times New Roman" pitchFamily="18" charset="0"/>
              </a:rPr>
              <a:t>Lưu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được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lựa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chọn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dựa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tài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liệu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hút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giật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cấp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toán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hiệu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65-70%.</a:t>
            </a:r>
          </a:p>
        </p:txBody>
      </p:sp>
      <p:pic>
        <p:nvPicPr>
          <p:cNvPr id="4" name="Picture 3" descr="E:\anh thuc dia ha nam ngay 20.4.2017\IMG_5613.JPG"/>
          <p:cNvPicPr/>
          <p:nvPr/>
        </p:nvPicPr>
        <p:blipFill rotWithShape="1">
          <a:blip r:embed="rId2" cstate="print">
            <a:extLst>
              <a:ext uri="{28A0092B-C50C-407E-A947-70E740481C1C}">
                <a14:useLocalDpi xmlns:a14="http://schemas.microsoft.com/office/drawing/2010/main" val="0"/>
              </a:ext>
            </a:extLst>
          </a:blip>
          <a:srcRect b="20806"/>
          <a:stretch/>
        </p:blipFill>
        <p:spPr bwMode="auto">
          <a:xfrm>
            <a:off x="5257800" y="1371292"/>
            <a:ext cx="3581400" cy="47244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801620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5831" y="0"/>
            <a:ext cx="9106545" cy="990600"/>
          </a:xfrm>
          <a:prstGeom prst="roundRect">
            <a:avLst/>
          </a:prstGeom>
          <a:solidFill>
            <a:schemeClr val="accent2">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Times New Roman" pitchFamily="18" charset="0"/>
                <a:cs typeface="Times New Roman" pitchFamily="18" charset="0"/>
              </a:rPr>
              <a:t>CHƯƠNG </a:t>
            </a:r>
            <a:r>
              <a:rPr lang="en-US" sz="2400" b="1" dirty="0" smtClean="0">
                <a:latin typeface="Times New Roman" pitchFamily="18" charset="0"/>
                <a:cs typeface="Times New Roman" pitchFamily="18" charset="0"/>
              </a:rPr>
              <a:t>4</a:t>
            </a:r>
          </a:p>
          <a:p>
            <a:pPr algn="ctr"/>
            <a:r>
              <a:rPr lang="en-US" sz="2400" b="1" dirty="0" smtClean="0">
                <a:latin typeface="Times New Roman" pitchFamily="18" charset="0"/>
                <a:cs typeface="Times New Roman" pitchFamily="18" charset="0"/>
              </a:rPr>
              <a:t>BỐ </a:t>
            </a:r>
            <a:r>
              <a:rPr lang="en-US" sz="2400" b="1" dirty="0">
                <a:latin typeface="Times New Roman" pitchFamily="18" charset="0"/>
                <a:cs typeface="Times New Roman" pitchFamily="18" charset="0"/>
              </a:rPr>
              <a:t>TRÍ SƠ ĐỒ KHAI THÁC VÀ TÍNH TOÁN TRỮ LƯỢNG</a:t>
            </a:r>
          </a:p>
        </p:txBody>
      </p:sp>
      <p:sp>
        <p:nvSpPr>
          <p:cNvPr id="3" name="Rectangle 2"/>
          <p:cNvSpPr/>
          <p:nvPr/>
        </p:nvSpPr>
        <p:spPr>
          <a:xfrm>
            <a:off x="227309" y="1066800"/>
            <a:ext cx="8382000" cy="830997"/>
          </a:xfrm>
          <a:prstGeom prst="rect">
            <a:avLst/>
          </a:prstGeom>
        </p:spPr>
        <p:txBody>
          <a:bodyPr wrap="square">
            <a:spAutoFit/>
          </a:bodyPr>
          <a:lstStyle/>
          <a:p>
            <a:r>
              <a:rPr lang="en-US" sz="2400" b="1" dirty="0">
                <a:latin typeface="Times New Roman" pitchFamily="18" charset="0"/>
                <a:cs typeface="Times New Roman" pitchFamily="18" charset="0"/>
              </a:rPr>
              <a:t>4.1. </a:t>
            </a:r>
            <a:r>
              <a:rPr lang="en-US" sz="2400" b="1" dirty="0" err="1">
                <a:latin typeface="Times New Roman" pitchFamily="18" charset="0"/>
                <a:cs typeface="Times New Roman" pitchFamily="18" charset="0"/>
              </a:rPr>
              <a:t>Tính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toán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thông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sô</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địa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chất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thủy</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văn</a:t>
            </a:r>
            <a:endParaRPr lang="en-US" sz="2400" b="1" dirty="0">
              <a:latin typeface="Times New Roman" pitchFamily="18" charset="0"/>
              <a:cs typeface="Times New Roman" pitchFamily="18" charset="0"/>
            </a:endParaRPr>
          </a:p>
          <a:p>
            <a:r>
              <a:rPr lang="en-US" sz="2400" b="1" i="1" dirty="0">
                <a:latin typeface="Times New Roman" pitchFamily="18" charset="0"/>
                <a:cs typeface="Times New Roman" pitchFamily="18" charset="0"/>
              </a:rPr>
              <a:t>4.1.1 </a:t>
            </a:r>
            <a:r>
              <a:rPr lang="en-US" sz="2400" b="1" i="1" dirty="0" err="1">
                <a:latin typeface="Times New Roman" pitchFamily="18" charset="0"/>
                <a:cs typeface="Times New Roman" pitchFamily="18" charset="0"/>
              </a:rPr>
              <a:t>Tính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toán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thông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số</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địa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chất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thuỷ</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văn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theo</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tài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liệu</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hút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nước</a:t>
            </a:r>
            <a:endParaRPr lang="en-US" sz="2400" b="1" i="1" dirty="0">
              <a:latin typeface="Times New Roman" pitchFamily="18" charset="0"/>
              <a:cs typeface="Times New Roman" pitchFamily="18" charset="0"/>
            </a:endParaRPr>
          </a:p>
        </p:txBody>
      </p:sp>
      <p:sp>
        <p:nvSpPr>
          <p:cNvPr id="4" name="Rectangle 3"/>
          <p:cNvSpPr/>
          <p:nvPr/>
        </p:nvSpPr>
        <p:spPr>
          <a:xfrm>
            <a:off x="211414" y="1879144"/>
            <a:ext cx="4909088" cy="2123658"/>
          </a:xfrm>
          <a:prstGeom prst="rect">
            <a:avLst/>
          </a:prstGeom>
        </p:spPr>
        <p:txBody>
          <a:bodyPr wrap="square">
            <a:spAutoFit/>
          </a:bodyPr>
          <a:lstStyle/>
          <a:p>
            <a:pPr algn="just"/>
            <a:r>
              <a:rPr lang="en-US" sz="2200" dirty="0" err="1" smtClean="0">
                <a:latin typeface="Times New Roman" pitchFamily="18" charset="0"/>
                <a:cs typeface="Times New Roman" pitchFamily="18" charset="0"/>
              </a:rPr>
              <a:t>Đối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với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vực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thị</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trấn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Kiện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Khê</a:t>
            </a:r>
            <a:r>
              <a:rPr lang="en-US" sz="2200" dirty="0" smtClean="0">
                <a:latin typeface="Times New Roman" pitchFamily="18" charset="0"/>
                <a:cs typeface="Times New Roman" pitchFamily="18" charset="0"/>
              </a:rPr>
              <a:t>, do </a:t>
            </a:r>
            <a:r>
              <a:rPr lang="en-US" sz="2200" dirty="0" err="1" smtClean="0">
                <a:latin typeface="Times New Roman" pitchFamily="18" charset="0"/>
                <a:cs typeface="Times New Roman" pitchFamily="18" charset="0"/>
              </a:rPr>
              <a:t>tầng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chứa</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nước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là</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tầng</a:t>
            </a:r>
            <a:r>
              <a:rPr lang="en-US" sz="2200" dirty="0" smtClean="0">
                <a:latin typeface="Times New Roman" pitchFamily="18" charset="0"/>
                <a:cs typeface="Times New Roman" pitchFamily="18" charset="0"/>
              </a:rPr>
              <a:t> t</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a</a:t>
            </a:r>
            <a:r>
              <a:rPr lang="en-US" sz="2200" i="1" dirty="0" smtClean="0">
                <a:latin typeface="Times New Roman" pitchFamily="18" charset="0"/>
                <a:cs typeface="Times New Roman" pitchFamily="18" charset="0"/>
              </a:rPr>
              <a:t>đg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cấu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tạo</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phức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tạp</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tài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liệu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hút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nước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là</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hút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đơn</a:t>
            </a:r>
            <a:r>
              <a:rPr lang="en-US" sz="2200" dirty="0" smtClean="0">
                <a:latin typeface="Times New Roman" pitchFamily="18" charset="0"/>
                <a:cs typeface="Times New Roman" pitchFamily="18" charset="0"/>
              </a:rPr>
              <a:t> ở </a:t>
            </a:r>
            <a:r>
              <a:rPr lang="en-US" sz="2200" dirty="0" err="1" smtClean="0">
                <a:latin typeface="Times New Roman" pitchFamily="18" charset="0"/>
                <a:cs typeface="Times New Roman" pitchFamily="18" charset="0"/>
              </a:rPr>
              <a:t>các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lỗ</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khoan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lưu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lượng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hút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nước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ổn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định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nên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chúng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tôi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sử</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dụng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phương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pháp</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tính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toán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bằng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phương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pháp</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thủy</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lực</a:t>
            </a:r>
            <a:r>
              <a:rPr lang="en-US" sz="2200" dirty="0" smtClean="0">
                <a:latin typeface="Times New Roman" pitchFamily="18" charset="0"/>
                <a:cs typeface="Times New Roman" pitchFamily="18" charset="0"/>
              </a:rPr>
              <a:t>. </a:t>
            </a:r>
            <a:endParaRPr lang="en-US" sz="2200" dirty="0">
              <a:latin typeface="Times New Roman" pitchFamily="18" charset="0"/>
              <a:cs typeface="Times New Roman" pitchFamily="18" charset="0"/>
            </a:endParaRPr>
          </a:p>
        </p:txBody>
      </p:sp>
      <p:grpSp>
        <p:nvGrpSpPr>
          <p:cNvPr id="5" name="Group 4"/>
          <p:cNvGrpSpPr>
            <a:grpSpLocks noChangeAspect="1"/>
          </p:cNvGrpSpPr>
          <p:nvPr/>
        </p:nvGrpSpPr>
        <p:grpSpPr bwMode="auto">
          <a:xfrm>
            <a:off x="4307608" y="2569096"/>
            <a:ext cx="5250939" cy="2939505"/>
            <a:chOff x="3601" y="10145"/>
            <a:chExt cx="6840" cy="3829"/>
          </a:xfrm>
        </p:grpSpPr>
        <p:sp>
          <p:nvSpPr>
            <p:cNvPr id="6" name="AutoShape 14"/>
            <p:cNvSpPr>
              <a:spLocks noChangeAspect="1" noChangeArrowheads="1" noTextEdit="1"/>
            </p:cNvSpPr>
            <p:nvPr/>
          </p:nvSpPr>
          <p:spPr bwMode="auto">
            <a:xfrm>
              <a:off x="3601" y="10145"/>
              <a:ext cx="6840" cy="3829"/>
            </a:xfrm>
            <a:prstGeom prst="rect">
              <a:avLst/>
            </a:prstGeom>
            <a:noFill/>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sz="2000">
                <a:latin typeface="Times New Roman" pitchFamily="18" charset="0"/>
                <a:cs typeface="Times New Roman" pitchFamily="18" charset="0"/>
              </a:endParaRPr>
            </a:p>
          </p:txBody>
        </p:sp>
        <p:sp>
          <p:nvSpPr>
            <p:cNvPr id="7" name="Text Box 15"/>
            <p:cNvSpPr txBox="1">
              <a:spLocks noChangeArrowheads="1"/>
            </p:cNvSpPr>
            <p:nvPr/>
          </p:nvSpPr>
          <p:spPr bwMode="auto">
            <a:xfrm>
              <a:off x="8100" y="13001"/>
              <a:ext cx="1639" cy="7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l">
                <a:lnSpc>
                  <a:spcPct val="130000"/>
                </a:lnSpc>
                <a:spcBef>
                  <a:spcPts val="720"/>
                </a:spcBef>
                <a:spcAft>
                  <a:spcPts val="720"/>
                </a:spcAft>
              </a:pPr>
              <a:r>
                <a:rPr lang="en-US" sz="2000">
                  <a:effectLst/>
                  <a:latin typeface="Times New Roman" pitchFamily="18" charset="0"/>
                  <a:ea typeface="Times New Roman"/>
                  <a:cs typeface="Times New Roman" pitchFamily="18" charset="0"/>
                </a:rPr>
                <a:t>lgt</a:t>
              </a:r>
            </a:p>
          </p:txBody>
        </p:sp>
        <p:grpSp>
          <p:nvGrpSpPr>
            <p:cNvPr id="8" name="Group 7"/>
            <p:cNvGrpSpPr>
              <a:grpSpLocks/>
            </p:cNvGrpSpPr>
            <p:nvPr/>
          </p:nvGrpSpPr>
          <p:grpSpPr bwMode="auto">
            <a:xfrm>
              <a:off x="4546" y="10716"/>
              <a:ext cx="4814" cy="3008"/>
              <a:chOff x="4546" y="10716"/>
              <a:chExt cx="4814" cy="3008"/>
            </a:xfrm>
          </p:grpSpPr>
          <p:cxnSp>
            <p:nvCxnSpPr>
              <p:cNvPr id="13" name="Line 17"/>
              <p:cNvCxnSpPr/>
              <p:nvPr/>
            </p:nvCxnSpPr>
            <p:spPr bwMode="auto">
              <a:xfrm>
                <a:off x="5261" y="12621"/>
                <a:ext cx="0" cy="3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4" name="Line 18"/>
              <p:cNvCxnSpPr/>
              <p:nvPr/>
            </p:nvCxnSpPr>
            <p:spPr bwMode="auto">
              <a:xfrm flipV="1">
                <a:off x="5261" y="10716"/>
                <a:ext cx="3918" cy="152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5" name="AutoShape 19"/>
              <p:cNvSpPr>
                <a:spLocks/>
              </p:cNvSpPr>
              <p:nvPr/>
            </p:nvSpPr>
            <p:spPr bwMode="auto">
              <a:xfrm>
                <a:off x="5121" y="12239"/>
                <a:ext cx="140" cy="762"/>
              </a:xfrm>
              <a:prstGeom prst="leftBrace">
                <a:avLst>
                  <a:gd name="adj1" fmla="val 45357"/>
                  <a:gd name="adj2" fmla="val 5000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sz="2000">
                  <a:latin typeface="Times New Roman" pitchFamily="18" charset="0"/>
                  <a:cs typeface="Times New Roman" pitchFamily="18" charset="0"/>
                </a:endParaRPr>
              </a:p>
            </p:txBody>
          </p:sp>
          <p:cxnSp>
            <p:nvCxnSpPr>
              <p:cNvPr id="16" name="Line 20"/>
              <p:cNvCxnSpPr/>
              <p:nvPr/>
            </p:nvCxnSpPr>
            <p:spPr bwMode="auto">
              <a:xfrm>
                <a:off x="8199" y="11096"/>
                <a:ext cx="0" cy="1905"/>
              </a:xfrm>
              <a:prstGeom prst="line">
                <a:avLst/>
              </a:prstGeom>
              <a:noFill/>
              <a:ln w="9525">
                <a:solidFill>
                  <a:srgbClr val="000000"/>
                </a:solidFill>
                <a:prstDash val="lgDash"/>
                <a:round/>
                <a:headEnd/>
                <a:tailEnd/>
              </a:ln>
              <a:extLst>
                <a:ext uri="{909E8E84-426E-40DD-AFC4-6F175D3DCCD1}">
                  <a14:hiddenFill xmlns:a14="http://schemas.microsoft.com/office/drawing/2010/main">
                    <a:noFill/>
                  </a14:hiddenFill>
                </a:ext>
              </a:extLst>
            </p:spPr>
          </p:cxnSp>
          <p:sp>
            <p:nvSpPr>
              <p:cNvPr id="17" name="Freeform 16"/>
              <p:cNvSpPr>
                <a:spLocks/>
              </p:cNvSpPr>
              <p:nvPr/>
            </p:nvSpPr>
            <p:spPr bwMode="auto">
              <a:xfrm>
                <a:off x="5805" y="12030"/>
                <a:ext cx="89" cy="195"/>
              </a:xfrm>
              <a:custGeom>
                <a:avLst/>
                <a:gdLst>
                  <a:gd name="T0" fmla="*/ 0 w 90"/>
                  <a:gd name="T1" fmla="*/ 0 h 195"/>
                  <a:gd name="T2" fmla="*/ 90 w 90"/>
                  <a:gd name="T3" fmla="*/ 195 h 195"/>
                </a:gdLst>
                <a:ahLst/>
                <a:cxnLst>
                  <a:cxn ang="0">
                    <a:pos x="T0" y="T1"/>
                  </a:cxn>
                  <a:cxn ang="0">
                    <a:pos x="T2" y="T3"/>
                  </a:cxn>
                </a:cxnLst>
                <a:rect l="0" t="0" r="r" b="b"/>
                <a:pathLst>
                  <a:path w="90" h="195">
                    <a:moveTo>
                      <a:pt x="0" y="0"/>
                    </a:moveTo>
                    <a:cubicBezTo>
                      <a:pt x="84" y="56"/>
                      <a:pt x="90" y="97"/>
                      <a:pt x="90" y="195"/>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sz="2000">
                  <a:latin typeface="Times New Roman" pitchFamily="18" charset="0"/>
                  <a:cs typeface="Times New Roman" pitchFamily="18" charset="0"/>
                </a:endParaRPr>
              </a:p>
            </p:txBody>
          </p:sp>
          <p:sp>
            <p:nvSpPr>
              <p:cNvPr id="18" name="Text Box 22"/>
              <p:cNvSpPr txBox="1">
                <a:spLocks noChangeArrowheads="1"/>
              </p:cNvSpPr>
              <p:nvPr/>
            </p:nvSpPr>
            <p:spPr bwMode="auto">
              <a:xfrm>
                <a:off x="6211" y="11772"/>
                <a:ext cx="1618"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l">
                  <a:lnSpc>
                    <a:spcPct val="130000"/>
                  </a:lnSpc>
                  <a:spcBef>
                    <a:spcPts val="720"/>
                  </a:spcBef>
                  <a:spcAft>
                    <a:spcPts val="720"/>
                  </a:spcAft>
                </a:pPr>
                <a:r>
                  <a:rPr lang="en-US" sz="2000">
                    <a:effectLst/>
                    <a:latin typeface="Times New Roman" pitchFamily="18" charset="0"/>
                    <a:ea typeface="Times New Roman"/>
                    <a:cs typeface="Times New Roman" pitchFamily="18" charset="0"/>
                  </a:rPr>
                  <a:t>C</a:t>
                </a:r>
                <a:r>
                  <a:rPr lang="en-US" sz="2000" baseline="-25000">
                    <a:effectLst/>
                    <a:latin typeface="Times New Roman" pitchFamily="18" charset="0"/>
                    <a:ea typeface="Times New Roman"/>
                    <a:cs typeface="Times New Roman" pitchFamily="18" charset="0"/>
                  </a:rPr>
                  <a:t>t</a:t>
                </a:r>
                <a:r>
                  <a:rPr lang="en-US" sz="2000">
                    <a:effectLst/>
                    <a:latin typeface="Times New Roman" pitchFamily="18" charset="0"/>
                    <a:ea typeface="Times New Roman"/>
                    <a:cs typeface="Times New Roman" pitchFamily="18" charset="0"/>
                  </a:rPr>
                  <a:t> = tg</a:t>
                </a:r>
                <a:r>
                  <a:rPr lang="en-US" sz="2000">
                    <a:effectLst/>
                    <a:latin typeface="Times New Roman" pitchFamily="18" charset="0"/>
                    <a:ea typeface="Times New Roman"/>
                    <a:cs typeface="Times New Roman" pitchFamily="18" charset="0"/>
                    <a:sym typeface="Symbol"/>
                  </a:rPr>
                  <a:t></a:t>
                </a:r>
                <a:endParaRPr lang="en-US" sz="2000">
                  <a:effectLst/>
                  <a:latin typeface="Times New Roman" pitchFamily="18" charset="0"/>
                  <a:ea typeface="Times New Roman"/>
                  <a:cs typeface="Times New Roman" pitchFamily="18" charset="0"/>
                </a:endParaRPr>
              </a:p>
            </p:txBody>
          </p:sp>
          <p:cxnSp>
            <p:nvCxnSpPr>
              <p:cNvPr id="19" name="Line 23"/>
              <p:cNvCxnSpPr/>
              <p:nvPr/>
            </p:nvCxnSpPr>
            <p:spPr bwMode="auto">
              <a:xfrm>
                <a:off x="5261" y="12239"/>
                <a:ext cx="3779"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0" name="Text Box 24"/>
              <p:cNvSpPr txBox="1">
                <a:spLocks noChangeArrowheads="1"/>
              </p:cNvSpPr>
              <p:nvPr/>
            </p:nvSpPr>
            <p:spPr bwMode="auto">
              <a:xfrm>
                <a:off x="4754" y="12062"/>
                <a:ext cx="1337" cy="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l">
                  <a:lnSpc>
                    <a:spcPct val="130000"/>
                  </a:lnSpc>
                  <a:spcBef>
                    <a:spcPts val="720"/>
                  </a:spcBef>
                  <a:spcAft>
                    <a:spcPts val="720"/>
                  </a:spcAft>
                </a:pPr>
                <a:r>
                  <a:rPr lang="en-US" sz="2000">
                    <a:effectLst/>
                    <a:latin typeface="Times New Roman" pitchFamily="18" charset="0"/>
                    <a:ea typeface="Times New Roman"/>
                    <a:cs typeface="Times New Roman" pitchFamily="18" charset="0"/>
                  </a:rPr>
                  <a:t>A</a:t>
                </a:r>
                <a:r>
                  <a:rPr lang="en-US" sz="2000" baseline="-25000">
                    <a:effectLst/>
                    <a:latin typeface="Times New Roman" pitchFamily="18" charset="0"/>
                    <a:ea typeface="Times New Roman"/>
                    <a:cs typeface="Times New Roman" pitchFamily="18" charset="0"/>
                  </a:rPr>
                  <a:t>t</a:t>
                </a:r>
                <a:endParaRPr lang="en-US" sz="2000">
                  <a:effectLst/>
                  <a:latin typeface="Times New Roman" pitchFamily="18" charset="0"/>
                  <a:ea typeface="Times New Roman"/>
                  <a:cs typeface="Times New Roman" pitchFamily="18" charset="0"/>
                </a:endParaRPr>
              </a:p>
            </p:txBody>
          </p:sp>
          <p:sp>
            <p:nvSpPr>
              <p:cNvPr id="21" name="Text Box 25"/>
              <p:cNvSpPr txBox="1">
                <a:spLocks noChangeArrowheads="1"/>
              </p:cNvSpPr>
              <p:nvPr/>
            </p:nvSpPr>
            <p:spPr bwMode="auto">
              <a:xfrm>
                <a:off x="4546" y="10817"/>
                <a:ext cx="897" cy="6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30000"/>
                  </a:lnSpc>
                  <a:spcBef>
                    <a:spcPts val="720"/>
                  </a:spcBef>
                  <a:spcAft>
                    <a:spcPts val="720"/>
                  </a:spcAft>
                </a:pPr>
                <a:r>
                  <a:rPr lang="en-US" sz="2000">
                    <a:effectLst/>
                    <a:latin typeface="Times New Roman" pitchFamily="18" charset="0"/>
                    <a:ea typeface="Times New Roman"/>
                    <a:cs typeface="Times New Roman" pitchFamily="18" charset="0"/>
                  </a:rPr>
                  <a:t>S</a:t>
                </a:r>
                <a:r>
                  <a:rPr lang="en-US" sz="2000" baseline="-25000">
                    <a:effectLst/>
                    <a:latin typeface="Times New Roman" pitchFamily="18" charset="0"/>
                    <a:ea typeface="Times New Roman"/>
                    <a:cs typeface="Times New Roman" pitchFamily="18" charset="0"/>
                  </a:rPr>
                  <a:t>1</a:t>
                </a:r>
                <a:endParaRPr lang="en-US" sz="2000">
                  <a:effectLst/>
                  <a:latin typeface="Times New Roman" pitchFamily="18" charset="0"/>
                  <a:ea typeface="Times New Roman"/>
                  <a:cs typeface="Times New Roman" pitchFamily="18" charset="0"/>
                </a:endParaRPr>
              </a:p>
            </p:txBody>
          </p:sp>
          <p:sp>
            <p:nvSpPr>
              <p:cNvPr id="22" name="Text Box 26"/>
              <p:cNvSpPr txBox="1">
                <a:spLocks noChangeArrowheads="1"/>
              </p:cNvSpPr>
              <p:nvPr/>
            </p:nvSpPr>
            <p:spPr bwMode="auto">
              <a:xfrm>
                <a:off x="4601" y="11278"/>
                <a:ext cx="899" cy="5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30000"/>
                  </a:lnSpc>
                  <a:spcBef>
                    <a:spcPts val="720"/>
                  </a:spcBef>
                  <a:spcAft>
                    <a:spcPts val="720"/>
                  </a:spcAft>
                </a:pPr>
                <a:r>
                  <a:rPr lang="en-US" sz="2000">
                    <a:effectLst/>
                    <a:latin typeface="Times New Roman" pitchFamily="18" charset="0"/>
                    <a:ea typeface="Times New Roman"/>
                    <a:cs typeface="Times New Roman" pitchFamily="18" charset="0"/>
                  </a:rPr>
                  <a:t>S</a:t>
                </a:r>
                <a:r>
                  <a:rPr lang="en-US" sz="2000" baseline="-25000">
                    <a:effectLst/>
                    <a:latin typeface="Times New Roman" pitchFamily="18" charset="0"/>
                    <a:ea typeface="Times New Roman"/>
                    <a:cs typeface="Times New Roman" pitchFamily="18" charset="0"/>
                  </a:rPr>
                  <a:t>2</a:t>
                </a:r>
                <a:endParaRPr lang="en-US" sz="2000">
                  <a:effectLst/>
                  <a:latin typeface="Times New Roman" pitchFamily="18" charset="0"/>
                  <a:ea typeface="Times New Roman"/>
                  <a:cs typeface="Times New Roman" pitchFamily="18" charset="0"/>
                </a:endParaRPr>
              </a:p>
            </p:txBody>
          </p:sp>
          <p:cxnSp>
            <p:nvCxnSpPr>
              <p:cNvPr id="23" name="Line 27"/>
              <p:cNvCxnSpPr/>
              <p:nvPr/>
            </p:nvCxnSpPr>
            <p:spPr bwMode="auto">
              <a:xfrm flipH="1">
                <a:off x="5261" y="11478"/>
                <a:ext cx="1959"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24" name="Line 28"/>
              <p:cNvCxnSpPr/>
              <p:nvPr/>
            </p:nvCxnSpPr>
            <p:spPr bwMode="auto">
              <a:xfrm flipH="1">
                <a:off x="5261" y="11096"/>
                <a:ext cx="2938"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25" name="Line 29"/>
              <p:cNvCxnSpPr/>
              <p:nvPr/>
            </p:nvCxnSpPr>
            <p:spPr bwMode="auto">
              <a:xfrm>
                <a:off x="7220" y="11478"/>
                <a:ext cx="0" cy="1523"/>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sp>
            <p:nvSpPr>
              <p:cNvPr id="26" name="Text Box 30"/>
              <p:cNvSpPr txBox="1">
                <a:spLocks noChangeArrowheads="1"/>
              </p:cNvSpPr>
              <p:nvPr/>
            </p:nvSpPr>
            <p:spPr bwMode="auto">
              <a:xfrm>
                <a:off x="7921" y="12962"/>
                <a:ext cx="1439" cy="7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l">
                  <a:lnSpc>
                    <a:spcPct val="130000"/>
                  </a:lnSpc>
                  <a:spcBef>
                    <a:spcPts val="720"/>
                  </a:spcBef>
                  <a:spcAft>
                    <a:spcPts val="720"/>
                  </a:spcAft>
                </a:pPr>
                <a:r>
                  <a:rPr lang="en-US" sz="2000">
                    <a:effectLst/>
                    <a:latin typeface="Times New Roman" pitchFamily="18" charset="0"/>
                    <a:ea typeface="Times New Roman"/>
                    <a:cs typeface="Times New Roman" pitchFamily="18" charset="0"/>
                  </a:rPr>
                  <a:t>lgt</a:t>
                </a:r>
                <a:r>
                  <a:rPr lang="en-US" sz="2000" baseline="-25000">
                    <a:effectLst/>
                    <a:latin typeface="Times New Roman" pitchFamily="18" charset="0"/>
                    <a:ea typeface="Times New Roman"/>
                    <a:cs typeface="Times New Roman" pitchFamily="18" charset="0"/>
                  </a:rPr>
                  <a:t>2</a:t>
                </a:r>
                <a:endParaRPr lang="en-US" sz="2000">
                  <a:effectLst/>
                  <a:latin typeface="Times New Roman" pitchFamily="18" charset="0"/>
                  <a:ea typeface="Times New Roman"/>
                  <a:cs typeface="Times New Roman" pitchFamily="18" charset="0"/>
                </a:endParaRPr>
              </a:p>
            </p:txBody>
          </p:sp>
          <p:sp>
            <p:nvSpPr>
              <p:cNvPr id="27" name="Text Box 31"/>
              <p:cNvSpPr txBox="1">
                <a:spLocks noChangeArrowheads="1"/>
              </p:cNvSpPr>
              <p:nvPr/>
            </p:nvSpPr>
            <p:spPr bwMode="auto">
              <a:xfrm>
                <a:off x="6841" y="12962"/>
                <a:ext cx="1440" cy="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l">
                  <a:lnSpc>
                    <a:spcPct val="130000"/>
                  </a:lnSpc>
                  <a:spcBef>
                    <a:spcPts val="720"/>
                  </a:spcBef>
                  <a:spcAft>
                    <a:spcPts val="720"/>
                  </a:spcAft>
                </a:pPr>
                <a:r>
                  <a:rPr lang="en-US" sz="2000">
                    <a:effectLst/>
                    <a:latin typeface="Times New Roman" pitchFamily="18" charset="0"/>
                    <a:ea typeface="Times New Roman"/>
                    <a:cs typeface="Times New Roman" pitchFamily="18" charset="0"/>
                  </a:rPr>
                  <a:t>lgt</a:t>
                </a:r>
                <a:r>
                  <a:rPr lang="en-US" sz="2000" baseline="-25000">
                    <a:effectLst/>
                    <a:latin typeface="Times New Roman" pitchFamily="18" charset="0"/>
                    <a:ea typeface="Times New Roman"/>
                    <a:cs typeface="Times New Roman" pitchFamily="18" charset="0"/>
                  </a:rPr>
                  <a:t>2</a:t>
                </a:r>
                <a:endParaRPr lang="en-US" sz="2000">
                  <a:effectLst/>
                  <a:latin typeface="Times New Roman" pitchFamily="18" charset="0"/>
                  <a:ea typeface="Times New Roman"/>
                  <a:cs typeface="Times New Roman" pitchFamily="18" charset="0"/>
                </a:endParaRPr>
              </a:p>
            </p:txBody>
          </p:sp>
          <p:cxnSp>
            <p:nvCxnSpPr>
              <p:cNvPr id="28" name="Line 32"/>
              <p:cNvCxnSpPr/>
              <p:nvPr/>
            </p:nvCxnSpPr>
            <p:spPr bwMode="auto">
              <a:xfrm>
                <a:off x="5261" y="13001"/>
                <a:ext cx="3919"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grpSp>
        <p:grpSp>
          <p:nvGrpSpPr>
            <p:cNvPr id="9" name="Group 8"/>
            <p:cNvGrpSpPr>
              <a:grpSpLocks/>
            </p:cNvGrpSpPr>
            <p:nvPr/>
          </p:nvGrpSpPr>
          <p:grpSpPr bwMode="auto">
            <a:xfrm>
              <a:off x="4771" y="10262"/>
              <a:ext cx="1080" cy="2359"/>
              <a:chOff x="4771" y="10262"/>
              <a:chExt cx="1080" cy="2359"/>
            </a:xfrm>
          </p:grpSpPr>
          <p:cxnSp>
            <p:nvCxnSpPr>
              <p:cNvPr id="11" name="Line 34"/>
              <p:cNvCxnSpPr/>
              <p:nvPr/>
            </p:nvCxnSpPr>
            <p:spPr bwMode="auto">
              <a:xfrm flipV="1">
                <a:off x="5261" y="10334"/>
                <a:ext cx="0" cy="22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2" name="Text Box 35"/>
              <p:cNvSpPr txBox="1">
                <a:spLocks noChangeArrowheads="1"/>
              </p:cNvSpPr>
              <p:nvPr/>
            </p:nvSpPr>
            <p:spPr bwMode="auto">
              <a:xfrm>
                <a:off x="4771" y="10262"/>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l">
                  <a:lnSpc>
                    <a:spcPct val="130000"/>
                  </a:lnSpc>
                  <a:spcBef>
                    <a:spcPts val="720"/>
                  </a:spcBef>
                  <a:spcAft>
                    <a:spcPts val="720"/>
                  </a:spcAft>
                </a:pPr>
                <a:r>
                  <a:rPr lang="en-US" sz="2000">
                    <a:effectLst/>
                    <a:latin typeface="Times New Roman" pitchFamily="18" charset="0"/>
                    <a:ea typeface="Times New Roman"/>
                    <a:cs typeface="Times New Roman" pitchFamily="18" charset="0"/>
                  </a:rPr>
                  <a:t>S</a:t>
                </a:r>
              </a:p>
            </p:txBody>
          </p:sp>
        </p:grpSp>
        <p:sp>
          <p:nvSpPr>
            <p:cNvPr id="10" name="Text Box 36"/>
            <p:cNvSpPr txBox="1">
              <a:spLocks noChangeArrowheads="1"/>
            </p:cNvSpPr>
            <p:nvPr/>
          </p:nvSpPr>
          <p:spPr bwMode="auto">
            <a:xfrm>
              <a:off x="8821" y="12962"/>
              <a:ext cx="10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l">
                <a:lnSpc>
                  <a:spcPct val="130000"/>
                </a:lnSpc>
                <a:spcBef>
                  <a:spcPts val="720"/>
                </a:spcBef>
                <a:spcAft>
                  <a:spcPts val="720"/>
                </a:spcAft>
              </a:pPr>
              <a:r>
                <a:rPr lang="en-US" sz="2000">
                  <a:effectLst/>
                  <a:latin typeface="Times New Roman" pitchFamily="18" charset="0"/>
                  <a:ea typeface="Times New Roman"/>
                  <a:cs typeface="Times New Roman" pitchFamily="18" charset="0"/>
                </a:rPr>
                <a:t>lgt</a:t>
              </a:r>
            </a:p>
          </p:txBody>
        </p:sp>
      </p:grpSp>
      <p:sp>
        <p:nvSpPr>
          <p:cNvPr id="29" name="Rectangle 28"/>
          <p:cNvSpPr/>
          <p:nvPr/>
        </p:nvSpPr>
        <p:spPr>
          <a:xfrm>
            <a:off x="5192745" y="5339080"/>
            <a:ext cx="3826889" cy="707886"/>
          </a:xfrm>
          <a:prstGeom prst="rect">
            <a:avLst/>
          </a:prstGeom>
        </p:spPr>
        <p:txBody>
          <a:bodyPr wrap="square">
            <a:spAutoFit/>
          </a:bodyPr>
          <a:lstStyle/>
          <a:p>
            <a:pPr algn="ctr"/>
            <a:r>
              <a:rPr lang="en-US" sz="2000" i="1" dirty="0" err="1">
                <a:latin typeface="Times New Roman" pitchFamily="18" charset="0"/>
                <a:cs typeface="Times New Roman" pitchFamily="18" charset="0"/>
              </a:rPr>
              <a:t>Đồ</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thị</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tính</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toán</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theo</a:t>
            </a:r>
            <a:r>
              <a:rPr lang="en-US" sz="2000" i="1" dirty="0">
                <a:latin typeface="Times New Roman" pitchFamily="18" charset="0"/>
                <a:cs typeface="Times New Roman" pitchFamily="18" charset="0"/>
              </a:rPr>
              <a:t> Jacob </a:t>
            </a:r>
            <a:r>
              <a:rPr lang="en-US" sz="2000" i="1" dirty="0" err="1">
                <a:latin typeface="Times New Roman" pitchFamily="18" charset="0"/>
                <a:cs typeface="Times New Roman" pitchFamily="18" charset="0"/>
              </a:rPr>
              <a:t>xác</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định</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thông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số</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tầng</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chứa</a:t>
            </a:r>
            <a:r>
              <a:rPr lang="en-US" sz="2000" i="1" dirty="0">
                <a:latin typeface="Times New Roman" pitchFamily="18" charset="0"/>
                <a:cs typeface="Times New Roman" pitchFamily="18" charset="0"/>
              </a:rPr>
              <a:t> </a:t>
            </a:r>
            <a:r>
              <a:rPr lang="en-US" sz="2000" i="1" dirty="0" err="1">
                <a:latin typeface="Times New Roman" pitchFamily="18" charset="0"/>
                <a:cs typeface="Times New Roman" pitchFamily="18" charset="0"/>
              </a:rPr>
              <a:t>nước</a:t>
            </a:r>
            <a:endParaRPr lang="en-US" sz="2000" b="1" i="1" dirty="0">
              <a:latin typeface="Times New Roman" pitchFamily="18" charset="0"/>
              <a:cs typeface="Times New Roman" pitchFamily="18" charset="0"/>
            </a:endParaRPr>
          </a:p>
        </p:txBody>
      </p:sp>
      <p:graphicFrame>
        <p:nvGraphicFramePr>
          <p:cNvPr id="30" name="Object 29"/>
          <p:cNvGraphicFramePr>
            <a:graphicFrameLocks noChangeAspect="1"/>
          </p:cNvGraphicFramePr>
          <p:nvPr>
            <p:extLst>
              <p:ext uri="{D42A27DB-BD31-4B8C-83A1-F6EECF244321}">
                <p14:modId xmlns:p14="http://schemas.microsoft.com/office/powerpoint/2010/main" val="3581741800"/>
              </p:ext>
            </p:extLst>
          </p:nvPr>
        </p:nvGraphicFramePr>
        <p:xfrm>
          <a:off x="1337291" y="4035706"/>
          <a:ext cx="2295525" cy="447675"/>
        </p:xfrm>
        <a:graphic>
          <a:graphicData uri="http://schemas.openxmlformats.org/presentationml/2006/ole">
            <mc:AlternateContent xmlns:mc="http://schemas.openxmlformats.org/markup-compatibility/2006">
              <mc:Choice xmlns:v="urn:schemas-microsoft-com:vml" Requires="v">
                <p:oleObj spid="_x0000_s1218" name="Equation" r:id="rId3" imgW="2286000" imgH="444500" progId="Equation.3">
                  <p:embed/>
                </p:oleObj>
              </mc:Choice>
              <mc:Fallback>
                <p:oleObj name="Equation" r:id="rId3" imgW="2286000" imgH="4445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7291" y="4035706"/>
                        <a:ext cx="2295525" cy="447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940382134"/>
              </p:ext>
            </p:extLst>
          </p:nvPr>
        </p:nvGraphicFramePr>
        <p:xfrm>
          <a:off x="1054246" y="4469909"/>
          <a:ext cx="1552575" cy="371475"/>
        </p:xfrm>
        <a:graphic>
          <a:graphicData uri="http://schemas.openxmlformats.org/presentationml/2006/ole">
            <mc:AlternateContent xmlns:mc="http://schemas.openxmlformats.org/markup-compatibility/2006">
              <mc:Choice xmlns:v="urn:schemas-microsoft-com:vml" Requires="v">
                <p:oleObj spid="_x0000_s1219" name="Equation" r:id="rId5" imgW="1434960" imgH="393480" progId="Equation.3">
                  <p:embed/>
                </p:oleObj>
              </mc:Choice>
              <mc:Fallback>
                <p:oleObj name="Equation" r:id="rId5" imgW="1434960" imgH="393480" progId="Equation.3">
                  <p:embed/>
                  <p:pic>
                    <p:nvPicPr>
                      <p:cNvPr id="0" name="Object 2"/>
                      <p:cNvPicPr>
                        <a:picLocks noChangeAspect="1" noChangeArrowheads="1"/>
                      </p:cNvPicPr>
                      <p:nvPr/>
                    </p:nvPicPr>
                    <p:blipFill>
                      <a:blip r:embed="rId6"/>
                      <a:srcRect/>
                      <a:stretch>
                        <a:fillRect/>
                      </a:stretch>
                    </p:blipFill>
                    <p:spPr bwMode="auto">
                      <a:xfrm>
                        <a:off x="1054246" y="4469909"/>
                        <a:ext cx="1552575" cy="371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2908502828"/>
              </p:ext>
            </p:extLst>
          </p:nvPr>
        </p:nvGraphicFramePr>
        <p:xfrm>
          <a:off x="3237330" y="4440781"/>
          <a:ext cx="923925" cy="371475"/>
        </p:xfrm>
        <a:graphic>
          <a:graphicData uri="http://schemas.openxmlformats.org/presentationml/2006/ole">
            <mc:AlternateContent xmlns:mc="http://schemas.openxmlformats.org/markup-compatibility/2006">
              <mc:Choice xmlns:v="urn:schemas-microsoft-com:vml" Requires="v">
                <p:oleObj spid="_x0000_s1220" name="Equation" r:id="rId7" imgW="850531" imgH="393529" progId="Equation.3">
                  <p:embed/>
                </p:oleObj>
              </mc:Choice>
              <mc:Fallback>
                <p:oleObj name="Equation" r:id="rId7" imgW="850531" imgH="393529" progId="Equation.3">
                  <p:embed/>
                  <p:pic>
                    <p:nvPicPr>
                      <p:cNvPr id="0" name="Object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37330" y="4440781"/>
                        <a:ext cx="923925" cy="371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Rectangle 4"/>
          <p:cNvSpPr>
            <a:spLocks noChangeArrowheads="1"/>
          </p:cNvSpPr>
          <p:nvPr/>
        </p:nvSpPr>
        <p:spPr bwMode="auto">
          <a:xfrm>
            <a:off x="0" y="2854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2000">
              <a:latin typeface="Times New Roman" pitchFamily="18" charset="0"/>
              <a:cs typeface="Times New Roman" pitchFamily="18" charset="0"/>
            </a:endParaRPr>
          </a:p>
        </p:txBody>
      </p:sp>
      <p:sp>
        <p:nvSpPr>
          <p:cNvPr id="37" name="Rectangle 36"/>
          <p:cNvSpPr/>
          <p:nvPr/>
        </p:nvSpPr>
        <p:spPr>
          <a:xfrm>
            <a:off x="1591159" y="4947275"/>
            <a:ext cx="2031325" cy="400110"/>
          </a:xfrm>
          <a:prstGeom prst="rect">
            <a:avLst/>
          </a:prstGeom>
        </p:spPr>
        <p:txBody>
          <a:bodyPr wrap="none">
            <a:spAutoFit/>
          </a:bodyPr>
          <a:lstStyle/>
          <a:p>
            <a:r>
              <a:rPr lang="en-US" sz="2000" dirty="0">
                <a:latin typeface="Times New Roman" pitchFamily="18" charset="0"/>
                <a:cs typeface="Times New Roman" pitchFamily="18" charset="0"/>
              </a:rPr>
              <a:t>S = A</a:t>
            </a:r>
            <a:r>
              <a:rPr lang="en-US" sz="2000" baseline="-25000" dirty="0">
                <a:latin typeface="Times New Roman" pitchFamily="18" charset="0"/>
                <a:cs typeface="Times New Roman" pitchFamily="18" charset="0"/>
              </a:rPr>
              <a:t>t</a:t>
            </a:r>
            <a:r>
              <a:rPr lang="en-US" sz="2000" dirty="0">
                <a:latin typeface="Times New Roman" pitchFamily="18" charset="0"/>
                <a:cs typeface="Times New Roman" pitchFamily="18" charset="0"/>
              </a:rPr>
              <a:t> + C</a:t>
            </a:r>
            <a:r>
              <a:rPr lang="en-US" sz="2000" baseline="-25000" dirty="0">
                <a:latin typeface="Times New Roman" pitchFamily="18" charset="0"/>
                <a:cs typeface="Times New Roman" pitchFamily="18" charset="0"/>
              </a:rPr>
              <a:t>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lgt</a:t>
            </a:r>
            <a:r>
              <a:rPr lang="en-US" sz="2000" dirty="0">
                <a:latin typeface="Times New Roman" pitchFamily="18" charset="0"/>
                <a:cs typeface="Times New Roman" pitchFamily="18" charset="0"/>
              </a:rPr>
              <a:t>	</a:t>
            </a:r>
          </a:p>
        </p:txBody>
      </p:sp>
      <p:graphicFrame>
        <p:nvGraphicFramePr>
          <p:cNvPr id="38" name="Object 37"/>
          <p:cNvGraphicFramePr>
            <a:graphicFrameLocks noChangeAspect="1"/>
          </p:cNvGraphicFramePr>
          <p:nvPr>
            <p:extLst>
              <p:ext uri="{D42A27DB-BD31-4B8C-83A1-F6EECF244321}">
                <p14:modId xmlns:p14="http://schemas.microsoft.com/office/powerpoint/2010/main" val="1574977650"/>
              </p:ext>
            </p:extLst>
          </p:nvPr>
        </p:nvGraphicFramePr>
        <p:xfrm>
          <a:off x="295665" y="5547860"/>
          <a:ext cx="1412875" cy="466725"/>
        </p:xfrm>
        <a:graphic>
          <a:graphicData uri="http://schemas.openxmlformats.org/presentationml/2006/ole">
            <mc:AlternateContent xmlns:mc="http://schemas.openxmlformats.org/markup-compatibility/2006">
              <mc:Choice xmlns:v="urn:schemas-microsoft-com:vml" Requires="v">
                <p:oleObj spid="_x0000_s1221" name="Equation" r:id="rId9" imgW="1358640" imgH="431640" progId="Equation.3">
                  <p:embed/>
                </p:oleObj>
              </mc:Choice>
              <mc:Fallback>
                <p:oleObj name="Equation" r:id="rId9" imgW="1358640" imgH="431640" progId="Equation.3">
                  <p:embed/>
                  <p:pic>
                    <p:nvPicPr>
                      <p:cNvPr id="0" name="Object 10"/>
                      <p:cNvPicPr>
                        <a:picLocks noChangeAspect="1" noChangeArrowheads="1"/>
                      </p:cNvPicPr>
                      <p:nvPr/>
                    </p:nvPicPr>
                    <p:blipFill>
                      <a:blip r:embed="rId10"/>
                      <a:srcRect/>
                      <a:stretch>
                        <a:fillRect/>
                      </a:stretch>
                    </p:blipFill>
                    <p:spPr bwMode="auto">
                      <a:xfrm>
                        <a:off x="295665" y="5547860"/>
                        <a:ext cx="1412875" cy="466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2418701355"/>
              </p:ext>
            </p:extLst>
          </p:nvPr>
        </p:nvGraphicFramePr>
        <p:xfrm>
          <a:off x="2103894" y="5497443"/>
          <a:ext cx="1295400" cy="419100"/>
        </p:xfrm>
        <a:graphic>
          <a:graphicData uri="http://schemas.openxmlformats.org/presentationml/2006/ole">
            <mc:AlternateContent xmlns:mc="http://schemas.openxmlformats.org/markup-compatibility/2006">
              <mc:Choice xmlns:v="urn:schemas-microsoft-com:vml" Requires="v">
                <p:oleObj spid="_x0000_s1222" name="Equation" r:id="rId11" imgW="888614" imgH="431613" progId="Equation.3">
                  <p:embed/>
                </p:oleObj>
              </mc:Choice>
              <mc:Fallback>
                <p:oleObj name="Equation" r:id="rId11" imgW="888614" imgH="431613"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03894" y="5497443"/>
                        <a:ext cx="1295400" cy="419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3408408859"/>
              </p:ext>
            </p:extLst>
          </p:nvPr>
        </p:nvGraphicFramePr>
        <p:xfrm>
          <a:off x="3584526" y="5472048"/>
          <a:ext cx="1400175" cy="476250"/>
        </p:xfrm>
        <a:graphic>
          <a:graphicData uri="http://schemas.openxmlformats.org/presentationml/2006/ole">
            <mc:AlternateContent xmlns:mc="http://schemas.openxmlformats.org/markup-compatibility/2006">
              <mc:Choice xmlns:v="urn:schemas-microsoft-com:vml" Requires="v">
                <p:oleObj spid="_x0000_s1223" name="Equation" r:id="rId13" imgW="1485900" imgH="444500" progId="Equation.3">
                  <p:embed/>
                </p:oleObj>
              </mc:Choice>
              <mc:Fallback>
                <p:oleObj name="Equation" r:id="rId13" imgW="1485900" imgH="444500" progId="Equation.3">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84526" y="5472048"/>
                        <a:ext cx="1400175" cy="476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 name="Rectangle 11"/>
          <p:cNvSpPr>
            <a:spLocks noChangeArrowheads="1"/>
          </p:cNvSpPr>
          <p:nvPr/>
        </p:nvSpPr>
        <p:spPr bwMode="auto">
          <a:xfrm>
            <a:off x="3896174" y="28545"/>
            <a:ext cx="135165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50" name="Rectangle 49"/>
          <p:cNvSpPr/>
          <p:nvPr/>
        </p:nvSpPr>
        <p:spPr>
          <a:xfrm>
            <a:off x="123323" y="4331583"/>
            <a:ext cx="554960" cy="400110"/>
          </a:xfrm>
          <a:prstGeom prst="rect">
            <a:avLst/>
          </a:prstGeom>
        </p:spPr>
        <p:txBody>
          <a:bodyPr wrap="none">
            <a:spAutoFit/>
          </a:bodyPr>
          <a:lstStyle/>
          <a:p>
            <a:r>
              <a:rPr lang="en-US" sz="2000" dirty="0" err="1" smtClean="0">
                <a:latin typeface="Times New Roman" pitchFamily="18" charset="0"/>
                <a:cs typeface="Times New Roman" pitchFamily="18" charset="0"/>
              </a:rPr>
              <a:t>Đặt</a:t>
            </a:r>
            <a:endParaRPr lang="en-US" sz="2000" dirty="0">
              <a:latin typeface="Times New Roman" pitchFamily="18" charset="0"/>
              <a:cs typeface="Times New Roman" pitchFamily="18" charset="0"/>
            </a:endParaRPr>
          </a:p>
        </p:txBody>
      </p:sp>
      <p:sp>
        <p:nvSpPr>
          <p:cNvPr id="51" name="Rectangle 50"/>
          <p:cNvSpPr/>
          <p:nvPr/>
        </p:nvSpPr>
        <p:spPr>
          <a:xfrm>
            <a:off x="278573" y="4938970"/>
            <a:ext cx="846707" cy="400110"/>
          </a:xfrm>
          <a:prstGeom prst="rect">
            <a:avLst/>
          </a:prstGeom>
        </p:spPr>
        <p:txBody>
          <a:bodyPr wrap="none">
            <a:spAutoFit/>
          </a:bodyPr>
          <a:lstStyle/>
          <a:p>
            <a:r>
              <a:rPr lang="en-US" sz="2000" dirty="0" err="1" smtClean="0">
                <a:latin typeface="Times New Roman" pitchFamily="18" charset="0"/>
                <a:cs typeface="Times New Roman" pitchFamily="18" charset="0"/>
              </a:rPr>
              <a:t>Suy</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ra</a:t>
            </a:r>
            <a:endParaRPr lang="en-US" sz="2000" dirty="0">
              <a:latin typeface="Times New Roman" pitchFamily="18" charset="0"/>
              <a:cs typeface="Times New Roman" pitchFamily="18" charset="0"/>
            </a:endParaRPr>
          </a:p>
        </p:txBody>
      </p:sp>
      <p:sp>
        <p:nvSpPr>
          <p:cNvPr id="52" name="Rectangle 51"/>
          <p:cNvSpPr/>
          <p:nvPr/>
        </p:nvSpPr>
        <p:spPr>
          <a:xfrm>
            <a:off x="1086919" y="6019800"/>
            <a:ext cx="4495040" cy="769441"/>
          </a:xfrm>
          <a:prstGeom prst="rect">
            <a:avLst/>
          </a:prstGeom>
        </p:spPr>
        <p:txBody>
          <a:bodyPr wrap="square">
            <a:spAutoFit/>
          </a:bodyPr>
          <a:lstStyle/>
          <a:p>
            <a:pPr algn="just"/>
            <a:r>
              <a:rPr lang="fr-FR" sz="2200" dirty="0" err="1">
                <a:latin typeface="Times New Roman" pitchFamily="18" charset="0"/>
                <a:cs typeface="Times New Roman" pitchFamily="18" charset="0"/>
              </a:rPr>
              <a:t>Hệ</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số</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dẫn</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nước</a:t>
            </a:r>
            <a:r>
              <a:rPr lang="fr-FR" sz="2200" dirty="0">
                <a:latin typeface="Times New Roman" pitchFamily="18" charset="0"/>
                <a:cs typeface="Times New Roman" pitchFamily="18" charset="0"/>
              </a:rPr>
              <a:t> Km= </a:t>
            </a:r>
            <a:r>
              <a:rPr lang="vi-VN" sz="2200" dirty="0">
                <a:latin typeface="Times New Roman" pitchFamily="18" charset="0"/>
                <a:cs typeface="Times New Roman" pitchFamily="18" charset="0"/>
              </a:rPr>
              <a:t>2</a:t>
            </a:r>
            <a:r>
              <a:rPr lang="en-US" sz="2200" dirty="0">
                <a:latin typeface="Times New Roman" pitchFamily="18" charset="0"/>
                <a:cs typeface="Times New Roman" pitchFamily="18" charset="0"/>
              </a:rPr>
              <a:t>74</a:t>
            </a:r>
            <a:r>
              <a:rPr lang="fr-FR" sz="2200" dirty="0">
                <a:latin typeface="Times New Roman" pitchFamily="18" charset="0"/>
                <a:cs typeface="Times New Roman" pitchFamily="18" charset="0"/>
              </a:rPr>
              <a:t> m</a:t>
            </a:r>
            <a:r>
              <a:rPr lang="fr-FR" sz="2200" baseline="30000" dirty="0">
                <a:latin typeface="Times New Roman" pitchFamily="18" charset="0"/>
                <a:cs typeface="Times New Roman" pitchFamily="18" charset="0"/>
              </a:rPr>
              <a:t>2</a:t>
            </a:r>
            <a:r>
              <a:rPr lang="fr-FR" sz="2200" dirty="0">
                <a:latin typeface="Times New Roman" pitchFamily="18" charset="0"/>
                <a:cs typeface="Times New Roman" pitchFamily="18" charset="0"/>
              </a:rPr>
              <a:t>/</a:t>
            </a:r>
            <a:r>
              <a:rPr lang="fr-FR" sz="2200" dirty="0" err="1">
                <a:latin typeface="Times New Roman" pitchFamily="18" charset="0"/>
                <a:cs typeface="Times New Roman" pitchFamily="18" charset="0"/>
              </a:rPr>
              <a:t>ngày</a:t>
            </a:r>
            <a:r>
              <a:rPr lang="fr-FR" sz="2200" dirty="0">
                <a:latin typeface="Times New Roman" pitchFamily="18" charset="0"/>
                <a:cs typeface="Times New Roman" pitchFamily="18" charset="0"/>
              </a:rPr>
              <a:t>. </a:t>
            </a:r>
            <a:endParaRPr lang="fr-FR" sz="2200" dirty="0" smtClean="0">
              <a:latin typeface="Times New Roman" pitchFamily="18" charset="0"/>
              <a:cs typeface="Times New Roman" pitchFamily="18" charset="0"/>
            </a:endParaRPr>
          </a:p>
          <a:p>
            <a:pPr algn="just"/>
            <a:r>
              <a:rPr lang="fr-FR" sz="2200" dirty="0" err="1">
                <a:latin typeface="Times New Roman" pitchFamily="18" charset="0"/>
                <a:cs typeface="Times New Roman" pitchFamily="18" charset="0"/>
              </a:rPr>
              <a:t>H</a:t>
            </a:r>
            <a:r>
              <a:rPr lang="fr-FR" sz="2200" dirty="0" err="1" smtClean="0">
                <a:latin typeface="Times New Roman" pitchFamily="18" charset="0"/>
                <a:cs typeface="Times New Roman" pitchFamily="18" charset="0"/>
              </a:rPr>
              <a:t>ệ</a:t>
            </a:r>
            <a:r>
              <a:rPr lang="fr-FR" sz="2200" dirty="0" smtClean="0">
                <a:latin typeface="Times New Roman" pitchFamily="18" charset="0"/>
                <a:cs typeface="Times New Roman" pitchFamily="18" charset="0"/>
              </a:rPr>
              <a:t> </a:t>
            </a:r>
            <a:r>
              <a:rPr lang="fr-FR" sz="2200" dirty="0" err="1" smtClean="0">
                <a:latin typeface="Times New Roman" pitchFamily="18" charset="0"/>
                <a:cs typeface="Times New Roman" pitchFamily="18" charset="0"/>
              </a:rPr>
              <a:t>số</a:t>
            </a:r>
            <a:r>
              <a:rPr lang="fr-FR" sz="2200" dirty="0" smtClean="0">
                <a:latin typeface="Times New Roman" pitchFamily="18" charset="0"/>
                <a:cs typeface="Times New Roman" pitchFamily="18" charset="0"/>
              </a:rPr>
              <a:t> </a:t>
            </a:r>
            <a:r>
              <a:rPr lang="fr-FR" sz="2200" dirty="0" err="1">
                <a:latin typeface="Times New Roman" pitchFamily="18" charset="0"/>
                <a:cs typeface="Times New Roman" pitchFamily="18" charset="0"/>
              </a:rPr>
              <a:t>truyền</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áp</a:t>
            </a:r>
            <a:r>
              <a:rPr lang="fr-FR" sz="2200" dirty="0">
                <a:latin typeface="Times New Roman" pitchFamily="18" charset="0"/>
                <a:cs typeface="Times New Roman" pitchFamily="18" charset="0"/>
              </a:rPr>
              <a:t> a= </a:t>
            </a:r>
            <a:r>
              <a:rPr lang="vi-VN" sz="2200" dirty="0">
                <a:latin typeface="Times New Roman" pitchFamily="18" charset="0"/>
                <a:cs typeface="Times New Roman" pitchFamily="18" charset="0"/>
              </a:rPr>
              <a:t>2</a:t>
            </a:r>
            <a:r>
              <a:rPr lang="en-US" sz="2200" dirty="0">
                <a:latin typeface="Times New Roman" pitchFamily="18" charset="0"/>
                <a:cs typeface="Times New Roman" pitchFamily="18" charset="0"/>
              </a:rPr>
              <a:t>836</a:t>
            </a:r>
            <a:r>
              <a:rPr lang="fr-FR" sz="2200" dirty="0">
                <a:latin typeface="Times New Roman" pitchFamily="18" charset="0"/>
                <a:cs typeface="Times New Roman" pitchFamily="18" charset="0"/>
              </a:rPr>
              <a:t> m</a:t>
            </a:r>
            <a:r>
              <a:rPr lang="fr-FR" sz="2200" baseline="30000" dirty="0">
                <a:latin typeface="Times New Roman" pitchFamily="18" charset="0"/>
                <a:cs typeface="Times New Roman" pitchFamily="18" charset="0"/>
              </a:rPr>
              <a:t>2</a:t>
            </a:r>
            <a:r>
              <a:rPr lang="fr-FR" sz="2200" dirty="0">
                <a:latin typeface="Times New Roman" pitchFamily="18" charset="0"/>
                <a:cs typeface="Times New Roman" pitchFamily="18" charset="0"/>
              </a:rPr>
              <a:t>/</a:t>
            </a:r>
            <a:r>
              <a:rPr lang="fr-FR" sz="2200" dirty="0" err="1">
                <a:latin typeface="Times New Roman" pitchFamily="18" charset="0"/>
                <a:cs typeface="Times New Roman" pitchFamily="18" charset="0"/>
              </a:rPr>
              <a:t>ngày</a:t>
            </a:r>
            <a:r>
              <a:rPr lang="fr-FR" sz="2200" dirty="0">
                <a:latin typeface="Times New Roman" pitchFamily="18" charset="0"/>
                <a:cs typeface="Times New Roman" pitchFamily="18" charset="0"/>
              </a:rPr>
              <a:t>.</a:t>
            </a:r>
            <a:endParaRPr lang="en-US" sz="2200" dirty="0">
              <a:latin typeface="Times New Roman" pitchFamily="18" charset="0"/>
              <a:cs typeface="Times New Roman" pitchFamily="18" charset="0"/>
            </a:endParaRPr>
          </a:p>
        </p:txBody>
      </p:sp>
    </p:spTree>
    <p:extLst>
      <p:ext uri="{BB962C8B-B14F-4D97-AF65-F5344CB8AC3E}">
        <p14:creationId xmlns:p14="http://schemas.microsoft.com/office/powerpoint/2010/main" val="16719531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57834"/>
            <a:ext cx="8839200" cy="830997"/>
          </a:xfrm>
          <a:prstGeom prst="rect">
            <a:avLst/>
          </a:prstGeom>
        </p:spPr>
        <p:txBody>
          <a:bodyPr wrap="square">
            <a:spAutoFit/>
          </a:bodyPr>
          <a:lstStyle/>
          <a:p>
            <a:r>
              <a:rPr lang="en-US" sz="2400" b="1" i="1" dirty="0">
                <a:latin typeface="Times New Roman" pitchFamily="18" charset="0"/>
                <a:cs typeface="Times New Roman" pitchFamily="18" charset="0"/>
              </a:rPr>
              <a:t>4.1.2 </a:t>
            </a:r>
            <a:r>
              <a:rPr lang="en-US" sz="2400" b="1" i="1" dirty="0" err="1">
                <a:latin typeface="Times New Roman" pitchFamily="18" charset="0"/>
                <a:cs typeface="Times New Roman" pitchFamily="18" charset="0"/>
              </a:rPr>
              <a:t>Tính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toán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xác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định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các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thông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số</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địa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chất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thủy</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văn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theo</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tài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liệu</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hút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nước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thí</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nghiệm</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tại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các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lỗ</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khoan</a:t>
            </a:r>
            <a:endParaRPr lang="en-US" sz="2400" b="1" i="1" dirty="0">
              <a:latin typeface="Times New Roman" pitchFamily="18" charset="0"/>
              <a:cs typeface="Times New Roman" pitchFamily="18" charset="0"/>
            </a:endParaRPr>
          </a:p>
        </p:txBody>
      </p:sp>
      <p:graphicFrame>
        <p:nvGraphicFramePr>
          <p:cNvPr id="3" name="Chart 2"/>
          <p:cNvGraphicFramePr/>
          <p:nvPr>
            <p:extLst>
              <p:ext uri="{D42A27DB-BD31-4B8C-83A1-F6EECF244321}">
                <p14:modId xmlns:p14="http://schemas.microsoft.com/office/powerpoint/2010/main" val="609469694"/>
              </p:ext>
            </p:extLst>
          </p:nvPr>
        </p:nvGraphicFramePr>
        <p:xfrm>
          <a:off x="2057400" y="963347"/>
          <a:ext cx="4876800" cy="236220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2481523" y="3315214"/>
            <a:ext cx="4180953" cy="430887"/>
          </a:xfrm>
          <a:prstGeom prst="rect">
            <a:avLst/>
          </a:prstGeom>
        </p:spPr>
        <p:txBody>
          <a:bodyPr wrap="none">
            <a:spAutoFit/>
          </a:bodyPr>
          <a:lstStyle/>
          <a:p>
            <a:pPr algn="ctr"/>
            <a:r>
              <a:rPr lang="en-US" sz="2200" i="1" dirty="0" err="1">
                <a:latin typeface="Times New Roman" pitchFamily="18" charset="0"/>
                <a:cs typeface="Times New Roman" pitchFamily="18" charset="0"/>
              </a:rPr>
              <a:t>Đồ</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thị</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hút</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nước</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thí</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nghiệm</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tại</a:t>
            </a:r>
            <a:r>
              <a:rPr lang="en-US" sz="2200" i="1" dirty="0">
                <a:latin typeface="Times New Roman" pitchFamily="18" charset="0"/>
                <a:cs typeface="Times New Roman" pitchFamily="18" charset="0"/>
              </a:rPr>
              <a:t> TD1</a:t>
            </a:r>
          </a:p>
        </p:txBody>
      </p:sp>
      <p:graphicFrame>
        <p:nvGraphicFramePr>
          <p:cNvPr id="5" name="Chart 4"/>
          <p:cNvGraphicFramePr/>
          <p:nvPr>
            <p:extLst>
              <p:ext uri="{D42A27DB-BD31-4B8C-83A1-F6EECF244321}">
                <p14:modId xmlns:p14="http://schemas.microsoft.com/office/powerpoint/2010/main" val="4018798893"/>
              </p:ext>
            </p:extLst>
          </p:nvPr>
        </p:nvGraphicFramePr>
        <p:xfrm>
          <a:off x="2146616" y="3746101"/>
          <a:ext cx="4850765" cy="2528588"/>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2579307" y="6406711"/>
            <a:ext cx="4083169" cy="430887"/>
          </a:xfrm>
          <a:prstGeom prst="rect">
            <a:avLst/>
          </a:prstGeom>
        </p:spPr>
        <p:txBody>
          <a:bodyPr wrap="none">
            <a:spAutoFit/>
          </a:bodyPr>
          <a:lstStyle/>
          <a:p>
            <a:pPr algn="ctr"/>
            <a:r>
              <a:rPr lang="en-US" sz="2200" i="1" dirty="0" err="1">
                <a:latin typeface="Times New Roman" pitchFamily="18" charset="0"/>
                <a:cs typeface="Times New Roman" pitchFamily="18" charset="0"/>
              </a:rPr>
              <a:t>Đồ</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thị</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hồi</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phục</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mực</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nước</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tại</a:t>
            </a:r>
            <a:r>
              <a:rPr lang="en-US" sz="2200" i="1" dirty="0">
                <a:latin typeface="Times New Roman" pitchFamily="18" charset="0"/>
                <a:cs typeface="Times New Roman" pitchFamily="18" charset="0"/>
              </a:rPr>
              <a:t> TD1</a:t>
            </a:r>
          </a:p>
        </p:txBody>
      </p:sp>
    </p:spTree>
    <p:extLst>
      <p:ext uri="{BB962C8B-B14F-4D97-AF65-F5344CB8AC3E}">
        <p14:creationId xmlns:p14="http://schemas.microsoft.com/office/powerpoint/2010/main" val="8434257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52400"/>
            <a:ext cx="8763000" cy="1107996"/>
          </a:xfrm>
          <a:prstGeom prst="rect">
            <a:avLst/>
          </a:prstGeom>
        </p:spPr>
        <p:txBody>
          <a:bodyPr wrap="square">
            <a:spAutoFit/>
          </a:bodyPr>
          <a:lstStyle/>
          <a:p>
            <a:pPr algn="just"/>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đồ</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thị</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hút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thí</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nghiệm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lỗ</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khoan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toán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theo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phương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pháp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thủy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phương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pháp</a:t>
            </a:r>
            <a:r>
              <a:rPr lang="en-US" sz="2200" dirty="0">
                <a:latin typeface="Times New Roman" pitchFamily="18" charset="0"/>
                <a:cs typeface="Times New Roman" pitchFamily="18" charset="0"/>
              </a:rPr>
              <a:t> Their – </a:t>
            </a:r>
            <a:r>
              <a:rPr lang="en-US" sz="2200" dirty="0" err="1" smtClean="0">
                <a:latin typeface="Times New Roman" pitchFamily="18" charset="0"/>
                <a:cs typeface="Times New Roman" pitchFamily="18" charset="0"/>
              </a:rPr>
              <a:t>Jacop</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đã</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a:t>
            </a:r>
            <a:r>
              <a:rPr lang="en-US" sz="2200" dirty="0" err="1" smtClean="0">
                <a:latin typeface="Times New Roman" pitchFamily="18" charset="0"/>
                <a:cs typeface="Times New Roman" pitchFamily="18" charset="0"/>
              </a:rPr>
              <a:t>ính</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toán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trữ</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theo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tài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liệu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hút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thí</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nghiệm</a:t>
            </a:r>
            <a:r>
              <a:rPr lang="en-US" sz="2200" dirty="0" smtClean="0">
                <a:latin typeface="Times New Roman" pitchFamily="18" charset="0"/>
                <a:cs typeface="Times New Roman" pitchFamily="18" charset="0"/>
              </a:rPr>
              <a:t>:</a:t>
            </a:r>
            <a:endParaRPr lang="en-US" sz="2200" dirty="0">
              <a:latin typeface="Times New Roman" pitchFamily="18" charset="0"/>
              <a:cs typeface="Times New Roman"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440443493"/>
              </p:ext>
            </p:extLst>
          </p:nvPr>
        </p:nvGraphicFramePr>
        <p:xfrm>
          <a:off x="838200" y="1266743"/>
          <a:ext cx="7772400" cy="5439929"/>
        </p:xfrm>
        <a:graphic>
          <a:graphicData uri="http://schemas.openxmlformats.org/drawingml/2006/table">
            <a:tbl>
              <a:tblPr firstRow="1" firstCol="1" bandRow="1">
                <a:tableStyleId>{5C22544A-7EE6-4342-B048-85BDC9FD1C3A}</a:tableStyleId>
              </a:tblPr>
              <a:tblGrid>
                <a:gridCol w="876315"/>
                <a:gridCol w="617335"/>
                <a:gridCol w="1063774"/>
                <a:gridCol w="1063774"/>
                <a:gridCol w="1277583"/>
                <a:gridCol w="1277583"/>
                <a:gridCol w="1596036"/>
              </a:tblGrid>
              <a:tr h="921252">
                <a:tc rowSpan="2">
                  <a:txBody>
                    <a:bodyPr/>
                    <a:lstStyle/>
                    <a:p>
                      <a:pPr marL="0" marR="0" algn="ctr">
                        <a:lnSpc>
                          <a:spcPct val="130000"/>
                        </a:lnSpc>
                        <a:spcBef>
                          <a:spcPts val="300"/>
                        </a:spcBef>
                        <a:spcAft>
                          <a:spcPts val="300"/>
                        </a:spcAft>
                      </a:pPr>
                      <a:r>
                        <a:rPr lang="en-US" sz="1600" dirty="0">
                          <a:effectLst/>
                          <a:latin typeface="Times New Roman" pitchFamily="18" charset="0"/>
                          <a:cs typeface="Times New Roman" pitchFamily="18" charset="0"/>
                        </a:rPr>
                        <a:t>STT</a:t>
                      </a:r>
                      <a:endParaRPr lang="en-US" sz="1600" dirty="0">
                        <a:effectLst/>
                        <a:latin typeface="Times New Roman" pitchFamily="18" charset="0"/>
                        <a:ea typeface="Times New Roman"/>
                        <a:cs typeface="Times New Roman" pitchFamily="18" charset="0"/>
                      </a:endParaRPr>
                    </a:p>
                  </a:txBody>
                  <a:tcPr marL="68580" marR="68580" marT="0" marB="0" anchor="ctr"/>
                </a:tc>
                <a:tc rowSpan="2">
                  <a:txBody>
                    <a:bodyPr/>
                    <a:lstStyle/>
                    <a:p>
                      <a:pPr marL="0" marR="0" algn="ctr">
                        <a:lnSpc>
                          <a:spcPct val="130000"/>
                        </a:lnSpc>
                        <a:spcBef>
                          <a:spcPts val="600"/>
                        </a:spcBef>
                        <a:spcAft>
                          <a:spcPts val="600"/>
                        </a:spcAft>
                      </a:pPr>
                      <a:r>
                        <a:rPr lang="en-US" sz="1600" dirty="0" err="1">
                          <a:effectLst/>
                          <a:latin typeface="Times New Roman" pitchFamily="18" charset="0"/>
                          <a:cs typeface="Times New Roman" pitchFamily="18" charset="0"/>
                        </a:rPr>
                        <a:t>Tên</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công</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trình</a:t>
                      </a:r>
                      <a:endParaRPr lang="en-US" sz="1600" dirty="0">
                        <a:effectLst/>
                        <a:latin typeface="Times New Roman" pitchFamily="18" charset="0"/>
                        <a:ea typeface="Times New Roman"/>
                        <a:cs typeface="Times New Roman" pitchFamily="18" charset="0"/>
                      </a:endParaRPr>
                    </a:p>
                  </a:txBody>
                  <a:tcPr marL="68580" marR="68580" marT="0" marB="0" anchor="ctr"/>
                </a:tc>
                <a:tc gridSpan="2">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Trữ lượng tính toán</a:t>
                      </a:r>
                      <a:endParaRPr lang="en-US" sz="160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c gridSpan="2">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Trữ lượng đề nghị khai thác m</a:t>
                      </a:r>
                      <a:r>
                        <a:rPr lang="en-US" sz="1600" baseline="30000">
                          <a:effectLst/>
                          <a:latin typeface="Times New Roman" pitchFamily="18" charset="0"/>
                          <a:cs typeface="Times New Roman" pitchFamily="18" charset="0"/>
                        </a:rPr>
                        <a:t>3</a:t>
                      </a:r>
                      <a:r>
                        <a:rPr lang="en-US" sz="1600">
                          <a:effectLst/>
                          <a:latin typeface="Times New Roman" pitchFamily="18" charset="0"/>
                          <a:cs typeface="Times New Roman" pitchFamily="18" charset="0"/>
                        </a:rPr>
                        <a:t>/ng (làm tròn số đến m</a:t>
                      </a:r>
                      <a:r>
                        <a:rPr lang="en-US" sz="1600" baseline="30000">
                          <a:effectLst/>
                          <a:latin typeface="Times New Roman" pitchFamily="18" charset="0"/>
                          <a:cs typeface="Times New Roman" pitchFamily="18" charset="0"/>
                        </a:rPr>
                        <a:t>3</a:t>
                      </a:r>
                      <a:r>
                        <a:rPr lang="en-US" sz="1600">
                          <a:effectLst/>
                          <a:latin typeface="Times New Roman" pitchFamily="18" charset="0"/>
                          <a:cs typeface="Times New Roman" pitchFamily="18" charset="0"/>
                        </a:rPr>
                        <a:t>)</a:t>
                      </a:r>
                      <a:endParaRPr lang="en-US" sz="160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c rowSpan="2">
                  <a:txBody>
                    <a:bodyPr/>
                    <a:lstStyle/>
                    <a:p>
                      <a:pPr marL="0" marR="0" algn="ctr">
                        <a:lnSpc>
                          <a:spcPct val="130000"/>
                        </a:lnSpc>
                        <a:spcBef>
                          <a:spcPts val="600"/>
                        </a:spcBef>
                        <a:spcAft>
                          <a:spcPts val="600"/>
                        </a:spcAft>
                      </a:pPr>
                      <a:r>
                        <a:rPr lang="en-US" sz="1600" dirty="0" err="1">
                          <a:effectLst/>
                          <a:latin typeface="Times New Roman" pitchFamily="18" charset="0"/>
                          <a:cs typeface="Times New Roman" pitchFamily="18" charset="0"/>
                        </a:rPr>
                        <a:t>Tỉ</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lệ</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khai</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thác</a:t>
                      </a:r>
                      <a:r>
                        <a:rPr lang="en-US" sz="1600" dirty="0">
                          <a:effectLst/>
                          <a:latin typeface="Times New Roman" pitchFamily="18" charset="0"/>
                          <a:cs typeface="Times New Roman" pitchFamily="18" charset="0"/>
                        </a:rPr>
                        <a:t> so </a:t>
                      </a:r>
                      <a:r>
                        <a:rPr lang="en-US" sz="1600" dirty="0" err="1">
                          <a:effectLst/>
                          <a:latin typeface="Times New Roman" pitchFamily="18" charset="0"/>
                          <a:cs typeface="Times New Roman" pitchFamily="18" charset="0"/>
                        </a:rPr>
                        <a:t>với</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trữ</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lượng</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thăm</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dò</a:t>
                      </a:r>
                      <a:r>
                        <a:rPr lang="en-US" sz="1600" dirty="0">
                          <a:effectLst/>
                          <a:latin typeface="Times New Roman" pitchFamily="18" charset="0"/>
                          <a:cs typeface="Times New Roman" pitchFamily="18" charset="0"/>
                        </a:rPr>
                        <a:t> (%)</a:t>
                      </a:r>
                      <a:endParaRPr lang="en-US" sz="1600" dirty="0">
                        <a:effectLst/>
                        <a:latin typeface="Times New Roman" pitchFamily="18" charset="0"/>
                        <a:ea typeface="Times New Roman"/>
                        <a:cs typeface="Times New Roman" pitchFamily="18" charset="0"/>
                      </a:endParaRPr>
                    </a:p>
                  </a:txBody>
                  <a:tcPr marL="68580" marR="68580" marT="0" marB="0"/>
                </a:tc>
              </a:tr>
              <a:tr h="481019">
                <a:tc vMerge="1">
                  <a:txBody>
                    <a:bodyPr/>
                    <a:lstStyle/>
                    <a:p>
                      <a:endParaRPr lang="en-US"/>
                    </a:p>
                  </a:txBody>
                  <a:tcPr/>
                </a:tc>
                <a:tc vMerge="1">
                  <a:txBody>
                    <a:bodyPr/>
                    <a:lstStyle/>
                    <a:p>
                      <a:endParaRPr lang="en-US"/>
                    </a:p>
                  </a:txBody>
                  <a:tcP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l/s</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dirty="0">
                          <a:effectLst/>
                          <a:latin typeface="Times New Roman" pitchFamily="18" charset="0"/>
                          <a:cs typeface="Times New Roman" pitchFamily="18" charset="0"/>
                        </a:rPr>
                        <a:t>m</a:t>
                      </a:r>
                      <a:r>
                        <a:rPr lang="en-US" sz="1600" baseline="30000" dirty="0">
                          <a:effectLst/>
                          <a:latin typeface="Times New Roman" pitchFamily="18" charset="0"/>
                          <a:cs typeface="Times New Roman" pitchFamily="18" charset="0"/>
                        </a:rPr>
                        <a:t>3</a:t>
                      </a:r>
                      <a:r>
                        <a:rPr lang="en-US" sz="1600" dirty="0">
                          <a:effectLst/>
                          <a:latin typeface="Times New Roman" pitchFamily="18" charset="0"/>
                          <a:cs typeface="Times New Roman" pitchFamily="18" charset="0"/>
                        </a:rPr>
                        <a:t>/</a:t>
                      </a:r>
                      <a:r>
                        <a:rPr lang="en-US" sz="1600" dirty="0" err="1">
                          <a:effectLst/>
                          <a:latin typeface="Times New Roman" pitchFamily="18" charset="0"/>
                          <a:cs typeface="Times New Roman" pitchFamily="18" charset="0"/>
                        </a:rPr>
                        <a:t>ng</a:t>
                      </a:r>
                      <a:endParaRPr lang="en-US" sz="1600"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l/s</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m</a:t>
                      </a:r>
                      <a:r>
                        <a:rPr lang="en-US" sz="1600" baseline="30000">
                          <a:effectLst/>
                          <a:latin typeface="Times New Roman" pitchFamily="18" charset="0"/>
                          <a:cs typeface="Times New Roman" pitchFamily="18" charset="0"/>
                        </a:rPr>
                        <a:t>3</a:t>
                      </a:r>
                      <a:r>
                        <a:rPr lang="en-US" sz="1600">
                          <a:effectLst/>
                          <a:latin typeface="Times New Roman" pitchFamily="18" charset="0"/>
                          <a:cs typeface="Times New Roman" pitchFamily="18" charset="0"/>
                        </a:rPr>
                        <a:t>/ng</a:t>
                      </a:r>
                      <a:endParaRPr lang="en-US" sz="1600">
                        <a:effectLst/>
                        <a:latin typeface="Times New Roman" pitchFamily="18" charset="0"/>
                        <a:ea typeface="Times New Roman"/>
                        <a:cs typeface="Times New Roman" pitchFamily="18" charset="0"/>
                      </a:endParaRPr>
                    </a:p>
                  </a:txBody>
                  <a:tcPr marL="68580" marR="68580" marT="0" marB="0" anchor="ctr"/>
                </a:tc>
                <a:tc vMerge="1">
                  <a:txBody>
                    <a:bodyPr/>
                    <a:lstStyle/>
                    <a:p>
                      <a:endParaRPr lang="en-US"/>
                    </a:p>
                  </a:txBody>
                  <a:tcPr/>
                </a:tc>
              </a:tr>
              <a:tr h="441495">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1</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dirty="0">
                          <a:effectLst/>
                          <a:latin typeface="Times New Roman" pitchFamily="18" charset="0"/>
                          <a:cs typeface="Times New Roman" pitchFamily="18" charset="0"/>
                        </a:rPr>
                        <a:t>LK1</a:t>
                      </a:r>
                      <a:endParaRPr lang="en-US" sz="1600"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6.3</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544</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4.0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300.0</a:t>
                      </a:r>
                      <a:endParaRPr lang="en-US" sz="1600">
                        <a:effectLst/>
                        <a:latin typeface="Times New Roman" pitchFamily="18" charset="0"/>
                        <a:ea typeface="Times New Roman"/>
                        <a:cs typeface="Times New Roman" pitchFamily="18" charset="0"/>
                      </a:endParaRPr>
                    </a:p>
                  </a:txBody>
                  <a:tcPr marL="68580" marR="68580" marT="0" marB="0" anchor="b"/>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63,4</a:t>
                      </a:r>
                      <a:endParaRPr lang="en-US" sz="1600">
                        <a:effectLst/>
                        <a:latin typeface="Times New Roman" pitchFamily="18" charset="0"/>
                        <a:ea typeface="Times New Roman"/>
                        <a:cs typeface="Times New Roman" pitchFamily="18" charset="0"/>
                      </a:endParaRPr>
                    </a:p>
                  </a:txBody>
                  <a:tcPr marL="68580" marR="68580" marT="0" marB="0"/>
                </a:tc>
              </a:tr>
              <a:tr h="441495">
                <a:tc>
                  <a:txBody>
                    <a:bodyPr/>
                    <a:lstStyle/>
                    <a:p>
                      <a:pPr marL="0" marR="0" algn="ctr">
                        <a:lnSpc>
                          <a:spcPct val="130000"/>
                        </a:lnSpc>
                        <a:spcBef>
                          <a:spcPts val="300"/>
                        </a:spcBef>
                        <a:spcAft>
                          <a:spcPts val="300"/>
                        </a:spcAft>
                      </a:pPr>
                      <a:r>
                        <a:rPr lang="en-US" sz="1600" dirty="0">
                          <a:effectLst/>
                          <a:latin typeface="Times New Roman" pitchFamily="18" charset="0"/>
                          <a:cs typeface="Times New Roman" pitchFamily="18" charset="0"/>
                        </a:rPr>
                        <a:t>2</a:t>
                      </a:r>
                      <a:endParaRPr lang="en-US" sz="1600"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LK2</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7.6</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656</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4.0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300.0</a:t>
                      </a:r>
                      <a:endParaRPr lang="en-US" sz="1600">
                        <a:effectLst/>
                        <a:latin typeface="Times New Roman" pitchFamily="18" charset="0"/>
                        <a:ea typeface="Times New Roman"/>
                        <a:cs typeface="Times New Roman" pitchFamily="18" charset="0"/>
                      </a:endParaRPr>
                    </a:p>
                  </a:txBody>
                  <a:tcPr marL="68580" marR="68580" marT="0" marB="0" anchor="b"/>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52,6</a:t>
                      </a:r>
                      <a:endParaRPr lang="en-US" sz="1600">
                        <a:effectLst/>
                        <a:latin typeface="Times New Roman" pitchFamily="18" charset="0"/>
                        <a:ea typeface="Times New Roman"/>
                        <a:cs typeface="Times New Roman" pitchFamily="18" charset="0"/>
                      </a:endParaRPr>
                    </a:p>
                  </a:txBody>
                  <a:tcPr marL="68580" marR="68580" marT="0" marB="0"/>
                </a:tc>
              </a:tr>
              <a:tr h="441495">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3</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LK3</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3.0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259</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1.95</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300.0</a:t>
                      </a:r>
                      <a:endParaRPr lang="en-US" sz="1600">
                        <a:effectLst/>
                        <a:latin typeface="Times New Roman" pitchFamily="18" charset="0"/>
                        <a:ea typeface="Times New Roman"/>
                        <a:cs typeface="Times New Roman" pitchFamily="18" charset="0"/>
                      </a:endParaRPr>
                    </a:p>
                  </a:txBody>
                  <a:tcPr marL="68580" marR="68580" marT="0" marB="0" anchor="b"/>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65</a:t>
                      </a:r>
                      <a:endParaRPr lang="en-US" sz="1600">
                        <a:effectLst/>
                        <a:latin typeface="Times New Roman" pitchFamily="18" charset="0"/>
                        <a:ea typeface="Times New Roman"/>
                        <a:cs typeface="Times New Roman" pitchFamily="18" charset="0"/>
                      </a:endParaRPr>
                    </a:p>
                  </a:txBody>
                  <a:tcPr marL="68580" marR="68580" marT="0" marB="0"/>
                </a:tc>
              </a:tr>
              <a:tr h="441495">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4</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LK5</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3,0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259</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1.95</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150.0</a:t>
                      </a:r>
                      <a:endParaRPr lang="en-US" sz="1600">
                        <a:effectLst/>
                        <a:latin typeface="Times New Roman" pitchFamily="18" charset="0"/>
                        <a:ea typeface="Times New Roman"/>
                        <a:cs typeface="Times New Roman" pitchFamily="18" charset="0"/>
                      </a:endParaRPr>
                    </a:p>
                  </a:txBody>
                  <a:tcPr marL="68580" marR="68580" marT="0" marB="0" anchor="b"/>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65</a:t>
                      </a:r>
                      <a:endParaRPr lang="en-US" sz="1600">
                        <a:effectLst/>
                        <a:latin typeface="Times New Roman" pitchFamily="18" charset="0"/>
                        <a:ea typeface="Times New Roman"/>
                        <a:cs typeface="Times New Roman" pitchFamily="18" charset="0"/>
                      </a:endParaRPr>
                    </a:p>
                  </a:txBody>
                  <a:tcPr marL="68580" marR="68580" marT="0" marB="0"/>
                </a:tc>
              </a:tr>
              <a:tr h="440234">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5</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LK6</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3.6</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311</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2.34</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150.0</a:t>
                      </a:r>
                      <a:endParaRPr lang="en-US" sz="1600">
                        <a:effectLst/>
                        <a:latin typeface="Times New Roman" pitchFamily="18" charset="0"/>
                        <a:ea typeface="Times New Roman"/>
                        <a:cs typeface="Times New Roman" pitchFamily="18" charset="0"/>
                      </a:endParaRPr>
                    </a:p>
                  </a:txBody>
                  <a:tcPr marL="68580" marR="68580" marT="0" marB="0" anchor="b"/>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65</a:t>
                      </a:r>
                      <a:endParaRPr lang="en-US" sz="1600">
                        <a:effectLst/>
                        <a:latin typeface="Times New Roman" pitchFamily="18" charset="0"/>
                        <a:ea typeface="Times New Roman"/>
                        <a:cs typeface="Times New Roman" pitchFamily="18" charset="0"/>
                      </a:endParaRPr>
                    </a:p>
                  </a:txBody>
                  <a:tcPr marL="68580" marR="68580" marT="0" marB="0"/>
                </a:tc>
              </a:tr>
              <a:tr h="440234">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7</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LK7</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7.1</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613</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4.615</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300.0</a:t>
                      </a:r>
                      <a:endParaRPr lang="en-US" sz="1600">
                        <a:effectLst/>
                        <a:latin typeface="Times New Roman" pitchFamily="18" charset="0"/>
                        <a:ea typeface="Times New Roman"/>
                        <a:cs typeface="Times New Roman" pitchFamily="18" charset="0"/>
                      </a:endParaRPr>
                    </a:p>
                  </a:txBody>
                  <a:tcPr marL="68580" marR="68580" marT="0" marB="0" anchor="b"/>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49</a:t>
                      </a:r>
                      <a:endParaRPr lang="en-US" sz="1600">
                        <a:effectLst/>
                        <a:latin typeface="Times New Roman" pitchFamily="18" charset="0"/>
                        <a:ea typeface="Times New Roman"/>
                        <a:cs typeface="Times New Roman" pitchFamily="18" charset="0"/>
                      </a:endParaRPr>
                    </a:p>
                  </a:txBody>
                  <a:tcPr marL="68580" marR="68580" marT="0" marB="0"/>
                </a:tc>
              </a:tr>
              <a:tr h="440234">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 </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b="1" dirty="0" err="1">
                          <a:effectLst/>
                          <a:latin typeface="Times New Roman" pitchFamily="18" charset="0"/>
                          <a:cs typeface="Times New Roman" pitchFamily="18" charset="0"/>
                        </a:rPr>
                        <a:t>Tổng</a:t>
                      </a:r>
                      <a:endParaRPr lang="en-US" sz="1600" b="1"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b="1" dirty="0">
                          <a:effectLst/>
                          <a:latin typeface="Times New Roman" pitchFamily="18" charset="0"/>
                          <a:cs typeface="Times New Roman" pitchFamily="18" charset="0"/>
                        </a:rPr>
                        <a:t>30.6</a:t>
                      </a:r>
                      <a:endParaRPr lang="en-US" sz="1600" b="1"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b="1" dirty="0">
                          <a:effectLst/>
                          <a:latin typeface="Times New Roman" pitchFamily="18" charset="0"/>
                          <a:cs typeface="Times New Roman" pitchFamily="18" charset="0"/>
                        </a:rPr>
                        <a:t>2.642</a:t>
                      </a:r>
                      <a:endParaRPr lang="en-US" sz="1600" b="1"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b="1" dirty="0">
                          <a:effectLst/>
                          <a:latin typeface="Times New Roman" pitchFamily="18" charset="0"/>
                          <a:cs typeface="Times New Roman" pitchFamily="18" charset="0"/>
                        </a:rPr>
                        <a:t> </a:t>
                      </a:r>
                      <a:endParaRPr lang="en-US" sz="1600" b="1"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b="1">
                          <a:effectLst/>
                          <a:latin typeface="Times New Roman" pitchFamily="18" charset="0"/>
                          <a:cs typeface="Times New Roman" pitchFamily="18" charset="0"/>
                        </a:rPr>
                        <a:t>1,500.0</a:t>
                      </a:r>
                      <a:endParaRPr lang="en-US" sz="1600" b="1">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b="1" dirty="0" err="1">
                          <a:effectLst/>
                          <a:latin typeface="Times New Roman" pitchFamily="18" charset="0"/>
                          <a:cs typeface="Times New Roman" pitchFamily="18" charset="0"/>
                        </a:rPr>
                        <a:t>Đạt</a:t>
                      </a:r>
                      <a:r>
                        <a:rPr lang="en-US" sz="1600" b="1" dirty="0">
                          <a:effectLst/>
                          <a:latin typeface="Times New Roman" pitchFamily="18" charset="0"/>
                          <a:cs typeface="Times New Roman" pitchFamily="18" charset="0"/>
                        </a:rPr>
                        <a:t> </a:t>
                      </a:r>
                      <a:r>
                        <a:rPr lang="en-US" sz="1600" b="1" dirty="0" err="1">
                          <a:effectLst/>
                          <a:latin typeface="Times New Roman" pitchFamily="18" charset="0"/>
                          <a:cs typeface="Times New Roman" pitchFamily="18" charset="0"/>
                        </a:rPr>
                        <a:t>yêu</a:t>
                      </a:r>
                      <a:r>
                        <a:rPr lang="en-US" sz="1600" b="1" dirty="0">
                          <a:effectLst/>
                          <a:latin typeface="Times New Roman" pitchFamily="18" charset="0"/>
                          <a:cs typeface="Times New Roman" pitchFamily="18" charset="0"/>
                        </a:rPr>
                        <a:t> </a:t>
                      </a:r>
                      <a:r>
                        <a:rPr lang="en-US" sz="1600" b="1" dirty="0" err="1">
                          <a:effectLst/>
                          <a:latin typeface="Times New Roman" pitchFamily="18" charset="0"/>
                          <a:cs typeface="Times New Roman" pitchFamily="18" charset="0"/>
                        </a:rPr>
                        <a:t>cầu</a:t>
                      </a:r>
                      <a:endParaRPr lang="en-US" sz="1600" b="1" dirty="0">
                        <a:effectLst/>
                        <a:latin typeface="Times New Roman" pitchFamily="18" charset="0"/>
                        <a:ea typeface="Times New Roman"/>
                        <a:cs typeface="Times New Roman" pitchFamily="18" charset="0"/>
                      </a:endParaRPr>
                    </a:p>
                  </a:txBody>
                  <a:tcPr marL="68580" marR="68580" marT="0" marB="0" anchor="ctr"/>
                </a:tc>
              </a:tr>
              <a:tr h="921252">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8</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LK10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3,5</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302</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dirty="0">
                          <a:effectLst/>
                          <a:latin typeface="Times New Roman" pitchFamily="18" charset="0"/>
                          <a:cs typeface="Times New Roman" pitchFamily="18" charset="0"/>
                        </a:rPr>
                        <a:t>2.5</a:t>
                      </a:r>
                      <a:endParaRPr lang="en-US" sz="1600"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dirty="0">
                          <a:effectLst/>
                          <a:latin typeface="Times New Roman" pitchFamily="18" charset="0"/>
                          <a:cs typeface="Times New Roman" pitchFamily="18" charset="0"/>
                        </a:rPr>
                        <a:t>220</a:t>
                      </a:r>
                      <a:endParaRPr lang="en-US" sz="1600"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dirty="0">
                          <a:effectLst/>
                          <a:latin typeface="Times New Roman" pitchFamily="18" charset="0"/>
                          <a:cs typeface="Times New Roman" pitchFamily="18" charset="0"/>
                        </a:rPr>
                        <a:t>70 (</a:t>
                      </a:r>
                      <a:r>
                        <a:rPr lang="en-US" sz="1600" dirty="0" err="1">
                          <a:effectLst/>
                          <a:latin typeface="Times New Roman" pitchFamily="18" charset="0"/>
                          <a:cs typeface="Times New Roman" pitchFamily="18" charset="0"/>
                        </a:rPr>
                        <a:t>lỗ</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khoan</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dự</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phòng</a:t>
                      </a:r>
                      <a:r>
                        <a:rPr lang="en-US" sz="1600" dirty="0">
                          <a:effectLst/>
                          <a:latin typeface="Times New Roman" pitchFamily="18" charset="0"/>
                          <a:cs typeface="Times New Roman" pitchFamily="18" charset="0"/>
                        </a:rPr>
                        <a:t>)</a:t>
                      </a:r>
                      <a:endParaRPr lang="en-US" sz="1600" dirty="0">
                        <a:effectLst/>
                        <a:latin typeface="Times New Roman" pitchFamily="18" charset="0"/>
                        <a:ea typeface="Times New Roman"/>
                        <a:cs typeface="Times New Roman" pitchFamily="18" charset="0"/>
                      </a:endParaRPr>
                    </a:p>
                  </a:txBody>
                  <a:tcPr marL="68580" marR="68580" marT="0" marB="0" anchor="ctr"/>
                </a:tc>
              </a:tr>
            </a:tbl>
          </a:graphicData>
        </a:graphic>
      </p:graphicFrame>
    </p:spTree>
    <p:extLst>
      <p:ext uri="{BB962C8B-B14F-4D97-AF65-F5344CB8AC3E}">
        <p14:creationId xmlns:p14="http://schemas.microsoft.com/office/powerpoint/2010/main" val="6037320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28655"/>
            <a:ext cx="8610600" cy="1138773"/>
          </a:xfrm>
          <a:prstGeom prst="rect">
            <a:avLst/>
          </a:prstGeom>
        </p:spPr>
        <p:txBody>
          <a:bodyPr wrap="square">
            <a:spAutoFit/>
          </a:bodyPr>
          <a:lstStyle/>
          <a:p>
            <a:pPr algn="just"/>
            <a:r>
              <a:rPr lang="en-US" sz="2400" b="1" dirty="0">
                <a:latin typeface="Times New Roman" pitchFamily="18" charset="0"/>
                <a:cs typeface="Times New Roman" pitchFamily="18" charset="0"/>
              </a:rPr>
              <a:t>4.3.  </a:t>
            </a:r>
            <a:r>
              <a:rPr lang="en-US" sz="2400" b="1" dirty="0" err="1">
                <a:latin typeface="Times New Roman" pitchFamily="18" charset="0"/>
                <a:cs typeface="Times New Roman" pitchFamily="18" charset="0"/>
              </a:rPr>
              <a:t>Tính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toán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mực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nước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hạ</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thấp</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cho</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phép</a:t>
            </a:r>
            <a:endParaRPr lang="en-US" sz="2400" dirty="0">
              <a:latin typeface="Times New Roman" pitchFamily="18" charset="0"/>
              <a:cs typeface="Times New Roman" pitchFamily="18" charset="0"/>
            </a:endParaRPr>
          </a:p>
          <a:p>
            <a:pPr algn="just"/>
            <a:r>
              <a:rPr lang="en-US" sz="2200" dirty="0" err="1">
                <a:latin typeface="Times New Roman" pitchFamily="18" charset="0"/>
                <a:cs typeface="Times New Roman" pitchFamily="18" charset="0"/>
              </a:rPr>
              <a:t>Mực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thấp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phép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được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bằng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chiều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cao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áp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dư</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cộng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1/3 </a:t>
            </a:r>
            <a:r>
              <a:rPr lang="en-US" sz="2200" dirty="0" err="1">
                <a:latin typeface="Times New Roman" pitchFamily="18" charset="0"/>
                <a:cs typeface="Times New Roman" pitchFamily="18" charset="0"/>
              </a:rPr>
              <a:t>bề</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dày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endParaRPr lang="en-US" sz="2200" dirty="0">
              <a:latin typeface="Times New Roman" pitchFamily="18" charset="0"/>
              <a:cs typeface="Times New Roman" pitchFamily="18" charset="0"/>
            </a:endParaRPr>
          </a:p>
        </p:txBody>
      </p:sp>
      <p:sp>
        <p:nvSpPr>
          <p:cNvPr id="3" name="Rectangle 2"/>
          <p:cNvSpPr>
            <a:spLocks noChangeArrowheads="1"/>
          </p:cNvSpPr>
          <p:nvPr/>
        </p:nvSpPr>
        <p:spPr bwMode="auto">
          <a:xfrm>
            <a:off x="0" y="-20005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a:endParaRPr lang="en-US" sz="2000">
              <a:latin typeface="Times New Roman" pitchFamily="18" charset="0"/>
              <a:cs typeface="Times New Roman"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2616675482"/>
              </p:ext>
            </p:extLst>
          </p:nvPr>
        </p:nvGraphicFramePr>
        <p:xfrm>
          <a:off x="3420216" y="1603920"/>
          <a:ext cx="2227367" cy="762000"/>
        </p:xfrm>
        <a:graphic>
          <a:graphicData uri="http://schemas.openxmlformats.org/presentationml/2006/ole">
            <mc:AlternateContent xmlns:mc="http://schemas.openxmlformats.org/markup-compatibility/2006">
              <mc:Choice xmlns:v="urn:schemas-microsoft-com:vml" Requires="v">
                <p:oleObj spid="_x0000_s3136" name="Equation" r:id="rId3" imgW="965160" imgH="393480" progId="Equation.3">
                  <p:embed/>
                </p:oleObj>
              </mc:Choice>
              <mc:Fallback>
                <p:oleObj name="Equation" r:id="rId3" imgW="965160" imgH="393480" progId="Equation.3">
                  <p:embed/>
                  <p:pic>
                    <p:nvPicPr>
                      <p:cNvPr id="0" name="Object 1"/>
                      <p:cNvPicPr>
                        <a:picLocks noChangeAspect="1" noChangeArrowheads="1"/>
                      </p:cNvPicPr>
                      <p:nvPr/>
                    </p:nvPicPr>
                    <p:blipFill>
                      <a:blip r:embed="rId4"/>
                      <a:srcRect/>
                      <a:stretch>
                        <a:fillRect/>
                      </a:stretch>
                    </p:blipFill>
                    <p:spPr bwMode="auto">
                      <a:xfrm>
                        <a:off x="3420216" y="1603920"/>
                        <a:ext cx="2227367" cy="762000"/>
                      </a:xfrm>
                      <a:prstGeom prst="rect">
                        <a:avLst/>
                      </a:prstGeom>
                      <a:noFill/>
                    </p:spPr>
                  </p:pic>
                </p:oleObj>
              </mc:Fallback>
            </mc:AlternateContent>
          </a:graphicData>
        </a:graphic>
      </p:graphicFrame>
      <p:sp>
        <p:nvSpPr>
          <p:cNvPr id="5" name="Rectangle 4"/>
          <p:cNvSpPr>
            <a:spLocks noChangeArrowheads="1"/>
          </p:cNvSpPr>
          <p:nvPr/>
        </p:nvSpPr>
        <p:spPr bwMode="auto">
          <a:xfrm>
            <a:off x="0" y="2854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a:endParaRPr lang="en-US" sz="2000">
              <a:latin typeface="Times New Roman" pitchFamily="18" charset="0"/>
              <a:cs typeface="Times New Roman" pitchFamily="18" charset="0"/>
            </a:endParaRPr>
          </a:p>
        </p:txBody>
      </p:sp>
      <p:sp>
        <p:nvSpPr>
          <p:cNvPr id="8" name="Rectangle 7"/>
          <p:cNvSpPr>
            <a:spLocks noChangeArrowheads="1"/>
          </p:cNvSpPr>
          <p:nvPr/>
        </p:nvSpPr>
        <p:spPr bwMode="auto">
          <a:xfrm>
            <a:off x="0" y="-20005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a:endParaRPr lang="en-US" sz="2000">
              <a:latin typeface="Times New Roman" pitchFamily="18" charset="0"/>
              <a:cs typeface="Times New Roman" pitchFamily="18" charset="0"/>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2946836469"/>
              </p:ext>
            </p:extLst>
          </p:nvPr>
        </p:nvGraphicFramePr>
        <p:xfrm>
          <a:off x="3234017" y="3048000"/>
          <a:ext cx="2599765" cy="914400"/>
        </p:xfrm>
        <a:graphic>
          <a:graphicData uri="http://schemas.openxmlformats.org/presentationml/2006/ole">
            <mc:AlternateContent xmlns:mc="http://schemas.openxmlformats.org/markup-compatibility/2006">
              <mc:Choice xmlns:v="urn:schemas-microsoft-com:vml" Requires="v">
                <p:oleObj spid="_x0000_s3137" name="Equation" r:id="rId5" imgW="1384300" imgH="482600" progId="Equation.3">
                  <p:embed/>
                </p:oleObj>
              </mc:Choice>
              <mc:Fallback>
                <p:oleObj name="Equation" r:id="rId5" imgW="1384300" imgH="4826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4017" y="3048000"/>
                        <a:ext cx="2599765" cy="914400"/>
                      </a:xfrm>
                      <a:prstGeom prst="rect">
                        <a:avLst/>
                      </a:prstGeom>
                      <a:noFill/>
                    </p:spPr>
                  </p:pic>
                </p:oleObj>
              </mc:Fallback>
            </mc:AlternateContent>
          </a:graphicData>
        </a:graphic>
      </p:graphicFrame>
      <p:sp>
        <p:nvSpPr>
          <p:cNvPr id="12" name="Rectangle 11"/>
          <p:cNvSpPr/>
          <p:nvPr/>
        </p:nvSpPr>
        <p:spPr>
          <a:xfrm>
            <a:off x="1582119" y="4114800"/>
            <a:ext cx="6934200" cy="1785104"/>
          </a:xfrm>
          <a:prstGeom prst="rect">
            <a:avLst/>
          </a:prstGeom>
        </p:spPr>
        <p:txBody>
          <a:bodyPr wrap="square">
            <a:spAutoFit/>
          </a:bodyPr>
          <a:lstStyle/>
          <a:p>
            <a:pPr algn="just"/>
            <a:r>
              <a:rPr lang="en-US" sz="2200" i="1" dirty="0" err="1" smtClean="0">
                <a:latin typeface="Times New Roman" pitchFamily="18" charset="0"/>
                <a:cs typeface="Times New Roman" pitchFamily="18" charset="0"/>
              </a:rPr>
              <a:t>Trong</a:t>
            </a:r>
            <a:r>
              <a:rPr lang="en-US" sz="2200" i="1" dirty="0" smtClean="0">
                <a:latin typeface="Times New Roman" pitchFamily="18" charset="0"/>
                <a:cs typeface="Times New Roman" pitchFamily="18" charset="0"/>
              </a:rPr>
              <a:t> </a:t>
            </a:r>
            <a:r>
              <a:rPr lang="en-US" sz="2200" i="1" dirty="0" err="1" smtClean="0">
                <a:latin typeface="Times New Roman" pitchFamily="18" charset="0"/>
                <a:cs typeface="Times New Roman" pitchFamily="18" charset="0"/>
              </a:rPr>
              <a:t>đó</a:t>
            </a:r>
            <a:r>
              <a:rPr lang="en-US" sz="2200" i="1" dirty="0" smtClean="0">
                <a:latin typeface="Times New Roman" pitchFamily="18" charset="0"/>
                <a:cs typeface="Times New Roman" pitchFamily="18" charset="0"/>
              </a:rPr>
              <a:t>: r</a:t>
            </a:r>
            <a:r>
              <a:rPr lang="en-US" sz="2200" dirty="0" smtClean="0">
                <a:latin typeface="Times New Roman" pitchFamily="18" charset="0"/>
                <a:cs typeface="Times New Roman" pitchFamily="18" charset="0"/>
              </a:rPr>
              <a:t> </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Bán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giếng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khoan</a:t>
            </a:r>
            <a:r>
              <a:rPr lang="en-US" sz="2200" dirty="0">
                <a:latin typeface="Times New Roman" pitchFamily="18" charset="0"/>
                <a:cs typeface="Times New Roman" pitchFamily="18" charset="0"/>
              </a:rPr>
              <a:t> </a:t>
            </a:r>
            <a:r>
              <a:rPr lang="pt-BR" sz="2200" dirty="0">
                <a:latin typeface="Times New Roman" pitchFamily="18" charset="0"/>
                <a:cs typeface="Times New Roman" pitchFamily="18" charset="0"/>
              </a:rPr>
              <a:t>thăm dò </a:t>
            </a:r>
            <a:r>
              <a:rPr lang="en-US" sz="2200" dirty="0">
                <a:latin typeface="Times New Roman" pitchFamily="18" charset="0"/>
                <a:cs typeface="Times New Roman" pitchFamily="18" charset="0"/>
              </a:rPr>
              <a:t>(r</a:t>
            </a:r>
            <a:r>
              <a:rPr lang="en-US" sz="2200" baseline="-25000" dirty="0">
                <a:latin typeface="Times New Roman" pitchFamily="18" charset="0"/>
                <a:cs typeface="Times New Roman" pitchFamily="18" charset="0"/>
              </a:rPr>
              <a:t>0</a:t>
            </a:r>
            <a:r>
              <a:rPr lang="en-US" sz="2200" dirty="0">
                <a:latin typeface="Times New Roman" pitchFamily="18" charset="0"/>
                <a:cs typeface="Times New Roman" pitchFamily="18" charset="0"/>
              </a:rPr>
              <a:t> = 0,084);</a:t>
            </a:r>
          </a:p>
          <a:p>
            <a:pPr algn="just"/>
            <a:r>
              <a:rPr lang="fr-FR" sz="2200" i="1" dirty="0">
                <a:latin typeface="Times New Roman" pitchFamily="18" charset="0"/>
                <a:cs typeface="Times New Roman" pitchFamily="18" charset="0"/>
              </a:rPr>
              <a:t>t</a:t>
            </a:r>
            <a:r>
              <a:rPr lang="fr-FR" sz="2200" dirty="0">
                <a:latin typeface="Times New Roman" pitchFamily="18" charset="0"/>
                <a:cs typeface="Times New Roman" pitchFamily="18" charset="0"/>
              </a:rPr>
              <a:t> - </a:t>
            </a:r>
            <a:r>
              <a:rPr lang="fr-FR" sz="2200" dirty="0" err="1">
                <a:latin typeface="Times New Roman" pitchFamily="18" charset="0"/>
                <a:cs typeface="Times New Roman" pitchFamily="18" charset="0"/>
              </a:rPr>
              <a:t>Thời</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gian</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khai</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thác</a:t>
            </a:r>
            <a:r>
              <a:rPr lang="fr-FR" sz="2200" dirty="0">
                <a:latin typeface="Times New Roman" pitchFamily="18" charset="0"/>
                <a:cs typeface="Times New Roman" pitchFamily="18" charset="0"/>
              </a:rPr>
              <a:t> ( t =10</a:t>
            </a:r>
            <a:r>
              <a:rPr lang="fr-FR" sz="2200" baseline="30000" dirty="0">
                <a:latin typeface="Times New Roman" pitchFamily="18" charset="0"/>
                <a:cs typeface="Times New Roman" pitchFamily="18" charset="0"/>
              </a:rPr>
              <a:t>4</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ngày</a:t>
            </a:r>
            <a:r>
              <a:rPr lang="fr-FR" sz="2200" dirty="0">
                <a:latin typeface="Times New Roman" pitchFamily="18" charset="0"/>
                <a:cs typeface="Times New Roman" pitchFamily="18" charset="0"/>
              </a:rPr>
              <a:t>);</a:t>
            </a:r>
            <a:endParaRPr lang="en-US" sz="2200" dirty="0">
              <a:latin typeface="Times New Roman" pitchFamily="18" charset="0"/>
              <a:cs typeface="Times New Roman" pitchFamily="18" charset="0"/>
            </a:endParaRPr>
          </a:p>
          <a:p>
            <a:pPr algn="just"/>
            <a:r>
              <a:rPr lang="fr-FR" sz="2200" i="1" dirty="0">
                <a:latin typeface="Times New Roman" pitchFamily="18" charset="0"/>
                <a:cs typeface="Times New Roman" pitchFamily="18" charset="0"/>
              </a:rPr>
              <a:t>Km</a:t>
            </a:r>
            <a:r>
              <a:rPr lang="fr-FR" sz="2200" dirty="0">
                <a:latin typeface="Times New Roman" pitchFamily="18" charset="0"/>
                <a:cs typeface="Times New Roman" pitchFamily="18" charset="0"/>
              </a:rPr>
              <a:t> - </a:t>
            </a:r>
            <a:r>
              <a:rPr lang="fr-FR" sz="2200" dirty="0" err="1">
                <a:latin typeface="Times New Roman" pitchFamily="18" charset="0"/>
                <a:cs typeface="Times New Roman" pitchFamily="18" charset="0"/>
              </a:rPr>
              <a:t>Hệ</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số</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dẫn</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nước</a:t>
            </a:r>
            <a:r>
              <a:rPr lang="fr-FR" sz="2200" dirty="0">
                <a:latin typeface="Times New Roman" pitchFamily="18" charset="0"/>
                <a:cs typeface="Times New Roman" pitchFamily="18" charset="0"/>
              </a:rPr>
              <a:t> (</a:t>
            </a:r>
            <a:r>
              <a:rPr lang="fr-FR" sz="2200" i="1" dirty="0">
                <a:latin typeface="Times New Roman" pitchFamily="18" charset="0"/>
                <a:cs typeface="Times New Roman" pitchFamily="18" charset="0"/>
              </a:rPr>
              <a:t>Km</a:t>
            </a:r>
            <a:r>
              <a:rPr lang="fr-FR" sz="2200" dirty="0">
                <a:latin typeface="Times New Roman" pitchFamily="18" charset="0"/>
                <a:cs typeface="Times New Roman" pitchFamily="18" charset="0"/>
              </a:rPr>
              <a:t> = </a:t>
            </a:r>
            <a:r>
              <a:rPr lang="vi-VN" sz="2200" dirty="0">
                <a:latin typeface="Times New Roman" pitchFamily="18" charset="0"/>
                <a:cs typeface="Times New Roman" pitchFamily="18" charset="0"/>
              </a:rPr>
              <a:t>2</a:t>
            </a:r>
            <a:r>
              <a:rPr lang="en-US" sz="2200" dirty="0">
                <a:latin typeface="Times New Roman" pitchFamily="18" charset="0"/>
                <a:cs typeface="Times New Roman" pitchFamily="18" charset="0"/>
              </a:rPr>
              <a:t>74</a:t>
            </a:r>
            <a:r>
              <a:rPr lang="fr-FR" sz="2200" dirty="0">
                <a:latin typeface="Times New Roman" pitchFamily="18" charset="0"/>
                <a:cs typeface="Times New Roman" pitchFamily="18" charset="0"/>
              </a:rPr>
              <a:t> m</a:t>
            </a:r>
            <a:r>
              <a:rPr lang="fr-FR" sz="2200" baseline="30000" dirty="0">
                <a:latin typeface="Times New Roman" pitchFamily="18" charset="0"/>
                <a:cs typeface="Times New Roman" pitchFamily="18" charset="0"/>
              </a:rPr>
              <a:t>2</a:t>
            </a:r>
            <a:r>
              <a:rPr lang="fr-FR" sz="2200" dirty="0">
                <a:latin typeface="Times New Roman" pitchFamily="18" charset="0"/>
                <a:cs typeface="Times New Roman" pitchFamily="18" charset="0"/>
              </a:rPr>
              <a:t>/</a:t>
            </a:r>
            <a:r>
              <a:rPr lang="fr-FR" sz="2200" dirty="0" err="1">
                <a:latin typeface="Times New Roman" pitchFamily="18" charset="0"/>
                <a:cs typeface="Times New Roman" pitchFamily="18" charset="0"/>
              </a:rPr>
              <a:t>ngày</a:t>
            </a:r>
            <a:r>
              <a:rPr lang="fr-FR" sz="2200" dirty="0">
                <a:latin typeface="Times New Roman" pitchFamily="18" charset="0"/>
                <a:cs typeface="Times New Roman" pitchFamily="18" charset="0"/>
              </a:rPr>
              <a:t>);</a:t>
            </a:r>
            <a:endParaRPr lang="en-US" sz="2200" dirty="0">
              <a:latin typeface="Times New Roman" pitchFamily="18" charset="0"/>
              <a:cs typeface="Times New Roman" pitchFamily="18" charset="0"/>
            </a:endParaRPr>
          </a:p>
          <a:p>
            <a:pPr algn="just"/>
            <a:r>
              <a:rPr lang="fr-FR" sz="2200" i="1" dirty="0">
                <a:latin typeface="Times New Roman" pitchFamily="18" charset="0"/>
                <a:cs typeface="Times New Roman" pitchFamily="18" charset="0"/>
              </a:rPr>
              <a:t>Q</a:t>
            </a:r>
            <a:r>
              <a:rPr lang="fr-FR" sz="2200" dirty="0">
                <a:latin typeface="Times New Roman" pitchFamily="18" charset="0"/>
                <a:cs typeface="Times New Roman" pitchFamily="18" charset="0"/>
              </a:rPr>
              <a:t> - </a:t>
            </a:r>
            <a:r>
              <a:rPr lang="fr-FR" sz="2200" dirty="0" err="1">
                <a:latin typeface="Times New Roman" pitchFamily="18" charset="0"/>
                <a:cs typeface="Times New Roman" pitchFamily="18" charset="0"/>
              </a:rPr>
              <a:t>Lưu</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lượng</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khai</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thác</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tại</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lỗ</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khoan</a:t>
            </a:r>
            <a:r>
              <a:rPr lang="fr-FR" sz="2200" dirty="0">
                <a:latin typeface="Times New Roman" pitchFamily="18" charset="0"/>
                <a:cs typeface="Times New Roman" pitchFamily="18" charset="0"/>
              </a:rPr>
              <a:t> (m</a:t>
            </a:r>
            <a:r>
              <a:rPr lang="fr-FR" sz="2200" baseline="30000" dirty="0">
                <a:latin typeface="Times New Roman" pitchFamily="18" charset="0"/>
                <a:cs typeface="Times New Roman" pitchFamily="18" charset="0"/>
              </a:rPr>
              <a:t>3</a:t>
            </a:r>
            <a:r>
              <a:rPr lang="fr-FR" sz="2200" dirty="0">
                <a:latin typeface="Times New Roman" pitchFamily="18" charset="0"/>
                <a:cs typeface="Times New Roman" pitchFamily="18" charset="0"/>
              </a:rPr>
              <a:t>/</a:t>
            </a:r>
            <a:r>
              <a:rPr lang="fr-FR" sz="2200" dirty="0" err="1">
                <a:latin typeface="Times New Roman" pitchFamily="18" charset="0"/>
                <a:cs typeface="Times New Roman" pitchFamily="18" charset="0"/>
              </a:rPr>
              <a:t>ngày</a:t>
            </a:r>
            <a:r>
              <a:rPr lang="fr-FR" sz="2200" dirty="0">
                <a:latin typeface="Times New Roman" pitchFamily="18" charset="0"/>
                <a:cs typeface="Times New Roman" pitchFamily="18" charset="0"/>
              </a:rPr>
              <a:t>)</a:t>
            </a:r>
            <a:endParaRPr lang="en-US" sz="2200" dirty="0">
              <a:latin typeface="Times New Roman" pitchFamily="18" charset="0"/>
              <a:cs typeface="Times New Roman" pitchFamily="18" charset="0"/>
            </a:endParaRPr>
          </a:p>
          <a:p>
            <a:pPr algn="just"/>
            <a:r>
              <a:rPr lang="fr-FR" sz="2200" dirty="0">
                <a:latin typeface="Times New Roman" pitchFamily="18" charset="0"/>
                <a:cs typeface="Times New Roman" pitchFamily="18" charset="0"/>
              </a:rPr>
              <a:t>a = </a:t>
            </a:r>
            <a:r>
              <a:rPr lang="vi-VN" sz="2200" dirty="0">
                <a:latin typeface="Times New Roman" pitchFamily="18" charset="0"/>
                <a:cs typeface="Times New Roman" pitchFamily="18" charset="0"/>
              </a:rPr>
              <a:t>2</a:t>
            </a:r>
            <a:r>
              <a:rPr lang="en-US" sz="2200" dirty="0">
                <a:latin typeface="Times New Roman" pitchFamily="18" charset="0"/>
                <a:cs typeface="Times New Roman" pitchFamily="18" charset="0"/>
              </a:rPr>
              <a:t>836</a:t>
            </a:r>
            <a:r>
              <a:rPr lang="fr-FR" sz="2200" dirty="0">
                <a:latin typeface="Times New Roman" pitchFamily="18" charset="0"/>
                <a:cs typeface="Times New Roman" pitchFamily="18" charset="0"/>
              </a:rPr>
              <a:t> m</a:t>
            </a:r>
            <a:r>
              <a:rPr lang="fr-FR" sz="2200" baseline="30000" dirty="0">
                <a:latin typeface="Times New Roman" pitchFamily="18" charset="0"/>
                <a:cs typeface="Times New Roman" pitchFamily="18" charset="0"/>
              </a:rPr>
              <a:t>2</a:t>
            </a:r>
            <a:r>
              <a:rPr lang="fr-FR" sz="2200" dirty="0">
                <a:latin typeface="Times New Roman" pitchFamily="18" charset="0"/>
                <a:cs typeface="Times New Roman" pitchFamily="18" charset="0"/>
              </a:rPr>
              <a:t>/</a:t>
            </a:r>
            <a:r>
              <a:rPr lang="fr-FR" sz="2200" dirty="0" err="1">
                <a:latin typeface="Times New Roman" pitchFamily="18" charset="0"/>
                <a:cs typeface="Times New Roman" pitchFamily="18" charset="0"/>
              </a:rPr>
              <a:t>ngày</a:t>
            </a:r>
            <a:endParaRPr lang="en-US" sz="2200" dirty="0">
              <a:latin typeface="Times New Roman" pitchFamily="18" charset="0"/>
              <a:cs typeface="Times New Roman" pitchFamily="18" charset="0"/>
            </a:endParaRPr>
          </a:p>
        </p:txBody>
      </p:sp>
      <p:sp>
        <p:nvSpPr>
          <p:cNvPr id="13" name="Rectangle 12"/>
          <p:cNvSpPr/>
          <p:nvPr/>
        </p:nvSpPr>
        <p:spPr>
          <a:xfrm>
            <a:off x="228600" y="2365920"/>
            <a:ext cx="8153400" cy="769441"/>
          </a:xfrm>
          <a:prstGeom prst="rect">
            <a:avLst/>
          </a:prstGeom>
        </p:spPr>
        <p:txBody>
          <a:bodyPr wrap="square">
            <a:spAutoFit/>
          </a:bodyPr>
          <a:lstStyle/>
          <a:p>
            <a:pPr algn="just"/>
            <a:r>
              <a:rPr lang="pt-BR" sz="2200" dirty="0">
                <a:latin typeface="Times New Roman" pitchFamily="18" charset="0"/>
                <a:cs typeface="Times New Roman" pitchFamily="18" charset="0"/>
              </a:rPr>
              <a:t>S</a:t>
            </a:r>
            <a:r>
              <a:rPr lang="pt-BR" sz="2200" dirty="0" smtClean="0">
                <a:latin typeface="Times New Roman" pitchFamily="18" charset="0"/>
                <a:cs typeface="Times New Roman" pitchFamily="18" charset="0"/>
              </a:rPr>
              <a:t>ử </a:t>
            </a:r>
            <a:r>
              <a:rPr lang="pt-BR" sz="2200" dirty="0">
                <a:latin typeface="Times New Roman" pitchFamily="18" charset="0"/>
                <a:cs typeface="Times New Roman" pitchFamily="18" charset="0"/>
              </a:rPr>
              <a:t>dụng phương pháp thuỷ động lực để dự báo hạ thấp mực nước của giếng thăm dò. </a:t>
            </a:r>
            <a:endParaRPr lang="en-US" sz="2200" dirty="0">
              <a:latin typeface="Times New Roman" pitchFamily="18" charset="0"/>
              <a:cs typeface="Times New Roman" pitchFamily="18" charset="0"/>
            </a:endParaRPr>
          </a:p>
        </p:txBody>
      </p:sp>
    </p:spTree>
    <p:extLst>
      <p:ext uri="{BB962C8B-B14F-4D97-AF65-F5344CB8AC3E}">
        <p14:creationId xmlns:p14="http://schemas.microsoft.com/office/powerpoint/2010/main" val="36936018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46448909"/>
              </p:ext>
            </p:extLst>
          </p:nvPr>
        </p:nvGraphicFramePr>
        <p:xfrm>
          <a:off x="764227" y="1371600"/>
          <a:ext cx="7666817" cy="2438400"/>
        </p:xfrm>
        <a:graphic>
          <a:graphicData uri="http://schemas.openxmlformats.org/drawingml/2006/table">
            <a:tbl>
              <a:tblPr firstRow="1" firstCol="1" bandRow="1">
                <a:tableStyleId>{5C22544A-7EE6-4342-B048-85BDC9FD1C3A}</a:tableStyleId>
              </a:tblPr>
              <a:tblGrid>
                <a:gridCol w="1350001"/>
                <a:gridCol w="987270"/>
                <a:gridCol w="1079619"/>
                <a:gridCol w="1011071"/>
                <a:gridCol w="944428"/>
                <a:gridCol w="1079619"/>
                <a:gridCol w="1214809"/>
              </a:tblGrid>
              <a:tr h="843385">
                <a:tc>
                  <a:txBody>
                    <a:bodyPr/>
                    <a:lstStyle/>
                    <a:p>
                      <a:pPr marL="0" marR="0" algn="ctr">
                        <a:lnSpc>
                          <a:spcPct val="130000"/>
                        </a:lnSpc>
                        <a:spcBef>
                          <a:spcPts val="300"/>
                        </a:spcBef>
                        <a:spcAft>
                          <a:spcPts val="300"/>
                        </a:spcAft>
                      </a:pPr>
                      <a:r>
                        <a:rPr lang="en-US" sz="2000" dirty="0" err="1">
                          <a:effectLst/>
                          <a:latin typeface="Times New Roman" pitchFamily="18" charset="0"/>
                          <a:cs typeface="Times New Roman" pitchFamily="18" charset="0"/>
                        </a:rPr>
                        <a:t>Lỗ</a:t>
                      </a:r>
                      <a:r>
                        <a:rPr lang="en-US" sz="2000" dirty="0">
                          <a:effectLst/>
                          <a:latin typeface="Times New Roman" pitchFamily="18" charset="0"/>
                          <a:cs typeface="Times New Roman" pitchFamily="18" charset="0"/>
                        </a:rPr>
                        <a:t> </a:t>
                      </a:r>
                      <a:r>
                        <a:rPr lang="en-US" sz="2000" dirty="0" err="1">
                          <a:effectLst/>
                          <a:latin typeface="Times New Roman" pitchFamily="18" charset="0"/>
                          <a:cs typeface="Times New Roman" pitchFamily="18" charset="0"/>
                        </a:rPr>
                        <a:t>khoan</a:t>
                      </a:r>
                      <a:endParaRPr lang="en-US" sz="2000"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2000">
                          <a:effectLst/>
                          <a:latin typeface="Times New Roman" pitchFamily="18" charset="0"/>
                          <a:cs typeface="Times New Roman" pitchFamily="18" charset="0"/>
                        </a:rPr>
                        <a:t>KT1</a:t>
                      </a:r>
                      <a:endParaRPr lang="en-US" sz="20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2000" dirty="0">
                          <a:effectLst/>
                          <a:latin typeface="Times New Roman" pitchFamily="18" charset="0"/>
                          <a:cs typeface="Times New Roman" pitchFamily="18" charset="0"/>
                        </a:rPr>
                        <a:t>KT2</a:t>
                      </a:r>
                      <a:endParaRPr lang="en-US" sz="2000"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2000" dirty="0">
                          <a:effectLst/>
                          <a:latin typeface="Times New Roman" pitchFamily="18" charset="0"/>
                          <a:cs typeface="Times New Roman" pitchFamily="18" charset="0"/>
                        </a:rPr>
                        <a:t>KT3</a:t>
                      </a:r>
                      <a:endParaRPr lang="en-US" sz="2000"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2000">
                          <a:effectLst/>
                          <a:latin typeface="Times New Roman" pitchFamily="18" charset="0"/>
                          <a:cs typeface="Times New Roman" pitchFamily="18" charset="0"/>
                        </a:rPr>
                        <a:t>KT5</a:t>
                      </a:r>
                      <a:endParaRPr lang="en-US" sz="20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2000">
                          <a:effectLst/>
                          <a:latin typeface="Times New Roman" pitchFamily="18" charset="0"/>
                          <a:cs typeface="Times New Roman" pitchFamily="18" charset="0"/>
                        </a:rPr>
                        <a:t>KT 6</a:t>
                      </a:r>
                      <a:endParaRPr lang="en-US" sz="20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2000">
                          <a:effectLst/>
                          <a:latin typeface="Times New Roman" pitchFamily="18" charset="0"/>
                          <a:cs typeface="Times New Roman" pitchFamily="18" charset="0"/>
                        </a:rPr>
                        <a:t>KT7</a:t>
                      </a:r>
                      <a:endParaRPr lang="en-US" sz="2000">
                        <a:effectLst/>
                        <a:latin typeface="Times New Roman" pitchFamily="18" charset="0"/>
                        <a:ea typeface="Times New Roman"/>
                        <a:cs typeface="Times New Roman" pitchFamily="18" charset="0"/>
                      </a:endParaRPr>
                    </a:p>
                  </a:txBody>
                  <a:tcPr marL="68580" marR="68580" marT="0" marB="0" anchor="ctr"/>
                </a:tc>
              </a:tr>
              <a:tr h="1595015">
                <a:tc>
                  <a:txBody>
                    <a:bodyPr/>
                    <a:lstStyle/>
                    <a:p>
                      <a:pPr marL="0" marR="0" algn="ctr">
                        <a:lnSpc>
                          <a:spcPct val="130000"/>
                        </a:lnSpc>
                        <a:spcBef>
                          <a:spcPts val="300"/>
                        </a:spcBef>
                        <a:spcAft>
                          <a:spcPts val="300"/>
                        </a:spcAft>
                      </a:pPr>
                      <a:r>
                        <a:rPr lang="en-US" sz="2000">
                          <a:effectLst/>
                          <a:latin typeface="Times New Roman" pitchFamily="18" charset="0"/>
                          <a:cs typeface="Times New Roman" pitchFamily="18" charset="0"/>
                        </a:rPr>
                        <a:t>Mực nước hạ thấp tính toán</a:t>
                      </a:r>
                      <a:endParaRPr lang="en-US" sz="20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2000" dirty="0">
                          <a:effectLst/>
                          <a:latin typeface="Times New Roman" pitchFamily="18" charset="0"/>
                          <a:cs typeface="Times New Roman" pitchFamily="18" charset="0"/>
                        </a:rPr>
                        <a:t>12,6</a:t>
                      </a:r>
                      <a:endParaRPr lang="en-US" sz="2000"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2000" dirty="0">
                          <a:effectLst/>
                          <a:latin typeface="Times New Roman" pitchFamily="18" charset="0"/>
                          <a:cs typeface="Times New Roman" pitchFamily="18" charset="0"/>
                        </a:rPr>
                        <a:t>14,5</a:t>
                      </a:r>
                      <a:endParaRPr lang="en-US" sz="2000"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2000">
                          <a:effectLst/>
                          <a:latin typeface="Times New Roman" pitchFamily="18" charset="0"/>
                          <a:cs typeface="Times New Roman" pitchFamily="18" charset="0"/>
                        </a:rPr>
                        <a:t>13,2</a:t>
                      </a:r>
                      <a:endParaRPr lang="en-US" sz="20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2000">
                          <a:effectLst/>
                          <a:latin typeface="Times New Roman" pitchFamily="18" charset="0"/>
                          <a:cs typeface="Times New Roman" pitchFamily="18" charset="0"/>
                        </a:rPr>
                        <a:t>12,8</a:t>
                      </a:r>
                      <a:endParaRPr lang="en-US" sz="20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2000">
                          <a:effectLst/>
                          <a:latin typeface="Times New Roman" pitchFamily="18" charset="0"/>
                          <a:cs typeface="Times New Roman" pitchFamily="18" charset="0"/>
                        </a:rPr>
                        <a:t>19,6</a:t>
                      </a:r>
                      <a:endParaRPr lang="en-US" sz="20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2000" dirty="0">
                          <a:effectLst/>
                          <a:latin typeface="Times New Roman" pitchFamily="18" charset="0"/>
                          <a:cs typeface="Times New Roman" pitchFamily="18" charset="0"/>
                        </a:rPr>
                        <a:t>13,5</a:t>
                      </a:r>
                      <a:endParaRPr lang="en-US" sz="2000" dirty="0">
                        <a:effectLst/>
                        <a:latin typeface="Times New Roman" pitchFamily="18" charset="0"/>
                        <a:ea typeface="Times New Roman"/>
                        <a:cs typeface="Times New Roman" pitchFamily="18" charset="0"/>
                      </a:endParaRPr>
                    </a:p>
                  </a:txBody>
                  <a:tcPr marL="68580" marR="68580" marT="0" marB="0" anchor="ctr"/>
                </a:tc>
              </a:tr>
            </a:tbl>
          </a:graphicData>
        </a:graphic>
      </p:graphicFrame>
      <p:sp>
        <p:nvSpPr>
          <p:cNvPr id="3" name="Rectangle 2"/>
          <p:cNvSpPr/>
          <p:nvPr/>
        </p:nvSpPr>
        <p:spPr>
          <a:xfrm>
            <a:off x="963443" y="646327"/>
            <a:ext cx="7467601" cy="430887"/>
          </a:xfrm>
          <a:prstGeom prst="rect">
            <a:avLst/>
          </a:prstGeom>
        </p:spPr>
        <p:txBody>
          <a:bodyPr wrap="square">
            <a:spAutoFit/>
          </a:bodyPr>
          <a:lstStyle/>
          <a:p>
            <a:r>
              <a:rPr lang="en-US" sz="2200" i="1" dirty="0" err="1">
                <a:latin typeface="Times New Roman" pitchFamily="18" charset="0"/>
                <a:cs typeface="Times New Roman" pitchFamily="18" charset="0"/>
              </a:rPr>
              <a:t>Mực</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nước</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hạ</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thấp</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tính</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toán</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vào</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cuối</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kỳ</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khai</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thác</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sau</a:t>
            </a:r>
            <a:r>
              <a:rPr lang="en-US" sz="2200" i="1" dirty="0">
                <a:latin typeface="Times New Roman" pitchFamily="18" charset="0"/>
                <a:cs typeface="Times New Roman" pitchFamily="18" charset="0"/>
              </a:rPr>
              <a:t> 27 </a:t>
            </a:r>
            <a:r>
              <a:rPr lang="en-US" sz="2200" i="1" dirty="0" err="1">
                <a:latin typeface="Times New Roman" pitchFamily="18" charset="0"/>
                <a:cs typeface="Times New Roman" pitchFamily="18" charset="0"/>
              </a:rPr>
              <a:t>năm</a:t>
            </a:r>
            <a:r>
              <a:rPr lang="en-US" sz="2200" i="1" dirty="0">
                <a:latin typeface="Times New Roman" pitchFamily="18" charset="0"/>
                <a:cs typeface="Times New Roman" pitchFamily="18" charset="0"/>
              </a:rPr>
              <a:t>)</a:t>
            </a:r>
          </a:p>
        </p:txBody>
      </p:sp>
      <p:sp>
        <p:nvSpPr>
          <p:cNvPr id="4" name="Rectangle 3"/>
          <p:cNvSpPr/>
          <p:nvPr/>
        </p:nvSpPr>
        <p:spPr>
          <a:xfrm>
            <a:off x="457200" y="4038600"/>
            <a:ext cx="8212130" cy="1446550"/>
          </a:xfrm>
          <a:prstGeom prst="rect">
            <a:avLst/>
          </a:prstGeom>
        </p:spPr>
        <p:txBody>
          <a:bodyPr wrap="square">
            <a:spAutoFit/>
          </a:bodyPr>
          <a:lstStyle/>
          <a:p>
            <a:pPr indent="457200"/>
            <a:r>
              <a:rPr lang="en-US" sz="2200" dirty="0" err="1">
                <a:latin typeface="Times New Roman" pitchFamily="18" charset="0"/>
                <a:cs typeface="Times New Roman" pitchFamily="18" charset="0"/>
              </a:rPr>
              <a:t>Mực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thấp</a:t>
            </a:r>
            <a:r>
              <a:rPr lang="en-US" sz="2200" dirty="0">
                <a:latin typeface="Times New Roman" pitchFamily="18" charset="0"/>
                <a:cs typeface="Times New Roman" pitchFamily="18" charset="0"/>
              </a:rPr>
              <a:t> ở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lỗ</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khoan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toán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được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lớn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Skt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19,6m (KT5) &lt;&lt; 32m (</a:t>
            </a:r>
            <a:r>
              <a:rPr lang="en-US" sz="2200" dirty="0" err="1">
                <a:latin typeface="Times New Roman" pitchFamily="18" charset="0"/>
                <a:cs typeface="Times New Roman" pitchFamily="18" charset="0"/>
              </a:rPr>
              <a:t>Scp</a:t>
            </a:r>
            <a:r>
              <a:rPr lang="en-US" sz="2200" dirty="0">
                <a:latin typeface="Times New Roman" pitchFamily="18" charset="0"/>
                <a:cs typeface="Times New Roman" pitchFamily="18" charset="0"/>
              </a:rPr>
              <a:t>). Do </a:t>
            </a:r>
            <a:r>
              <a:rPr lang="en-US" sz="2200" dirty="0" err="1">
                <a:latin typeface="Times New Roman" pitchFamily="18" charset="0"/>
                <a:cs typeface="Times New Roman" pitchFamily="18" charset="0"/>
              </a:rPr>
              <a:t>vậy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sau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thời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lâu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dài</a:t>
            </a:r>
            <a:r>
              <a:rPr lang="en-US" sz="2200" dirty="0">
                <a:latin typeface="Times New Roman" pitchFamily="18" charset="0"/>
                <a:cs typeface="Times New Roman" pitchFamily="18" charset="0"/>
              </a:rPr>
              <a:t> (27 </a:t>
            </a:r>
            <a:r>
              <a:rPr lang="en-US" sz="2200" dirty="0" err="1">
                <a:latin typeface="Times New Roman" pitchFamily="18" charset="0"/>
                <a:cs typeface="Times New Roman" pitchFamily="18" charset="0"/>
              </a:rPr>
              <a:t>năm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dưới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vẫn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nhỏ</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hơn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phép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Việc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ở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lỗ</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khoan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đảm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bảo</a:t>
            </a:r>
            <a:r>
              <a:rPr lang="en-US" sz="2200" dirty="0">
                <a:latin typeface="Times New Roman" pitchFamily="18" charset="0"/>
                <a:cs typeface="Times New Roman" pitchFamily="18" charset="0"/>
              </a:rPr>
              <a:t>.</a:t>
            </a:r>
          </a:p>
        </p:txBody>
      </p:sp>
    </p:spTree>
    <p:extLst>
      <p:ext uri="{BB962C8B-B14F-4D97-AF65-F5344CB8AC3E}">
        <p14:creationId xmlns:p14="http://schemas.microsoft.com/office/powerpoint/2010/main" val="18400248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5831" y="0"/>
            <a:ext cx="9106545" cy="1295400"/>
          </a:xfrm>
          <a:prstGeom prst="roundRect">
            <a:avLst/>
          </a:prstGeom>
          <a:solidFill>
            <a:schemeClr val="accent2">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itchFamily="18" charset="0"/>
                <a:cs typeface="Times New Roman" pitchFamily="18" charset="0"/>
              </a:rPr>
              <a:t>CHƯƠNG 5</a:t>
            </a:r>
            <a:r>
              <a:rPr lang="en-US" sz="2800" b="1"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MỐI QUAN HỆ GIỮA KHAI THÁC NƯỚC NGẦM VÀ SỤT LÚN MẶT </a:t>
            </a:r>
            <a:r>
              <a:rPr lang="en-US" sz="2800" b="1" dirty="0" smtClean="0">
                <a:latin typeface="Times New Roman" pitchFamily="18" charset="0"/>
                <a:cs typeface="Times New Roman" pitchFamily="18" charset="0"/>
              </a:rPr>
              <a:t>ĐẤT Ở </a:t>
            </a:r>
            <a:r>
              <a:rPr lang="en-US" sz="2800" b="1" dirty="0">
                <a:latin typeface="Times New Roman" pitchFamily="18" charset="0"/>
                <a:cs typeface="Times New Roman" pitchFamily="18" charset="0"/>
              </a:rPr>
              <a:t>THỊ TRẤN KIỆN KHÊ – HÀ NAM</a:t>
            </a:r>
          </a:p>
        </p:txBody>
      </p:sp>
      <p:sp>
        <p:nvSpPr>
          <p:cNvPr id="3" name="Rectangle 2"/>
          <p:cNvSpPr/>
          <p:nvPr/>
        </p:nvSpPr>
        <p:spPr>
          <a:xfrm>
            <a:off x="241515" y="1495543"/>
            <a:ext cx="8675176" cy="769441"/>
          </a:xfrm>
          <a:prstGeom prst="rect">
            <a:avLst/>
          </a:prstGeom>
        </p:spPr>
        <p:txBody>
          <a:bodyPr wrap="square">
            <a:spAutoFit/>
          </a:bodyPr>
          <a:lstStyle/>
          <a:p>
            <a:pPr algn="just"/>
            <a:r>
              <a:rPr lang="en-US" sz="2200" b="1" dirty="0" smtClean="0">
                <a:latin typeface="Times New Roman" pitchFamily="18" charset="0"/>
                <a:cs typeface="Times New Roman" pitchFamily="18" charset="0"/>
              </a:rPr>
              <a:t> </a:t>
            </a:r>
            <a:r>
              <a:rPr lang="en-US" sz="2200" b="1" dirty="0" err="1">
                <a:latin typeface="Times New Roman" pitchFamily="18" charset="0"/>
                <a:cs typeface="Times New Roman" pitchFamily="18" charset="0"/>
              </a:rPr>
              <a:t>Ảnh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hưởng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của</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khai</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thác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nước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dưới</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đất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đến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sụt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lún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mặt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đất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và</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môi</a:t>
            </a:r>
            <a:r>
              <a:rPr lang="en-US" sz="2200" b="1" dirty="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trường</a:t>
            </a:r>
            <a:endParaRPr lang="en-US" sz="2200" b="1" dirty="0">
              <a:latin typeface="Times New Roman" pitchFamily="18" charset="0"/>
              <a:cs typeface="Times New Roman" pitchFamily="18" charset="0"/>
            </a:endParaRPr>
          </a:p>
        </p:txBody>
      </p:sp>
      <p:sp>
        <p:nvSpPr>
          <p:cNvPr id="4" name="Rectangle 3"/>
          <p:cNvSpPr/>
          <p:nvPr/>
        </p:nvSpPr>
        <p:spPr>
          <a:xfrm>
            <a:off x="241515" y="2274025"/>
            <a:ext cx="4559085" cy="3477875"/>
          </a:xfrm>
          <a:prstGeom prst="rect">
            <a:avLst/>
          </a:prstGeom>
        </p:spPr>
        <p:txBody>
          <a:bodyPr wrap="square">
            <a:spAutoFit/>
          </a:bodyPr>
          <a:lstStyle/>
          <a:p>
            <a:pPr indent="457200" algn="just"/>
            <a:r>
              <a:rPr lang="en-US" sz="2200" dirty="0" err="1">
                <a:latin typeface="Times New Roman" pitchFamily="18" charset="0"/>
                <a:cs typeface="Times New Roman" pitchFamily="18" charset="0"/>
              </a:rPr>
              <a:t>Sự</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ép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lún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hệ</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mật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thiết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kết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cấu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thể</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tải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trọng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dụng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thời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dụng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ngoại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lớp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ngầm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trạng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bị</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đổi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áp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thuỷ</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tĩnh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bị</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giảm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áp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hiệu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dụng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tăng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thể</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kẽ</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hở</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nhỏ</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ép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chặt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nhau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gây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lún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mặt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3012" y="2209800"/>
            <a:ext cx="3502572"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41429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80814" y="381000"/>
                <a:ext cx="8763000" cy="5658087"/>
              </a:xfrm>
              <a:prstGeom prst="rect">
                <a:avLst/>
              </a:prstGeom>
            </p:spPr>
            <p:txBody>
              <a:bodyPr wrap="square">
                <a:spAutoFit/>
              </a:bodyPr>
              <a:lstStyle/>
              <a:p>
                <a:r>
                  <a:rPr lang="en-US" sz="2200" dirty="0" smtClean="0">
                    <a:latin typeface="Times New Roman" pitchFamily="18" charset="0"/>
                    <a:cs typeface="Times New Roman" pitchFamily="18" charset="0"/>
                  </a:rPr>
                  <a:t>G</a:t>
                </a:r>
                <a:r>
                  <a:rPr lang="en-US" sz="2200" dirty="0" err="1" smtClean="0">
                    <a:latin typeface="Times New Roman" pitchFamily="18" charset="0"/>
                    <a:cs typeface="Times New Roman" pitchFamily="18" charset="0"/>
                  </a:rPr>
                  <a:t>iải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bài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toán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lún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theo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Terzaghi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đề</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xuất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trị</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số</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lún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xảy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theo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phương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thẳng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đứng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được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bằng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sau</a:t>
                </a:r>
                <a:r>
                  <a:rPr lang="en-US" sz="2200" dirty="0">
                    <a:latin typeface="Times New Roman" pitchFamily="18" charset="0"/>
                    <a:cs typeface="Times New Roman" pitchFamily="18" charset="0"/>
                  </a:rPr>
                  <a:t>: </a:t>
                </a:r>
              </a:p>
              <a:p>
                <a:r>
                  <a:rPr lang="en-US" sz="2200" dirty="0">
                    <a:latin typeface="Times New Roman" pitchFamily="18" charset="0"/>
                    <a:cs typeface="Times New Roman" pitchFamily="18" charset="0"/>
                  </a:rPr>
                  <a:t> </a:t>
                </a:r>
                <a14:m>
                  <m:oMath xmlns:m="http://schemas.openxmlformats.org/officeDocument/2006/math">
                    <m:r>
                      <a:rPr lang="en-US" sz="2200" b="0" i="0" smtClean="0">
                        <a:latin typeface="Cambria Math"/>
                      </a:rPr>
                      <m:t>                                                          </m:t>
                    </m:r>
                    <m:f>
                      <m:fPr>
                        <m:ctrlPr>
                          <a:rPr lang="en-US" sz="2200" i="1">
                            <a:latin typeface="Cambria Math"/>
                          </a:rPr>
                        </m:ctrlPr>
                      </m:fPr>
                      <m:num>
                        <m:r>
                          <a:rPr lang="en-US" sz="2200" i="1">
                            <a:latin typeface="Cambria Math"/>
                          </a:rPr>
                          <m:t>∆</m:t>
                        </m:r>
                        <m:r>
                          <a:rPr lang="en-US" sz="2200" i="1">
                            <a:latin typeface="Cambria Math"/>
                          </a:rPr>
                          <m:t>𝐿</m:t>
                        </m:r>
                      </m:num>
                      <m:den>
                        <m:r>
                          <a:rPr lang="en-US" sz="2200" i="1">
                            <a:latin typeface="Cambria Math"/>
                          </a:rPr>
                          <m:t>𝐿</m:t>
                        </m:r>
                      </m:den>
                    </m:f>
                    <m:r>
                      <a:rPr lang="en-US" sz="2200" i="1">
                        <a:latin typeface="Cambria Math"/>
                      </a:rPr>
                      <m:t>=</m:t>
                    </m:r>
                    <m:r>
                      <a:rPr lang="en-US" sz="2200" i="1">
                        <a:latin typeface="Cambria Math"/>
                      </a:rPr>
                      <m:t>𝐶𝑙𝑛</m:t>
                    </m:r>
                    <m:r>
                      <a:rPr lang="en-US" sz="2200" i="1">
                        <a:latin typeface="Cambria Math"/>
                      </a:rPr>
                      <m:t> (1+</m:t>
                    </m:r>
                    <m:f>
                      <m:fPr>
                        <m:ctrlPr>
                          <a:rPr lang="en-US" sz="2200" i="1">
                            <a:latin typeface="Cambria Math"/>
                          </a:rPr>
                        </m:ctrlPr>
                      </m:fPr>
                      <m:num>
                        <m:r>
                          <a:rPr lang="en-US" sz="2200" i="1">
                            <a:latin typeface="Cambria Math"/>
                          </a:rPr>
                          <m:t>∆</m:t>
                        </m:r>
                        <m:r>
                          <a:rPr lang="en-US" sz="2200" i="1">
                            <a:latin typeface="Cambria Math"/>
                          </a:rPr>
                          <m:t>𝑃</m:t>
                        </m:r>
                      </m:num>
                      <m:den>
                        <m:r>
                          <a:rPr lang="en-US" sz="2200" i="1">
                            <a:latin typeface="Cambria Math"/>
                          </a:rPr>
                          <m:t>𝑃</m:t>
                        </m:r>
                      </m:den>
                    </m:f>
                  </m:oMath>
                </a14:m>
                <a:r>
                  <a:rPr lang="en-US" sz="2200" dirty="0">
                    <a:latin typeface="Times New Roman" pitchFamily="18" charset="0"/>
                    <a:cs typeface="Times New Roman" pitchFamily="18" charset="0"/>
                  </a:rPr>
                  <a:t>)</a:t>
                </a:r>
              </a:p>
              <a:p>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đó</a:t>
                </a:r>
                <a:r>
                  <a:rPr lang="en-US" sz="2200" dirty="0">
                    <a:latin typeface="Times New Roman" pitchFamily="18" charset="0"/>
                    <a:cs typeface="Times New Roman" pitchFamily="18" charset="0"/>
                  </a:rPr>
                  <a:t>:</a:t>
                </a:r>
              </a:p>
              <a:p>
                <a:r>
                  <a:rPr lang="en-US" sz="2200" dirty="0">
                    <a:latin typeface="Times New Roman" pitchFamily="18" charset="0"/>
                    <a:cs typeface="Times New Roman" pitchFamily="18" charset="0"/>
                  </a:rPr>
                  <a:t>C - </a:t>
                </a:r>
                <a:r>
                  <a:rPr lang="en-US" sz="2200" dirty="0" err="1">
                    <a:latin typeface="Times New Roman" pitchFamily="18" charset="0"/>
                    <a:cs typeface="Times New Roman" pitchFamily="18" charset="0"/>
                  </a:rPr>
                  <a:t>chỉ</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số</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nén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lún</a:t>
                </a:r>
                <a:r>
                  <a:rPr lang="en-US" sz="2200" dirty="0">
                    <a:latin typeface="Times New Roman" pitchFamily="18" charset="0"/>
                    <a:cs typeface="Times New Roman" pitchFamily="18" charset="0"/>
                  </a:rPr>
                  <a:t>;</a:t>
                </a:r>
              </a:p>
              <a:p>
                <a:r>
                  <a:rPr lang="en-US" sz="2200" dirty="0">
                    <a:latin typeface="Times New Roman" pitchFamily="18" charset="0"/>
                    <a:cs typeface="Times New Roman" pitchFamily="18" charset="0"/>
                    <a:sym typeface="Symbol"/>
                  </a:rPr>
                  <a:t></a:t>
                </a:r>
                <a:r>
                  <a:rPr lang="en-US" sz="2200" dirty="0">
                    <a:latin typeface="Times New Roman" pitchFamily="18" charset="0"/>
                    <a:cs typeface="Times New Roman" pitchFamily="18" charset="0"/>
                  </a:rPr>
                  <a:t>P - </a:t>
                </a:r>
                <a:r>
                  <a:rPr lang="en-US" sz="2200" dirty="0" err="1">
                    <a:latin typeface="Times New Roman" pitchFamily="18" charset="0"/>
                    <a:cs typeface="Times New Roman" pitchFamily="18" charset="0"/>
                  </a:rPr>
                  <a:t>Trị</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số</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đổi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ứng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hiệu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quả</a:t>
                </a:r>
                <a:r>
                  <a:rPr lang="en-US" sz="2200" dirty="0">
                    <a:latin typeface="Times New Roman" pitchFamily="18" charset="0"/>
                    <a:cs typeface="Times New Roman" pitchFamily="18" charset="0"/>
                  </a:rPr>
                  <a:t>;</a:t>
                </a:r>
              </a:p>
              <a:p>
                <a:r>
                  <a:rPr lang="en-US" sz="2200" dirty="0">
                    <a:latin typeface="Times New Roman" pitchFamily="18" charset="0"/>
                    <a:cs typeface="Times New Roman" pitchFamily="18" charset="0"/>
                    <a:sym typeface="Symbol"/>
                  </a:rPr>
                  <a:t></a:t>
                </a:r>
                <a:r>
                  <a:rPr lang="en-US" sz="2200" dirty="0">
                    <a:latin typeface="Times New Roman" pitchFamily="18" charset="0"/>
                    <a:cs typeface="Times New Roman" pitchFamily="18" charset="0"/>
                  </a:rPr>
                  <a:t>L - </a:t>
                </a:r>
                <a:r>
                  <a:rPr lang="en-US" sz="2200" dirty="0" err="1">
                    <a:latin typeface="Times New Roman" pitchFamily="18" charset="0"/>
                    <a:cs typeface="Times New Roman" pitchFamily="18" charset="0"/>
                  </a:rPr>
                  <a:t>Trị</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số</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lún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(m);</a:t>
                </a:r>
              </a:p>
              <a:p>
                <a:r>
                  <a:rPr lang="en-US" sz="2200" dirty="0">
                    <a:latin typeface="Times New Roman" pitchFamily="18" charset="0"/>
                    <a:cs typeface="Times New Roman" pitchFamily="18" charset="0"/>
                  </a:rPr>
                  <a:t>L - </a:t>
                </a:r>
                <a:r>
                  <a:rPr lang="en-US" sz="2200" dirty="0" err="1">
                    <a:latin typeface="Times New Roman" pitchFamily="18" charset="0"/>
                    <a:cs typeface="Times New Roman" pitchFamily="18" charset="0"/>
                  </a:rPr>
                  <a:t>Chiều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dày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lớp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lún</a:t>
                </a:r>
                <a:r>
                  <a:rPr lang="en-US" sz="2200" dirty="0">
                    <a:latin typeface="Times New Roman" pitchFamily="18" charset="0"/>
                    <a:cs typeface="Times New Roman" pitchFamily="18" charset="0"/>
                  </a:rPr>
                  <a:t> (m);</a:t>
                </a:r>
              </a:p>
              <a:p>
                <a:r>
                  <a:rPr lang="en-US" sz="2200" dirty="0">
                    <a:latin typeface="Times New Roman" pitchFamily="18" charset="0"/>
                    <a:cs typeface="Times New Roman" pitchFamily="18" charset="0"/>
                  </a:rPr>
                  <a:t>P - </a:t>
                </a:r>
                <a:r>
                  <a:rPr lang="en-US" sz="2200" dirty="0" err="1">
                    <a:latin typeface="Times New Roman" pitchFamily="18" charset="0"/>
                    <a:cs typeface="Times New Roman" pitchFamily="18" charset="0"/>
                  </a:rPr>
                  <a:t>ứng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hiệu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quả</a:t>
                </a:r>
                <a:r>
                  <a:rPr lang="en-US" sz="2200" dirty="0">
                    <a:latin typeface="Times New Roman" pitchFamily="18" charset="0"/>
                    <a:cs typeface="Times New Roman" pitchFamily="18" charset="0"/>
                  </a:rPr>
                  <a:t> ban </a:t>
                </a:r>
                <a:r>
                  <a:rPr lang="en-US" sz="2200" dirty="0" err="1">
                    <a:latin typeface="Times New Roman" pitchFamily="18" charset="0"/>
                    <a:cs typeface="Times New Roman" pitchFamily="18" charset="0"/>
                  </a:rPr>
                  <a:t>đầu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bằng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áp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lớp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nằm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lớp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đang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xét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cộng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một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nửa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áp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bản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lớp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lún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trừ</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áp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đẩy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nổi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a:t>
                </a:r>
                <a:br>
                  <a:rPr lang="en-US" sz="2200" dirty="0">
                    <a:latin typeface="Times New Roman" pitchFamily="18" charset="0"/>
                    <a:cs typeface="Times New Roman" pitchFamily="18" charset="0"/>
                  </a:rPr>
                </a:b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trên</a:t>
                </a:r>
                <a:r>
                  <a:rPr lang="en-US" sz="2200" dirty="0">
                    <a:latin typeface="Times New Roman" pitchFamily="18" charset="0"/>
                    <a:cs typeface="Times New Roman" pitchFamily="18" charset="0"/>
                  </a:rPr>
                  <a:t> ta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sym typeface="Symbol"/>
                  </a:rPr>
                  <a:t></a:t>
                </a:r>
                <a:r>
                  <a:rPr lang="en-US" sz="2200" dirty="0">
                    <a:latin typeface="Times New Roman" pitchFamily="18" charset="0"/>
                    <a:cs typeface="Times New Roman" pitchFamily="18" charset="0"/>
                  </a:rPr>
                  <a:t>P </a:t>
                </a:r>
                <a:r>
                  <a:rPr lang="en-US" sz="2200" dirty="0">
                    <a:latin typeface="Times New Roman" pitchFamily="18" charset="0"/>
                    <a:cs typeface="Times New Roman" pitchFamily="18" charset="0"/>
                    <a:sym typeface="Symbol"/>
                  </a:rPr>
                  <a: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ρ</a:t>
                </a:r>
                <a:r>
                  <a:rPr lang="en-US" sz="2200" baseline="-25000" dirty="0" err="1">
                    <a:latin typeface="Times New Roman" pitchFamily="18" charset="0"/>
                    <a:cs typeface="Times New Roman" pitchFamily="18" charset="0"/>
                  </a:rPr>
                  <a:t>n</a:t>
                </a:r>
                <a:r>
                  <a:rPr lang="en-US" sz="2200" dirty="0" err="1">
                    <a:latin typeface="Times New Roman" pitchFamily="18" charset="0"/>
                    <a:cs typeface="Times New Roman" pitchFamily="18" charset="0"/>
                  </a:rPr>
                  <a:t>gS</a:t>
                </a:r>
                <a:endParaRPr lang="en-US" sz="2200" dirty="0">
                  <a:latin typeface="Times New Roman" pitchFamily="18" charset="0"/>
                  <a:cs typeface="Times New Roman" pitchFamily="18" charset="0"/>
                </a:endParaRPr>
              </a:p>
              <a:p>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a:latin typeface="Times New Roman" pitchFamily="18" charset="0"/>
                    <a:cs typeface="Times New Roman" pitchFamily="18" charset="0"/>
                    <a:sym typeface="Symbol"/>
                  </a:rPr>
                  <a:t></a:t>
                </a:r>
                <a:r>
                  <a:rPr lang="en-US" sz="2200" baseline="-25000" dirty="0">
                    <a:latin typeface="Times New Roman" pitchFamily="18" charset="0"/>
                    <a:cs typeface="Times New Roman" pitchFamily="18" charset="0"/>
                  </a:rPr>
                  <a:t>n</a:t>
                </a:r>
                <a:r>
                  <a:rPr lang="en-US" sz="2200" dirty="0">
                    <a:latin typeface="Times New Roman" pitchFamily="18" charset="0"/>
                    <a:cs typeface="Times New Roman" pitchFamily="18" charset="0"/>
                  </a:rPr>
                  <a:t> - </a:t>
                </a:r>
                <a:r>
                  <a:rPr lang="en-US" sz="2200" dirty="0" err="1">
                    <a:latin typeface="Times New Roman" pitchFamily="18" charset="0"/>
                    <a:cs typeface="Times New Roman" pitchFamily="18" charset="0"/>
                  </a:rPr>
                  <a:t>tỉ</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trọng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(kg/m</a:t>
                </a:r>
                <a:r>
                  <a:rPr lang="en-US" sz="2200" baseline="30000" dirty="0">
                    <a:latin typeface="Times New Roman" pitchFamily="18" charset="0"/>
                    <a:cs typeface="Times New Roman" pitchFamily="18" charset="0"/>
                  </a:rPr>
                  <a:t>3</a:t>
                </a:r>
                <a:r>
                  <a:rPr lang="en-US" sz="2200" dirty="0">
                    <a:latin typeface="Times New Roman" pitchFamily="18" charset="0"/>
                    <a:cs typeface="Times New Roman" pitchFamily="18" charset="0"/>
                  </a:rPr>
                  <a:t>);</a:t>
                </a:r>
              </a:p>
              <a:p>
                <a:r>
                  <a:rPr lang="en-US" sz="2200" dirty="0">
                    <a:latin typeface="Times New Roman" pitchFamily="18" charset="0"/>
                    <a:cs typeface="Times New Roman" pitchFamily="18" charset="0"/>
                  </a:rPr>
                  <a:t>g - </a:t>
                </a:r>
                <a:r>
                  <a:rPr lang="en-US" sz="2200" dirty="0" err="1">
                    <a:latin typeface="Times New Roman" pitchFamily="18" charset="0"/>
                    <a:cs typeface="Times New Roman" pitchFamily="18" charset="0"/>
                  </a:rPr>
                  <a:t>gia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trọng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trường</a:t>
                </a:r>
                <a:r>
                  <a:rPr lang="en-US" sz="2200" dirty="0">
                    <a:latin typeface="Times New Roman" pitchFamily="18" charset="0"/>
                    <a:cs typeface="Times New Roman" pitchFamily="18" charset="0"/>
                  </a:rPr>
                  <a:t> (m/s</a:t>
                </a:r>
                <a:r>
                  <a:rPr lang="en-US" sz="2200" baseline="30000" dirty="0">
                    <a:latin typeface="Times New Roman" pitchFamily="18" charset="0"/>
                    <a:cs typeface="Times New Roman" pitchFamily="18" charset="0"/>
                  </a:rPr>
                  <a:t>2</a:t>
                </a:r>
                <a:r>
                  <a:rPr lang="en-US" sz="2200" dirty="0">
                    <a:latin typeface="Times New Roman" pitchFamily="18" charset="0"/>
                    <a:cs typeface="Times New Roman" pitchFamily="18" charset="0"/>
                  </a:rPr>
                  <a:t>);</a:t>
                </a:r>
              </a:p>
              <a:p>
                <a:r>
                  <a:rPr lang="en-US" sz="2200" dirty="0">
                    <a:latin typeface="Times New Roman" pitchFamily="18" charset="0"/>
                    <a:cs typeface="Times New Roman" pitchFamily="18" charset="0"/>
                  </a:rPr>
                  <a:t>S - </a:t>
                </a:r>
                <a:r>
                  <a:rPr lang="en-US" sz="2200" dirty="0" err="1">
                    <a:latin typeface="Times New Roman" pitchFamily="18" charset="0"/>
                    <a:cs typeface="Times New Roman" pitchFamily="18" charset="0"/>
                  </a:rPr>
                  <a:t>trị</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số</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thấp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(m).</a:t>
                </a:r>
              </a:p>
              <a:p>
                <a:r>
                  <a:rPr lang="en-US" sz="2200" dirty="0" err="1">
                    <a:latin typeface="Times New Roman" pitchFamily="18" charset="0"/>
                    <a:cs typeface="Times New Roman" pitchFamily="18" charset="0"/>
                  </a:rPr>
                  <a:t>Trị</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số</a:t>
                </a:r>
                <a:r>
                  <a:rPr lang="en-US" sz="2200" dirty="0">
                    <a:latin typeface="Times New Roman" pitchFamily="18" charset="0"/>
                    <a:cs typeface="Times New Roman" pitchFamily="18" charset="0"/>
                  </a:rPr>
                  <a:t> P </a:t>
                </a:r>
                <a:r>
                  <a:rPr lang="en-US" sz="2200" dirty="0" err="1">
                    <a:latin typeface="Times New Roman" pitchFamily="18" charset="0"/>
                    <a:cs typeface="Times New Roman" pitchFamily="18" charset="0"/>
                  </a:rPr>
                  <a:t>được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bằng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thức</a:t>
                </a:r>
                <a:r>
                  <a:rPr lang="en-US" sz="2200" dirty="0">
                    <a:latin typeface="Times New Roman" pitchFamily="18" charset="0"/>
                    <a:cs typeface="Times New Roman" pitchFamily="18" charset="0"/>
                  </a:rPr>
                  <a:t>:   P = P</a:t>
                </a:r>
                <a:r>
                  <a:rPr lang="en-US" sz="2200" baseline="-25000" dirty="0">
                    <a:latin typeface="Times New Roman" pitchFamily="18" charset="0"/>
                    <a:cs typeface="Times New Roman" pitchFamily="18" charset="0"/>
                  </a:rPr>
                  <a:t>1</a:t>
                </a:r>
                <a:r>
                  <a:rPr lang="en-US" sz="2200" dirty="0">
                    <a:latin typeface="Times New Roman" pitchFamily="18" charset="0"/>
                    <a:cs typeface="Times New Roman" pitchFamily="18" charset="0"/>
                  </a:rPr>
                  <a:t> + 0,5 P</a:t>
                </a:r>
                <a:r>
                  <a:rPr lang="en-US" sz="2200" baseline="-25000" dirty="0">
                    <a:latin typeface="Times New Roman" pitchFamily="18" charset="0"/>
                    <a:cs typeface="Times New Roman" pitchFamily="18" charset="0"/>
                  </a:rPr>
                  <a:t>2</a:t>
                </a:r>
                <a:r>
                  <a:rPr lang="en-US" sz="2200" dirty="0">
                    <a:latin typeface="Times New Roman" pitchFamily="18" charset="0"/>
                    <a:cs typeface="Times New Roman" pitchFamily="18" charset="0"/>
                  </a:rPr>
                  <a:t> + </a:t>
                </a:r>
                <a:r>
                  <a:rPr lang="en-US" sz="2200" dirty="0" smtClean="0">
                    <a:latin typeface="Times New Roman" pitchFamily="18" charset="0"/>
                    <a:cs typeface="Times New Roman" pitchFamily="18" charset="0"/>
                  </a:rPr>
                  <a:t>P</a:t>
                </a:r>
                <a:r>
                  <a:rPr lang="en-US" sz="2200" baseline="-25000" dirty="0" smtClean="0">
                    <a:latin typeface="Times New Roman" pitchFamily="18" charset="0"/>
                    <a:cs typeface="Times New Roman" pitchFamily="18" charset="0"/>
                  </a:rPr>
                  <a:t>3</a:t>
                </a:r>
                <a:endParaRPr lang="en-US" sz="2200" dirty="0">
                  <a:latin typeface="Times New Roman" pitchFamily="18" charset="0"/>
                  <a:cs typeface="Times New Roman"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180814" y="381000"/>
                <a:ext cx="8763000" cy="5658087"/>
              </a:xfrm>
              <a:prstGeom prst="rect">
                <a:avLst/>
              </a:prstGeom>
              <a:blipFill rotWithShape="1">
                <a:blip r:embed="rId2"/>
                <a:stretch>
                  <a:fillRect l="-905" t="-647" b="-1078"/>
                </a:stretch>
              </a:blipFill>
            </p:spPr>
            <p:txBody>
              <a:bodyPr/>
              <a:lstStyle/>
              <a:p>
                <a:r>
                  <a:rPr lang="en-US">
                    <a:noFill/>
                  </a:rPr>
                  <a:t> </a:t>
                </a:r>
              </a:p>
            </p:txBody>
          </p:sp>
        </mc:Fallback>
      </mc:AlternateContent>
    </p:spTree>
    <p:extLst>
      <p:ext uri="{BB962C8B-B14F-4D97-AF65-F5344CB8AC3E}">
        <p14:creationId xmlns:p14="http://schemas.microsoft.com/office/powerpoint/2010/main" val="34387575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2400" y="171926"/>
            <a:ext cx="8839200" cy="1107996"/>
          </a:xfrm>
          <a:prstGeom prst="rect">
            <a:avLst/>
          </a:prstGeom>
        </p:spPr>
        <p:txBody>
          <a:bodyPr wrap="square">
            <a:spAutoFit/>
          </a:bodyPr>
          <a:lstStyle/>
          <a:p>
            <a:pPr indent="457200" algn="just"/>
            <a:r>
              <a:rPr lang="en-US" sz="2200" dirty="0" err="1">
                <a:latin typeface="Times New Roman" pitchFamily="18" charset="0"/>
                <a:cs typeface="Times New Roman" pitchFamily="18" charset="0"/>
              </a:rPr>
              <a:t>Khi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dưới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hệ</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thống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sẽ</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một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phễu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thấp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bán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ảnh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hưởng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cũng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bán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phễu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thấp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được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theo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giếng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lớn</a:t>
            </a:r>
            <a:r>
              <a:rPr lang="en-US" sz="2200" dirty="0">
                <a:latin typeface="Times New Roman" pitchFamily="18" charset="0"/>
                <a:cs typeface="Times New Roman" pitchFamily="18" charset="0"/>
              </a:rPr>
              <a:t>:  </a:t>
            </a:r>
          </a:p>
        </p:txBody>
      </p:sp>
      <p:sp>
        <p:nvSpPr>
          <p:cNvPr id="9" name="Rectangle 7"/>
          <p:cNvSpPr>
            <a:spLocks noChangeArrowheads="1"/>
          </p:cNvSpPr>
          <p:nvPr/>
        </p:nvSpPr>
        <p:spPr bwMode="auto">
          <a:xfrm>
            <a:off x="0" y="-258961"/>
            <a:ext cx="184731"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2200">
              <a:latin typeface="Times New Roman" pitchFamily="18" charset="0"/>
              <a:cs typeface="Times New Roman" pitchFamily="18" charset="0"/>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2979311576"/>
              </p:ext>
            </p:extLst>
          </p:nvPr>
        </p:nvGraphicFramePr>
        <p:xfrm>
          <a:off x="247327" y="1321163"/>
          <a:ext cx="1600201" cy="448837"/>
        </p:xfrm>
        <a:graphic>
          <a:graphicData uri="http://schemas.openxmlformats.org/presentationml/2006/ole">
            <mc:AlternateContent xmlns:mc="http://schemas.openxmlformats.org/markup-compatibility/2006">
              <mc:Choice xmlns:v="urn:schemas-microsoft-com:vml" Requires="v">
                <p:oleObj spid="_x0000_s6208" name="Equation" r:id="rId3" imgW="787058" imgH="215806" progId="Equation.3">
                  <p:embed/>
                </p:oleObj>
              </mc:Choice>
              <mc:Fallback>
                <p:oleObj name="Equation" r:id="rId3" imgW="787058" imgH="215806"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327" y="1321163"/>
                        <a:ext cx="1600201" cy="448837"/>
                      </a:xfrm>
                      <a:prstGeom prst="rect">
                        <a:avLst/>
                      </a:prstGeom>
                      <a:noFill/>
                    </p:spPr>
                  </p:pic>
                </p:oleObj>
              </mc:Fallback>
            </mc:AlternateContent>
          </a:graphicData>
        </a:graphic>
      </p:graphicFrame>
      <p:sp>
        <p:nvSpPr>
          <p:cNvPr id="11" name="Rectangle 10"/>
          <p:cNvSpPr/>
          <p:nvPr/>
        </p:nvSpPr>
        <p:spPr>
          <a:xfrm>
            <a:off x="1828800" y="1341238"/>
            <a:ext cx="3039615" cy="430887"/>
          </a:xfrm>
          <a:prstGeom prst="rect">
            <a:avLst/>
          </a:prstGeom>
        </p:spPr>
        <p:txBody>
          <a:bodyPr wrap="none">
            <a:spAutoFit/>
          </a:bodyPr>
          <a:lstStyle/>
          <a:p>
            <a:r>
              <a:rPr lang="en-US" sz="2200" dirty="0" err="1">
                <a:latin typeface="Times New Roman" pitchFamily="18" charset="0"/>
                <a:cs typeface="Times New Roman" pitchFamily="18" charset="0"/>
              </a:rPr>
              <a:t>đối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áp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hoặc</a:t>
            </a:r>
            <a:r>
              <a:rPr lang="en-US" sz="2200" dirty="0">
                <a:latin typeface="Times New Roman" pitchFamily="18" charset="0"/>
                <a:cs typeface="Times New Roman" pitchFamily="18" charset="0"/>
              </a:rPr>
              <a:t> </a:t>
            </a:r>
          </a:p>
        </p:txBody>
      </p:sp>
      <p:sp>
        <p:nvSpPr>
          <p:cNvPr id="12" name="Rectangle 9"/>
          <p:cNvSpPr>
            <a:spLocks noChangeArrowheads="1"/>
          </p:cNvSpPr>
          <p:nvPr/>
        </p:nvSpPr>
        <p:spPr bwMode="auto">
          <a:xfrm>
            <a:off x="0" y="-258961"/>
            <a:ext cx="184731"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2200">
              <a:latin typeface="Times New Roman" pitchFamily="18" charset="0"/>
              <a:cs typeface="Times New Roman" pitchFamily="18" charset="0"/>
            </a:endParaRPr>
          </a:p>
        </p:txBody>
      </p:sp>
      <p:sp>
        <p:nvSpPr>
          <p:cNvPr id="14" name="Rectangle 13"/>
          <p:cNvSpPr/>
          <p:nvPr/>
        </p:nvSpPr>
        <p:spPr>
          <a:xfrm>
            <a:off x="6364589" y="1341237"/>
            <a:ext cx="2735044" cy="430887"/>
          </a:xfrm>
          <a:prstGeom prst="rect">
            <a:avLst/>
          </a:prstGeom>
        </p:spPr>
        <p:txBody>
          <a:bodyPr wrap="none">
            <a:spAutoFit/>
          </a:bodyPr>
          <a:lstStyle/>
          <a:p>
            <a:r>
              <a:rPr lang="en-US" sz="2200" dirty="0" err="1">
                <a:latin typeface="Times New Roman" pitchFamily="18" charset="0"/>
                <a:cs typeface="Times New Roman" pitchFamily="18" charset="0"/>
              </a:rPr>
              <a:t>đối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áp</a:t>
            </a:r>
            <a:endParaRPr lang="en-US" sz="2200" dirty="0">
              <a:latin typeface="Times New Roman" pitchFamily="18" charset="0"/>
              <a:cs typeface="Times New Roman" pitchFamily="18" charset="0"/>
            </a:endParaRPr>
          </a:p>
        </p:txBody>
      </p:sp>
      <p:sp>
        <p:nvSpPr>
          <p:cNvPr id="15" name="Rectangle 14"/>
          <p:cNvSpPr/>
          <p:nvPr/>
        </p:nvSpPr>
        <p:spPr>
          <a:xfrm>
            <a:off x="84447" y="1905000"/>
            <a:ext cx="8907153" cy="1446550"/>
          </a:xfrm>
          <a:prstGeom prst="rect">
            <a:avLst/>
          </a:prstGeom>
        </p:spPr>
        <p:txBody>
          <a:bodyPr wrap="square">
            <a:spAutoFit/>
          </a:bodyPr>
          <a:lstStyle/>
          <a:p>
            <a:pPr algn="just"/>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Như</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vậy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ngoài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phạm</a:t>
            </a:r>
            <a:r>
              <a:rPr lang="en-US" sz="2200" dirty="0">
                <a:latin typeface="Times New Roman" pitchFamily="18" charset="0"/>
                <a:cs typeface="Times New Roman" pitchFamily="18" charset="0"/>
              </a:rPr>
              <a:t> vi 90 m </a:t>
            </a:r>
            <a:r>
              <a:rPr lang="en-US" sz="2200" dirty="0" err="1">
                <a:latin typeface="Times New Roman" pitchFamily="18" charset="0"/>
                <a:cs typeface="Times New Roman" pitchFamily="18" charset="0"/>
              </a:rPr>
              <a:t>tính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tâm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giếng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lấy</a:t>
            </a:r>
            <a:r>
              <a:rPr lang="en-US" sz="2200" dirty="0">
                <a:latin typeface="Times New Roman" pitchFamily="18" charset="0"/>
                <a:cs typeface="Times New Roman" pitchFamily="18" charset="0"/>
              </a:rPr>
              <a:t> KT1 </a:t>
            </a:r>
            <a:r>
              <a:rPr lang="en-US" sz="2200" dirty="0" err="1">
                <a:latin typeface="Times New Roman" pitchFamily="18" charset="0"/>
                <a:cs typeface="Times New Roman" pitchFamily="18" charset="0"/>
              </a:rPr>
              <a:t>làm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trung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tâm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thì</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việc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động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đến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môi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trường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xung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quanh</a:t>
            </a:r>
            <a:r>
              <a:rPr lang="en-US" sz="2200" dirty="0">
                <a:latin typeface="Times New Roman" pitchFamily="18" charset="0"/>
                <a:cs typeface="Times New Roman" pitchFamily="18" charset="0"/>
              </a:rPr>
              <a:t>. </a:t>
            </a:r>
            <a:endParaRPr lang="en-US" sz="2200" dirty="0" smtClean="0">
              <a:latin typeface="Times New Roman" pitchFamily="18" charset="0"/>
              <a:cs typeface="Times New Roman" pitchFamily="18" charset="0"/>
            </a:endParaRPr>
          </a:p>
          <a:p>
            <a:pPr algn="just"/>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Trên</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thực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tế</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xảy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lún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mặt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gây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nứt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hư</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Việc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lún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xảy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hồi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tháng</a:t>
            </a:r>
            <a:r>
              <a:rPr lang="en-US" sz="2200" dirty="0">
                <a:latin typeface="Times New Roman" pitchFamily="18" charset="0"/>
                <a:cs typeface="Times New Roman" pitchFamily="18" charset="0"/>
              </a:rPr>
              <a:t> 5/2019 </a:t>
            </a:r>
          </a:p>
        </p:txBody>
      </p:sp>
      <p:pic>
        <p:nvPicPr>
          <p:cNvPr id="16" name="Picture 15"/>
          <p:cNvPicPr/>
          <p:nvPr/>
        </p:nvPicPr>
        <p:blipFill>
          <a:blip r:embed="rId5">
            <a:extLst>
              <a:ext uri="{28A0092B-C50C-407E-A947-70E740481C1C}">
                <a14:useLocalDpi xmlns:a14="http://schemas.microsoft.com/office/drawing/2010/main" val="0"/>
              </a:ext>
            </a:extLst>
          </a:blip>
          <a:srcRect/>
          <a:stretch>
            <a:fillRect/>
          </a:stretch>
        </p:blipFill>
        <p:spPr bwMode="auto">
          <a:xfrm>
            <a:off x="693408" y="3515354"/>
            <a:ext cx="3657600" cy="2901909"/>
          </a:xfrm>
          <a:prstGeom prst="rect">
            <a:avLst/>
          </a:prstGeom>
          <a:noFill/>
        </p:spPr>
      </p:pic>
      <p:pic>
        <p:nvPicPr>
          <p:cNvPr id="17" name="Picture 16"/>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513383"/>
            <a:ext cx="3657599" cy="2901909"/>
          </a:xfrm>
          <a:prstGeom prst="rect">
            <a:avLst/>
          </a:prstGeom>
          <a:noFill/>
        </p:spPr>
      </p:pic>
      <p:sp>
        <p:nvSpPr>
          <p:cNvPr id="18" name="Rectangle 17"/>
          <p:cNvSpPr/>
          <p:nvPr/>
        </p:nvSpPr>
        <p:spPr>
          <a:xfrm>
            <a:off x="2352272" y="6417263"/>
            <a:ext cx="4120039" cy="430887"/>
          </a:xfrm>
          <a:prstGeom prst="rect">
            <a:avLst/>
          </a:prstGeom>
        </p:spPr>
        <p:txBody>
          <a:bodyPr wrap="none">
            <a:spAutoFit/>
          </a:bodyPr>
          <a:lstStyle/>
          <a:p>
            <a:r>
              <a:rPr lang="en-US" sz="2200" dirty="0" err="1">
                <a:latin typeface="Times New Roman" pitchFamily="18" charset="0"/>
                <a:cs typeface="Times New Roman" pitchFamily="18" charset="0"/>
              </a:rPr>
              <a:t>K</a:t>
            </a:r>
            <a:r>
              <a:rPr lang="en-US" sz="2200" dirty="0" err="1" smtClean="0">
                <a:latin typeface="Times New Roman" pitchFamily="18" charset="0"/>
                <a:cs typeface="Times New Roman" pitchFamily="18" charset="0"/>
              </a:rPr>
              <a:t>hảo</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sát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tế</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tháng</a:t>
            </a:r>
            <a:r>
              <a:rPr lang="en-US" sz="2200" dirty="0">
                <a:latin typeface="Times New Roman" pitchFamily="18" charset="0"/>
                <a:cs typeface="Times New Roman" pitchFamily="18" charset="0"/>
              </a:rPr>
              <a:t> 7/2019 </a:t>
            </a:r>
          </a:p>
        </p:txBody>
      </p:sp>
      <p:sp>
        <p:nvSpPr>
          <p:cNvPr id="19"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0" name="Object 19"/>
          <p:cNvGraphicFramePr>
            <a:graphicFrameLocks noChangeAspect="1"/>
          </p:cNvGraphicFramePr>
          <p:nvPr>
            <p:extLst>
              <p:ext uri="{D42A27DB-BD31-4B8C-83A1-F6EECF244321}">
                <p14:modId xmlns:p14="http://schemas.microsoft.com/office/powerpoint/2010/main" val="2080927941"/>
              </p:ext>
            </p:extLst>
          </p:nvPr>
        </p:nvGraphicFramePr>
        <p:xfrm>
          <a:off x="4776680" y="1318625"/>
          <a:ext cx="1648611" cy="430887"/>
        </p:xfrm>
        <a:graphic>
          <a:graphicData uri="http://schemas.openxmlformats.org/presentationml/2006/ole">
            <mc:AlternateContent xmlns:mc="http://schemas.openxmlformats.org/markup-compatibility/2006">
              <mc:Choice xmlns:v="urn:schemas-microsoft-com:vml" Requires="v">
                <p:oleObj spid="_x0000_s6209" name="Equation" r:id="rId7" imgW="837836" imgH="215806" progId="Equation.3">
                  <p:embed/>
                </p:oleObj>
              </mc:Choice>
              <mc:Fallback>
                <p:oleObj name="Equation" r:id="rId7" imgW="837836" imgH="215806" progId="Equation.3">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76680" y="1318625"/>
                        <a:ext cx="1648611" cy="430887"/>
                      </a:xfrm>
                      <a:prstGeom prst="rect">
                        <a:avLst/>
                      </a:prstGeom>
                      <a:noFill/>
                    </p:spPr>
                  </p:pic>
                </p:oleObj>
              </mc:Fallback>
            </mc:AlternateContent>
          </a:graphicData>
        </a:graphic>
      </p:graphicFrame>
    </p:spTree>
    <p:extLst>
      <p:ext uri="{BB962C8B-B14F-4D97-AF65-F5344CB8AC3E}">
        <p14:creationId xmlns:p14="http://schemas.microsoft.com/office/powerpoint/2010/main" val="32182623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820695"/>
            <a:ext cx="8604270" cy="5199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6285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866319"/>
            <a:ext cx="7315199" cy="5020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5554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Kết quả hình ảnh cho hình ảnh phễu hạ thấp mực nước"/>
          <p:cNvPicPr>
            <a:picLocks noChangeAspect="1" noChangeArrowheads="1"/>
          </p:cNvPicPr>
          <p:nvPr/>
        </p:nvPicPr>
        <p:blipFill rotWithShape="1">
          <a:blip r:embed="rId2">
            <a:extLst>
              <a:ext uri="{28A0092B-C50C-407E-A947-70E740481C1C}">
                <a14:useLocalDpi xmlns:a14="http://schemas.microsoft.com/office/drawing/2010/main" val="0"/>
              </a:ext>
            </a:extLst>
          </a:blip>
          <a:srcRect l="10915" t="35275" r="8274" b="11198"/>
          <a:stretch/>
        </p:blipFill>
        <p:spPr bwMode="auto">
          <a:xfrm>
            <a:off x="1524000" y="183045"/>
            <a:ext cx="6632270" cy="6217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5690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33400"/>
            <a:ext cx="7949381" cy="5665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62865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533400"/>
            <a:ext cx="4064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566530"/>
            <a:ext cx="4259101" cy="3014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2" name="Picture 4" descr="D:\Anh các loại\Ảnh 2017\Anh Cửa lò -2017\Anh 3_2017\Anh Đông Mỹ\20170309_16474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573" y="3766930"/>
            <a:ext cx="4121427" cy="3091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8161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52400"/>
            <a:ext cx="8001000" cy="5632311"/>
          </a:xfrm>
          <a:prstGeom prst="rect">
            <a:avLst/>
          </a:prstGeom>
        </p:spPr>
        <p:txBody>
          <a:bodyPr wrap="square">
            <a:spAutoFit/>
          </a:bodyPr>
          <a:lstStyle/>
          <a:p>
            <a:pPr marL="285750" indent="-285750" algn="just">
              <a:buFontTx/>
              <a:buChar char="-"/>
            </a:pPr>
            <a:r>
              <a:rPr lang="en-US" sz="2400" dirty="0" err="1" smtClean="0">
                <a:latin typeface="Times New Roman" pitchFamily="18" charset="0"/>
                <a:cs typeface="Times New Roman" pitchFamily="18" charset="0"/>
              </a:rPr>
              <a:t>Giai</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 1: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thành</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hố</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sụt</a:t>
            </a:r>
            <a:r>
              <a:rPr lang="en-US" sz="2400" dirty="0" smtClean="0">
                <a:latin typeface="Times New Roman" pitchFamily="18" charset="0"/>
                <a:cs typeface="Times New Roman" pitchFamily="18" charset="0"/>
              </a:rPr>
              <a:t> do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khoảng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trống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trong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tầng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đá</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phát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triển</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karst </a:t>
            </a:r>
            <a:r>
              <a:rPr lang="en-US" sz="2400" dirty="0" err="1" smtClean="0">
                <a:latin typeface="Times New Roman" pitchFamily="18" charset="0"/>
                <a:cs typeface="Times New Roman" pitchFamily="18" charset="0"/>
              </a:rPr>
              <a:t>bị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mất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thể</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tích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nước</a:t>
            </a:r>
            <a:r>
              <a:rPr lang="en-US" sz="2400" dirty="0" smtClean="0">
                <a:latin typeface="Times New Roman" pitchFamily="18" charset="0"/>
                <a:cs typeface="Times New Roman" pitchFamily="18" charset="0"/>
              </a:rPr>
              <a:t>.</a:t>
            </a:r>
          </a:p>
          <a:p>
            <a:pPr marL="285750" indent="-285750" algn="just">
              <a:buFontTx/>
              <a:buChar char="-"/>
            </a:pPr>
            <a:r>
              <a:rPr lang="en-US" sz="2400" dirty="0" err="1" smtClean="0">
                <a:latin typeface="Times New Roman" pitchFamily="18" charset="0"/>
                <a:cs typeface="Times New Roman" pitchFamily="18" charset="0"/>
              </a:rPr>
              <a:t>Giai</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 2: </a:t>
            </a:r>
            <a:r>
              <a:rPr lang="en-US" sz="2400" dirty="0" err="1" smtClean="0">
                <a:latin typeface="Times New Roman" pitchFamily="18" charset="0"/>
                <a:cs typeface="Times New Roman" pitchFamily="18" charset="0"/>
              </a:rPr>
              <a:t>Hố</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sụt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được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mở</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rộng</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do </a:t>
            </a:r>
            <a:r>
              <a:rPr lang="en-US" sz="2400" dirty="0" err="1" smtClean="0">
                <a:latin typeface="Times New Roman" pitchFamily="18" charset="0"/>
                <a:cs typeface="Times New Roman" pitchFamily="18" charset="0"/>
              </a:rPr>
              <a:t>phát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triển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phễu</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thấp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mực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nước</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Sự</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mở</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rộng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này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dẫn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đến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sự</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khe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nứt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căng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Đây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dấu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hiệu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rất</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quan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trọng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để</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nhận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biết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hiện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tượng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sụt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lún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sắp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xảy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ra.</a:t>
            </a:r>
            <a:endParaRPr lang="en-US" sz="2400" dirty="0" smtClean="0">
              <a:latin typeface="Times New Roman" pitchFamily="18" charset="0"/>
              <a:cs typeface="Times New Roman" pitchFamily="18" charset="0"/>
            </a:endParaRPr>
          </a:p>
          <a:p>
            <a:pPr marL="285750" indent="-285750" algn="just">
              <a:buFontTx/>
              <a:buChar char="-"/>
            </a:pP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Giai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 3: </a:t>
            </a:r>
            <a:r>
              <a:rPr lang="en-US" sz="2400" dirty="0" err="1">
                <a:latin typeface="Times New Roman" pitchFamily="18" charset="0"/>
                <a:cs typeface="Times New Roman" pitchFamily="18" charset="0"/>
              </a:rPr>
              <a:t>Các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nứt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căng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phát</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triển</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mạnh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lớp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đất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phía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trên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mặt</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trượt</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liên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tục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sụt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xuống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khoảng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không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gian</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karst </a:t>
            </a:r>
            <a:r>
              <a:rPr lang="en-US" sz="2400" dirty="0" err="1">
                <a:latin typeface="Times New Roman" pitchFamily="18" charset="0"/>
                <a:cs typeface="Times New Roman" pitchFamily="18" charset="0"/>
              </a:rPr>
              <a:t>trống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phía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dưới</a:t>
            </a:r>
            <a:r>
              <a:rPr lang="en-US" sz="2400" dirty="0" smtClean="0">
                <a:latin typeface="Times New Roman" pitchFamily="18" charset="0"/>
                <a:cs typeface="Times New Roman" pitchFamily="18" charset="0"/>
              </a:rPr>
              <a:t>.</a:t>
            </a:r>
          </a:p>
          <a:p>
            <a:pPr marL="285750" indent="-285750" algn="just">
              <a:buFontTx/>
              <a:buChar char="-"/>
            </a:pP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Giai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 4: </a:t>
            </a:r>
            <a:r>
              <a:rPr lang="en-US" sz="2400" dirty="0" err="1">
                <a:latin typeface="Times New Roman" pitchFamily="18" charset="0"/>
                <a:cs typeface="Times New Roman" pitchFamily="18" charset="0"/>
              </a:rPr>
              <a:t>Trong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một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số</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trường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hợp</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các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hố</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sụt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dẫn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đến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sự</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khối</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trượt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trường</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hợp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tải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trọng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dụng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ít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hoặc</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không</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thay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đổi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biến</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dạng</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sẽ</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thành</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do </a:t>
            </a:r>
            <a:r>
              <a:rPr lang="en-US" sz="2400" dirty="0" err="1">
                <a:latin typeface="Times New Roman" pitchFamily="18" charset="0"/>
                <a:cs typeface="Times New Roman" pitchFamily="18" charset="0"/>
              </a:rPr>
              <a:t>suy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giảm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độ</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bền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của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nền</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phía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dưới</a:t>
            </a:r>
            <a:r>
              <a:rPr lang="en-US" sz="2400" dirty="0">
                <a:latin typeface="Times New Roman" pitchFamily="18" charset="0"/>
                <a:cs typeface="Times New Roman" pitchFamily="18" charset="0"/>
              </a:rPr>
              <a: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Đặc</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biệt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là</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khi</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hạ</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thấp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nhanh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mực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nước</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ngầm</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thì</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vòm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rộng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nhưng</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vẫn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ổn</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Hình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trượt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sụt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xuống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nên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sự</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sụt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mặt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đất</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794896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5831" y="0"/>
            <a:ext cx="9106545" cy="990600"/>
          </a:xfrm>
          <a:prstGeom prst="roundRect">
            <a:avLst/>
          </a:prstGeom>
          <a:solidFill>
            <a:schemeClr val="accent2">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itchFamily="18" charset="0"/>
                <a:cs typeface="Times New Roman" pitchFamily="18" charset="0"/>
              </a:rPr>
              <a:t>CHƯƠNG </a:t>
            </a:r>
            <a:r>
              <a:rPr lang="en-US" sz="2800" b="1" dirty="0" smtClean="0">
                <a:latin typeface="Times New Roman" pitchFamily="18" charset="0"/>
                <a:cs typeface="Times New Roman" pitchFamily="18" charset="0"/>
              </a:rPr>
              <a:t>6: THIẾT </a:t>
            </a:r>
            <a:r>
              <a:rPr lang="en-US" sz="2800" b="1" dirty="0">
                <a:latin typeface="Times New Roman" pitchFamily="18" charset="0"/>
                <a:cs typeface="Times New Roman" pitchFamily="18" charset="0"/>
              </a:rPr>
              <a:t>KẾ CÔNG TRÌNH KHAI THÁC NƯỚC DƯỚI ĐẤT HỢP LÝ</a:t>
            </a:r>
          </a:p>
        </p:txBody>
      </p:sp>
      <p:sp>
        <p:nvSpPr>
          <p:cNvPr id="3" name="Rectangle 2"/>
          <p:cNvSpPr/>
          <p:nvPr/>
        </p:nvSpPr>
        <p:spPr>
          <a:xfrm>
            <a:off x="37455" y="1090092"/>
            <a:ext cx="7162800" cy="430887"/>
          </a:xfrm>
          <a:prstGeom prst="rect">
            <a:avLst/>
          </a:prstGeom>
        </p:spPr>
        <p:txBody>
          <a:bodyPr wrap="square">
            <a:spAutoFit/>
          </a:bodyPr>
          <a:lstStyle/>
          <a:p>
            <a:r>
              <a:rPr lang="en-US" sz="2200" b="1" dirty="0">
                <a:latin typeface="Times New Roman" pitchFamily="18" charset="0"/>
                <a:cs typeface="Times New Roman" pitchFamily="18" charset="0"/>
              </a:rPr>
              <a:t>6.1. </a:t>
            </a:r>
            <a:r>
              <a:rPr lang="en-US" sz="2200" b="1" dirty="0" err="1">
                <a:latin typeface="Times New Roman" pitchFamily="18" charset="0"/>
                <a:cs typeface="Times New Roman" pitchFamily="18" charset="0"/>
              </a:rPr>
              <a:t>Thiết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kế</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công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trình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khai</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thác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nước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dưới</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đất</a:t>
            </a:r>
            <a:endParaRPr lang="en-US" sz="2200" b="1" dirty="0">
              <a:latin typeface="Times New Roman" pitchFamily="18" charset="0"/>
              <a:cs typeface="Times New Roman"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962549422"/>
              </p:ext>
            </p:extLst>
          </p:nvPr>
        </p:nvGraphicFramePr>
        <p:xfrm>
          <a:off x="464304" y="2590800"/>
          <a:ext cx="8229598" cy="4120896"/>
        </p:xfrm>
        <a:graphic>
          <a:graphicData uri="http://schemas.openxmlformats.org/drawingml/2006/table">
            <a:tbl>
              <a:tblPr firstRow="1" firstCol="1" bandRow="1">
                <a:tableStyleId>{5C22544A-7EE6-4342-B048-85BDC9FD1C3A}</a:tableStyleId>
              </a:tblPr>
              <a:tblGrid>
                <a:gridCol w="611262"/>
                <a:gridCol w="1422826"/>
                <a:gridCol w="1224252"/>
                <a:gridCol w="733860"/>
                <a:gridCol w="1002367"/>
                <a:gridCol w="1200941"/>
                <a:gridCol w="955746"/>
                <a:gridCol w="1078344"/>
              </a:tblGrid>
              <a:tr h="972820">
                <a:tc>
                  <a:txBody>
                    <a:bodyPr/>
                    <a:lstStyle/>
                    <a:p>
                      <a:pPr marL="0" marR="0" algn="ctr">
                        <a:lnSpc>
                          <a:spcPct val="130000"/>
                        </a:lnSpc>
                        <a:spcBef>
                          <a:spcPts val="300"/>
                        </a:spcBef>
                        <a:spcAft>
                          <a:spcPts val="300"/>
                        </a:spcAft>
                      </a:pPr>
                      <a:r>
                        <a:rPr lang="en-US" sz="1600" dirty="0">
                          <a:effectLst/>
                          <a:latin typeface="Times New Roman" pitchFamily="18" charset="0"/>
                          <a:cs typeface="Times New Roman" pitchFamily="18" charset="0"/>
                        </a:rPr>
                        <a:t>STT</a:t>
                      </a:r>
                      <a:endParaRPr lang="en-US" sz="1600" dirty="0">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Tên công trình</a:t>
                      </a:r>
                      <a:endParaRPr lang="en-US" sz="1600">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Trữ lượng khai thác m</a:t>
                      </a:r>
                      <a:r>
                        <a:rPr lang="en-US" sz="1600" baseline="30000">
                          <a:effectLst/>
                          <a:latin typeface="Times New Roman" pitchFamily="18" charset="0"/>
                          <a:cs typeface="Times New Roman" pitchFamily="18" charset="0"/>
                        </a:rPr>
                        <a:t>3</a:t>
                      </a:r>
                      <a:r>
                        <a:rPr lang="en-US" sz="1600">
                          <a:effectLst/>
                          <a:latin typeface="Times New Roman" pitchFamily="18" charset="0"/>
                          <a:cs typeface="Times New Roman" pitchFamily="18" charset="0"/>
                        </a:rPr>
                        <a:t>/ng</a:t>
                      </a:r>
                    </a:p>
                    <a:p>
                      <a:pPr marL="0" marR="0" algn="ctr">
                        <a:lnSpc>
                          <a:spcPct val="130000"/>
                        </a:lnSpc>
                        <a:spcBef>
                          <a:spcPts val="300"/>
                        </a:spcBef>
                        <a:spcAft>
                          <a:spcPts val="300"/>
                        </a:spcAft>
                      </a:pPr>
                      <a:r>
                        <a:rPr lang="en-US" sz="1600">
                          <a:effectLst/>
                          <a:latin typeface="Times New Roman" pitchFamily="18" charset="0"/>
                          <a:cs typeface="Times New Roman" pitchFamily="18" charset="0"/>
                        </a:rPr>
                        <a:t> </a:t>
                      </a:r>
                      <a:endParaRPr lang="en-US" sz="1600">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Chiều sâu giếng (m)</a:t>
                      </a:r>
                      <a:endParaRPr lang="en-US" sz="1600">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Chiều dài đoạn ống lọc (m)</a:t>
                      </a:r>
                      <a:endParaRPr lang="en-US" sz="1600">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Đường kính/ đường kính ống lọc (mm)</a:t>
                      </a:r>
                      <a:endParaRPr lang="en-US" sz="1600">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Chế độ khai thác (giờ)</a:t>
                      </a:r>
                      <a:endParaRPr lang="en-US" sz="1600">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Mực nước tĩnh (m)</a:t>
                      </a:r>
                      <a:endParaRPr lang="en-US" sz="1600">
                        <a:effectLst/>
                        <a:latin typeface="Times New Roman" pitchFamily="18" charset="0"/>
                        <a:ea typeface="Times New Roman"/>
                        <a:cs typeface="Times New Roman" pitchFamily="18" charset="0"/>
                      </a:endParaRPr>
                    </a:p>
                  </a:txBody>
                  <a:tcPr marL="68580" marR="68580" marT="0" marB="0"/>
                </a:tc>
              </a:tr>
              <a:tr h="200025">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1</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LK1</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300.0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75</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63</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168/130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12</a:t>
                      </a:r>
                      <a:endParaRPr lang="en-US" sz="1600">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2,24</a:t>
                      </a:r>
                      <a:endParaRPr lang="en-US" sz="1600">
                        <a:effectLst/>
                        <a:latin typeface="Times New Roman" pitchFamily="18" charset="0"/>
                        <a:ea typeface="Times New Roman"/>
                        <a:cs typeface="Times New Roman" pitchFamily="18" charset="0"/>
                      </a:endParaRPr>
                    </a:p>
                  </a:txBody>
                  <a:tcPr marL="68580" marR="68580" marT="0" marB="0" anchor="ctr"/>
                </a:tc>
              </a:tr>
              <a:tr h="200025">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2</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LK2</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300.0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96</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83</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168/130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12</a:t>
                      </a:r>
                      <a:endParaRPr lang="en-US" sz="1600">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3.51</a:t>
                      </a:r>
                      <a:endParaRPr lang="en-US" sz="1600">
                        <a:effectLst/>
                        <a:latin typeface="Times New Roman" pitchFamily="18" charset="0"/>
                        <a:ea typeface="Times New Roman"/>
                        <a:cs typeface="Times New Roman" pitchFamily="18" charset="0"/>
                      </a:endParaRPr>
                    </a:p>
                  </a:txBody>
                  <a:tcPr marL="68580" marR="68580" marT="0" marB="0" anchor="ctr"/>
                </a:tc>
              </a:tr>
              <a:tr h="200025">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3</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LK3</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150.0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76</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63</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168/130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12</a:t>
                      </a:r>
                      <a:endParaRPr lang="en-US" sz="1600">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3,23</a:t>
                      </a:r>
                      <a:endParaRPr lang="en-US" sz="1600">
                        <a:effectLst/>
                        <a:latin typeface="Times New Roman" pitchFamily="18" charset="0"/>
                        <a:ea typeface="Times New Roman"/>
                        <a:cs typeface="Times New Roman" pitchFamily="18" charset="0"/>
                      </a:endParaRPr>
                    </a:p>
                  </a:txBody>
                  <a:tcPr marL="68580" marR="68580" marT="0" marB="0"/>
                </a:tc>
              </a:tr>
              <a:tr h="200025">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4</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LK5</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150.0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76</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62</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168/130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12</a:t>
                      </a:r>
                      <a:endParaRPr lang="en-US" sz="1600">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3,25</a:t>
                      </a:r>
                      <a:endParaRPr lang="en-US" sz="1600">
                        <a:effectLst/>
                        <a:latin typeface="Times New Roman" pitchFamily="18" charset="0"/>
                        <a:ea typeface="Times New Roman"/>
                        <a:cs typeface="Times New Roman" pitchFamily="18" charset="0"/>
                      </a:endParaRPr>
                    </a:p>
                  </a:txBody>
                  <a:tcPr marL="68580" marR="68580" marT="0" marB="0"/>
                </a:tc>
              </a:tr>
              <a:tr h="190500">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5</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LK6</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150.0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78</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25</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168/130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12</a:t>
                      </a:r>
                      <a:endParaRPr lang="en-US" sz="1600">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3,16</a:t>
                      </a:r>
                      <a:endParaRPr lang="en-US" sz="1600">
                        <a:effectLst/>
                        <a:latin typeface="Times New Roman" pitchFamily="18" charset="0"/>
                        <a:ea typeface="Times New Roman"/>
                        <a:cs typeface="Times New Roman" pitchFamily="18" charset="0"/>
                      </a:endParaRPr>
                    </a:p>
                  </a:txBody>
                  <a:tcPr marL="68580" marR="68580" marT="0" marB="0"/>
                </a:tc>
              </a:tr>
              <a:tr h="190500">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6</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LK7</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300.0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76</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72</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168/130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12</a:t>
                      </a:r>
                      <a:endParaRPr lang="en-US" sz="1600">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2,57</a:t>
                      </a:r>
                      <a:endParaRPr lang="en-US" sz="1600">
                        <a:effectLst/>
                        <a:latin typeface="Times New Roman" pitchFamily="18" charset="0"/>
                        <a:ea typeface="Times New Roman"/>
                        <a:cs typeface="Times New Roman" pitchFamily="18" charset="0"/>
                      </a:endParaRPr>
                    </a:p>
                  </a:txBody>
                  <a:tcPr marL="68580" marR="68580" marT="0" marB="0"/>
                </a:tc>
              </a:tr>
              <a:tr h="190500">
                <a:tc>
                  <a:txBody>
                    <a:bodyPr/>
                    <a:lstStyle/>
                    <a:p>
                      <a:pPr marL="0" marR="0" algn="ctr">
                        <a:lnSpc>
                          <a:spcPct val="130000"/>
                        </a:lnSpc>
                        <a:spcBef>
                          <a:spcPts val="300"/>
                        </a:spcBef>
                        <a:spcAft>
                          <a:spcPts val="300"/>
                        </a:spcAft>
                      </a:pPr>
                      <a:r>
                        <a:rPr lang="en-US" sz="1600">
                          <a:effectLst/>
                          <a:latin typeface="Times New Roman" pitchFamily="18" charset="0"/>
                          <a:cs typeface="Times New Roman" pitchFamily="18" charset="0"/>
                        </a:rPr>
                        <a:t>7</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300"/>
                        </a:spcBef>
                        <a:spcAft>
                          <a:spcPts val="300"/>
                        </a:spcAft>
                      </a:pPr>
                      <a:r>
                        <a:rPr lang="en-US" sz="1600" dirty="0">
                          <a:effectLst/>
                          <a:latin typeface="Times New Roman" pitchFamily="18" charset="0"/>
                          <a:cs typeface="Times New Roman" pitchFamily="18" charset="0"/>
                        </a:rPr>
                        <a:t>LK10 (</a:t>
                      </a:r>
                      <a:r>
                        <a:rPr lang="en-US" sz="1600" dirty="0" err="1">
                          <a:effectLst/>
                          <a:latin typeface="Times New Roman" pitchFamily="18" charset="0"/>
                          <a:cs typeface="Times New Roman" pitchFamily="18" charset="0"/>
                        </a:rPr>
                        <a:t>dự</a:t>
                      </a:r>
                      <a:r>
                        <a:rPr lang="en-US" sz="1600" dirty="0">
                          <a:effectLst/>
                          <a:latin typeface="Times New Roman" pitchFamily="18" charset="0"/>
                          <a:cs typeface="Times New Roman" pitchFamily="18" charset="0"/>
                        </a:rPr>
                        <a:t> </a:t>
                      </a:r>
                      <a:r>
                        <a:rPr lang="en-US" sz="1600" dirty="0" err="1">
                          <a:effectLst/>
                          <a:latin typeface="Times New Roman" pitchFamily="18" charset="0"/>
                          <a:cs typeface="Times New Roman" pitchFamily="18" charset="0"/>
                        </a:rPr>
                        <a:t>phòng</a:t>
                      </a:r>
                      <a:r>
                        <a:rPr lang="en-US" sz="1600" dirty="0">
                          <a:effectLst/>
                          <a:latin typeface="Times New Roman" pitchFamily="18" charset="0"/>
                          <a:cs typeface="Times New Roman" pitchFamily="18" charset="0"/>
                        </a:rPr>
                        <a:t>)</a:t>
                      </a:r>
                      <a:endParaRPr lang="en-US" sz="1600"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220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76</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72</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168/130</a:t>
                      </a:r>
                      <a:endParaRPr lang="en-US" sz="1600">
                        <a:effectLst/>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30000"/>
                        </a:lnSpc>
                        <a:spcBef>
                          <a:spcPts val="600"/>
                        </a:spcBef>
                        <a:spcAft>
                          <a:spcPts val="600"/>
                        </a:spcAft>
                      </a:pPr>
                      <a:r>
                        <a:rPr lang="en-US" sz="1600">
                          <a:effectLst/>
                          <a:latin typeface="Times New Roman" pitchFamily="18" charset="0"/>
                          <a:cs typeface="Times New Roman" pitchFamily="18" charset="0"/>
                        </a:rPr>
                        <a:t>12</a:t>
                      </a:r>
                      <a:endParaRPr lang="en-US" sz="1600">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30000"/>
                        </a:lnSpc>
                        <a:spcBef>
                          <a:spcPts val="600"/>
                        </a:spcBef>
                        <a:spcAft>
                          <a:spcPts val="600"/>
                        </a:spcAft>
                      </a:pPr>
                      <a:r>
                        <a:rPr lang="en-US" sz="1600" dirty="0">
                          <a:effectLst/>
                          <a:latin typeface="Times New Roman" pitchFamily="18" charset="0"/>
                          <a:cs typeface="Times New Roman" pitchFamily="18" charset="0"/>
                        </a:rPr>
                        <a:t>2,57</a:t>
                      </a:r>
                      <a:endParaRPr lang="en-US" sz="1600" dirty="0">
                        <a:effectLst/>
                        <a:latin typeface="Times New Roman" pitchFamily="18" charset="0"/>
                        <a:ea typeface="Times New Roman"/>
                        <a:cs typeface="Times New Roman" pitchFamily="18" charset="0"/>
                      </a:endParaRPr>
                    </a:p>
                  </a:txBody>
                  <a:tcPr marL="68580" marR="68580" marT="0" marB="0"/>
                </a:tc>
              </a:tr>
            </a:tbl>
          </a:graphicData>
        </a:graphic>
      </p:graphicFrame>
      <p:sp>
        <p:nvSpPr>
          <p:cNvPr id="5" name="Rectangle 4"/>
          <p:cNvSpPr/>
          <p:nvPr/>
        </p:nvSpPr>
        <p:spPr>
          <a:xfrm>
            <a:off x="53598" y="1499440"/>
            <a:ext cx="8763000" cy="769441"/>
          </a:xfrm>
          <a:prstGeom prst="rect">
            <a:avLst/>
          </a:prstGeom>
        </p:spPr>
        <p:txBody>
          <a:bodyPr wrap="square">
            <a:spAutoFit/>
          </a:bodyPr>
          <a:lstStyle/>
          <a:p>
            <a:r>
              <a:rPr lang="en-US" sz="2200" dirty="0" err="1">
                <a:latin typeface="Times New Roman" pitchFamily="18" charset="0"/>
                <a:cs typeface="Times New Roman" pitchFamily="18" charset="0"/>
              </a:rPr>
              <a:t>Trên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sở</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kết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thăm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dò</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đánh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trữ</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cũng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như</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cầu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sử</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dụng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đoạn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tới</a:t>
            </a:r>
            <a:r>
              <a:rPr lang="en-US" sz="2200" dirty="0">
                <a:latin typeface="Times New Roman" pitchFamily="18" charset="0"/>
                <a:cs typeface="Times New Roman" pitchFamily="18" charset="0"/>
              </a:rPr>
              <a:t> </a:t>
            </a:r>
          </a:p>
        </p:txBody>
      </p:sp>
      <p:sp>
        <p:nvSpPr>
          <p:cNvPr id="6" name="Rectangle 5"/>
          <p:cNvSpPr/>
          <p:nvPr/>
        </p:nvSpPr>
        <p:spPr>
          <a:xfrm>
            <a:off x="2211307" y="2145771"/>
            <a:ext cx="4735592" cy="430887"/>
          </a:xfrm>
          <a:prstGeom prst="rect">
            <a:avLst/>
          </a:prstGeom>
        </p:spPr>
        <p:txBody>
          <a:bodyPr wrap="none">
            <a:spAutoFit/>
          </a:bodyPr>
          <a:lstStyle/>
          <a:p>
            <a:pPr algn="ctr"/>
            <a:r>
              <a:rPr lang="en-US" sz="2200" i="1" dirty="0" err="1">
                <a:latin typeface="Times New Roman" pitchFamily="18" charset="0"/>
                <a:cs typeface="Times New Roman" pitchFamily="18" charset="0"/>
              </a:rPr>
              <a:t>Thông</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số</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khai</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thác</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của</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các</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giếng</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khoan</a:t>
            </a:r>
            <a:endParaRPr lang="en-US" sz="2200" b="1" i="1" dirty="0">
              <a:latin typeface="Times New Roman" pitchFamily="18" charset="0"/>
              <a:cs typeface="Times New Roman" pitchFamily="18" charset="0"/>
            </a:endParaRPr>
          </a:p>
        </p:txBody>
      </p:sp>
    </p:spTree>
    <p:extLst>
      <p:ext uri="{BB962C8B-B14F-4D97-AF65-F5344CB8AC3E}">
        <p14:creationId xmlns:p14="http://schemas.microsoft.com/office/powerpoint/2010/main" val="16059439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90099"/>
            <a:ext cx="8686800" cy="830997"/>
          </a:xfrm>
          <a:prstGeom prst="rect">
            <a:avLst/>
          </a:prstGeom>
        </p:spPr>
        <p:txBody>
          <a:bodyPr wrap="square">
            <a:spAutoFit/>
          </a:bodyPr>
          <a:lstStyle/>
          <a:p>
            <a:r>
              <a:rPr lang="en-US" sz="2400" b="1" dirty="0" smtClean="0">
                <a:latin typeface="Times New Roman" pitchFamily="18" charset="0"/>
                <a:cs typeface="Times New Roman" pitchFamily="18" charset="0"/>
              </a:rPr>
              <a:t>6.2. </a:t>
            </a:r>
            <a:r>
              <a:rPr lang="en-US" sz="2400" b="1" dirty="0" err="1">
                <a:latin typeface="Times New Roman" pitchFamily="18" charset="0"/>
                <a:cs typeface="Times New Roman" pitchFamily="18" charset="0"/>
              </a:rPr>
              <a:t>Giám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sát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hoạt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động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khai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thác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nước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dưới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đất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tại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khu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vực</a:t>
            </a:r>
            <a:endParaRPr lang="en-US" sz="2400" dirty="0">
              <a:latin typeface="Times New Roman" pitchFamily="18" charset="0"/>
              <a:cs typeface="Times New Roman" pitchFamily="18" charset="0"/>
            </a:endParaRPr>
          </a:p>
          <a:p>
            <a:r>
              <a:rPr lang="en-US" sz="2400" b="1" i="1" dirty="0" smtClean="0">
                <a:latin typeface="Times New Roman" pitchFamily="18" charset="0"/>
                <a:cs typeface="Times New Roman" pitchFamily="18" charset="0"/>
              </a:rPr>
              <a:t>6.2.1</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Phương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án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quan</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trắc</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giám</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sát</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trong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quá</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trình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khai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thác</a:t>
            </a:r>
            <a:endParaRPr lang="en-US" sz="2400" b="1" i="1" dirty="0">
              <a:latin typeface="Times New Roman" pitchFamily="18" charset="0"/>
              <a:cs typeface="Times New Roman" pitchFamily="18" charset="0"/>
            </a:endParaRPr>
          </a:p>
        </p:txBody>
      </p:sp>
      <p:sp>
        <p:nvSpPr>
          <p:cNvPr id="3" name="Rectangle 2"/>
          <p:cNvSpPr/>
          <p:nvPr/>
        </p:nvSpPr>
        <p:spPr>
          <a:xfrm>
            <a:off x="193728" y="928845"/>
            <a:ext cx="8721671" cy="3477875"/>
          </a:xfrm>
          <a:prstGeom prst="rect">
            <a:avLst/>
          </a:prstGeom>
        </p:spPr>
        <p:txBody>
          <a:bodyPr wrap="square">
            <a:spAutoFit/>
          </a:bodyPr>
          <a:lstStyle/>
          <a:p>
            <a:pPr indent="457200" algn="just"/>
            <a:r>
              <a:rPr lang="en-US" sz="2200" dirty="0" err="1">
                <a:latin typeface="Times New Roman" pitchFamily="18" charset="0"/>
                <a:cs typeface="Times New Roman" pitchFamily="18" charset="0"/>
              </a:rPr>
              <a:t>Tổng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trình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1500 m</a:t>
            </a:r>
            <a:r>
              <a:rPr lang="en-US" sz="2200" baseline="30000" dirty="0">
                <a:latin typeface="Times New Roman" pitchFamily="18" charset="0"/>
                <a:cs typeface="Times New Roman" pitchFamily="18" charset="0"/>
              </a:rPr>
              <a:t>3</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ngày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đêm</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K</a:t>
            </a:r>
            <a:r>
              <a:rPr lang="en-US" sz="2200" dirty="0" err="1" smtClean="0">
                <a:latin typeface="Times New Roman" pitchFamily="18" charset="0"/>
                <a:cs typeface="Times New Roman" pitchFamily="18" charset="0"/>
              </a:rPr>
              <a:t>hai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dài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ngày</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chế</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độ</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ổn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thành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vôi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việc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trắc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phải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được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tiến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hành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một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nghiêm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túc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đầy</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đủ</a:t>
            </a:r>
            <a:r>
              <a:rPr lang="en-US" sz="2200" dirty="0" smtClean="0">
                <a:latin typeface="Times New Roman" pitchFamily="18" charset="0"/>
                <a:cs typeface="Times New Roman" pitchFamily="18" charset="0"/>
              </a:rPr>
              <a:t>.</a:t>
            </a:r>
          </a:p>
          <a:p>
            <a:pPr algn="just"/>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mỗi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trắc</a:t>
            </a:r>
            <a:r>
              <a:rPr lang="en-US" sz="2200" dirty="0">
                <a:latin typeface="Times New Roman" pitchFamily="18" charset="0"/>
                <a:cs typeface="Times New Roman" pitchFamily="18" charset="0"/>
              </a:rPr>
              <a:t> 6 </a:t>
            </a:r>
            <a:r>
              <a:rPr lang="en-US" sz="2200" dirty="0" err="1">
                <a:latin typeface="Times New Roman" pitchFamily="18" charset="0"/>
                <a:cs typeface="Times New Roman" pitchFamily="18" charset="0"/>
              </a:rPr>
              <a:t>lần</a:t>
            </a:r>
            <a:r>
              <a:rPr lang="en-US" sz="2200" dirty="0">
                <a:latin typeface="Times New Roman" pitchFamily="18" charset="0"/>
                <a:cs typeface="Times New Roman" pitchFamily="18" charset="0"/>
              </a:rPr>
              <a:t> (5 </a:t>
            </a:r>
            <a:r>
              <a:rPr lang="en-US" sz="2200" dirty="0" err="1">
                <a:latin typeface="Times New Roman" pitchFamily="18" charset="0"/>
                <a:cs typeface="Times New Roman" pitchFamily="18" charset="0"/>
              </a:rPr>
              <a:t>ngày</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lần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mùa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mưa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3 </a:t>
            </a:r>
            <a:r>
              <a:rPr lang="en-US" sz="2200" dirty="0" err="1">
                <a:latin typeface="Times New Roman" pitchFamily="18" charset="0"/>
                <a:cs typeface="Times New Roman" pitchFamily="18" charset="0"/>
              </a:rPr>
              <a:t>lần</a:t>
            </a:r>
            <a:r>
              <a:rPr lang="en-US" sz="2200" dirty="0">
                <a:latin typeface="Times New Roman" pitchFamily="18" charset="0"/>
                <a:cs typeface="Times New Roman" pitchFamily="18" charset="0"/>
              </a:rPr>
              <a:t> (10 </a:t>
            </a:r>
            <a:r>
              <a:rPr lang="en-US" sz="2200" dirty="0" err="1">
                <a:latin typeface="Times New Roman" pitchFamily="18" charset="0"/>
                <a:cs typeface="Times New Roman" pitchFamily="18" charset="0"/>
              </a:rPr>
              <a:t>ngày</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lần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mùa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khô</a:t>
            </a:r>
            <a:r>
              <a:rPr lang="en-US" sz="2200" dirty="0">
                <a:latin typeface="Times New Roman" pitchFamily="18" charset="0"/>
                <a:cs typeface="Times New Roman" pitchFamily="18" charset="0"/>
              </a:rPr>
              <a:t>. </a:t>
            </a:r>
            <a:endParaRPr lang="en-US" sz="2200" dirty="0" smtClean="0">
              <a:latin typeface="Times New Roman" pitchFamily="18" charset="0"/>
              <a:cs typeface="Times New Roman" pitchFamily="18" charset="0"/>
            </a:endParaRPr>
          </a:p>
          <a:p>
            <a:pPr algn="just"/>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lấy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mẫu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trắc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thành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phần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nước</a:t>
            </a:r>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thấy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thường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phải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ngừng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pháp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xử</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lý</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chuyên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môn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kịp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thời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đồng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thời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báo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chức</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năng</a:t>
            </a:r>
            <a:r>
              <a:rPr lang="en-US" sz="2200" dirty="0" smtClean="0">
                <a:latin typeface="Times New Roman" pitchFamily="18" charset="0"/>
                <a:cs typeface="Times New Roman" pitchFamily="18" charset="0"/>
              </a:rPr>
              <a:t>.</a:t>
            </a:r>
          </a:p>
          <a:p>
            <a:pPr algn="just"/>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trắc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nguồn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thải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nguồn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thải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phạm</a:t>
            </a:r>
            <a:r>
              <a:rPr lang="en-US" sz="2200" dirty="0">
                <a:latin typeface="Times New Roman" pitchFamily="18" charset="0"/>
                <a:cs typeface="Times New Roman" pitchFamily="18" charset="0"/>
              </a:rPr>
              <a:t> vi </a:t>
            </a:r>
            <a:r>
              <a:rPr lang="en-US" sz="2200" dirty="0" err="1">
                <a:latin typeface="Times New Roman" pitchFamily="18" charset="0"/>
                <a:cs typeface="Times New Roman" pitchFamily="18" charset="0"/>
              </a:rPr>
              <a:t>bãi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giếng</a:t>
            </a:r>
            <a:r>
              <a:rPr lang="en-US" sz="2200" dirty="0">
                <a:latin typeface="Times New Roman" pitchFamily="18" charset="0"/>
                <a:cs typeface="Times New Roman" pitchFamily="18" charset="0"/>
              </a:rPr>
              <a:t> </a:t>
            </a:r>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 </a:t>
            </a:r>
            <a:endParaRPr lang="en-US" sz="2200" dirty="0">
              <a:latin typeface="Times New Roman" pitchFamily="18" charset="0"/>
              <a:cs typeface="Times New Roman"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4114800"/>
            <a:ext cx="4192613" cy="2571750"/>
          </a:xfrm>
          <a:prstGeom prst="rect">
            <a:avLst/>
          </a:prstGeom>
        </p:spPr>
      </p:pic>
    </p:spTree>
    <p:extLst>
      <p:ext uri="{BB962C8B-B14F-4D97-AF65-F5344CB8AC3E}">
        <p14:creationId xmlns:p14="http://schemas.microsoft.com/office/powerpoint/2010/main" val="34595630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390041"/>
            <a:ext cx="8382000" cy="4493538"/>
          </a:xfrm>
          <a:prstGeom prst="rect">
            <a:avLst/>
          </a:prstGeom>
        </p:spPr>
        <p:txBody>
          <a:bodyPr wrap="square">
            <a:spAutoFit/>
          </a:bodyPr>
          <a:lstStyle/>
          <a:p>
            <a:pPr algn="just"/>
            <a:r>
              <a:rPr lang="en-US" sz="2400" b="1" i="1" dirty="0" smtClean="0">
                <a:latin typeface="Times New Roman" pitchFamily="18" charset="0"/>
                <a:cs typeface="Times New Roman" pitchFamily="18" charset="0"/>
              </a:rPr>
              <a:t>6.2.2</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Vùng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bảo</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hộ</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vệ</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sinh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của</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công</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trình</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khai</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thác</a:t>
            </a:r>
            <a:endParaRPr lang="en-US" sz="2400" b="1" i="1" dirty="0">
              <a:latin typeface="Times New Roman" pitchFamily="18" charset="0"/>
              <a:cs typeface="Times New Roman" pitchFamily="18" charset="0"/>
            </a:endParaRPr>
          </a:p>
          <a:p>
            <a:pPr algn="just"/>
            <a:r>
              <a:rPr lang="vi-VN" sz="2200" dirty="0">
                <a:latin typeface="Times New Roman" pitchFamily="18" charset="0"/>
                <a:cs typeface="Times New Roman" pitchFamily="18" charset="0"/>
              </a:rPr>
              <a:t>Vùng bảo hộ vệ sinh được thiết kế đúng theo quy định về bảo vệ tài nguyên nước dưới đất ban hành kèm theo Quyết định số 15/2008/QĐ-BTNMT ngày 31/12/2008 của Bộ Tài nguyên và Môi trường, gồm 2 khu</a:t>
            </a:r>
            <a:r>
              <a:rPr lang="en-US" sz="2200" dirty="0">
                <a:latin typeface="Times New Roman" pitchFamily="18" charset="0"/>
                <a:cs typeface="Times New Roman" pitchFamily="18" charset="0"/>
              </a:rPr>
              <a:t> (2 </a:t>
            </a:r>
            <a:r>
              <a:rPr lang="en-US" sz="2200" dirty="0" err="1">
                <a:latin typeface="Times New Roman" pitchFamily="18" charset="0"/>
                <a:cs typeface="Times New Roman" pitchFamily="18" charset="0"/>
              </a:rPr>
              <a:t>đới</a:t>
            </a:r>
            <a:r>
              <a:rPr lang="en-US" sz="2200" dirty="0">
                <a:latin typeface="Times New Roman" pitchFamily="18" charset="0"/>
                <a:cs typeface="Times New Roman" pitchFamily="18" charset="0"/>
              </a:rPr>
              <a:t>)</a:t>
            </a:r>
            <a:r>
              <a:rPr lang="vi-VN" sz="2200" dirty="0" smtClean="0">
                <a:latin typeface="Times New Roman" pitchFamily="18" charset="0"/>
                <a:cs typeface="Times New Roman" pitchFamily="18" charset="0"/>
              </a:rPr>
              <a:t>:</a:t>
            </a:r>
            <a:endParaRPr lang="en-US" sz="2200" dirty="0" smtClean="0">
              <a:latin typeface="Times New Roman" pitchFamily="18" charset="0"/>
              <a:cs typeface="Times New Roman" pitchFamily="18" charset="0"/>
            </a:endParaRPr>
          </a:p>
          <a:p>
            <a:pPr algn="just"/>
            <a:r>
              <a:rPr lang="vi-VN" sz="2200" dirty="0">
                <a:latin typeface="Times New Roman" pitchFamily="18" charset="0"/>
                <a:cs typeface="Times New Roman" pitchFamily="18" charset="0"/>
              </a:rPr>
              <a:t>+ Khu 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hay </a:t>
            </a:r>
            <a:r>
              <a:rPr lang="en-US" sz="2200" dirty="0" err="1">
                <a:latin typeface="Times New Roman" pitchFamily="18" charset="0"/>
                <a:cs typeface="Times New Roman" pitchFamily="18" charset="0"/>
              </a:rPr>
              <a:t>đới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bảo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vệ</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nghiêm</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ngặt</a:t>
            </a:r>
            <a:endParaRPr lang="en-US" sz="2200" dirty="0" smtClean="0">
              <a:latin typeface="Times New Roman" pitchFamily="18" charset="0"/>
              <a:cs typeface="Times New Roman" pitchFamily="18" charset="0"/>
            </a:endParaRPr>
          </a:p>
          <a:p>
            <a:pPr algn="just"/>
            <a:r>
              <a:rPr lang="vi-VN" sz="2200" dirty="0">
                <a:latin typeface="Times New Roman" pitchFamily="18" charset="0"/>
                <a:cs typeface="Times New Roman" pitchFamily="18" charset="0"/>
              </a:rPr>
              <a:t>+ Khu II </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đới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phòng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hộ</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vệ</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sinh</a:t>
            </a:r>
            <a:r>
              <a:rPr lang="en-US" sz="2200" dirty="0" smtClean="0">
                <a:latin typeface="Times New Roman" pitchFamily="18" charset="0"/>
                <a:cs typeface="Times New Roman" pitchFamily="18" charset="0"/>
              </a:rPr>
              <a:t>)</a:t>
            </a:r>
          </a:p>
          <a:p>
            <a:pPr algn="just"/>
            <a:r>
              <a:rPr lang="vi-VN" sz="2200" dirty="0">
                <a:latin typeface="Times New Roman" pitchFamily="18" charset="0"/>
                <a:cs typeface="Times New Roman" pitchFamily="18" charset="0"/>
              </a:rPr>
              <a:t>T</a:t>
            </a:r>
            <a:r>
              <a:rPr lang="en-US" sz="2200" dirty="0">
                <a:latin typeface="Times New Roman" pitchFamily="18" charset="0"/>
                <a:cs typeface="Times New Roman" pitchFamily="18" charset="0"/>
              </a:rPr>
              <a:t>ạ</a:t>
            </a:r>
            <a:r>
              <a:rPr lang="vi-VN" sz="2200" dirty="0">
                <a:latin typeface="Times New Roman" pitchFamily="18" charset="0"/>
                <a:cs typeface="Times New Roman" pitchFamily="18" charset="0"/>
              </a:rPr>
              <a:t>i khu vực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giếng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do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đủ</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mặt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bằng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nên</a:t>
            </a:r>
            <a:r>
              <a:rPr lang="en-US" sz="2200" dirty="0">
                <a:latin typeface="Times New Roman" pitchFamily="18" charset="0"/>
                <a:cs typeface="Times New Roman" pitchFamily="18" charset="0"/>
              </a:rPr>
              <a:t> </a:t>
            </a:r>
            <a:r>
              <a:rPr lang="vi-VN" sz="2200" dirty="0">
                <a:latin typeface="Times New Roman" pitchFamily="18" charset="0"/>
                <a:cs typeface="Times New Roman" pitchFamily="18" charset="0"/>
              </a:rPr>
              <a:t>hoàn toàn đảm bảo tiêu chuẩn </a:t>
            </a:r>
            <a:r>
              <a:rPr lang="en-US" sz="2200" dirty="0" err="1">
                <a:latin typeface="Times New Roman" pitchFamily="18" charset="0"/>
                <a:cs typeface="Times New Roman" pitchFamily="18" charset="0"/>
              </a:rPr>
              <a:t>kỹ</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thuật</a:t>
            </a:r>
            <a:r>
              <a:rPr lang="vi-VN" sz="2200" dirty="0">
                <a:latin typeface="Times New Roman" pitchFamily="18" charset="0"/>
                <a:cs typeface="Times New Roman" pitchFamily="18" charset="0"/>
              </a:rPr>
              <a:t> thiết kế đới phòng hộ vệ sinh</a:t>
            </a:r>
            <a:r>
              <a:rPr lang="en-US" sz="2200" dirty="0">
                <a:latin typeface="Times New Roman" pitchFamily="18" charset="0"/>
                <a:cs typeface="Times New Roman" pitchFamily="18" charset="0"/>
              </a:rPr>
              <a:t>. C</a:t>
            </a:r>
            <a:r>
              <a:rPr lang="vi-VN" sz="2200" dirty="0">
                <a:latin typeface="Times New Roman" pitchFamily="18" charset="0"/>
                <a:cs typeface="Times New Roman" pitchFamily="18" charset="0"/>
              </a:rPr>
              <a:t>ác giếng được xây dựng trong </a:t>
            </a:r>
            <a:r>
              <a:rPr lang="en-US" sz="2200" dirty="0" err="1">
                <a:latin typeface="Times New Roman" pitchFamily="18" charset="0"/>
                <a:cs typeface="Times New Roman" pitchFamily="18" charset="0"/>
              </a:rPr>
              <a:t>diện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rộng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chủ</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yếu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trống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ruộng</a:t>
            </a:r>
            <a:r>
              <a:rPr lang="vi-VN" sz="2200" dirty="0">
                <a:latin typeface="Times New Roman" pitchFamily="18" charset="0"/>
                <a:cs typeface="Times New Roman" pitchFamily="18" charset="0"/>
              </a:rPr>
              <a:t> nên luôn được bảo vệ rất tốt và tuân thủ nghiêm ngặt các hoạt động xả thải chất bẩn ra môi trường.</a:t>
            </a:r>
            <a:endParaRPr lang="en-US" sz="2200" dirty="0">
              <a:latin typeface="Times New Roman" pitchFamily="18" charset="0"/>
              <a:cs typeface="Times New Roman" pitchFamily="18" charset="0"/>
            </a:endParaRPr>
          </a:p>
          <a:p>
            <a:pPr algn="just"/>
            <a:endParaRPr lang="en-US" sz="2200" dirty="0">
              <a:latin typeface="Times New Roman" pitchFamily="18" charset="0"/>
              <a:cs typeface="Times New Roman" pitchFamily="18" charset="0"/>
            </a:endParaRPr>
          </a:p>
        </p:txBody>
      </p:sp>
    </p:spTree>
    <p:extLst>
      <p:ext uri="{BB962C8B-B14F-4D97-AF65-F5344CB8AC3E}">
        <p14:creationId xmlns:p14="http://schemas.microsoft.com/office/powerpoint/2010/main" val="3917763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nvSpPr>
        <p:spPr>
          <a:xfrm>
            <a:off x="338380" y="10103"/>
            <a:ext cx="8382000" cy="563562"/>
          </a:xfrm>
          <a:prstGeom prst="rect">
            <a:avLst/>
          </a:prstGeom>
          <a:noFill/>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t">
            <a:noAutofit/>
          </a:bodyPr>
          <a:lstStyle>
            <a:lvl1pPr algn="l" defTabSz="685800" rtl="0" eaLnBrk="1" latinLnBrk="0" hangingPunct="1">
              <a:lnSpc>
                <a:spcPct val="90000"/>
              </a:lnSpc>
              <a:spcBef>
                <a:spcPct val="0"/>
              </a:spcBef>
              <a:buNone/>
              <a:defRPr sz="3200" b="0" i="0" kern="1200" cap="all">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b="1" u="sng" dirty="0" smtClean="0">
                <a:ln w="0"/>
                <a:solidFill>
                  <a:srgbClr val="FF0000"/>
                </a:solidFill>
                <a:effectLst>
                  <a:outerShdw blurRad="38100" dist="25400" dir="5400000" algn="ctr" rotWithShape="0">
                    <a:srgbClr val="6E747A">
                      <a:alpha val="43000"/>
                    </a:srgbClr>
                  </a:outerShdw>
                </a:effectLst>
                <a:latin typeface="Times New Roman" pitchFamily="18" charset="0"/>
                <a:ea typeface="+mj-ea"/>
                <a:cs typeface="Times New Roman" panose="02020603050405020304" pitchFamily="18" charset="0"/>
              </a:rPr>
              <a:t>KẾT </a:t>
            </a:r>
            <a:r>
              <a:rPr lang="en-US" sz="2400" b="1" u="sng"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ea typeface="+mj-ea"/>
                <a:cs typeface="Times New Roman" panose="02020603050405020304" pitchFamily="18" charset="0"/>
              </a:rPr>
              <a:t>LUẬN VÀ KIẾN NGH</a:t>
            </a:r>
            <a:r>
              <a:rPr lang="en-US" sz="2400" b="1"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ea typeface="+mj-ea"/>
                <a:cs typeface="Times New Roman" panose="02020603050405020304" pitchFamily="18" charset="0"/>
              </a:rPr>
              <a:t>Ị</a:t>
            </a:r>
          </a:p>
        </p:txBody>
      </p:sp>
      <p:sp>
        <p:nvSpPr>
          <p:cNvPr id="4" name="Rectangle 3"/>
          <p:cNvSpPr/>
          <p:nvPr/>
        </p:nvSpPr>
        <p:spPr>
          <a:xfrm>
            <a:off x="147880" y="381000"/>
            <a:ext cx="8763000" cy="5847755"/>
          </a:xfrm>
          <a:prstGeom prst="rect">
            <a:avLst/>
          </a:prstGeom>
        </p:spPr>
        <p:txBody>
          <a:bodyPr wrap="square">
            <a:spAutoFit/>
          </a:bodyPr>
          <a:lstStyle/>
          <a:p>
            <a:pPr lvl="0" algn="just"/>
            <a:r>
              <a:rPr lang="en-US" sz="2200" b="1" dirty="0" smtClean="0">
                <a:latin typeface="Times New Roman" pitchFamily="18" charset="0"/>
                <a:cs typeface="Times New Roman" pitchFamily="18" charset="0"/>
              </a:rPr>
              <a:t>1. </a:t>
            </a:r>
            <a:r>
              <a:rPr lang="en-US" sz="2200" b="1" dirty="0" err="1" smtClean="0">
                <a:latin typeface="Times New Roman" pitchFamily="18" charset="0"/>
                <a:cs typeface="Times New Roman" pitchFamily="18" charset="0"/>
              </a:rPr>
              <a:t>Kết</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luận</a:t>
            </a:r>
            <a:endParaRPr lang="en-US" sz="2200" b="1" dirty="0" smtClean="0">
              <a:latin typeface="Times New Roman" pitchFamily="18" charset="0"/>
              <a:cs typeface="Times New Roman" pitchFamily="18" charset="0"/>
            </a:endParaRPr>
          </a:p>
          <a:p>
            <a:pPr marL="285750" indent="-285750" algn="just">
              <a:buFont typeface="Wingdings" pitchFamily="2" charset="2"/>
              <a:buChar char="ü"/>
            </a:pPr>
            <a:r>
              <a:rPr lang="en-US" sz="2200" dirty="0" err="1" smtClean="0">
                <a:latin typeface="Times New Roman" pitchFamily="18" charset="0"/>
                <a:cs typeface="Times New Roman" pitchFamily="18" charset="0"/>
              </a:rPr>
              <a:t>Kết</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quả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nghiên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cứu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được</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các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đăc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điểm</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địa</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chất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thủy</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văn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Tầng</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chứa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thác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có</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thể</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gây</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sụt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lún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mặt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đất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là</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khe</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nứt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khe</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nứt</a:t>
            </a:r>
            <a:r>
              <a:rPr lang="en-US" sz="2200" dirty="0">
                <a:latin typeface="Times New Roman" pitchFamily="18" charset="0"/>
                <a:cs typeface="Times New Roman" pitchFamily="18" charset="0"/>
              </a:rPr>
              <a:t>- Karst </a:t>
            </a:r>
            <a:r>
              <a:rPr lang="en-US" sz="2200" dirty="0" err="1">
                <a:latin typeface="Times New Roman" pitchFamily="18" charset="0"/>
                <a:cs typeface="Times New Roman" pitchFamily="18" charset="0"/>
              </a:rPr>
              <a:t>hệ</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Đồng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Giao</a:t>
            </a:r>
            <a:r>
              <a:rPr lang="en-US" sz="2200" dirty="0">
                <a:latin typeface="Times New Roman" pitchFamily="18" charset="0"/>
                <a:cs typeface="Times New Roman" pitchFamily="18" charset="0"/>
              </a:rPr>
              <a:t> (t</a:t>
            </a:r>
            <a:r>
              <a:rPr lang="en-US" sz="2200" baseline="-25000" dirty="0">
                <a:latin typeface="Times New Roman" pitchFamily="18" charset="0"/>
                <a:cs typeface="Times New Roman" pitchFamily="18" charset="0"/>
              </a:rPr>
              <a:t>2</a:t>
            </a:r>
            <a:r>
              <a:rPr lang="en-US" sz="2200" dirty="0">
                <a:latin typeface="Times New Roman" pitchFamily="18" charset="0"/>
                <a:cs typeface="Times New Roman" pitchFamily="18" charset="0"/>
              </a:rPr>
              <a:t>a</a:t>
            </a:r>
            <a:r>
              <a:rPr lang="en-US" sz="2200" i="1" dirty="0">
                <a:latin typeface="Times New Roman" pitchFamily="18" charset="0"/>
                <a:cs typeface="Times New Roman" pitchFamily="18" charset="0"/>
              </a:rPr>
              <a:t>đg</a:t>
            </a:r>
            <a:r>
              <a:rPr lang="en-US" sz="2200" i="1" dirty="0" smtClean="0">
                <a:latin typeface="Times New Roman" pitchFamily="18" charset="0"/>
                <a:cs typeface="Times New Roman" pitchFamily="18" charset="0"/>
              </a:rPr>
              <a:t>.)</a:t>
            </a:r>
            <a:endParaRPr lang="en-US" sz="2200" dirty="0">
              <a:latin typeface="Times New Roman" pitchFamily="18" charset="0"/>
              <a:cs typeface="Times New Roman" pitchFamily="18" charset="0"/>
            </a:endParaRPr>
          </a:p>
          <a:p>
            <a:pPr marL="285750" indent="-285750" algn="just">
              <a:buFont typeface="Wingdings" pitchFamily="2" charset="2"/>
              <a:buChar char="ü"/>
            </a:pP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Trữ</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dưới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khe</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nứt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khe</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nứt</a:t>
            </a:r>
            <a:r>
              <a:rPr lang="en-US" sz="2200" dirty="0">
                <a:latin typeface="Times New Roman" pitchFamily="18" charset="0"/>
                <a:cs typeface="Times New Roman" pitchFamily="18" charset="0"/>
              </a:rPr>
              <a:t> -Karst </a:t>
            </a:r>
            <a:r>
              <a:rPr lang="en-US" sz="2200" dirty="0" err="1">
                <a:latin typeface="Times New Roman" pitchFamily="18" charset="0"/>
                <a:cs typeface="Times New Roman" pitchFamily="18" charset="0"/>
              </a:rPr>
              <a:t>hệ</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tầng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Đồng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Giao</a:t>
            </a:r>
            <a:r>
              <a:rPr lang="en-US" sz="2200" dirty="0">
                <a:latin typeface="Times New Roman" pitchFamily="18" charset="0"/>
                <a:cs typeface="Times New Roman" pitchFamily="18" charset="0"/>
              </a:rPr>
              <a:t> t</a:t>
            </a:r>
            <a:r>
              <a:rPr lang="en-US" sz="2200" baseline="-25000" dirty="0">
                <a:latin typeface="Times New Roman" pitchFamily="18" charset="0"/>
                <a:cs typeface="Times New Roman" pitchFamily="18" charset="0"/>
              </a:rPr>
              <a:t>2</a:t>
            </a:r>
            <a:r>
              <a:rPr lang="en-US" sz="2200" dirty="0">
                <a:latin typeface="Times New Roman" pitchFamily="18" charset="0"/>
                <a:cs typeface="Times New Roman" pitchFamily="18" charset="0"/>
              </a:rPr>
              <a:t>a</a:t>
            </a:r>
            <a:r>
              <a:rPr lang="en-US" sz="2200" i="1" dirty="0">
                <a:latin typeface="Times New Roman" pitchFamily="18" charset="0"/>
                <a:cs typeface="Times New Roman" pitchFamily="18" charset="0"/>
              </a:rPr>
              <a:t>đg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suất</a:t>
            </a:r>
            <a:r>
              <a:rPr lang="en-US" sz="2200" dirty="0">
                <a:latin typeface="Times New Roman" pitchFamily="18" charset="0"/>
                <a:cs typeface="Times New Roman" pitchFamily="18" charset="0"/>
              </a:rPr>
              <a:t> 1.500 m</a:t>
            </a:r>
            <a:r>
              <a:rPr lang="en-US" sz="2200" baseline="30000" dirty="0">
                <a:latin typeface="Times New Roman" pitchFamily="18" charset="0"/>
                <a:cs typeface="Times New Roman" pitchFamily="18" charset="0"/>
              </a:rPr>
              <a:t>3</a:t>
            </a:r>
            <a:r>
              <a:rPr lang="en-US" sz="2200" dirty="0">
                <a:latin typeface="Times New Roman" pitchFamily="18" charset="0"/>
                <a:cs typeface="Times New Roman" pitchFamily="18" charset="0"/>
              </a:rPr>
              <a:t>/</a:t>
            </a:r>
            <a:r>
              <a:rPr lang="en-US" sz="2200" dirty="0" err="1">
                <a:latin typeface="Times New Roman" pitchFamily="18" charset="0"/>
                <a:cs typeface="Times New Roman" pitchFamily="18" charset="0"/>
              </a:rPr>
              <a:t>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tại</a:t>
            </a:r>
            <a:r>
              <a:rPr lang="en-US" sz="2200" dirty="0">
                <a:latin typeface="Times New Roman" pitchFamily="18" charset="0"/>
                <a:cs typeface="Times New Roman" pitchFamily="18" charset="0"/>
              </a:rPr>
              <a:t> 6 </a:t>
            </a:r>
            <a:r>
              <a:rPr lang="en-US" sz="2200" dirty="0" err="1">
                <a:latin typeface="Times New Roman" pitchFamily="18" charset="0"/>
                <a:cs typeface="Times New Roman" pitchFamily="18" charset="0"/>
              </a:rPr>
              <a:t>giếng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khoan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01 </a:t>
            </a:r>
            <a:r>
              <a:rPr lang="en-US" sz="2200" dirty="0" err="1">
                <a:latin typeface="Times New Roman" pitchFamily="18" charset="0"/>
                <a:cs typeface="Times New Roman" pitchFamily="18" charset="0"/>
              </a:rPr>
              <a:t>giếng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dự</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phòng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hợp</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Nếu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khác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thác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lớn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hơn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sẽ</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gây</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sụt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lún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và</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tác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động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mạnh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đến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môi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trường</a:t>
            </a:r>
            <a:r>
              <a:rPr lang="en-US" sz="2200" dirty="0" smtClean="0">
                <a:latin typeface="Times New Roman" pitchFamily="18" charset="0"/>
                <a:cs typeface="Times New Roman" pitchFamily="18" charset="0"/>
              </a:rPr>
              <a:t>.</a:t>
            </a:r>
            <a:endParaRPr lang="en-US" sz="2200" dirty="0" smtClean="0">
              <a:latin typeface="Times New Roman" pitchFamily="18" charset="0"/>
              <a:cs typeface="Times New Roman" pitchFamily="18" charset="0"/>
            </a:endParaRPr>
          </a:p>
          <a:p>
            <a:pPr marL="285750" indent="-285750" algn="just">
              <a:buFont typeface="Wingdings" pitchFamily="2" charset="2"/>
              <a:buChar char="ü"/>
            </a:pPr>
            <a:r>
              <a:rPr lang="en-US" sz="2200" dirty="0" err="1" smtClean="0">
                <a:latin typeface="Times New Roman" pitchFamily="18" charset="0"/>
                <a:cs typeface="Times New Roman" pitchFamily="18" charset="0"/>
              </a:rPr>
              <a:t>Việc</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xảy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lún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cục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bộ</a:t>
            </a:r>
            <a:r>
              <a:rPr lang="en-US" sz="2200" dirty="0">
                <a:latin typeface="Times New Roman" pitchFamily="18" charset="0"/>
                <a:cs typeface="Times New Roman" pitchFamily="18" charset="0"/>
              </a:rPr>
              <a:t> ở 01 </a:t>
            </a:r>
            <a:r>
              <a:rPr lang="en-US" sz="2200" dirty="0" err="1">
                <a:latin typeface="Times New Roman" pitchFamily="18" charset="0"/>
                <a:cs typeface="Times New Roman" pitchFamily="18" charset="0"/>
              </a:rPr>
              <a:t>nhà</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dân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và</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xung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quanh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trong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phạm</a:t>
            </a:r>
            <a:r>
              <a:rPr lang="en-US" sz="2200" dirty="0" smtClean="0">
                <a:latin typeface="Times New Roman" pitchFamily="18" charset="0"/>
                <a:cs typeface="Times New Roman" pitchFamily="18" charset="0"/>
              </a:rPr>
              <a:t> vi </a:t>
            </a:r>
            <a:r>
              <a:rPr lang="en-US" sz="2200" dirty="0" err="1">
                <a:latin typeface="Times New Roman" pitchFamily="18" charset="0"/>
                <a:cs typeface="Times New Roman" pitchFamily="18" charset="0"/>
              </a:rPr>
              <a:t>bán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ảnh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hưởng</a:t>
            </a:r>
            <a:r>
              <a:rPr lang="en-US" sz="2200" dirty="0">
                <a:latin typeface="Times New Roman" pitchFamily="18" charset="0"/>
                <a:cs typeface="Times New Roman" pitchFamily="18" charset="0"/>
              </a:rPr>
              <a:t> (&lt;90m) </a:t>
            </a:r>
            <a:r>
              <a:rPr lang="en-US" sz="2200" dirty="0" err="1">
                <a:latin typeface="Times New Roman" pitchFamily="18" charset="0"/>
                <a:cs typeface="Times New Roman" pitchFamily="18" charset="0"/>
              </a:rPr>
              <a:t>nên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chưa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đảm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bảo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bền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vững</a:t>
            </a:r>
            <a:r>
              <a:rPr lang="en-US" sz="2200" dirty="0">
                <a:latin typeface="Times New Roman" pitchFamily="18" charset="0"/>
                <a:cs typeface="Times New Roman" pitchFamily="18" charset="0"/>
              </a:rPr>
              <a:t> an </a:t>
            </a:r>
            <a:r>
              <a:rPr lang="en-US" sz="2200" dirty="0" err="1">
                <a:latin typeface="Times New Roman" pitchFamily="18" charset="0"/>
                <a:cs typeface="Times New Roman" pitchFamily="18" charset="0"/>
              </a:rPr>
              <a:t>toàn</a:t>
            </a:r>
            <a:r>
              <a:rPr lang="en-US" sz="2200" dirty="0">
                <a:latin typeface="Times New Roman" pitchFamily="18" charset="0"/>
                <a:cs typeface="Times New Roman" pitchFamily="18" charset="0"/>
              </a:rPr>
              <a:t>. </a:t>
            </a:r>
            <a:endParaRPr lang="en-US" sz="2200" dirty="0" smtClean="0">
              <a:latin typeface="Times New Roman" pitchFamily="18" charset="0"/>
              <a:cs typeface="Times New Roman" pitchFamily="18" charset="0"/>
            </a:endParaRPr>
          </a:p>
          <a:p>
            <a:pPr marL="285750" indent="-285750" algn="just">
              <a:buFont typeface="Wingdings" pitchFamily="2" charset="2"/>
              <a:buChar char="ü"/>
            </a:pPr>
            <a:r>
              <a:rPr lang="en-US" sz="2200" dirty="0" err="1" smtClean="0">
                <a:latin typeface="Times New Roman" pitchFamily="18" charset="0"/>
                <a:cs typeface="Times New Roman" pitchFamily="18" charset="0"/>
              </a:rPr>
              <a:t>Cần</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thiết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lập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được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chế</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độ</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trắc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giám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suốt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thời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đảm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bảo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yêu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cầu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Luật</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định</a:t>
            </a:r>
            <a:r>
              <a:rPr lang="en-US" sz="2200" dirty="0" smtClean="0">
                <a:latin typeface="Times New Roman" pitchFamily="18" charset="0"/>
                <a:cs typeface="Times New Roman" pitchFamily="18" charset="0"/>
              </a:rPr>
              <a:t>.</a:t>
            </a:r>
          </a:p>
          <a:p>
            <a:pPr marL="285750" indent="-285750" algn="just">
              <a:buFont typeface="Wingdings" pitchFamily="2" charset="2"/>
              <a:buChar char="ü"/>
            </a:pPr>
            <a:r>
              <a:rPr lang="en-US" sz="2200" dirty="0" err="1" smtClean="0">
                <a:latin typeface="Times New Roman" pitchFamily="18" charset="0"/>
                <a:cs typeface="Times New Roman" pitchFamily="18" charset="0"/>
              </a:rPr>
              <a:t>Kết</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quả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đánh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trữ</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nguồn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dưới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Vùng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thăm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dò</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hoàn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toàn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thể</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đảm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bảo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việc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suất</a:t>
            </a:r>
            <a:r>
              <a:rPr lang="en-US" sz="2200" dirty="0">
                <a:latin typeface="Times New Roman" pitchFamily="18" charset="0"/>
                <a:cs typeface="Times New Roman" pitchFamily="18" charset="0"/>
              </a:rPr>
              <a:t> 1.500 </a:t>
            </a:r>
            <a:r>
              <a:rPr lang="en-US" sz="2200" dirty="0" smtClean="0">
                <a:latin typeface="Times New Roman" pitchFamily="18" charset="0"/>
                <a:cs typeface="Times New Roman" pitchFamily="18" charset="0"/>
              </a:rPr>
              <a:t>m</a:t>
            </a:r>
            <a:r>
              <a:rPr lang="en-US" sz="2200" baseline="30000" dirty="0" smtClean="0">
                <a:latin typeface="Times New Roman" pitchFamily="18" charset="0"/>
                <a:cs typeface="Times New Roman" pitchFamily="18" charset="0"/>
              </a:rPr>
              <a:t>3</a:t>
            </a:r>
            <a:r>
              <a:rPr lang="en-US" sz="2200" dirty="0" smtClean="0">
                <a:latin typeface="Times New Roman" pitchFamily="18" charset="0"/>
                <a:cs typeface="Times New Roman" pitchFamily="18" charset="0"/>
              </a:rPr>
              <a:t>/</a:t>
            </a:r>
            <a:r>
              <a:rPr lang="en-US" sz="2200" dirty="0" err="1" smtClean="0">
                <a:latin typeface="Times New Roman" pitchFamily="18" charset="0"/>
                <a:cs typeface="Times New Roman" pitchFamily="18" charset="0"/>
              </a:rPr>
              <a:t>ngày.đêm</a:t>
            </a:r>
            <a:r>
              <a:rPr lang="en-US" sz="2200" dirty="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tuy</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nhiên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phải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đảm</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bảo</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khai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thác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đúng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theo</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tính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toán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của</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các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nhà</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chuyên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môn</a:t>
            </a:r>
            <a:r>
              <a:rPr lang="en-US" sz="2200" dirty="0" smtClean="0">
                <a:latin typeface="Times New Roman" pitchFamily="18" charset="0"/>
                <a:cs typeface="Times New Roman" pitchFamily="18" charset="0"/>
              </a:rPr>
              <a:t> </a:t>
            </a:r>
            <a:endParaRPr lang="en-US" sz="2200" dirty="0">
              <a:latin typeface="Times New Roman" pitchFamily="18" charset="0"/>
              <a:cs typeface="Times New Roman" pitchFamily="18" charset="0"/>
            </a:endParaRPr>
          </a:p>
        </p:txBody>
      </p:sp>
    </p:spTree>
    <p:extLst>
      <p:ext uri="{BB962C8B-B14F-4D97-AF65-F5344CB8AC3E}">
        <p14:creationId xmlns:p14="http://schemas.microsoft.com/office/powerpoint/2010/main" val="13863374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2" y="609600"/>
            <a:ext cx="8610598" cy="3539430"/>
          </a:xfrm>
          <a:prstGeom prst="rect">
            <a:avLst/>
          </a:prstGeom>
        </p:spPr>
        <p:txBody>
          <a:bodyPr wrap="square">
            <a:spAutoFit/>
          </a:bodyPr>
          <a:lstStyle/>
          <a:p>
            <a:pPr algn="just"/>
            <a:r>
              <a:rPr lang="en-US" sz="2800" b="1" dirty="0">
                <a:latin typeface="Times New Roman" pitchFamily="18" charset="0"/>
                <a:cs typeface="Times New Roman" pitchFamily="18" charset="0"/>
              </a:rPr>
              <a:t>2. </a:t>
            </a:r>
            <a:r>
              <a:rPr lang="en-US" sz="2800" b="1" dirty="0" err="1">
                <a:latin typeface="Times New Roman" pitchFamily="18" charset="0"/>
                <a:cs typeface="Times New Roman" pitchFamily="18" charset="0"/>
              </a:rPr>
              <a:t>Kiến</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nghị</a:t>
            </a:r>
            <a:endParaRPr lang="en-US" sz="2800" dirty="0">
              <a:latin typeface="Times New Roman" pitchFamily="18" charset="0"/>
              <a:cs typeface="Times New Roman" pitchFamily="18" charset="0"/>
            </a:endParaRPr>
          </a:p>
          <a:p>
            <a:pPr marL="285750" indent="-285750" algn="just">
              <a:buFont typeface="Wingdings" pitchFamily="2" charset="2"/>
              <a:buChar char="Ø"/>
            </a:pPr>
            <a:r>
              <a:rPr lang="en-US" sz="2800" dirty="0" err="1">
                <a:latin typeface="Times New Roman" pitchFamily="18" charset="0"/>
                <a:cs typeface="Times New Roman" pitchFamily="18" charset="0"/>
              </a:rPr>
              <a:t>C</a:t>
            </a:r>
            <a:r>
              <a:rPr lang="en-US" sz="2800" dirty="0" err="1" smtClean="0">
                <a:latin typeface="Times New Roman" pitchFamily="18" charset="0"/>
                <a:cs typeface="Times New Roman" pitchFamily="18" charset="0"/>
              </a:rPr>
              <a:t>ần</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thực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hiện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nghiêm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túc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chế</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độ</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trắc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giám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sát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theo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quy</a:t>
            </a:r>
            <a:r>
              <a:rPr lang="en-US"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định</a:t>
            </a:r>
            <a:r>
              <a:rPr lang="en-US" sz="2800" dirty="0" smtClean="0">
                <a:latin typeface="Times New Roman" pitchFamily="18" charset="0"/>
                <a:cs typeface="Times New Roman" pitchFamily="18" charset="0"/>
              </a:rPr>
              <a:t>.</a:t>
            </a:r>
          </a:p>
          <a:p>
            <a:pPr marL="285750" indent="-285750" algn="just">
              <a:buFont typeface="Wingdings" pitchFamily="2" charset="2"/>
              <a:buChar char="Ø"/>
            </a:pPr>
            <a:r>
              <a:rPr lang="en-US" sz="2800" dirty="0" err="1" smtClean="0">
                <a:latin typeface="Times New Roman" pitchFamily="18" charset="0"/>
                <a:cs typeface="Times New Roman" pitchFamily="18" charset="0"/>
              </a:rPr>
              <a:t>Việc</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bảo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vệ</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nguồn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thực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hiện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đồng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bộ</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diện</a:t>
            </a:r>
            <a:r>
              <a:rPr lang="en-US"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rộng</a:t>
            </a:r>
            <a:endParaRPr lang="en-US" sz="2800" dirty="0" smtClean="0">
              <a:latin typeface="Times New Roman" pitchFamily="18" charset="0"/>
              <a:cs typeface="Times New Roman" pitchFamily="18" charset="0"/>
            </a:endParaRPr>
          </a:p>
          <a:p>
            <a:pPr marL="285750" indent="-285750" algn="just">
              <a:buFont typeface="Wingdings" pitchFamily="2" charset="2"/>
              <a:buChar char="Ø"/>
            </a:pPr>
            <a:r>
              <a:rPr lang="en-US" sz="2800" dirty="0" err="1" smtClean="0">
                <a:latin typeface="Times New Roman" pitchFamily="18" charset="0"/>
                <a:cs typeface="Times New Roman" pitchFamily="18" charset="0"/>
              </a:rPr>
              <a:t>Tăng</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cường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giám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sát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hoạt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động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thải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thể</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làm</a:t>
            </a:r>
            <a:r>
              <a:rPr lang="en-US" sz="2800" dirty="0">
                <a:latin typeface="Times New Roman" pitchFamily="18" charset="0"/>
                <a:cs typeface="Times New Roman" pitchFamily="18" charset="0"/>
              </a:rPr>
              <a:t> ô </a:t>
            </a:r>
            <a:r>
              <a:rPr lang="en-US" sz="2800" dirty="0" err="1">
                <a:latin typeface="Times New Roman" pitchFamily="18" charset="0"/>
                <a:cs typeface="Times New Roman" pitchFamily="18" charset="0"/>
              </a:rPr>
              <a:t>nhiễm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trong</a:t>
            </a:r>
            <a:r>
              <a:rPr lang="en-US" sz="2800" dirty="0">
                <a:latin typeface="Times New Roman" pitchFamily="18" charset="0"/>
                <a:cs typeface="Times New Roman" pitchFamily="18" charset="0"/>
              </a:rPr>
              <a:t> karst </a:t>
            </a:r>
            <a:r>
              <a:rPr lang="en-US" sz="2800" dirty="0" err="1">
                <a:latin typeface="Times New Roman" pitchFamily="18" charset="0"/>
                <a:cs typeface="Times New Roman" pitchFamily="18" charset="0"/>
              </a:rPr>
              <a:t>bằng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giải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pháp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quản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lý</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kỹ</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thuật</a:t>
            </a:r>
            <a:r>
              <a:rPr lang="en-US" sz="2800" dirty="0">
                <a:latin typeface="Times New Roman" pitchFamily="18" charset="0"/>
                <a:cs typeface="Times New Roman" pitchFamily="18" charset="0"/>
              </a:rPr>
              <a:t>.</a:t>
            </a:r>
          </a:p>
        </p:txBody>
      </p:sp>
    </p:spTree>
    <p:extLst>
      <p:ext uri="{BB962C8B-B14F-4D97-AF65-F5344CB8AC3E}">
        <p14:creationId xmlns:p14="http://schemas.microsoft.com/office/powerpoint/2010/main" val="42470316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986</TotalTime>
  <Words>3480</Words>
  <Application>Microsoft Office PowerPoint</Application>
  <PresentationFormat>On-screen Show (4:3)</PresentationFormat>
  <Paragraphs>322</Paragraphs>
  <Slides>37</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Welcome</dc:creator>
  <cp:lastModifiedBy>ad</cp:lastModifiedBy>
  <cp:revision>50</cp:revision>
  <dcterms:created xsi:type="dcterms:W3CDTF">2019-11-18T03:24:19Z</dcterms:created>
  <dcterms:modified xsi:type="dcterms:W3CDTF">2019-11-23T06:08:46Z</dcterms:modified>
</cp:coreProperties>
</file>