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8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7.wmf"/><Relationship Id="rId1" Type="http://schemas.openxmlformats.org/officeDocument/2006/relationships/image" Target="../media/image11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7.wmf"/><Relationship Id="rId1" Type="http://schemas.openxmlformats.org/officeDocument/2006/relationships/image" Target="../media/image8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wmf"/><Relationship Id="rId1" Type="http://schemas.openxmlformats.org/officeDocument/2006/relationships/image" Target="../media/image7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7.wmf"/><Relationship Id="rId1" Type="http://schemas.openxmlformats.org/officeDocument/2006/relationships/image" Target="../media/image7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7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/>
              <a:t>Bấm để chỉnh sửa kiểu tiêu đề phụ của Bản cái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Ảnh Toàn cảnh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vi-VN"/>
              <a:t>Bấm biểu tượng để thêm hình ảnh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êu đề và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Đúng hoặc S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vi-VN"/>
              <a:t>Bấm biểu tượng để thêm hình ảnh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3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4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4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4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46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8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49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16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13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8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22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2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23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2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5.bin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7.wmf"/><Relationship Id="rId9" Type="http://schemas.openxmlformats.org/officeDocument/2006/relationships/oleObject" Target="../embeddings/oleObject27.bin"/><Relationship Id="rId14" Type="http://schemas.openxmlformats.org/officeDocument/2006/relationships/oleObject" Target="../embeddings/oleObject3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38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2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3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41.bin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4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3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D9E57A6-2E6E-4B63-8250-D2E5DE8AD8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9374" y="1870761"/>
            <a:ext cx="7633252" cy="1320802"/>
          </a:xfrm>
        </p:spPr>
        <p:txBody>
          <a:bodyPr/>
          <a:lstStyle/>
          <a:p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MỘT SỐ BÀI TOÁN ỨNG DỤNG THỰC TIỄN TRONG KÌ THI OLYMPIC SINH VIÊN</a:t>
            </a:r>
            <a:endParaRPr lang="en-US" sz="3200" dirty="0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F4E5E8A9-04EF-4FC2-9D3C-A1BF9E352A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ThS</a:t>
            </a:r>
            <a:r>
              <a:rPr lang="en-US" dirty="0"/>
              <a:t> Phạm Ngọc Anh</a:t>
            </a:r>
          </a:p>
        </p:txBody>
      </p:sp>
    </p:spTree>
    <p:extLst>
      <p:ext uri="{BB962C8B-B14F-4D97-AF65-F5344CB8AC3E}">
        <p14:creationId xmlns:p14="http://schemas.microsoft.com/office/powerpoint/2010/main" val="3195284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5DB64E4-B18B-40FF-A3E4-91B72679E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854439"/>
            <a:ext cx="9601196" cy="50214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Ta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đưa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toán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tìm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(ở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đây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tìm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tiểu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)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chi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suất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          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kiện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Bước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1: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Lập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Lagrange </a:t>
            </a:r>
          </a:p>
          <a:p>
            <a:pPr marL="0" indent="0">
              <a:buNone/>
            </a:pP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Bước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2:Tìm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tới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864503B-676C-40B6-AE3B-EA0FE2234F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920142"/>
              </p:ext>
            </p:extLst>
          </p:nvPr>
        </p:nvGraphicFramePr>
        <p:xfrm>
          <a:off x="6780395" y="1461817"/>
          <a:ext cx="371633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Equation" r:id="rId3" imgW="3327120" imgH="482400" progId="Equation.DSMT4">
                  <p:embed/>
                </p:oleObj>
              </mc:Choice>
              <mc:Fallback>
                <p:oleObj name="Equation" r:id="rId3" imgW="3327120" imgH="482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4FA3A87-E037-46FE-B842-163102E8A91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0395" y="1461817"/>
                        <a:ext cx="3716338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2B15D988-E281-4085-9D75-2A7EEEFCA6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697465"/>
              </p:ext>
            </p:extLst>
          </p:nvPr>
        </p:nvGraphicFramePr>
        <p:xfrm>
          <a:off x="6205928" y="1827895"/>
          <a:ext cx="33909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5" imgW="3035160" imgH="723600" progId="Equation.DSMT4">
                  <p:embed/>
                </p:oleObj>
              </mc:Choice>
              <mc:Fallback>
                <p:oleObj name="Equation" r:id="rId5" imgW="3035160" imgH="723600" progId="Equation.DSMT4">
                  <p:embed/>
                  <p:pic>
                    <p:nvPicPr>
                      <p:cNvPr id="11" name="Object 3">
                        <a:extLst>
                          <a:ext uri="{FF2B5EF4-FFF2-40B4-BE49-F238E27FC236}">
                            <a16:creationId xmlns:a16="http://schemas.microsoft.com/office/drawing/2014/main" id="{EC48C9A7-60E6-4402-A087-7BA022D532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5928" y="1827895"/>
                        <a:ext cx="3390900" cy="723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>
            <a:extLst>
              <a:ext uri="{FF2B5EF4-FFF2-40B4-BE49-F238E27FC236}">
                <a16:creationId xmlns:a16="http://schemas.microsoft.com/office/drawing/2014/main" id="{DE7388F6-6B84-46D0-AFA0-58805A5856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658659"/>
              </p:ext>
            </p:extLst>
          </p:nvPr>
        </p:nvGraphicFramePr>
        <p:xfrm>
          <a:off x="1755709" y="3380282"/>
          <a:ext cx="8440737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Equation" r:id="rId7" imgW="7556400" imgH="1091880" progId="Equation.DSMT4">
                  <p:embed/>
                </p:oleObj>
              </mc:Choice>
              <mc:Fallback>
                <p:oleObj name="Equation" r:id="rId7" imgW="7556400" imgH="109188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2B15D988-E281-4085-9D75-2A7EEEFCA6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5709" y="3380282"/>
                        <a:ext cx="8440737" cy="1092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8739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73215C95-B493-43D3-A2E0-1BA08F7A6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049311"/>
            <a:ext cx="9601196" cy="482655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46CFB83-042C-4BB6-A5D0-887E2C812B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460215"/>
              </p:ext>
            </p:extLst>
          </p:nvPr>
        </p:nvGraphicFramePr>
        <p:xfrm>
          <a:off x="1583831" y="1638300"/>
          <a:ext cx="8394700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Equation" r:id="rId3" imgW="8394480" imgH="3581280" progId="Equation.DSMT4">
                  <p:embed/>
                </p:oleObj>
              </mc:Choice>
              <mc:Fallback>
                <p:oleObj name="Equation" r:id="rId3" imgW="8394480" imgH="3581280" progId="Equation.DSMT4">
                  <p:embed/>
                  <p:pic>
                    <p:nvPicPr>
                      <p:cNvPr id="8" name="Object 3">
                        <a:extLst>
                          <a:ext uri="{FF2B5EF4-FFF2-40B4-BE49-F238E27FC236}">
                            <a16:creationId xmlns:a16="http://schemas.microsoft.com/office/drawing/2014/main" id="{337D8E20-9EF2-47F6-A712-561F2456D32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3831" y="1638300"/>
                        <a:ext cx="8394700" cy="358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8560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EDE678B-CD65-46B4-9157-32B1A62B7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884420"/>
            <a:ext cx="9601196" cy="499144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</a:rPr>
              <a:t>Bước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 3: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Xét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dấu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27704B3-9CE3-4E29-8C01-5E8667FBAD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781008"/>
              </p:ext>
            </p:extLst>
          </p:nvPr>
        </p:nvGraphicFramePr>
        <p:xfrm>
          <a:off x="5957784" y="884420"/>
          <a:ext cx="3135312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Equation" r:id="rId3" imgW="2806560" imgH="1879560" progId="Equation.DSMT4">
                  <p:embed/>
                </p:oleObj>
              </mc:Choice>
              <mc:Fallback>
                <p:oleObj name="Equation" r:id="rId3" imgW="2806560" imgH="187956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2B15D988-E281-4085-9D75-2A7EEEFCA6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7784" y="884420"/>
                        <a:ext cx="3135312" cy="187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24788E81-8FA4-4D0C-8E0A-C9E1A20996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89366"/>
              </p:ext>
            </p:extLst>
          </p:nvPr>
        </p:nvGraphicFramePr>
        <p:xfrm>
          <a:off x="1485014" y="2764020"/>
          <a:ext cx="10031413" cy="264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Equation" r:id="rId5" imgW="8978760" imgH="2641320" progId="Equation.DSMT4">
                  <p:embed/>
                </p:oleObj>
              </mc:Choice>
              <mc:Fallback>
                <p:oleObj name="Equation" r:id="rId5" imgW="8978760" imgH="2641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27704B3-9CE3-4E29-8C01-5E8667FBAD1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014" y="2764020"/>
                        <a:ext cx="10031413" cy="2641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3896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3648B3F1-4ED1-4FAC-B29B-A67C148B3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809469"/>
            <a:ext cx="9601196" cy="5066399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AEA47D9-B98D-41FF-B6B6-BE9E4FC3BB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888137"/>
              </p:ext>
            </p:extLst>
          </p:nvPr>
        </p:nvGraphicFramePr>
        <p:xfrm>
          <a:off x="1456530" y="1209066"/>
          <a:ext cx="7874001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Equation" r:id="rId3" imgW="7048440" imgH="1091880" progId="Equation.DSMT4">
                  <p:embed/>
                </p:oleObj>
              </mc:Choice>
              <mc:Fallback>
                <p:oleObj name="Equation" r:id="rId3" imgW="7048440" imgH="10918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27704B3-9CE3-4E29-8C01-5E8667FBAD1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6530" y="1209066"/>
                        <a:ext cx="7874001" cy="1092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>
            <a:extLst>
              <a:ext uri="{FF2B5EF4-FFF2-40B4-BE49-F238E27FC236}">
                <a16:creationId xmlns:a16="http://schemas.microsoft.com/office/drawing/2014/main" id="{9A5EF677-AD5F-40FC-967C-BABDBF5C3B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710988"/>
              </p:ext>
            </p:extLst>
          </p:nvPr>
        </p:nvGraphicFramePr>
        <p:xfrm>
          <a:off x="1456530" y="2513767"/>
          <a:ext cx="9278938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Equation" r:id="rId5" imgW="8305560" imgH="2057400" progId="Equation.DSMT4">
                  <p:embed/>
                </p:oleObj>
              </mc:Choice>
              <mc:Fallback>
                <p:oleObj name="Equation" r:id="rId5" imgW="8305560" imgH="2057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AEA47D9-B98D-41FF-B6B6-BE9E4FC3BBD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6530" y="2513767"/>
                        <a:ext cx="9278938" cy="2057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5430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85D5B4AC-29DE-4D61-85B1-E0C981984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1023" y="2612276"/>
            <a:ext cx="9601196" cy="3318936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Vậy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chi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đạt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tiểu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D57BBC7-AFE2-409B-92D7-5750FB1427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14631"/>
              </p:ext>
            </p:extLst>
          </p:nvPr>
        </p:nvGraphicFramePr>
        <p:xfrm>
          <a:off x="2000977" y="1003300"/>
          <a:ext cx="7761288" cy="321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Equation" r:id="rId3" imgW="6946560" imgH="3213000" progId="Equation.DSMT4">
                  <p:embed/>
                </p:oleObj>
              </mc:Choice>
              <mc:Fallback>
                <p:oleObj name="Equation" r:id="rId3" imgW="6946560" imgH="32130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AEA47D9-B98D-41FF-B6B6-BE9E4FC3BBD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977" y="1003300"/>
                        <a:ext cx="7761288" cy="3213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A25B4C84-A626-4CAA-9474-5027D5DA7B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20440"/>
              </p:ext>
            </p:extLst>
          </p:nvPr>
        </p:nvGraphicFramePr>
        <p:xfrm>
          <a:off x="7624996" y="4794406"/>
          <a:ext cx="391477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Equation" r:id="rId5" imgW="3504960" imgH="558720" progId="Equation.DSMT4">
                  <p:embed/>
                </p:oleObj>
              </mc:Choice>
              <mc:Fallback>
                <p:oleObj name="Equation" r:id="rId5" imgW="3504960" imgH="558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864503B-676C-40B6-AE3B-EA0FE2234F4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4996" y="4794406"/>
                        <a:ext cx="3914775" cy="558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0183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7538351C-A9F4-4FFB-B562-7E203A7720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0234" y="809469"/>
            <a:ext cx="9601196" cy="5006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2.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doanh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Giả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thuê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tư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$6,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thuê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lao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$2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doanh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tiến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ngân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sách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cố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$4800.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Hãy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doanh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dụng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bao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nhiêu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tư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bao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nhiêu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lao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thì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lượng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tối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đa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F55B62A-7E78-4D38-9938-69C19CFD84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518262"/>
              </p:ext>
            </p:extLst>
          </p:nvPr>
        </p:nvGraphicFramePr>
        <p:xfrm>
          <a:off x="8780853" y="839449"/>
          <a:ext cx="268128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Equation" r:id="rId3" imgW="2400120" imgH="482400" progId="Equation.DSMT4">
                  <p:embed/>
                </p:oleObj>
              </mc:Choice>
              <mc:Fallback>
                <p:oleObj name="Equation" r:id="rId3" imgW="2400120" imgH="48240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A25B4C84-A626-4CAA-9474-5027D5DA7B6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80853" y="839449"/>
                        <a:ext cx="2681288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4109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7E3D54A-B88D-43C6-BFBC-7E7356D3E2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914400"/>
            <a:ext cx="9601196" cy="49614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3.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doanh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thuần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túy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hợp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loại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phẩm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chi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như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(      -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lượng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phẩm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L="0" indent="0">
              <a:buNone/>
            </a:pP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Hãy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chọn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mức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lượng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hợp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doanh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lợi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nhuận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tối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đa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phẩm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$160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phẩm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$120.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E46A6FC-97DC-458D-813B-11F52496A4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620298"/>
              </p:ext>
            </p:extLst>
          </p:nvPr>
        </p:nvGraphicFramePr>
        <p:xfrm>
          <a:off x="1485171" y="1918689"/>
          <a:ext cx="482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Equation" r:id="rId3" imgW="431640" imgH="482400" progId="Equation.DSMT4">
                  <p:embed/>
                </p:oleObj>
              </mc:Choice>
              <mc:Fallback>
                <p:oleObj name="Equation" r:id="rId3" imgW="431640" imgH="482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F55B62A-7E78-4D38-9938-69C19CFD84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171" y="1918689"/>
                        <a:ext cx="4826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A6B23262-275D-4C71-BD34-F2244EB0B3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461195"/>
              </p:ext>
            </p:extLst>
          </p:nvPr>
        </p:nvGraphicFramePr>
        <p:xfrm>
          <a:off x="1967771" y="2664129"/>
          <a:ext cx="54927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Equation" r:id="rId5" imgW="4914720" imgH="507960" progId="Equation.DSMT4">
                  <p:embed/>
                </p:oleObj>
              </mc:Choice>
              <mc:Fallback>
                <p:oleObj name="Equation" r:id="rId5" imgW="4914720" imgH="5079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E46A6FC-97DC-458D-813B-11F52496A4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7771" y="2664129"/>
                        <a:ext cx="5492750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>
            <a:extLst>
              <a:ext uri="{FF2B5EF4-FFF2-40B4-BE49-F238E27FC236}">
                <a16:creationId xmlns:a16="http://schemas.microsoft.com/office/drawing/2014/main" id="{35DD441A-92A2-42A9-86F8-46C4616B2D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852457"/>
              </p:ext>
            </p:extLst>
          </p:nvPr>
        </p:nvGraphicFramePr>
        <p:xfrm>
          <a:off x="7063959" y="3267388"/>
          <a:ext cx="15478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name="Equation" r:id="rId7" imgW="1384200" imgH="558720" progId="Equation.DSMT4">
                  <p:embed/>
                </p:oleObj>
              </mc:Choice>
              <mc:Fallback>
                <p:oleObj name="Equation" r:id="rId7" imgW="1384200" imgH="558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E46A6FC-97DC-458D-813B-11F52496A4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3959" y="3267388"/>
                        <a:ext cx="1547813" cy="558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3136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FAB2984-E2CD-4A68-9E86-BE3261458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0115" y="518305"/>
            <a:ext cx="9601196" cy="1303867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Ch</a:t>
            </a:r>
            <a:r>
              <a:rPr lang="vi-VN" dirty="0">
                <a:latin typeface="Cambria" panose="02040503050406030204" pitchFamily="18" charset="0"/>
                <a:ea typeface="Cambria" panose="02040503050406030204" pitchFamily="18" charset="0"/>
              </a:rPr>
              <a:t>ư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ơng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Cơ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sở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Toán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học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1724C8F5-DADC-4882-BC5F-2312330811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2" y="1669774"/>
            <a:ext cx="9601196" cy="420609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tự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do</a:t>
            </a:r>
          </a:p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: Cho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đạo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riêng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cấp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liên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tục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lân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cận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</a:p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Đặt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A7771D1-DE6D-4E33-8DD2-225E153240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061015"/>
              </p:ext>
            </p:extLst>
          </p:nvPr>
        </p:nvGraphicFramePr>
        <p:xfrm>
          <a:off x="4267200" y="2311400"/>
          <a:ext cx="182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Equation" r:id="rId3" imgW="1828800" imgH="558720" progId="Equation.DSMT4">
                  <p:embed/>
                </p:oleObj>
              </mc:Choice>
              <mc:Fallback>
                <p:oleObj name="Equation" r:id="rId3" imgW="1828800" imgH="558720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311400"/>
                        <a:ext cx="18288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96C4880B-5336-4266-A92C-B865CC0056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606039"/>
              </p:ext>
            </p:extLst>
          </p:nvPr>
        </p:nvGraphicFramePr>
        <p:xfrm>
          <a:off x="9274175" y="2860724"/>
          <a:ext cx="1943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Equation" r:id="rId5" imgW="1942920" imgH="558720" progId="Equation.DSMT4">
                  <p:embed/>
                </p:oleObj>
              </mc:Choice>
              <mc:Fallback>
                <p:oleObj name="Equation" r:id="rId5" imgW="1942920" imgH="558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A7771D1-DE6D-4E33-8DD2-225E153240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4175" y="2860724"/>
                        <a:ext cx="19431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>
            <a:extLst>
              <a:ext uri="{FF2B5EF4-FFF2-40B4-BE49-F238E27FC236}">
                <a16:creationId xmlns:a16="http://schemas.microsoft.com/office/drawing/2014/main" id="{BD793E8B-C749-4B1B-86B1-B21917A283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174325"/>
              </p:ext>
            </p:extLst>
          </p:nvPr>
        </p:nvGraphicFramePr>
        <p:xfrm>
          <a:off x="2362200" y="3371001"/>
          <a:ext cx="3810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Equation" r:id="rId7" imgW="3809880" imgH="558720" progId="Equation.DSMT4">
                  <p:embed/>
                </p:oleObj>
              </mc:Choice>
              <mc:Fallback>
                <p:oleObj name="Equation" r:id="rId7" imgW="3809880" imgH="558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A7771D1-DE6D-4E33-8DD2-225E153240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371001"/>
                        <a:ext cx="38100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1E62AB2A-07B2-473E-A120-3D3B68BCF5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615444"/>
              </p:ext>
            </p:extLst>
          </p:nvPr>
        </p:nvGraphicFramePr>
        <p:xfrm>
          <a:off x="2149475" y="3997276"/>
          <a:ext cx="71247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Equation" r:id="rId9" imgW="7124400" imgH="622080" progId="Equation.DSMT4">
                  <p:embed/>
                </p:oleObj>
              </mc:Choice>
              <mc:Fallback>
                <p:oleObj name="Equation" r:id="rId9" imgW="7124400" imgH="622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A7771D1-DE6D-4E33-8DD2-225E153240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3997276"/>
                        <a:ext cx="71247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8851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5501712-F80F-4DA7-A114-AA913F088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989351"/>
            <a:ext cx="9601196" cy="488651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thì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đạt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.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Cụ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đạt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tiểu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đạt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đại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thì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đạt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thì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ch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</a:rPr>
              <a:t>ư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a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luận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đ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</a:rPr>
              <a:t>ư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ợc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65F5BD48-9B30-443D-88BA-CFCB611F19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02323"/>
              </p:ext>
            </p:extLst>
          </p:nvPr>
        </p:nvGraphicFramePr>
        <p:xfrm>
          <a:off x="2459376" y="1096079"/>
          <a:ext cx="2057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" name="Equation" r:id="rId3" imgW="2057400" imgH="406080" progId="Equation.DSMT4">
                  <p:embed/>
                </p:oleObj>
              </mc:Choice>
              <mc:Fallback>
                <p:oleObj name="Equation" r:id="rId3" imgW="205740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A7771D1-DE6D-4E33-8DD2-225E153240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376" y="1096079"/>
                        <a:ext cx="20574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>
            <a:extLst>
              <a:ext uri="{FF2B5EF4-FFF2-40B4-BE49-F238E27FC236}">
                <a16:creationId xmlns:a16="http://schemas.microsoft.com/office/drawing/2014/main" id="{574CC9AC-4BC4-4677-AA50-D69347A399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1175211"/>
              </p:ext>
            </p:extLst>
          </p:nvPr>
        </p:nvGraphicFramePr>
        <p:xfrm>
          <a:off x="6095999" y="1096079"/>
          <a:ext cx="182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" name="Equation" r:id="rId5" imgW="1828800" imgH="558720" progId="Equation.DSMT4">
                  <p:embed/>
                </p:oleObj>
              </mc:Choice>
              <mc:Fallback>
                <p:oleObj name="Equation" r:id="rId5" imgW="1828800" imgH="558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A7771D1-DE6D-4E33-8DD2-225E153240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5999" y="1096079"/>
                        <a:ext cx="18288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04C960B5-A70E-4A73-9BFA-A20F6C8C43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870391"/>
              </p:ext>
            </p:extLst>
          </p:nvPr>
        </p:nvGraphicFramePr>
        <p:xfrm>
          <a:off x="3189626" y="1609207"/>
          <a:ext cx="59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" name="Equation" r:id="rId7" imgW="596880" imgH="482400" progId="Equation.DSMT4">
                  <p:embed/>
                </p:oleObj>
              </mc:Choice>
              <mc:Fallback>
                <p:oleObj name="Equation" r:id="rId7" imgW="596880" imgH="482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A7771D1-DE6D-4E33-8DD2-225E153240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9626" y="1609207"/>
                        <a:ext cx="5969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">
            <a:extLst>
              <a:ext uri="{FF2B5EF4-FFF2-40B4-BE49-F238E27FC236}">
                <a16:creationId xmlns:a16="http://schemas.microsoft.com/office/drawing/2014/main" id="{7827B224-128D-41C2-A92D-0060713608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72644"/>
              </p:ext>
            </p:extLst>
          </p:nvPr>
        </p:nvGraphicFramePr>
        <p:xfrm>
          <a:off x="8058148" y="1615924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" name="Equation" r:id="rId9" imgW="901440" imgH="342720" progId="Equation.DSMT4">
                  <p:embed/>
                </p:oleObj>
              </mc:Choice>
              <mc:Fallback>
                <p:oleObj name="Equation" r:id="rId9" imgW="90144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A7771D1-DE6D-4E33-8DD2-225E153240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8148" y="1615924"/>
                        <a:ext cx="9017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>
            <a:extLst>
              <a:ext uri="{FF2B5EF4-FFF2-40B4-BE49-F238E27FC236}">
                <a16:creationId xmlns:a16="http://schemas.microsoft.com/office/drawing/2014/main" id="{AAEFBD2D-CC05-4E1B-86A3-8C2EBE8360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620593"/>
              </p:ext>
            </p:extLst>
          </p:nvPr>
        </p:nvGraphicFramePr>
        <p:xfrm>
          <a:off x="3039284" y="2081915"/>
          <a:ext cx="889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" name="Equation" r:id="rId11" imgW="888840" imgH="342720" progId="Equation.DSMT4">
                  <p:embed/>
                </p:oleObj>
              </mc:Choice>
              <mc:Fallback>
                <p:oleObj name="Equation" r:id="rId11" imgW="88884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A7771D1-DE6D-4E33-8DD2-225E153240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9284" y="2081915"/>
                        <a:ext cx="8890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0D5B8CDD-CF0C-4D2E-A274-2A7782D47B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84506"/>
              </p:ext>
            </p:extLst>
          </p:nvPr>
        </p:nvGraphicFramePr>
        <p:xfrm>
          <a:off x="2461458" y="2701223"/>
          <a:ext cx="2057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" name="Equation" r:id="rId13" imgW="2057400" imgH="406080" progId="Equation.DSMT4">
                  <p:embed/>
                </p:oleObj>
              </mc:Choice>
              <mc:Fallback>
                <p:oleObj name="Equation" r:id="rId13" imgW="2057400" imgH="40608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65F5BD48-9B30-443D-88BA-CFCB611F195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1458" y="2701223"/>
                        <a:ext cx="20574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5F109C2A-9C4C-4B6E-AD28-FC6D9347E3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168432"/>
              </p:ext>
            </p:extLst>
          </p:nvPr>
        </p:nvGraphicFramePr>
        <p:xfrm>
          <a:off x="6077390" y="2734666"/>
          <a:ext cx="182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4" name="Equation" r:id="rId15" imgW="1828800" imgH="558720" progId="Equation.DSMT4">
                  <p:embed/>
                </p:oleObj>
              </mc:Choice>
              <mc:Fallback>
                <p:oleObj name="Equation" r:id="rId15" imgW="1828800" imgH="558720" progId="Equation.DSMT4">
                  <p:embed/>
                  <p:pic>
                    <p:nvPicPr>
                      <p:cNvPr id="6" name="Object 3">
                        <a:extLst>
                          <a:ext uri="{FF2B5EF4-FFF2-40B4-BE49-F238E27FC236}">
                            <a16:creationId xmlns:a16="http://schemas.microsoft.com/office/drawing/2014/main" id="{574CC9AC-4BC4-4677-AA50-D69347A399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7390" y="2734666"/>
                        <a:ext cx="18288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D01E6FAE-6344-4584-AAF6-0FF922B79B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520995"/>
              </p:ext>
            </p:extLst>
          </p:nvPr>
        </p:nvGraphicFramePr>
        <p:xfrm>
          <a:off x="3629834" y="3244732"/>
          <a:ext cx="59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5" name="Equation" r:id="rId16" imgW="596880" imgH="482400" progId="Equation.DSMT4">
                  <p:embed/>
                </p:oleObj>
              </mc:Choice>
              <mc:Fallback>
                <p:oleObj name="Equation" r:id="rId16" imgW="596880" imgH="482400" progId="Equation.DSMT4">
                  <p:embed/>
                  <p:pic>
                    <p:nvPicPr>
                      <p:cNvPr id="7" name="Object 3">
                        <a:extLst>
                          <a:ext uri="{FF2B5EF4-FFF2-40B4-BE49-F238E27FC236}">
                            <a16:creationId xmlns:a16="http://schemas.microsoft.com/office/drawing/2014/main" id="{04C960B5-A70E-4A73-9BFA-A20F6C8C43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9834" y="3244732"/>
                        <a:ext cx="5969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">
            <a:extLst>
              <a:ext uri="{FF2B5EF4-FFF2-40B4-BE49-F238E27FC236}">
                <a16:creationId xmlns:a16="http://schemas.microsoft.com/office/drawing/2014/main" id="{FAE17BB9-6F4C-47FC-96DB-40F74065B5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403962"/>
              </p:ext>
            </p:extLst>
          </p:nvPr>
        </p:nvGraphicFramePr>
        <p:xfrm>
          <a:off x="2455084" y="3818669"/>
          <a:ext cx="2057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6" name="Equation" r:id="rId17" imgW="2057400" imgH="406080" progId="Equation.DSMT4">
                  <p:embed/>
                </p:oleObj>
              </mc:Choice>
              <mc:Fallback>
                <p:oleObj name="Equation" r:id="rId17" imgW="2057400" imgH="4060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0D5B8CDD-CF0C-4D2E-A274-2A7782D47B2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5084" y="3818669"/>
                        <a:ext cx="20574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9665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C62E019-9782-463E-A465-988F45E0B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637358"/>
            <a:ext cx="9601196" cy="1303867"/>
          </a:xfrm>
        </p:spPr>
        <p:txBody>
          <a:bodyPr/>
          <a:lstStyle/>
          <a:p>
            <a:r>
              <a:rPr lang="en-US" dirty="0"/>
              <a:t>2. </a:t>
            </a:r>
            <a:r>
              <a:rPr lang="en-US" dirty="0" err="1"/>
              <a:t>Cực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endParaRPr lang="en-US" dirty="0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101C554-69A0-41A0-8B65-E8F986913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548" y="1858780"/>
            <a:ext cx="11107711" cy="442182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 2: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Giả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sử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 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kiện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kiện</a:t>
            </a:r>
            <a:endParaRPr lang="en-US" sz="32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Ngoài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ra: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Hai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      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đạo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riêng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cấp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liên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tục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đạo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riêng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cấp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              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</a:p>
          <a:p>
            <a:pPr marL="0" indent="0">
              <a:buNone/>
            </a:pP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endParaRPr lang="en-US" sz="32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sz="32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230870F-3BAC-4859-AA89-1DF56352CB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979149"/>
              </p:ext>
            </p:extLst>
          </p:nvPr>
        </p:nvGraphicFramePr>
        <p:xfrm>
          <a:off x="4521827" y="1795073"/>
          <a:ext cx="1943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Equation" r:id="rId3" imgW="1942920" imgH="558720" progId="Equation.DSMT4">
                  <p:embed/>
                </p:oleObj>
              </mc:Choice>
              <mc:Fallback>
                <p:oleObj name="Equation" r:id="rId3" imgW="1942920" imgH="55872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96C4880B-5336-4266-A92C-B865CC0056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1827" y="1795073"/>
                        <a:ext cx="19431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DF67A21E-1465-47F2-B168-07789B2FDF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879485"/>
              </p:ext>
            </p:extLst>
          </p:nvPr>
        </p:nvGraphicFramePr>
        <p:xfrm>
          <a:off x="1644414" y="2230986"/>
          <a:ext cx="182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Equation" r:id="rId5" imgW="1828800" imgH="558720" progId="Equation.DSMT4">
                  <p:embed/>
                </p:oleObj>
              </mc:Choice>
              <mc:Fallback>
                <p:oleObj name="Equation" r:id="rId5" imgW="1828800" imgH="558720" progId="Equation.DSMT4">
                  <p:embed/>
                  <p:pic>
                    <p:nvPicPr>
                      <p:cNvPr id="6" name="Object 3">
                        <a:extLst>
                          <a:ext uri="{FF2B5EF4-FFF2-40B4-BE49-F238E27FC236}">
                            <a16:creationId xmlns:a16="http://schemas.microsoft.com/office/drawing/2014/main" id="{574CC9AC-4BC4-4677-AA50-D69347A399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4414" y="2230986"/>
                        <a:ext cx="18288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>
            <a:extLst>
              <a:ext uri="{FF2B5EF4-FFF2-40B4-BE49-F238E27FC236}">
                <a16:creationId xmlns:a16="http://schemas.microsoft.com/office/drawing/2014/main" id="{96C7B09D-DC05-4DD7-B306-59C27557E1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215051"/>
              </p:ext>
            </p:extLst>
          </p:nvPr>
        </p:nvGraphicFramePr>
        <p:xfrm>
          <a:off x="5563227" y="2190317"/>
          <a:ext cx="1803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Equation" r:id="rId7" imgW="1803240" imgH="558720" progId="Equation.DSMT4">
                  <p:embed/>
                </p:oleObj>
              </mc:Choice>
              <mc:Fallback>
                <p:oleObj name="Equation" r:id="rId7" imgW="1803240" imgH="558720" progId="Equation.DSMT4">
                  <p:embed/>
                  <p:pic>
                    <p:nvPicPr>
                      <p:cNvPr id="6" name="Object 3">
                        <a:extLst>
                          <a:ext uri="{FF2B5EF4-FFF2-40B4-BE49-F238E27FC236}">
                            <a16:creationId xmlns:a16="http://schemas.microsoft.com/office/drawing/2014/main" id="{574CC9AC-4BC4-4677-AA50-D69347A399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3227" y="2190317"/>
                        <a:ext cx="18034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C71A7752-43A6-4FD4-8CA4-74F13CFAB8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432119"/>
              </p:ext>
            </p:extLst>
          </p:nvPr>
        </p:nvGraphicFramePr>
        <p:xfrm>
          <a:off x="2558814" y="3272713"/>
          <a:ext cx="2565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Equation" r:id="rId9" imgW="2565360" imgH="558720" progId="Equation.DSMT4">
                  <p:embed/>
                </p:oleObj>
              </mc:Choice>
              <mc:Fallback>
                <p:oleObj name="Equation" r:id="rId9" imgW="2565360" imgH="55872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DF67A21E-1465-47F2-B168-07789B2FDF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8814" y="3272713"/>
                        <a:ext cx="25654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">
            <a:extLst>
              <a:ext uri="{FF2B5EF4-FFF2-40B4-BE49-F238E27FC236}">
                <a16:creationId xmlns:a16="http://schemas.microsoft.com/office/drawing/2014/main" id="{AFC07D4D-2AD1-4E85-8A82-013D251F5B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950077"/>
              </p:ext>
            </p:extLst>
          </p:nvPr>
        </p:nvGraphicFramePr>
        <p:xfrm>
          <a:off x="6993480" y="3790291"/>
          <a:ext cx="1206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9" name="Equation" r:id="rId11" imgW="1206360" imgH="558720" progId="Equation.DSMT4">
                  <p:embed/>
                </p:oleObj>
              </mc:Choice>
              <mc:Fallback>
                <p:oleObj name="Equation" r:id="rId11" imgW="1206360" imgH="55872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DF67A21E-1465-47F2-B168-07789B2FDF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3480" y="3790291"/>
                        <a:ext cx="12065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>
            <a:extLst>
              <a:ext uri="{FF2B5EF4-FFF2-40B4-BE49-F238E27FC236}">
                <a16:creationId xmlns:a16="http://schemas.microsoft.com/office/drawing/2014/main" id="{5F56542F-E90A-41AE-8941-CF774C8585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055123"/>
              </p:ext>
            </p:extLst>
          </p:nvPr>
        </p:nvGraphicFramePr>
        <p:xfrm>
          <a:off x="2255603" y="4711767"/>
          <a:ext cx="39878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0" name="Equation" r:id="rId13" imgW="3987720" imgH="1320480" progId="Equation.DSMT4">
                  <p:embed/>
                </p:oleObj>
              </mc:Choice>
              <mc:Fallback>
                <p:oleObj name="Equation" r:id="rId13" imgW="3987720" imgH="1320480" progId="Equation.DSMT4">
                  <p:embed/>
                  <p:pic>
                    <p:nvPicPr>
                      <p:cNvPr id="8" name="Object 3">
                        <a:extLst>
                          <a:ext uri="{FF2B5EF4-FFF2-40B4-BE49-F238E27FC236}">
                            <a16:creationId xmlns:a16="http://schemas.microsoft.com/office/drawing/2014/main" id="{AFC07D4D-2AD1-4E85-8A82-013D251F5B5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5603" y="4711767"/>
                        <a:ext cx="3987800" cy="132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3178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16CEF03-39B5-47FC-BBCE-FD7DAE571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0982" y="1199214"/>
            <a:ext cx="9601196" cy="1086296"/>
          </a:xfrm>
        </p:spPr>
        <p:txBody>
          <a:bodyPr>
            <a:norm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Ph</a:t>
            </a:r>
            <a:r>
              <a:rPr lang="vi-VN" dirty="0">
                <a:latin typeface="Cambria" panose="02040503050406030204" pitchFamily="18" charset="0"/>
                <a:ea typeface="Cambria" panose="02040503050406030204" pitchFamily="18" charset="0"/>
              </a:rPr>
              <a:t>ư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ơng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pháp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tử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Lagrange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FFDA8FAF-5D7C-4752-8738-F8ABCD468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102" y="2480406"/>
            <a:ext cx="10732957" cy="4241940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Mục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đích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phương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pháp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chuyển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toán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tìm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nhiều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kiện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ràng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buộc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toán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kiện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phụ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Lagrange)</a:t>
            </a:r>
          </a:p>
          <a:p>
            <a:pPr marL="0" indent="0">
              <a:buNone/>
            </a:pPr>
            <a:endParaRPr lang="en-US" sz="32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Lagrange</a:t>
            </a:r>
          </a:p>
          <a:p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E604C50-7D87-43BC-B743-4EE6641CCA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205436"/>
              </p:ext>
            </p:extLst>
          </p:nvPr>
        </p:nvGraphicFramePr>
        <p:xfrm>
          <a:off x="5047180" y="2960140"/>
          <a:ext cx="182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Equation" r:id="rId3" imgW="1828800" imgH="558720" progId="Equation.DSMT4">
                  <p:embed/>
                </p:oleObj>
              </mc:Choice>
              <mc:Fallback>
                <p:oleObj name="Equation" r:id="rId3" imgW="1828800" imgH="55872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DF67A21E-1465-47F2-B168-07789B2FDF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7180" y="2960140"/>
                        <a:ext cx="18288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BC2CB0EE-29B3-4D82-884B-AD9CFE1A36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088012"/>
              </p:ext>
            </p:extLst>
          </p:nvPr>
        </p:nvGraphicFramePr>
        <p:xfrm>
          <a:off x="953881" y="3704324"/>
          <a:ext cx="1803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3" name="Equation" r:id="rId5" imgW="1803240" imgH="558720" progId="Equation.DSMT4">
                  <p:embed/>
                </p:oleObj>
              </mc:Choice>
              <mc:Fallback>
                <p:oleObj name="Equation" r:id="rId5" imgW="1803240" imgH="558720" progId="Equation.DSMT4">
                  <p:embed/>
                  <p:pic>
                    <p:nvPicPr>
                      <p:cNvPr id="6" name="Object 3">
                        <a:extLst>
                          <a:ext uri="{FF2B5EF4-FFF2-40B4-BE49-F238E27FC236}">
                            <a16:creationId xmlns:a16="http://schemas.microsoft.com/office/drawing/2014/main" id="{96C7B09D-DC05-4DD7-B306-59C27557E1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3881" y="3704324"/>
                        <a:ext cx="18034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>
            <a:extLst>
              <a:ext uri="{FF2B5EF4-FFF2-40B4-BE49-F238E27FC236}">
                <a16:creationId xmlns:a16="http://schemas.microsoft.com/office/drawing/2014/main" id="{E86DB529-520A-4DAE-904A-94A3B0E4FE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0356316"/>
              </p:ext>
            </p:extLst>
          </p:nvPr>
        </p:nvGraphicFramePr>
        <p:xfrm>
          <a:off x="2995509" y="4841243"/>
          <a:ext cx="4889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4" name="Equation" r:id="rId7" imgW="4889160" imgH="558720" progId="Equation.DSMT4">
                  <p:embed/>
                </p:oleObj>
              </mc:Choice>
              <mc:Fallback>
                <p:oleObj name="Equation" r:id="rId7" imgW="4889160" imgH="55872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BC2CB0EE-29B3-4D82-884B-AD9CFE1A36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5509" y="4841243"/>
                        <a:ext cx="48895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9F5022ED-5801-424A-AE64-98C1A1A295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447175"/>
              </p:ext>
            </p:extLst>
          </p:nvPr>
        </p:nvGraphicFramePr>
        <p:xfrm>
          <a:off x="1591378" y="5561013"/>
          <a:ext cx="558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5" name="Equation" r:id="rId9" imgW="558720" imgH="342720" progId="Equation.DSMT4">
                  <p:embed/>
                </p:oleObj>
              </mc:Choice>
              <mc:Fallback>
                <p:oleObj name="Equation" r:id="rId9" imgW="558720" imgH="34272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BC2CB0EE-29B3-4D82-884B-AD9CFE1A36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1378" y="5561013"/>
                        <a:ext cx="5588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158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607BE79-08B0-4773-A2D0-0F569C5C0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749508"/>
            <a:ext cx="10142094" cy="512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fr-FR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lang="fr-FR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 3 :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Giả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sử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đạo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riêng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liên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tục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lân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cận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endParaRPr lang="fr-FR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fr-FR" dirty="0"/>
              <a:t>                         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Khi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kiện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</a:p>
          <a:p>
            <a:pPr marL="0" indent="0">
              <a:buNone/>
            </a:pP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đạt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thì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tồn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bộ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là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nghiệm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phương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fr-FR" sz="3200" dirty="0">
                <a:latin typeface="Cambria" panose="02040503050406030204" pitchFamily="18" charset="0"/>
                <a:ea typeface="Cambria" panose="02040503050406030204" pitchFamily="18" charset="0"/>
              </a:rPr>
              <a:t> : 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877E697-79A3-4280-9662-E3EBAB7B16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285979"/>
              </p:ext>
            </p:extLst>
          </p:nvPr>
        </p:nvGraphicFramePr>
        <p:xfrm>
          <a:off x="6275882" y="779488"/>
          <a:ext cx="182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2" name="Equation" r:id="rId3" imgW="1828800" imgH="558720" progId="Equation.DSMT4">
                  <p:embed/>
                </p:oleObj>
              </mc:Choice>
              <mc:Fallback>
                <p:oleObj name="Equation" r:id="rId3" imgW="1828800" imgH="558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E604C50-7D87-43BC-B743-4EE6641CCA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5882" y="779488"/>
                        <a:ext cx="18288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C2A9F025-7E4F-4132-93BD-5BAFCA00E8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074781"/>
              </p:ext>
            </p:extLst>
          </p:nvPr>
        </p:nvGraphicFramePr>
        <p:xfrm>
          <a:off x="8598863" y="779488"/>
          <a:ext cx="1803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3" name="Equation" r:id="rId5" imgW="1803240" imgH="558720" progId="Equation.DSMT4">
                  <p:embed/>
                </p:oleObj>
              </mc:Choice>
              <mc:Fallback>
                <p:oleObj name="Equation" r:id="rId5" imgW="1803240" imgH="55872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BC2CB0EE-29B3-4D82-884B-AD9CFE1A36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98863" y="779488"/>
                        <a:ext cx="18034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>
            <a:extLst>
              <a:ext uri="{FF2B5EF4-FFF2-40B4-BE49-F238E27FC236}">
                <a16:creationId xmlns:a16="http://schemas.microsoft.com/office/drawing/2014/main" id="{2F246D98-9BFB-43FC-86A4-BD379623F9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397256"/>
              </p:ext>
            </p:extLst>
          </p:nvPr>
        </p:nvGraphicFramePr>
        <p:xfrm>
          <a:off x="1164030" y="1825054"/>
          <a:ext cx="1943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4" name="Equation" r:id="rId7" imgW="1942920" imgH="558720" progId="Equation.DSMT4">
                  <p:embed/>
                </p:oleObj>
              </mc:Choice>
              <mc:Fallback>
                <p:oleObj name="Equation" r:id="rId7" imgW="1942920" imgH="558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230870F-3BAC-4859-AA89-1DF56352CBB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4030" y="1825054"/>
                        <a:ext cx="19431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F5DF0450-09FF-4878-AEE9-1927FF37FF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215930"/>
              </p:ext>
            </p:extLst>
          </p:nvPr>
        </p:nvGraphicFramePr>
        <p:xfrm>
          <a:off x="6096000" y="1966210"/>
          <a:ext cx="182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5" name="Equation" r:id="rId9" imgW="1828800" imgH="558720" progId="Equation.DSMT4">
                  <p:embed/>
                </p:oleObj>
              </mc:Choice>
              <mc:Fallback>
                <p:oleObj name="Equation" r:id="rId9" imgW="1828800" imgH="558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877E697-79A3-4280-9662-E3EBAB7B162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966210"/>
                        <a:ext cx="18288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">
            <a:extLst>
              <a:ext uri="{FF2B5EF4-FFF2-40B4-BE49-F238E27FC236}">
                <a16:creationId xmlns:a16="http://schemas.microsoft.com/office/drawing/2014/main" id="{A0C17945-9C86-461B-80F9-6E5A1D98C7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804269"/>
              </p:ext>
            </p:extLst>
          </p:nvPr>
        </p:nvGraphicFramePr>
        <p:xfrm>
          <a:off x="1303730" y="2569980"/>
          <a:ext cx="1803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6" name="Equation" r:id="rId10" imgW="1803240" imgH="558720" progId="Equation.DSMT4">
                  <p:embed/>
                </p:oleObj>
              </mc:Choice>
              <mc:Fallback>
                <p:oleObj name="Equation" r:id="rId10" imgW="1803240" imgH="558720" progId="Equation.DSMT4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C2A9F025-7E4F-4132-93BD-5BAFCA00E81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3730" y="2569980"/>
                        <a:ext cx="18034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>
            <a:extLst>
              <a:ext uri="{FF2B5EF4-FFF2-40B4-BE49-F238E27FC236}">
                <a16:creationId xmlns:a16="http://schemas.microsoft.com/office/drawing/2014/main" id="{E70E6EC7-F1F7-4E70-8E26-E9981695CC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51415"/>
              </p:ext>
            </p:extLst>
          </p:nvPr>
        </p:nvGraphicFramePr>
        <p:xfrm>
          <a:off x="5663578" y="2595590"/>
          <a:ext cx="1943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7" name="Equation" r:id="rId11" imgW="1942920" imgH="558720" progId="Equation.DSMT4">
                  <p:embed/>
                </p:oleObj>
              </mc:Choice>
              <mc:Fallback>
                <p:oleObj name="Equation" r:id="rId11" imgW="1942920" imgH="558720" progId="Equation.DSMT4">
                  <p:embed/>
                  <p:pic>
                    <p:nvPicPr>
                      <p:cNvPr id="6" name="Object 3">
                        <a:extLst>
                          <a:ext uri="{FF2B5EF4-FFF2-40B4-BE49-F238E27FC236}">
                            <a16:creationId xmlns:a16="http://schemas.microsoft.com/office/drawing/2014/main" id="{2F246D98-9BFB-43FC-86A4-BD379623F9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3578" y="2595590"/>
                        <a:ext cx="19431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346E36D7-A3B3-4042-8BC7-CCDC4E9172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0978798"/>
              </p:ext>
            </p:extLst>
          </p:nvPr>
        </p:nvGraphicFramePr>
        <p:xfrm>
          <a:off x="9993154" y="2671790"/>
          <a:ext cx="444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8" name="Equation" r:id="rId12" imgW="444240" imgH="482400" progId="Equation.DSMT4">
                  <p:embed/>
                </p:oleObj>
              </mc:Choice>
              <mc:Fallback>
                <p:oleObj name="Equation" r:id="rId12" imgW="444240" imgH="482400" progId="Equation.DSMT4">
                  <p:embed/>
                  <p:pic>
                    <p:nvPicPr>
                      <p:cNvPr id="6" name="Object 3">
                        <a:extLst>
                          <a:ext uri="{FF2B5EF4-FFF2-40B4-BE49-F238E27FC236}">
                            <a16:creationId xmlns:a16="http://schemas.microsoft.com/office/drawing/2014/main" id="{2F246D98-9BFB-43FC-86A4-BD379623F9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93154" y="2671790"/>
                        <a:ext cx="4445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16FCF161-5A88-4998-BE37-C752C0DD35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600455"/>
              </p:ext>
            </p:extLst>
          </p:nvPr>
        </p:nvGraphicFramePr>
        <p:xfrm>
          <a:off x="3752850" y="3145905"/>
          <a:ext cx="1879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9" name="Equation" r:id="rId14" imgW="1879560" imgH="558720" progId="Equation.DSMT4">
                  <p:embed/>
                </p:oleObj>
              </mc:Choice>
              <mc:Fallback>
                <p:oleObj name="Equation" r:id="rId14" imgW="1879560" imgH="558720" progId="Equation.DSMT4">
                  <p:embed/>
                  <p:pic>
                    <p:nvPicPr>
                      <p:cNvPr id="6" name="Object 3">
                        <a:extLst>
                          <a:ext uri="{FF2B5EF4-FFF2-40B4-BE49-F238E27FC236}">
                            <a16:creationId xmlns:a16="http://schemas.microsoft.com/office/drawing/2014/main" id="{2F246D98-9BFB-43FC-86A4-BD379623F9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2850" y="3145905"/>
                        <a:ext cx="18796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2CF805AE-E990-445A-A4DE-9D12C2116E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220119"/>
              </p:ext>
            </p:extLst>
          </p:nvPr>
        </p:nvGraphicFramePr>
        <p:xfrm>
          <a:off x="3887449" y="3825086"/>
          <a:ext cx="1295400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0" name="Equation" r:id="rId16" imgW="1295280" imgH="1930320" progId="Equation.DSMT4">
                  <p:embed/>
                </p:oleObj>
              </mc:Choice>
              <mc:Fallback>
                <p:oleObj name="Equation" r:id="rId16" imgW="1295280" imgH="1930320" progId="Equation.DSMT4">
                  <p:embed/>
                  <p:pic>
                    <p:nvPicPr>
                      <p:cNvPr id="6" name="Object 3">
                        <a:extLst>
                          <a:ext uri="{FF2B5EF4-FFF2-40B4-BE49-F238E27FC236}">
                            <a16:creationId xmlns:a16="http://schemas.microsoft.com/office/drawing/2014/main" id="{2F246D98-9BFB-43FC-86A4-BD379623F9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7449" y="3825086"/>
                        <a:ext cx="1295400" cy="193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8797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57DCAEF-1367-4FFA-9091-DAEB0205B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951599"/>
          </a:xfrm>
        </p:spPr>
        <p:txBody>
          <a:bodyPr>
            <a:normAutofit fontScale="90000"/>
          </a:bodyPr>
          <a:lstStyle/>
          <a:p>
            <a:r>
              <a:rPr lang="en-US" b="1" i="1" dirty="0" err="1"/>
              <a:t>Điều</a:t>
            </a:r>
            <a:r>
              <a:rPr lang="en-US" b="1" i="1" dirty="0"/>
              <a:t> </a:t>
            </a:r>
            <a:r>
              <a:rPr lang="en-US" b="1" i="1" dirty="0" err="1"/>
              <a:t>kiện</a:t>
            </a:r>
            <a:r>
              <a:rPr lang="en-US" b="1" i="1" dirty="0"/>
              <a:t> </a:t>
            </a:r>
            <a:r>
              <a:rPr lang="en-US" b="1" i="1" dirty="0" err="1"/>
              <a:t>đủ</a:t>
            </a:r>
            <a:br>
              <a:rPr lang="en-US" dirty="0"/>
            </a:br>
            <a:endParaRPr lang="en-US" dirty="0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8D19D79-12C0-4938-9387-5286D6F863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659731"/>
            <a:ext cx="9601196" cy="4216137"/>
          </a:xfrm>
        </p:spPr>
        <p:txBody>
          <a:bodyPr>
            <a:normAutofit/>
          </a:bodyPr>
          <a:lstStyle/>
          <a:p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           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endParaRPr lang="en-US" sz="32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</a:t>
            </a:r>
          </a:p>
          <a:p>
            <a:pPr marL="0" indent="0">
              <a:buNone/>
            </a:pP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                                                            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dược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xét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               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đại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             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cực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tiểu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991CB13-B37E-412F-B24B-361EE3A11E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321197"/>
              </p:ext>
            </p:extLst>
          </p:nvPr>
        </p:nvGraphicFramePr>
        <p:xfrm>
          <a:off x="4036820" y="1419380"/>
          <a:ext cx="28702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7" name="Equation" r:id="rId3" imgW="2869920" imgH="1777680" progId="Equation.DSMT4">
                  <p:embed/>
                </p:oleObj>
              </mc:Choice>
              <mc:Fallback>
                <p:oleObj name="Equation" r:id="rId3" imgW="2869920" imgH="1777680" progId="Equation.DSMT4">
                  <p:embed/>
                  <p:pic>
                    <p:nvPicPr>
                      <p:cNvPr id="8" name="Object 3">
                        <a:extLst>
                          <a:ext uri="{FF2B5EF4-FFF2-40B4-BE49-F238E27FC236}">
                            <a16:creationId xmlns:a16="http://schemas.microsoft.com/office/drawing/2014/main" id="{A0C17945-9C86-461B-80F9-6E5A1D98C7D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6820" y="1419380"/>
                        <a:ext cx="2870200" cy="177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>
            <a:extLst>
              <a:ext uri="{FF2B5EF4-FFF2-40B4-BE49-F238E27FC236}">
                <a16:creationId xmlns:a16="http://schemas.microsoft.com/office/drawing/2014/main" id="{6FD39E96-8A49-4029-BB2B-487C3F4784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992289"/>
              </p:ext>
            </p:extLst>
          </p:nvPr>
        </p:nvGraphicFramePr>
        <p:xfrm>
          <a:off x="7581900" y="1546320"/>
          <a:ext cx="28956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8" name="Equation" r:id="rId5" imgW="2895480" imgH="1028520" progId="Equation.DSMT4">
                  <p:embed/>
                </p:oleObj>
              </mc:Choice>
              <mc:Fallback>
                <p:oleObj name="Equation" r:id="rId5" imgW="2895480" imgH="10285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991CB13-B37E-412F-B24B-361EE3A11E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1900" y="1546320"/>
                        <a:ext cx="2895600" cy="1028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36B3D55A-A7AC-4128-8EB0-D50082D649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229756"/>
              </p:ext>
            </p:extLst>
          </p:nvPr>
        </p:nvGraphicFramePr>
        <p:xfrm>
          <a:off x="1295400" y="3120574"/>
          <a:ext cx="7734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9" name="Equation" r:id="rId7" imgW="7734240" imgH="1054080" progId="Equation.DSMT4">
                  <p:embed/>
                </p:oleObj>
              </mc:Choice>
              <mc:Fallback>
                <p:oleObj name="Equation" r:id="rId7" imgW="7734240" imgH="1054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991CB13-B37E-412F-B24B-361EE3A11E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120574"/>
                        <a:ext cx="7734300" cy="1054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">
            <a:extLst>
              <a:ext uri="{FF2B5EF4-FFF2-40B4-BE49-F238E27FC236}">
                <a16:creationId xmlns:a16="http://schemas.microsoft.com/office/drawing/2014/main" id="{380F0F98-2E36-4180-8812-2FA8C5B17F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1556"/>
              </p:ext>
            </p:extLst>
          </p:nvPr>
        </p:nvGraphicFramePr>
        <p:xfrm>
          <a:off x="2992089" y="4215342"/>
          <a:ext cx="1879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0" name="Equation" r:id="rId9" imgW="1879560" imgH="558720" progId="Equation.DSMT4">
                  <p:embed/>
                </p:oleObj>
              </mc:Choice>
              <mc:Fallback>
                <p:oleObj name="Equation" r:id="rId9" imgW="1879560" imgH="558720" progId="Equation.DSMT4">
                  <p:embed/>
                  <p:pic>
                    <p:nvPicPr>
                      <p:cNvPr id="7" name="Object 3">
                        <a:extLst>
                          <a:ext uri="{FF2B5EF4-FFF2-40B4-BE49-F238E27FC236}">
                            <a16:creationId xmlns:a16="http://schemas.microsoft.com/office/drawing/2014/main" id="{36B3D55A-A7AC-4128-8EB0-D50082D6493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2089" y="4215342"/>
                        <a:ext cx="1879600" cy="558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>
            <a:extLst>
              <a:ext uri="{FF2B5EF4-FFF2-40B4-BE49-F238E27FC236}">
                <a16:creationId xmlns:a16="http://schemas.microsoft.com/office/drawing/2014/main" id="{334FABCF-CDCA-443E-987E-B30F2D5B49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772976"/>
              </p:ext>
            </p:extLst>
          </p:nvPr>
        </p:nvGraphicFramePr>
        <p:xfrm>
          <a:off x="2338039" y="4852567"/>
          <a:ext cx="1308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1" name="Equation" r:id="rId11" imgW="1307880" imgH="558720" progId="Equation.DSMT4">
                  <p:embed/>
                </p:oleObj>
              </mc:Choice>
              <mc:Fallback>
                <p:oleObj name="Equation" r:id="rId11" imgW="1307880" imgH="558720" progId="Equation.DSMT4">
                  <p:embed/>
                  <p:pic>
                    <p:nvPicPr>
                      <p:cNvPr id="8" name="Object 3">
                        <a:extLst>
                          <a:ext uri="{FF2B5EF4-FFF2-40B4-BE49-F238E27FC236}">
                            <a16:creationId xmlns:a16="http://schemas.microsoft.com/office/drawing/2014/main" id="{380F0F98-2E36-4180-8812-2FA8C5B17F9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8039" y="4852567"/>
                        <a:ext cx="1308100" cy="558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5859E9E9-DA9D-4996-A2D7-7712D78E69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36580"/>
              </p:ext>
            </p:extLst>
          </p:nvPr>
        </p:nvGraphicFramePr>
        <p:xfrm>
          <a:off x="8805066" y="4854480"/>
          <a:ext cx="104889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2" name="Equation" r:id="rId13" imgW="939600" imgH="457200" progId="Equation.DSMT4">
                  <p:embed/>
                </p:oleObj>
              </mc:Choice>
              <mc:Fallback>
                <p:oleObj name="Equation" r:id="rId13" imgW="939600" imgH="457200" progId="Equation.DSMT4">
                  <p:embed/>
                  <p:pic>
                    <p:nvPicPr>
                      <p:cNvPr id="9" name="Object 3">
                        <a:extLst>
                          <a:ext uri="{FF2B5EF4-FFF2-40B4-BE49-F238E27FC236}">
                            <a16:creationId xmlns:a16="http://schemas.microsoft.com/office/drawing/2014/main" id="{334FABCF-CDCA-443E-987E-B30F2D5B49F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05066" y="4854480"/>
                        <a:ext cx="1048895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44401F87-DB2B-4DA5-8D6C-0121045833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109897"/>
              </p:ext>
            </p:extLst>
          </p:nvPr>
        </p:nvGraphicFramePr>
        <p:xfrm>
          <a:off x="4638102" y="5327494"/>
          <a:ext cx="104889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3" name="Equation" r:id="rId15" imgW="939600" imgH="457200" progId="Equation.DSMT4">
                  <p:embed/>
                </p:oleObj>
              </mc:Choice>
              <mc:Fallback>
                <p:oleObj name="Equation" r:id="rId15" imgW="939600" imgH="45720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5859E9E9-DA9D-4996-A2D7-7712D78E69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8102" y="5327494"/>
                        <a:ext cx="1048895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1080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A222816-A702-419F-BC4E-6F397BFD4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727024"/>
            <a:ext cx="9601196" cy="1303867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Ch</a:t>
            </a:r>
            <a:r>
              <a:rPr lang="vi-VN" sz="4800" dirty="0">
                <a:latin typeface="Cambria" panose="02040503050406030204" pitchFamily="18" charset="0"/>
                <a:ea typeface="Cambria" panose="02040503050406030204" pitchFamily="18" charset="0"/>
              </a:rPr>
              <a:t>ư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ơng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2.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toán</a:t>
            </a:r>
            <a:endParaRPr lang="en-US" sz="4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42F65FB-C3C5-48EF-A4BA-8D9479B6F3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302" y="2008557"/>
            <a:ext cx="10208301" cy="412241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 1. (OLP.SV 2019-Bảng A, B)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doanh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ô-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tô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Cobb-Douglas:</a:t>
            </a:r>
          </a:p>
          <a:p>
            <a:pPr marL="0" indent="0">
              <a:buNone/>
            </a:pP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K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L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lượt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ký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hiệu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vốn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tư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lao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doanh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thuê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còn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Q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ký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hiệu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ô-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tô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ra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Giả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thuê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vốn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tư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thuê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lao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ngoài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chi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thuê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lao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vốn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tư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doanh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còn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phải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chịu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chi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cố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EC48C9A7-60E6-4402-A087-7BA022D532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135591"/>
              </p:ext>
            </p:extLst>
          </p:nvPr>
        </p:nvGraphicFramePr>
        <p:xfrm>
          <a:off x="4526952" y="2705100"/>
          <a:ext cx="2170112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Equation" r:id="rId3" imgW="1942920" imgH="723600" progId="Equation.DSMT4">
                  <p:embed/>
                </p:oleObj>
              </mc:Choice>
              <mc:Fallback>
                <p:oleObj name="Equation" r:id="rId3" imgW="1942920" imgH="723600" progId="Equation.DSMT4">
                  <p:embed/>
                  <p:pic>
                    <p:nvPicPr>
                      <p:cNvPr id="11" name="Object 3">
                        <a:extLst>
                          <a:ext uri="{FF2B5EF4-FFF2-40B4-BE49-F238E27FC236}">
                            <a16:creationId xmlns:a16="http://schemas.microsoft.com/office/drawing/2014/main" id="{44401F87-DB2B-4DA5-8D6C-0121045833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6952" y="2705100"/>
                        <a:ext cx="2170112" cy="723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">
            <a:extLst>
              <a:ext uri="{FF2B5EF4-FFF2-40B4-BE49-F238E27FC236}">
                <a16:creationId xmlns:a16="http://schemas.microsoft.com/office/drawing/2014/main" id="{FAC0F553-E215-423A-A8E9-AD5CFA8D8F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437347"/>
              </p:ext>
            </p:extLst>
          </p:nvPr>
        </p:nvGraphicFramePr>
        <p:xfrm>
          <a:off x="3498720" y="5040651"/>
          <a:ext cx="5111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9" name="Equation" r:id="rId5" imgW="457200" imgH="482400" progId="Equation.DSMT4">
                  <p:embed/>
                </p:oleObj>
              </mc:Choice>
              <mc:Fallback>
                <p:oleObj name="Equation" r:id="rId5" imgW="457200" imgH="482400" progId="Equation.DSMT4">
                  <p:embed/>
                  <p:pic>
                    <p:nvPicPr>
                      <p:cNvPr id="11" name="Object 3">
                        <a:extLst>
                          <a:ext uri="{FF2B5EF4-FFF2-40B4-BE49-F238E27FC236}">
                            <a16:creationId xmlns:a16="http://schemas.microsoft.com/office/drawing/2014/main" id="{EC48C9A7-60E6-4402-A087-7BA022D532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8720" y="5040651"/>
                        <a:ext cx="511175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">
            <a:extLst>
              <a:ext uri="{FF2B5EF4-FFF2-40B4-BE49-F238E27FC236}">
                <a16:creationId xmlns:a16="http://schemas.microsoft.com/office/drawing/2014/main" id="{B5B3F7C4-B31E-4840-B7E6-9C5D6890EA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429092"/>
              </p:ext>
            </p:extLst>
          </p:nvPr>
        </p:nvGraphicFramePr>
        <p:xfrm>
          <a:off x="7702550" y="4727575"/>
          <a:ext cx="5683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0" name="Equation" r:id="rId7" imgW="507960" imgH="482400" progId="Equation.DSMT4">
                  <p:embed/>
                </p:oleObj>
              </mc:Choice>
              <mc:Fallback>
                <p:oleObj name="Equation" r:id="rId7" imgW="507960" imgH="482400" progId="Equation.DSMT4">
                  <p:embed/>
                  <p:pic>
                    <p:nvPicPr>
                      <p:cNvPr id="13" name="Object 3">
                        <a:extLst>
                          <a:ext uri="{FF2B5EF4-FFF2-40B4-BE49-F238E27FC236}">
                            <a16:creationId xmlns:a16="http://schemas.microsoft.com/office/drawing/2014/main" id="{FAC0F553-E215-423A-A8E9-AD5CFA8D8F5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02550" y="4727575"/>
                        <a:ext cx="568325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7D740811-69AB-453F-B5A8-FB0DEF4F8B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780923"/>
              </p:ext>
            </p:extLst>
          </p:nvPr>
        </p:nvGraphicFramePr>
        <p:xfrm>
          <a:off x="10059988" y="5483225"/>
          <a:ext cx="5254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1" name="Equation" r:id="rId9" imgW="469800" imgH="482400" progId="Equation.DSMT4">
                  <p:embed/>
                </p:oleObj>
              </mc:Choice>
              <mc:Fallback>
                <p:oleObj name="Equation" r:id="rId9" imgW="469800" imgH="482400" progId="Equation.DSMT4">
                  <p:embed/>
                  <p:pic>
                    <p:nvPicPr>
                      <p:cNvPr id="13" name="Object 3">
                        <a:extLst>
                          <a:ext uri="{FF2B5EF4-FFF2-40B4-BE49-F238E27FC236}">
                            <a16:creationId xmlns:a16="http://schemas.microsoft.com/office/drawing/2014/main" id="{FAC0F553-E215-423A-A8E9-AD5CFA8D8F5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59988" y="5483225"/>
                        <a:ext cx="525462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4891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B75CFF1-AB62-46C7-9A9E-5212B9FB9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854439"/>
            <a:ext cx="10067143" cy="50214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mô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tả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tổng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chi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doanh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phải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bỏ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ra,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thường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hàm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chi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phí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endParaRPr lang="en-US" sz="32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Năm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2019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doanh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dự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2000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chiếc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ô-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tô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chủ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doanh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chi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phí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thấp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nhất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sẽ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thuê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bao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nhiêu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vốn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tư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bao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nhiêu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lao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năm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2019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rằng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4FA3A87-E037-46FE-B842-163102E8A9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083650"/>
              </p:ext>
            </p:extLst>
          </p:nvPr>
        </p:nvGraphicFramePr>
        <p:xfrm>
          <a:off x="4052185" y="982132"/>
          <a:ext cx="371633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Equation" r:id="rId3" imgW="3327120" imgH="482400" progId="Equation.DSMT4">
                  <p:embed/>
                </p:oleObj>
              </mc:Choice>
              <mc:Fallback>
                <p:oleObj name="Equation" r:id="rId3" imgW="3327120" imgH="482400" progId="Equation.DSMT4">
                  <p:embed/>
                  <p:pic>
                    <p:nvPicPr>
                      <p:cNvPr id="11" name="Object 3">
                        <a:extLst>
                          <a:ext uri="{FF2B5EF4-FFF2-40B4-BE49-F238E27FC236}">
                            <a16:creationId xmlns:a16="http://schemas.microsoft.com/office/drawing/2014/main" id="{EC48C9A7-60E6-4402-A087-7BA022D532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2185" y="982132"/>
                        <a:ext cx="3716338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BB91ECE6-2015-42EB-AEEE-BFEBB1D8EB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667832"/>
              </p:ext>
            </p:extLst>
          </p:nvPr>
        </p:nvGraphicFramePr>
        <p:xfrm>
          <a:off x="1295400" y="4837477"/>
          <a:ext cx="46386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Equation" r:id="rId5" imgW="4152600" imgH="482400" progId="Equation.DSMT4">
                  <p:embed/>
                </p:oleObj>
              </mc:Choice>
              <mc:Fallback>
                <p:oleObj name="Equation" r:id="rId5" imgW="4152600" imgH="482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4FA3A87-E037-46FE-B842-163102E8A91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837477"/>
                        <a:ext cx="4638675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20286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110</TotalTime>
  <Words>631</Words>
  <Application>Microsoft Office PowerPoint</Application>
  <PresentationFormat>Màn hình rộng</PresentationFormat>
  <Paragraphs>59</Paragraphs>
  <Slides>16</Slides>
  <Notes>0</Notes>
  <HiddenSlides>0</HiddenSlides>
  <MMClips>0</MMClips>
  <ScaleCrop>false</ScaleCrop>
  <HeadingPairs>
    <vt:vector size="8" baseType="variant">
      <vt:variant>
        <vt:lpstr>Phông được Dùng</vt:lpstr>
      </vt:variant>
      <vt:variant>
        <vt:i4>5</vt:i4>
      </vt:variant>
      <vt:variant>
        <vt:lpstr>Chủ đề</vt:lpstr>
      </vt:variant>
      <vt:variant>
        <vt:i4>1</vt:i4>
      </vt:variant>
      <vt:variant>
        <vt:lpstr>Máy chủ nhúng OLE</vt:lpstr>
      </vt:variant>
      <vt:variant>
        <vt:i4>1</vt:i4>
      </vt:variant>
      <vt:variant>
        <vt:lpstr>Tiêu đề Bản chiếu</vt:lpstr>
      </vt:variant>
      <vt:variant>
        <vt:i4>16</vt:i4>
      </vt:variant>
    </vt:vector>
  </HeadingPairs>
  <TitlesOfParts>
    <vt:vector size="23" baseType="lpstr">
      <vt:lpstr>Arial</vt:lpstr>
      <vt:lpstr>Cambria</vt:lpstr>
      <vt:lpstr>Garamond</vt:lpstr>
      <vt:lpstr>Times New Roman</vt:lpstr>
      <vt:lpstr>Wingdings</vt:lpstr>
      <vt:lpstr>Organic</vt:lpstr>
      <vt:lpstr>MathType 6.0 Equation</vt:lpstr>
      <vt:lpstr>MỘT SỐ BÀI TOÁN ỨNG DỤNG THỰC TIỄN TRONG KÌ THI OLYMPIC SINH VIÊN</vt:lpstr>
      <vt:lpstr>Chương 1. Cơ sở Toán học </vt:lpstr>
      <vt:lpstr>Bản trình bày PowerPoint</vt:lpstr>
      <vt:lpstr>2. Cực trị có điều kiện</vt:lpstr>
      <vt:lpstr>Phương pháp nhân tử Lagrange</vt:lpstr>
      <vt:lpstr>Bản trình bày PowerPoint</vt:lpstr>
      <vt:lpstr>Điều kiện đủ </vt:lpstr>
      <vt:lpstr>Chương 2. Một số bài toán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MỘT SỐ BÀI TOÁN ỨNG DỤNG THỰC TIỄN TRONG KÌ THI OLYMPIC SINH VIÊN</dc:title>
  <dc:creator>Phạm Ngọc Anh KHCB</dc:creator>
  <cp:lastModifiedBy>Phạm Ngọc Anh KHCB</cp:lastModifiedBy>
  <cp:revision>17</cp:revision>
  <dcterms:created xsi:type="dcterms:W3CDTF">2020-06-04T09:19:06Z</dcterms:created>
  <dcterms:modified xsi:type="dcterms:W3CDTF">2020-06-04T11:09:43Z</dcterms:modified>
</cp:coreProperties>
</file>