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70" r:id="rId2"/>
    <p:sldId id="327" r:id="rId3"/>
    <p:sldId id="318" r:id="rId4"/>
    <p:sldId id="329" r:id="rId5"/>
    <p:sldId id="328" r:id="rId6"/>
    <p:sldId id="332" r:id="rId7"/>
    <p:sldId id="335" r:id="rId8"/>
    <p:sldId id="336" r:id="rId9"/>
    <p:sldId id="337" r:id="rId10"/>
    <p:sldId id="31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667"/>
    <a:srgbClr val="FAD995"/>
    <a:srgbClr val="E9C882"/>
    <a:srgbClr val="EEC067"/>
    <a:srgbClr val="EB963E"/>
    <a:srgbClr val="141A30"/>
    <a:srgbClr val="EA9437"/>
    <a:srgbClr val="EDA221"/>
    <a:srgbClr val="EEA520"/>
    <a:srgbClr val="E789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6" autoAdjust="0"/>
    <p:restoredTop sz="94660" autoAdjust="0"/>
  </p:normalViewPr>
  <p:slideViewPr>
    <p:cSldViewPr snapToGrid="0">
      <p:cViewPr>
        <p:scale>
          <a:sx n="60" d="100"/>
          <a:sy n="60" d="100"/>
        </p:scale>
        <p:origin x="688" y="-4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3" Type="http://schemas.openxmlformats.org/officeDocument/2006/relationships/handoutMaster" Target="handoutMasters/handout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EBDA6D-DC69-4DCE-BAF7-6763517D3376}" type="datetimeFigureOut">
              <a:rPr lang="en-US"/>
              <a:t>1/13/20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7E94-A6AB-4E02-8E43-E89F9CF4757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4258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7F6C43-988E-4257-9A1C-C162EF036D58}" type="datetimeFigureOut">
              <a:rPr lang="en-US"/>
              <a:t>1/13/20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491D0-8E1B-49C7-849B-A28568D9449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6325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615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1819" y="2465293"/>
            <a:ext cx="3834874" cy="3711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518896" y="1828456"/>
            <a:ext cx="5389895" cy="5029544"/>
          </a:xfrm>
          <a:prstGeom prst="rect">
            <a:avLst/>
          </a:prstGeom>
        </p:spPr>
        <p:txBody>
          <a:bodyPr tIns="137160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136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6440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 rot="5400000">
            <a:off x="8267671" y="3370131"/>
            <a:ext cx="6858000" cy="118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 rot="5400000">
            <a:off x="7523375" y="2743540"/>
            <a:ext cx="6857433" cy="1371487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266348" y="462249"/>
            <a:ext cx="1370886" cy="5714714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78199" y="462249"/>
            <a:ext cx="9693088" cy="571471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78199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82374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02389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2941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 bwMode="invGray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211" y="5959366"/>
            <a:ext cx="898633" cy="898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54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0160" y="2190749"/>
            <a:ext cx="9628632" cy="39862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1333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 bwMode="invGray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502152" y="-20637"/>
            <a:ext cx="7315200" cy="434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3502152" y="4462272"/>
            <a:ext cx="7315200" cy="171907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3838015" y="658346"/>
            <a:ext cx="6597464" cy="3664417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lnSpc>
                <a:spcPct val="90000"/>
              </a:lnSpc>
              <a:defRPr sz="5000" b="1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38014" y="4589463"/>
            <a:ext cx="6597465" cy="1500187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CCFE9AC-F15C-4FA0-A6F1-298829FA691D}" type="datetimeFigureOut">
              <a:rPr lang="en-US" smtClean="0"/>
              <a:pPr/>
              <a:t>1/13/20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D266BE7-899D-4075-917F-DBDE33B6B6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4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80160" y="2194560"/>
            <a:ext cx="4489704" cy="39867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5368" y="2194560"/>
            <a:ext cx="4493424" cy="39867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0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1828456"/>
            <a:ext cx="4489704" cy="8306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80160" y="2743194"/>
            <a:ext cx="4489704" cy="3433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9088" y="1828456"/>
            <a:ext cx="4489704" cy="83069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9088" y="2743194"/>
            <a:ext cx="4489704" cy="343376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1286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4161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0296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466343"/>
            <a:ext cx="9628632" cy="1362113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3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1291818" y="2465294"/>
            <a:ext cx="3834874" cy="37116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1500"/>
              </a:spcBef>
              <a:buNone/>
              <a:defRPr sz="22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518897" y="2465294"/>
            <a:ext cx="5174504" cy="3711669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80160" y="6356350"/>
            <a:ext cx="1971947" cy="365125"/>
          </a:xfrm>
          <a:prstGeom prst="rect">
            <a:avLst/>
          </a:prstGeom>
        </p:spPr>
        <p:txBody>
          <a:bodyPr/>
          <a:lstStyle/>
          <a:p>
            <a:fld id="{2CCFE9AC-F15C-4FA0-A6F1-298829FA691D}" type="datetimeFigureOut">
              <a:rPr lang="en-US"/>
              <a:t>1/13/20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52107" y="6356350"/>
            <a:ext cx="5687786" cy="365125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939894" y="6356350"/>
            <a:ext cx="1968898" cy="365125"/>
          </a:xfrm>
          <a:prstGeom prst="rect">
            <a:avLst/>
          </a:prstGeom>
        </p:spPr>
        <p:txBody>
          <a:bodyPr/>
          <a:lstStyle/>
          <a:p>
            <a:fld id="{BD266BE7-899D-4075-917F-DBDE33B6B692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474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192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5000"/>
        </a:lnSpc>
        <a:spcBef>
          <a:spcPct val="0"/>
        </a:spcBef>
        <a:buNone/>
        <a:defRPr sz="30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500"/>
        </a:spcBef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300"/>
        </a:spcBef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ts val="0"/>
        </a:spcBef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3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794084" y="1708484"/>
            <a:ext cx="1039528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TÌM HIỂU </a:t>
            </a:r>
            <a:r>
              <a:rPr lang="en-US" sz="4400" b="1" dirty="0" smtClean="0"/>
              <a:t>VỀ CÁC TIÊU CHÍ ĐỂ  </a:t>
            </a:r>
            <a:r>
              <a:rPr lang="en-US" sz="4400" b="1" dirty="0"/>
              <a:t>ĐÁNH GIÁ GIÁO TRÌNH TIẾNG ANH</a:t>
            </a:r>
            <a:endParaRPr lang="en-US" sz="4400" dirty="0"/>
          </a:p>
        </p:txBody>
      </p:sp>
      <p:sp>
        <p:nvSpPr>
          <p:cNvPr id="3" name="TextBox 2"/>
          <p:cNvSpPr txBox="1"/>
          <p:nvPr/>
        </p:nvSpPr>
        <p:spPr>
          <a:xfrm>
            <a:off x="6379535" y="4146697"/>
            <a:ext cx="4167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err="1" smtClean="0"/>
              <a:t>Nguyễn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Thị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Nguyệt</a:t>
            </a:r>
            <a:r>
              <a:rPr lang="en-US" sz="3200" i="1" dirty="0" smtClean="0"/>
              <a:t> </a:t>
            </a:r>
            <a:r>
              <a:rPr lang="en-US" sz="3200" i="1" dirty="0" err="1" smtClean="0"/>
              <a:t>Ánh</a:t>
            </a:r>
            <a:endParaRPr lang="en-US" sz="3200" i="1" dirty="0"/>
          </a:p>
        </p:txBody>
      </p:sp>
    </p:spTree>
    <p:extLst>
      <p:ext uri="{BB962C8B-B14F-4D97-AF65-F5344CB8AC3E}">
        <p14:creationId xmlns:p14="http://schemas.microsoft.com/office/powerpoint/2010/main" val="274480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1557" y="99807"/>
            <a:ext cx="12192000" cy="7043615"/>
          </a:xfrm>
          <a:prstGeom prst="rect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5" y="84041"/>
            <a:ext cx="5724918" cy="696946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alphaModFix amt="4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65260"/>
            <a:ext cx="12192001" cy="1128048"/>
          </a:xfrm>
          <a:prstGeom prst="rect">
            <a:avLst/>
          </a:prstGeom>
        </p:spPr>
      </p:pic>
      <p:sp>
        <p:nvSpPr>
          <p:cNvPr id="15" name="Subtitle 2"/>
          <p:cNvSpPr txBox="1">
            <a:spLocks/>
          </p:cNvSpPr>
          <p:nvPr/>
        </p:nvSpPr>
        <p:spPr>
          <a:xfrm>
            <a:off x="9576579" y="1910747"/>
            <a:ext cx="4370877" cy="72029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endParaRPr lang="en-US" sz="2000" b="1" dirty="0" smtClean="0">
              <a:solidFill>
                <a:srgbClr val="EDA221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6147557" y="2803764"/>
            <a:ext cx="3348132" cy="110302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40000"/>
              </a:lnSpc>
              <a:buNone/>
            </a:pPr>
            <a:r>
              <a:rPr lang="en-US" sz="5000" dirty="0" smtClean="0">
                <a:solidFill>
                  <a:schemeClr val="bg2"/>
                </a:solidFill>
              </a:rPr>
              <a:t>THANK YOU</a:t>
            </a:r>
            <a:endParaRPr lang="en-US" sz="5000" b="1" dirty="0" smtClean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0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2087606" y="170121"/>
            <a:ext cx="8001238" cy="16799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Tiêu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chí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đánh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giá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giáo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trình</a:t>
            </a:r>
            <a:endParaRPr lang="en-US" sz="3700" b="1" dirty="0" smtClean="0">
              <a:solidFill>
                <a:srgbClr val="141A30"/>
              </a:solidFill>
            </a:endParaRPr>
          </a:p>
          <a:p>
            <a:pPr marL="0" indent="0" algn="ctr">
              <a:buFont typeface="Wingdings" panose="05000000000000000000" pitchFamily="2" charset="2"/>
              <a:buNone/>
            </a:pPr>
            <a:r>
              <a:rPr lang="en-US" sz="3700" b="1" dirty="0" smtClean="0">
                <a:solidFill>
                  <a:srgbClr val="141A30"/>
                </a:solidFill>
              </a:rPr>
              <a:t>Vi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mr-IN" sz="3700" b="1" dirty="0" smtClean="0">
                <a:solidFill>
                  <a:srgbClr val="141A30"/>
                </a:solidFill>
              </a:rPr>
              <a:t>–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Vĩ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mô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473282" y="2562269"/>
            <a:ext cx="16662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err="1">
                <a:latin typeface="Times New Roman" charset="0"/>
                <a:ea typeface="Arial" charset="0"/>
              </a:rPr>
              <a:t>Cunningsworth</a:t>
            </a:r>
            <a:r>
              <a:rPr lang="en-US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0671" y="1544432"/>
            <a:ext cx="7102548" cy="40253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787" y="911806"/>
            <a:ext cx="9845748" cy="5026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88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50605" y="999460"/>
            <a:ext cx="105262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 err="1"/>
              <a:t>T</a:t>
            </a:r>
            <a:r>
              <a:rPr lang="en-US" sz="3600" b="1" dirty="0" err="1" smtClean="0"/>
              <a:t>ie</a:t>
            </a:r>
            <a:r>
              <a:rPr lang="en-US" sz="3600" b="1" dirty="0" err="1"/>
              <a:t>̂u</a:t>
            </a:r>
            <a:r>
              <a:rPr lang="en-US" sz="3600" b="1" dirty="0"/>
              <a:t> chí </a:t>
            </a:r>
            <a:r>
              <a:rPr lang="en-US" sz="3600" b="1" dirty="0" err="1"/>
              <a:t>đánh</a:t>
            </a:r>
            <a:r>
              <a:rPr lang="en-US" sz="3600" b="1" dirty="0"/>
              <a:t> </a:t>
            </a:r>
            <a:r>
              <a:rPr lang="en-US" sz="3600" b="1" dirty="0" err="1"/>
              <a:t>gia</a:t>
            </a:r>
            <a:r>
              <a:rPr lang="en-US" sz="3600" b="1" dirty="0"/>
              <a:t>́ </a:t>
            </a:r>
            <a:r>
              <a:rPr lang="en-US" sz="3600" b="1" dirty="0" err="1"/>
              <a:t>giáo</a:t>
            </a:r>
            <a:r>
              <a:rPr lang="en-US" sz="3600" b="1" dirty="0"/>
              <a:t> </a:t>
            </a:r>
            <a:r>
              <a:rPr lang="en-US" sz="3600" b="1" dirty="0" err="1"/>
              <a:t>trình</a:t>
            </a:r>
            <a:r>
              <a:rPr lang="en-US" sz="3600" b="1" dirty="0"/>
              <a:t> (</a:t>
            </a:r>
            <a:r>
              <a:rPr lang="en-US" sz="3600" b="1" i="1" dirty="0"/>
              <a:t>a textbook evaluation checklist</a:t>
            </a:r>
            <a:r>
              <a:rPr lang="en-US" sz="3600" b="1" dirty="0"/>
              <a:t>) là </a:t>
            </a:r>
            <a:r>
              <a:rPr lang="en-US" sz="3600" b="1" dirty="0" err="1"/>
              <a:t>những</a:t>
            </a:r>
            <a:r>
              <a:rPr lang="en-US" sz="3600" b="1" dirty="0"/>
              <a:t> </a:t>
            </a:r>
            <a:r>
              <a:rPr lang="en-US" sz="3600" b="1" dirty="0" err="1"/>
              <a:t>nội</a:t>
            </a:r>
            <a:r>
              <a:rPr lang="en-US" sz="3600" b="1" dirty="0"/>
              <a:t> dung, </a:t>
            </a:r>
            <a:r>
              <a:rPr lang="en-US" sz="3600" b="1" dirty="0" err="1"/>
              <a:t>yêu</a:t>
            </a:r>
            <a:r>
              <a:rPr lang="en-US" sz="3600" b="1" dirty="0"/>
              <a:t> </a:t>
            </a:r>
            <a:r>
              <a:rPr lang="en-US" sz="3600" b="1" dirty="0" err="1"/>
              <a:t>cầu</a:t>
            </a:r>
            <a:r>
              <a:rPr lang="en-US" sz="3600" b="1" dirty="0"/>
              <a:t> </a:t>
            </a:r>
            <a:r>
              <a:rPr lang="en-US" sz="3600" b="1" dirty="0" err="1"/>
              <a:t>mà</a:t>
            </a:r>
            <a:r>
              <a:rPr lang="en-US" sz="3600" b="1" dirty="0"/>
              <a:t> </a:t>
            </a:r>
            <a:r>
              <a:rPr lang="en-US" sz="3600" b="1" dirty="0" err="1"/>
              <a:t>người</a:t>
            </a:r>
            <a:r>
              <a:rPr lang="en-US" sz="3600" b="1" dirty="0"/>
              <a:t> </a:t>
            </a:r>
            <a:r>
              <a:rPr lang="en-US" sz="3600" b="1" dirty="0" err="1"/>
              <a:t>đánh</a:t>
            </a:r>
            <a:r>
              <a:rPr lang="en-US" sz="3600" b="1" dirty="0"/>
              <a:t> </a:t>
            </a:r>
            <a:r>
              <a:rPr lang="en-US" sz="3600" b="1" dirty="0" err="1"/>
              <a:t>gia</a:t>
            </a:r>
            <a:r>
              <a:rPr lang="en-US" sz="3600" b="1" dirty="0"/>
              <a:t>́ </a:t>
            </a:r>
            <a:r>
              <a:rPr lang="en-US" sz="3600" b="1" dirty="0" err="1"/>
              <a:t>sư</a:t>
            </a:r>
            <a:r>
              <a:rPr lang="en-US" sz="3600" b="1" dirty="0"/>
              <a:t>̉ </a:t>
            </a:r>
            <a:r>
              <a:rPr lang="en-US" sz="3600" b="1" dirty="0" err="1"/>
              <a:t>dụng</a:t>
            </a:r>
            <a:r>
              <a:rPr lang="en-US" sz="3600" b="1" dirty="0"/>
              <a:t> </a:t>
            </a:r>
            <a:r>
              <a:rPr lang="en-US" sz="3600" b="1" dirty="0" err="1"/>
              <a:t>đê</a:t>
            </a:r>
            <a:r>
              <a:rPr lang="en-US" sz="3600" b="1" dirty="0"/>
              <a:t>̉ </a:t>
            </a:r>
            <a:r>
              <a:rPr lang="en-US" sz="3600" b="1" dirty="0" err="1"/>
              <a:t>quyết</a:t>
            </a:r>
            <a:r>
              <a:rPr lang="en-US" sz="3600" b="1" dirty="0"/>
              <a:t> </a:t>
            </a:r>
            <a:r>
              <a:rPr lang="en-US" sz="3600" b="1" dirty="0" err="1"/>
              <a:t>định</a:t>
            </a:r>
            <a:r>
              <a:rPr lang="en-US" sz="3600" b="1" dirty="0"/>
              <a:t> </a:t>
            </a:r>
            <a:r>
              <a:rPr lang="en-US" sz="3600" b="1" dirty="0" err="1"/>
              <a:t>vê</a:t>
            </a:r>
            <a:r>
              <a:rPr lang="en-US" sz="3600" b="1" dirty="0"/>
              <a:t>̀ </a:t>
            </a:r>
            <a:r>
              <a:rPr lang="en-US" sz="3600" b="1" dirty="0" err="1"/>
              <a:t>những</a:t>
            </a:r>
            <a:r>
              <a:rPr lang="en-US" sz="3600" b="1" dirty="0"/>
              <a:t> </a:t>
            </a:r>
            <a:r>
              <a:rPr lang="en-US" sz="3600" b="1" dirty="0" err="1"/>
              <a:t>gi</a:t>
            </a:r>
            <a:r>
              <a:rPr lang="en-US" sz="3600" b="1" dirty="0"/>
              <a:t>̀ </a:t>
            </a:r>
            <a:r>
              <a:rPr lang="en-US" sz="3600" b="1" dirty="0" err="1"/>
              <a:t>cần</a:t>
            </a:r>
            <a:r>
              <a:rPr lang="en-US" sz="3600" b="1" dirty="0"/>
              <a:t> </a:t>
            </a:r>
            <a:r>
              <a:rPr lang="en-US" sz="3600" b="1" dirty="0" err="1"/>
              <a:t>được</a:t>
            </a:r>
            <a:r>
              <a:rPr lang="en-US" sz="3600" b="1" dirty="0"/>
              <a:t> </a:t>
            </a:r>
            <a:r>
              <a:rPr lang="en-US" sz="3600" b="1" dirty="0" err="1"/>
              <a:t>đánh</a:t>
            </a:r>
            <a:r>
              <a:rPr lang="en-US" sz="3600" b="1" dirty="0"/>
              <a:t> </a:t>
            </a:r>
            <a:r>
              <a:rPr lang="en-US" sz="3600" b="1" dirty="0" err="1"/>
              <a:t>gia</a:t>
            </a:r>
            <a:r>
              <a:rPr lang="en-US" sz="3600" b="1" dirty="0"/>
              <a:t>́ </a:t>
            </a:r>
            <a:endParaRPr lang="en-US" sz="3600" b="1" dirty="0" smtClean="0"/>
          </a:p>
          <a:p>
            <a:pPr algn="just"/>
            <a:r>
              <a:rPr lang="en-US" sz="3600" b="1" dirty="0" err="1"/>
              <a:t>T</a:t>
            </a:r>
            <a:r>
              <a:rPr lang="en-US" sz="3600" b="1" dirty="0" err="1" smtClean="0"/>
              <a:t>iêu</a:t>
            </a:r>
            <a:r>
              <a:rPr lang="en-US" sz="3600" b="1" dirty="0" smtClean="0"/>
              <a:t> </a:t>
            </a:r>
            <a:r>
              <a:rPr lang="en-US" sz="3600" b="1" dirty="0" err="1"/>
              <a:t>chí</a:t>
            </a:r>
            <a:r>
              <a:rPr lang="en-US" sz="3600" b="1" dirty="0"/>
              <a:t> là </a:t>
            </a:r>
            <a:r>
              <a:rPr lang="en-US" sz="3600" b="1" dirty="0" err="1"/>
              <a:t>một</a:t>
            </a:r>
            <a:r>
              <a:rPr lang="en-US" sz="3600" b="1" dirty="0"/>
              <a:t> </a:t>
            </a:r>
            <a:r>
              <a:rPr lang="en-US" sz="3600" b="1" dirty="0" err="1"/>
              <a:t>công</a:t>
            </a:r>
            <a:r>
              <a:rPr lang="en-US" sz="3600" b="1" dirty="0"/>
              <a:t> cụ </a:t>
            </a:r>
            <a:r>
              <a:rPr lang="en-US" sz="3600" b="1" dirty="0" err="1"/>
              <a:t>giúp</a:t>
            </a:r>
            <a:r>
              <a:rPr lang="en-US" sz="3600" b="1" dirty="0"/>
              <a:t> </a:t>
            </a:r>
            <a:r>
              <a:rPr lang="en-US" sz="3600" b="1" dirty="0" err="1"/>
              <a:t>cho</a:t>
            </a:r>
            <a:r>
              <a:rPr lang="en-US" sz="3600" b="1" dirty="0"/>
              <a:t> </a:t>
            </a:r>
            <a:r>
              <a:rPr lang="en-US" sz="3600" b="1" dirty="0" err="1"/>
              <a:t>người</a:t>
            </a:r>
            <a:r>
              <a:rPr lang="en-US" sz="3600" b="1" dirty="0"/>
              <a:t> </a:t>
            </a:r>
            <a:r>
              <a:rPr lang="en-US" sz="3600" b="1" dirty="0" err="1"/>
              <a:t>đánh</a:t>
            </a:r>
            <a:r>
              <a:rPr lang="en-US" sz="3600" b="1" dirty="0"/>
              <a:t> </a:t>
            </a:r>
            <a:r>
              <a:rPr lang="en-US" sz="3600" b="1" dirty="0" err="1"/>
              <a:t>gia</a:t>
            </a:r>
            <a:r>
              <a:rPr lang="en-US" sz="3600" b="1" dirty="0"/>
              <a:t>́ </a:t>
            </a:r>
            <a:r>
              <a:rPr lang="en-US" sz="3600" b="1" dirty="0" err="1"/>
              <a:t>nắm</a:t>
            </a:r>
            <a:r>
              <a:rPr lang="en-US" sz="3600" b="1" dirty="0"/>
              <a:t> </a:t>
            </a:r>
            <a:r>
              <a:rPr lang="en-US" sz="3600" b="1" dirty="0" err="1"/>
              <a:t>được</a:t>
            </a:r>
            <a:r>
              <a:rPr lang="en-US" sz="3600" b="1" dirty="0"/>
              <a:t> </a:t>
            </a:r>
            <a:r>
              <a:rPr lang="en-US" sz="3600" b="1" dirty="0" err="1"/>
              <a:t>các</a:t>
            </a:r>
            <a:r>
              <a:rPr lang="en-US" sz="3600" b="1" dirty="0"/>
              <a:t> </a:t>
            </a:r>
            <a:r>
              <a:rPr lang="en-US" sz="3600" b="1" dirty="0" err="1"/>
              <a:t>tiêu</a:t>
            </a:r>
            <a:r>
              <a:rPr lang="en-US" sz="3600" b="1" dirty="0"/>
              <a:t> chí </a:t>
            </a:r>
            <a:r>
              <a:rPr lang="en-US" sz="3600" b="1" dirty="0" err="1"/>
              <a:t>đê</a:t>
            </a:r>
            <a:r>
              <a:rPr lang="en-US" sz="3600" b="1" dirty="0"/>
              <a:t>̉ </a:t>
            </a:r>
            <a:r>
              <a:rPr lang="en-US" sz="3600" b="1" dirty="0" err="1"/>
              <a:t>xem</a:t>
            </a:r>
            <a:r>
              <a:rPr lang="en-US" sz="3600" b="1" dirty="0"/>
              <a:t> </a:t>
            </a:r>
            <a:r>
              <a:rPr lang="en-US" sz="3600" b="1" dirty="0" err="1"/>
              <a:t>xét</a:t>
            </a:r>
            <a:r>
              <a:rPr lang="en-US" sz="3600" b="1" dirty="0"/>
              <a:t> </a:t>
            </a:r>
            <a:r>
              <a:rPr lang="en-US" sz="3600" b="1" dirty="0" err="1"/>
              <a:t>giáo</a:t>
            </a:r>
            <a:r>
              <a:rPr lang="en-US" sz="3600" b="1" dirty="0"/>
              <a:t> </a:t>
            </a:r>
            <a:r>
              <a:rPr lang="en-US" sz="3600" b="1" dirty="0" err="1"/>
              <a:t>trình</a:t>
            </a:r>
            <a:r>
              <a:rPr lang="en-US" sz="3600" b="1" dirty="0"/>
              <a:t> </a:t>
            </a:r>
            <a:r>
              <a:rPr lang="en-US" sz="3600" b="1" dirty="0" err="1"/>
              <a:t>đo</a:t>
            </a:r>
            <a:r>
              <a:rPr lang="en-US" sz="3600" b="1" dirty="0"/>
              <a:t>́ có </a:t>
            </a:r>
            <a:r>
              <a:rPr lang="en-US" sz="3600" b="1" dirty="0" err="1"/>
              <a:t>sư</a:t>
            </a:r>
            <a:r>
              <a:rPr lang="en-US" sz="3600" b="1" dirty="0"/>
              <a:t>̉ </a:t>
            </a:r>
            <a:r>
              <a:rPr lang="en-US" sz="3600" b="1" dirty="0" err="1"/>
              <a:t>dụng</a:t>
            </a:r>
            <a:r>
              <a:rPr lang="en-US" sz="3600" b="1" dirty="0"/>
              <a:t> </a:t>
            </a:r>
            <a:r>
              <a:rPr lang="en-US" sz="3600" b="1" dirty="0" err="1"/>
              <a:t>giảng</a:t>
            </a:r>
            <a:r>
              <a:rPr lang="en-US" sz="3600" b="1" dirty="0"/>
              <a:t> </a:t>
            </a:r>
            <a:r>
              <a:rPr lang="en-US" sz="3600" b="1" dirty="0" err="1"/>
              <a:t>dạy</a:t>
            </a:r>
            <a:r>
              <a:rPr lang="en-US" sz="3600" b="1" dirty="0"/>
              <a:t> </a:t>
            </a:r>
            <a:r>
              <a:rPr lang="en-US" sz="3600" b="1" dirty="0" err="1"/>
              <a:t>thành</a:t>
            </a:r>
            <a:r>
              <a:rPr lang="en-US" sz="3600" b="1" dirty="0"/>
              <a:t> </a:t>
            </a:r>
            <a:r>
              <a:rPr lang="en-US" sz="3600" b="1" dirty="0" err="1"/>
              <a:t>công</a:t>
            </a:r>
            <a:r>
              <a:rPr lang="en-US" sz="3600" b="1" dirty="0"/>
              <a:t> hay </a:t>
            </a:r>
            <a:r>
              <a:rPr lang="en-US" sz="3600" b="1" dirty="0" err="1"/>
              <a:t>không</a:t>
            </a:r>
            <a:r>
              <a:rPr lang="en-US" sz="36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089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1621693" y="0"/>
            <a:ext cx="8860692" cy="175601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>
                <a:solidFill>
                  <a:srgbClr val="141A30"/>
                </a:solidFill>
              </a:rPr>
              <a:t/>
            </a:r>
            <a:br>
              <a:rPr lang="en-US" sz="3700" b="1" dirty="0">
                <a:solidFill>
                  <a:srgbClr val="141A30"/>
                </a:solidFill>
              </a:rPr>
            </a:br>
            <a:r>
              <a:rPr lang="en-US" sz="1800" i="1" dirty="0"/>
              <a:t> </a:t>
            </a:r>
            <a:r>
              <a:rPr lang="en-US" sz="4000" b="1" dirty="0" err="1" smtClean="0"/>
              <a:t>Tiêu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chí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đánh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giáo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trình</a:t>
            </a:r>
            <a:r>
              <a:rPr lang="en-US" sz="4000" b="1" dirty="0" smtClean="0"/>
              <a:t> </a:t>
            </a:r>
            <a:endParaRPr lang="en-US" sz="4000" b="1" dirty="0" smtClean="0">
              <a:solidFill>
                <a:srgbClr val="141A3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91" y="1806913"/>
            <a:ext cx="2418244" cy="24182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406" y="2038333"/>
            <a:ext cx="2186824" cy="21868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28" y="2038333"/>
            <a:ext cx="2186824" cy="2186824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>
          <a:xfrm>
            <a:off x="1201994" y="2898467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Trước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khi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sử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dụng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4718909" y="2888696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Đang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sử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dụng</a:t>
            </a: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8226062" y="2751931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smtClean="0">
                <a:solidFill>
                  <a:schemeClr val="bg2"/>
                </a:solidFill>
              </a:rPr>
              <a:t>Sau </a:t>
            </a:r>
            <a:r>
              <a:rPr lang="en-US" sz="2000" b="1" dirty="0" err="1" smtClean="0">
                <a:solidFill>
                  <a:schemeClr val="bg2"/>
                </a:solidFill>
              </a:rPr>
              <a:t>khi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sử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dụng</a:t>
            </a: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21" name="Subtitle 2"/>
          <p:cNvSpPr txBox="1">
            <a:spLocks/>
          </p:cNvSpPr>
          <p:nvPr/>
        </p:nvSpPr>
        <p:spPr>
          <a:xfrm>
            <a:off x="170121" y="5085291"/>
            <a:ext cx="4813669" cy="73799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err="1"/>
              <a:t>D</a:t>
            </a:r>
            <a:r>
              <a:rPr lang="en-US" sz="2400" b="1" dirty="0" err="1" smtClean="0"/>
              <a:t>ư</a:t>
            </a:r>
            <a:r>
              <a:rPr lang="en-US" sz="2400" b="1" dirty="0" smtClean="0"/>
              <a:t>̣ </a:t>
            </a:r>
            <a:r>
              <a:rPr lang="en-US" sz="2400" b="1" dirty="0" err="1"/>
              <a:t>đoán</a:t>
            </a:r>
            <a:r>
              <a:rPr lang="en-US" sz="2400" b="1" dirty="0"/>
              <a:t> </a:t>
            </a:r>
            <a:r>
              <a:rPr lang="en-US" sz="2400" b="1" dirty="0" err="1"/>
              <a:t>gia</a:t>
            </a:r>
            <a:r>
              <a:rPr lang="en-US" sz="2400" b="1" dirty="0"/>
              <a:t>́ trị </a:t>
            </a:r>
            <a:r>
              <a:rPr lang="en-US" sz="2400" b="1" dirty="0" err="1"/>
              <a:t>của</a:t>
            </a:r>
            <a:r>
              <a:rPr lang="en-US" sz="2400" b="1" dirty="0"/>
              <a:t> </a:t>
            </a:r>
            <a:r>
              <a:rPr lang="en-US" sz="2400" b="1" dirty="0" err="1"/>
              <a:t>giáo</a:t>
            </a:r>
            <a:r>
              <a:rPr lang="en-US" sz="2400" b="1" dirty="0"/>
              <a:t> </a:t>
            </a:r>
            <a:r>
              <a:rPr lang="en-US" sz="2400" b="1" dirty="0" err="1" smtClean="0"/>
              <a:t>trình</a:t>
            </a:r>
            <a:endParaRPr lang="en-US" sz="2400" b="1" dirty="0" smtClean="0"/>
          </a:p>
          <a:p>
            <a:pPr marL="0" indent="0" algn="ctr">
              <a:lnSpc>
                <a:spcPct val="20000"/>
              </a:lnSpc>
              <a:buNone/>
            </a:pPr>
            <a:r>
              <a:rPr lang="en-US" sz="2400" b="1" dirty="0" smtClean="0"/>
              <a:t> </a:t>
            </a:r>
            <a:r>
              <a:rPr lang="en-US" sz="2400" b="1" dirty="0" err="1"/>
              <a:t>đối</a:t>
            </a:r>
            <a:r>
              <a:rPr lang="en-US" sz="2400" b="1" dirty="0"/>
              <a:t> </a:t>
            </a:r>
            <a:r>
              <a:rPr lang="en-US" sz="2400" b="1" dirty="0" err="1"/>
              <a:t>với</a:t>
            </a:r>
            <a:r>
              <a:rPr lang="en-US" sz="2400" b="1" dirty="0"/>
              <a:t> </a:t>
            </a:r>
            <a:r>
              <a:rPr lang="en-US" sz="2400" b="1" dirty="0" err="1"/>
              <a:t>người</a:t>
            </a:r>
            <a:r>
              <a:rPr lang="en-US" sz="2400" b="1" dirty="0"/>
              <a:t> </a:t>
            </a:r>
            <a:r>
              <a:rPr lang="en-US" sz="2400" b="1" dirty="0" err="1"/>
              <a:t>dùng</a:t>
            </a:r>
            <a:endParaRPr lang="en-US" sz="2400" b="1" dirty="0" smtClean="0">
              <a:solidFill>
                <a:srgbClr val="141A30"/>
              </a:solidFill>
            </a:endParaRP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390292" y="4251474"/>
            <a:ext cx="5372699" cy="9946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endParaRPr lang="en-US" sz="1800" dirty="0">
              <a:solidFill>
                <a:srgbClr val="141A30"/>
              </a:solidFill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497" y="2725614"/>
            <a:ext cx="654030" cy="81226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8882" y="2725614"/>
            <a:ext cx="654030" cy="8122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4001497" y="4200579"/>
            <a:ext cx="50068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Times New Roman" charset="0"/>
                <a:ea typeface="Arial" charset="0"/>
              </a:rPr>
              <a:t>      </a:t>
            </a:r>
            <a:r>
              <a:rPr lang="en-US" sz="2400" b="1" dirty="0" err="1">
                <a:latin typeface="Times New Roman" charset="0"/>
                <a:ea typeface="Arial" charset="0"/>
              </a:rPr>
              <a:t>S</a:t>
            </a:r>
            <a:r>
              <a:rPr lang="en-US" sz="2400" b="1" dirty="0" err="1" smtClean="0">
                <a:latin typeface="Times New Roman" charset="0"/>
                <a:ea typeface="Arial" charset="0"/>
              </a:rPr>
              <a:t>ư</a:t>
            </a:r>
            <a:r>
              <a:rPr lang="en-US" sz="2400" b="1" dirty="0" smtClean="0">
                <a:latin typeface="Times New Roman" charset="0"/>
                <a:ea typeface="Arial" charset="0"/>
              </a:rPr>
              <a:t>̣ </a:t>
            </a:r>
            <a:r>
              <a:rPr lang="en-US" sz="2400" b="1" dirty="0" err="1">
                <a:latin typeface="Times New Roman" charset="0"/>
                <a:ea typeface="Arial" charset="0"/>
              </a:rPr>
              <a:t>phu</a:t>
            </a:r>
            <a:r>
              <a:rPr lang="en-US" sz="2400" b="1" dirty="0">
                <a:latin typeface="Times New Roman" charset="0"/>
                <a:ea typeface="Arial" charset="0"/>
              </a:rPr>
              <a:t>̀ </a:t>
            </a:r>
            <a:r>
              <a:rPr lang="en-US" sz="2400" b="1" dirty="0" err="1">
                <a:latin typeface="Times New Roman" charset="0"/>
                <a:ea typeface="Arial" charset="0"/>
              </a:rPr>
              <a:t>hợp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của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giáo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trình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smtClean="0">
                <a:latin typeface="Times New Roman" charset="0"/>
                <a:ea typeface="Arial" charset="0"/>
              </a:rPr>
              <a:t>có </a:t>
            </a:r>
          </a:p>
          <a:p>
            <a:pPr algn="ctr"/>
            <a:r>
              <a:rPr lang="en-US" sz="2400" b="1" dirty="0" err="1" smtClean="0">
                <a:latin typeface="Times New Roman" charset="0"/>
                <a:ea typeface="Arial" charset="0"/>
              </a:rPr>
              <a:t>lie</a:t>
            </a:r>
            <a:r>
              <a:rPr lang="en-US" sz="2400" b="1" dirty="0" err="1">
                <a:latin typeface="Times New Roman" charset="0"/>
                <a:ea typeface="Arial" charset="0"/>
              </a:rPr>
              <a:t>̂n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 smtClean="0">
                <a:latin typeface="Times New Roman" charset="0"/>
                <a:ea typeface="Arial" charset="0"/>
              </a:rPr>
              <a:t>quan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 smtClean="0">
                <a:latin typeface="Times New Roman" charset="0"/>
                <a:ea typeface="Arial" charset="0"/>
              </a:rPr>
              <a:t>đến</a:t>
            </a:r>
            <a:r>
              <a:rPr lang="en-US" sz="2400" b="1" dirty="0" smtClean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những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>
                <a:latin typeface="Times New Roman" charset="0"/>
                <a:ea typeface="Arial" charset="0"/>
              </a:rPr>
              <a:t>yêu</a:t>
            </a:r>
            <a:r>
              <a:rPr lang="en-US" sz="2400" b="1" dirty="0">
                <a:latin typeface="Times New Roman" charset="0"/>
                <a:ea typeface="Arial" charset="0"/>
              </a:rPr>
              <a:t> </a:t>
            </a:r>
            <a:r>
              <a:rPr lang="en-US" sz="2400" b="1" dirty="0" err="1" smtClean="0">
                <a:latin typeface="Times New Roman" charset="0"/>
                <a:ea typeface="Arial" charset="0"/>
              </a:rPr>
              <a:t>cầu</a:t>
            </a:r>
            <a:r>
              <a:rPr lang="en-US" sz="2400" b="1" dirty="0" smtClean="0">
                <a:latin typeface="Times New Roman" charset="0"/>
                <a:ea typeface="Arial" charset="0"/>
              </a:rPr>
              <a:t> cụ </a:t>
            </a:r>
            <a:r>
              <a:rPr lang="en-US" sz="2400" b="1" dirty="0" err="1">
                <a:latin typeface="Times New Roman" charset="0"/>
                <a:ea typeface="Arial" charset="0"/>
              </a:rPr>
              <a:t>thê</a:t>
            </a:r>
            <a:r>
              <a:rPr lang="en-US" sz="2400" b="1" dirty="0">
                <a:latin typeface="Times New Roman" charset="0"/>
                <a:ea typeface="Arial" charset="0"/>
              </a:rPr>
              <a:t>̉</a:t>
            </a:r>
            <a:r>
              <a:rPr lang="en-US" sz="2400" b="1" dirty="0"/>
              <a:t>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5543" y="1422002"/>
            <a:ext cx="10611293" cy="440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1621693" y="0"/>
            <a:ext cx="8860692" cy="1756018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>
                <a:solidFill>
                  <a:srgbClr val="141A30"/>
                </a:solidFill>
              </a:rPr>
              <a:t/>
            </a:r>
            <a:br>
              <a:rPr lang="en-US" sz="3700" b="1" dirty="0">
                <a:solidFill>
                  <a:srgbClr val="141A30"/>
                </a:solidFill>
              </a:rPr>
            </a:br>
            <a:r>
              <a:rPr lang="en-US" sz="1800" i="1" dirty="0"/>
              <a:t> </a:t>
            </a:r>
            <a:r>
              <a:rPr lang="en-US" sz="4000" b="1" dirty="0" err="1" smtClean="0"/>
              <a:t>Tiêu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chí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đánh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giáo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trình</a:t>
            </a:r>
            <a:r>
              <a:rPr lang="en-US" sz="4000" b="1" dirty="0" smtClean="0"/>
              <a:t>  </a:t>
            </a:r>
            <a:endParaRPr lang="en-US" sz="4000" b="1" dirty="0" smtClean="0">
              <a:solidFill>
                <a:srgbClr val="141A3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791" y="1806913"/>
            <a:ext cx="2418244" cy="24182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1406" y="1794103"/>
            <a:ext cx="2431054" cy="243105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266" y="1786271"/>
            <a:ext cx="2438886" cy="2438886"/>
          </a:xfrm>
          <a:prstGeom prst="rect">
            <a:avLst/>
          </a:prstGeom>
        </p:spPr>
      </p:pic>
      <p:sp>
        <p:nvSpPr>
          <p:cNvPr id="17" name="Subtitle 2"/>
          <p:cNvSpPr txBox="1">
            <a:spLocks/>
          </p:cNvSpPr>
          <p:nvPr/>
        </p:nvSpPr>
        <p:spPr>
          <a:xfrm>
            <a:off x="1201994" y="2898467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Những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thuộc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tính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chung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8" name="Subtitle 2"/>
          <p:cNvSpPr txBox="1">
            <a:spLocks/>
          </p:cNvSpPr>
          <p:nvPr/>
        </p:nvSpPr>
        <p:spPr>
          <a:xfrm>
            <a:off x="4718909" y="2888696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Nội</a:t>
            </a:r>
            <a:r>
              <a:rPr lang="en-US" sz="2000" b="1" dirty="0" smtClean="0">
                <a:solidFill>
                  <a:schemeClr val="bg2"/>
                </a:solidFill>
              </a:rPr>
              <a:t> dung </a:t>
            </a:r>
            <a:r>
              <a:rPr lang="en-US" sz="2000" b="1" dirty="0" err="1" smtClean="0">
                <a:solidFill>
                  <a:schemeClr val="bg2"/>
                </a:solidFill>
              </a:rPr>
              <a:t>dạy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học</a:t>
            </a:r>
            <a:endParaRPr lang="en-US" sz="2000" b="1" dirty="0" smtClean="0">
              <a:solidFill>
                <a:schemeClr val="bg2"/>
              </a:solidFill>
            </a:endParaRPr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8226062" y="2751931"/>
            <a:ext cx="2676398" cy="144864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10000"/>
              </a:lnSpc>
              <a:buNone/>
            </a:pPr>
            <a:r>
              <a:rPr lang="en-US" sz="2000" b="1" dirty="0" err="1" smtClean="0">
                <a:solidFill>
                  <a:schemeClr val="bg2"/>
                </a:solidFill>
              </a:rPr>
              <a:t>Sự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hỗ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  <a:r>
              <a:rPr lang="en-US" sz="2000" b="1" dirty="0" err="1" smtClean="0">
                <a:solidFill>
                  <a:schemeClr val="bg2"/>
                </a:solidFill>
              </a:rPr>
              <a:t>trợ</a:t>
            </a:r>
            <a:r>
              <a:rPr lang="en-US" sz="2000" b="1" dirty="0" smtClean="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390292" y="4251474"/>
            <a:ext cx="5372699" cy="9946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"/>
              </a:lnSpc>
              <a:buNone/>
            </a:pPr>
            <a:endParaRPr lang="en-US" sz="1800" dirty="0">
              <a:solidFill>
                <a:srgbClr val="141A30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3" name="Cross 2"/>
          <p:cNvSpPr/>
          <p:nvPr/>
        </p:nvSpPr>
        <p:spPr>
          <a:xfrm>
            <a:off x="3878392" y="2616152"/>
            <a:ext cx="717412" cy="588514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Cross 19"/>
          <p:cNvSpPr/>
          <p:nvPr/>
        </p:nvSpPr>
        <p:spPr>
          <a:xfrm flipH="1" flipV="1">
            <a:off x="7621197" y="2656532"/>
            <a:ext cx="604865" cy="546482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96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3133" y="1319928"/>
            <a:ext cx="5666007" cy="4343139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379" y="3072722"/>
            <a:ext cx="3868540" cy="776354"/>
          </a:xfrm>
          <a:prstGeom prst="rect">
            <a:avLst/>
          </a:prstGeom>
          <a:solidFill>
            <a:srgbClr val="E5B667"/>
          </a:solidFill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-531628" y="276447"/>
            <a:ext cx="11014013" cy="14795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Đánh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giá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thuộc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tính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chung</a:t>
            </a:r>
            <a:r>
              <a:rPr lang="en-US" sz="3700" b="1" dirty="0" smtClean="0">
                <a:solidFill>
                  <a:srgbClr val="141A30"/>
                </a:solidFill>
              </a:rPr>
              <a:t/>
            </a:r>
            <a:br>
              <a:rPr lang="en-US" sz="3700" b="1" dirty="0" smtClean="0">
                <a:solidFill>
                  <a:srgbClr val="141A30"/>
                </a:solidFill>
              </a:rPr>
            </a:br>
            <a:endParaRPr lang="en-US" sz="1800" dirty="0" smtClean="0">
              <a:solidFill>
                <a:srgbClr val="141A30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765" y="1646414"/>
            <a:ext cx="2051537" cy="357035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alphaModFix amt="9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379" y="2076260"/>
            <a:ext cx="3868540" cy="77635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alphaModFix amt="4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379" y="4088722"/>
            <a:ext cx="3868540" cy="776354"/>
          </a:xfrm>
          <a:prstGeom prst="rect">
            <a:avLst/>
          </a:prstGeom>
          <a:solidFill>
            <a:srgbClr val="FAD995"/>
          </a:solidFill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1113689" y="2821776"/>
            <a:ext cx="190189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sz="2400" b="1" dirty="0" err="1" smtClean="0">
                <a:solidFill>
                  <a:schemeClr val="bg2"/>
                </a:solidFill>
              </a:rPr>
              <a:t>Thuộc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tính</a:t>
            </a:r>
            <a:r>
              <a:rPr lang="en-US" sz="2400" b="1" dirty="0" smtClean="0">
                <a:solidFill>
                  <a:schemeClr val="bg2"/>
                </a:solidFill>
              </a:rPr>
              <a:t> </a:t>
            </a:r>
            <a:r>
              <a:rPr lang="en-US" sz="2400" b="1" dirty="0" err="1" smtClean="0">
                <a:solidFill>
                  <a:schemeClr val="bg2"/>
                </a:solidFill>
              </a:rPr>
              <a:t>chung</a:t>
            </a:r>
            <a:endParaRPr lang="en-US" altLang="en-US" sz="2400" b="1" dirty="0">
              <a:solidFill>
                <a:schemeClr val="bg2"/>
              </a:solidFill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135910" y="2274699"/>
            <a:ext cx="447430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chemeClr val="bg2"/>
                </a:solidFill>
              </a:rPr>
              <a:t>Phương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pháp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giảng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dạy</a:t>
            </a:r>
            <a:endParaRPr lang="en-US" altLang="en-US" sz="2400" b="1" dirty="0">
              <a:solidFill>
                <a:schemeClr val="bg2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3135910" y="3041284"/>
            <a:ext cx="4474307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chemeClr val="bg2"/>
                </a:solidFill>
              </a:rPr>
              <a:t>Sự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phù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hợp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của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giáo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trình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endParaRPr lang="en-US" altLang="en-US" sz="2400" b="1" dirty="0" smtClean="0">
              <a:solidFill>
                <a:schemeClr val="bg2"/>
              </a:solidFill>
            </a:endParaRPr>
          </a:p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chemeClr val="bg2"/>
                </a:solidFill>
              </a:rPr>
              <a:t>đối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với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người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học</a:t>
            </a:r>
            <a:endParaRPr lang="en-US" altLang="en-US" sz="2400" b="1" dirty="0">
              <a:solidFill>
                <a:schemeClr val="bg2"/>
              </a:solidFill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015580" y="4106332"/>
            <a:ext cx="459463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chemeClr val="bg2"/>
                </a:solidFill>
              </a:rPr>
              <a:t>Các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yếu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tố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vật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chất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endParaRPr lang="en-US" altLang="en-US" sz="2400" b="1" dirty="0" smtClean="0">
              <a:solidFill>
                <a:schemeClr val="bg2"/>
              </a:solidFill>
            </a:endParaRPr>
          </a:p>
          <a:p>
            <a:pPr algn="ctr">
              <a:spcBef>
                <a:spcPct val="0"/>
              </a:spcBef>
              <a:buClrTx/>
              <a:buNone/>
            </a:pPr>
            <a:r>
              <a:rPr lang="en-US" altLang="en-US" sz="2400" b="1" dirty="0" err="1" smtClean="0">
                <a:solidFill>
                  <a:schemeClr val="bg2"/>
                </a:solidFill>
              </a:rPr>
              <a:t>và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thực</a:t>
            </a:r>
            <a:r>
              <a:rPr lang="en-US" altLang="en-US" sz="2400" b="1" dirty="0" smtClean="0">
                <a:solidFill>
                  <a:schemeClr val="bg2"/>
                </a:solidFill>
              </a:rPr>
              <a:t> </a:t>
            </a:r>
            <a:r>
              <a:rPr lang="en-US" altLang="en-US" sz="2400" b="1" dirty="0" err="1" smtClean="0">
                <a:solidFill>
                  <a:schemeClr val="bg2"/>
                </a:solidFill>
              </a:rPr>
              <a:t>tế</a:t>
            </a:r>
            <a:endParaRPr lang="en-US" altLang="en-US" sz="2400" b="1" dirty="0">
              <a:solidFill>
                <a:schemeClr val="bg2"/>
              </a:solidFill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083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2"/>
          <p:cNvSpPr txBox="1">
            <a:spLocks/>
          </p:cNvSpPr>
          <p:nvPr/>
        </p:nvSpPr>
        <p:spPr>
          <a:xfrm>
            <a:off x="1601279" y="331312"/>
            <a:ext cx="9165939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Nội</a:t>
            </a:r>
            <a:r>
              <a:rPr lang="en-US" sz="3700" b="1" dirty="0" smtClean="0">
                <a:solidFill>
                  <a:srgbClr val="141A30"/>
                </a:solidFill>
              </a:rPr>
              <a:t> dung </a:t>
            </a:r>
            <a:r>
              <a:rPr lang="en-US" sz="3700" b="1" dirty="0" err="1" smtClean="0">
                <a:solidFill>
                  <a:srgbClr val="141A30"/>
                </a:solidFill>
              </a:rPr>
              <a:t>dạy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học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1700" dirty="0" smtClean="0">
                <a:solidFill>
                  <a:srgbClr val="141A30"/>
                </a:solidFill>
              </a:rPr>
              <a:t> </a:t>
            </a:r>
            <a:endParaRPr lang="en-US" sz="3700" b="1" dirty="0" smtClean="0">
              <a:solidFill>
                <a:srgbClr val="141A3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141" y="1464001"/>
            <a:ext cx="12060859" cy="4098198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59401" y="1864456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337013" y="2692740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536002" y="1959115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03182" y="2613860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10058" y="1951226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970882" y="2014330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7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677237" y="2495545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6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0564271" y="2645416"/>
            <a:ext cx="32733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>
                <a:solidFill>
                  <a:schemeClr val="bg2"/>
                </a:solidFill>
              </a:rPr>
              <a:t>8</a:t>
            </a:r>
          </a:p>
        </p:txBody>
      </p:sp>
      <p:sp>
        <p:nvSpPr>
          <p:cNvPr id="33" name="TextBox 32"/>
          <p:cNvSpPr txBox="1"/>
          <p:nvPr/>
        </p:nvSpPr>
        <p:spPr>
          <a:xfrm rot="3961059">
            <a:off x="663596" y="3259940"/>
            <a:ext cx="2151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Văn</a:t>
            </a:r>
            <a:r>
              <a:rPr lang="en-US" dirty="0" smtClean="0"/>
              <a:t> </a:t>
            </a:r>
            <a:r>
              <a:rPr lang="en-US" dirty="0" err="1" smtClean="0"/>
              <a:t>hoá</a:t>
            </a:r>
            <a:r>
              <a:rPr lang="en-US" dirty="0" smtClean="0"/>
              <a:t>, </a:t>
            </a:r>
            <a:r>
              <a:rPr lang="en-US" dirty="0" err="1" smtClean="0"/>
              <a:t>tình</a:t>
            </a:r>
            <a:r>
              <a:rPr lang="en-US" dirty="0" smtClean="0"/>
              <a:t> </a:t>
            </a:r>
            <a:r>
              <a:rPr lang="en-US" dirty="0" err="1" smtClean="0"/>
              <a:t>huống</a:t>
            </a:r>
            <a:r>
              <a:rPr lang="en-US" dirty="0" smtClean="0"/>
              <a:t>,</a:t>
            </a:r>
          </a:p>
          <a:p>
            <a:r>
              <a:rPr lang="en-US" dirty="0" err="1" smtClean="0"/>
              <a:t>Chủ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mr-IN" dirty="0" smtClean="0"/>
              <a:t>…</a:t>
            </a:r>
            <a:r>
              <a:rPr lang="vi-VN" dirty="0" smtClean="0"/>
              <a:t>.</a:t>
            </a:r>
            <a:endParaRPr lang="en-US" dirty="0">
              <a:solidFill>
                <a:srgbClr val="141A3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4028767">
            <a:off x="2133406" y="4119778"/>
            <a:ext cx="24620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 smtClean="0"/>
          </a:p>
          <a:p>
            <a:r>
              <a:rPr lang="en-US" dirty="0" err="1" smtClean="0"/>
              <a:t>Phát</a:t>
            </a:r>
            <a:r>
              <a:rPr lang="en-US" dirty="0" smtClean="0"/>
              <a:t> </a:t>
            </a:r>
            <a:r>
              <a:rPr lang="en-US" dirty="0" err="1" smtClean="0"/>
              <a:t>triển</a:t>
            </a:r>
            <a:r>
              <a:rPr lang="en-US" dirty="0" smtClean="0"/>
              <a:t> </a:t>
            </a:r>
            <a:r>
              <a:rPr lang="en-US" dirty="0" err="1" smtClean="0"/>
              <a:t>kỹ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nghe</a:t>
            </a:r>
            <a:r>
              <a:rPr lang="en-US" dirty="0" smtClean="0"/>
              <a:t> </a:t>
            </a:r>
            <a:endParaRPr lang="en-US" dirty="0">
              <a:solidFill>
                <a:srgbClr val="141A3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4010109">
            <a:off x="3568026" y="3926962"/>
            <a:ext cx="2290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 smtClean="0"/>
              <a:t>nói</a:t>
            </a:r>
            <a:r>
              <a:rPr lang="en-US" dirty="0" smtClean="0"/>
              <a:t> </a:t>
            </a:r>
            <a:endParaRPr lang="en-US" dirty="0">
              <a:solidFill>
                <a:srgbClr val="141A3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3961059">
            <a:off x="4910596" y="4195170"/>
            <a:ext cx="22873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 smtClean="0"/>
              <a:t>đọc</a:t>
            </a:r>
            <a:endParaRPr lang="en-US" dirty="0">
              <a:solidFill>
                <a:srgbClr val="141A3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4045976">
            <a:off x="6289986" y="4013712"/>
            <a:ext cx="22894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kỹ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 smtClean="0"/>
              <a:t>viết</a:t>
            </a:r>
            <a:endParaRPr lang="en-US" dirty="0">
              <a:solidFill>
                <a:srgbClr val="141A3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 rot="4011667">
            <a:off x="7539067" y="4092361"/>
            <a:ext cx="2225568" cy="4985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endParaRPr lang="en-US" sz="1700" dirty="0" smtClean="0"/>
          </a:p>
          <a:p>
            <a:pPr>
              <a:lnSpc>
                <a:spcPct val="80000"/>
              </a:lnSpc>
            </a:pPr>
            <a:r>
              <a:rPr lang="en-US" sz="1600" dirty="0" err="1"/>
              <a:t>Phát</a:t>
            </a:r>
            <a:r>
              <a:rPr lang="en-US" sz="1600" dirty="0"/>
              <a:t> </a:t>
            </a:r>
            <a:r>
              <a:rPr lang="en-US" sz="1600" dirty="0" err="1"/>
              <a:t>triển</a:t>
            </a:r>
            <a:r>
              <a:rPr lang="en-US" sz="1600" dirty="0"/>
              <a:t> </a:t>
            </a:r>
            <a:r>
              <a:rPr lang="en-US" sz="1600" dirty="0" err="1" smtClean="0"/>
              <a:t>từ</a:t>
            </a:r>
            <a:r>
              <a:rPr lang="en-US" sz="1600" dirty="0" smtClean="0"/>
              <a:t> </a:t>
            </a:r>
            <a:r>
              <a:rPr lang="en-US" sz="1600" dirty="0" err="1" smtClean="0"/>
              <a:t>vựng</a:t>
            </a:r>
            <a:endParaRPr lang="en-US" sz="1600" dirty="0">
              <a:solidFill>
                <a:srgbClr val="141A3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 rot="3985513">
            <a:off x="8881876" y="3680635"/>
            <a:ext cx="222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Rèn</a:t>
            </a:r>
            <a:r>
              <a:rPr lang="en-US" dirty="0" smtClean="0"/>
              <a:t> </a:t>
            </a:r>
            <a:r>
              <a:rPr lang="en-US" dirty="0" err="1" smtClean="0"/>
              <a:t>luyện</a:t>
            </a:r>
            <a:r>
              <a:rPr lang="en-US" dirty="0" smtClean="0"/>
              <a:t> </a:t>
            </a:r>
            <a:r>
              <a:rPr lang="en-US" dirty="0" err="1" smtClean="0"/>
              <a:t>ngữ</a:t>
            </a:r>
            <a:r>
              <a:rPr lang="en-US" dirty="0" smtClean="0"/>
              <a:t> </a:t>
            </a:r>
            <a:r>
              <a:rPr lang="en-US" dirty="0" err="1" smtClean="0"/>
              <a:t>pháp</a:t>
            </a:r>
            <a:endParaRPr lang="en-US" dirty="0" smtClean="0"/>
          </a:p>
        </p:txBody>
      </p:sp>
      <p:sp>
        <p:nvSpPr>
          <p:cNvPr id="41" name="TextBox 40"/>
          <p:cNvSpPr txBox="1"/>
          <p:nvPr/>
        </p:nvSpPr>
        <p:spPr>
          <a:xfrm rot="4031426">
            <a:off x="10614983" y="3697420"/>
            <a:ext cx="1285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</a:t>
            </a:r>
          </a:p>
          <a:p>
            <a:endParaRPr lang="en-US" dirty="0">
              <a:solidFill>
                <a:srgbClr val="141A3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50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394" y="1236291"/>
            <a:ext cx="10247609" cy="4298884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2087606" y="331312"/>
            <a:ext cx="8001238" cy="1424706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500"/>
              </a:spcBef>
              <a:buFont typeface="Wingdings" panose="05000000000000000000" pitchFamily="2" charset="2"/>
              <a:buChar char="§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ts val="300"/>
              </a:spcBef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700" b="1" dirty="0" err="1" smtClean="0">
                <a:solidFill>
                  <a:srgbClr val="141A30"/>
                </a:solidFill>
              </a:rPr>
              <a:t>Hỗ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trợ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người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sử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dụng</a:t>
            </a:r>
            <a:r>
              <a:rPr lang="en-US" sz="3700" b="1" dirty="0" smtClean="0">
                <a:solidFill>
                  <a:srgbClr val="141A30"/>
                </a:solidFill>
              </a:rPr>
              <a:t> </a:t>
            </a:r>
            <a:r>
              <a:rPr lang="en-US" sz="3700" b="1" dirty="0" err="1" smtClean="0">
                <a:solidFill>
                  <a:srgbClr val="141A30"/>
                </a:solidFill>
              </a:rPr>
              <a:t>sách</a:t>
            </a:r>
            <a:endParaRPr lang="en-US" sz="3700" b="1" dirty="0" smtClean="0">
              <a:solidFill>
                <a:srgbClr val="141A3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838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3284"/>
            <a:ext cx="12192000" cy="10347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61507" y="1105785"/>
            <a:ext cx="1124924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/>
              <a:t>Kết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luận</a:t>
            </a:r>
            <a:endParaRPr lang="en-US" sz="4000" b="1" dirty="0" smtClean="0"/>
          </a:p>
          <a:p>
            <a:pPr algn="just"/>
            <a:endParaRPr lang="en-US" sz="3600" b="1" dirty="0" smtClean="0"/>
          </a:p>
          <a:p>
            <a:pPr algn="just"/>
            <a:r>
              <a:rPr lang="en-US" sz="3600" b="1" dirty="0" err="1" smtClean="0"/>
              <a:t>Trên</a:t>
            </a:r>
            <a:r>
              <a:rPr lang="en-US" sz="3600" b="1" dirty="0" smtClean="0"/>
              <a:t> </a:t>
            </a:r>
            <a:r>
              <a:rPr lang="en-US" sz="3600" b="1" dirty="0" err="1"/>
              <a:t>đây</a:t>
            </a:r>
            <a:r>
              <a:rPr lang="en-US" sz="3600" b="1" dirty="0"/>
              <a:t> </a:t>
            </a:r>
            <a:r>
              <a:rPr lang="en-US" sz="3600" b="1" dirty="0" err="1"/>
              <a:t>tác</a:t>
            </a:r>
            <a:r>
              <a:rPr lang="en-US" sz="3600" b="1" dirty="0"/>
              <a:t> </a:t>
            </a:r>
            <a:r>
              <a:rPr lang="en-US" sz="3600" b="1" dirty="0" err="1"/>
              <a:t>giả</a:t>
            </a:r>
            <a:r>
              <a:rPr lang="en-US" sz="3600" b="1" dirty="0"/>
              <a:t> </a:t>
            </a:r>
            <a:r>
              <a:rPr lang="en-US" sz="3600" b="1" dirty="0" err="1"/>
              <a:t>đưa</a:t>
            </a:r>
            <a:r>
              <a:rPr lang="en-US" sz="3600" b="1" dirty="0"/>
              <a:t> </a:t>
            </a:r>
            <a:r>
              <a:rPr lang="en-US" sz="3600" b="1" dirty="0" err="1"/>
              <a:t>ra</a:t>
            </a:r>
            <a:r>
              <a:rPr lang="en-US" sz="3600" b="1" dirty="0"/>
              <a:t> </a:t>
            </a:r>
            <a:r>
              <a:rPr lang="en-US" sz="3600" b="1" dirty="0" err="1"/>
              <a:t>một</a:t>
            </a:r>
            <a:r>
              <a:rPr lang="en-US" sz="3600" b="1" dirty="0"/>
              <a:t> </a:t>
            </a:r>
            <a:r>
              <a:rPr lang="en-US" sz="3600" b="1" dirty="0" err="1"/>
              <a:t>số</a:t>
            </a:r>
            <a:r>
              <a:rPr lang="en-US" sz="3600" b="1" dirty="0"/>
              <a:t> </a:t>
            </a:r>
            <a:r>
              <a:rPr lang="en-US" sz="3600" b="1" dirty="0" err="1"/>
              <a:t>tiêu</a:t>
            </a:r>
            <a:r>
              <a:rPr lang="en-US" sz="3600" b="1" dirty="0"/>
              <a:t> chí </a:t>
            </a:r>
            <a:r>
              <a:rPr lang="en-US" sz="3600" b="1" dirty="0" err="1"/>
              <a:t>đánh</a:t>
            </a:r>
            <a:r>
              <a:rPr lang="en-US" sz="3600" b="1" dirty="0"/>
              <a:t> </a:t>
            </a:r>
            <a:r>
              <a:rPr lang="en-US" sz="3600" b="1" dirty="0" err="1"/>
              <a:t>gia</a:t>
            </a:r>
            <a:r>
              <a:rPr lang="en-US" sz="3600" b="1" dirty="0"/>
              <a:t>́ </a:t>
            </a:r>
            <a:r>
              <a:rPr lang="en-US" sz="3600" b="1" dirty="0" err="1"/>
              <a:t>giáo</a:t>
            </a:r>
            <a:r>
              <a:rPr lang="en-US" sz="3600" b="1" dirty="0"/>
              <a:t> </a:t>
            </a:r>
            <a:r>
              <a:rPr lang="en-US" sz="3600" b="1" dirty="0" err="1"/>
              <a:t>trình</a:t>
            </a:r>
            <a:r>
              <a:rPr lang="en-US" sz="3600" b="1" dirty="0"/>
              <a:t> </a:t>
            </a:r>
            <a:r>
              <a:rPr lang="en-US" sz="3600" b="1" dirty="0" err="1"/>
              <a:t>mang</a:t>
            </a:r>
            <a:r>
              <a:rPr lang="en-US" sz="3600" b="1" dirty="0"/>
              <a:t> </a:t>
            </a:r>
            <a:r>
              <a:rPr lang="en-US" sz="3600" b="1" dirty="0" err="1"/>
              <a:t>tính</a:t>
            </a:r>
            <a:r>
              <a:rPr lang="en-US" sz="3600" b="1" dirty="0"/>
              <a:t> </a:t>
            </a:r>
            <a:r>
              <a:rPr lang="en-US" sz="3600" b="1" dirty="0" err="1"/>
              <a:t>đề</a:t>
            </a:r>
            <a:r>
              <a:rPr lang="en-US" sz="3600" b="1" dirty="0"/>
              <a:t> </a:t>
            </a:r>
            <a:r>
              <a:rPr lang="en-US" sz="3600" b="1" dirty="0" err="1"/>
              <a:t>xuất</a:t>
            </a:r>
            <a:r>
              <a:rPr lang="en-US" sz="3600" b="1" dirty="0"/>
              <a:t>. </a:t>
            </a:r>
            <a:r>
              <a:rPr lang="en-US" sz="3600" b="1" dirty="0" err="1"/>
              <a:t>Việc</a:t>
            </a:r>
            <a:r>
              <a:rPr lang="en-US" sz="3600" b="1" dirty="0"/>
              <a:t> </a:t>
            </a:r>
            <a:r>
              <a:rPr lang="en-US" sz="3600" b="1" dirty="0" err="1"/>
              <a:t>đánh</a:t>
            </a:r>
            <a:r>
              <a:rPr lang="en-US" sz="3600" b="1" dirty="0"/>
              <a:t> </a:t>
            </a:r>
            <a:r>
              <a:rPr lang="en-US" sz="3600" b="1" dirty="0" err="1"/>
              <a:t>giá</a:t>
            </a:r>
            <a:r>
              <a:rPr lang="en-US" sz="3600" b="1" dirty="0"/>
              <a:t> </a:t>
            </a:r>
            <a:r>
              <a:rPr lang="en-US" sz="3600" b="1" dirty="0" err="1"/>
              <a:t>có</a:t>
            </a:r>
            <a:r>
              <a:rPr lang="en-US" sz="3600" b="1" dirty="0"/>
              <a:t> </a:t>
            </a:r>
            <a:r>
              <a:rPr lang="en-US" sz="3600" b="1" dirty="0" err="1"/>
              <a:t>chính</a:t>
            </a:r>
            <a:r>
              <a:rPr lang="en-US" sz="3600" b="1" dirty="0"/>
              <a:t> </a:t>
            </a:r>
            <a:r>
              <a:rPr lang="en-US" sz="3600" b="1" dirty="0" err="1"/>
              <a:t>xác</a:t>
            </a:r>
            <a:r>
              <a:rPr lang="en-US" sz="3600" b="1" dirty="0"/>
              <a:t> hay </a:t>
            </a:r>
            <a:r>
              <a:rPr lang="en-US" sz="3600" b="1" dirty="0" err="1"/>
              <a:t>không</a:t>
            </a:r>
            <a:r>
              <a:rPr lang="en-US" sz="3600" b="1" dirty="0"/>
              <a:t> </a:t>
            </a:r>
            <a:r>
              <a:rPr lang="en-US" sz="3600" b="1" dirty="0" err="1"/>
              <a:t>còn</a:t>
            </a:r>
            <a:r>
              <a:rPr lang="en-US" sz="3600" b="1" dirty="0"/>
              <a:t> </a:t>
            </a:r>
            <a:r>
              <a:rPr lang="en-US" sz="3600" b="1" dirty="0" err="1"/>
              <a:t>tuy</a:t>
            </a:r>
            <a:r>
              <a:rPr lang="en-US" sz="3600" b="1" dirty="0"/>
              <a:t>̀ </a:t>
            </a:r>
            <a:r>
              <a:rPr lang="en-US" sz="3600" b="1" dirty="0" err="1"/>
              <a:t>thuộc</a:t>
            </a:r>
            <a:r>
              <a:rPr lang="en-US" sz="3600" b="1" dirty="0"/>
              <a:t> </a:t>
            </a:r>
            <a:r>
              <a:rPr lang="en-US" sz="3600" b="1" dirty="0" err="1"/>
              <a:t>vào</a:t>
            </a:r>
            <a:r>
              <a:rPr lang="en-US" sz="3600" b="1" dirty="0"/>
              <a:t> </a:t>
            </a:r>
            <a:r>
              <a:rPr lang="en-US" sz="3600" b="1" dirty="0" err="1"/>
              <a:t>nhiều</a:t>
            </a:r>
            <a:r>
              <a:rPr lang="en-US" sz="3600" b="1" dirty="0"/>
              <a:t> </a:t>
            </a:r>
            <a:r>
              <a:rPr lang="en-US" sz="3600" b="1" dirty="0" err="1"/>
              <a:t>yếu</a:t>
            </a:r>
            <a:r>
              <a:rPr lang="en-US" sz="3600" b="1" dirty="0"/>
              <a:t> </a:t>
            </a:r>
            <a:r>
              <a:rPr lang="en-US" sz="3600" b="1" dirty="0" err="1"/>
              <a:t>tố</a:t>
            </a:r>
            <a:r>
              <a:rPr lang="en-US" sz="3600" b="1" dirty="0"/>
              <a:t> </a:t>
            </a:r>
            <a:r>
              <a:rPr lang="en-US" sz="3600" b="1" dirty="0" err="1"/>
              <a:t>như</a:t>
            </a:r>
            <a:r>
              <a:rPr lang="en-US" sz="3600" b="1" dirty="0"/>
              <a:t> </a:t>
            </a:r>
            <a:r>
              <a:rPr lang="en-US" sz="3600" b="1" dirty="0" err="1"/>
              <a:t>mục</a:t>
            </a:r>
            <a:r>
              <a:rPr lang="en-US" sz="3600" b="1" dirty="0"/>
              <a:t> </a:t>
            </a:r>
            <a:r>
              <a:rPr lang="en-US" sz="3600" b="1" dirty="0" err="1"/>
              <a:t>đích</a:t>
            </a:r>
            <a:r>
              <a:rPr lang="en-US" sz="3600" b="1" dirty="0"/>
              <a:t> </a:t>
            </a:r>
            <a:r>
              <a:rPr lang="en-US" sz="3600" b="1" dirty="0" err="1"/>
              <a:t>đánh</a:t>
            </a:r>
            <a:r>
              <a:rPr lang="en-US" sz="3600" b="1" dirty="0"/>
              <a:t> </a:t>
            </a:r>
            <a:r>
              <a:rPr lang="en-US" sz="3600" b="1" dirty="0" err="1"/>
              <a:t>giá</a:t>
            </a:r>
            <a:r>
              <a:rPr lang="en-US" sz="3600" b="1" dirty="0"/>
              <a:t>, </a:t>
            </a:r>
            <a:r>
              <a:rPr lang="en-US" sz="3600" b="1" dirty="0" err="1"/>
              <a:t>thời</a:t>
            </a:r>
            <a:r>
              <a:rPr lang="en-US" sz="3600" b="1" dirty="0"/>
              <a:t> </a:t>
            </a:r>
            <a:r>
              <a:rPr lang="en-US" sz="3600" b="1" dirty="0" err="1"/>
              <a:t>điểm</a:t>
            </a:r>
            <a:r>
              <a:rPr lang="en-US" sz="3600" b="1" dirty="0"/>
              <a:t> </a:t>
            </a:r>
            <a:r>
              <a:rPr lang="en-US" sz="3600" b="1" dirty="0" err="1"/>
              <a:t>đánh</a:t>
            </a:r>
            <a:r>
              <a:rPr lang="en-US" sz="3600" b="1" dirty="0"/>
              <a:t> </a:t>
            </a:r>
            <a:r>
              <a:rPr lang="en-US" sz="3600" b="1" dirty="0" err="1"/>
              <a:t>giá</a:t>
            </a:r>
            <a:r>
              <a:rPr lang="en-US" sz="3600" b="1" dirty="0"/>
              <a:t>... </a:t>
            </a:r>
            <a:r>
              <a:rPr lang="en-US" sz="3600" b="1" dirty="0" err="1"/>
              <a:t>Chính</a:t>
            </a:r>
            <a:r>
              <a:rPr lang="en-US" sz="3600" b="1" dirty="0"/>
              <a:t> </a:t>
            </a:r>
            <a:r>
              <a:rPr lang="en-US" sz="3600" b="1" dirty="0" err="1"/>
              <a:t>vì</a:t>
            </a:r>
            <a:r>
              <a:rPr lang="en-US" sz="3600" b="1" dirty="0"/>
              <a:t> </a:t>
            </a:r>
            <a:r>
              <a:rPr lang="en-US" sz="3600" b="1" dirty="0" err="1"/>
              <a:t>vậy</a:t>
            </a:r>
            <a:r>
              <a:rPr lang="en-US" sz="3600" b="1" dirty="0"/>
              <a:t>, </a:t>
            </a:r>
            <a:r>
              <a:rPr lang="en-US" sz="3600" b="1" dirty="0" err="1"/>
              <a:t>người</a:t>
            </a:r>
            <a:r>
              <a:rPr lang="en-US" sz="3600" b="1" dirty="0"/>
              <a:t> </a:t>
            </a:r>
            <a:r>
              <a:rPr lang="en-US" sz="3600" b="1" dirty="0" err="1"/>
              <a:t>đánh</a:t>
            </a:r>
            <a:r>
              <a:rPr lang="en-US" sz="3600" b="1" dirty="0"/>
              <a:t> </a:t>
            </a:r>
            <a:r>
              <a:rPr lang="en-US" sz="3600" b="1" dirty="0" err="1"/>
              <a:t>giá</a:t>
            </a:r>
            <a:r>
              <a:rPr lang="en-US" sz="3600" b="1" dirty="0"/>
              <a:t> </a:t>
            </a:r>
            <a:r>
              <a:rPr lang="en-US" sz="3600" b="1" dirty="0" err="1"/>
              <a:t>cần</a:t>
            </a:r>
            <a:r>
              <a:rPr lang="en-US" sz="3600" b="1" dirty="0"/>
              <a:t> </a:t>
            </a:r>
            <a:r>
              <a:rPr lang="en-US" sz="3600" b="1" dirty="0" err="1"/>
              <a:t>căn</a:t>
            </a:r>
            <a:r>
              <a:rPr lang="en-US" sz="3600" b="1" dirty="0"/>
              <a:t> </a:t>
            </a:r>
            <a:r>
              <a:rPr lang="en-US" sz="3600" b="1" dirty="0" err="1"/>
              <a:t>cứ</a:t>
            </a:r>
            <a:r>
              <a:rPr lang="en-US" sz="3600" b="1" dirty="0"/>
              <a:t> </a:t>
            </a:r>
            <a:r>
              <a:rPr lang="en-US" sz="3600" b="1" dirty="0" err="1"/>
              <a:t>vào</a:t>
            </a:r>
            <a:r>
              <a:rPr lang="en-US" sz="3600" b="1" dirty="0"/>
              <a:t> </a:t>
            </a:r>
            <a:r>
              <a:rPr lang="en-US" sz="3600" b="1" dirty="0" err="1"/>
              <a:t>những</a:t>
            </a:r>
            <a:r>
              <a:rPr lang="en-US" sz="3600" b="1" dirty="0"/>
              <a:t> </a:t>
            </a:r>
            <a:r>
              <a:rPr lang="en-US" sz="3600" b="1" dirty="0" err="1"/>
              <a:t>yêu</a:t>
            </a:r>
            <a:r>
              <a:rPr lang="en-US" sz="3600" b="1" dirty="0"/>
              <a:t> </a:t>
            </a:r>
            <a:r>
              <a:rPr lang="en-US" sz="3600" b="1" dirty="0" err="1"/>
              <a:t>cầu</a:t>
            </a:r>
            <a:r>
              <a:rPr lang="en-US" sz="3600" b="1" dirty="0"/>
              <a:t> </a:t>
            </a:r>
            <a:r>
              <a:rPr lang="en-US" sz="3600" b="1" dirty="0" err="1"/>
              <a:t>cụ</a:t>
            </a:r>
            <a:r>
              <a:rPr lang="en-US" sz="3600" b="1" dirty="0"/>
              <a:t> </a:t>
            </a:r>
            <a:r>
              <a:rPr lang="en-US" sz="3600" b="1" dirty="0" err="1"/>
              <a:t>thể</a:t>
            </a:r>
            <a:r>
              <a:rPr lang="en-US" sz="3600" b="1" dirty="0"/>
              <a:t> </a:t>
            </a:r>
            <a:r>
              <a:rPr lang="en-US" sz="3600" b="1" dirty="0" err="1"/>
              <a:t>để</a:t>
            </a:r>
            <a:r>
              <a:rPr lang="en-US" sz="3600" b="1" dirty="0"/>
              <a:t> </a:t>
            </a:r>
            <a:r>
              <a:rPr lang="en-US" sz="3600" b="1" dirty="0" err="1"/>
              <a:t>xác</a:t>
            </a:r>
            <a:r>
              <a:rPr lang="en-US" sz="3600" b="1" dirty="0"/>
              <a:t> </a:t>
            </a:r>
            <a:r>
              <a:rPr lang="en-US" sz="3600" b="1" dirty="0" err="1"/>
              <a:t>định</a:t>
            </a:r>
            <a:r>
              <a:rPr lang="en-US" sz="3600" b="1" dirty="0"/>
              <a:t> </a:t>
            </a:r>
            <a:r>
              <a:rPr lang="en-US" sz="3600" b="1" dirty="0" err="1"/>
              <a:t>các</a:t>
            </a:r>
            <a:r>
              <a:rPr lang="en-US" sz="3600" b="1" dirty="0"/>
              <a:t> </a:t>
            </a:r>
            <a:r>
              <a:rPr lang="en-US" sz="3600" b="1" dirty="0" err="1"/>
              <a:t>tiêu</a:t>
            </a:r>
            <a:r>
              <a:rPr lang="en-US" sz="3600" b="1" dirty="0"/>
              <a:t> </a:t>
            </a:r>
            <a:r>
              <a:rPr lang="en-US" sz="3600" b="1" dirty="0" err="1"/>
              <a:t>chí</a:t>
            </a:r>
            <a:r>
              <a:rPr lang="en-US" sz="3600" b="1" dirty="0"/>
              <a:t> </a:t>
            </a:r>
            <a:r>
              <a:rPr lang="en-US" sz="3600" b="1" dirty="0" err="1"/>
              <a:t>sao</a:t>
            </a:r>
            <a:r>
              <a:rPr lang="en-US" sz="3600" b="1" dirty="0"/>
              <a:t> </a:t>
            </a:r>
            <a:r>
              <a:rPr lang="en-US" sz="3600" b="1" dirty="0" err="1"/>
              <a:t>cho</a:t>
            </a:r>
            <a:r>
              <a:rPr lang="en-US" sz="3600" b="1" dirty="0"/>
              <a:t> </a:t>
            </a:r>
            <a:r>
              <a:rPr lang="en-US" sz="3600" b="1" dirty="0" err="1"/>
              <a:t>phù</a:t>
            </a:r>
            <a:r>
              <a:rPr lang="en-US" sz="3600" b="1" dirty="0"/>
              <a:t> </a:t>
            </a:r>
            <a:r>
              <a:rPr lang="en-US" sz="3600" b="1" dirty="0" err="1"/>
              <a:t>hợp</a:t>
            </a:r>
            <a:r>
              <a:rPr lang="en-US" sz="3600" b="1" dirty="0"/>
              <a:t> </a:t>
            </a:r>
            <a:r>
              <a:rPr lang="en-US" sz="3600" b="1" dirty="0" err="1"/>
              <a:t>với</a:t>
            </a:r>
            <a:r>
              <a:rPr lang="en-US" sz="3600" b="1" dirty="0"/>
              <a:t> </a:t>
            </a:r>
            <a:r>
              <a:rPr lang="en-US" sz="3600" b="1" dirty="0" err="1"/>
              <a:t>thực</a:t>
            </a:r>
            <a:r>
              <a:rPr lang="en-US" sz="3600" b="1" dirty="0"/>
              <a:t> </a:t>
            </a:r>
            <a:r>
              <a:rPr lang="en-US" sz="3600" b="1" dirty="0" err="1"/>
              <a:t>tiễn</a:t>
            </a:r>
            <a:r>
              <a:rPr lang="en-US" sz="36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31851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Educational subjects 16x9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00001127.potx" id="{6B18C398-4F76-4BDC-B8A4-D02A96E0AA82}" vid="{FBF1AC64-E511-41D2-AA23-0E693E79CD77}"/>
    </a:ext>
  </a:extLst>
</a:theme>
</file>

<file path=ppt/theme/theme2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Education">
      <a:dk1>
        <a:srgbClr val="3C4743"/>
      </a:dk1>
      <a:lt1>
        <a:srgbClr val="E5E6DA"/>
      </a:lt1>
      <a:dk2>
        <a:srgbClr val="000000"/>
      </a:dk2>
      <a:lt2>
        <a:srgbClr val="FFFFFF"/>
      </a:lt2>
      <a:accent1>
        <a:srgbClr val="DDC237"/>
      </a:accent1>
      <a:accent2>
        <a:srgbClr val="94A43E"/>
      </a:accent2>
      <a:accent3>
        <a:srgbClr val="6488A3"/>
      </a:accent3>
      <a:accent4>
        <a:srgbClr val="926E8F"/>
      </a:accent4>
      <a:accent5>
        <a:srgbClr val="96A1AA"/>
      </a:accent5>
      <a:accent6>
        <a:srgbClr val="A99E8A"/>
      </a:accent6>
      <a:hlink>
        <a:srgbClr val="6488A3"/>
      </a:hlink>
      <a:folHlink>
        <a:srgbClr val="926E8F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Educational subjects presentation, chalkboard illustrations design (widescreen)</Template>
  <TotalTime>6348</TotalTime>
  <Words>343</Words>
  <Application>Microsoft Macintosh PowerPoint</Application>
  <PresentationFormat>Widescreen</PresentationFormat>
  <Paragraphs>52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Calibri</vt:lpstr>
      <vt:lpstr>Mangal</vt:lpstr>
      <vt:lpstr>Tahoma</vt:lpstr>
      <vt:lpstr>Times New Roman</vt:lpstr>
      <vt:lpstr>Wingdings</vt:lpstr>
      <vt:lpstr>Arial</vt:lpstr>
      <vt:lpstr>Educational subjects 16x9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Hằng Trần</dc:creator>
  <cp:lastModifiedBy>Nguyen Thi  Nguyet Anh</cp:lastModifiedBy>
  <cp:revision>136</cp:revision>
  <dcterms:created xsi:type="dcterms:W3CDTF">2018-10-03T22:12:20Z</dcterms:created>
  <dcterms:modified xsi:type="dcterms:W3CDTF">2020-01-12T19:10:24Z</dcterms:modified>
</cp:coreProperties>
</file>