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70" r:id="rId2"/>
    <p:sldId id="317" r:id="rId3"/>
    <p:sldId id="318" r:id="rId4"/>
    <p:sldId id="258" r:id="rId5"/>
    <p:sldId id="319" r:id="rId6"/>
    <p:sldId id="301" r:id="rId7"/>
    <p:sldId id="320" r:id="rId8"/>
    <p:sldId id="322" r:id="rId9"/>
    <p:sldId id="323" r:id="rId10"/>
    <p:sldId id="325" r:id="rId11"/>
    <p:sldId id="324" r:id="rId12"/>
    <p:sldId id="309" r:id="rId13"/>
    <p:sldId id="315" r:id="rId14"/>
    <p:sldId id="31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667"/>
    <a:srgbClr val="FAD995"/>
    <a:srgbClr val="E9C882"/>
    <a:srgbClr val="EEC067"/>
    <a:srgbClr val="EB963E"/>
    <a:srgbClr val="141A30"/>
    <a:srgbClr val="EA9437"/>
    <a:srgbClr val="EDA221"/>
    <a:srgbClr val="EEA520"/>
    <a:srgbClr val="E78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247" autoAdjust="0"/>
    <p:restoredTop sz="94660" autoAdjust="0"/>
  </p:normalViewPr>
  <p:slideViewPr>
    <p:cSldViewPr snapToGrid="0">
      <p:cViewPr>
        <p:scale>
          <a:sx n="60" d="100"/>
          <a:sy n="60" d="100"/>
        </p:scale>
        <p:origin x="3032" y="16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1/17/20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1/17/20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1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  <a:prstGeom prst="rect">
            <a:avLst/>
          </a:prstGeo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 bwMode="invGray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211" y="5959366"/>
            <a:ext cx="898633" cy="89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1/17/20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1/17/20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3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3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7.tiff"/><Relationship Id="rId5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4084" y="1708484"/>
            <a:ext cx="103952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TÌM HIỂU MỘT SỐ MÔ HÌNH </a:t>
            </a:r>
            <a:endParaRPr lang="en-US" sz="4400" dirty="0"/>
          </a:p>
          <a:p>
            <a:pPr algn="ctr"/>
            <a:r>
              <a:rPr lang="en-US" sz="4400" b="1" dirty="0"/>
              <a:t>VỀ ĐÁNH GIÁ GIÁO TRÌNH TIẾNG ANH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379535" y="4146697"/>
            <a:ext cx="4167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err="1" smtClean="0"/>
              <a:t>Nguyễn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Thị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Nguyệt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Ánh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74480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1621693" y="0"/>
            <a:ext cx="8860692" cy="175601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>
                <a:solidFill>
                  <a:srgbClr val="141A30"/>
                </a:solidFill>
              </a:rPr>
              <a:t/>
            </a:r>
            <a:br>
              <a:rPr lang="en-US" sz="3700" b="1" dirty="0">
                <a:solidFill>
                  <a:srgbClr val="141A30"/>
                </a:solidFill>
              </a:rPr>
            </a:br>
            <a:r>
              <a:rPr lang="en-US" sz="1800" i="1" dirty="0"/>
              <a:t> </a:t>
            </a:r>
            <a:r>
              <a:rPr lang="en-US" sz="4000" b="1" dirty="0" err="1"/>
              <a:t>Mô</a:t>
            </a:r>
            <a:r>
              <a:rPr lang="en-US" sz="4000" b="1" dirty="0"/>
              <a:t> </a:t>
            </a:r>
            <a:r>
              <a:rPr lang="en-US" sz="4000" b="1" dirty="0" err="1"/>
              <a:t>hình</a:t>
            </a:r>
            <a:r>
              <a:rPr lang="en-US" sz="4000" b="1" dirty="0"/>
              <a:t> </a:t>
            </a:r>
            <a:r>
              <a:rPr lang="en-US" sz="4000" b="1" dirty="0" err="1"/>
              <a:t>đánh</a:t>
            </a:r>
            <a:r>
              <a:rPr lang="en-US" sz="4000" b="1" dirty="0"/>
              <a:t> </a:t>
            </a:r>
            <a:r>
              <a:rPr lang="en-US" sz="4000" b="1" dirty="0" err="1"/>
              <a:t>giá</a:t>
            </a:r>
            <a:r>
              <a:rPr lang="en-US" sz="4000" b="1" dirty="0"/>
              <a:t> </a:t>
            </a:r>
            <a:r>
              <a:rPr lang="en-US" sz="4000" b="1" dirty="0" err="1"/>
              <a:t>của</a:t>
            </a:r>
            <a:r>
              <a:rPr lang="en-US" sz="4000" b="1" dirty="0"/>
              <a:t> Breen &amp; </a:t>
            </a:r>
            <a:r>
              <a:rPr lang="en-US" sz="4000" b="1" dirty="0" err="1"/>
              <a:t>Candlin</a:t>
            </a:r>
            <a:endParaRPr lang="en-US" sz="4000" dirty="0"/>
          </a:p>
          <a:p>
            <a:pPr marL="0" indent="0" algn="ctr">
              <a:buNone/>
            </a:pPr>
            <a:r>
              <a:rPr lang="en-US" sz="4000" b="1" dirty="0" smtClean="0"/>
              <a:t> </a:t>
            </a:r>
            <a:endParaRPr lang="en-US" sz="4000" b="1" dirty="0" smtClean="0">
              <a:solidFill>
                <a:srgbClr val="141A3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5307" y="1792989"/>
            <a:ext cx="3262923" cy="243216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28" y="1806913"/>
            <a:ext cx="3250204" cy="2418244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>
          <a:xfrm>
            <a:off x="1201994" y="2898467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Giai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đoạn</a:t>
            </a:r>
            <a:r>
              <a:rPr lang="en-US" sz="2000" b="1" dirty="0" smtClean="0">
                <a:solidFill>
                  <a:schemeClr val="bg2"/>
                </a:solidFill>
              </a:rPr>
              <a:t> 1  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7204687" y="4079050"/>
            <a:ext cx="190620" cy="25829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8226062" y="2751931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Giai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đoạn</a:t>
            </a:r>
            <a:r>
              <a:rPr lang="en-US" sz="2000" b="1" dirty="0" smtClean="0">
                <a:solidFill>
                  <a:schemeClr val="bg2"/>
                </a:solidFill>
              </a:rPr>
              <a:t> 2</a:t>
            </a: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70121" y="5085291"/>
            <a:ext cx="4813669" cy="7379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err="1" smtClean="0"/>
              <a:t>Các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ban </a:t>
            </a:r>
            <a:r>
              <a:rPr lang="en-US" sz="2400" b="1" dirty="0" err="1" smtClean="0"/>
              <a:t>đầu</a:t>
            </a:r>
            <a:r>
              <a:rPr lang="en-US" sz="2400" b="1" dirty="0" smtClean="0"/>
              <a:t> </a:t>
            </a: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6443331" y="5194754"/>
            <a:ext cx="6124354" cy="50700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err="1" smtClean="0"/>
              <a:t>Câu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hỏi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phù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hợp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nhất</a:t>
            </a:r>
            <a:r>
              <a:rPr lang="en-US" sz="2400" b="1" dirty="0" smtClean="0"/>
              <a:t> &amp; </a:t>
            </a:r>
            <a:r>
              <a:rPr lang="en-US" sz="2400" b="1" dirty="0" err="1" smtClean="0"/>
              <a:t>gần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gũi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nhất</a:t>
            </a:r>
            <a:endParaRPr lang="en-US" sz="2400" b="1" dirty="0" smtClean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90" y="2725614"/>
            <a:ext cx="2167287" cy="128547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449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2087606" y="331312"/>
            <a:ext cx="8001238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 err="1"/>
              <a:t>Mô</a:t>
            </a:r>
            <a:r>
              <a:rPr lang="en-US" sz="3600" b="1" dirty="0"/>
              <a:t> </a:t>
            </a:r>
            <a:r>
              <a:rPr lang="en-US" sz="3600" b="1" dirty="0" err="1"/>
              <a:t>hình</a:t>
            </a:r>
            <a:r>
              <a:rPr lang="en-US" sz="3600" b="1" dirty="0"/>
              <a:t> </a:t>
            </a:r>
            <a:r>
              <a:rPr lang="en-US" sz="3600" b="1" dirty="0" err="1"/>
              <a:t>đánh</a:t>
            </a:r>
            <a:r>
              <a:rPr lang="en-US" sz="3600" b="1" dirty="0"/>
              <a:t> </a:t>
            </a:r>
            <a:r>
              <a:rPr lang="en-US" sz="3600" b="1" dirty="0" err="1"/>
              <a:t>giá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smtClean="0"/>
              <a:t>Breen &amp; </a:t>
            </a:r>
            <a:r>
              <a:rPr lang="en-US" sz="3600" b="1" dirty="0" err="1" smtClean="0"/>
              <a:t>Candlin</a:t>
            </a:r>
            <a:endParaRPr lang="en-US" sz="3600" dirty="0"/>
          </a:p>
          <a:p>
            <a:pPr marL="0" indent="0" algn="ctr">
              <a:buNone/>
            </a:pPr>
            <a:endParaRPr lang="en-US" sz="3700" b="1" dirty="0" smtClean="0">
              <a:solidFill>
                <a:srgbClr val="141A30"/>
              </a:solidFill>
            </a:endParaRPr>
          </a:p>
        </p:txBody>
      </p:sp>
      <p:sp>
        <p:nvSpPr>
          <p:cNvPr id="26" name="Subtitle 2"/>
          <p:cNvSpPr txBox="1">
            <a:spLocks/>
          </p:cNvSpPr>
          <p:nvPr/>
        </p:nvSpPr>
        <p:spPr>
          <a:xfrm>
            <a:off x="829340" y="2981594"/>
            <a:ext cx="3453882" cy="313191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en-US" sz="3700" b="1" i="1" dirty="0" smtClean="0">
              <a:solidFill>
                <a:srgbClr val="141A3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40038" y="4470286"/>
            <a:ext cx="4370877" cy="72029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en-US" sz="1500" b="1" dirty="0" smtClean="0">
              <a:solidFill>
                <a:srgbClr val="EDA22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17246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002859" y="4813168"/>
            <a:ext cx="372052" cy="705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6" name="Rectangle 41"/>
          <p:cNvSpPr>
            <a:spLocks noChangeArrowheads="1"/>
          </p:cNvSpPr>
          <p:nvPr/>
        </p:nvSpPr>
        <p:spPr bwMode="auto">
          <a:xfrm flipV="1">
            <a:off x="4800776" y="225957"/>
            <a:ext cx="24554920" cy="13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37" name="Canvas 47"/>
          <p:cNvGrpSpPr>
            <a:grpSpLocks/>
          </p:cNvGrpSpPr>
          <p:nvPr/>
        </p:nvGrpSpPr>
        <p:grpSpPr bwMode="auto">
          <a:xfrm>
            <a:off x="540060" y="1756018"/>
            <a:ext cx="10411474" cy="3322775"/>
            <a:chOff x="-7541" y="0"/>
            <a:chExt cx="58976" cy="22479"/>
          </a:xfrm>
        </p:grpSpPr>
        <p:sp>
          <p:nvSpPr>
            <p:cNvPr id="38" name="AutoShape 40"/>
            <p:cNvSpPr>
              <a:spLocks noChangeAspect="1" noChangeArrowheads="1"/>
            </p:cNvSpPr>
            <p:nvPr/>
          </p:nvSpPr>
          <p:spPr bwMode="auto">
            <a:xfrm>
              <a:off x="0" y="0"/>
              <a:ext cx="51435" cy="224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48"/>
            <p:cNvSpPr>
              <a:spLocks noChangeArrowheads="1"/>
            </p:cNvSpPr>
            <p:nvPr/>
          </p:nvSpPr>
          <p:spPr bwMode="auto">
            <a:xfrm>
              <a:off x="-7541" y="2085"/>
              <a:ext cx="40583" cy="18384"/>
            </a:xfrm>
            <a:prstGeom prst="ellipse">
              <a:avLst/>
            </a:prstGeom>
            <a:solidFill>
              <a:srgbClr val="B9CDE5">
                <a:alpha val="50195"/>
              </a:srgb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Tài</a:t>
              </a: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 </a:t>
              </a:r>
              <a:r>
                <a:rPr kumimoji="0" lang="en-US" altLang="en-US" sz="2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liệu</a:t>
              </a: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 -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kế</a:t>
              </a: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 </a:t>
              </a:r>
              <a:r>
                <a:rPr kumimoji="0" lang="en-US" altLang="en-US" sz="2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hoạch</a:t>
              </a: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2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giảng</a:t>
              </a:r>
              <a:r>
                <a:rPr kumimoji="0" lang="en-US" altLang="en-US" sz="2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 </a:t>
              </a:r>
              <a:r>
                <a:rPr kumimoji="0" lang="en-US" altLang="en-US" sz="2000" b="1" i="0" u="none" strike="noStrike" cap="none" normalizeH="0" baseline="0" dirty="0" err="1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dạy</a:t>
              </a:r>
              <a:endParaRPr kumimoji="0" lang="en-US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49"/>
            <p:cNvSpPr>
              <a:spLocks noChangeArrowheads="1"/>
            </p:cNvSpPr>
            <p:nvPr/>
          </p:nvSpPr>
          <p:spPr bwMode="auto">
            <a:xfrm>
              <a:off x="18468" y="2085"/>
              <a:ext cx="32967" cy="18384"/>
            </a:xfrm>
            <a:prstGeom prst="ellipse">
              <a:avLst/>
            </a:prstGeom>
            <a:solidFill>
              <a:srgbClr val="6CF06F">
                <a:alpha val="49803"/>
              </a:srgbClr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Kết quả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2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  <a:ea typeface="Times New Roman" charset="0"/>
                </a:rPr>
                <a:t>từ tài liệu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AutoShape 42"/>
            <p:cNvSpPr>
              <a:spLocks noChangeShapeType="1"/>
            </p:cNvSpPr>
            <p:nvPr/>
          </p:nvSpPr>
          <p:spPr bwMode="auto">
            <a:xfrm>
              <a:off x="13230" y="11325"/>
              <a:ext cx="4762" cy="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AutoShape 43"/>
            <p:cNvSpPr>
              <a:spLocks noChangeShapeType="1"/>
            </p:cNvSpPr>
            <p:nvPr/>
          </p:nvSpPr>
          <p:spPr bwMode="auto">
            <a:xfrm>
              <a:off x="34527" y="11325"/>
              <a:ext cx="4476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Oval 52"/>
            <p:cNvSpPr>
              <a:spLocks noChangeArrowheads="1"/>
            </p:cNvSpPr>
            <p:nvPr/>
          </p:nvSpPr>
          <p:spPr bwMode="auto">
            <a:xfrm>
              <a:off x="8888" y="2060"/>
              <a:ext cx="24154" cy="19240"/>
            </a:xfrm>
            <a:prstGeom prst="ellipse">
              <a:avLst/>
            </a:prstGeom>
            <a:solidFill>
              <a:srgbClr val="FAC090">
                <a:alpha val="28000"/>
              </a:srgbClr>
            </a:solidFill>
            <a:ln w="19050">
              <a:solidFill>
                <a:srgbClr val="000000"/>
              </a:solidFill>
              <a:prstDash val="dash"/>
              <a:round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200" b="0" i="0" u="none" strike="noStrike" cap="none" normalizeH="0" baseline="0" dirty="0">
                <a:ln>
                  <a:solidFill>
                    <a:srgbClr val="000000"/>
                  </a:solidFill>
                </a:ln>
                <a:solidFill>
                  <a:schemeClr val="tx1"/>
                </a:solidFill>
                <a:effectLst/>
                <a:latin typeface="Arial" charset="0"/>
                <a:ea typeface="Times New Roman" charset="0"/>
              </a:endParaRPr>
            </a:p>
          </p:txBody>
        </p:sp>
      </p:grpSp>
      <p:sp>
        <p:nvSpPr>
          <p:cNvPr id="44" name="Rectangle 43"/>
          <p:cNvSpPr/>
          <p:nvPr/>
        </p:nvSpPr>
        <p:spPr>
          <a:xfrm>
            <a:off x="8756819" y="3180724"/>
            <a:ext cx="2456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Kết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quả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từ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tài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liệu</a:t>
            </a:r>
            <a:endParaRPr lang="en-US" altLang="en-US" sz="2000" b="1" dirty="0">
              <a:latin typeface="Arial" charset="0"/>
              <a:ea typeface="Times New Roman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5268298" y="2981593"/>
            <a:ext cx="225955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Tài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liệu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đang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được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tiến</a:t>
            </a:r>
            <a:r>
              <a:rPr lang="en-US" altLang="en-US" sz="2000" b="1" dirty="0" smtClean="0">
                <a:latin typeface="Arial" charset="0"/>
                <a:ea typeface="Times New Roman" charset="0"/>
              </a:rPr>
              <a:t> </a:t>
            </a:r>
            <a:r>
              <a:rPr lang="en-US" altLang="en-US" sz="2000" b="1" dirty="0" err="1" smtClean="0">
                <a:latin typeface="Arial" charset="0"/>
                <a:ea typeface="Times New Roman" charset="0"/>
              </a:rPr>
              <a:t>hành</a:t>
            </a:r>
            <a:endParaRPr lang="en-US" altLang="en-US" sz="20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377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2087606" y="331312"/>
            <a:ext cx="8001238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Vận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dụng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các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hình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vào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thực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tiễn</a:t>
            </a:r>
            <a:endParaRPr lang="en-US" sz="3700" b="1" dirty="0" smtClean="0">
              <a:solidFill>
                <a:srgbClr val="141A30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53371" y="1360968"/>
            <a:ext cx="3249936" cy="3627343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en-US" sz="2800" b="1" dirty="0" err="1"/>
              <a:t>Việc</a:t>
            </a:r>
            <a:r>
              <a:rPr lang="en-US" sz="2800" b="1" dirty="0"/>
              <a:t> </a:t>
            </a:r>
            <a:r>
              <a:rPr lang="en-US" sz="2800" b="1" dirty="0" err="1"/>
              <a:t>lựa</a:t>
            </a:r>
            <a:r>
              <a:rPr lang="en-US" sz="2800" b="1" dirty="0"/>
              <a:t> </a:t>
            </a:r>
            <a:r>
              <a:rPr lang="en-US" sz="2800" b="1" dirty="0" err="1"/>
              <a:t>chọn</a:t>
            </a:r>
            <a:r>
              <a:rPr lang="en-US" sz="2800" b="1" dirty="0"/>
              <a:t> </a:t>
            </a:r>
            <a:r>
              <a:rPr lang="en-US" sz="2800" b="1" dirty="0" err="1"/>
              <a:t>một</a:t>
            </a:r>
            <a:r>
              <a:rPr lang="en-US" sz="2800" b="1" dirty="0"/>
              <a:t> </a:t>
            </a:r>
            <a:r>
              <a:rPr lang="en-US" sz="2800" b="1" dirty="0" err="1" smtClean="0"/>
              <a:t>mô</a:t>
            </a:r>
            <a:r>
              <a:rPr lang="en-US" sz="2800" b="1" dirty="0" smtClean="0"/>
              <a:t> </a:t>
            </a:r>
            <a:r>
              <a:rPr lang="en-US" sz="2800" b="1" dirty="0" err="1"/>
              <a:t>hình</a:t>
            </a:r>
            <a:r>
              <a:rPr lang="en-US" sz="2800" b="1" dirty="0"/>
              <a:t> </a:t>
            </a:r>
            <a:r>
              <a:rPr lang="en-US" sz="2800" b="1" dirty="0" err="1"/>
              <a:t>đánh</a:t>
            </a:r>
            <a:r>
              <a:rPr lang="en-US" sz="2800" b="1" dirty="0"/>
              <a:t> </a:t>
            </a:r>
            <a:r>
              <a:rPr lang="en-US" sz="2800" b="1" dirty="0" err="1"/>
              <a:t>giá</a:t>
            </a:r>
            <a:r>
              <a:rPr lang="en-US" sz="2800" b="1" dirty="0"/>
              <a:t> </a:t>
            </a:r>
            <a:r>
              <a:rPr lang="en-US" sz="2800" b="1" dirty="0" err="1"/>
              <a:t>giáo</a:t>
            </a:r>
            <a:r>
              <a:rPr lang="en-US" sz="2800" b="1" dirty="0"/>
              <a:t> </a:t>
            </a:r>
            <a:r>
              <a:rPr lang="en-US" sz="2800" b="1" dirty="0" err="1"/>
              <a:t>trình</a:t>
            </a:r>
            <a:r>
              <a:rPr lang="en-US" sz="2800" b="1" dirty="0"/>
              <a:t> </a:t>
            </a:r>
            <a:r>
              <a:rPr lang="en-US" sz="2800" b="1" dirty="0" err="1"/>
              <a:t>sẽ</a:t>
            </a:r>
            <a:r>
              <a:rPr lang="en-US" sz="2800" b="1" dirty="0"/>
              <a:t> </a:t>
            </a:r>
            <a:r>
              <a:rPr lang="en-US" sz="2800" b="1" dirty="0" err="1"/>
              <a:t>phụ</a:t>
            </a:r>
            <a:r>
              <a:rPr lang="en-US" sz="2800" b="1" dirty="0"/>
              <a:t> </a:t>
            </a:r>
            <a:r>
              <a:rPr lang="en-US" sz="2800" b="1" dirty="0" err="1"/>
              <a:t>thuộc</a:t>
            </a:r>
            <a:r>
              <a:rPr lang="en-US" sz="2800" b="1" dirty="0"/>
              <a:t> </a:t>
            </a:r>
            <a:r>
              <a:rPr lang="en-US" sz="2800" b="1" dirty="0" err="1"/>
              <a:t>rất</a:t>
            </a:r>
            <a:r>
              <a:rPr lang="en-US" sz="2800" b="1" dirty="0"/>
              <a:t> </a:t>
            </a:r>
            <a:r>
              <a:rPr lang="en-US" sz="2800" b="1" dirty="0" err="1"/>
              <a:t>nhiều</a:t>
            </a:r>
            <a:r>
              <a:rPr lang="en-US" sz="2800" b="1" dirty="0"/>
              <a:t> </a:t>
            </a:r>
            <a:r>
              <a:rPr lang="en-US" sz="2800" b="1" dirty="0" err="1"/>
              <a:t>vào</a:t>
            </a:r>
            <a:r>
              <a:rPr lang="en-US" sz="2800" b="1" dirty="0"/>
              <a:t> </a:t>
            </a:r>
            <a:r>
              <a:rPr lang="en-US" sz="2800" b="1" dirty="0" err="1"/>
              <a:t>các</a:t>
            </a:r>
            <a:r>
              <a:rPr lang="en-US" sz="2800" b="1" dirty="0"/>
              <a:t> </a:t>
            </a:r>
            <a:r>
              <a:rPr lang="en-US" sz="2800" b="1" dirty="0" err="1"/>
              <a:t>yếu</a:t>
            </a:r>
            <a:r>
              <a:rPr lang="en-US" sz="2800" b="1" dirty="0"/>
              <a:t> </a:t>
            </a:r>
            <a:r>
              <a:rPr lang="en-US" sz="2800" b="1" dirty="0" err="1"/>
              <a:t>tố</a:t>
            </a:r>
            <a:r>
              <a:rPr lang="en-US" sz="2800" b="1" dirty="0"/>
              <a:t> </a:t>
            </a:r>
            <a:r>
              <a:rPr lang="en-US" sz="2800" b="1" dirty="0" err="1"/>
              <a:t>khác</a:t>
            </a:r>
            <a:r>
              <a:rPr lang="en-US" sz="2800" b="1" dirty="0"/>
              <a:t> </a:t>
            </a:r>
            <a:r>
              <a:rPr lang="en-US" sz="2800" b="1" dirty="0" err="1"/>
              <a:t>nhau</a:t>
            </a:r>
            <a:r>
              <a:rPr lang="en-US" sz="2800" b="1" dirty="0"/>
              <a:t> </a:t>
            </a:r>
            <a:endParaRPr lang="en-US" sz="2800" b="1" dirty="0" smtClean="0">
              <a:solidFill>
                <a:srgbClr val="141A30"/>
              </a:solidFill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495431" y="4615383"/>
            <a:ext cx="4105876" cy="66000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en-US" b="1" dirty="0" smtClean="0">
              <a:solidFill>
                <a:srgbClr val="EEA52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362" y="1005246"/>
            <a:ext cx="6640718" cy="4569006"/>
          </a:xfrm>
          <a:prstGeom prst="rect">
            <a:avLst/>
          </a:prstGeom>
        </p:spPr>
      </p:pic>
      <p:sp>
        <p:nvSpPr>
          <p:cNvPr id="11" name="Subtitle 2"/>
          <p:cNvSpPr txBox="1">
            <a:spLocks/>
          </p:cNvSpPr>
          <p:nvPr/>
        </p:nvSpPr>
        <p:spPr>
          <a:xfrm>
            <a:off x="6840800" y="1552352"/>
            <a:ext cx="3248043" cy="108191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2500" b="1" dirty="0" err="1" smtClean="0">
                <a:solidFill>
                  <a:schemeClr val="bg2"/>
                </a:solidFill>
              </a:rPr>
              <a:t>Mục</a:t>
            </a:r>
            <a:r>
              <a:rPr lang="en-US" sz="2500" b="1" dirty="0" smtClean="0">
                <a:solidFill>
                  <a:schemeClr val="bg2"/>
                </a:solidFill>
              </a:rPr>
              <a:t> </a:t>
            </a:r>
            <a:r>
              <a:rPr lang="en-US" sz="2500" b="1" dirty="0" err="1" smtClean="0">
                <a:solidFill>
                  <a:schemeClr val="bg2"/>
                </a:solidFill>
              </a:rPr>
              <a:t>tiêu</a:t>
            </a:r>
            <a:r>
              <a:rPr lang="en-US" sz="2500" b="1" dirty="0" smtClean="0">
                <a:solidFill>
                  <a:schemeClr val="bg2"/>
                </a:solidFill>
              </a:rPr>
              <a:t>,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2500" b="1" dirty="0" err="1" smtClean="0">
                <a:solidFill>
                  <a:schemeClr val="bg2"/>
                </a:solidFill>
              </a:rPr>
              <a:t>thời</a:t>
            </a:r>
            <a:r>
              <a:rPr lang="en-US" sz="2500" b="1" dirty="0" smtClean="0">
                <a:solidFill>
                  <a:schemeClr val="bg2"/>
                </a:solidFill>
              </a:rPr>
              <a:t> </a:t>
            </a:r>
            <a:r>
              <a:rPr lang="en-US" sz="2500" b="1" dirty="0" err="1" smtClean="0">
                <a:solidFill>
                  <a:schemeClr val="bg2"/>
                </a:solidFill>
              </a:rPr>
              <a:t>điểm</a:t>
            </a:r>
            <a:r>
              <a:rPr lang="en-US" sz="2500" b="1" dirty="0" smtClean="0">
                <a:solidFill>
                  <a:schemeClr val="bg2"/>
                </a:solidFill>
              </a:rPr>
              <a:t> 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2500" b="1" dirty="0" err="1" smtClean="0">
                <a:solidFill>
                  <a:schemeClr val="bg2"/>
                </a:solidFill>
              </a:rPr>
              <a:t>đánh</a:t>
            </a:r>
            <a:r>
              <a:rPr lang="en-US" sz="2500" b="1" dirty="0" smtClean="0">
                <a:solidFill>
                  <a:schemeClr val="bg2"/>
                </a:solidFill>
              </a:rPr>
              <a:t> </a:t>
            </a:r>
            <a:r>
              <a:rPr lang="en-US" sz="2500" b="1" dirty="0" err="1" smtClean="0">
                <a:solidFill>
                  <a:schemeClr val="bg2"/>
                </a:solidFill>
              </a:rPr>
              <a:t>giá</a:t>
            </a:r>
            <a:r>
              <a:rPr lang="en-US" sz="25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7251405" y="4401879"/>
            <a:ext cx="2107518" cy="58643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2400" b="1" dirty="0" err="1" smtClean="0">
                <a:solidFill>
                  <a:schemeClr val="bg2"/>
                </a:solidFill>
              </a:rPr>
              <a:t>Đối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tượng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3" name="Subtitle 2"/>
          <p:cNvSpPr txBox="1">
            <a:spLocks/>
          </p:cNvSpPr>
          <p:nvPr/>
        </p:nvSpPr>
        <p:spPr>
          <a:xfrm>
            <a:off x="9358923" y="3636336"/>
            <a:ext cx="2619338" cy="163905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2400" b="1" dirty="0" err="1" smtClean="0">
                <a:solidFill>
                  <a:schemeClr val="bg2"/>
                </a:solidFill>
              </a:rPr>
              <a:t>Mức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độ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2400" b="1" dirty="0" err="1" smtClean="0">
                <a:solidFill>
                  <a:schemeClr val="bg2"/>
                </a:solidFill>
              </a:rPr>
              <a:t>yêu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cầu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</a:p>
          <a:p>
            <a:pPr marL="0" indent="0" algn="ctr">
              <a:lnSpc>
                <a:spcPct val="50000"/>
              </a:lnSpc>
              <a:buNone/>
            </a:pPr>
            <a:r>
              <a:rPr lang="en-US" sz="2400" b="1" dirty="0" err="1" smtClean="0">
                <a:solidFill>
                  <a:schemeClr val="bg2"/>
                </a:solidFill>
              </a:rPr>
              <a:t>của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kết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quả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4600676" y="3800234"/>
            <a:ext cx="2870632" cy="80538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endParaRPr lang="en-US" b="1" dirty="0" smtClean="0">
              <a:solidFill>
                <a:schemeClr val="bg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337543" y="3800234"/>
            <a:ext cx="1503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chemeClr val="bg2"/>
                </a:solidFill>
              </a:rPr>
              <a:t>Ngân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sách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endParaRPr lang="en-US" sz="2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77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133" y="1319928"/>
            <a:ext cx="5666007" cy="4343139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1621693" y="331312"/>
            <a:ext cx="8860692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Kết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luận</a:t>
            </a:r>
            <a:r>
              <a:rPr lang="en-US" sz="3700" b="1" dirty="0" smtClean="0">
                <a:solidFill>
                  <a:srgbClr val="141A30"/>
                </a:solidFill>
              </a:rPr>
              <a:t/>
            </a:r>
            <a:br>
              <a:rPr lang="en-US" sz="3700" b="1" dirty="0" smtClean="0">
                <a:solidFill>
                  <a:srgbClr val="141A30"/>
                </a:solidFill>
              </a:rPr>
            </a:br>
            <a:endParaRPr lang="en-US" sz="1800" dirty="0" smtClean="0">
              <a:solidFill>
                <a:srgbClr val="141A3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65" y="1646414"/>
            <a:ext cx="6456616" cy="3570357"/>
          </a:xfrm>
          <a:prstGeom prst="rect">
            <a:avLst/>
          </a:prstGeom>
        </p:spPr>
      </p:pic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9349140" y="2852614"/>
            <a:ext cx="284286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rgbClr val="141A30"/>
                </a:solidFill>
              </a:rPr>
              <a:t>Chất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lượng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&amp;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hiệu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quả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</a:p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rgbClr val="141A30"/>
                </a:solidFill>
              </a:rPr>
              <a:t>của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chương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trình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đào</a:t>
            </a:r>
            <a:r>
              <a:rPr lang="en-US" altLang="en-US" sz="2400" b="1" dirty="0" smtClean="0">
                <a:solidFill>
                  <a:srgbClr val="141A30"/>
                </a:solidFill>
              </a:rPr>
              <a:t> </a:t>
            </a:r>
            <a:r>
              <a:rPr lang="en-US" altLang="en-US" sz="2400" b="1" dirty="0" err="1" smtClean="0">
                <a:solidFill>
                  <a:srgbClr val="141A30"/>
                </a:solidFill>
              </a:rPr>
              <a:t>tạo</a:t>
            </a:r>
            <a:endParaRPr lang="en-US" altLang="en-US" sz="2400" b="1" dirty="0">
              <a:solidFill>
                <a:srgbClr val="141A30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21693" y="1756018"/>
            <a:ext cx="5714771" cy="35394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Đánh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giá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giáo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trình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là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một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yếu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tố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không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thể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thiếu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trong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đào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tạo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,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cung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cấp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cho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người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dạy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nhiều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thông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tin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bổ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ích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để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bổ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sung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và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điều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chỉnh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cho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các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bài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học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trong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tương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err="1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lai</a:t>
            </a:r>
            <a:r>
              <a:rPr lang="en-US" sz="2800" b="1" dirty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800" b="1" dirty="0" smtClean="0">
                <a:solidFill>
                  <a:schemeClr val="bg2"/>
                </a:solidFill>
                <a:latin typeface="Calibri" charset="0"/>
                <a:ea typeface="Calibri" charset="0"/>
                <a:cs typeface="Calibri" charset="0"/>
              </a:rPr>
              <a:t>.</a:t>
            </a:r>
          </a:p>
          <a:p>
            <a:r>
              <a:rPr lang="en-US" sz="2800" b="1" dirty="0" err="1">
                <a:solidFill>
                  <a:schemeClr val="bg2"/>
                </a:solidFill>
              </a:rPr>
              <a:t>Ngoài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ra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đánh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giá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giáo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trình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còn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giúp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giáo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viên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nâng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cao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được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năng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lực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chuyên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  <a:r>
              <a:rPr lang="en-US" sz="2800" b="1" dirty="0" err="1">
                <a:solidFill>
                  <a:schemeClr val="bg2"/>
                </a:solidFill>
              </a:rPr>
              <a:t>môn</a:t>
            </a:r>
            <a:r>
              <a:rPr lang="en-US" sz="2800" b="1" dirty="0">
                <a:solidFill>
                  <a:schemeClr val="bg2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1357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557" y="99807"/>
            <a:ext cx="12192000" cy="7043615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5" y="84041"/>
            <a:ext cx="5724918" cy="696946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65260"/>
            <a:ext cx="12192001" cy="1128048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9576579" y="1910747"/>
            <a:ext cx="4370877" cy="72029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en-US" sz="2000" b="1" dirty="0" smtClean="0">
              <a:solidFill>
                <a:srgbClr val="EDA221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6147557" y="2803764"/>
            <a:ext cx="3348132" cy="110302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en-US" sz="5000" dirty="0" smtClean="0">
                <a:solidFill>
                  <a:schemeClr val="bg2"/>
                </a:solidFill>
              </a:rPr>
              <a:t>THANK YOU</a:t>
            </a:r>
            <a:endParaRPr lang="en-US" sz="5000" b="1" dirty="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0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093" y="1750102"/>
            <a:ext cx="10330520" cy="3544794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087606" y="331312"/>
            <a:ext cx="8001238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err="1" smtClean="0">
                <a:solidFill>
                  <a:srgbClr val="141A30"/>
                </a:solidFill>
              </a:rPr>
              <a:t>Giáo</a:t>
            </a:r>
            <a:r>
              <a:rPr lang="en-US" sz="4000" b="1" dirty="0" smtClean="0">
                <a:solidFill>
                  <a:srgbClr val="141A30"/>
                </a:solidFill>
              </a:rPr>
              <a:t> </a:t>
            </a:r>
            <a:r>
              <a:rPr lang="en-US" sz="4000" b="1" dirty="0" err="1" smtClean="0">
                <a:solidFill>
                  <a:srgbClr val="141A30"/>
                </a:solidFill>
              </a:rPr>
              <a:t>trình</a:t>
            </a:r>
            <a:endParaRPr lang="en-US" sz="4000" b="1" dirty="0" smtClean="0">
              <a:solidFill>
                <a:srgbClr val="141A3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049115" y="2469082"/>
            <a:ext cx="1553950" cy="2215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700" dirty="0" smtClean="0">
                <a:solidFill>
                  <a:schemeClr val="bg2"/>
                </a:solidFill>
              </a:rPr>
              <a:t>ELearning </a:t>
            </a:r>
            <a:r>
              <a:rPr lang="en-US" sz="1700" dirty="0">
                <a:solidFill>
                  <a:schemeClr val="bg2"/>
                </a:solidFill>
              </a:rPr>
              <a:t>enhances the classroom with use of whiteboards, communication systems, &amp; personal devices.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21132" y="2792955"/>
            <a:ext cx="1553950" cy="1191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700" dirty="0" smtClean="0">
                <a:solidFill>
                  <a:schemeClr val="bg2"/>
                </a:solidFill>
              </a:rPr>
              <a:t>ELearning</a:t>
            </a:r>
            <a:br>
              <a:rPr lang="en-US" sz="1700" dirty="0" smtClean="0">
                <a:solidFill>
                  <a:schemeClr val="bg2"/>
                </a:solidFill>
              </a:rPr>
            </a:br>
            <a:r>
              <a:rPr lang="en-US" sz="1700" dirty="0" smtClean="0">
                <a:solidFill>
                  <a:schemeClr val="bg2"/>
                </a:solidFill>
              </a:rPr>
              <a:t>advances</a:t>
            </a:r>
          </a:p>
          <a:p>
            <a:pPr>
              <a:lnSpc>
                <a:spcPct val="90000"/>
              </a:lnSpc>
            </a:pPr>
            <a:r>
              <a:rPr lang="en-US" sz="1700" dirty="0" smtClean="0">
                <a:solidFill>
                  <a:schemeClr val="bg2"/>
                </a:solidFill>
              </a:rPr>
              <a:t>with the introduction</a:t>
            </a:r>
          </a:p>
          <a:p>
            <a:pPr>
              <a:lnSpc>
                <a:spcPct val="90000"/>
              </a:lnSpc>
            </a:pPr>
            <a:r>
              <a:rPr lang="en-US" sz="1700" dirty="0" smtClean="0">
                <a:solidFill>
                  <a:schemeClr val="bg2"/>
                </a:solidFill>
              </a:rPr>
              <a:t>of the SIS &amp;</a:t>
            </a:r>
          </a:p>
          <a:p>
            <a:pPr>
              <a:lnSpc>
                <a:spcPct val="90000"/>
              </a:lnSpc>
            </a:pPr>
            <a:r>
              <a:rPr lang="en-US" sz="1700" dirty="0" smtClean="0">
                <a:solidFill>
                  <a:schemeClr val="bg2"/>
                </a:solidFill>
              </a:rPr>
              <a:t>LMS</a:t>
            </a:r>
          </a:p>
          <a:p>
            <a:pPr>
              <a:lnSpc>
                <a:spcPct val="90000"/>
              </a:lnSpc>
            </a:pPr>
            <a:r>
              <a:rPr lang="en-US" sz="1700" dirty="0" smtClean="0">
                <a:solidFill>
                  <a:schemeClr val="bg2"/>
                </a:solidFill>
              </a:rPr>
              <a:t> </a:t>
            </a:r>
            <a:endParaRPr lang="en-US" sz="1700" dirty="0">
              <a:solidFill>
                <a:schemeClr val="bg2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35387" y="2421754"/>
            <a:ext cx="1782703" cy="2312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2"/>
                </a:solidFill>
              </a:rPr>
              <a:t>Internet speeds and access drive successful </a:t>
            </a:r>
            <a:r>
              <a:rPr lang="en-US" sz="1600" dirty="0" smtClean="0">
                <a:solidFill>
                  <a:schemeClr val="bg2"/>
                </a:solidFill>
              </a:rPr>
              <a:t>implementation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of </a:t>
            </a:r>
            <a:r>
              <a:rPr lang="en-US" sz="1600" dirty="0">
                <a:solidFill>
                  <a:schemeClr val="bg2"/>
                </a:solidFill>
              </a:rPr>
              <a:t>student collaboration systems, ELearning becomes increasingly viable </a:t>
            </a:r>
            <a:r>
              <a:rPr lang="en-US" sz="1600" dirty="0" smtClean="0">
                <a:solidFill>
                  <a:schemeClr val="bg2"/>
                </a:solidFill>
              </a:rPr>
              <a:t>and accessible</a:t>
            </a:r>
            <a:endParaRPr lang="en-US" sz="1700" dirty="0">
              <a:solidFill>
                <a:schemeClr val="bg2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004608" y="2603178"/>
            <a:ext cx="1916800" cy="1869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>
                <a:solidFill>
                  <a:schemeClr val="bg2"/>
                </a:solidFill>
              </a:rPr>
              <a:t>Changing skills requirements from industry drive adoption of competency-based learning models versus fixed learning structures</a:t>
            </a:r>
            <a:endParaRPr lang="en-US" sz="1700" dirty="0">
              <a:solidFill>
                <a:schemeClr val="bg2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34132" y="2626841"/>
            <a:ext cx="1774815" cy="1869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sz="1600" dirty="0" smtClean="0">
                <a:solidFill>
                  <a:schemeClr val="bg2"/>
                </a:solidFill>
              </a:rPr>
              <a:t>Non</a:t>
            </a:r>
            <a:r>
              <a:rPr lang="en-US" sz="1600" dirty="0">
                <a:solidFill>
                  <a:schemeClr val="bg2"/>
                </a:solidFill>
              </a:rPr>
              <a:t>-traditional students have evolved from technological advances that </a:t>
            </a:r>
            <a:r>
              <a:rPr lang="en-US" sz="1600" dirty="0" smtClean="0">
                <a:solidFill>
                  <a:schemeClr val="bg2"/>
                </a:solidFill>
              </a:rPr>
              <a:t/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fill </a:t>
            </a:r>
            <a:r>
              <a:rPr lang="en-US" sz="1600" dirty="0">
                <a:solidFill>
                  <a:schemeClr val="bg2"/>
                </a:solidFill>
              </a:rPr>
              <a:t>gaps </a:t>
            </a:r>
            <a:r>
              <a:rPr lang="en-US" sz="1600" dirty="0" smtClean="0">
                <a:solidFill>
                  <a:schemeClr val="bg2"/>
                </a:solidFill>
              </a:rPr>
              <a:t>in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the</a:t>
            </a:r>
            <a:r>
              <a:rPr lang="en-US" sz="1600" dirty="0">
                <a:solidFill>
                  <a:schemeClr val="bg2"/>
                </a:solidFill>
              </a:rPr>
              <a:t> </a:t>
            </a:r>
            <a:r>
              <a:rPr lang="en-US" sz="1600" dirty="0" smtClean="0">
                <a:solidFill>
                  <a:schemeClr val="bg2"/>
                </a:solidFill>
              </a:rPr>
              <a:t>present </a:t>
            </a:r>
            <a:br>
              <a:rPr lang="en-US" sz="1600" dirty="0" smtClean="0">
                <a:solidFill>
                  <a:schemeClr val="bg2"/>
                </a:solidFill>
              </a:rPr>
            </a:br>
            <a:r>
              <a:rPr lang="en-US" sz="1600" dirty="0" smtClean="0">
                <a:solidFill>
                  <a:schemeClr val="bg2"/>
                </a:solidFill>
              </a:rPr>
              <a:t>education</a:t>
            </a:r>
            <a:endParaRPr lang="en-US" sz="1700" dirty="0">
              <a:solidFill>
                <a:schemeClr val="bg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277" y="960880"/>
            <a:ext cx="5640508" cy="604764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02450" y="988865"/>
            <a:ext cx="5364790" cy="586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98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50605" y="999460"/>
            <a:ext cx="105262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/>
              <a:t>Giáo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 </a:t>
            </a:r>
            <a:r>
              <a:rPr lang="en-US" sz="3600" b="1" dirty="0" err="1"/>
              <a:t>là</a:t>
            </a:r>
            <a:r>
              <a:rPr lang="en-US" sz="3600" b="1" dirty="0"/>
              <a:t> </a:t>
            </a:r>
            <a:r>
              <a:rPr lang="en-US" sz="3600" b="1" dirty="0" err="1"/>
              <a:t>hệ</a:t>
            </a:r>
            <a:r>
              <a:rPr lang="en-US" sz="3600" b="1" dirty="0"/>
              <a:t> </a:t>
            </a:r>
            <a:r>
              <a:rPr lang="en-US" sz="3600" b="1" dirty="0" err="1"/>
              <a:t>thống</a:t>
            </a:r>
            <a:r>
              <a:rPr lang="en-US" sz="3600" b="1" dirty="0"/>
              <a:t> </a:t>
            </a:r>
            <a:r>
              <a:rPr lang="en-US" sz="3600" b="1" dirty="0" err="1"/>
              <a:t>chương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giảng</a:t>
            </a:r>
            <a:r>
              <a:rPr lang="en-US" sz="3600" b="1" dirty="0"/>
              <a:t> </a:t>
            </a:r>
            <a:r>
              <a:rPr lang="en-US" sz="3600" b="1" dirty="0" err="1"/>
              <a:t>dạy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một</a:t>
            </a:r>
            <a:r>
              <a:rPr lang="en-US" sz="3600" b="1" dirty="0"/>
              <a:t> </a:t>
            </a:r>
            <a:r>
              <a:rPr lang="en-US" sz="3600" b="1" dirty="0" err="1"/>
              <a:t>môn</a:t>
            </a:r>
            <a:r>
              <a:rPr lang="en-US" sz="3600" b="1" dirty="0"/>
              <a:t> </a:t>
            </a:r>
            <a:r>
              <a:rPr lang="en-US" sz="3600" b="1" dirty="0" err="1"/>
              <a:t>học</a:t>
            </a:r>
            <a:r>
              <a:rPr lang="en-US" sz="3600" b="1" dirty="0"/>
              <a:t>. </a:t>
            </a:r>
            <a:r>
              <a:rPr lang="en-US" sz="3600" b="1" dirty="0" err="1"/>
              <a:t>Nó</a:t>
            </a:r>
            <a:r>
              <a:rPr lang="en-US" sz="3600" b="1" dirty="0"/>
              <a:t> </a:t>
            </a:r>
            <a:r>
              <a:rPr lang="en-US" sz="3600" b="1" dirty="0" err="1"/>
              <a:t>là</a:t>
            </a:r>
            <a:r>
              <a:rPr lang="en-US" sz="3600" b="1" dirty="0"/>
              <a:t> </a:t>
            </a:r>
            <a:r>
              <a:rPr lang="en-US" sz="3600" b="1" dirty="0" err="1"/>
              <a:t>tài</a:t>
            </a:r>
            <a:r>
              <a:rPr lang="en-US" sz="3600" b="1" dirty="0"/>
              <a:t> </a:t>
            </a:r>
            <a:r>
              <a:rPr lang="en-US" sz="3600" b="1" dirty="0" err="1"/>
              <a:t>liệu</a:t>
            </a:r>
            <a:r>
              <a:rPr lang="en-US" sz="3600" b="1" dirty="0"/>
              <a:t> </a:t>
            </a:r>
            <a:r>
              <a:rPr lang="en-US" sz="3600" b="1" dirty="0" err="1"/>
              <a:t>học</a:t>
            </a:r>
            <a:r>
              <a:rPr lang="en-US" sz="3600" b="1" dirty="0"/>
              <a:t> </a:t>
            </a:r>
            <a:r>
              <a:rPr lang="en-US" sz="3600" b="1" dirty="0" err="1"/>
              <a:t>tập</a:t>
            </a:r>
            <a:r>
              <a:rPr lang="en-US" sz="3600" b="1" dirty="0"/>
              <a:t> </a:t>
            </a:r>
            <a:r>
              <a:rPr lang="en-US" sz="3600" b="1" dirty="0" err="1"/>
              <a:t>hoặc</a:t>
            </a:r>
            <a:r>
              <a:rPr lang="en-US" sz="3600" b="1" dirty="0"/>
              <a:t> </a:t>
            </a:r>
            <a:r>
              <a:rPr lang="en-US" sz="3600" b="1" dirty="0" err="1"/>
              <a:t>giảng</a:t>
            </a:r>
            <a:r>
              <a:rPr lang="en-US" sz="3600" b="1" dirty="0"/>
              <a:t> </a:t>
            </a:r>
            <a:r>
              <a:rPr lang="en-US" sz="3600" b="1" dirty="0" err="1"/>
              <a:t>dạy</a:t>
            </a:r>
            <a:r>
              <a:rPr lang="en-US" sz="3600" b="1" dirty="0"/>
              <a:t> </a:t>
            </a:r>
            <a:r>
              <a:rPr lang="en-US" sz="3600" b="1" dirty="0" err="1"/>
              <a:t>được</a:t>
            </a:r>
            <a:r>
              <a:rPr lang="en-US" sz="3600" b="1" dirty="0"/>
              <a:t> </a:t>
            </a:r>
            <a:r>
              <a:rPr lang="en-US" sz="3600" b="1" dirty="0" err="1"/>
              <a:t>thiết</a:t>
            </a:r>
            <a:r>
              <a:rPr lang="en-US" sz="3600" b="1" dirty="0"/>
              <a:t> </a:t>
            </a:r>
            <a:r>
              <a:rPr lang="en-US" sz="3600" b="1" dirty="0" err="1"/>
              <a:t>kế</a:t>
            </a:r>
            <a:r>
              <a:rPr lang="en-US" sz="3600" b="1" dirty="0"/>
              <a:t> </a:t>
            </a:r>
            <a:r>
              <a:rPr lang="en-US" sz="3600" b="1" dirty="0" err="1"/>
              <a:t>và</a:t>
            </a:r>
            <a:r>
              <a:rPr lang="en-US" sz="3600" b="1" dirty="0"/>
              <a:t> </a:t>
            </a:r>
            <a:r>
              <a:rPr lang="en-US" sz="3600" b="1" dirty="0" err="1"/>
              <a:t>biên</a:t>
            </a:r>
            <a:r>
              <a:rPr lang="en-US" sz="3600" b="1" dirty="0"/>
              <a:t> </a:t>
            </a:r>
            <a:r>
              <a:rPr lang="en-US" sz="3600" b="1" dirty="0" err="1"/>
              <a:t>soạn</a:t>
            </a:r>
            <a:r>
              <a:rPr lang="en-US" sz="3600" b="1" dirty="0"/>
              <a:t> </a:t>
            </a:r>
            <a:r>
              <a:rPr lang="en-US" sz="3600" b="1" dirty="0" err="1"/>
              <a:t>dựa</a:t>
            </a:r>
            <a:r>
              <a:rPr lang="en-US" sz="3600" b="1" dirty="0"/>
              <a:t> </a:t>
            </a:r>
            <a:r>
              <a:rPr lang="en-US" sz="3600" b="1" dirty="0" err="1"/>
              <a:t>trên</a:t>
            </a:r>
            <a:r>
              <a:rPr lang="en-US" sz="3600" b="1" dirty="0"/>
              <a:t> </a:t>
            </a:r>
            <a:r>
              <a:rPr lang="en-US" sz="3600" b="1" dirty="0" err="1"/>
              <a:t>cơ</a:t>
            </a:r>
            <a:r>
              <a:rPr lang="en-US" sz="3600" b="1" dirty="0"/>
              <a:t> </a:t>
            </a:r>
            <a:r>
              <a:rPr lang="en-US" sz="3600" b="1" dirty="0" err="1"/>
              <a:t>sở</a:t>
            </a:r>
            <a:r>
              <a:rPr lang="en-US" sz="3600" b="1" dirty="0"/>
              <a:t> </a:t>
            </a:r>
            <a:r>
              <a:rPr lang="en-US" sz="3600" b="1" dirty="0" err="1"/>
              <a:t>chương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môn</a:t>
            </a:r>
            <a:r>
              <a:rPr lang="en-US" sz="3600" b="1" dirty="0"/>
              <a:t> </a:t>
            </a:r>
            <a:r>
              <a:rPr lang="en-US" sz="3600" b="1" dirty="0" err="1"/>
              <a:t>học</a:t>
            </a:r>
            <a:r>
              <a:rPr lang="en-US" sz="3600" b="1" dirty="0"/>
              <a:t>.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chất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giáo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phải</a:t>
            </a:r>
            <a:r>
              <a:rPr lang="en-US" sz="3600" b="1" dirty="0"/>
              <a:t> </a:t>
            </a:r>
            <a:r>
              <a:rPr lang="en-US" sz="3600" b="1" dirty="0" err="1"/>
              <a:t>bám</a:t>
            </a:r>
            <a:r>
              <a:rPr lang="en-US" sz="3600" b="1" dirty="0"/>
              <a:t> </a:t>
            </a:r>
            <a:r>
              <a:rPr lang="en-US" sz="3600" b="1" dirty="0" err="1"/>
              <a:t>sát</a:t>
            </a:r>
            <a:r>
              <a:rPr lang="en-US" sz="3600" b="1" dirty="0"/>
              <a:t> </a:t>
            </a:r>
            <a:r>
              <a:rPr lang="en-US" sz="3600" b="1" dirty="0" err="1"/>
              <a:t>chương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đào</a:t>
            </a:r>
            <a:r>
              <a:rPr lang="en-US" sz="3600" b="1" dirty="0"/>
              <a:t> </a:t>
            </a:r>
            <a:r>
              <a:rPr lang="en-US" sz="3600" b="1" dirty="0" err="1"/>
              <a:t>tạo</a:t>
            </a:r>
            <a:r>
              <a:rPr lang="en-US" sz="3600" b="1" dirty="0"/>
              <a:t>, </a:t>
            </a:r>
            <a:r>
              <a:rPr lang="en-US" sz="3600" b="1" dirty="0" err="1"/>
              <a:t>đảm</a:t>
            </a:r>
            <a:r>
              <a:rPr lang="en-US" sz="3600" b="1" dirty="0"/>
              <a:t> </a:t>
            </a:r>
            <a:r>
              <a:rPr lang="en-US" sz="3600" b="1" dirty="0" err="1"/>
              <a:t>bảo</a:t>
            </a:r>
            <a:r>
              <a:rPr lang="en-US" sz="3600" b="1" dirty="0"/>
              <a:t>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hệ</a:t>
            </a:r>
            <a:r>
              <a:rPr lang="en-US" sz="3600" b="1" dirty="0"/>
              <a:t> </a:t>
            </a:r>
            <a:r>
              <a:rPr lang="en-US" sz="3600" b="1" dirty="0" err="1"/>
              <a:t>thống</a:t>
            </a:r>
            <a:r>
              <a:rPr lang="en-US" sz="3600" b="1" dirty="0"/>
              <a:t>,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ứng</a:t>
            </a:r>
            <a:r>
              <a:rPr lang="en-US" sz="3600" b="1" dirty="0"/>
              <a:t> </a:t>
            </a:r>
            <a:r>
              <a:rPr lang="en-US" sz="3600" b="1" dirty="0" err="1"/>
              <a:t>dụng</a:t>
            </a:r>
            <a:r>
              <a:rPr lang="en-US" sz="3600" b="1" dirty="0"/>
              <a:t>,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cơ</a:t>
            </a:r>
            <a:r>
              <a:rPr lang="en-US" sz="3600" b="1" dirty="0"/>
              <a:t> </a:t>
            </a:r>
            <a:r>
              <a:rPr lang="en-US" sz="3600" b="1" dirty="0" err="1"/>
              <a:t>bản</a:t>
            </a:r>
            <a:r>
              <a:rPr lang="en-US" sz="3600" b="1" dirty="0"/>
              <a:t>,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chính</a:t>
            </a:r>
            <a:r>
              <a:rPr lang="en-US" sz="3600" b="1" dirty="0"/>
              <a:t> </a:t>
            </a:r>
            <a:r>
              <a:rPr lang="en-US" sz="3600" b="1" dirty="0" err="1"/>
              <a:t>xác</a:t>
            </a:r>
            <a:r>
              <a:rPr lang="en-US" sz="3600" b="1" dirty="0"/>
              <a:t> </a:t>
            </a:r>
            <a:r>
              <a:rPr lang="en-US" sz="3600" b="1" dirty="0" err="1"/>
              <a:t>và</a:t>
            </a:r>
            <a:r>
              <a:rPr lang="en-US" sz="3600" b="1" dirty="0"/>
              <a:t>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cập</a:t>
            </a:r>
            <a:r>
              <a:rPr lang="en-US" sz="3600" b="1" dirty="0"/>
              <a:t> </a:t>
            </a:r>
            <a:r>
              <a:rPr lang="en-US" sz="3600" b="1" dirty="0" err="1"/>
              <a:t>nhật</a:t>
            </a:r>
            <a:r>
              <a:rPr lang="en-US" sz="3600" b="1" dirty="0"/>
              <a:t> </a:t>
            </a:r>
            <a:r>
              <a:rPr lang="en-US" sz="3600" b="1" dirty="0" err="1"/>
              <a:t>về</a:t>
            </a:r>
            <a:r>
              <a:rPr lang="en-US" sz="3600" b="1" dirty="0"/>
              <a:t> </a:t>
            </a:r>
            <a:r>
              <a:rPr lang="en-US" sz="3600" b="1" dirty="0" err="1"/>
              <a:t>nội</a:t>
            </a:r>
            <a:r>
              <a:rPr lang="en-US" sz="3600" b="1" dirty="0"/>
              <a:t> dung </a:t>
            </a:r>
            <a:r>
              <a:rPr lang="en-US" sz="3600" b="1" dirty="0" err="1"/>
              <a:t>khoa</a:t>
            </a:r>
            <a:r>
              <a:rPr lang="en-US" sz="3600" b="1" dirty="0"/>
              <a:t> </a:t>
            </a:r>
            <a:r>
              <a:rPr lang="en-US" sz="3600" b="1" dirty="0" err="1"/>
              <a:t>học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môn</a:t>
            </a:r>
            <a:r>
              <a:rPr lang="en-US" sz="3600" b="1" dirty="0"/>
              <a:t> </a:t>
            </a:r>
            <a:r>
              <a:rPr lang="en-US" sz="3600" b="1" dirty="0" err="1"/>
              <a:t>học</a:t>
            </a:r>
            <a:r>
              <a:rPr lang="en-US" sz="3600" b="1" dirty="0"/>
              <a:t>. </a:t>
            </a:r>
            <a:endParaRPr lang="en-US" sz="3600" b="1" dirty="0" smtClean="0"/>
          </a:p>
          <a:p>
            <a:pPr algn="just"/>
            <a:r>
              <a:rPr lang="en-US" sz="3600" b="1" dirty="0" smtClean="0"/>
              <a:t>                    (</a:t>
            </a:r>
            <a:r>
              <a:rPr lang="en-US" sz="3600" b="1" i="1" dirty="0"/>
              <a:t>Wikipedia </a:t>
            </a:r>
            <a:r>
              <a:rPr lang="en-US" sz="3600" b="1" i="1" dirty="0" err="1"/>
              <a:t>tiếng</a:t>
            </a:r>
            <a:r>
              <a:rPr lang="en-US" sz="3600" b="1" i="1" dirty="0"/>
              <a:t> </a:t>
            </a:r>
            <a:r>
              <a:rPr lang="en-US" sz="3600" b="1" i="1" dirty="0" err="1"/>
              <a:t>Việt</a:t>
            </a:r>
            <a:r>
              <a:rPr lang="en-US" sz="3600" b="1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53089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="" xmlns:a16="http://schemas.microsoft.com/office/drawing/2014/main" id="{1D00DCE0-3840-7947-9046-800CC50C3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461" y="1322192"/>
            <a:ext cx="10504967" cy="4364515"/>
          </a:xfrm>
          <a:prstGeom prst="rect">
            <a:avLst/>
          </a:prstGeom>
          <a:effectLst>
            <a:outerShdw blurRad="50800" dist="50800" dir="5400000" sx="1000" sy="1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Subtitle 2"/>
          <p:cNvSpPr txBox="1">
            <a:spLocks/>
          </p:cNvSpPr>
          <p:nvPr/>
        </p:nvSpPr>
        <p:spPr>
          <a:xfrm>
            <a:off x="2087606" y="331312"/>
            <a:ext cx="8001238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sz="4800" b="1" dirty="0" err="1" smtClean="0">
                <a:solidFill>
                  <a:srgbClr val="141A30"/>
                </a:solidFill>
              </a:rPr>
              <a:t>Đánh</a:t>
            </a:r>
            <a:r>
              <a:rPr lang="en-US" sz="4800" b="1" dirty="0" smtClean="0">
                <a:solidFill>
                  <a:srgbClr val="141A30"/>
                </a:solidFill>
              </a:rPr>
              <a:t> </a:t>
            </a:r>
            <a:r>
              <a:rPr lang="en-US" sz="4800" b="1" dirty="0" err="1" smtClean="0">
                <a:solidFill>
                  <a:srgbClr val="141A30"/>
                </a:solidFill>
              </a:rPr>
              <a:t>giá</a:t>
            </a:r>
            <a:r>
              <a:rPr lang="en-US" sz="4800" b="1" dirty="0" smtClean="0">
                <a:solidFill>
                  <a:srgbClr val="141A30"/>
                </a:solidFill>
              </a:rPr>
              <a:t> </a:t>
            </a:r>
            <a:r>
              <a:rPr lang="en-US" sz="4800" b="1" dirty="0" err="1" smtClean="0">
                <a:solidFill>
                  <a:srgbClr val="141A30"/>
                </a:solidFill>
              </a:rPr>
              <a:t>giáo</a:t>
            </a:r>
            <a:r>
              <a:rPr lang="en-US" sz="4800" b="1" dirty="0" smtClean="0">
                <a:solidFill>
                  <a:srgbClr val="141A30"/>
                </a:solidFill>
              </a:rPr>
              <a:t> </a:t>
            </a:r>
            <a:r>
              <a:rPr lang="en-US" sz="4800" b="1" dirty="0" err="1" smtClean="0">
                <a:solidFill>
                  <a:srgbClr val="141A30"/>
                </a:solidFill>
              </a:rPr>
              <a:t>trình</a:t>
            </a:r>
            <a:endParaRPr lang="en-US" sz="4800" b="1" dirty="0" smtClean="0">
              <a:solidFill>
                <a:srgbClr val="141A30"/>
              </a:solidFill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endParaRPr lang="en-US" dirty="0">
              <a:solidFill>
                <a:srgbClr val="141A3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63256" y="1701208"/>
            <a:ext cx="1021434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 smtClean="0"/>
              <a:t>Đánh</a:t>
            </a:r>
            <a:r>
              <a:rPr lang="en-US" sz="3600" b="1" dirty="0" smtClean="0"/>
              <a:t> </a:t>
            </a:r>
            <a:r>
              <a:rPr lang="en-US" sz="3600" b="1" dirty="0" err="1"/>
              <a:t>giá</a:t>
            </a:r>
            <a:r>
              <a:rPr lang="en-US" sz="3600" b="1" dirty="0"/>
              <a:t> </a:t>
            </a:r>
            <a:r>
              <a:rPr lang="en-US" sz="3600" b="1" dirty="0" err="1"/>
              <a:t>giáo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là</a:t>
            </a:r>
            <a:r>
              <a:rPr lang="en-US" sz="3600" b="1" dirty="0"/>
              <a:t> </a:t>
            </a:r>
            <a:r>
              <a:rPr lang="en-US" sz="3600" b="1" dirty="0" err="1"/>
              <a:t>tiến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thu</a:t>
            </a:r>
            <a:r>
              <a:rPr lang="en-US" sz="3600" b="1" dirty="0"/>
              <a:t> </a:t>
            </a:r>
            <a:r>
              <a:rPr lang="en-US" sz="3600" b="1" dirty="0" err="1"/>
              <a:t>thập</a:t>
            </a:r>
            <a:r>
              <a:rPr lang="en-US" sz="3600" b="1" dirty="0"/>
              <a:t> </a:t>
            </a:r>
            <a:r>
              <a:rPr lang="en-US" sz="3600" b="1" dirty="0" err="1"/>
              <a:t>và</a:t>
            </a:r>
            <a:r>
              <a:rPr lang="en-US" sz="3600" b="1" dirty="0"/>
              <a:t> </a:t>
            </a:r>
            <a:r>
              <a:rPr lang="en-US" sz="3600" b="1" dirty="0" err="1"/>
              <a:t>phân</a:t>
            </a:r>
            <a:r>
              <a:rPr lang="en-US" sz="3600" b="1" dirty="0"/>
              <a:t> </a:t>
            </a:r>
            <a:r>
              <a:rPr lang="en-US" sz="3600" b="1" dirty="0" err="1"/>
              <a:t>tích</a:t>
            </a:r>
            <a:r>
              <a:rPr lang="en-US" sz="3600" b="1" dirty="0"/>
              <a:t> </a:t>
            </a:r>
            <a:r>
              <a:rPr lang="en-US" sz="3600" b="1" dirty="0" err="1"/>
              <a:t>thông</a:t>
            </a:r>
            <a:r>
              <a:rPr lang="en-US" sz="3600" b="1" dirty="0"/>
              <a:t> tin </a:t>
            </a:r>
            <a:r>
              <a:rPr lang="en-US" sz="3600" b="1" dirty="0" err="1"/>
              <a:t>từ</a:t>
            </a:r>
            <a:r>
              <a:rPr lang="en-US" sz="3600" b="1" dirty="0"/>
              <a:t> </a:t>
            </a:r>
            <a:r>
              <a:rPr lang="en-US" sz="3600" b="1" dirty="0" err="1"/>
              <a:t>đối</a:t>
            </a:r>
            <a:r>
              <a:rPr lang="en-US" sz="3600" b="1" dirty="0"/>
              <a:t> </a:t>
            </a:r>
            <a:r>
              <a:rPr lang="en-US" sz="3600" b="1" dirty="0" err="1"/>
              <a:t>tượng</a:t>
            </a:r>
            <a:r>
              <a:rPr lang="en-US" sz="3600" b="1" dirty="0"/>
              <a:t> </a:t>
            </a:r>
            <a:r>
              <a:rPr lang="en-US" sz="3600" b="1" dirty="0" err="1"/>
              <a:t>đã</a:t>
            </a:r>
            <a:r>
              <a:rPr lang="en-US" sz="3600" b="1" dirty="0"/>
              <a:t> </a:t>
            </a:r>
            <a:r>
              <a:rPr lang="en-US" sz="3600" b="1" dirty="0" err="1"/>
              <a:t>hoặc</a:t>
            </a:r>
            <a:r>
              <a:rPr lang="en-US" sz="3600" b="1" dirty="0"/>
              <a:t> </a:t>
            </a:r>
            <a:r>
              <a:rPr lang="en-US" sz="3600" b="1" dirty="0" err="1"/>
              <a:t>sẽ</a:t>
            </a:r>
            <a:r>
              <a:rPr lang="en-US" sz="3600" b="1" dirty="0"/>
              <a:t> </a:t>
            </a:r>
            <a:r>
              <a:rPr lang="en-US" sz="3600" b="1" dirty="0" err="1"/>
              <a:t>sử</a:t>
            </a:r>
            <a:r>
              <a:rPr lang="en-US" sz="3600" b="1" dirty="0"/>
              <a:t> </a:t>
            </a:r>
            <a:r>
              <a:rPr lang="en-US" sz="3600" b="1" dirty="0" err="1"/>
              <a:t>dụng</a:t>
            </a:r>
            <a:r>
              <a:rPr lang="en-US" sz="3600" b="1" dirty="0"/>
              <a:t> </a:t>
            </a:r>
            <a:r>
              <a:rPr lang="en-US" sz="3600" b="1" dirty="0" err="1"/>
              <a:t>giáo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để</a:t>
            </a:r>
            <a:r>
              <a:rPr lang="en-US" sz="3600" b="1" dirty="0"/>
              <a:t> </a:t>
            </a:r>
            <a:r>
              <a:rPr lang="en-US" sz="3600" b="1" dirty="0" err="1"/>
              <a:t>trả</a:t>
            </a:r>
            <a:r>
              <a:rPr lang="en-US" sz="3600" b="1" dirty="0"/>
              <a:t> </a:t>
            </a:r>
            <a:r>
              <a:rPr lang="en-US" sz="3600" b="1" dirty="0" err="1"/>
              <a:t>lời</a:t>
            </a:r>
            <a:r>
              <a:rPr lang="en-US" sz="3600" b="1" dirty="0"/>
              <a:t> </a:t>
            </a:r>
            <a:r>
              <a:rPr lang="en-US" sz="3600" b="1" dirty="0" err="1"/>
              <a:t>cho</a:t>
            </a:r>
            <a:r>
              <a:rPr lang="en-US" sz="3600" b="1" dirty="0"/>
              <a:t> </a:t>
            </a:r>
            <a:r>
              <a:rPr lang="en-US" sz="3600" b="1" dirty="0" err="1"/>
              <a:t>câu</a:t>
            </a:r>
            <a:r>
              <a:rPr lang="en-US" sz="3600" b="1" dirty="0"/>
              <a:t> </a:t>
            </a:r>
            <a:r>
              <a:rPr lang="en-US" sz="3600" b="1" dirty="0" err="1"/>
              <a:t>hỏi</a:t>
            </a:r>
            <a:r>
              <a:rPr lang="en-US" sz="3600" b="1" dirty="0"/>
              <a:t> </a:t>
            </a:r>
            <a:r>
              <a:rPr lang="en-US" sz="3600" b="1" dirty="0" err="1"/>
              <a:t>liệu</a:t>
            </a:r>
            <a:r>
              <a:rPr lang="en-US" sz="3600" b="1" dirty="0"/>
              <a:t> </a:t>
            </a:r>
            <a:r>
              <a:rPr lang="en-US" sz="3600" b="1" dirty="0" err="1"/>
              <a:t>giáo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mà</a:t>
            </a:r>
            <a:r>
              <a:rPr lang="en-US" sz="3600" b="1" dirty="0"/>
              <a:t> </a:t>
            </a:r>
            <a:r>
              <a:rPr lang="en-US" sz="3600" b="1" dirty="0" err="1"/>
              <a:t>họ</a:t>
            </a:r>
            <a:r>
              <a:rPr lang="en-US" sz="3600" b="1" dirty="0"/>
              <a:t> </a:t>
            </a:r>
            <a:r>
              <a:rPr lang="en-US" sz="3600" b="1" dirty="0" err="1"/>
              <a:t>đã</a:t>
            </a:r>
            <a:r>
              <a:rPr lang="en-US" sz="3600" b="1" dirty="0"/>
              <a:t> </a:t>
            </a:r>
            <a:r>
              <a:rPr lang="en-US" sz="3600" b="1" dirty="0" err="1"/>
              <a:t>hoặc</a:t>
            </a:r>
            <a:r>
              <a:rPr lang="en-US" sz="3600" b="1" dirty="0"/>
              <a:t> </a:t>
            </a:r>
            <a:r>
              <a:rPr lang="en-US" sz="3600" b="1" dirty="0" err="1"/>
              <a:t>sẽ</a:t>
            </a:r>
            <a:r>
              <a:rPr lang="en-US" sz="3600" b="1" dirty="0"/>
              <a:t> </a:t>
            </a:r>
            <a:r>
              <a:rPr lang="en-US" sz="3600" b="1" dirty="0" err="1"/>
              <a:t>sử</a:t>
            </a:r>
            <a:r>
              <a:rPr lang="en-US" sz="3600" b="1" dirty="0"/>
              <a:t> </a:t>
            </a:r>
            <a:r>
              <a:rPr lang="en-US" sz="3600" b="1" dirty="0" err="1"/>
              <a:t>dụng</a:t>
            </a:r>
            <a:r>
              <a:rPr lang="en-US" sz="3600" b="1" dirty="0"/>
              <a:t> </a:t>
            </a:r>
            <a:r>
              <a:rPr lang="en-US" sz="3600" b="1" dirty="0" err="1"/>
              <a:t>có</a:t>
            </a:r>
            <a:r>
              <a:rPr lang="en-US" sz="3600" b="1" dirty="0"/>
              <a:t> </a:t>
            </a:r>
            <a:r>
              <a:rPr lang="en-US" sz="3600" b="1" dirty="0" err="1"/>
              <a:t>đáp</a:t>
            </a:r>
            <a:r>
              <a:rPr lang="en-US" sz="3600" b="1" dirty="0"/>
              <a:t> </a:t>
            </a:r>
            <a:r>
              <a:rPr lang="en-US" sz="3600" b="1" dirty="0" err="1"/>
              <a:t>ứng</a:t>
            </a:r>
            <a:r>
              <a:rPr lang="en-US" sz="3600" b="1" dirty="0"/>
              <a:t> </a:t>
            </a:r>
            <a:r>
              <a:rPr lang="en-US" sz="3600" b="1" dirty="0" err="1"/>
              <a:t>được</a:t>
            </a:r>
            <a:r>
              <a:rPr lang="en-US" sz="3600" b="1" dirty="0"/>
              <a:t> </a:t>
            </a:r>
            <a:r>
              <a:rPr lang="en-US" sz="3600" b="1" dirty="0" err="1"/>
              <a:t>nhu</a:t>
            </a:r>
            <a:r>
              <a:rPr lang="en-US" sz="3600" b="1" dirty="0"/>
              <a:t> </a:t>
            </a:r>
            <a:r>
              <a:rPr lang="en-US" sz="3600" b="1" dirty="0" err="1"/>
              <a:t>cầu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họ</a:t>
            </a:r>
            <a:r>
              <a:rPr lang="en-US" sz="3600" b="1" dirty="0"/>
              <a:t> </a:t>
            </a:r>
            <a:r>
              <a:rPr lang="en-US" sz="3600" b="1" dirty="0" err="1"/>
              <a:t>cũng</a:t>
            </a:r>
            <a:r>
              <a:rPr lang="en-US" sz="3600" b="1" dirty="0"/>
              <a:t> </a:t>
            </a:r>
            <a:r>
              <a:rPr lang="en-US" sz="3600" b="1" dirty="0" err="1"/>
              <a:t>như</a:t>
            </a:r>
            <a:r>
              <a:rPr lang="en-US" sz="3600" b="1" dirty="0"/>
              <a:t> </a:t>
            </a:r>
            <a:r>
              <a:rPr lang="en-US" sz="3600" b="1" dirty="0" err="1"/>
              <a:t>mục</a:t>
            </a:r>
            <a:r>
              <a:rPr lang="en-US" sz="3600" b="1" dirty="0"/>
              <a:t> </a:t>
            </a:r>
            <a:r>
              <a:rPr lang="en-US" sz="3600" b="1" dirty="0" err="1"/>
              <a:t>tiêu</a:t>
            </a:r>
            <a:r>
              <a:rPr lang="en-US" sz="3600" b="1" dirty="0"/>
              <a:t>, </a:t>
            </a:r>
            <a:r>
              <a:rPr lang="en-US" sz="3600" b="1" dirty="0" err="1"/>
              <a:t>giá</a:t>
            </a:r>
            <a:r>
              <a:rPr lang="en-US" sz="3600" b="1" dirty="0"/>
              <a:t> </a:t>
            </a:r>
            <a:r>
              <a:rPr lang="en-US" sz="3600" b="1" dirty="0" err="1"/>
              <a:t>trị</a:t>
            </a:r>
            <a:r>
              <a:rPr lang="en-US" sz="3600" b="1" dirty="0"/>
              <a:t> </a:t>
            </a:r>
            <a:r>
              <a:rPr lang="en-US" sz="3600" b="1" dirty="0" err="1"/>
              <a:t>của</a:t>
            </a:r>
            <a:r>
              <a:rPr lang="en-US" sz="3600" b="1" dirty="0"/>
              <a:t> </a:t>
            </a:r>
            <a:r>
              <a:rPr lang="en-US" sz="3600" b="1" dirty="0" err="1"/>
              <a:t>chương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đào</a:t>
            </a:r>
            <a:r>
              <a:rPr lang="en-US" sz="3600" b="1" dirty="0"/>
              <a:t> </a:t>
            </a:r>
            <a:r>
              <a:rPr lang="en-US" sz="3600" b="1" dirty="0" err="1" smtClean="0"/>
              <a:t>tạo</a:t>
            </a:r>
            <a:r>
              <a:rPr lang="en-US" sz="3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820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2087606" y="170121"/>
            <a:ext cx="8001238" cy="16799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hình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đánh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giá</a:t>
            </a:r>
            <a:endParaRPr lang="en-US" sz="3700" b="1" dirty="0" smtClean="0">
              <a:solidFill>
                <a:srgbClr val="141A30"/>
              </a:solidFill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sz="3700" b="1" dirty="0" smtClean="0">
                <a:solidFill>
                  <a:srgbClr val="141A30"/>
                </a:solidFill>
              </a:rPr>
              <a:t>Vi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mr-IN" sz="3700" b="1" dirty="0" smtClean="0">
                <a:solidFill>
                  <a:srgbClr val="141A30"/>
                </a:solidFill>
              </a:rPr>
              <a:t>–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Vĩ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73282" y="2562269"/>
            <a:ext cx="1666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>
                <a:latin typeface="Times New Roman" charset="0"/>
                <a:ea typeface="Arial" charset="0"/>
              </a:rPr>
              <a:t>Cunningsworth</a:t>
            </a:r>
            <a:r>
              <a:rPr lang="en-US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671" y="1544432"/>
            <a:ext cx="7102548" cy="4025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66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2054" y="1259439"/>
            <a:ext cx="3906376" cy="158341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5965" y="4160748"/>
            <a:ext cx="3906376" cy="158341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6525917" y="1748695"/>
            <a:ext cx="2041779" cy="3585307"/>
          </a:xfrm>
          <a:prstGeom prst="rect">
            <a:avLst/>
          </a:prstGeom>
          <a:solidFill>
            <a:srgbClr val="141A30">
              <a:alpha val="46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229" y="1773414"/>
            <a:ext cx="2051537" cy="3570357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087606" y="331312"/>
            <a:ext cx="8001238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hình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Vĩ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&amp; Vi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endParaRPr lang="en-US" sz="3700" b="1" dirty="0" smtClean="0">
              <a:solidFill>
                <a:srgbClr val="141A30"/>
              </a:solidFill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064829" y="1773414"/>
            <a:ext cx="2698018" cy="106943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Vĩ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mô</a:t>
            </a: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16" name="Subtitle 2"/>
          <p:cNvSpPr txBox="1">
            <a:spLocks/>
          </p:cNvSpPr>
          <p:nvPr/>
        </p:nvSpPr>
        <p:spPr>
          <a:xfrm>
            <a:off x="4253023" y="4401879"/>
            <a:ext cx="1834605" cy="42530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50000"/>
              </a:lnSpc>
              <a:buNone/>
            </a:pPr>
            <a:r>
              <a:rPr lang="en-US" sz="2000" b="1" dirty="0" smtClean="0">
                <a:solidFill>
                  <a:schemeClr val="bg2"/>
                </a:solidFill>
              </a:rPr>
              <a:t>Vi </a:t>
            </a:r>
            <a:r>
              <a:rPr lang="en-US" sz="2000" b="1" dirty="0" err="1" smtClean="0">
                <a:solidFill>
                  <a:schemeClr val="bg2"/>
                </a:solidFill>
              </a:rPr>
              <a:t>mô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71" y="1597512"/>
            <a:ext cx="2459732" cy="4280752"/>
          </a:xfrm>
          <a:prstGeom prst="rect">
            <a:avLst/>
          </a:prstGeom>
        </p:spPr>
      </p:pic>
      <p:sp>
        <p:nvSpPr>
          <p:cNvPr id="20" name="Subtitle 2"/>
          <p:cNvSpPr txBox="1">
            <a:spLocks/>
          </p:cNvSpPr>
          <p:nvPr/>
        </p:nvSpPr>
        <p:spPr>
          <a:xfrm>
            <a:off x="814428" y="1909314"/>
            <a:ext cx="2123400" cy="3424688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1800" dirty="0" smtClean="0">
                <a:solidFill>
                  <a:schemeClr val="bg2"/>
                </a:solidFill>
              </a:rPr>
              <a:t>• </a:t>
            </a:r>
            <a:r>
              <a:rPr lang="en-US" sz="2800" dirty="0" err="1" smtClean="0">
                <a:solidFill>
                  <a:schemeClr val="bg2"/>
                </a:solidFill>
              </a:rPr>
              <a:t>Mức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độ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ảnh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hưởng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đến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cá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nhân</a:t>
            </a:r>
            <a:r>
              <a:rPr lang="en-US" sz="2800" dirty="0" smtClean="0">
                <a:solidFill>
                  <a:schemeClr val="bg2"/>
                </a:solidFill>
              </a:rPr>
              <a:t>, </a:t>
            </a:r>
            <a:r>
              <a:rPr lang="en-US" sz="2800" dirty="0" err="1">
                <a:solidFill>
                  <a:schemeClr val="bg2"/>
                </a:solidFill>
              </a:rPr>
              <a:t>n</a:t>
            </a:r>
            <a:r>
              <a:rPr lang="en-US" sz="2800" dirty="0" err="1" smtClean="0">
                <a:solidFill>
                  <a:schemeClr val="bg2"/>
                </a:solidFill>
              </a:rPr>
              <a:t>hóm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nhỏ</a:t>
            </a:r>
            <a:r>
              <a:rPr lang="en-US" sz="2800" dirty="0" smtClean="0">
                <a:solidFill>
                  <a:schemeClr val="bg2"/>
                </a:solidFill>
              </a:rPr>
              <a:t/>
            </a:r>
            <a:br>
              <a:rPr lang="en-US" sz="2800" dirty="0" smtClean="0">
                <a:solidFill>
                  <a:schemeClr val="bg2"/>
                </a:solidFill>
              </a:rPr>
            </a:br>
            <a:r>
              <a:rPr lang="en-US" sz="2800" dirty="0" smtClean="0">
                <a:solidFill>
                  <a:schemeClr val="bg2"/>
                </a:solidFill>
              </a:rPr>
              <a:t>   </a:t>
            </a:r>
            <a:endParaRPr lang="en-US" sz="2800" dirty="0">
              <a:solidFill>
                <a:schemeClr val="bg2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800" dirty="0">
                <a:solidFill>
                  <a:schemeClr val="bg2"/>
                </a:solidFill>
              </a:rPr>
              <a:t>• </a:t>
            </a:r>
            <a:r>
              <a:rPr lang="en-US" sz="2800" dirty="0" err="1" smtClean="0">
                <a:solidFill>
                  <a:schemeClr val="bg2"/>
                </a:solidFill>
              </a:rPr>
              <a:t>Vận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dụng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kiến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thức</a:t>
            </a:r>
            <a:r>
              <a:rPr lang="en-US" sz="2800" dirty="0">
                <a:solidFill>
                  <a:schemeClr val="bg2"/>
                </a:solidFill>
              </a:rPr>
              <a:t>,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kỹ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năng</a:t>
            </a:r>
            <a:r>
              <a:rPr lang="en-US" sz="2800" dirty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vào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công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việc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và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cuộc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sống</a:t>
            </a:r>
            <a:endParaRPr lang="en-US" sz="2800" dirty="0">
              <a:solidFill>
                <a:schemeClr val="bg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503465" y="1446028"/>
            <a:ext cx="5162310" cy="4298130"/>
          </a:xfrm>
          <a:prstGeom prst="rect">
            <a:avLst/>
          </a:prstGeom>
          <a:solidFill>
            <a:srgbClr val="141A3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6652918" y="1773414"/>
            <a:ext cx="4468737" cy="331635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None/>
            </a:pPr>
            <a:r>
              <a:rPr lang="en-US" sz="1800" dirty="0" smtClean="0">
                <a:solidFill>
                  <a:schemeClr val="bg2"/>
                </a:solidFill>
              </a:rPr>
              <a:t>• </a:t>
            </a:r>
            <a:r>
              <a:rPr lang="en-US" sz="2800" dirty="0" err="1" smtClean="0">
                <a:solidFill>
                  <a:schemeClr val="bg2"/>
                </a:solidFill>
              </a:rPr>
              <a:t>Mức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độ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ảnh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hưởng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của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giáo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trình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đối</a:t>
            </a:r>
            <a:r>
              <a:rPr lang="en-US" sz="2800" dirty="0" smtClean="0">
                <a:solidFill>
                  <a:schemeClr val="bg2"/>
                </a:solidFill>
              </a:rPr>
              <a:t>  </a:t>
            </a:r>
            <a:r>
              <a:rPr lang="en-US" sz="2800" dirty="0" err="1" smtClean="0">
                <a:solidFill>
                  <a:schemeClr val="bg2"/>
                </a:solidFill>
              </a:rPr>
              <a:t>với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mục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tiêu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đào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tạo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của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chương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trình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endParaRPr lang="en-US" sz="2800" dirty="0">
              <a:solidFill>
                <a:schemeClr val="bg2"/>
              </a:solidFill>
            </a:endParaRPr>
          </a:p>
          <a:p>
            <a:pPr marL="0" lvl="0" indent="0">
              <a:buNone/>
            </a:pPr>
            <a:r>
              <a:rPr lang="en-US" sz="2800" dirty="0" smtClean="0">
                <a:solidFill>
                  <a:schemeClr val="bg2"/>
                </a:solidFill>
              </a:rPr>
              <a:t>• </a:t>
            </a:r>
            <a:r>
              <a:rPr lang="en-US" sz="2800" dirty="0" err="1" smtClean="0">
                <a:solidFill>
                  <a:schemeClr val="bg2"/>
                </a:solidFill>
              </a:rPr>
              <a:t>Liên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smtClean="0">
                <a:solidFill>
                  <a:schemeClr val="bg2"/>
                </a:solidFill>
              </a:rPr>
              <a:t>quan </a:t>
            </a:r>
            <a:r>
              <a:rPr lang="en-US" sz="2800" dirty="0" err="1" smtClean="0">
                <a:solidFill>
                  <a:schemeClr val="bg2"/>
                </a:solidFill>
              </a:rPr>
              <a:t>đến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lợi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ích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có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được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khi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tiếp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tục</a:t>
            </a:r>
            <a:r>
              <a:rPr lang="en-US" sz="2800" dirty="0" smtClean="0">
                <a:solidFill>
                  <a:schemeClr val="bg2"/>
                </a:solidFill>
              </a:rPr>
              <a:t> , </a:t>
            </a:r>
            <a:r>
              <a:rPr lang="en-US" sz="2800" dirty="0" err="1" smtClean="0">
                <a:solidFill>
                  <a:schemeClr val="bg2"/>
                </a:solidFill>
              </a:rPr>
              <a:t>thay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đổi</a:t>
            </a:r>
            <a:r>
              <a:rPr lang="en-US" sz="2800" dirty="0" smtClean="0">
                <a:solidFill>
                  <a:schemeClr val="bg2"/>
                </a:solidFill>
              </a:rPr>
              <a:t> hay </a:t>
            </a:r>
            <a:r>
              <a:rPr lang="en-US" sz="2800" dirty="0" err="1" smtClean="0">
                <a:solidFill>
                  <a:schemeClr val="bg2"/>
                </a:solidFill>
              </a:rPr>
              <a:t>cải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tiến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giáo</a:t>
            </a:r>
            <a:r>
              <a:rPr lang="en-US" sz="2800" dirty="0" smtClean="0">
                <a:solidFill>
                  <a:schemeClr val="bg2"/>
                </a:solidFill>
              </a:rPr>
              <a:t> </a:t>
            </a:r>
            <a:r>
              <a:rPr lang="en-US" sz="2800" dirty="0" err="1" smtClean="0">
                <a:solidFill>
                  <a:schemeClr val="bg2"/>
                </a:solidFill>
              </a:rPr>
              <a:t>trình</a:t>
            </a:r>
            <a:endParaRPr lang="en-US" sz="2800" dirty="0">
              <a:solidFill>
                <a:schemeClr val="bg2"/>
              </a:solidFill>
            </a:endParaRPr>
          </a:p>
          <a:p>
            <a:pPr marL="0" lvl="0" indent="0">
              <a:buNone/>
            </a:pPr>
            <a:endParaRPr lang="en-US" altLang="en-US" sz="1800" dirty="0">
              <a:solidFill>
                <a:schemeClr val="bg2"/>
              </a:solidFill>
              <a:latin typeface="Verdana" panose="020B060403050404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34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1621693" y="0"/>
            <a:ext cx="8860692" cy="175601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>
                <a:solidFill>
                  <a:srgbClr val="141A30"/>
                </a:solidFill>
              </a:rPr>
              <a:t/>
            </a:r>
            <a:br>
              <a:rPr lang="en-US" sz="3700" b="1" dirty="0">
                <a:solidFill>
                  <a:srgbClr val="141A30"/>
                </a:solidFill>
              </a:rPr>
            </a:br>
            <a:r>
              <a:rPr lang="en-US" sz="1800" i="1" dirty="0"/>
              <a:t> </a:t>
            </a:r>
            <a:r>
              <a:rPr lang="en-US" sz="4000" b="1" dirty="0" err="1"/>
              <a:t>Mô</a:t>
            </a:r>
            <a:r>
              <a:rPr lang="en-US" sz="4000" b="1" dirty="0"/>
              <a:t> </a:t>
            </a:r>
            <a:r>
              <a:rPr lang="en-US" sz="4000" b="1" dirty="0" err="1"/>
              <a:t>hình</a:t>
            </a:r>
            <a:r>
              <a:rPr lang="en-US" sz="4000" b="1" dirty="0"/>
              <a:t> </a:t>
            </a:r>
            <a:r>
              <a:rPr lang="en-US" sz="4000" b="1" dirty="0" err="1"/>
              <a:t>đánh</a:t>
            </a:r>
            <a:r>
              <a:rPr lang="en-US" sz="4000" b="1" dirty="0"/>
              <a:t> </a:t>
            </a:r>
            <a:r>
              <a:rPr lang="en-US" sz="4000" b="1" dirty="0" err="1"/>
              <a:t>giá</a:t>
            </a:r>
            <a:r>
              <a:rPr lang="en-US" sz="4000" b="1" dirty="0"/>
              <a:t> </a:t>
            </a:r>
            <a:r>
              <a:rPr lang="en-US" sz="4000" b="1" dirty="0" err="1"/>
              <a:t>của</a:t>
            </a:r>
            <a:r>
              <a:rPr lang="en-US" sz="4000" b="1" dirty="0"/>
              <a:t> </a:t>
            </a:r>
            <a:r>
              <a:rPr lang="en-US" sz="4000" b="1" dirty="0" err="1"/>
              <a:t>Cunningsworth</a:t>
            </a:r>
            <a:r>
              <a:rPr lang="en-US" sz="4000" b="1" dirty="0"/>
              <a:t> </a:t>
            </a:r>
            <a:endParaRPr lang="en-US" sz="4000" b="1" dirty="0" smtClean="0">
              <a:solidFill>
                <a:srgbClr val="141A3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91" y="1806913"/>
            <a:ext cx="2418244" cy="24182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406" y="2038333"/>
            <a:ext cx="2186824" cy="2186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28" y="2038333"/>
            <a:ext cx="2186824" cy="2186824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>
          <a:xfrm>
            <a:off x="1201994" y="2898467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Trước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khi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sử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dụng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4718909" y="2888696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Đang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sử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dụng</a:t>
            </a: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8226062" y="2751931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smtClean="0">
                <a:solidFill>
                  <a:schemeClr val="bg2"/>
                </a:solidFill>
              </a:rPr>
              <a:t>Sau </a:t>
            </a:r>
            <a:r>
              <a:rPr lang="en-US" sz="2000" b="1" dirty="0" err="1" smtClean="0">
                <a:solidFill>
                  <a:schemeClr val="bg2"/>
                </a:solidFill>
              </a:rPr>
              <a:t>khi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sử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dụng</a:t>
            </a: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70121" y="5085291"/>
            <a:ext cx="4813669" cy="7379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err="1"/>
              <a:t>D</a:t>
            </a:r>
            <a:r>
              <a:rPr lang="en-US" sz="2400" b="1" dirty="0" err="1" smtClean="0"/>
              <a:t>ư</a:t>
            </a:r>
            <a:r>
              <a:rPr lang="en-US" sz="2400" b="1" dirty="0" smtClean="0"/>
              <a:t>̣ </a:t>
            </a:r>
            <a:r>
              <a:rPr lang="en-US" sz="2400" b="1" dirty="0" err="1"/>
              <a:t>đoán</a:t>
            </a:r>
            <a:r>
              <a:rPr lang="en-US" sz="2400" b="1" dirty="0"/>
              <a:t> </a:t>
            </a:r>
            <a:r>
              <a:rPr lang="en-US" sz="2400" b="1" dirty="0" err="1"/>
              <a:t>gia</a:t>
            </a:r>
            <a:r>
              <a:rPr lang="en-US" sz="2400" b="1" dirty="0"/>
              <a:t>́ trị </a:t>
            </a:r>
            <a:r>
              <a:rPr lang="en-US" sz="2400" b="1" dirty="0" err="1"/>
              <a:t>của</a:t>
            </a:r>
            <a:r>
              <a:rPr lang="en-US" sz="2400" b="1" dirty="0"/>
              <a:t> </a:t>
            </a:r>
            <a:r>
              <a:rPr lang="en-US" sz="2400" b="1" dirty="0" err="1"/>
              <a:t>giáo</a:t>
            </a:r>
            <a:r>
              <a:rPr lang="en-US" sz="2400" b="1" dirty="0"/>
              <a:t> </a:t>
            </a:r>
            <a:r>
              <a:rPr lang="en-US" sz="2400" b="1" dirty="0" err="1" smtClean="0"/>
              <a:t>trình</a:t>
            </a:r>
            <a:endParaRPr lang="en-US" sz="2400" b="1" dirty="0" smtClean="0"/>
          </a:p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smtClean="0"/>
              <a:t> </a:t>
            </a:r>
            <a:r>
              <a:rPr lang="en-US" sz="2400" b="1" dirty="0" err="1"/>
              <a:t>đối</a:t>
            </a:r>
            <a:r>
              <a:rPr lang="en-US" sz="2400" b="1" dirty="0"/>
              <a:t> </a:t>
            </a:r>
            <a:r>
              <a:rPr lang="en-US" sz="2400" b="1" dirty="0" err="1"/>
              <a:t>với</a:t>
            </a:r>
            <a:r>
              <a:rPr lang="en-US" sz="2400" b="1" dirty="0"/>
              <a:t> </a:t>
            </a:r>
            <a:r>
              <a:rPr lang="en-US" sz="2400" b="1" dirty="0" err="1"/>
              <a:t>người</a:t>
            </a:r>
            <a:r>
              <a:rPr lang="en-US" sz="2400" b="1" dirty="0"/>
              <a:t> </a:t>
            </a:r>
            <a:r>
              <a:rPr lang="en-US" sz="2400" b="1" dirty="0" err="1"/>
              <a:t>dùng</a:t>
            </a:r>
            <a:endParaRPr lang="en-US" sz="2400" b="1" dirty="0" smtClean="0">
              <a:solidFill>
                <a:srgbClr val="141A30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390292" y="4251474"/>
            <a:ext cx="5372699" cy="9946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endParaRPr lang="en-US" sz="1800" dirty="0">
              <a:solidFill>
                <a:srgbClr val="141A30"/>
              </a:solidFill>
            </a:endParaRPr>
          </a:p>
        </p:txBody>
      </p:sp>
      <p:sp>
        <p:nvSpPr>
          <p:cNvPr id="23" name="Subtitle 2"/>
          <p:cNvSpPr txBox="1">
            <a:spLocks/>
          </p:cNvSpPr>
          <p:nvPr/>
        </p:nvSpPr>
        <p:spPr>
          <a:xfrm>
            <a:off x="7172088" y="5246078"/>
            <a:ext cx="5395596" cy="4556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err="1" smtClean="0"/>
              <a:t>Đánh</a:t>
            </a:r>
            <a:r>
              <a:rPr lang="en-US" sz="2400" b="1" dirty="0" smtClean="0"/>
              <a:t> </a:t>
            </a:r>
            <a:r>
              <a:rPr lang="en-US" sz="2400" b="1" dirty="0" err="1"/>
              <a:t>gia</a:t>
            </a:r>
            <a:r>
              <a:rPr lang="en-US" sz="2400" b="1" dirty="0"/>
              <a:t>́ </a:t>
            </a:r>
            <a:r>
              <a:rPr lang="en-US" sz="2400" b="1" dirty="0" err="1"/>
              <a:t>tính</a:t>
            </a:r>
            <a:r>
              <a:rPr lang="en-US" sz="2400" b="1" dirty="0"/>
              <a:t> </a:t>
            </a:r>
            <a:r>
              <a:rPr lang="en-US" sz="2400" b="1" dirty="0" err="1"/>
              <a:t>phu</a:t>
            </a:r>
            <a:r>
              <a:rPr lang="en-US" sz="2400" b="1" dirty="0"/>
              <a:t>̀ </a:t>
            </a:r>
            <a:r>
              <a:rPr lang="en-US" sz="2400" b="1" dirty="0" err="1" smtClean="0"/>
              <a:t>hợp</a:t>
            </a:r>
            <a:r>
              <a:rPr lang="en-US" sz="2400" b="1" dirty="0" smtClean="0"/>
              <a:t> </a:t>
            </a:r>
          </a:p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err="1"/>
              <a:t>trong</a:t>
            </a:r>
            <a:r>
              <a:rPr lang="en-US" sz="2400" b="1" dirty="0"/>
              <a:t> </a:t>
            </a:r>
            <a:r>
              <a:rPr lang="en-US" sz="2400" b="1" dirty="0" err="1"/>
              <a:t>một</a:t>
            </a:r>
            <a:r>
              <a:rPr lang="en-US" sz="2400" b="1" dirty="0"/>
              <a:t> </a:t>
            </a:r>
            <a:r>
              <a:rPr lang="en-US" sz="2400" b="1" dirty="0" err="1"/>
              <a:t>giai</a:t>
            </a:r>
            <a:r>
              <a:rPr lang="en-US" sz="2400" b="1" dirty="0"/>
              <a:t> </a:t>
            </a:r>
            <a:r>
              <a:rPr lang="en-US" sz="2400" b="1" dirty="0" err="1"/>
              <a:t>đoạn</a:t>
            </a:r>
            <a:r>
              <a:rPr lang="en-US" sz="2400" b="1" dirty="0"/>
              <a:t> </a:t>
            </a:r>
            <a:r>
              <a:rPr lang="en-US" sz="2400" b="1" dirty="0" err="1"/>
              <a:t>sư</a:t>
            </a:r>
            <a:r>
              <a:rPr lang="en-US" sz="2400" b="1" dirty="0"/>
              <a:t>̉ </a:t>
            </a:r>
            <a:r>
              <a:rPr lang="en-US" sz="2400" b="1" dirty="0" err="1"/>
              <a:t>dụng</a:t>
            </a:r>
            <a:r>
              <a:rPr lang="en-US" sz="2400" b="1" dirty="0"/>
              <a:t> </a:t>
            </a:r>
            <a:r>
              <a:rPr lang="en-US" sz="2400" b="1" dirty="0" err="1" smtClean="0"/>
              <a:t>liên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tục</a:t>
            </a:r>
            <a:endParaRPr lang="en-US" sz="2400" b="1" dirty="0">
              <a:solidFill>
                <a:srgbClr val="141A30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497" y="2725614"/>
            <a:ext cx="654030" cy="81226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882" y="2725614"/>
            <a:ext cx="654030" cy="8122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01497" y="4200579"/>
            <a:ext cx="5006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     </a:t>
            </a:r>
            <a:r>
              <a:rPr lang="en-US" sz="2400" b="1" dirty="0" err="1">
                <a:latin typeface="Calibri" charset="0"/>
                <a:ea typeface="Calibri" charset="0"/>
                <a:cs typeface="Calibri" charset="0"/>
              </a:rPr>
              <a:t>S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ư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̣ 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phù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hợp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>
                <a:latin typeface="Calibri" charset="0"/>
                <a:ea typeface="Calibri" charset="0"/>
                <a:cs typeface="Calibri" charset="0"/>
              </a:rPr>
              <a:t>của</a:t>
            </a: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>
                <a:latin typeface="Calibri" charset="0"/>
                <a:ea typeface="Calibri" charset="0"/>
                <a:cs typeface="Calibri" charset="0"/>
              </a:rPr>
              <a:t>giáo</a:t>
            </a: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>
                <a:latin typeface="Calibri" charset="0"/>
                <a:ea typeface="Calibri" charset="0"/>
                <a:cs typeface="Calibri" charset="0"/>
              </a:rPr>
              <a:t>trình</a:t>
            </a: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có </a:t>
            </a:r>
          </a:p>
          <a:p>
            <a:pPr algn="ctr"/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liên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quan</a:t>
            </a: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đến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>
                <a:latin typeface="Calibri" charset="0"/>
                <a:ea typeface="Calibri" charset="0"/>
                <a:cs typeface="Calibri" charset="0"/>
              </a:rPr>
              <a:t>những</a:t>
            </a: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yêu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sz="2400" b="1" dirty="0" err="1" smtClean="0">
                <a:latin typeface="Calibri" charset="0"/>
                <a:ea typeface="Calibri" charset="0"/>
                <a:cs typeface="Calibri" charset="0"/>
              </a:rPr>
              <a:t>cầu</a:t>
            </a:r>
            <a:r>
              <a:rPr lang="en-US" sz="2400" b="1" dirty="0" smtClean="0">
                <a:latin typeface="Calibri" charset="0"/>
                <a:ea typeface="Calibri" charset="0"/>
                <a:cs typeface="Calibri" charset="0"/>
              </a:rPr>
              <a:t> cụ </a:t>
            </a:r>
            <a:r>
              <a:rPr lang="en-US" sz="2400" b="1" dirty="0" err="1">
                <a:latin typeface="Calibri" charset="0"/>
                <a:ea typeface="Calibri" charset="0"/>
                <a:cs typeface="Calibri" charset="0"/>
              </a:rPr>
              <a:t>thê</a:t>
            </a:r>
            <a:r>
              <a:rPr lang="en-US" sz="2400" b="1" dirty="0">
                <a:latin typeface="Calibri" charset="0"/>
                <a:ea typeface="Calibri" charset="0"/>
                <a:cs typeface="Calibri" charset="0"/>
              </a:rPr>
              <a:t>̉ </a:t>
            </a:r>
          </a:p>
        </p:txBody>
      </p:sp>
    </p:spTree>
    <p:extLst>
      <p:ext uri="{BB962C8B-B14F-4D97-AF65-F5344CB8AC3E}">
        <p14:creationId xmlns:p14="http://schemas.microsoft.com/office/powerpoint/2010/main" val="1322847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767" y="1524891"/>
            <a:ext cx="6139849" cy="913436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1621693" y="331312"/>
            <a:ext cx="8860692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>
                <a:solidFill>
                  <a:srgbClr val="141A30"/>
                </a:solidFill>
              </a:rPr>
              <a:t/>
            </a:r>
            <a:br>
              <a:rPr lang="en-US" sz="3700" b="1" dirty="0">
                <a:solidFill>
                  <a:srgbClr val="141A30"/>
                </a:solidFill>
              </a:rPr>
            </a:br>
            <a:endParaRPr lang="en-US" sz="1800" dirty="0" smtClean="0">
              <a:solidFill>
                <a:srgbClr val="141A3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381" y="2681174"/>
            <a:ext cx="2342242" cy="234224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474" y="2716489"/>
            <a:ext cx="2535338" cy="232092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521" y="2720807"/>
            <a:ext cx="2296632" cy="2296632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>
          <a:xfrm>
            <a:off x="1779659" y="4179619"/>
            <a:ext cx="2165822" cy="11722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endParaRPr lang="en-US" sz="1600" b="1" dirty="0" smtClean="0">
              <a:solidFill>
                <a:schemeClr val="bg2"/>
              </a:solidFill>
            </a:endParaRP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4983966" y="4062389"/>
            <a:ext cx="2165822" cy="11722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1600" b="1" dirty="0" smtClean="0">
                <a:solidFill>
                  <a:schemeClr val="bg2"/>
                </a:solidFill>
              </a:rPr>
              <a:t/>
            </a:r>
            <a:br>
              <a:rPr lang="en-US" sz="1600" b="1" dirty="0" smtClean="0">
                <a:solidFill>
                  <a:schemeClr val="bg2"/>
                </a:solidFill>
              </a:rPr>
            </a:br>
            <a:r>
              <a:rPr lang="en-US" sz="1600" b="1" dirty="0" smtClean="0">
                <a:solidFill>
                  <a:schemeClr val="bg2"/>
                </a:solidFill>
              </a:rPr>
              <a:t/>
            </a:r>
            <a:br>
              <a:rPr lang="en-US" sz="1600" b="1" dirty="0" smtClean="0">
                <a:solidFill>
                  <a:schemeClr val="bg2"/>
                </a:solidFill>
              </a:rPr>
            </a:br>
            <a:endParaRPr lang="en-US" sz="1600" b="1" dirty="0" smtClean="0">
              <a:solidFill>
                <a:schemeClr val="bg2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8198049" y="3066008"/>
            <a:ext cx="2284336" cy="212959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endParaRPr lang="en-US" sz="1600" b="1" dirty="0" smtClean="0">
              <a:solidFill>
                <a:schemeClr val="bg2"/>
              </a:solidFill>
            </a:endParaRPr>
          </a:p>
        </p:txBody>
      </p:sp>
      <p:sp>
        <p:nvSpPr>
          <p:cNvPr id="48" name="Subtitle 2"/>
          <p:cNvSpPr txBox="1">
            <a:spLocks/>
          </p:cNvSpPr>
          <p:nvPr/>
        </p:nvSpPr>
        <p:spPr>
          <a:xfrm>
            <a:off x="3763338" y="1796557"/>
            <a:ext cx="4638720" cy="120011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endParaRPr lang="en-US" sz="4000" b="1" dirty="0" smtClean="0">
              <a:solidFill>
                <a:schemeClr val="bg2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09284" y="574158"/>
            <a:ext cx="7430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i="1" dirty="0"/>
              <a:t> </a:t>
            </a:r>
            <a:r>
              <a:rPr lang="en-US" sz="4000" b="1" dirty="0" err="1"/>
              <a:t>Mô</a:t>
            </a:r>
            <a:r>
              <a:rPr lang="en-US" sz="4000" b="1" dirty="0"/>
              <a:t> </a:t>
            </a:r>
            <a:r>
              <a:rPr lang="en-US" sz="4000" b="1" dirty="0" err="1"/>
              <a:t>hình</a:t>
            </a:r>
            <a:r>
              <a:rPr lang="en-US" sz="4000" b="1" dirty="0"/>
              <a:t> </a:t>
            </a:r>
            <a:r>
              <a:rPr lang="en-US" sz="4000" b="1" dirty="0" err="1"/>
              <a:t>đánh</a:t>
            </a:r>
            <a:r>
              <a:rPr lang="en-US" sz="4000" b="1" dirty="0"/>
              <a:t> </a:t>
            </a:r>
            <a:r>
              <a:rPr lang="en-US" sz="4000" b="1" dirty="0" err="1"/>
              <a:t>giá</a:t>
            </a:r>
            <a:r>
              <a:rPr lang="en-US" sz="4000" b="1" dirty="0"/>
              <a:t> </a:t>
            </a:r>
            <a:r>
              <a:rPr lang="en-US" sz="4000" b="1" dirty="0" err="1"/>
              <a:t>của</a:t>
            </a:r>
            <a:r>
              <a:rPr lang="en-US" sz="4000" b="1" dirty="0"/>
              <a:t> </a:t>
            </a:r>
            <a:r>
              <a:rPr lang="en-US" sz="4000" b="1" dirty="0" smtClean="0"/>
              <a:t>Grant</a:t>
            </a:r>
            <a:endParaRPr lang="en-US" sz="4000" dirty="0"/>
          </a:p>
        </p:txBody>
      </p:sp>
      <p:sp>
        <p:nvSpPr>
          <p:cNvPr id="3" name="Rectangle 2"/>
          <p:cNvSpPr/>
          <p:nvPr/>
        </p:nvSpPr>
        <p:spPr>
          <a:xfrm>
            <a:off x="1084520" y="3373772"/>
            <a:ext cx="22966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Times New Roman" charset="0"/>
                <a:ea typeface="Arial" charset="0"/>
              </a:rPr>
              <a:t>Đánh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giá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endParaRPr lang="en-US" sz="2400" b="1" dirty="0" smtClean="0">
              <a:latin typeface="Times New Roman" charset="0"/>
              <a:ea typeface="Arial" charset="0"/>
            </a:endParaRPr>
          </a:p>
          <a:p>
            <a:pPr algn="ctr"/>
            <a:r>
              <a:rPr lang="en-US" sz="2400" b="1" dirty="0" err="1" smtClean="0">
                <a:latin typeface="Times New Roman" charset="0"/>
                <a:ea typeface="Arial" charset="0"/>
              </a:rPr>
              <a:t>sơ</a:t>
            </a:r>
            <a:r>
              <a:rPr lang="en-US" sz="2400" b="1" dirty="0" smtClean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bộ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endParaRPr lang="en-US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5374524" y="3567946"/>
            <a:ext cx="17752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err="1">
                <a:latin typeface="Times New Roman" charset="0"/>
                <a:ea typeface="Arial" charset="0"/>
              </a:rPr>
              <a:t>Đánh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giá</a:t>
            </a:r>
            <a:r>
              <a:rPr lang="en-US" sz="2400" b="1" dirty="0">
                <a:latin typeface="Times New Roman" charset="0"/>
                <a:ea typeface="Arial" charset="0"/>
              </a:rPr>
              <a:t> chi </a:t>
            </a:r>
            <a:r>
              <a:rPr lang="en-US" sz="2400" b="1" dirty="0" err="1">
                <a:latin typeface="Times New Roman" charset="0"/>
                <a:ea typeface="Arial" charset="0"/>
              </a:rPr>
              <a:t>tiết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endParaRPr lang="en-US" sz="2400" b="1" dirty="0"/>
          </a:p>
        </p:txBody>
      </p:sp>
      <p:sp>
        <p:nvSpPr>
          <p:cNvPr id="5" name="Rectangle 4"/>
          <p:cNvSpPr/>
          <p:nvPr/>
        </p:nvSpPr>
        <p:spPr>
          <a:xfrm>
            <a:off x="8975629" y="3567946"/>
            <a:ext cx="21701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>
                <a:latin typeface="Times New Roman" charset="0"/>
                <a:ea typeface="Arial" charset="0"/>
              </a:rPr>
              <a:t>Đánh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giá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smtClean="0">
                <a:latin typeface="Times New Roman" charset="0"/>
                <a:ea typeface="Arial" charset="0"/>
              </a:rPr>
              <a:t>TL </a:t>
            </a:r>
            <a:r>
              <a:rPr lang="en-US" sz="2400" b="1" dirty="0" err="1" smtClean="0">
                <a:latin typeface="Times New Roman" charset="0"/>
                <a:ea typeface="Arial" charset="0"/>
              </a:rPr>
              <a:t>đang</a:t>
            </a:r>
            <a:r>
              <a:rPr lang="en-US" sz="2400" b="1" dirty="0" smtClean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sử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dụng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72928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6291</TotalTime>
  <Words>448</Words>
  <Application>Microsoft Macintosh PowerPoint</Application>
  <PresentationFormat>Widescreen</PresentationFormat>
  <Paragraphs>74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Arial</vt:lpstr>
      <vt:lpstr>Calibri</vt:lpstr>
      <vt:lpstr>Mangal</vt:lpstr>
      <vt:lpstr>Times New Roman</vt:lpstr>
      <vt:lpstr>Verdana</vt:lpstr>
      <vt:lpstr>Wingdings</vt:lpstr>
      <vt:lpstr>Educational subjects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Hằng Trần</dc:creator>
  <cp:lastModifiedBy>Nguyen Thi  Nguyet Anh</cp:lastModifiedBy>
  <cp:revision>137</cp:revision>
  <dcterms:created xsi:type="dcterms:W3CDTF">2018-10-03T22:12:20Z</dcterms:created>
  <dcterms:modified xsi:type="dcterms:W3CDTF">2020-01-16T18:22:18Z</dcterms:modified>
</cp:coreProperties>
</file>