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2"/>
  </p:notesMasterIdLst>
  <p:handoutMasterIdLst>
    <p:handoutMasterId r:id="rId13"/>
  </p:handoutMasterIdLst>
  <p:sldIdLst>
    <p:sldId id="261" r:id="rId2"/>
    <p:sldId id="279" r:id="rId3"/>
    <p:sldId id="284" r:id="rId4"/>
    <p:sldId id="285" r:id="rId5"/>
    <p:sldId id="287" r:id="rId6"/>
    <p:sldId id="288" r:id="rId7"/>
    <p:sldId id="289" r:id="rId8"/>
    <p:sldId id="307" r:id="rId9"/>
    <p:sldId id="308" r:id="rId10"/>
    <p:sldId id="276" r:id="rId1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33CC"/>
    <a:srgbClr val="00FFFF"/>
    <a:srgbClr val="0618C6"/>
    <a:srgbClr val="040F76"/>
    <a:srgbClr val="02187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6"/>
    <p:restoredTop sz="93111"/>
  </p:normalViewPr>
  <p:slideViewPr>
    <p:cSldViewPr>
      <p:cViewPr varScale="1">
        <p:scale>
          <a:sx n="103" d="100"/>
          <a:sy n="103" d="100"/>
        </p:scale>
        <p:origin x="151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70781633-7907-4790-82EF-CB7220ABC9BA}" type="datetimeFigureOut">
              <a:rPr lang="en-US" smtClean="0"/>
              <a:t>7/17/20</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0CA2E55B-E765-41C8-B232-2CDF2C3A3450}" type="slidenum">
              <a:rPr lang="en-US" smtClean="0"/>
              <a:t>‹#›</a:t>
            </a:fld>
            <a:endParaRPr lang="en-US"/>
          </a:p>
        </p:txBody>
      </p:sp>
    </p:spTree>
    <p:extLst>
      <p:ext uri="{BB962C8B-B14F-4D97-AF65-F5344CB8AC3E}">
        <p14:creationId xmlns:p14="http://schemas.microsoft.com/office/powerpoint/2010/main" val="1262187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990E2DB7-F898-704C-AE81-FB8F306B383F}" type="datetimeFigureOut">
              <a:t>7/17/20</a:t>
            </a:fld>
            <a:endParaRPr lang="en-US"/>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4DF30DF8-F3AA-1F43-B5E6-0A41AB63C249}" type="slidenum">
              <a:t>‹#›</a:t>
            </a:fld>
            <a:endParaRPr lang="en-US"/>
          </a:p>
        </p:txBody>
      </p:sp>
    </p:spTree>
    <p:extLst>
      <p:ext uri="{BB962C8B-B14F-4D97-AF65-F5344CB8AC3E}">
        <p14:creationId xmlns:p14="http://schemas.microsoft.com/office/powerpoint/2010/main" val="24083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BA1DA1-836A-4765-9B41-1F1B1BD11D04}" type="datetimeFigureOut">
              <a:rPr lang="en-US" smtClean="0"/>
              <a:t>7/17/20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136367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A1DA1-836A-4765-9B41-1F1B1BD11D04}" type="datetimeFigureOut">
              <a:rPr lang="en-US" smtClean="0"/>
              <a:t>7/17/20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304518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A1DA1-836A-4765-9B41-1F1B1BD11D04}" type="datetimeFigureOut">
              <a:rPr lang="en-US" smtClean="0"/>
              <a:t>7/17/20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137887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A1DA1-836A-4765-9B41-1F1B1BD11D04}" type="datetimeFigureOut">
              <a:rPr lang="en-US" smtClean="0"/>
              <a:t>7/17/20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261379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A1DA1-836A-4765-9B41-1F1B1BD11D04}" type="datetimeFigureOut">
              <a:rPr lang="en-US" smtClean="0"/>
              <a:t>7/17/20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362143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BA1DA1-836A-4765-9B41-1F1B1BD11D04}" type="datetimeFigureOut">
              <a:rPr lang="en-US" smtClean="0"/>
              <a:t>7/17/20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199211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A1DA1-836A-4765-9B41-1F1B1BD11D04}" type="datetimeFigureOut">
              <a:rPr lang="en-US" smtClean="0"/>
              <a:t>7/17/20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135715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BA1DA1-836A-4765-9B41-1F1B1BD11D04}" type="datetimeFigureOut">
              <a:rPr lang="en-US" smtClean="0"/>
              <a:t>7/17/20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415421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A1DA1-836A-4765-9B41-1F1B1BD11D04}" type="datetimeFigureOut">
              <a:rPr lang="en-US" smtClean="0"/>
              <a:t>7/17/20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378779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A1DA1-836A-4765-9B41-1F1B1BD11D04}" type="datetimeFigureOut">
              <a:rPr lang="en-US" smtClean="0"/>
              <a:t>7/17/20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23409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A1DA1-836A-4765-9B41-1F1B1BD11D04}" type="datetimeFigureOut">
              <a:rPr lang="en-US" smtClean="0"/>
              <a:t>7/17/20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ABDE2-3B9B-4EE1-9461-E144E9BC1B81}" type="slidenum">
              <a:rPr lang="en-US" smtClean="0"/>
              <a:t>‹#›</a:t>
            </a:fld>
            <a:endParaRPr lang="en-US"/>
          </a:p>
        </p:txBody>
      </p:sp>
    </p:spTree>
    <p:extLst>
      <p:ext uri="{BB962C8B-B14F-4D97-AF65-F5344CB8AC3E}">
        <p14:creationId xmlns:p14="http://schemas.microsoft.com/office/powerpoint/2010/main" val="34002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A1DA1-836A-4765-9B41-1F1B1BD11D04}" type="datetimeFigureOut">
              <a:rPr lang="en-US" smtClean="0"/>
              <a:t>7/17/20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ABDE2-3B9B-4EE1-9461-E144E9BC1B81}" type="slidenum">
              <a:rPr lang="en-US" smtClean="0"/>
              <a:t>‹#›</a:t>
            </a:fld>
            <a:endParaRPr lang="en-US"/>
          </a:p>
        </p:txBody>
      </p:sp>
    </p:spTree>
    <p:extLst>
      <p:ext uri="{BB962C8B-B14F-4D97-AF65-F5344CB8AC3E}">
        <p14:creationId xmlns:p14="http://schemas.microsoft.com/office/powerpoint/2010/main" val="5003058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inhumg@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 y="457200"/>
            <a:ext cx="9144000" cy="1077914"/>
            <a:chOff x="0" y="11289"/>
            <a:chExt cx="9144000" cy="810806"/>
          </a:xfrm>
        </p:grpSpPr>
        <p:sp>
          <p:nvSpPr>
            <p:cNvPr id="8" name="TextBox 7"/>
            <p:cNvSpPr txBox="1"/>
            <p:nvPr/>
          </p:nvSpPr>
          <p:spPr>
            <a:xfrm>
              <a:off x="0" y="173869"/>
              <a:ext cx="9144000" cy="648226"/>
            </a:xfrm>
            <a:prstGeom prst="rect">
              <a:avLst/>
            </a:prstGeom>
            <a:solidFill>
              <a:srgbClr val="C00000"/>
            </a:solidFill>
            <a:ln>
              <a:solidFill>
                <a:srgbClr val="C00000"/>
              </a:solidFill>
            </a:ln>
          </p:spPr>
          <p:txBody>
            <a:bodyPr wrap="square" rtlCol="0">
              <a:spAutoFit/>
            </a:bodyPr>
            <a:lstStyle/>
            <a:p>
              <a:pPr algn="ctr">
                <a:spcBef>
                  <a:spcPts val="1800"/>
                </a:spcBef>
              </a:pPr>
              <a:r>
                <a:rPr lang="it-IT" sz="2500" b="1" dirty="0">
                  <a:solidFill>
                    <a:schemeClr val="bg1"/>
                  </a:solidFill>
                  <a:latin typeface="Times New Roman" panose="02020603050405020304" pitchFamily="18" charset="0"/>
                  <a:cs typeface="Times New Roman" panose="02020603050405020304" pitchFamily="18" charset="0"/>
                </a:rPr>
                <a:t>GIẢI PHÁP HOÀN THIỆN THIẾT KẾ CHOÒNG PDC TRUYỀN THỐNG</a:t>
              </a:r>
              <a:r>
                <a:rPr lang="en-US" sz="2500" dirty="0">
                  <a:solidFill>
                    <a:schemeClr val="bg1"/>
                  </a:solidFill>
                  <a:effectLst/>
                  <a:latin typeface="Times New Roman" panose="02020603050405020304" pitchFamily="18" charset="0"/>
                  <a:cs typeface="Times New Roman" panose="02020603050405020304" pitchFamily="18" charset="0"/>
                </a:rPr>
                <a:t> </a:t>
              </a:r>
              <a:endParaRPr lang="en-US" sz="2500" b="1" dirty="0">
                <a:solidFill>
                  <a:schemeClr val="bg1"/>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600200" y="2514600"/>
            <a:ext cx="8458200" cy="3748719"/>
          </a:xfrm>
          <a:prstGeom prst="rect">
            <a:avLst/>
          </a:prstGeom>
          <a:noFill/>
        </p:spPr>
        <p:txBody>
          <a:bodyPr wrap="square" rtlCol="0">
            <a:spAutoFit/>
          </a:bodyPr>
          <a:lstStyle/>
          <a:p>
            <a:pPr lvl="7">
              <a:lnSpc>
                <a:spcPct val="120000"/>
              </a:lnSpc>
            </a:pPr>
            <a:endParaRPr lang="en-US" b="1" dirty="0">
              <a:solidFill>
                <a:srgbClr val="0618C6"/>
              </a:solidFill>
              <a:latin typeface="Arial" pitchFamily="34" charset="0"/>
              <a:cs typeface="Arial" pitchFamily="34" charset="0"/>
            </a:endParaRPr>
          </a:p>
          <a:p>
            <a:pPr lvl="7">
              <a:lnSpc>
                <a:spcPct val="120000"/>
              </a:lnSpc>
            </a:pPr>
            <a:endParaRPr lang="en-US" b="1" dirty="0">
              <a:solidFill>
                <a:srgbClr val="0618C6"/>
              </a:solidFill>
              <a:latin typeface="Arial" pitchFamily="34" charset="0"/>
              <a:cs typeface="Arial" pitchFamily="34" charset="0"/>
            </a:endParaRPr>
          </a:p>
          <a:p>
            <a:pPr lvl="8">
              <a:lnSpc>
                <a:spcPct val="120000"/>
              </a:lnSpc>
            </a:pPr>
            <a:r>
              <a:rPr lang="en-US" b="1" dirty="0" err="1">
                <a:solidFill>
                  <a:srgbClr val="305480"/>
                </a:solidFill>
                <a:latin typeface="Arial" pitchFamily="34" charset="0"/>
                <a:cs typeface="Arial" pitchFamily="34" charset="0"/>
              </a:rPr>
              <a:t>Nguyễn</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Tiến</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Hùng</a:t>
            </a:r>
            <a:endParaRPr lang="en-US" b="1" dirty="0">
              <a:solidFill>
                <a:srgbClr val="305480"/>
              </a:solidFill>
              <a:latin typeface="Arial" pitchFamily="34" charset="0"/>
              <a:cs typeface="Arial" pitchFamily="34" charset="0"/>
            </a:endParaRPr>
          </a:p>
          <a:p>
            <a:pPr lvl="8">
              <a:lnSpc>
                <a:spcPct val="120000"/>
              </a:lnSpc>
            </a:pPr>
            <a:r>
              <a:rPr lang="en-US" b="1" dirty="0" err="1">
                <a:solidFill>
                  <a:srgbClr val="305480"/>
                </a:solidFill>
                <a:latin typeface="Arial" pitchFamily="34" charset="0"/>
                <a:cs typeface="Arial" pitchFamily="34" charset="0"/>
              </a:rPr>
              <a:t>Bộ</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môn</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Khoan</a:t>
            </a:r>
            <a:r>
              <a:rPr lang="en-US" b="1" dirty="0">
                <a:solidFill>
                  <a:srgbClr val="305480"/>
                </a:solidFill>
                <a:latin typeface="Arial" pitchFamily="34" charset="0"/>
                <a:cs typeface="Arial" pitchFamily="34" charset="0"/>
              </a:rPr>
              <a:t> - </a:t>
            </a:r>
            <a:r>
              <a:rPr lang="en-US" b="1" dirty="0" err="1">
                <a:solidFill>
                  <a:srgbClr val="305480"/>
                </a:solidFill>
                <a:latin typeface="Arial" pitchFamily="34" charset="0"/>
                <a:cs typeface="Arial" pitchFamily="34" charset="0"/>
              </a:rPr>
              <a:t>Khai</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thác</a:t>
            </a:r>
            <a:endParaRPr lang="en-US" b="1" dirty="0">
              <a:solidFill>
                <a:srgbClr val="305480"/>
              </a:solidFill>
              <a:latin typeface="Arial" pitchFamily="34" charset="0"/>
              <a:cs typeface="Arial" pitchFamily="34" charset="0"/>
            </a:endParaRPr>
          </a:p>
          <a:p>
            <a:pPr lvl="8">
              <a:lnSpc>
                <a:spcPct val="120000"/>
              </a:lnSpc>
            </a:pPr>
            <a:r>
              <a:rPr lang="en-US" b="1" dirty="0" err="1">
                <a:solidFill>
                  <a:srgbClr val="305480"/>
                </a:solidFill>
                <a:latin typeface="Arial" pitchFamily="34" charset="0"/>
                <a:cs typeface="Arial" pitchFamily="34" charset="0"/>
              </a:rPr>
              <a:t>Trường</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Đại</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học</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Mỏ</a:t>
            </a:r>
            <a:r>
              <a:rPr lang="en-US" b="1" dirty="0">
                <a:solidFill>
                  <a:srgbClr val="305480"/>
                </a:solidFill>
                <a:latin typeface="Arial" pitchFamily="34" charset="0"/>
                <a:cs typeface="Arial" pitchFamily="34" charset="0"/>
              </a:rPr>
              <a:t> - </a:t>
            </a:r>
            <a:r>
              <a:rPr lang="en-US" b="1" dirty="0" err="1">
                <a:solidFill>
                  <a:srgbClr val="305480"/>
                </a:solidFill>
                <a:latin typeface="Arial" pitchFamily="34" charset="0"/>
                <a:cs typeface="Arial" pitchFamily="34" charset="0"/>
              </a:rPr>
              <a:t>Địa</a:t>
            </a:r>
            <a:r>
              <a:rPr lang="en-US" b="1" dirty="0">
                <a:solidFill>
                  <a:srgbClr val="305480"/>
                </a:solidFill>
                <a:latin typeface="Arial" pitchFamily="34" charset="0"/>
                <a:cs typeface="Arial" pitchFamily="34" charset="0"/>
              </a:rPr>
              <a:t> </a:t>
            </a:r>
            <a:r>
              <a:rPr lang="en-US" b="1" dirty="0" err="1">
                <a:solidFill>
                  <a:srgbClr val="305480"/>
                </a:solidFill>
                <a:latin typeface="Arial" pitchFamily="34" charset="0"/>
                <a:cs typeface="Arial" pitchFamily="34" charset="0"/>
              </a:rPr>
              <a:t>chất</a:t>
            </a:r>
            <a:endParaRPr lang="en-US" b="1" dirty="0">
              <a:solidFill>
                <a:srgbClr val="305480"/>
              </a:solidFill>
              <a:latin typeface="Arial" pitchFamily="34" charset="0"/>
              <a:cs typeface="Arial" pitchFamily="34" charset="0"/>
            </a:endParaRPr>
          </a:p>
          <a:p>
            <a:pPr lvl="8">
              <a:lnSpc>
                <a:spcPct val="120000"/>
              </a:lnSpc>
            </a:pPr>
            <a:r>
              <a:rPr lang="en-US" b="1" dirty="0">
                <a:solidFill>
                  <a:srgbClr val="305480"/>
                </a:solidFill>
                <a:latin typeface="Arial" pitchFamily="34" charset="0"/>
                <a:cs typeface="Arial" pitchFamily="34" charset="0"/>
              </a:rPr>
              <a:t>Mobile: 0916190686</a:t>
            </a:r>
          </a:p>
          <a:p>
            <a:pPr lvl="8">
              <a:lnSpc>
                <a:spcPct val="120000"/>
              </a:lnSpc>
            </a:pPr>
            <a:r>
              <a:rPr lang="en-US" b="1" dirty="0">
                <a:solidFill>
                  <a:srgbClr val="305480"/>
                </a:solidFill>
                <a:latin typeface="Arial" pitchFamily="34" charset="0"/>
                <a:cs typeface="Arial" pitchFamily="34" charset="0"/>
              </a:rPr>
              <a:t>E-mail:  </a:t>
            </a:r>
            <a:r>
              <a:rPr lang="en-US" b="1" dirty="0">
                <a:solidFill>
                  <a:srgbClr val="305480"/>
                </a:solidFill>
                <a:latin typeface="Arial" pitchFamily="34" charset="0"/>
                <a:cs typeface="Arial" pitchFamily="34" charset="0"/>
                <a:hlinkClick r:id="rId2"/>
              </a:rPr>
              <a:t>rggru1@gmail.com</a:t>
            </a:r>
            <a:endParaRPr lang="en-US" b="1" dirty="0">
              <a:solidFill>
                <a:srgbClr val="305480"/>
              </a:solidFill>
              <a:latin typeface="Arial" pitchFamily="34" charset="0"/>
              <a:cs typeface="Arial" pitchFamily="34" charset="0"/>
            </a:endParaRPr>
          </a:p>
          <a:p>
            <a:pPr algn="ctr">
              <a:lnSpc>
                <a:spcPct val="120000"/>
              </a:lnSpc>
            </a:pPr>
            <a:endParaRPr lang="en-US" b="1" dirty="0">
              <a:solidFill>
                <a:srgbClr val="305480"/>
              </a:solidFill>
              <a:latin typeface="Arial" pitchFamily="34" charset="0"/>
              <a:cs typeface="Arial" pitchFamily="34" charset="0"/>
            </a:endParaRPr>
          </a:p>
          <a:p>
            <a:pPr algn="ctr">
              <a:lnSpc>
                <a:spcPct val="120000"/>
              </a:lnSpc>
            </a:pPr>
            <a:endParaRPr lang="en-US" b="1" dirty="0">
              <a:solidFill>
                <a:srgbClr val="305480"/>
              </a:solidFill>
              <a:latin typeface="Arial" pitchFamily="34" charset="0"/>
              <a:cs typeface="Arial" pitchFamily="34" charset="0"/>
            </a:endParaRPr>
          </a:p>
          <a:p>
            <a:pPr algn="ctr">
              <a:lnSpc>
                <a:spcPct val="120000"/>
              </a:lnSpc>
            </a:pPr>
            <a:endParaRPr lang="en-US" b="1" dirty="0">
              <a:solidFill>
                <a:srgbClr val="305480"/>
              </a:solidFill>
              <a:latin typeface="Arial" pitchFamily="34" charset="0"/>
              <a:cs typeface="Arial" pitchFamily="34" charset="0"/>
            </a:endParaRPr>
          </a:p>
          <a:p>
            <a:pPr algn="ctr">
              <a:lnSpc>
                <a:spcPct val="120000"/>
              </a:lnSpc>
            </a:pPr>
            <a:endParaRPr lang="en-US" b="1" dirty="0">
              <a:solidFill>
                <a:srgbClr val="30548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FCA3C81F-8BEF-1243-A5AD-DC28B022BF22}"/>
              </a:ext>
            </a:extLst>
          </p:cNvPr>
          <p:cNvSpPr txBox="1"/>
          <p:nvPr/>
        </p:nvSpPr>
        <p:spPr>
          <a:xfrm>
            <a:off x="729049" y="3929449"/>
            <a:ext cx="184731" cy="369332"/>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400681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8900" y="2819400"/>
            <a:ext cx="6413500" cy="1846659"/>
          </a:xfrm>
          <a:prstGeom prst="rect">
            <a:avLst/>
          </a:prstGeom>
          <a:noFill/>
          <a:ln>
            <a:solidFill>
              <a:schemeClr val="bg1"/>
            </a:solidFill>
          </a:ln>
        </p:spPr>
        <p:txBody>
          <a:bodyPr wrap="square" rtlCol="0">
            <a:spAutoFit/>
          </a:bodyPr>
          <a:lstStyle/>
          <a:p>
            <a:pPr algn="ctr">
              <a:spcBef>
                <a:spcPts val="1800"/>
              </a:spcBef>
            </a:pPr>
            <a:r>
              <a:rPr lang="en-US" sz="2800" b="1">
                <a:solidFill>
                  <a:srgbClr val="0618C6"/>
                </a:solidFill>
              </a:rPr>
              <a:t>XIN CẢM ƠN!</a:t>
            </a:r>
          </a:p>
          <a:p>
            <a:pPr algn="ctr">
              <a:spcBef>
                <a:spcPts val="1800"/>
              </a:spcBef>
            </a:pPr>
            <a:r>
              <a:rPr lang="en-US" sz="2800" b="1">
                <a:solidFill>
                  <a:srgbClr val="C00000"/>
                </a:solidFill>
              </a:rPr>
              <a:t> </a:t>
            </a:r>
          </a:p>
          <a:p>
            <a:pPr algn="ctr">
              <a:spcBef>
                <a:spcPts val="1800"/>
              </a:spcBef>
            </a:pPr>
            <a:endParaRPr lang="en-US" sz="2800" b="1">
              <a:solidFill>
                <a:srgbClr val="0618C6"/>
              </a:solidFill>
            </a:endParaRPr>
          </a:p>
        </p:txBody>
      </p:sp>
      <p:grpSp>
        <p:nvGrpSpPr>
          <p:cNvPr id="11" name="Group 10"/>
          <p:cNvGrpSpPr/>
          <p:nvPr/>
        </p:nvGrpSpPr>
        <p:grpSpPr>
          <a:xfrm>
            <a:off x="0" y="11289"/>
            <a:ext cx="9144000" cy="835377"/>
            <a:chOff x="0" y="11289"/>
            <a:chExt cx="9144000" cy="835377"/>
          </a:xfrm>
        </p:grpSpPr>
        <p:sp>
          <p:nvSpPr>
            <p:cNvPr id="12" name="TextBox 11"/>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endParaRPr lang="en-US" sz="2800" b="1">
                <a:solidFill>
                  <a:schemeClr val="bg1"/>
                </a:solidFill>
              </a:endParaRPr>
            </a:p>
          </p:txBody>
        </p:sp>
        <p:cxnSp>
          <p:nvCxnSpPr>
            <p:cNvPr id="13" name="Straight Connector 12"/>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532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000" y="1219200"/>
            <a:ext cx="8483600" cy="2498441"/>
          </a:xfrm>
          <a:prstGeom prst="rect">
            <a:avLst/>
          </a:prstGeom>
          <a:noFill/>
        </p:spPr>
        <p:txBody>
          <a:bodyPr wrap="square" rtlCol="0">
            <a:spAutoFit/>
          </a:bodyPr>
          <a:lstStyle/>
          <a:p>
            <a:pPr marL="285750" indent="-285750">
              <a:lnSpc>
                <a:spcPct val="120000"/>
              </a:lnSpc>
              <a:buClr>
                <a:srgbClr val="C00000"/>
              </a:buClr>
              <a:buFont typeface="Wingdings" pitchFamily="2" charset="2"/>
              <a:buChar char="q"/>
            </a:pPr>
            <a:r>
              <a:rPr lang="vi-VN" dirty="0"/>
              <a:t>Việc sử dụng chòong PDC truyền thống thường xuyên gặp vấn đề liên quan đến các răng tại trung tâm. </a:t>
            </a:r>
          </a:p>
          <a:p>
            <a:pPr marL="285750" indent="-285750">
              <a:lnSpc>
                <a:spcPct val="120000"/>
              </a:lnSpc>
              <a:buClr>
                <a:srgbClr val="C00000"/>
              </a:buClr>
              <a:buFont typeface="Arial" panose="020B0604020202020204" pitchFamily="34" charset="0"/>
              <a:buChar char="•"/>
            </a:pPr>
            <a:r>
              <a:rPr lang="vi-VN" dirty="0"/>
              <a:t>các răng này có vận tốc góc nhỏ</a:t>
            </a:r>
          </a:p>
          <a:p>
            <a:pPr marL="285750" indent="-285750">
              <a:lnSpc>
                <a:spcPct val="120000"/>
              </a:lnSpc>
              <a:buClr>
                <a:srgbClr val="C00000"/>
              </a:buClr>
              <a:buFont typeface="Arial" panose="020B0604020202020204" pitchFamily="34" charset="0"/>
              <a:buChar char="•"/>
            </a:pPr>
            <a:r>
              <a:rPr lang="vi-VN" dirty="0"/>
              <a:t>chịu tải trọng chiều trục quá lớn </a:t>
            </a:r>
          </a:p>
          <a:p>
            <a:pPr marL="285750" indent="-285750">
              <a:lnSpc>
                <a:spcPct val="120000"/>
              </a:lnSpc>
              <a:buClr>
                <a:srgbClr val="C00000"/>
              </a:buClr>
              <a:buFont typeface="Arial" panose="020B0604020202020204" pitchFamily="34" charset="0"/>
              <a:buChar char="•"/>
            </a:pPr>
            <a:r>
              <a:rPr lang="vi-VN" dirty="0"/>
              <a:t>các răng này chịu tải trọng lớn, nhưng hiệu quả phá huỷ không cao, dẫn đến làm giảm độ ngập răng chòong của các răng khác làm giảm vận tốc cơ học khoan của chòong PDC</a:t>
            </a:r>
            <a:r>
              <a:rPr lang="en-US" sz="2400" dirty="0"/>
              <a:t>.</a:t>
            </a:r>
            <a:endParaRPr lang="en-US" sz="2300" b="1" dirty="0">
              <a:solidFill>
                <a:srgbClr val="000066"/>
              </a:solidFill>
              <a:latin typeface="Times New Roman" charset="0"/>
              <a:ea typeface="Times New Roman" charset="0"/>
              <a:cs typeface="Times New Roman" charset="0"/>
            </a:endParaRPr>
          </a:p>
        </p:txBody>
      </p:sp>
      <p:grpSp>
        <p:nvGrpSpPr>
          <p:cNvPr id="7" name="Group 6"/>
          <p:cNvGrpSpPr/>
          <p:nvPr/>
        </p:nvGrpSpPr>
        <p:grpSpPr>
          <a:xfrm>
            <a:off x="0" y="11289"/>
            <a:ext cx="9144000" cy="835377"/>
            <a:chOff x="0" y="11289"/>
            <a:chExt cx="9144000" cy="835377"/>
          </a:xfrm>
        </p:grpSpPr>
        <p:sp>
          <p:nvSpPr>
            <p:cNvPr id="8" name="TextBox 7"/>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r>
                <a:rPr lang="en-US" sz="2800" b="1">
                  <a:solidFill>
                    <a:schemeClr val="bg1"/>
                  </a:solidFill>
                </a:rPr>
                <a:t>MỞ ĐẦU</a:t>
              </a:r>
            </a:p>
          </p:txBody>
        </p:sp>
        <p:cxnSp>
          <p:nvCxnSpPr>
            <p:cNvPr id="9" name="Straight Connector 8"/>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5C801F02-2A0C-E049-A006-D87F53184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77894"/>
            <a:ext cx="3302000" cy="2476500"/>
          </a:xfrm>
          <a:prstGeom prst="rect">
            <a:avLst/>
          </a:prstGeom>
        </p:spPr>
      </p:pic>
      <p:pic>
        <p:nvPicPr>
          <p:cNvPr id="12" name="Picture 11">
            <a:extLst>
              <a:ext uri="{FF2B5EF4-FFF2-40B4-BE49-F238E27FC236}">
                <a16:creationId xmlns:a16="http://schemas.microsoft.com/office/drawing/2014/main" id="{F6752ACB-09DE-AE47-8B37-B44F8AA86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673555"/>
            <a:ext cx="4686920" cy="3010576"/>
          </a:xfrm>
          <a:prstGeom prst="rect">
            <a:avLst/>
          </a:prstGeom>
        </p:spPr>
      </p:pic>
    </p:spTree>
    <p:extLst>
      <p:ext uri="{BB962C8B-B14F-4D97-AF65-F5344CB8AC3E}">
        <p14:creationId xmlns:p14="http://schemas.microsoft.com/office/powerpoint/2010/main" val="186482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8000" y="1474887"/>
            <a:ext cx="8483600" cy="1723742"/>
          </a:xfrm>
          <a:prstGeom prst="rect">
            <a:avLst/>
          </a:prstGeom>
          <a:noFill/>
        </p:spPr>
        <p:txBody>
          <a:bodyPr wrap="square" rtlCol="0">
            <a:spAutoFit/>
          </a:bodyPr>
          <a:lstStyle/>
          <a:p>
            <a:pPr marL="285750" indent="-285750">
              <a:lnSpc>
                <a:spcPct val="120000"/>
              </a:lnSpc>
              <a:buClr>
                <a:srgbClr val="C00000"/>
              </a:buClr>
              <a:buFont typeface="Wingdings" pitchFamily="2" charset="2"/>
              <a:buChar char="q"/>
            </a:pPr>
            <a:r>
              <a:rPr lang="vi-VN" dirty="0"/>
              <a:t>Trong quá trình phá huỷ đất đá, các thống số chế độ khoan (P, n, Q) và tính chất cở lý của đất đá thay đổi liên tục. Điều này có thể nhận thấy rõ thông qua việc mô men tại chòong khoan dao động và thay đổi liên tục trong quá trình phá huỷ đất đá. Chòong bị rung lắc dẫn đến tuổi thọ của chòong không cao.</a:t>
            </a:r>
            <a:r>
              <a:rPr lang="en-US" dirty="0"/>
              <a:t>.</a:t>
            </a:r>
            <a:endParaRPr lang="en-US" dirty="0">
              <a:solidFill>
                <a:srgbClr val="000066"/>
              </a:solidFill>
              <a:latin typeface="Arial" pitchFamily="34" charset="0"/>
              <a:cs typeface="Arial" pitchFamily="34" charset="0"/>
            </a:endParaRPr>
          </a:p>
          <a:p>
            <a:pPr marL="285750" indent="-285750">
              <a:lnSpc>
                <a:spcPct val="120000"/>
              </a:lnSpc>
              <a:buClr>
                <a:srgbClr val="C00000"/>
              </a:buClr>
              <a:buFont typeface="Wingdings" pitchFamily="2" charset="2"/>
              <a:buChar char="q"/>
            </a:pPr>
            <a:endParaRPr lang="en-US" dirty="0">
              <a:solidFill>
                <a:srgbClr val="000066"/>
              </a:solidFill>
              <a:latin typeface="Arial" pitchFamily="34" charset="0"/>
              <a:cs typeface="Arial" pitchFamily="34" charset="0"/>
            </a:endParaRPr>
          </a:p>
        </p:txBody>
      </p:sp>
      <p:grpSp>
        <p:nvGrpSpPr>
          <p:cNvPr id="8" name="Group 7"/>
          <p:cNvGrpSpPr/>
          <p:nvPr/>
        </p:nvGrpSpPr>
        <p:grpSpPr>
          <a:xfrm>
            <a:off x="0" y="11289"/>
            <a:ext cx="9144000" cy="835377"/>
            <a:chOff x="0" y="11289"/>
            <a:chExt cx="9144000" cy="835377"/>
          </a:xfrm>
        </p:grpSpPr>
        <p:sp>
          <p:nvSpPr>
            <p:cNvPr id="9" name="TextBox 8"/>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r>
                <a:rPr lang="en-US" sz="2800" b="1" dirty="0">
                  <a:solidFill>
                    <a:schemeClr val="bg1"/>
                  </a:solidFill>
                </a:rPr>
                <a:t>BIỆN GIẢI</a:t>
              </a:r>
            </a:p>
          </p:txBody>
        </p:sp>
        <p:cxnSp>
          <p:nvCxnSpPr>
            <p:cNvPr id="12" name="Straight Connector 11"/>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D4458591-024A-5C4C-BC85-669DFDC6B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964727"/>
            <a:ext cx="2457809" cy="3044748"/>
          </a:xfrm>
          <a:prstGeom prst="rect">
            <a:avLst/>
          </a:prstGeom>
        </p:spPr>
      </p:pic>
      <p:sp>
        <p:nvSpPr>
          <p:cNvPr id="2" name="TextBox 1">
            <a:extLst>
              <a:ext uri="{FF2B5EF4-FFF2-40B4-BE49-F238E27FC236}">
                <a16:creationId xmlns:a16="http://schemas.microsoft.com/office/drawing/2014/main" id="{18224452-D47F-1942-8AB8-5B7FC2CD394E}"/>
              </a:ext>
            </a:extLst>
          </p:cNvPr>
          <p:cNvSpPr txBox="1"/>
          <p:nvPr/>
        </p:nvSpPr>
        <p:spPr>
          <a:xfrm>
            <a:off x="6410504" y="6018768"/>
            <a:ext cx="1676400" cy="369332"/>
          </a:xfrm>
          <a:prstGeom prst="rect">
            <a:avLst/>
          </a:prstGeom>
          <a:noFill/>
        </p:spPr>
        <p:txBody>
          <a:bodyPr wrap="square" rtlCol="0">
            <a:spAutoFit/>
          </a:bodyPr>
          <a:lstStyle/>
          <a:p>
            <a:r>
              <a:rPr lang="en-US" dirty="0" err="1"/>
              <a:t>Răng</a:t>
            </a:r>
            <a:r>
              <a:rPr lang="en-US" dirty="0"/>
              <a:t> Stinger</a:t>
            </a:r>
          </a:p>
        </p:txBody>
      </p:sp>
    </p:spTree>
    <p:extLst>
      <p:ext uri="{BB962C8B-B14F-4D97-AF65-F5344CB8AC3E}">
        <p14:creationId xmlns:p14="http://schemas.microsoft.com/office/powerpoint/2010/main" val="1505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7200" y="1066800"/>
            <a:ext cx="8382000" cy="1168846"/>
          </a:xfrm>
          <a:prstGeom prst="rect">
            <a:avLst/>
          </a:prstGeom>
        </p:spPr>
        <p:txBody>
          <a:bodyPr wrap="square">
            <a:spAutoFit/>
          </a:bodyPr>
          <a:lstStyle/>
          <a:p>
            <a:pPr marL="285750" indent="-285750">
              <a:lnSpc>
                <a:spcPct val="120000"/>
              </a:lnSpc>
              <a:buClr>
                <a:srgbClr val="C00000"/>
              </a:buClr>
              <a:buFont typeface="Wingdings" pitchFamily="2" charset="2"/>
              <a:buChar char="v"/>
            </a:pPr>
            <a:r>
              <a:rPr lang="vi-VN" dirty="0"/>
              <a:t>Răng Stinger có độ dày lớp kim cương đa tinh thể lớn gấp 2 lần so với răng PDC truyền thống, có khả năng chịu va đập và chịu mài mòn rất cao. Chính điều này giúp nó có tuổi thọ cao hơn hẳn so với răng PDC truyền thống</a:t>
            </a:r>
            <a:r>
              <a:rPr lang="en-US" sz="2400" dirty="0"/>
              <a:t>.</a:t>
            </a:r>
            <a:endParaRPr lang="en-US" dirty="0">
              <a:solidFill>
                <a:srgbClr val="000066"/>
              </a:solidFill>
              <a:latin typeface="Times New Roman" charset="0"/>
              <a:ea typeface="Times New Roman" charset="0"/>
              <a:cs typeface="Times New Roman" charset="0"/>
            </a:endParaRPr>
          </a:p>
        </p:txBody>
      </p:sp>
      <p:grpSp>
        <p:nvGrpSpPr>
          <p:cNvPr id="9" name="Group 8"/>
          <p:cNvGrpSpPr/>
          <p:nvPr/>
        </p:nvGrpSpPr>
        <p:grpSpPr>
          <a:xfrm>
            <a:off x="0" y="11289"/>
            <a:ext cx="9144000" cy="835377"/>
            <a:chOff x="0" y="11289"/>
            <a:chExt cx="9144000" cy="835377"/>
          </a:xfrm>
        </p:grpSpPr>
        <p:sp>
          <p:nvSpPr>
            <p:cNvPr id="12" name="TextBox 11"/>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r>
                <a:rPr lang="en-US" sz="2800" b="1" dirty="0">
                  <a:solidFill>
                    <a:schemeClr val="bg1"/>
                  </a:solidFill>
                </a:rPr>
                <a:t>BIỆN GIẢI</a:t>
              </a:r>
            </a:p>
          </p:txBody>
        </p:sp>
        <p:cxnSp>
          <p:nvCxnSpPr>
            <p:cNvPr id="13" name="Straight Connector 12"/>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EA140A6D-F4B8-4047-BF19-79D290360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545443"/>
            <a:ext cx="4572000" cy="2966357"/>
          </a:xfrm>
          <a:prstGeom prst="rect">
            <a:avLst/>
          </a:prstGeom>
        </p:spPr>
      </p:pic>
      <p:sp>
        <p:nvSpPr>
          <p:cNvPr id="4" name="TextBox 3">
            <a:extLst>
              <a:ext uri="{FF2B5EF4-FFF2-40B4-BE49-F238E27FC236}">
                <a16:creationId xmlns:a16="http://schemas.microsoft.com/office/drawing/2014/main" id="{B361F0A5-7367-BE41-B1AC-05BFAFA639FC}"/>
              </a:ext>
            </a:extLst>
          </p:cNvPr>
          <p:cNvSpPr txBox="1"/>
          <p:nvPr/>
        </p:nvSpPr>
        <p:spPr>
          <a:xfrm>
            <a:off x="2286000" y="5562600"/>
            <a:ext cx="4953000" cy="646331"/>
          </a:xfrm>
          <a:prstGeom prst="rect">
            <a:avLst/>
          </a:prstGeom>
          <a:noFill/>
        </p:spPr>
        <p:txBody>
          <a:bodyPr wrap="square" rtlCol="0">
            <a:spAutoFit/>
          </a:bodyPr>
          <a:lstStyle/>
          <a:p>
            <a:r>
              <a:rPr lang="vi-VN" i="1" dirty="0">
                <a:latin typeface="Times New Roman" panose="02020603050405020304" pitchFamily="18" charset="0"/>
                <a:cs typeface="Times New Roman" panose="02020603050405020304" pitchFamily="18" charset="0"/>
              </a:rPr>
              <a:t>Hình 3. So sánh độ bền mài mòn và độ bền va đập của răng Stinger, PDC và DEI</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2205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066800"/>
            <a:ext cx="8382000" cy="2611164"/>
          </a:xfrm>
          <a:prstGeom prst="rect">
            <a:avLst/>
          </a:prstGeom>
        </p:spPr>
        <p:txBody>
          <a:bodyPr wrap="square">
            <a:spAutoFit/>
          </a:bodyPr>
          <a:lstStyle/>
          <a:p>
            <a:pPr marL="285750" indent="-285750">
              <a:lnSpc>
                <a:spcPct val="120000"/>
              </a:lnSpc>
              <a:buClr>
                <a:srgbClr val="C00000"/>
              </a:buClr>
              <a:buFont typeface="Wingdings" pitchFamily="2" charset="2"/>
              <a:buChar char="v"/>
            </a:pPr>
            <a:r>
              <a:rPr lang="vi-VN" dirty="0">
                <a:latin typeface="+mj-lt"/>
              </a:rPr>
              <a:t>Để tiến hành thay thế răng PDC truyền thống bằng răng Stinger, người ta tiến hành loại bỏ một số răng gần trung tâm và rút ngắn chiều dài của cánh chòong tại vị trí trung tâm</a:t>
            </a:r>
            <a:r>
              <a:rPr lang="en-US" sz="2400" dirty="0">
                <a:latin typeface="+mj-lt"/>
              </a:rPr>
              <a:t>.</a:t>
            </a:r>
          </a:p>
          <a:p>
            <a:pPr marL="285750" indent="-285750">
              <a:lnSpc>
                <a:spcPct val="120000"/>
              </a:lnSpc>
              <a:buClr>
                <a:srgbClr val="C00000"/>
              </a:buClr>
              <a:buFont typeface="Wingdings" pitchFamily="2" charset="2"/>
              <a:buChar char="v"/>
            </a:pPr>
            <a:r>
              <a:rPr lang="vi-VN" dirty="0">
                <a:latin typeface="+mj-lt"/>
              </a:rPr>
              <a:t>Cơ chế phá huỷ đất đá của răng Stinger được giải thích như sau: choòng PDC bị loại bỏ các răng tại trung tâm khi phá huỷ đất đá tại đáy giếng sẽ để lại một phần đất đá, phần này giống như mẫu lõi trong khoan thăm dò và răng Stinger sẽ có nhiệm vụ phá huỷ triệt để phần đất đá này</a:t>
            </a:r>
            <a:r>
              <a:rPr lang="en-US" sz="2400" dirty="0">
                <a:latin typeface="+mj-lt"/>
              </a:rPr>
              <a:t>.</a:t>
            </a:r>
            <a:r>
              <a:rPr lang="en-US" sz="2300" dirty="0">
                <a:solidFill>
                  <a:srgbClr val="000066"/>
                </a:solidFill>
                <a:latin typeface="+mj-lt"/>
                <a:cs typeface="Arial" pitchFamily="34" charset="0"/>
              </a:rPr>
              <a:t>	</a:t>
            </a:r>
          </a:p>
        </p:txBody>
      </p:sp>
      <p:grpSp>
        <p:nvGrpSpPr>
          <p:cNvPr id="42" name="Group 41"/>
          <p:cNvGrpSpPr/>
          <p:nvPr/>
        </p:nvGrpSpPr>
        <p:grpSpPr>
          <a:xfrm>
            <a:off x="0" y="11289"/>
            <a:ext cx="9144000" cy="835377"/>
            <a:chOff x="0" y="11289"/>
            <a:chExt cx="9144000" cy="835377"/>
          </a:xfrm>
        </p:grpSpPr>
        <p:sp>
          <p:nvSpPr>
            <p:cNvPr id="43" name="TextBox 42"/>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r>
                <a:rPr lang="en-US" sz="2800" b="1" dirty="0">
                  <a:solidFill>
                    <a:schemeClr val="bg1"/>
                  </a:solidFill>
                </a:rPr>
                <a:t>BIỆN GIẢI</a:t>
              </a:r>
            </a:p>
          </p:txBody>
        </p:sp>
        <p:cxnSp>
          <p:nvCxnSpPr>
            <p:cNvPr id="44" name="Straight Connector 43"/>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0303C85B-667B-7B4E-ADE1-ECF1B3E48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677964"/>
            <a:ext cx="4079944" cy="2611164"/>
          </a:xfrm>
          <a:prstGeom prst="rect">
            <a:avLst/>
          </a:prstGeom>
        </p:spPr>
      </p:pic>
      <p:sp>
        <p:nvSpPr>
          <p:cNvPr id="4" name="TextBox 3">
            <a:extLst>
              <a:ext uri="{FF2B5EF4-FFF2-40B4-BE49-F238E27FC236}">
                <a16:creationId xmlns:a16="http://schemas.microsoft.com/office/drawing/2014/main" id="{0090C8FE-55E0-2C4F-9C2B-95A77DD3DD98}"/>
              </a:ext>
            </a:extLst>
          </p:cNvPr>
          <p:cNvSpPr txBox="1"/>
          <p:nvPr/>
        </p:nvSpPr>
        <p:spPr>
          <a:xfrm>
            <a:off x="2286000" y="6322582"/>
            <a:ext cx="4648200" cy="584775"/>
          </a:xfrm>
          <a:prstGeom prst="rect">
            <a:avLst/>
          </a:prstGeom>
          <a:noFill/>
        </p:spPr>
        <p:txBody>
          <a:bodyPr wrap="square" rtlCol="0">
            <a:spAutoFit/>
          </a:bodyPr>
          <a:lstStyle/>
          <a:p>
            <a:r>
              <a:rPr lang="vi-VN" sz="1600" i="1" dirty="0">
                <a:latin typeface="+mj-lt"/>
              </a:rPr>
              <a:t>Hình 4. Mô hình đáy giếng trong quá trình phá huỷ đất đá của chòong PDC.</a:t>
            </a:r>
            <a:r>
              <a:rPr lang="en-US" sz="1600" dirty="0">
                <a:latin typeface="+mj-lt"/>
              </a:rPr>
              <a:t> </a:t>
            </a:r>
          </a:p>
        </p:txBody>
      </p:sp>
    </p:spTree>
    <p:extLst>
      <p:ext uri="{BB962C8B-B14F-4D97-AF65-F5344CB8AC3E}">
        <p14:creationId xmlns:p14="http://schemas.microsoft.com/office/powerpoint/2010/main" val="99746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46666"/>
            <a:ext cx="8534400" cy="2395464"/>
          </a:xfrm>
          <a:prstGeom prst="rect">
            <a:avLst/>
          </a:prstGeom>
        </p:spPr>
        <p:txBody>
          <a:bodyPr wrap="square">
            <a:spAutoFit/>
          </a:bodyPr>
          <a:lstStyle/>
          <a:p>
            <a:pPr marL="285750" indent="-285750" defTabSz="457200">
              <a:lnSpc>
                <a:spcPct val="120000"/>
              </a:lnSpc>
              <a:buClr>
                <a:srgbClr val="C00000"/>
              </a:buClr>
              <a:buFont typeface="Wingdings" pitchFamily="2" charset="2"/>
              <a:buChar char="Ø"/>
            </a:pPr>
            <a:r>
              <a:rPr lang="vi-VN" dirty="0">
                <a:latin typeface="+mj-lt"/>
              </a:rPr>
              <a:t>Với mục đích đánh giá hiệu quả phá huỷ đất đá, người ta đã tiến hành thí nghiệm khoan với chòong PDC truyền thống và chòong PDC có trang bị răng Stinger. Kết quả cho thấy: </a:t>
            </a:r>
          </a:p>
          <a:p>
            <a:pPr marL="285750" indent="-285750" defTabSz="457200">
              <a:lnSpc>
                <a:spcPct val="120000"/>
              </a:lnSpc>
              <a:buClr>
                <a:srgbClr val="C00000"/>
              </a:buClr>
              <a:buFont typeface="Arial" panose="020B0604020202020204" pitchFamily="34" charset="0"/>
              <a:buChar char="•"/>
            </a:pPr>
            <a:r>
              <a:rPr lang="vi-VN" dirty="0">
                <a:latin typeface="+mj-lt"/>
              </a:rPr>
              <a:t>khi khoan bằng chòong PDC có trang bị răng Stinger bề mặt đáy giếng có nhiều vết cắt lớn hơn, các rãnh cắt rõ ràng hơn so với chòong PDC truyền thống. </a:t>
            </a:r>
          </a:p>
          <a:p>
            <a:pPr marL="285750" indent="-285750" defTabSz="457200">
              <a:lnSpc>
                <a:spcPct val="120000"/>
              </a:lnSpc>
              <a:buClr>
                <a:srgbClr val="C00000"/>
              </a:buClr>
              <a:buFont typeface="Arial" panose="020B0604020202020204" pitchFamily="34" charset="0"/>
              <a:buChar char="•"/>
            </a:pPr>
            <a:r>
              <a:rPr lang="vi-VN" dirty="0">
                <a:latin typeface="+mj-lt"/>
              </a:rPr>
              <a:t>chòong PDC có trang bị răng Stinger cắt đất đá thành những mảnh lớn hơn, nên sẽ cho thông tin chi tiết và chính xác hơn đối với công tác phân tích mẫu vụn sau này.</a:t>
            </a:r>
            <a:r>
              <a:rPr lang="en-US" dirty="0">
                <a:latin typeface="+mj-lt"/>
              </a:rPr>
              <a:t> </a:t>
            </a:r>
            <a:endParaRPr lang="en-US" dirty="0">
              <a:solidFill>
                <a:srgbClr val="000066"/>
              </a:solidFill>
              <a:latin typeface="+mj-lt"/>
              <a:cs typeface="Arial" pitchFamily="34" charset="0"/>
            </a:endParaRPr>
          </a:p>
        </p:txBody>
      </p:sp>
      <p:grpSp>
        <p:nvGrpSpPr>
          <p:cNvPr id="39" name="Group 38"/>
          <p:cNvGrpSpPr/>
          <p:nvPr/>
        </p:nvGrpSpPr>
        <p:grpSpPr>
          <a:xfrm>
            <a:off x="0" y="11289"/>
            <a:ext cx="9144000" cy="835377"/>
            <a:chOff x="0" y="11289"/>
            <a:chExt cx="9144000" cy="835377"/>
          </a:xfrm>
        </p:grpSpPr>
        <p:sp>
          <p:nvSpPr>
            <p:cNvPr id="40" name="TextBox 39"/>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r>
                <a:rPr lang="en-US" sz="2800" b="1" dirty="0">
                  <a:solidFill>
                    <a:schemeClr val="bg1"/>
                  </a:solidFill>
                </a:rPr>
                <a:t>BIỆN GIẢI</a:t>
              </a:r>
            </a:p>
          </p:txBody>
        </p:sp>
        <p:cxnSp>
          <p:nvCxnSpPr>
            <p:cNvPr id="41" name="Straight Connector 40"/>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EEAAFB9A-4CC9-3E45-9610-15EEEA4F1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361" y="3208871"/>
            <a:ext cx="3772077" cy="3039529"/>
          </a:xfrm>
          <a:prstGeom prst="rect">
            <a:avLst/>
          </a:prstGeom>
        </p:spPr>
      </p:pic>
      <p:sp>
        <p:nvSpPr>
          <p:cNvPr id="5" name="TextBox 4">
            <a:extLst>
              <a:ext uri="{FF2B5EF4-FFF2-40B4-BE49-F238E27FC236}">
                <a16:creationId xmlns:a16="http://schemas.microsoft.com/office/drawing/2014/main" id="{FEE379A5-C1B6-BC41-BEB9-093F9D26DD84}"/>
              </a:ext>
            </a:extLst>
          </p:cNvPr>
          <p:cNvSpPr txBox="1"/>
          <p:nvPr/>
        </p:nvSpPr>
        <p:spPr>
          <a:xfrm>
            <a:off x="2438400" y="6240966"/>
            <a:ext cx="4800600" cy="553998"/>
          </a:xfrm>
          <a:prstGeom prst="rect">
            <a:avLst/>
          </a:prstGeom>
          <a:noFill/>
        </p:spPr>
        <p:txBody>
          <a:bodyPr wrap="square" rtlCol="0">
            <a:spAutoFit/>
          </a:bodyPr>
          <a:lstStyle/>
          <a:p>
            <a:r>
              <a:rPr lang="vi-VN" sz="1500" i="1" dirty="0">
                <a:latin typeface="+mj-lt"/>
              </a:rPr>
              <a:t>Hình ảnh đáy giếng khi sử dụng chòong PDC truyền thống và chòong PDC có trang bị răng Stinger</a:t>
            </a:r>
            <a:r>
              <a:rPr lang="en-US" sz="1500" dirty="0">
                <a:latin typeface="+mj-lt"/>
              </a:rPr>
              <a:t> </a:t>
            </a:r>
          </a:p>
        </p:txBody>
      </p:sp>
    </p:spTree>
    <p:extLst>
      <p:ext uri="{BB962C8B-B14F-4D97-AF65-F5344CB8AC3E}">
        <p14:creationId xmlns:p14="http://schemas.microsoft.com/office/powerpoint/2010/main" val="291393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859668"/>
            <a:ext cx="8077200" cy="1730667"/>
          </a:xfrm>
          <a:prstGeom prst="rect">
            <a:avLst/>
          </a:prstGeom>
        </p:spPr>
        <p:txBody>
          <a:bodyPr wrap="square">
            <a:spAutoFit/>
          </a:bodyPr>
          <a:lstStyle/>
          <a:p>
            <a:pPr marL="285750" indent="-285750">
              <a:lnSpc>
                <a:spcPct val="120000"/>
              </a:lnSpc>
              <a:buClr>
                <a:srgbClr val="C00000"/>
              </a:buClr>
              <a:buFont typeface="Wingdings" charset="2"/>
              <a:buChar char="Ø"/>
            </a:pPr>
            <a:r>
              <a:rPr lang="vi-VN" dirty="0">
                <a:latin typeface="+mj-lt"/>
              </a:rPr>
              <a:t>Để so sánh mức độ ổn định thành giếng khi sử dụng hai loại chòong PDC truyền thống và PDC có trang bị răng Stinger, người ta sử dụng hai loại chòong này khoan giếng trong những điều kiện như sau: đất đá có độ cứng trung bình, chủ yếu là cát kết (độ bền nén 9000 lbs/inch</a:t>
            </a:r>
            <a:r>
              <a:rPr lang="vi-VN" baseline="30000" dirty="0">
                <a:latin typeface="+mj-lt"/>
              </a:rPr>
              <a:t>2</a:t>
            </a:r>
            <a:r>
              <a:rPr lang="vi-VN" dirty="0">
                <a:latin typeface="+mj-lt"/>
              </a:rPr>
              <a:t>); tốc độ quay chòong n = 85 v/ph; tải trọng lên chòong được điều chỉnh thay đổi theo từng đợt từ 6000 đến 12000 lbs.</a:t>
            </a:r>
            <a:r>
              <a:rPr lang="en-US" dirty="0">
                <a:latin typeface="+mj-lt"/>
              </a:rPr>
              <a:t> </a:t>
            </a:r>
            <a:r>
              <a:rPr lang="en-US" dirty="0">
                <a:solidFill>
                  <a:srgbClr val="000066"/>
                </a:solidFill>
                <a:latin typeface="+mj-lt"/>
                <a:cs typeface="Arial" pitchFamily="34" charset="0"/>
              </a:rPr>
              <a:t>	</a:t>
            </a:r>
          </a:p>
        </p:txBody>
      </p:sp>
      <p:grpSp>
        <p:nvGrpSpPr>
          <p:cNvPr id="9" name="Group 8"/>
          <p:cNvGrpSpPr/>
          <p:nvPr/>
        </p:nvGrpSpPr>
        <p:grpSpPr>
          <a:xfrm>
            <a:off x="0" y="11289"/>
            <a:ext cx="9144000" cy="835377"/>
            <a:chOff x="0" y="11289"/>
            <a:chExt cx="9144000" cy="835377"/>
          </a:xfrm>
        </p:grpSpPr>
        <p:sp>
          <p:nvSpPr>
            <p:cNvPr id="10" name="TextBox 9"/>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r>
                <a:rPr lang="en-US" sz="2800" b="1" dirty="0">
                  <a:solidFill>
                    <a:schemeClr val="bg1"/>
                  </a:solidFill>
                </a:rPr>
                <a:t>BIỆN GIẢI</a:t>
              </a:r>
            </a:p>
          </p:txBody>
        </p:sp>
        <p:cxnSp>
          <p:nvCxnSpPr>
            <p:cNvPr id="11" name="Straight Connector 10"/>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99D47DF5-8B6C-2F46-928F-309583F1F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93485"/>
            <a:ext cx="3938851" cy="3429000"/>
          </a:xfrm>
          <a:prstGeom prst="rect">
            <a:avLst/>
          </a:prstGeom>
        </p:spPr>
      </p:pic>
      <p:sp>
        <p:nvSpPr>
          <p:cNvPr id="4" name="TextBox 3">
            <a:extLst>
              <a:ext uri="{FF2B5EF4-FFF2-40B4-BE49-F238E27FC236}">
                <a16:creationId xmlns:a16="http://schemas.microsoft.com/office/drawing/2014/main" id="{CBFD20DE-CC14-974B-9655-523C296A26CF}"/>
              </a:ext>
            </a:extLst>
          </p:cNvPr>
          <p:cNvSpPr txBox="1"/>
          <p:nvPr/>
        </p:nvSpPr>
        <p:spPr>
          <a:xfrm>
            <a:off x="1981200" y="6011334"/>
            <a:ext cx="5943600" cy="830997"/>
          </a:xfrm>
          <a:prstGeom prst="rect">
            <a:avLst/>
          </a:prstGeom>
          <a:noFill/>
        </p:spPr>
        <p:txBody>
          <a:bodyPr wrap="square" rtlCol="0">
            <a:spAutoFit/>
          </a:bodyPr>
          <a:lstStyle/>
          <a:p>
            <a:r>
              <a:rPr lang="vi-VN" sz="1600" i="1" dirty="0">
                <a:latin typeface="+mj-lt"/>
              </a:rPr>
              <a:t>Mức độ thay đổi đường kính giếng khoan khi sử dụng chòong PDC truyền thống và PDC có trang bị răng Stinger tương ứng với các giá trị tải trọng lên chòong khác nhau</a:t>
            </a:r>
            <a:r>
              <a:rPr lang="en-US" sz="1600" dirty="0">
                <a:latin typeface="+mj-lt"/>
              </a:rPr>
              <a:t> </a:t>
            </a:r>
          </a:p>
        </p:txBody>
      </p:sp>
    </p:spTree>
    <p:extLst>
      <p:ext uri="{BB962C8B-B14F-4D97-AF65-F5344CB8AC3E}">
        <p14:creationId xmlns:p14="http://schemas.microsoft.com/office/powerpoint/2010/main" val="110572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066800"/>
            <a:ext cx="8915400" cy="1100173"/>
          </a:xfrm>
          <a:prstGeom prst="rect">
            <a:avLst/>
          </a:prstGeom>
        </p:spPr>
        <p:txBody>
          <a:bodyPr wrap="square">
            <a:spAutoFit/>
          </a:bodyPr>
          <a:lstStyle/>
          <a:p>
            <a:pPr marL="285750" indent="-285750">
              <a:lnSpc>
                <a:spcPct val="120000"/>
              </a:lnSpc>
              <a:buClr>
                <a:srgbClr val="C00000"/>
              </a:buClr>
              <a:buFont typeface="Wingdings" pitchFamily="2" charset="2"/>
              <a:buChar char="v"/>
            </a:pPr>
            <a:r>
              <a:rPr lang="vi-VN" dirty="0">
                <a:latin typeface="+mj-lt"/>
              </a:rPr>
              <a:t>Người ta đã tiến hành khoan thực nghiệm bằng chòong PDC SHARC có trang bị răng Stinger tại mỏ Bakken phía bắc bang Dakota, Mỹ và xây dựng biểu đồ so sánh kết quả khoan giữa các chòong khác nhau.</a:t>
            </a:r>
            <a:endParaRPr lang="vi-VN" sz="2000" dirty="0">
              <a:latin typeface="+mj-lt"/>
            </a:endParaRPr>
          </a:p>
        </p:txBody>
      </p:sp>
      <p:grpSp>
        <p:nvGrpSpPr>
          <p:cNvPr id="42" name="Group 41"/>
          <p:cNvGrpSpPr/>
          <p:nvPr/>
        </p:nvGrpSpPr>
        <p:grpSpPr>
          <a:xfrm>
            <a:off x="0" y="11289"/>
            <a:ext cx="9144000" cy="835377"/>
            <a:chOff x="0" y="11289"/>
            <a:chExt cx="9144000" cy="835377"/>
          </a:xfrm>
        </p:grpSpPr>
        <p:sp>
          <p:nvSpPr>
            <p:cNvPr id="43" name="TextBox 42"/>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r>
                <a:rPr lang="en-US" sz="2800" b="1" dirty="0">
                  <a:solidFill>
                    <a:schemeClr val="bg1"/>
                  </a:solidFill>
                </a:rPr>
                <a:t>BIỆN GIẢI</a:t>
              </a:r>
            </a:p>
          </p:txBody>
        </p:sp>
        <p:cxnSp>
          <p:nvCxnSpPr>
            <p:cNvPr id="44" name="Straight Connector 43"/>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4960961" y="4377977"/>
            <a:ext cx="3620770" cy="784830"/>
          </a:xfrm>
          <a:prstGeom prst="rect">
            <a:avLst/>
          </a:prstGeom>
          <a:noFill/>
        </p:spPr>
        <p:txBody>
          <a:bodyPr wrap="square" rtlCol="0">
            <a:spAutoFit/>
          </a:bodyPr>
          <a:lstStyle/>
          <a:p>
            <a:r>
              <a:rPr lang="vi-VN" sz="1500" i="1" dirty="0">
                <a:latin typeface="+mj-lt"/>
              </a:rPr>
              <a:t>Biểu đồ so sánh vận tốc cơ học khoan trung bình khi sử dụng các loại chòong PDC khác nhau tại mỏ Bakken phía bắc bang Dakota</a:t>
            </a:r>
            <a:r>
              <a:rPr lang="en-US" sz="1500" dirty="0">
                <a:latin typeface="+mj-lt"/>
              </a:rPr>
              <a:t> </a:t>
            </a:r>
          </a:p>
        </p:txBody>
      </p:sp>
      <p:pic>
        <p:nvPicPr>
          <p:cNvPr id="4" name="Picture 3">
            <a:extLst>
              <a:ext uri="{FF2B5EF4-FFF2-40B4-BE49-F238E27FC236}">
                <a16:creationId xmlns:a16="http://schemas.microsoft.com/office/drawing/2014/main" id="{E4AEB04A-6BF3-4A46-AD71-B02FE407C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825" y="1784195"/>
            <a:ext cx="4248150" cy="2625377"/>
          </a:xfrm>
          <a:prstGeom prst="rect">
            <a:avLst/>
          </a:prstGeom>
        </p:spPr>
      </p:pic>
      <p:sp>
        <p:nvSpPr>
          <p:cNvPr id="5" name="TextBox 4">
            <a:extLst>
              <a:ext uri="{FF2B5EF4-FFF2-40B4-BE49-F238E27FC236}">
                <a16:creationId xmlns:a16="http://schemas.microsoft.com/office/drawing/2014/main" id="{CA66379C-F592-2444-8096-79327C84E46B}"/>
              </a:ext>
            </a:extLst>
          </p:cNvPr>
          <p:cNvSpPr txBox="1"/>
          <p:nvPr/>
        </p:nvSpPr>
        <p:spPr>
          <a:xfrm>
            <a:off x="457200" y="2166973"/>
            <a:ext cx="4114800" cy="2585323"/>
          </a:xfrm>
          <a:prstGeom prst="rect">
            <a:avLst/>
          </a:prstGeom>
          <a:noFill/>
        </p:spPr>
        <p:txBody>
          <a:bodyPr wrap="square" rtlCol="0">
            <a:spAutoFit/>
          </a:bodyPr>
          <a:lstStyle/>
          <a:p>
            <a:pPr marL="285750" indent="-285750" algn="just">
              <a:buFont typeface="Arial" panose="020B0604020202020204" pitchFamily="34" charset="0"/>
              <a:buChar char="•"/>
            </a:pPr>
            <a:r>
              <a:rPr lang="vi-VN" dirty="0">
                <a:latin typeface="+mj-lt"/>
              </a:rPr>
              <a:t>Kết quả cho thấy, tại công đoạn thẳng đứng 8</a:t>
            </a:r>
            <a:r>
              <a:rPr lang="vi-VN" baseline="30000" dirty="0">
                <a:latin typeface="+mj-lt"/>
              </a:rPr>
              <a:t>3/4</a:t>
            </a:r>
            <a:r>
              <a:rPr lang="vi-VN" dirty="0">
                <a:latin typeface="+mj-lt"/>
              </a:rPr>
              <a:t> inch vận tốc cơ học trung bình và cực đại đạt lần lượt là 168 ft/h và 203 ft/h. Theo so sánh với kết quả tốt nhất mà các loại chòong PDC truyền thống khác đạt được, vận tốc cơ học trung bình của chòong PDC SHARC có trang bị răng Stinger cho vận tốc cơ học cao hơn 46%</a:t>
            </a:r>
            <a:r>
              <a:rPr lang="en-US" dirty="0">
                <a:latin typeface="+mj-lt"/>
              </a:rPr>
              <a:t> </a:t>
            </a:r>
          </a:p>
        </p:txBody>
      </p:sp>
    </p:spTree>
    <p:extLst>
      <p:ext uri="{BB962C8B-B14F-4D97-AF65-F5344CB8AC3E}">
        <p14:creationId xmlns:p14="http://schemas.microsoft.com/office/powerpoint/2010/main" val="183062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0" y="11289"/>
            <a:ext cx="9144000" cy="835377"/>
            <a:chOff x="0" y="11289"/>
            <a:chExt cx="9144000" cy="835377"/>
          </a:xfrm>
        </p:grpSpPr>
        <p:sp>
          <p:nvSpPr>
            <p:cNvPr id="43" name="TextBox 42"/>
            <p:cNvSpPr txBox="1"/>
            <p:nvPr/>
          </p:nvSpPr>
          <p:spPr>
            <a:xfrm>
              <a:off x="0" y="173869"/>
              <a:ext cx="9144000" cy="523220"/>
            </a:xfrm>
            <a:prstGeom prst="rect">
              <a:avLst/>
            </a:prstGeom>
            <a:solidFill>
              <a:srgbClr val="C00000"/>
            </a:solidFill>
            <a:ln>
              <a:solidFill>
                <a:srgbClr val="C00000"/>
              </a:solidFill>
            </a:ln>
          </p:spPr>
          <p:txBody>
            <a:bodyPr wrap="square" rtlCol="0">
              <a:spAutoFit/>
            </a:bodyPr>
            <a:lstStyle/>
            <a:p>
              <a:pPr algn="ctr">
                <a:spcBef>
                  <a:spcPts val="1800"/>
                </a:spcBef>
              </a:pPr>
              <a:r>
                <a:rPr lang="en-US" sz="2800" b="1" dirty="0">
                  <a:solidFill>
                    <a:schemeClr val="bg1"/>
                  </a:solidFill>
                </a:rPr>
                <a:t>KẾT LUẬN</a:t>
              </a:r>
            </a:p>
          </p:txBody>
        </p:sp>
        <p:cxnSp>
          <p:nvCxnSpPr>
            <p:cNvPr id="44" name="Straight Connector 43"/>
            <p:cNvCxnSpPr/>
            <p:nvPr/>
          </p:nvCxnSpPr>
          <p:spPr>
            <a:xfrm>
              <a:off x="0" y="846666"/>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11289"/>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52400" y="1066800"/>
            <a:ext cx="8686800" cy="2308324"/>
          </a:xfrm>
          <a:prstGeom prst="rect">
            <a:avLst/>
          </a:prstGeom>
        </p:spPr>
        <p:txBody>
          <a:bodyPr wrap="square">
            <a:spAutoFit/>
          </a:bodyPr>
          <a:lstStyle/>
          <a:p>
            <a:pPr marL="285750" indent="-285750">
              <a:buFont typeface="Wingdings" pitchFamily="2" charset="2"/>
              <a:buChar char="Ø"/>
            </a:pPr>
            <a:r>
              <a:rPr lang="vi-VN" dirty="0">
                <a:latin typeface="Times New Roman" panose="02020603050405020304" pitchFamily="18" charset="0"/>
                <a:cs typeface="Times New Roman" panose="02020603050405020304" pitchFamily="18" charset="0"/>
              </a:rPr>
              <a:t>Từ những nghiên cứu bên trên, tác giả đưa ra một số những kết luận như sau:</a:t>
            </a:r>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Giải pháp sử dụng răng Stinger tại trung tâm chòong PDC thay cho các răng PDC truyền thống giúp chòong hoạt động ổn định hơn, góp phần tăng đáng kể tuổi thọ của chòong;</a:t>
            </a:r>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Chòong PDC có trang bị các răng Stinger hình trụ đứng tại trung tâm cho vận tốc cơ học cao hơn so với các chòong PDC truyền thống;</a:t>
            </a:r>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Chất lượng thành giếng khi sử dụng chòong PDC có trang bị răng Stinger được cải thiện đáng kể. Điều này giúp thành giếng ổn định hơn trong suốt quá trình khoan và nâng cao chất lượng trám xi măng thành giếng sau này. </a:t>
            </a:r>
            <a:endParaRPr lang="en-US" dirty="0">
              <a:effectLst/>
              <a:latin typeface="Times New Roman" panose="02020603050405020304" pitchFamily="18" charset="0"/>
              <a:ea typeface="ＭＳ 明朝" charset="-128"/>
              <a:cs typeface="Times New Roman" panose="02020603050405020304" pitchFamily="18" charset="0"/>
            </a:endParaRPr>
          </a:p>
        </p:txBody>
      </p:sp>
    </p:spTree>
    <p:extLst>
      <p:ext uri="{BB962C8B-B14F-4D97-AF65-F5344CB8AC3E}">
        <p14:creationId xmlns:p14="http://schemas.microsoft.com/office/powerpoint/2010/main" val="80765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5217</TotalTime>
  <Words>947</Words>
  <Application>Microsoft Macintosh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CLJOC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aschn1</dc:creator>
  <cp:lastModifiedBy>Microsoft Office User</cp:lastModifiedBy>
  <cp:revision>201</cp:revision>
  <cp:lastPrinted>2013-09-20T04:05:23Z</cp:lastPrinted>
  <dcterms:created xsi:type="dcterms:W3CDTF">2012-10-14T10:43:20Z</dcterms:created>
  <dcterms:modified xsi:type="dcterms:W3CDTF">2020-07-17T04:07:37Z</dcterms:modified>
</cp:coreProperties>
</file>