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4"/>
  </p:sldMasterIdLst>
  <p:notesMasterIdLst>
    <p:notesMasterId r:id="rId12"/>
  </p:notesMasterIdLst>
  <p:sldIdLst>
    <p:sldId id="482" r:id="rId5"/>
    <p:sldId id="481" r:id="rId6"/>
    <p:sldId id="484" r:id="rId7"/>
    <p:sldId id="483" r:id="rId8"/>
    <p:sldId id="485" r:id="rId9"/>
    <p:sldId id="486" r:id="rId10"/>
    <p:sldId id="48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u Diep Anh" initials="VDA" lastIdx="1" clrIdx="0">
    <p:extLst>
      <p:ext uri="{19B8F6BF-5375-455C-9EA6-DF929625EA0E}">
        <p15:presenceInfo xmlns:p15="http://schemas.microsoft.com/office/powerpoint/2012/main" userId="S::vudiepanh@humg.edu.vn::65271de3-c5ea-4adf-a5fd-f6b0b8884c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0CB6A6-4C5E-4A1F-A7C9-9D62E3BA02C2}" v="845" dt="2020-05-10T01:34:25.2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2" autoAdjust="0"/>
    <p:restoredTop sz="91499" autoAdjust="0"/>
  </p:normalViewPr>
  <p:slideViewPr>
    <p:cSldViewPr snapToGrid="0">
      <p:cViewPr varScale="1">
        <p:scale>
          <a:sx n="68" d="100"/>
          <a:sy n="68" d="100"/>
        </p:scale>
        <p:origin x="96" y="84"/>
      </p:cViewPr>
      <p:guideLst>
        <p:guide orient="horz" pos="2115"/>
        <p:guide pos="384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24552-8FFB-4E51-93E4-CB23725C1447}" type="datetimeFigureOut">
              <a:rPr lang="en-US" smtClean="0"/>
              <a:t>10/05/2020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B770AF-C9C4-4938-BD29-CB0B58EE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089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8DC9-E8A4-49EC-BBAA-13B5B70DED87}" type="datetimeFigureOut">
              <a:rPr lang="en-US" smtClean="0"/>
              <a:t>10/05/2020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CC7E7C0-98F9-4839-865D-2452F6A10E1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1001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8DC9-E8A4-49EC-BBAA-13B5B70DED87}" type="datetimeFigureOut">
              <a:rPr lang="en-US" smtClean="0"/>
              <a:t>10/05/2020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E7C0-98F9-4839-865D-2452F6A10E1E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417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8DC9-E8A4-49EC-BBAA-13B5B70DED87}" type="datetimeFigureOut">
              <a:rPr lang="en-US" smtClean="0"/>
              <a:t>10/05/2020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E7C0-98F9-4839-865D-2452F6A10E1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3579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8DC9-E8A4-49EC-BBAA-13B5B70DED87}" type="datetimeFigureOut">
              <a:rPr lang="en-US" smtClean="0"/>
              <a:t>10/05/2020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E7C0-98F9-4839-865D-2452F6A10E1E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6484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8DC9-E8A4-49EC-BBAA-13B5B70DED87}" type="datetimeFigureOut">
              <a:rPr lang="en-US" smtClean="0"/>
              <a:t>10/05/2020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E7C0-98F9-4839-865D-2452F6A10E1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272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8DC9-E8A4-49EC-BBAA-13B5B70DED87}" type="datetimeFigureOut">
              <a:rPr lang="en-US" smtClean="0"/>
              <a:t>10/05/2020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E7C0-98F9-4839-865D-2452F6A10E1E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2526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8DC9-E8A4-49EC-BBAA-13B5B70DED87}" type="datetimeFigureOut">
              <a:rPr lang="en-US" smtClean="0"/>
              <a:t>10/05/2020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E7C0-98F9-4839-865D-2452F6A10E1E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62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8DC9-E8A4-49EC-BBAA-13B5B70DED87}" type="datetimeFigureOut">
              <a:rPr lang="en-US" smtClean="0"/>
              <a:t>10/05/2020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E7C0-98F9-4839-865D-2452F6A10E1E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1445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8DC9-E8A4-49EC-BBAA-13B5B70DED87}" type="datetimeFigureOut">
              <a:rPr lang="en-US" smtClean="0"/>
              <a:t>10/05/2020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E7C0-98F9-4839-865D-2452F6A10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465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8DC9-E8A4-49EC-BBAA-13B5B70DED87}" type="datetimeFigureOut">
              <a:rPr lang="en-US" smtClean="0"/>
              <a:t>10/05/2020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E7C0-98F9-4839-865D-2452F6A10E1E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4989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E8B8DC9-E8A4-49EC-BBAA-13B5B70DED87}" type="datetimeFigureOut">
              <a:rPr lang="en-US" smtClean="0"/>
              <a:t>10/05/2020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7E7C0-98F9-4839-865D-2452F6A10E1E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915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8413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B8DC9-E8A4-49EC-BBAA-13B5B70DED87}" type="datetimeFigureOut">
              <a:rPr lang="en-US" smtClean="0"/>
              <a:t>10/05/2020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CC7E7C0-98F9-4839-865D-2452F6A10E1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15B98A72-F81E-443B-8CB4-B5D1126B602E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7415" y="-78586"/>
            <a:ext cx="1657997" cy="1600200"/>
          </a:xfrm>
          <a:prstGeom prst="rect">
            <a:avLst/>
          </a:prstGeom>
        </p:spPr>
      </p:pic>
      <p:pic>
        <p:nvPicPr>
          <p:cNvPr id="17" name="Picture 16" descr="LogoHUMG.JPG">
            <a:extLst>
              <a:ext uri="{FF2B5EF4-FFF2-40B4-BE49-F238E27FC236}">
                <a16:creationId xmlns:a16="http://schemas.microsoft.com/office/drawing/2014/main" id="{078BF5EA-0B94-44B0-8528-52E288CC261B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820400" y="-14940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978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humgedu-my.sharepoint.com/personal/nguyenthibichngoc_humg_edu_vn/Documents/Ngoc/chuyenmon/SH_hocthuat/SHHT_19_20/K&#7923;II/BCHT%20HK2%20%202019-20%20_X&#226;y_d&#7921;ng_&#272;C_KinhTeHoc_NTBNgoc.doc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A91FB-2CC7-481A-AB47-354C440408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1300" y="761425"/>
            <a:ext cx="8637073" cy="898559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lang="en-US" sz="4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cáo</a:t>
            </a:r>
            <a:r>
              <a:rPr lang="en-US" sz="4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4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thuật</a:t>
            </a:r>
            <a:endParaRPr lang="en-US" sz="48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Subtitle 21">
            <a:extLst>
              <a:ext uri="{FF2B5EF4-FFF2-40B4-BE49-F238E27FC236}">
                <a16:creationId xmlns:a16="http://schemas.microsoft.com/office/drawing/2014/main" id="{261C82AE-9FDB-4AEA-B780-BD28D35C83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9758" y="1909341"/>
            <a:ext cx="10280156" cy="1519660"/>
          </a:xfrm>
        </p:spPr>
        <p:txBody>
          <a:bodyPr>
            <a:normAutofit/>
          </a:bodyPr>
          <a:lstStyle/>
          <a:p>
            <a:pPr algn="ctr"/>
            <a:r>
              <a:rPr lang="en-US" sz="3600" b="1" i="1" cap="none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Xây</a:t>
            </a:r>
            <a:r>
              <a:rPr lang="en-US" sz="3600" b="1" i="1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cap="none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dựng</a:t>
            </a:r>
            <a:r>
              <a:rPr lang="en-US" sz="3600" b="1" i="1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cap="none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sz="3600" b="1" i="1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cap="none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cương</a:t>
            </a:r>
            <a:r>
              <a:rPr lang="en-US" sz="3600" b="1" i="1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cap="none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b="1" i="1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cap="none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3600" b="1" i="1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cap="none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Kinh</a:t>
            </a:r>
            <a:r>
              <a:rPr lang="en-US" sz="3600" b="1" i="1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cap="none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tế</a:t>
            </a:r>
            <a:r>
              <a:rPr lang="en-US" sz="3600" b="1" i="1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cap="none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b="1" i="1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cap="none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600" b="1" i="1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cap="none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</a:t>
            </a:r>
            <a:r>
              <a:rPr lang="en-US" sz="3600" b="1" i="1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cap="none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600" b="1" i="1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cap="none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b="1" i="1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i="1" cap="none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bổ</a:t>
            </a:r>
            <a:r>
              <a:rPr lang="en-US" sz="3600" b="1" i="1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sung </a:t>
            </a:r>
            <a:r>
              <a:rPr lang="en-US" sz="3600" b="1" i="1" cap="none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kiến</a:t>
            </a:r>
            <a:r>
              <a:rPr lang="en-US" sz="3600" b="1" i="1" cap="non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cap="none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endParaRPr lang="en-US" sz="3600" b="1" i="1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52C15D8E-5B93-4235-8766-349AAD2CB58E}"/>
              </a:ext>
            </a:extLst>
          </p:cNvPr>
          <p:cNvSpPr txBox="1">
            <a:spLocks/>
          </p:cNvSpPr>
          <p:nvPr/>
        </p:nvSpPr>
        <p:spPr>
          <a:xfrm>
            <a:off x="5193628" y="4065563"/>
            <a:ext cx="6032390" cy="122388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0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Báo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cáo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viên</a:t>
            </a:r>
            <a:r>
              <a:rPr lang="en-US" sz="20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 TS. </a:t>
            </a:r>
            <a:r>
              <a:rPr lang="en-US" sz="20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Nguyễn</a:t>
            </a:r>
            <a:r>
              <a:rPr lang="en-US" sz="20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Thị</a:t>
            </a:r>
            <a:r>
              <a:rPr lang="en-US" sz="20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Bích</a:t>
            </a:r>
            <a:r>
              <a:rPr lang="en-US" sz="20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Ngọc</a:t>
            </a:r>
            <a:endParaRPr lang="en-US" sz="2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1660525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Bộ</a:t>
            </a:r>
            <a:r>
              <a:rPr lang="en-US" sz="20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môn</a:t>
            </a:r>
            <a:r>
              <a:rPr lang="en-US" sz="20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Kinh</a:t>
            </a:r>
            <a:r>
              <a:rPr lang="en-US" sz="20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tế</a:t>
            </a:r>
            <a:r>
              <a:rPr lang="en-US" sz="20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cơ</a:t>
            </a:r>
            <a:r>
              <a:rPr lang="en-US" sz="20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sở</a:t>
            </a:r>
            <a:endParaRPr lang="en-US" sz="200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0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Khoa </a:t>
            </a:r>
            <a:r>
              <a:rPr lang="en-US" sz="20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Kinh</a:t>
            </a:r>
            <a:r>
              <a:rPr lang="en-US" sz="20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tế</a:t>
            </a:r>
            <a:r>
              <a:rPr lang="en-US" sz="20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20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Quản</a:t>
            </a:r>
            <a:r>
              <a:rPr lang="en-US" sz="20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sz="20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kinh</a:t>
            </a:r>
            <a:r>
              <a:rPr lang="en-US" sz="20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0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doanh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904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59"/>
          <p:cNvGrpSpPr>
            <a:grpSpLocks/>
          </p:cNvGrpSpPr>
          <p:nvPr/>
        </p:nvGrpSpPr>
        <p:grpSpPr bwMode="auto">
          <a:xfrm>
            <a:off x="-1391175" y="1213643"/>
            <a:ext cx="13158745" cy="4430713"/>
            <a:chOff x="-576" y="1104"/>
            <a:chExt cx="6768" cy="2791"/>
          </a:xfrm>
        </p:grpSpPr>
        <p:sp>
          <p:nvSpPr>
            <p:cNvPr id="8" name="AutoShape 5"/>
            <p:cNvSpPr>
              <a:spLocks noChangeArrowheads="1"/>
            </p:cNvSpPr>
            <p:nvPr/>
          </p:nvSpPr>
          <p:spPr bwMode="gray">
            <a:xfrm rot="5400000">
              <a:off x="-576" y="1104"/>
              <a:ext cx="2791" cy="2791"/>
            </a:xfrm>
            <a:custGeom>
              <a:avLst/>
              <a:gdLst>
                <a:gd name="G0" fmla="+- 10478 0 0"/>
                <a:gd name="G1" fmla="+- -11739500 0 0"/>
                <a:gd name="G2" fmla="+- 0 0 -11739500"/>
                <a:gd name="T0" fmla="*/ 0 256 1"/>
                <a:gd name="T1" fmla="*/ 180 256 1"/>
                <a:gd name="G3" fmla="+- -11739500 T0 T1"/>
                <a:gd name="T2" fmla="*/ 0 256 1"/>
                <a:gd name="T3" fmla="*/ 90 256 1"/>
                <a:gd name="G4" fmla="+- -11739500 T2 T3"/>
                <a:gd name="G5" fmla="*/ G4 2 1"/>
                <a:gd name="T4" fmla="*/ 90 256 1"/>
                <a:gd name="T5" fmla="*/ 0 256 1"/>
                <a:gd name="G6" fmla="+- -11739500 T4 T5"/>
                <a:gd name="G7" fmla="*/ G6 2 1"/>
                <a:gd name="G8" fmla="abs -1173950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10478"/>
                <a:gd name="G18" fmla="*/ 10478 1 2"/>
                <a:gd name="G19" fmla="+- G18 5400 0"/>
                <a:gd name="G20" fmla="cos G19 -11739500"/>
                <a:gd name="G21" fmla="sin G19 -11739500"/>
                <a:gd name="G22" fmla="+- G20 10800 0"/>
                <a:gd name="G23" fmla="+- G21 10800 0"/>
                <a:gd name="G24" fmla="+- 10800 0 G20"/>
                <a:gd name="G25" fmla="+- 10478 10800 0"/>
                <a:gd name="G26" fmla="?: G9 G17 G25"/>
                <a:gd name="G27" fmla="?: G9 0 21600"/>
                <a:gd name="G28" fmla="cos 10800 -11739500"/>
                <a:gd name="G29" fmla="sin 10800 -11739500"/>
                <a:gd name="G30" fmla="sin 10478 -11739500"/>
                <a:gd name="G31" fmla="+- G28 10800 0"/>
                <a:gd name="G32" fmla="+- G29 10800 0"/>
                <a:gd name="G33" fmla="+- G30 10800 0"/>
                <a:gd name="G34" fmla="?: G4 0 G31"/>
                <a:gd name="G35" fmla="?: -11739500 G34 0"/>
                <a:gd name="G36" fmla="?: G6 G35 G31"/>
                <a:gd name="G37" fmla="+- 21600 0 G36"/>
                <a:gd name="G38" fmla="?: G4 0 G33"/>
                <a:gd name="G39" fmla="?: -1173950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162 w 21600"/>
                <a:gd name="T15" fmla="*/ 10638 h 21600"/>
                <a:gd name="T16" fmla="*/ 10800 w 21600"/>
                <a:gd name="T17" fmla="*/ 322 h 21600"/>
                <a:gd name="T18" fmla="*/ 21438 w 21600"/>
                <a:gd name="T19" fmla="*/ 10638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323" y="10641"/>
                  </a:moveTo>
                  <a:cubicBezTo>
                    <a:pt x="410" y="4916"/>
                    <a:pt x="5075" y="321"/>
                    <a:pt x="10800" y="322"/>
                  </a:cubicBezTo>
                  <a:cubicBezTo>
                    <a:pt x="16524" y="322"/>
                    <a:pt x="21189" y="4916"/>
                    <a:pt x="21276" y="10641"/>
                  </a:cubicBezTo>
                  <a:lnTo>
                    <a:pt x="21598" y="10636"/>
                  </a:lnTo>
                  <a:cubicBezTo>
                    <a:pt x="21509" y="4736"/>
                    <a:pt x="16700" y="-1"/>
                    <a:pt x="10799" y="0"/>
                  </a:cubicBezTo>
                  <a:cubicBezTo>
                    <a:pt x="4899" y="0"/>
                    <a:pt x="90" y="4736"/>
                    <a:pt x="1" y="1063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00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AutoShape 13"/>
            <p:cNvSpPr>
              <a:spLocks noChangeArrowheads="1"/>
            </p:cNvSpPr>
            <p:nvPr/>
          </p:nvSpPr>
          <p:spPr bwMode="ltGray">
            <a:xfrm rot="5400000">
              <a:off x="-354" y="1381"/>
              <a:ext cx="2374" cy="2229"/>
            </a:xfrm>
            <a:custGeom>
              <a:avLst/>
              <a:gdLst>
                <a:gd name="G0" fmla="+- 744 0 0"/>
                <a:gd name="G1" fmla="+- 11756105 0 0"/>
                <a:gd name="G2" fmla="+- 0 0 11756105"/>
                <a:gd name="T0" fmla="*/ 0 256 1"/>
                <a:gd name="T1" fmla="*/ 180 256 1"/>
                <a:gd name="G3" fmla="+- 11756105 T0 T1"/>
                <a:gd name="T2" fmla="*/ 0 256 1"/>
                <a:gd name="T3" fmla="*/ 90 256 1"/>
                <a:gd name="G4" fmla="+- 11756105 T2 T3"/>
                <a:gd name="G5" fmla="*/ G4 2 1"/>
                <a:gd name="T4" fmla="*/ 90 256 1"/>
                <a:gd name="T5" fmla="*/ 0 256 1"/>
                <a:gd name="G6" fmla="+- 11756105 T4 T5"/>
                <a:gd name="G7" fmla="*/ G6 2 1"/>
                <a:gd name="G8" fmla="abs 11756105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744"/>
                <a:gd name="G18" fmla="*/ 744 1 2"/>
                <a:gd name="G19" fmla="+- G18 5400 0"/>
                <a:gd name="G20" fmla="cos G19 11756105"/>
                <a:gd name="G21" fmla="sin G19 11756105"/>
                <a:gd name="G22" fmla="+- G20 10800 0"/>
                <a:gd name="G23" fmla="+- G21 10800 0"/>
                <a:gd name="G24" fmla="+- 10800 0 G20"/>
                <a:gd name="G25" fmla="+- 744 10800 0"/>
                <a:gd name="G26" fmla="?: G9 G17 G25"/>
                <a:gd name="G27" fmla="?: G9 0 21600"/>
                <a:gd name="G28" fmla="cos 10800 11756105"/>
                <a:gd name="G29" fmla="sin 10800 11756105"/>
                <a:gd name="G30" fmla="sin 744 11756105"/>
                <a:gd name="G31" fmla="+- G28 10800 0"/>
                <a:gd name="G32" fmla="+- G29 10800 0"/>
                <a:gd name="G33" fmla="+- G30 10800 0"/>
                <a:gd name="G34" fmla="?: G4 0 G31"/>
                <a:gd name="G35" fmla="?: 11756105 G34 0"/>
                <a:gd name="G36" fmla="?: G6 G35 G31"/>
                <a:gd name="G37" fmla="+- 21600 0 G36"/>
                <a:gd name="G38" fmla="?: G4 0 G33"/>
                <a:gd name="G39" fmla="?: 11756105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5028 w 21600"/>
                <a:gd name="T15" fmla="*/ 10862 h 21600"/>
                <a:gd name="T16" fmla="*/ 10800 w 21600"/>
                <a:gd name="T17" fmla="*/ 10056 h 21600"/>
                <a:gd name="T18" fmla="*/ 16572 w 21600"/>
                <a:gd name="T19" fmla="*/ 10862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10056" y="10807"/>
                  </a:moveTo>
                  <a:cubicBezTo>
                    <a:pt x="10056" y="10805"/>
                    <a:pt x="10056" y="10802"/>
                    <a:pt x="10056" y="10800"/>
                  </a:cubicBezTo>
                  <a:cubicBezTo>
                    <a:pt x="10056" y="10389"/>
                    <a:pt x="10389" y="10056"/>
                    <a:pt x="10800" y="10056"/>
                  </a:cubicBezTo>
                  <a:cubicBezTo>
                    <a:pt x="11210" y="10056"/>
                    <a:pt x="11544" y="10389"/>
                    <a:pt x="11544" y="10800"/>
                  </a:cubicBezTo>
                  <a:cubicBezTo>
                    <a:pt x="11544" y="10802"/>
                    <a:pt x="11543" y="10805"/>
                    <a:pt x="11543" y="10807"/>
                  </a:cubicBezTo>
                  <a:lnTo>
                    <a:pt x="21599" y="10916"/>
                  </a:lnTo>
                  <a:cubicBezTo>
                    <a:pt x="21599" y="10877"/>
                    <a:pt x="21600" y="10838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ubicBezTo>
                    <a:pt x="-1" y="10838"/>
                    <a:pt x="0" y="10877"/>
                    <a:pt x="0" y="1091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0099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42"/>
            <p:cNvSpPr txBox="1">
              <a:spLocks noChangeArrowheads="1"/>
            </p:cNvSpPr>
            <p:nvPr/>
          </p:nvSpPr>
          <p:spPr bwMode="auto">
            <a:xfrm>
              <a:off x="833" y="1797"/>
              <a:ext cx="1126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endParaRPr lang="en-US" sz="3200" b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grpSp>
          <p:nvGrpSpPr>
            <p:cNvPr id="11" name="Group 57"/>
            <p:cNvGrpSpPr>
              <a:grpSpLocks/>
            </p:cNvGrpSpPr>
            <p:nvPr/>
          </p:nvGrpSpPr>
          <p:grpSpPr bwMode="auto">
            <a:xfrm>
              <a:off x="2023" y="1654"/>
              <a:ext cx="4169" cy="554"/>
              <a:chOff x="2023" y="1654"/>
              <a:chExt cx="4169" cy="554"/>
            </a:xfrm>
          </p:grpSpPr>
          <p:sp>
            <p:nvSpPr>
              <p:cNvPr id="52" name="AutoShape 21"/>
              <p:cNvSpPr>
                <a:spLocks noChangeArrowheads="1"/>
              </p:cNvSpPr>
              <p:nvPr/>
            </p:nvSpPr>
            <p:spPr bwMode="gray">
              <a:xfrm>
                <a:off x="2252" y="1654"/>
                <a:ext cx="3940" cy="554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33CCFF"/>
                  </a:gs>
                  <a:gs pos="100000">
                    <a:schemeClr val="bg1">
                      <a:alpha val="50000"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 anchor="ctr"/>
              <a:lstStyle/>
              <a:p>
                <a:pPr algn="ctr"/>
                <a:r>
                  <a:rPr lang="nb-NO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Các nguyên tắc </a:t>
                </a:r>
                <a:r>
                  <a:rPr lang="en-US" sz="2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xây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dựng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đề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c</a:t>
                </a:r>
                <a:r>
                  <a:rPr lang="vi-VN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ư</a:t>
                </a:r>
                <a:r>
                  <a:rPr lang="en-US" sz="2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ơng</a:t>
                </a:r>
                <a:endParaRPr lang="en-US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53" name="Group 22"/>
              <p:cNvGrpSpPr>
                <a:grpSpLocks/>
              </p:cNvGrpSpPr>
              <p:nvPr/>
            </p:nvGrpSpPr>
            <p:grpSpPr bwMode="auto">
              <a:xfrm>
                <a:off x="2023" y="1712"/>
                <a:ext cx="320" cy="332"/>
                <a:chOff x="2100" y="1959"/>
                <a:chExt cx="526" cy="564"/>
              </a:xfrm>
            </p:grpSpPr>
            <p:sp>
              <p:nvSpPr>
                <p:cNvPr id="56" name="Oval 23"/>
                <p:cNvSpPr>
                  <a:spLocks noChangeArrowheads="1"/>
                </p:cNvSpPr>
                <p:nvPr/>
              </p:nvSpPr>
              <p:spPr bwMode="gray">
                <a:xfrm>
                  <a:off x="2100" y="1959"/>
                  <a:ext cx="526" cy="534"/>
                </a:xfrm>
                <a:prstGeom prst="ellipse">
                  <a:avLst/>
                </a:prstGeom>
                <a:solidFill>
                  <a:srgbClr val="33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Oval 24"/>
                <p:cNvSpPr>
                  <a:spLocks noChangeArrowheads="1"/>
                </p:cNvSpPr>
                <p:nvPr/>
              </p:nvSpPr>
              <p:spPr bwMode="gray">
                <a:xfrm>
                  <a:off x="2118" y="2098"/>
                  <a:ext cx="425" cy="42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10E470"/>
                    </a:gs>
                    <a:gs pos="100000">
                      <a:srgbClr val="10E470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l="100000" t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Oval 25"/>
                <p:cNvSpPr>
                  <a:spLocks noChangeArrowheads="1"/>
                </p:cNvSpPr>
                <p:nvPr/>
              </p:nvSpPr>
              <p:spPr bwMode="gray">
                <a:xfrm>
                  <a:off x="2166" y="2053"/>
                  <a:ext cx="406" cy="40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85001"/>
                      </a:srgbClr>
                    </a:gs>
                    <a:gs pos="100000">
                      <a:srgbClr val="FFFF00">
                        <a:gamma/>
                        <a:shade val="63529"/>
                        <a:invGamma/>
                      </a:srgb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Oval 26"/>
                <p:cNvSpPr>
                  <a:spLocks noChangeArrowheads="1"/>
                </p:cNvSpPr>
                <p:nvPr/>
              </p:nvSpPr>
              <p:spPr bwMode="gray">
                <a:xfrm>
                  <a:off x="2286" y="2127"/>
                  <a:ext cx="265" cy="2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9940B">
                        <a:gamma/>
                        <a:tint val="0"/>
                        <a:invGamma/>
                      </a:srgbClr>
                    </a:gs>
                    <a:gs pos="100000">
                      <a:srgbClr val="E9940B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Oval 27"/>
                <p:cNvSpPr>
                  <a:spLocks noChangeArrowheads="1"/>
                </p:cNvSpPr>
                <p:nvPr/>
              </p:nvSpPr>
              <p:spPr bwMode="gray">
                <a:xfrm>
                  <a:off x="2166" y="2090"/>
                  <a:ext cx="365" cy="3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0"/>
                      </a:srgbClr>
                    </a:gs>
                    <a:gs pos="100000">
                      <a:srgbClr val="FFFF00">
                        <a:gamma/>
                        <a:shade val="76078"/>
                        <a:invGamma/>
                      </a:srgb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4" name="Text Box 43"/>
              <p:cNvSpPr txBox="1">
                <a:spLocks noChangeArrowheads="1"/>
              </p:cNvSpPr>
              <p:nvPr/>
            </p:nvSpPr>
            <p:spPr bwMode="auto">
              <a:xfrm>
                <a:off x="2115" y="1750"/>
                <a:ext cx="16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grpSp>
          <p:nvGrpSpPr>
            <p:cNvPr id="12" name="Group 56"/>
            <p:cNvGrpSpPr>
              <a:grpSpLocks/>
            </p:cNvGrpSpPr>
            <p:nvPr/>
          </p:nvGrpSpPr>
          <p:grpSpPr bwMode="auto">
            <a:xfrm>
              <a:off x="2012" y="2364"/>
              <a:ext cx="4118" cy="467"/>
              <a:chOff x="2012" y="2364"/>
              <a:chExt cx="4118" cy="467"/>
            </a:xfrm>
          </p:grpSpPr>
          <p:sp>
            <p:nvSpPr>
              <p:cNvPr id="43" name="AutoShape 14"/>
              <p:cNvSpPr>
                <a:spLocks noChangeArrowheads="1"/>
              </p:cNvSpPr>
              <p:nvPr/>
            </p:nvSpPr>
            <p:spPr bwMode="gray">
              <a:xfrm>
                <a:off x="2325" y="2364"/>
                <a:ext cx="3805" cy="467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00CCFF"/>
                  </a:gs>
                  <a:gs pos="100000">
                    <a:schemeClr val="bg1">
                      <a:alpha val="50000"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b-NO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Xây d</a:t>
                </a:r>
                <a:r>
                  <a:rPr lang="en-US" sz="2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ựng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đề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c</a:t>
                </a:r>
                <a:r>
                  <a:rPr lang="vi-VN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ư</a:t>
                </a:r>
                <a:r>
                  <a:rPr lang="en-US" sz="2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ơng</a:t>
                </a:r>
                <a:endParaRPr lang="en-US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44" name="Group 15"/>
              <p:cNvGrpSpPr>
                <a:grpSpLocks/>
              </p:cNvGrpSpPr>
              <p:nvPr/>
            </p:nvGrpSpPr>
            <p:grpSpPr bwMode="auto">
              <a:xfrm>
                <a:off x="2012" y="2442"/>
                <a:ext cx="359" cy="315"/>
                <a:chOff x="1684" y="2393"/>
                <a:chExt cx="598" cy="526"/>
              </a:xfrm>
            </p:grpSpPr>
            <p:sp>
              <p:nvSpPr>
                <p:cNvPr id="47" name="Oval 16"/>
                <p:cNvSpPr>
                  <a:spLocks noChangeArrowheads="1"/>
                </p:cNvSpPr>
                <p:nvPr/>
              </p:nvSpPr>
              <p:spPr bwMode="gray">
                <a:xfrm>
                  <a:off x="1756" y="2393"/>
                  <a:ext cx="526" cy="526"/>
                </a:xfrm>
                <a:prstGeom prst="ellipse">
                  <a:avLst/>
                </a:prstGeom>
                <a:solidFill>
                  <a:srgbClr val="00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Oval 17"/>
                <p:cNvSpPr>
                  <a:spLocks noChangeArrowheads="1"/>
                </p:cNvSpPr>
                <p:nvPr/>
              </p:nvSpPr>
              <p:spPr bwMode="gray">
                <a:xfrm>
                  <a:off x="1776" y="2457"/>
                  <a:ext cx="425" cy="42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10E470"/>
                    </a:gs>
                    <a:gs pos="100000">
                      <a:srgbClr val="10E470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l="100000" t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Oval 18"/>
                <p:cNvSpPr>
                  <a:spLocks noChangeArrowheads="1"/>
                </p:cNvSpPr>
                <p:nvPr/>
              </p:nvSpPr>
              <p:spPr bwMode="gray">
                <a:xfrm>
                  <a:off x="1757" y="2426"/>
                  <a:ext cx="406" cy="40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85001"/>
                      </a:srgbClr>
                    </a:gs>
                    <a:gs pos="100000">
                      <a:srgbClr val="FFFF00">
                        <a:gamma/>
                        <a:shade val="63529"/>
                        <a:invGamma/>
                      </a:srgb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Oval 19"/>
                <p:cNvSpPr>
                  <a:spLocks noChangeArrowheads="1"/>
                </p:cNvSpPr>
                <p:nvPr/>
              </p:nvSpPr>
              <p:spPr bwMode="gray">
                <a:xfrm>
                  <a:off x="1791" y="2508"/>
                  <a:ext cx="265" cy="2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9940B">
                        <a:gamma/>
                        <a:tint val="0"/>
                        <a:invGamma/>
                      </a:srgbClr>
                    </a:gs>
                    <a:gs pos="100000">
                      <a:srgbClr val="E9940B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Oval 20"/>
                <p:cNvSpPr>
                  <a:spLocks noChangeArrowheads="1"/>
                </p:cNvSpPr>
                <p:nvPr/>
              </p:nvSpPr>
              <p:spPr bwMode="gray">
                <a:xfrm>
                  <a:off x="1684" y="2408"/>
                  <a:ext cx="404" cy="3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0"/>
                      </a:srgbClr>
                    </a:gs>
                    <a:gs pos="100000">
                      <a:srgbClr val="FFFF00">
                        <a:gamma/>
                        <a:shade val="76078"/>
                        <a:invGamma/>
                      </a:srgb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5" name="Text Box 44"/>
              <p:cNvSpPr txBox="1">
                <a:spLocks noChangeArrowheads="1"/>
              </p:cNvSpPr>
              <p:nvPr/>
            </p:nvSpPr>
            <p:spPr bwMode="auto">
              <a:xfrm>
                <a:off x="2088" y="2442"/>
                <a:ext cx="16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000000"/>
                    </a:solidFill>
                  </a:rPr>
                  <a:t>3</a:t>
                </a:r>
              </a:p>
            </p:txBody>
          </p:sp>
        </p:grpSp>
        <p:grpSp>
          <p:nvGrpSpPr>
            <p:cNvPr id="13" name="Group 55"/>
            <p:cNvGrpSpPr>
              <a:grpSpLocks/>
            </p:cNvGrpSpPr>
            <p:nvPr/>
          </p:nvGrpSpPr>
          <p:grpSpPr bwMode="auto">
            <a:xfrm>
              <a:off x="1837" y="2328"/>
              <a:ext cx="3756" cy="1079"/>
              <a:chOff x="1837" y="2328"/>
              <a:chExt cx="3756" cy="1079"/>
            </a:xfrm>
          </p:grpSpPr>
          <p:sp>
            <p:nvSpPr>
              <p:cNvPr id="34" name="AutoShape 6"/>
              <p:cNvSpPr>
                <a:spLocks noChangeArrowheads="1"/>
              </p:cNvSpPr>
              <p:nvPr/>
            </p:nvSpPr>
            <p:spPr bwMode="gray">
              <a:xfrm>
                <a:off x="2026" y="2957"/>
                <a:ext cx="3567" cy="450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00CCFF"/>
                  </a:gs>
                  <a:gs pos="100000">
                    <a:schemeClr val="bg1">
                      <a:alpha val="50000"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2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Tổ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chức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lấy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ý </a:t>
                </a:r>
                <a:r>
                  <a:rPr lang="en-US" sz="2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kiến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và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hoàn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thiện</a:t>
                </a:r>
                <a:endParaRPr lang="en-US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35" name="Group 7"/>
              <p:cNvGrpSpPr>
                <a:grpSpLocks/>
              </p:cNvGrpSpPr>
              <p:nvPr/>
            </p:nvGrpSpPr>
            <p:grpSpPr bwMode="auto">
              <a:xfrm>
                <a:off x="1837" y="2989"/>
                <a:ext cx="333" cy="353"/>
                <a:chOff x="1300" y="2542"/>
                <a:chExt cx="553" cy="589"/>
              </a:xfrm>
            </p:grpSpPr>
            <p:sp>
              <p:nvSpPr>
                <p:cNvPr id="38" name="Oval 8"/>
                <p:cNvSpPr>
                  <a:spLocks noChangeArrowheads="1"/>
                </p:cNvSpPr>
                <p:nvPr/>
              </p:nvSpPr>
              <p:spPr bwMode="gray">
                <a:xfrm>
                  <a:off x="1327" y="2605"/>
                  <a:ext cx="526" cy="526"/>
                </a:xfrm>
                <a:prstGeom prst="ellipse">
                  <a:avLst/>
                </a:prstGeom>
                <a:solidFill>
                  <a:srgbClr val="00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Oval 9"/>
                <p:cNvSpPr>
                  <a:spLocks noChangeArrowheads="1"/>
                </p:cNvSpPr>
                <p:nvPr/>
              </p:nvSpPr>
              <p:spPr bwMode="gray">
                <a:xfrm>
                  <a:off x="1352" y="2639"/>
                  <a:ext cx="425" cy="42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10E470"/>
                    </a:gs>
                    <a:gs pos="100000">
                      <a:srgbClr val="10E470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l="100000" t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Oval 10"/>
                <p:cNvSpPr>
                  <a:spLocks noChangeArrowheads="1"/>
                </p:cNvSpPr>
                <p:nvPr/>
              </p:nvSpPr>
              <p:spPr bwMode="gray">
                <a:xfrm>
                  <a:off x="1433" y="2600"/>
                  <a:ext cx="406" cy="40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85001"/>
                      </a:srgbClr>
                    </a:gs>
                    <a:gs pos="100000">
                      <a:srgbClr val="FFFF00">
                        <a:gamma/>
                        <a:shade val="63529"/>
                        <a:invGamma/>
                      </a:srgb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Oval 11"/>
                <p:cNvSpPr>
                  <a:spLocks noChangeArrowheads="1"/>
                </p:cNvSpPr>
                <p:nvPr/>
              </p:nvSpPr>
              <p:spPr bwMode="gray">
                <a:xfrm>
                  <a:off x="1467" y="2650"/>
                  <a:ext cx="265" cy="2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9940B">
                        <a:gamma/>
                        <a:tint val="0"/>
                        <a:invGamma/>
                      </a:srgbClr>
                    </a:gs>
                    <a:gs pos="100000">
                      <a:srgbClr val="E9940B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Oval 12"/>
                <p:cNvSpPr>
                  <a:spLocks noChangeArrowheads="1"/>
                </p:cNvSpPr>
                <p:nvPr/>
              </p:nvSpPr>
              <p:spPr bwMode="gray">
                <a:xfrm>
                  <a:off x="1328" y="2638"/>
                  <a:ext cx="366" cy="3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0"/>
                      </a:srgbClr>
                    </a:gs>
                    <a:gs pos="100000">
                      <a:srgbClr val="FFFF00">
                        <a:gamma/>
                        <a:shade val="76078"/>
                        <a:invGamma/>
                      </a:srgb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Oval 8"/>
                <p:cNvSpPr>
                  <a:spLocks noChangeArrowheads="1"/>
                </p:cNvSpPr>
                <p:nvPr/>
              </p:nvSpPr>
              <p:spPr bwMode="gray">
                <a:xfrm>
                  <a:off x="1300" y="2542"/>
                  <a:ext cx="526" cy="526"/>
                </a:xfrm>
                <a:prstGeom prst="ellipse">
                  <a:avLst/>
                </a:prstGeom>
                <a:solidFill>
                  <a:srgbClr val="00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Oval 10"/>
                <p:cNvSpPr>
                  <a:spLocks noChangeArrowheads="1"/>
                </p:cNvSpPr>
                <p:nvPr/>
              </p:nvSpPr>
              <p:spPr bwMode="gray">
                <a:xfrm>
                  <a:off x="1387" y="2575"/>
                  <a:ext cx="406" cy="40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85001"/>
                      </a:srgbClr>
                    </a:gs>
                    <a:gs pos="100000">
                      <a:srgbClr val="FFFF00">
                        <a:gamma/>
                        <a:shade val="63529"/>
                        <a:invGamma/>
                      </a:srgb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6" name="Text Box 45"/>
              <p:cNvSpPr txBox="1">
                <a:spLocks noChangeArrowheads="1"/>
              </p:cNvSpPr>
              <p:nvPr/>
            </p:nvSpPr>
            <p:spPr bwMode="auto">
              <a:xfrm>
                <a:off x="1910" y="3006"/>
                <a:ext cx="16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000000"/>
                    </a:solidFill>
                  </a:rPr>
                  <a:t>4</a:t>
                </a:r>
              </a:p>
            </p:txBody>
          </p:sp>
          <p:sp>
            <p:nvSpPr>
              <p:cNvPr id="37" name="Text Box 50"/>
              <p:cNvSpPr txBox="1">
                <a:spLocks noChangeArrowheads="1"/>
              </p:cNvSpPr>
              <p:nvPr/>
            </p:nvSpPr>
            <p:spPr bwMode="auto">
              <a:xfrm>
                <a:off x="2345" y="2328"/>
                <a:ext cx="95" cy="213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endParaRPr lang="en-US" sz="1600" b="1"/>
              </a:p>
            </p:txBody>
          </p:sp>
        </p:grpSp>
        <p:sp>
          <p:nvSpPr>
            <p:cNvPr id="19" name="Text Box 52"/>
            <p:cNvSpPr txBox="1">
              <a:spLocks noChangeArrowheads="1"/>
            </p:cNvSpPr>
            <p:nvPr/>
          </p:nvSpPr>
          <p:spPr bwMode="auto">
            <a:xfrm>
              <a:off x="2016" y="3328"/>
              <a:ext cx="95" cy="213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l"/>
              <a:endParaRPr lang="en-US" sz="1600" b="1"/>
            </a:p>
          </p:txBody>
        </p:sp>
      </p:grpSp>
      <p:sp>
        <p:nvSpPr>
          <p:cNvPr id="77" name="AutoShape 21"/>
          <p:cNvSpPr>
            <a:spLocks noChangeArrowheads="1"/>
          </p:cNvSpPr>
          <p:nvPr/>
        </p:nvSpPr>
        <p:spPr bwMode="gray">
          <a:xfrm>
            <a:off x="3649603" y="1355136"/>
            <a:ext cx="5934836" cy="557100"/>
          </a:xfrm>
          <a:prstGeom prst="roundRect">
            <a:avLst>
              <a:gd name="adj" fmla="val 50000"/>
            </a:avLst>
          </a:prstGeom>
          <a:gradFill rotWithShape="0">
            <a:gsLst>
              <a:gs pos="0">
                <a:srgbClr val="33CCFF"/>
              </a:gs>
              <a:gs pos="100000">
                <a:schemeClr val="bg1">
                  <a:alpha val="5000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vấn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Oval 23"/>
          <p:cNvSpPr>
            <a:spLocks noChangeArrowheads="1"/>
          </p:cNvSpPr>
          <p:nvPr/>
        </p:nvSpPr>
        <p:spPr bwMode="gray">
          <a:xfrm>
            <a:off x="3091612" y="1408572"/>
            <a:ext cx="576093" cy="501650"/>
          </a:xfrm>
          <a:prstGeom prst="ellipse">
            <a:avLst/>
          </a:prstGeom>
          <a:solidFill>
            <a:srgbClr val="33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Oval 25"/>
          <p:cNvSpPr>
            <a:spLocks noChangeArrowheads="1"/>
          </p:cNvSpPr>
          <p:nvPr/>
        </p:nvSpPr>
        <p:spPr bwMode="gray">
          <a:xfrm>
            <a:off x="3137180" y="1482127"/>
            <a:ext cx="387205" cy="387205"/>
          </a:xfrm>
          <a:prstGeom prst="ellipse">
            <a:avLst/>
          </a:prstGeom>
          <a:gradFill rotWithShape="1">
            <a:gsLst>
              <a:gs pos="0">
                <a:srgbClr val="FFFF00">
                  <a:alpha val="85001"/>
                </a:srgbClr>
              </a:gs>
              <a:gs pos="100000">
                <a:srgbClr val="FFFF00">
                  <a:gamma/>
                  <a:shade val="63529"/>
                  <a:invGamma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52400" dir="16200000" sy="-100000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Oval 24"/>
          <p:cNvSpPr>
            <a:spLocks noChangeArrowheads="1"/>
          </p:cNvSpPr>
          <p:nvPr/>
        </p:nvSpPr>
        <p:spPr bwMode="gray">
          <a:xfrm>
            <a:off x="3136107" y="1428978"/>
            <a:ext cx="404813" cy="404813"/>
          </a:xfrm>
          <a:prstGeom prst="ellipse">
            <a:avLst/>
          </a:prstGeom>
          <a:gradFill rotWithShape="1">
            <a:gsLst>
              <a:gs pos="0">
                <a:srgbClr val="10E470"/>
              </a:gs>
              <a:gs pos="100000">
                <a:srgbClr val="10E470">
                  <a:gamma/>
                  <a:shade val="57255"/>
                  <a:invGamma/>
                </a:srgbClr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52400" dir="16200000" sy="-100000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Oval 18"/>
          <p:cNvSpPr>
            <a:spLocks noChangeArrowheads="1"/>
          </p:cNvSpPr>
          <p:nvPr/>
        </p:nvSpPr>
        <p:spPr bwMode="gray">
          <a:xfrm>
            <a:off x="3148973" y="1418727"/>
            <a:ext cx="462162" cy="387205"/>
          </a:xfrm>
          <a:prstGeom prst="ellipse">
            <a:avLst/>
          </a:prstGeom>
          <a:gradFill rotWithShape="1">
            <a:gsLst>
              <a:gs pos="0">
                <a:srgbClr val="FFFF00">
                  <a:alpha val="85001"/>
                </a:srgbClr>
              </a:gs>
              <a:gs pos="100000">
                <a:srgbClr val="FFFF00">
                  <a:gamma/>
                  <a:shade val="63529"/>
                  <a:invGamma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52400" dir="16200000" sy="-100000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b="1" dirty="0"/>
              <a:t>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0770" y="457200"/>
            <a:ext cx="5263631" cy="4572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 DUNG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cáo</a:t>
            </a:r>
            <a:endParaRPr lang="en-US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6" name="Picture 45" descr="L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1476771" y="2149202"/>
            <a:ext cx="1999694" cy="2150168"/>
          </a:xfrm>
          <a:prstGeom prst="rect">
            <a:avLst/>
          </a:prstGeom>
        </p:spPr>
      </p:pic>
      <p:grpSp>
        <p:nvGrpSpPr>
          <p:cNvPr id="55" name="Group 59">
            <a:extLst>
              <a:ext uri="{FF2B5EF4-FFF2-40B4-BE49-F238E27FC236}">
                <a16:creationId xmlns:a16="http://schemas.microsoft.com/office/drawing/2014/main" id="{BA29AEBB-B544-4AFC-ADEC-65CAAA294546}"/>
              </a:ext>
            </a:extLst>
          </p:cNvPr>
          <p:cNvGrpSpPr>
            <a:grpSpLocks/>
          </p:cNvGrpSpPr>
          <p:nvPr/>
        </p:nvGrpSpPr>
        <p:grpSpPr bwMode="auto">
          <a:xfrm>
            <a:off x="-1405243" y="1213643"/>
            <a:ext cx="11611115" cy="4498976"/>
            <a:chOff x="-576" y="1104"/>
            <a:chExt cx="5972" cy="2834"/>
          </a:xfrm>
        </p:grpSpPr>
        <p:sp>
          <p:nvSpPr>
            <p:cNvPr id="62" name="AutoShape 13">
              <a:extLst>
                <a:ext uri="{FF2B5EF4-FFF2-40B4-BE49-F238E27FC236}">
                  <a16:creationId xmlns:a16="http://schemas.microsoft.com/office/drawing/2014/main" id="{D90915AB-D2E1-49E8-AA8C-BF31C72AD220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5400000">
              <a:off x="-354" y="1336"/>
              <a:ext cx="2374" cy="2229"/>
            </a:xfrm>
            <a:custGeom>
              <a:avLst/>
              <a:gdLst>
                <a:gd name="G0" fmla="+- 744 0 0"/>
                <a:gd name="G1" fmla="+- 11756105 0 0"/>
                <a:gd name="G2" fmla="+- 0 0 11756105"/>
                <a:gd name="T0" fmla="*/ 0 256 1"/>
                <a:gd name="T1" fmla="*/ 180 256 1"/>
                <a:gd name="G3" fmla="+- 11756105 T0 T1"/>
                <a:gd name="T2" fmla="*/ 0 256 1"/>
                <a:gd name="T3" fmla="*/ 90 256 1"/>
                <a:gd name="G4" fmla="+- 11756105 T2 T3"/>
                <a:gd name="G5" fmla="*/ G4 2 1"/>
                <a:gd name="T4" fmla="*/ 90 256 1"/>
                <a:gd name="T5" fmla="*/ 0 256 1"/>
                <a:gd name="G6" fmla="+- 11756105 T4 T5"/>
                <a:gd name="G7" fmla="*/ G6 2 1"/>
                <a:gd name="G8" fmla="abs 11756105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744"/>
                <a:gd name="G18" fmla="*/ 744 1 2"/>
                <a:gd name="G19" fmla="+- G18 5400 0"/>
                <a:gd name="G20" fmla="cos G19 11756105"/>
                <a:gd name="G21" fmla="sin G19 11756105"/>
                <a:gd name="G22" fmla="+- G20 10800 0"/>
                <a:gd name="G23" fmla="+- G21 10800 0"/>
                <a:gd name="G24" fmla="+- 10800 0 G20"/>
                <a:gd name="G25" fmla="+- 744 10800 0"/>
                <a:gd name="G26" fmla="?: G9 G17 G25"/>
                <a:gd name="G27" fmla="?: G9 0 21600"/>
                <a:gd name="G28" fmla="cos 10800 11756105"/>
                <a:gd name="G29" fmla="sin 10800 11756105"/>
                <a:gd name="G30" fmla="sin 744 11756105"/>
                <a:gd name="G31" fmla="+- G28 10800 0"/>
                <a:gd name="G32" fmla="+- G29 10800 0"/>
                <a:gd name="G33" fmla="+- G30 10800 0"/>
                <a:gd name="G34" fmla="?: G4 0 G31"/>
                <a:gd name="G35" fmla="?: 11756105 G34 0"/>
                <a:gd name="G36" fmla="?: G6 G35 G31"/>
                <a:gd name="G37" fmla="+- 21600 0 G36"/>
                <a:gd name="G38" fmla="?: G4 0 G33"/>
                <a:gd name="G39" fmla="?: 11756105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5028 w 21600"/>
                <a:gd name="T15" fmla="*/ 10862 h 21600"/>
                <a:gd name="T16" fmla="*/ 10800 w 21600"/>
                <a:gd name="T17" fmla="*/ 10056 h 21600"/>
                <a:gd name="T18" fmla="*/ 16572 w 21600"/>
                <a:gd name="T19" fmla="*/ 10862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10056" y="10807"/>
                  </a:moveTo>
                  <a:cubicBezTo>
                    <a:pt x="10056" y="10805"/>
                    <a:pt x="10056" y="10802"/>
                    <a:pt x="10056" y="10800"/>
                  </a:cubicBezTo>
                  <a:cubicBezTo>
                    <a:pt x="10056" y="10389"/>
                    <a:pt x="10389" y="10056"/>
                    <a:pt x="10800" y="10056"/>
                  </a:cubicBezTo>
                  <a:cubicBezTo>
                    <a:pt x="11210" y="10056"/>
                    <a:pt x="11544" y="10389"/>
                    <a:pt x="11544" y="10800"/>
                  </a:cubicBezTo>
                  <a:cubicBezTo>
                    <a:pt x="11544" y="10802"/>
                    <a:pt x="11543" y="10805"/>
                    <a:pt x="11543" y="10807"/>
                  </a:cubicBezTo>
                  <a:lnTo>
                    <a:pt x="21599" y="10916"/>
                  </a:lnTo>
                  <a:cubicBezTo>
                    <a:pt x="21599" y="10877"/>
                    <a:pt x="21600" y="10838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ubicBezTo>
                    <a:pt x="-1" y="10838"/>
                    <a:pt x="0" y="10877"/>
                    <a:pt x="0" y="1091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0099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AutoShape 5">
              <a:extLst>
                <a:ext uri="{FF2B5EF4-FFF2-40B4-BE49-F238E27FC236}">
                  <a16:creationId xmlns:a16="http://schemas.microsoft.com/office/drawing/2014/main" id="{05622A8E-9BE9-4DD1-8ADB-A875D97835F5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5400000">
              <a:off x="-576" y="1104"/>
              <a:ext cx="2791" cy="2791"/>
            </a:xfrm>
            <a:custGeom>
              <a:avLst/>
              <a:gdLst>
                <a:gd name="G0" fmla="+- 10478 0 0"/>
                <a:gd name="G1" fmla="+- -11739500 0 0"/>
                <a:gd name="G2" fmla="+- 0 0 -11739500"/>
                <a:gd name="T0" fmla="*/ 0 256 1"/>
                <a:gd name="T1" fmla="*/ 180 256 1"/>
                <a:gd name="G3" fmla="+- -11739500 T0 T1"/>
                <a:gd name="T2" fmla="*/ 0 256 1"/>
                <a:gd name="T3" fmla="*/ 90 256 1"/>
                <a:gd name="G4" fmla="+- -11739500 T2 T3"/>
                <a:gd name="G5" fmla="*/ G4 2 1"/>
                <a:gd name="T4" fmla="*/ 90 256 1"/>
                <a:gd name="T5" fmla="*/ 0 256 1"/>
                <a:gd name="G6" fmla="+- -11739500 T4 T5"/>
                <a:gd name="G7" fmla="*/ G6 2 1"/>
                <a:gd name="G8" fmla="abs -1173950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10478"/>
                <a:gd name="G18" fmla="*/ 10478 1 2"/>
                <a:gd name="G19" fmla="+- G18 5400 0"/>
                <a:gd name="G20" fmla="cos G19 -11739500"/>
                <a:gd name="G21" fmla="sin G19 -11739500"/>
                <a:gd name="G22" fmla="+- G20 10800 0"/>
                <a:gd name="G23" fmla="+- G21 10800 0"/>
                <a:gd name="G24" fmla="+- 10800 0 G20"/>
                <a:gd name="G25" fmla="+- 10478 10800 0"/>
                <a:gd name="G26" fmla="?: G9 G17 G25"/>
                <a:gd name="G27" fmla="?: G9 0 21600"/>
                <a:gd name="G28" fmla="cos 10800 -11739500"/>
                <a:gd name="G29" fmla="sin 10800 -11739500"/>
                <a:gd name="G30" fmla="sin 10478 -11739500"/>
                <a:gd name="G31" fmla="+- G28 10800 0"/>
                <a:gd name="G32" fmla="+- G29 10800 0"/>
                <a:gd name="G33" fmla="+- G30 10800 0"/>
                <a:gd name="G34" fmla="?: G4 0 G31"/>
                <a:gd name="G35" fmla="?: -11739500 G34 0"/>
                <a:gd name="G36" fmla="?: G6 G35 G31"/>
                <a:gd name="G37" fmla="+- 21600 0 G36"/>
                <a:gd name="G38" fmla="?: G4 0 G33"/>
                <a:gd name="G39" fmla="?: -1173950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162 w 21600"/>
                <a:gd name="T15" fmla="*/ 10638 h 21600"/>
                <a:gd name="T16" fmla="*/ 10800 w 21600"/>
                <a:gd name="T17" fmla="*/ 322 h 21600"/>
                <a:gd name="T18" fmla="*/ 21438 w 21600"/>
                <a:gd name="T19" fmla="*/ 10638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323" y="10641"/>
                  </a:moveTo>
                  <a:cubicBezTo>
                    <a:pt x="410" y="4916"/>
                    <a:pt x="5075" y="321"/>
                    <a:pt x="10800" y="322"/>
                  </a:cubicBezTo>
                  <a:cubicBezTo>
                    <a:pt x="16524" y="322"/>
                    <a:pt x="21189" y="4916"/>
                    <a:pt x="21276" y="10641"/>
                  </a:cubicBezTo>
                  <a:lnTo>
                    <a:pt x="21598" y="10636"/>
                  </a:lnTo>
                  <a:cubicBezTo>
                    <a:pt x="21509" y="4736"/>
                    <a:pt x="16700" y="-1"/>
                    <a:pt x="10799" y="0"/>
                  </a:cubicBezTo>
                  <a:cubicBezTo>
                    <a:pt x="4899" y="0"/>
                    <a:pt x="90" y="4736"/>
                    <a:pt x="1" y="1063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00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4" name="Group 57">
              <a:extLst>
                <a:ext uri="{FF2B5EF4-FFF2-40B4-BE49-F238E27FC236}">
                  <a16:creationId xmlns:a16="http://schemas.microsoft.com/office/drawing/2014/main" id="{01B00827-AF1F-4EBE-9BC7-F9C78EF86D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23" y="1712"/>
              <a:ext cx="320" cy="332"/>
              <a:chOff x="2023" y="1712"/>
              <a:chExt cx="320" cy="332"/>
            </a:xfrm>
          </p:grpSpPr>
          <p:grpSp>
            <p:nvGrpSpPr>
              <p:cNvPr id="95" name="Group 22">
                <a:extLst>
                  <a:ext uri="{FF2B5EF4-FFF2-40B4-BE49-F238E27FC236}">
                    <a16:creationId xmlns:a16="http://schemas.microsoft.com/office/drawing/2014/main" id="{A5646A35-C661-47E6-BB77-F942798C991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23" y="1712"/>
                <a:ext cx="320" cy="332"/>
                <a:chOff x="2100" y="1959"/>
                <a:chExt cx="526" cy="564"/>
              </a:xfrm>
            </p:grpSpPr>
            <p:sp>
              <p:nvSpPr>
                <p:cNvPr id="97" name="Oval 23">
                  <a:extLst>
                    <a:ext uri="{FF2B5EF4-FFF2-40B4-BE49-F238E27FC236}">
                      <a16:creationId xmlns:a16="http://schemas.microsoft.com/office/drawing/2014/main" id="{BE5575DB-92D8-49A3-A142-AF502F5CA69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2100" y="1959"/>
                  <a:ext cx="526" cy="534"/>
                </a:xfrm>
                <a:prstGeom prst="ellipse">
                  <a:avLst/>
                </a:prstGeom>
                <a:solidFill>
                  <a:srgbClr val="33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8" name="Oval 24">
                  <a:extLst>
                    <a:ext uri="{FF2B5EF4-FFF2-40B4-BE49-F238E27FC236}">
                      <a16:creationId xmlns:a16="http://schemas.microsoft.com/office/drawing/2014/main" id="{80560D2F-C1A6-49EC-990C-5E2B4B67D9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2118" y="2098"/>
                  <a:ext cx="425" cy="42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10E470"/>
                    </a:gs>
                    <a:gs pos="100000">
                      <a:srgbClr val="10E470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l="100000" t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" name="Oval 25">
                  <a:extLst>
                    <a:ext uri="{FF2B5EF4-FFF2-40B4-BE49-F238E27FC236}">
                      <a16:creationId xmlns:a16="http://schemas.microsoft.com/office/drawing/2014/main" id="{11ED848E-E986-4498-A1E8-A8D230066F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2166" y="2053"/>
                  <a:ext cx="406" cy="40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85001"/>
                      </a:srgbClr>
                    </a:gs>
                    <a:gs pos="100000">
                      <a:srgbClr val="FFFF00">
                        <a:gamma/>
                        <a:shade val="63529"/>
                        <a:invGamma/>
                      </a:srgb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0" name="Oval 26">
                  <a:extLst>
                    <a:ext uri="{FF2B5EF4-FFF2-40B4-BE49-F238E27FC236}">
                      <a16:creationId xmlns:a16="http://schemas.microsoft.com/office/drawing/2014/main" id="{6B9BFB01-AC36-4E77-AB56-AB20E624257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2227" y="2082"/>
                  <a:ext cx="265" cy="2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9940B">
                        <a:gamma/>
                        <a:tint val="0"/>
                        <a:invGamma/>
                      </a:srgbClr>
                    </a:gs>
                    <a:gs pos="100000">
                      <a:srgbClr val="E9940B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1" name="Oval 27">
                  <a:extLst>
                    <a:ext uri="{FF2B5EF4-FFF2-40B4-BE49-F238E27FC236}">
                      <a16:creationId xmlns:a16="http://schemas.microsoft.com/office/drawing/2014/main" id="{6BE0858D-3A28-4F0C-A8D0-FA855B7BAF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2166" y="2090"/>
                  <a:ext cx="365" cy="3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0"/>
                      </a:srgbClr>
                    </a:gs>
                    <a:gs pos="100000">
                      <a:srgbClr val="FFFF00">
                        <a:gamma/>
                        <a:shade val="76078"/>
                        <a:invGamma/>
                      </a:srgb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6" name="Text Box 43">
                <a:extLst>
                  <a:ext uri="{FF2B5EF4-FFF2-40B4-BE49-F238E27FC236}">
                    <a16:creationId xmlns:a16="http://schemas.microsoft.com/office/drawing/2014/main" id="{3DB3D787-A11E-45AA-B9DB-A053F658526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15" y="1750"/>
                <a:ext cx="16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grpSp>
          <p:nvGrpSpPr>
            <p:cNvPr id="65" name="Group 56">
              <a:extLst>
                <a:ext uri="{FF2B5EF4-FFF2-40B4-BE49-F238E27FC236}">
                  <a16:creationId xmlns:a16="http://schemas.microsoft.com/office/drawing/2014/main" id="{15BE4CED-9E93-49D3-8514-9E80F5A7B1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12" y="2442"/>
              <a:ext cx="359" cy="315"/>
              <a:chOff x="2012" y="2442"/>
              <a:chExt cx="359" cy="315"/>
            </a:xfrm>
          </p:grpSpPr>
          <p:grpSp>
            <p:nvGrpSpPr>
              <p:cNvPr id="86" name="Group 15">
                <a:extLst>
                  <a:ext uri="{FF2B5EF4-FFF2-40B4-BE49-F238E27FC236}">
                    <a16:creationId xmlns:a16="http://schemas.microsoft.com/office/drawing/2014/main" id="{533DFE10-5A61-4016-9299-520FF6B68ED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12" y="2442"/>
                <a:ext cx="359" cy="315"/>
                <a:chOff x="1684" y="2393"/>
                <a:chExt cx="598" cy="526"/>
              </a:xfrm>
            </p:grpSpPr>
            <p:sp>
              <p:nvSpPr>
                <p:cNvPr id="89" name="Oval 16">
                  <a:extLst>
                    <a:ext uri="{FF2B5EF4-FFF2-40B4-BE49-F238E27FC236}">
                      <a16:creationId xmlns:a16="http://schemas.microsoft.com/office/drawing/2014/main" id="{0BA08861-C523-440C-BEA5-17B786A339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1756" y="2393"/>
                  <a:ext cx="526" cy="526"/>
                </a:xfrm>
                <a:prstGeom prst="ellipse">
                  <a:avLst/>
                </a:prstGeom>
                <a:solidFill>
                  <a:srgbClr val="00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0" name="Oval 17">
                  <a:extLst>
                    <a:ext uri="{FF2B5EF4-FFF2-40B4-BE49-F238E27FC236}">
                      <a16:creationId xmlns:a16="http://schemas.microsoft.com/office/drawing/2014/main" id="{F42893AE-3A89-4568-BB3E-EF226772E7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1776" y="2457"/>
                  <a:ext cx="425" cy="42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10E470"/>
                    </a:gs>
                    <a:gs pos="100000">
                      <a:srgbClr val="10E470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l="100000" t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1" name="Oval 18">
                  <a:extLst>
                    <a:ext uri="{FF2B5EF4-FFF2-40B4-BE49-F238E27FC236}">
                      <a16:creationId xmlns:a16="http://schemas.microsoft.com/office/drawing/2014/main" id="{889352A0-842E-4353-9D13-2A27C69070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1757" y="2426"/>
                  <a:ext cx="406" cy="40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85001"/>
                      </a:srgbClr>
                    </a:gs>
                    <a:gs pos="100000">
                      <a:srgbClr val="FFFF00">
                        <a:gamma/>
                        <a:shade val="63529"/>
                        <a:invGamma/>
                      </a:srgb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" name="Oval 19">
                  <a:extLst>
                    <a:ext uri="{FF2B5EF4-FFF2-40B4-BE49-F238E27FC236}">
                      <a16:creationId xmlns:a16="http://schemas.microsoft.com/office/drawing/2014/main" id="{61269B19-FA69-4F4A-8BD4-B31C89534A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1768" y="2418"/>
                  <a:ext cx="265" cy="2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9940B">
                        <a:gamma/>
                        <a:tint val="0"/>
                        <a:invGamma/>
                      </a:srgbClr>
                    </a:gs>
                    <a:gs pos="100000">
                      <a:srgbClr val="E9940B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" name="Oval 20">
                  <a:extLst>
                    <a:ext uri="{FF2B5EF4-FFF2-40B4-BE49-F238E27FC236}">
                      <a16:creationId xmlns:a16="http://schemas.microsoft.com/office/drawing/2014/main" id="{2201CD93-7A9C-4118-98D3-B4122D5805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1684" y="2408"/>
                  <a:ext cx="404" cy="3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0"/>
                      </a:srgbClr>
                    </a:gs>
                    <a:gs pos="100000">
                      <a:srgbClr val="FFFF00">
                        <a:gamma/>
                        <a:shade val="76078"/>
                        <a:invGamma/>
                      </a:srgb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88" name="Text Box 44">
                <a:extLst>
                  <a:ext uri="{FF2B5EF4-FFF2-40B4-BE49-F238E27FC236}">
                    <a16:creationId xmlns:a16="http://schemas.microsoft.com/office/drawing/2014/main" id="{9E9B990D-DA9E-4009-BB20-10E77ED46A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88" y="2442"/>
                <a:ext cx="16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000000"/>
                    </a:solidFill>
                  </a:rPr>
                  <a:t>3</a:t>
                </a:r>
              </a:p>
            </p:txBody>
          </p:sp>
        </p:grpSp>
        <p:grpSp>
          <p:nvGrpSpPr>
            <p:cNvPr id="66" name="Group 55">
              <a:extLst>
                <a:ext uri="{FF2B5EF4-FFF2-40B4-BE49-F238E27FC236}">
                  <a16:creationId xmlns:a16="http://schemas.microsoft.com/office/drawing/2014/main" id="{9F7C7E4E-C151-4F41-80CA-71B53282D3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04" y="2328"/>
              <a:ext cx="3892" cy="1610"/>
              <a:chOff x="1504" y="2328"/>
              <a:chExt cx="3892" cy="1610"/>
            </a:xfrm>
          </p:grpSpPr>
          <p:grpSp>
            <p:nvGrpSpPr>
              <p:cNvPr id="71" name="Group 7">
                <a:extLst>
                  <a:ext uri="{FF2B5EF4-FFF2-40B4-BE49-F238E27FC236}">
                    <a16:creationId xmlns:a16="http://schemas.microsoft.com/office/drawing/2014/main" id="{C15FDCE7-F93A-466F-9D24-41623196521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04" y="3009"/>
                <a:ext cx="665" cy="892"/>
                <a:chOff x="748" y="2575"/>
                <a:chExt cx="1105" cy="1488"/>
              </a:xfrm>
            </p:grpSpPr>
            <p:sp>
              <p:nvSpPr>
                <p:cNvPr id="74" name="Oval 8">
                  <a:extLst>
                    <a:ext uri="{FF2B5EF4-FFF2-40B4-BE49-F238E27FC236}">
                      <a16:creationId xmlns:a16="http://schemas.microsoft.com/office/drawing/2014/main" id="{DF97E1AC-0C1C-497D-8023-D3E054BA72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1327" y="2605"/>
                  <a:ext cx="526" cy="526"/>
                </a:xfrm>
                <a:prstGeom prst="ellipse">
                  <a:avLst/>
                </a:prstGeom>
                <a:solidFill>
                  <a:srgbClr val="00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" name="Oval 9">
                  <a:extLst>
                    <a:ext uri="{FF2B5EF4-FFF2-40B4-BE49-F238E27FC236}">
                      <a16:creationId xmlns:a16="http://schemas.microsoft.com/office/drawing/2014/main" id="{F344457F-3BDD-4268-A3FA-25D54EEC0B6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1352" y="2639"/>
                  <a:ext cx="425" cy="42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10E470"/>
                    </a:gs>
                    <a:gs pos="100000">
                      <a:srgbClr val="10E470">
                        <a:gamma/>
                        <a:shade val="57255"/>
                        <a:invGamma/>
                      </a:srgbClr>
                    </a:gs>
                  </a:gsLst>
                  <a:path path="rect">
                    <a:fillToRect l="100000" t="10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" name="Oval 10">
                  <a:extLst>
                    <a:ext uri="{FF2B5EF4-FFF2-40B4-BE49-F238E27FC236}">
                      <a16:creationId xmlns:a16="http://schemas.microsoft.com/office/drawing/2014/main" id="{CCECCFDF-6EE6-4AD4-B474-48C3851435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1433" y="2600"/>
                  <a:ext cx="406" cy="40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85001"/>
                      </a:srgbClr>
                    </a:gs>
                    <a:gs pos="100000">
                      <a:srgbClr val="FFFF00">
                        <a:gamma/>
                        <a:shade val="63529"/>
                        <a:invGamma/>
                      </a:srgb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0" name="Oval 11">
                  <a:extLst>
                    <a:ext uri="{FF2B5EF4-FFF2-40B4-BE49-F238E27FC236}">
                      <a16:creationId xmlns:a16="http://schemas.microsoft.com/office/drawing/2014/main" id="{BE42E958-F443-496C-923C-D8EDF7765F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1467" y="2650"/>
                  <a:ext cx="265" cy="2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E9940B">
                        <a:gamma/>
                        <a:tint val="0"/>
                        <a:invGamma/>
                      </a:srgbClr>
                    </a:gs>
                    <a:gs pos="100000">
                      <a:srgbClr val="E9940B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1" name="Oval 12">
                  <a:extLst>
                    <a:ext uri="{FF2B5EF4-FFF2-40B4-BE49-F238E27FC236}">
                      <a16:creationId xmlns:a16="http://schemas.microsoft.com/office/drawing/2014/main" id="{0CCE858B-9EC2-451A-9C0F-92CCD4917F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1328" y="2638"/>
                  <a:ext cx="366" cy="3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0"/>
                      </a:srgbClr>
                    </a:gs>
                    <a:gs pos="100000">
                      <a:srgbClr val="FFFF00">
                        <a:gamma/>
                        <a:shade val="76078"/>
                        <a:invGamma/>
                      </a:srgb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" name="Oval 8">
                  <a:extLst>
                    <a:ext uri="{FF2B5EF4-FFF2-40B4-BE49-F238E27FC236}">
                      <a16:creationId xmlns:a16="http://schemas.microsoft.com/office/drawing/2014/main" id="{778FCB90-088C-45AB-97A6-8BD76BA314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748" y="3537"/>
                  <a:ext cx="526" cy="526"/>
                </a:xfrm>
                <a:prstGeom prst="ellipse">
                  <a:avLst/>
                </a:prstGeom>
                <a:solidFill>
                  <a:srgbClr val="00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" name="Oval 10">
                  <a:extLst>
                    <a:ext uri="{FF2B5EF4-FFF2-40B4-BE49-F238E27FC236}">
                      <a16:creationId xmlns:a16="http://schemas.microsoft.com/office/drawing/2014/main" id="{3CD2BBB3-9D76-4A0F-AA8B-943306AF3F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1387" y="2575"/>
                  <a:ext cx="406" cy="40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85001"/>
                      </a:srgbClr>
                    </a:gs>
                    <a:gs pos="100000">
                      <a:srgbClr val="FFFF00">
                        <a:gamma/>
                        <a:shade val="63529"/>
                        <a:invGamma/>
                      </a:srgb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" name="Oval 10">
                  <a:extLst>
                    <a:ext uri="{FF2B5EF4-FFF2-40B4-BE49-F238E27FC236}">
                      <a16:creationId xmlns:a16="http://schemas.microsoft.com/office/drawing/2014/main" id="{6A879A2C-5C08-4539-B78B-3BEC7817E7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838" y="3577"/>
                  <a:ext cx="406" cy="40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85001"/>
                      </a:srgbClr>
                    </a:gs>
                    <a:gs pos="100000">
                      <a:srgbClr val="FFFF00">
                        <a:gamma/>
                        <a:shade val="63529"/>
                        <a:invGamma/>
                      </a:srgb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52400" dir="16200000" sy="-100000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2" name="Text Box 45">
                <a:extLst>
                  <a:ext uri="{FF2B5EF4-FFF2-40B4-BE49-F238E27FC236}">
                    <a16:creationId xmlns:a16="http://schemas.microsoft.com/office/drawing/2014/main" id="{6734FC6A-99A3-459F-BEE2-A021DE7D43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10" y="3006"/>
                <a:ext cx="16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000000"/>
                    </a:solidFill>
                  </a:rPr>
                  <a:t>4</a:t>
                </a:r>
              </a:p>
            </p:txBody>
          </p:sp>
          <p:sp>
            <p:nvSpPr>
              <p:cNvPr id="73" name="Text Box 50">
                <a:extLst>
                  <a:ext uri="{FF2B5EF4-FFF2-40B4-BE49-F238E27FC236}">
                    <a16:creationId xmlns:a16="http://schemas.microsoft.com/office/drawing/2014/main" id="{C615FBB4-0781-4722-9B28-C20F579E8D2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5" y="2328"/>
                <a:ext cx="95" cy="213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bg2">
                    <a:alpha val="5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endParaRPr lang="en-US" sz="1600" b="1"/>
              </a:p>
            </p:txBody>
          </p:sp>
          <p:sp>
            <p:nvSpPr>
              <p:cNvPr id="102" name="AutoShape 6">
                <a:extLst>
                  <a:ext uri="{FF2B5EF4-FFF2-40B4-BE49-F238E27FC236}">
                    <a16:creationId xmlns:a16="http://schemas.microsoft.com/office/drawing/2014/main" id="{9C1E03E7-5C67-4985-A53C-28B2F39C1263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829" y="3558"/>
                <a:ext cx="3567" cy="380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00CCFF"/>
                  </a:gs>
                  <a:gs pos="100000">
                    <a:schemeClr val="bg1">
                      <a:alpha val="50000"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2800" b="1" dirty="0" err="1"/>
                  <a:t>Kết</a:t>
                </a:r>
                <a:r>
                  <a:rPr lang="en-US" sz="2800" b="1" dirty="0"/>
                  <a:t> </a:t>
                </a:r>
                <a:r>
                  <a:rPr lang="en-US" sz="2800" b="1" dirty="0" err="1"/>
                  <a:t>luận</a:t>
                </a:r>
                <a:r>
                  <a:rPr lang="en-US" sz="2800" b="1" dirty="0"/>
                  <a:t> </a:t>
                </a:r>
                <a:r>
                  <a:rPr lang="en-US" sz="2800" b="1" dirty="0" err="1"/>
                  <a:t>và</a:t>
                </a:r>
                <a:r>
                  <a:rPr lang="en-US" sz="2800" b="1" dirty="0"/>
                  <a:t> </a:t>
                </a:r>
                <a:r>
                  <a:rPr lang="en-US" sz="2800" b="1" dirty="0" err="1"/>
                  <a:t>kiến</a:t>
                </a:r>
                <a:r>
                  <a:rPr lang="en-US" sz="2800" b="1" dirty="0"/>
                  <a:t> </a:t>
                </a:r>
                <a:r>
                  <a:rPr lang="en-US" sz="2800" b="1" dirty="0" err="1"/>
                  <a:t>nghị</a:t>
                </a:r>
                <a:endParaRPr lang="en-US" sz="28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3" name="Text Box 45">
                <a:extLst>
                  <a:ext uri="{FF2B5EF4-FFF2-40B4-BE49-F238E27FC236}">
                    <a16:creationId xmlns:a16="http://schemas.microsoft.com/office/drawing/2014/main" id="{3C1DCB23-483F-4CBA-BBCC-3687F61AD4C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84" y="3620"/>
                <a:ext cx="16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000000"/>
                    </a:solidFill>
                  </a:rPr>
                  <a:t>5</a:t>
                </a:r>
              </a:p>
            </p:txBody>
          </p:sp>
        </p:grpSp>
        <p:sp>
          <p:nvSpPr>
            <p:cNvPr id="69" name="Text Box 52">
              <a:extLst>
                <a:ext uri="{FF2B5EF4-FFF2-40B4-BE49-F238E27FC236}">
                  <a16:creationId xmlns:a16="http://schemas.microsoft.com/office/drawing/2014/main" id="{A736C35B-4A7E-4FC9-9085-FC9BA3FBD9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3328"/>
              <a:ext cx="95" cy="213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l"/>
              <a:endParaRPr lang="en-US" sz="1600" b="1"/>
            </a:p>
          </p:txBody>
        </p:sp>
      </p:grpSp>
      <p:pic>
        <p:nvPicPr>
          <p:cNvPr id="105" name="Picture 104" descr="Leader.png">
            <a:extLst>
              <a:ext uri="{FF2B5EF4-FFF2-40B4-BE49-F238E27FC236}">
                <a16:creationId xmlns:a16="http://schemas.microsoft.com/office/drawing/2014/main" id="{98810B2A-E46A-4B7C-AF7A-415244555C4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1476450" y="2137781"/>
            <a:ext cx="1999694" cy="2150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238728"/>
      </p:ext>
    </p:extLst>
  </p:cSld>
  <p:clrMapOvr>
    <a:masterClrMapping/>
  </p:clrMapOvr>
  <p:transition spd="slow"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6FFA3-5F46-40E5-AD62-1B881B61E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0452" y="151171"/>
            <a:ext cx="5395788" cy="52692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vấn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endParaRPr lang="en-US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triped Right Arrow 40">
            <a:extLst>
              <a:ext uri="{FF2B5EF4-FFF2-40B4-BE49-F238E27FC236}">
                <a16:creationId xmlns:a16="http://schemas.microsoft.com/office/drawing/2014/main" id="{37740407-BA3F-4342-B633-FE3B7F189119}"/>
              </a:ext>
            </a:extLst>
          </p:cNvPr>
          <p:cNvSpPr/>
          <p:nvPr/>
        </p:nvSpPr>
        <p:spPr>
          <a:xfrm rot="5400000">
            <a:off x="5556638" y="903913"/>
            <a:ext cx="623416" cy="1130330"/>
          </a:xfrm>
          <a:prstGeom prst="striped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2CE7CA5-587E-412E-BB8B-A9C30D66D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111" y="2015732"/>
            <a:ext cx="11366697" cy="4005240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Chương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đào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chuyên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ngành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thuộc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khối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kinh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tế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QTKD,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kinh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tế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gồm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Kinh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tế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vĩ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mô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(3TC)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Kinh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tế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mô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(3TC)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bổ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sung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kiến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ng</a:t>
            </a:r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ư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ời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tốt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nghiệp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đại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chuyên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ngành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thuộc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khối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Kinh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tế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QTKD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nh</a:t>
            </a:r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ư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ng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đ</a:t>
            </a:r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ư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ợc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cận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kiến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môn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,…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Kinh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tế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ư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ơng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bổ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sung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kiến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4TC</a:t>
            </a:r>
          </a:p>
          <a:p>
            <a:pPr marL="457200" indent="-45720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xây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dựng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ư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ơng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Kinh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tế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phù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chương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3B4CB1C-B240-471F-8FCE-F890D613CFEA}"/>
              </a:ext>
            </a:extLst>
          </p:cNvPr>
          <p:cNvSpPr txBox="1">
            <a:spLocks noChangeAspect="1"/>
          </p:cNvSpPr>
          <p:nvPr/>
        </p:nvSpPr>
        <p:spPr>
          <a:xfrm>
            <a:off x="2507221" y="551840"/>
            <a:ext cx="7177556" cy="6234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 sở nghiên cứu của báo cáo như sau</a:t>
            </a:r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626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6FFA3-5F46-40E5-AD62-1B881B61E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9474" y="713879"/>
            <a:ext cx="7085880" cy="52692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xây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dựng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cương</a:t>
            </a:r>
            <a:br>
              <a:rPr lang="en-US" b="1" dirty="0"/>
            </a:br>
            <a:b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4A6C3A-2EF3-4DC5-BD80-81A42C13ADE6}"/>
              </a:ext>
            </a:extLst>
          </p:cNvPr>
          <p:cNvSpPr txBox="1">
            <a:spLocks noChangeArrowheads="1"/>
          </p:cNvSpPr>
          <p:nvPr/>
        </p:nvSpPr>
        <p:spPr>
          <a:xfrm>
            <a:off x="755663" y="1876190"/>
            <a:ext cx="10928748" cy="4154984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horz" lIns="91440" tIns="45720" rIns="91440" bIns="45720" rtlCol="0" anchor="t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marL="742950" indent="-742950" algn="l">
              <a:spcBef>
                <a:spcPts val="600"/>
              </a:spcBef>
              <a:buFont typeface="+mj-lt"/>
              <a:buAutoNum type="arabicPeriod"/>
            </a:pPr>
            <a:r>
              <a:rPr lang="en-US" sz="2600" i="1" dirty="0" err="1"/>
              <a:t>Đảm</a:t>
            </a:r>
            <a:r>
              <a:rPr lang="en-US" sz="2600" i="1" dirty="0"/>
              <a:t> </a:t>
            </a:r>
            <a:r>
              <a:rPr lang="en-US" sz="2600" i="1" dirty="0" err="1"/>
              <a:t>bảo</a:t>
            </a:r>
            <a:r>
              <a:rPr lang="en-US" sz="2600" i="1" dirty="0"/>
              <a:t> </a:t>
            </a:r>
            <a:r>
              <a:rPr lang="en-US" sz="2600" i="1" dirty="0" err="1"/>
              <a:t>theo</a:t>
            </a:r>
            <a:r>
              <a:rPr lang="en-US" sz="2600" i="1" dirty="0"/>
              <a:t> </a:t>
            </a:r>
            <a:r>
              <a:rPr lang="en-US" sz="2600" i="1" dirty="0" err="1"/>
              <a:t>quy</a:t>
            </a:r>
            <a:r>
              <a:rPr lang="en-US" sz="2600" i="1" dirty="0"/>
              <a:t> </a:t>
            </a:r>
            <a:r>
              <a:rPr lang="en-US" sz="2600" i="1" dirty="0" err="1"/>
              <a:t>định</a:t>
            </a:r>
            <a:r>
              <a:rPr lang="en-US" sz="2600" i="1" dirty="0"/>
              <a:t> </a:t>
            </a:r>
            <a:r>
              <a:rPr lang="en-US" sz="2600" i="1" dirty="0" err="1"/>
              <a:t>của</a:t>
            </a:r>
            <a:r>
              <a:rPr lang="en-US" sz="2600" i="1" dirty="0"/>
              <a:t> </a:t>
            </a:r>
            <a:r>
              <a:rPr lang="en-US" sz="2600" i="1" dirty="0" err="1"/>
              <a:t>Trường</a:t>
            </a:r>
            <a:r>
              <a:rPr lang="en-US" sz="2600" i="1" dirty="0"/>
              <a:t> </a:t>
            </a:r>
            <a:r>
              <a:rPr lang="en-US" sz="2600" i="1" dirty="0" err="1"/>
              <a:t>Đại</a:t>
            </a:r>
            <a:r>
              <a:rPr lang="en-US" sz="2600" i="1" dirty="0"/>
              <a:t> </a:t>
            </a:r>
            <a:r>
              <a:rPr lang="en-US" sz="2600" i="1" dirty="0" err="1"/>
              <a:t>học</a:t>
            </a:r>
            <a:r>
              <a:rPr lang="en-US" sz="2600" i="1" dirty="0"/>
              <a:t> </a:t>
            </a:r>
            <a:r>
              <a:rPr lang="en-US" sz="2600" i="1" dirty="0" err="1"/>
              <a:t>Mỏ</a:t>
            </a:r>
            <a:r>
              <a:rPr lang="en-US" sz="2600" i="1" dirty="0"/>
              <a:t> </a:t>
            </a:r>
            <a:r>
              <a:rPr lang="en-US" sz="2600" i="1" dirty="0" err="1"/>
              <a:t>Địa</a:t>
            </a:r>
            <a:r>
              <a:rPr lang="en-US" sz="2600" i="1" dirty="0"/>
              <a:t> </a:t>
            </a:r>
            <a:r>
              <a:rPr lang="en-US" sz="2600" i="1" dirty="0" err="1"/>
              <a:t>chất</a:t>
            </a:r>
            <a:r>
              <a:rPr lang="en-US" sz="2600" i="1" dirty="0"/>
              <a:t> </a:t>
            </a:r>
            <a:r>
              <a:rPr lang="en-US" sz="2600" i="1" dirty="0" err="1"/>
              <a:t>trong</a:t>
            </a:r>
            <a:r>
              <a:rPr lang="en-US" sz="2600" i="1" dirty="0"/>
              <a:t> </a:t>
            </a:r>
            <a:r>
              <a:rPr lang="en-US" sz="2600" i="1" dirty="0" err="1"/>
              <a:t>xây</a:t>
            </a:r>
            <a:r>
              <a:rPr lang="en-US" sz="2600" i="1" dirty="0"/>
              <a:t> </a:t>
            </a:r>
            <a:r>
              <a:rPr lang="en-US" sz="2600" i="1" dirty="0" err="1"/>
              <a:t>dựng</a:t>
            </a:r>
            <a:r>
              <a:rPr lang="en-US" sz="2600" i="1" dirty="0"/>
              <a:t> </a:t>
            </a:r>
            <a:r>
              <a:rPr lang="en-US" sz="2600" i="1" dirty="0" err="1"/>
              <a:t>đề</a:t>
            </a:r>
            <a:r>
              <a:rPr lang="en-US" sz="2600" i="1" dirty="0"/>
              <a:t> </a:t>
            </a:r>
            <a:r>
              <a:rPr lang="en-US" sz="2600" i="1" dirty="0" err="1"/>
              <a:t>cương</a:t>
            </a:r>
            <a:endParaRPr lang="en-US" sz="2600" i="1" dirty="0"/>
          </a:p>
          <a:p>
            <a:pPr marL="742950" indent="-742950" algn="l">
              <a:spcBef>
                <a:spcPts val="600"/>
              </a:spcBef>
              <a:buFont typeface="+mj-lt"/>
              <a:buAutoNum type="arabicPeriod"/>
            </a:pPr>
            <a:r>
              <a:rPr lang="en-US" sz="2600" i="1" dirty="0"/>
              <a:t> </a:t>
            </a:r>
            <a:r>
              <a:rPr lang="en-US" sz="2600" i="1" dirty="0" err="1"/>
              <a:t>Phù</a:t>
            </a:r>
            <a:r>
              <a:rPr lang="en-US" sz="2600" i="1" dirty="0"/>
              <a:t> </a:t>
            </a:r>
            <a:r>
              <a:rPr lang="en-US" sz="2600" i="1" dirty="0" err="1"/>
              <a:t>hợp</a:t>
            </a:r>
            <a:r>
              <a:rPr lang="en-US" sz="2600" i="1" dirty="0"/>
              <a:t> </a:t>
            </a:r>
            <a:r>
              <a:rPr lang="en-US" sz="2600" i="1" dirty="0" err="1"/>
              <a:t>với</a:t>
            </a:r>
            <a:r>
              <a:rPr lang="en-US" sz="2600" i="1" dirty="0"/>
              <a:t> </a:t>
            </a:r>
            <a:r>
              <a:rPr lang="en-US" sz="2600" i="1" dirty="0" err="1"/>
              <a:t>đối</a:t>
            </a:r>
            <a:r>
              <a:rPr lang="en-US" sz="2600" i="1" dirty="0"/>
              <a:t> </a:t>
            </a:r>
            <a:r>
              <a:rPr lang="en-US" sz="2600" i="1" dirty="0" err="1"/>
              <a:t>tượng</a:t>
            </a:r>
            <a:r>
              <a:rPr lang="en-US" sz="2600" i="1" dirty="0"/>
              <a:t> </a:t>
            </a:r>
            <a:r>
              <a:rPr lang="en-US" sz="2600" i="1" dirty="0" err="1"/>
              <a:t>học</a:t>
            </a:r>
            <a:endParaRPr lang="en-US" sz="2600" i="1" dirty="0"/>
          </a:p>
          <a:p>
            <a:pPr marL="742950" indent="-742950" algn="l">
              <a:spcBef>
                <a:spcPts val="600"/>
              </a:spcBef>
              <a:buFont typeface="+mj-lt"/>
              <a:buAutoNum type="arabicPeriod"/>
            </a:pPr>
            <a:r>
              <a:rPr lang="en-US" sz="2600" i="1" dirty="0"/>
              <a:t>Bao </a:t>
            </a:r>
            <a:r>
              <a:rPr lang="en-US" sz="2600" i="1" dirty="0" err="1"/>
              <a:t>quát</a:t>
            </a:r>
            <a:r>
              <a:rPr lang="en-US" sz="2600" i="1" dirty="0"/>
              <a:t> </a:t>
            </a:r>
            <a:r>
              <a:rPr lang="en-US" sz="2600" i="1" dirty="0" err="1"/>
              <a:t>đủ</a:t>
            </a:r>
            <a:r>
              <a:rPr lang="en-US" sz="2600" i="1" dirty="0"/>
              <a:t> </a:t>
            </a:r>
            <a:r>
              <a:rPr lang="en-US" sz="2600" i="1" dirty="0" err="1"/>
              <a:t>nội</a:t>
            </a:r>
            <a:r>
              <a:rPr lang="en-US" sz="2600" i="1" dirty="0"/>
              <a:t> dung </a:t>
            </a:r>
            <a:r>
              <a:rPr lang="en-US" sz="2600" i="1" dirty="0" err="1"/>
              <a:t>chương</a:t>
            </a:r>
            <a:r>
              <a:rPr lang="en-US" sz="2600" i="1" dirty="0"/>
              <a:t> </a:t>
            </a:r>
            <a:r>
              <a:rPr lang="en-US" sz="2600" i="1" dirty="0" err="1"/>
              <a:t>trình</a:t>
            </a:r>
            <a:endParaRPr lang="en-US" sz="2600" i="1" dirty="0"/>
          </a:p>
          <a:p>
            <a:pPr marL="742950" indent="-742950" algn="l">
              <a:spcBef>
                <a:spcPts val="600"/>
              </a:spcBef>
              <a:buFont typeface="+mj-lt"/>
              <a:buAutoNum type="arabicPeriod"/>
            </a:pPr>
            <a:r>
              <a:rPr lang="en-US" sz="2600" i="1" dirty="0"/>
              <a:t>Chi </a:t>
            </a:r>
            <a:r>
              <a:rPr lang="en-US" sz="2600" i="1" dirty="0" err="1"/>
              <a:t>tiết</a:t>
            </a:r>
            <a:r>
              <a:rPr lang="en-US" sz="2600" i="1" dirty="0"/>
              <a:t> </a:t>
            </a:r>
            <a:r>
              <a:rPr lang="en-US" sz="2600" i="1" dirty="0" err="1"/>
              <a:t>hóa</a:t>
            </a:r>
            <a:r>
              <a:rPr lang="en-US" sz="2600" i="1" dirty="0"/>
              <a:t> </a:t>
            </a:r>
            <a:r>
              <a:rPr lang="en-US" sz="2600" i="1" dirty="0" err="1"/>
              <a:t>tới</a:t>
            </a:r>
            <a:r>
              <a:rPr lang="en-US" sz="2600" i="1" dirty="0"/>
              <a:t> </a:t>
            </a:r>
            <a:r>
              <a:rPr lang="en-US" sz="2600" i="1" dirty="0" err="1"/>
              <a:t>mức</a:t>
            </a:r>
            <a:r>
              <a:rPr lang="en-US" sz="2600" i="1" dirty="0"/>
              <a:t> </a:t>
            </a:r>
            <a:r>
              <a:rPr lang="en-US" sz="2600" i="1" dirty="0" err="1"/>
              <a:t>cần</a:t>
            </a:r>
            <a:r>
              <a:rPr lang="en-US" sz="2600" i="1" dirty="0"/>
              <a:t> </a:t>
            </a:r>
            <a:r>
              <a:rPr lang="en-US" sz="2600" i="1" dirty="0" err="1"/>
              <a:t>thiết</a:t>
            </a:r>
            <a:endParaRPr lang="en-US" sz="2600" i="1" dirty="0"/>
          </a:p>
          <a:p>
            <a:pPr marL="742950" indent="-742950" algn="l">
              <a:spcBef>
                <a:spcPts val="600"/>
              </a:spcBef>
              <a:buFont typeface="+mj-lt"/>
              <a:buAutoNum type="arabicPeriod"/>
            </a:pPr>
            <a:r>
              <a:rPr lang="en-US" sz="2600" i="1" dirty="0" err="1"/>
              <a:t>Đảm</a:t>
            </a:r>
            <a:r>
              <a:rPr lang="en-US" sz="2600" i="1" dirty="0"/>
              <a:t> </a:t>
            </a:r>
            <a:r>
              <a:rPr lang="en-US" sz="2600" i="1" dirty="0" err="1"/>
              <a:t>bảo</a:t>
            </a:r>
            <a:r>
              <a:rPr lang="en-US" sz="2600" i="1" dirty="0"/>
              <a:t> logic </a:t>
            </a:r>
            <a:r>
              <a:rPr lang="en-US" sz="2600" i="1" dirty="0" err="1"/>
              <a:t>trình</a:t>
            </a:r>
            <a:r>
              <a:rPr lang="en-US" sz="2600" i="1" dirty="0"/>
              <a:t> </a:t>
            </a:r>
            <a:r>
              <a:rPr lang="en-US" sz="2600" i="1" dirty="0" err="1"/>
              <a:t>tự</a:t>
            </a:r>
            <a:r>
              <a:rPr lang="en-US" sz="2600" i="1" dirty="0"/>
              <a:t> </a:t>
            </a:r>
            <a:r>
              <a:rPr lang="en-US" sz="2600" i="1" dirty="0" err="1"/>
              <a:t>các</a:t>
            </a:r>
            <a:r>
              <a:rPr lang="en-US" sz="2600" i="1" dirty="0"/>
              <a:t> </a:t>
            </a:r>
            <a:r>
              <a:rPr lang="en-US" sz="2600" i="1" dirty="0" err="1"/>
              <a:t>nội</a:t>
            </a:r>
            <a:r>
              <a:rPr lang="en-US" sz="2600" i="1" dirty="0"/>
              <a:t> dung</a:t>
            </a:r>
          </a:p>
          <a:p>
            <a:pPr marL="742950" indent="-742950" algn="l">
              <a:spcBef>
                <a:spcPts val="600"/>
              </a:spcBef>
              <a:buFont typeface="+mj-lt"/>
              <a:buAutoNum type="arabicPeriod"/>
            </a:pPr>
            <a:r>
              <a:rPr lang="en-US" sz="2600" i="1" dirty="0" err="1"/>
              <a:t>Vừa</a:t>
            </a:r>
            <a:r>
              <a:rPr lang="en-US" sz="2600" i="1" dirty="0"/>
              <a:t> </a:t>
            </a:r>
            <a:r>
              <a:rPr lang="en-US" sz="2600" i="1" dirty="0" err="1"/>
              <a:t>hòa</a:t>
            </a:r>
            <a:r>
              <a:rPr lang="en-US" sz="2600" i="1" dirty="0"/>
              <a:t> </a:t>
            </a:r>
            <a:r>
              <a:rPr lang="en-US" sz="2600" i="1" dirty="0" err="1"/>
              <a:t>nhập</a:t>
            </a:r>
            <a:r>
              <a:rPr lang="en-US" sz="2600" i="1" dirty="0"/>
              <a:t> </a:t>
            </a:r>
            <a:r>
              <a:rPr lang="en-US" sz="2600" i="1" dirty="0" err="1"/>
              <a:t>với</a:t>
            </a:r>
            <a:r>
              <a:rPr lang="en-US" sz="2600" i="1" dirty="0"/>
              <a:t> </a:t>
            </a:r>
            <a:r>
              <a:rPr lang="en-US" sz="2600" i="1" dirty="0" err="1"/>
              <a:t>chương</a:t>
            </a:r>
            <a:r>
              <a:rPr lang="en-US" sz="2600" i="1" dirty="0"/>
              <a:t> </a:t>
            </a:r>
            <a:r>
              <a:rPr lang="en-US" sz="2600" i="1" dirty="0" err="1"/>
              <a:t>trình</a:t>
            </a:r>
            <a:r>
              <a:rPr lang="en-US" sz="2600" i="1" dirty="0"/>
              <a:t> </a:t>
            </a:r>
            <a:r>
              <a:rPr lang="en-US" sz="2600" i="1" dirty="0" err="1"/>
              <a:t>tương</a:t>
            </a:r>
            <a:r>
              <a:rPr lang="en-US" sz="2600" i="1" dirty="0"/>
              <a:t> </a:t>
            </a:r>
            <a:r>
              <a:rPr lang="en-US" sz="2600" i="1" dirty="0" err="1"/>
              <a:t>đương</a:t>
            </a:r>
            <a:r>
              <a:rPr lang="en-US" sz="2600" i="1" dirty="0"/>
              <a:t> (</a:t>
            </a:r>
            <a:r>
              <a:rPr lang="en-US" sz="2600" i="1" dirty="0" err="1"/>
              <a:t>trong</a:t>
            </a:r>
            <a:r>
              <a:rPr lang="en-US" sz="2600" i="1" dirty="0"/>
              <a:t> </a:t>
            </a:r>
            <a:r>
              <a:rPr lang="en-US" sz="2600" i="1" dirty="0" err="1"/>
              <a:t>nước</a:t>
            </a:r>
            <a:r>
              <a:rPr lang="en-US" sz="2600" i="1" dirty="0"/>
              <a:t> </a:t>
            </a:r>
            <a:r>
              <a:rPr lang="en-US" sz="2600" i="1" dirty="0" err="1"/>
              <a:t>và</a:t>
            </a:r>
            <a:r>
              <a:rPr lang="en-US" sz="2600" i="1" dirty="0"/>
              <a:t> </a:t>
            </a:r>
            <a:r>
              <a:rPr lang="en-US" sz="2600" i="1" dirty="0" err="1"/>
              <a:t>quốc</a:t>
            </a:r>
            <a:r>
              <a:rPr lang="en-US" sz="2600" i="1" dirty="0"/>
              <a:t> </a:t>
            </a:r>
            <a:r>
              <a:rPr lang="en-US" sz="2600" i="1" dirty="0" err="1"/>
              <a:t>tế</a:t>
            </a:r>
            <a:r>
              <a:rPr lang="en-US" sz="2600" i="1" dirty="0"/>
              <a:t>), </a:t>
            </a:r>
            <a:r>
              <a:rPr lang="en-US" sz="2600" i="1" dirty="0" err="1"/>
              <a:t>vừa</a:t>
            </a:r>
            <a:r>
              <a:rPr lang="en-US" sz="2600" i="1" dirty="0"/>
              <a:t> </a:t>
            </a:r>
            <a:r>
              <a:rPr lang="en-US" sz="2600" i="1" dirty="0" err="1"/>
              <a:t>có</a:t>
            </a:r>
            <a:r>
              <a:rPr lang="en-US" sz="2600" i="1" dirty="0"/>
              <a:t> </a:t>
            </a:r>
            <a:r>
              <a:rPr lang="en-US" sz="2600" i="1" dirty="0" err="1"/>
              <a:t>tính</a:t>
            </a:r>
            <a:r>
              <a:rPr lang="en-US" sz="2600" i="1" dirty="0"/>
              <a:t> </a:t>
            </a:r>
            <a:r>
              <a:rPr lang="en-US" sz="2600" i="1" dirty="0" err="1"/>
              <a:t>chất</a:t>
            </a:r>
            <a:r>
              <a:rPr lang="en-US" sz="2600" i="1" dirty="0"/>
              <a:t> </a:t>
            </a:r>
            <a:r>
              <a:rPr lang="en-US" sz="2600" i="1" dirty="0" err="1"/>
              <a:t>khác</a:t>
            </a:r>
            <a:r>
              <a:rPr lang="en-US" sz="2600" i="1" dirty="0"/>
              <a:t> </a:t>
            </a:r>
            <a:r>
              <a:rPr lang="en-US" sz="2600" i="1" dirty="0" err="1"/>
              <a:t>biệt</a:t>
            </a:r>
            <a:r>
              <a:rPr lang="en-US" sz="2600" i="1" dirty="0"/>
              <a:t> </a:t>
            </a:r>
            <a:r>
              <a:rPr lang="en-US" sz="2600" i="1" dirty="0" err="1"/>
              <a:t>nhất</a:t>
            </a:r>
            <a:r>
              <a:rPr lang="en-US" sz="2600" i="1" dirty="0"/>
              <a:t> </a:t>
            </a:r>
            <a:r>
              <a:rPr lang="en-US" sz="2600" i="1" dirty="0" err="1"/>
              <a:t>định</a:t>
            </a:r>
            <a:r>
              <a:rPr lang="en-US" sz="2600" i="1" dirty="0"/>
              <a:t> </a:t>
            </a:r>
            <a:r>
              <a:rPr lang="en-US" sz="2600" i="1" dirty="0" err="1"/>
              <a:t>cho</a:t>
            </a:r>
            <a:r>
              <a:rPr lang="en-US" sz="2600" i="1" dirty="0"/>
              <a:t> </a:t>
            </a:r>
            <a:r>
              <a:rPr lang="en-US" sz="2600" i="1" dirty="0" err="1"/>
              <a:t>đối</a:t>
            </a:r>
            <a:r>
              <a:rPr lang="en-US" sz="2600" i="1" dirty="0"/>
              <a:t> </a:t>
            </a:r>
            <a:r>
              <a:rPr lang="en-US" sz="2600" i="1" dirty="0" err="1"/>
              <a:t>tượng</a:t>
            </a:r>
            <a:r>
              <a:rPr lang="en-US" sz="2600" i="1" dirty="0"/>
              <a:t> </a:t>
            </a:r>
            <a:r>
              <a:rPr lang="en-US" sz="2600" i="1" dirty="0" err="1"/>
              <a:t>học</a:t>
            </a:r>
            <a:endParaRPr lang="en-US" sz="2600" i="1" dirty="0"/>
          </a:p>
          <a:p>
            <a:pPr marL="742950" indent="-742950" algn="l">
              <a:spcBef>
                <a:spcPts val="600"/>
              </a:spcBef>
              <a:buFont typeface="+mj-lt"/>
              <a:buAutoNum type="arabicPeriod"/>
            </a:pPr>
            <a:r>
              <a:rPr lang="en-US" sz="2600" i="1" dirty="0" err="1"/>
              <a:t>Thích</a:t>
            </a:r>
            <a:r>
              <a:rPr lang="en-US" sz="2600" i="1" dirty="0"/>
              <a:t> </a:t>
            </a:r>
            <a:r>
              <a:rPr lang="en-US" sz="2600" i="1" dirty="0" err="1"/>
              <a:t>ứng</a:t>
            </a:r>
            <a:r>
              <a:rPr lang="en-US" sz="2600" i="1" dirty="0"/>
              <a:t> </a:t>
            </a:r>
            <a:r>
              <a:rPr lang="en-US" sz="2600" i="1" dirty="0" err="1"/>
              <a:t>với</a:t>
            </a:r>
            <a:r>
              <a:rPr lang="en-US" sz="2600" i="1" dirty="0"/>
              <a:t> </a:t>
            </a:r>
            <a:r>
              <a:rPr lang="en-US" sz="2600" i="1" dirty="0" err="1"/>
              <a:t>các</a:t>
            </a:r>
            <a:r>
              <a:rPr lang="en-US" sz="2600" i="1" dirty="0"/>
              <a:t> </a:t>
            </a:r>
            <a:r>
              <a:rPr lang="en-US" sz="2600" i="1" dirty="0" err="1"/>
              <a:t>loại</a:t>
            </a:r>
            <a:r>
              <a:rPr lang="en-US" sz="2600" i="1" dirty="0"/>
              <a:t> </a:t>
            </a:r>
            <a:r>
              <a:rPr lang="en-US" sz="2600" i="1" dirty="0" err="1"/>
              <a:t>hình</a:t>
            </a:r>
            <a:r>
              <a:rPr lang="en-US" sz="2600" i="1" dirty="0"/>
              <a:t> </a:t>
            </a:r>
            <a:r>
              <a:rPr lang="en-US" sz="2600" i="1" dirty="0" err="1"/>
              <a:t>đào</a:t>
            </a:r>
            <a:r>
              <a:rPr lang="en-US" sz="2600" i="1" dirty="0"/>
              <a:t> </a:t>
            </a:r>
            <a:r>
              <a:rPr lang="en-US" sz="2600" i="1" dirty="0" err="1"/>
              <a:t>tạo</a:t>
            </a:r>
            <a:endParaRPr lang="en-US" sz="2600" i="1" dirty="0"/>
          </a:p>
        </p:txBody>
      </p:sp>
    </p:spTree>
    <p:extLst>
      <p:ext uri="{BB962C8B-B14F-4D97-AF65-F5344CB8AC3E}">
        <p14:creationId xmlns:p14="http://schemas.microsoft.com/office/powerpoint/2010/main" val="97016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6FFA3-5F46-40E5-AD62-1B881B61E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8657" y="643540"/>
            <a:ext cx="5395788" cy="52692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Xây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dựng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cương</a:t>
            </a:r>
            <a:br>
              <a:rPr lang="en-US" b="1" dirty="0"/>
            </a:br>
            <a:b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hlinkClick r:id="rId2"/>
            <a:extLst>
              <a:ext uri="{FF2B5EF4-FFF2-40B4-BE49-F238E27FC236}">
                <a16:creationId xmlns:a16="http://schemas.microsoft.com/office/drawing/2014/main" id="{564A6C3A-2EF3-4DC5-BD80-81A42C13ADE6}"/>
              </a:ext>
            </a:extLst>
          </p:cNvPr>
          <p:cNvSpPr txBox="1">
            <a:spLocks noChangeArrowheads="1"/>
          </p:cNvSpPr>
          <p:nvPr/>
        </p:nvSpPr>
        <p:spPr>
          <a:xfrm>
            <a:off x="831843" y="1871003"/>
            <a:ext cx="10269416" cy="4016945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marL="571500" indent="-571500" algn="l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3200" i="1" dirty="0" err="1"/>
              <a:t>Học</a:t>
            </a:r>
            <a:r>
              <a:rPr lang="en-US" sz="3200" i="1" dirty="0"/>
              <a:t> </a:t>
            </a:r>
            <a:r>
              <a:rPr lang="en-US" sz="3200" i="1" dirty="0" err="1"/>
              <a:t>phần</a:t>
            </a:r>
            <a:r>
              <a:rPr lang="en-US" sz="3200" i="1" dirty="0"/>
              <a:t> </a:t>
            </a:r>
            <a:r>
              <a:rPr lang="en-US" sz="3200" i="1" dirty="0" err="1"/>
              <a:t>được</a:t>
            </a:r>
            <a:r>
              <a:rPr lang="en-US" sz="3200" i="1" dirty="0"/>
              <a:t> chia </a:t>
            </a:r>
            <a:r>
              <a:rPr lang="en-US" sz="3200" i="1" dirty="0" err="1"/>
              <a:t>thành</a:t>
            </a:r>
            <a:r>
              <a:rPr lang="en-US" sz="3200" i="1" dirty="0"/>
              <a:t> 2 </a:t>
            </a:r>
            <a:r>
              <a:rPr lang="en-US" sz="3200" i="1" dirty="0" err="1"/>
              <a:t>modul</a:t>
            </a:r>
            <a:r>
              <a:rPr lang="en-US" sz="3200" i="1" dirty="0"/>
              <a:t>:</a:t>
            </a:r>
          </a:p>
          <a:p>
            <a:pPr marL="1200150" lvl="2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800" dirty="0" err="1"/>
              <a:t>Kinh</a:t>
            </a:r>
            <a:r>
              <a:rPr lang="en-US" sz="2800" dirty="0"/>
              <a:t> </a:t>
            </a:r>
            <a:r>
              <a:rPr lang="en-US" sz="2800" dirty="0" err="1"/>
              <a:t>tế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vĩ</a:t>
            </a:r>
            <a:r>
              <a:rPr lang="en-US" sz="2800" dirty="0"/>
              <a:t> </a:t>
            </a:r>
            <a:r>
              <a:rPr lang="en-US" sz="2800" dirty="0" err="1"/>
              <a:t>mô</a:t>
            </a:r>
            <a:endParaRPr lang="en-US" sz="2800" dirty="0"/>
          </a:p>
          <a:p>
            <a:pPr marL="1200150" lvl="2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800" dirty="0" err="1"/>
              <a:t>Kinh</a:t>
            </a:r>
            <a:r>
              <a:rPr lang="en-US" sz="2800" dirty="0"/>
              <a:t> </a:t>
            </a:r>
            <a:r>
              <a:rPr lang="en-US" sz="2800" dirty="0" err="1"/>
              <a:t>tế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 vi </a:t>
            </a:r>
            <a:r>
              <a:rPr lang="en-US" sz="2800" dirty="0" err="1"/>
              <a:t>mô</a:t>
            </a:r>
            <a:endParaRPr lang="en-US" sz="2800" dirty="0"/>
          </a:p>
          <a:p>
            <a:pPr marL="571500" indent="-571500" algn="l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3200" i="1" dirty="0" err="1"/>
              <a:t>Những</a:t>
            </a:r>
            <a:r>
              <a:rPr lang="en-US" sz="3200" i="1" dirty="0"/>
              <a:t> </a:t>
            </a:r>
            <a:r>
              <a:rPr lang="en-US" sz="3200" i="1" dirty="0" err="1"/>
              <a:t>vấn</a:t>
            </a:r>
            <a:r>
              <a:rPr lang="en-US" sz="3200" i="1" dirty="0"/>
              <a:t> </a:t>
            </a:r>
            <a:r>
              <a:rPr lang="en-US" sz="3200" i="1" dirty="0" err="1"/>
              <a:t>đề</a:t>
            </a:r>
            <a:r>
              <a:rPr lang="en-US" sz="3200" i="1" dirty="0"/>
              <a:t> </a:t>
            </a:r>
            <a:r>
              <a:rPr lang="en-US" sz="3200" i="1" dirty="0" err="1"/>
              <a:t>chung</a:t>
            </a:r>
            <a:r>
              <a:rPr lang="en-US" sz="3200" i="1" dirty="0"/>
              <a:t> </a:t>
            </a:r>
            <a:r>
              <a:rPr lang="en-US" sz="3200" i="1" dirty="0" err="1"/>
              <a:t>của</a:t>
            </a:r>
            <a:r>
              <a:rPr lang="en-US" sz="3200" i="1" dirty="0"/>
              <a:t> </a:t>
            </a:r>
            <a:r>
              <a:rPr lang="en-US" sz="3200" i="1" dirty="0" err="1"/>
              <a:t>Kinh</a:t>
            </a:r>
            <a:r>
              <a:rPr lang="en-US" sz="3200" i="1" dirty="0"/>
              <a:t> </a:t>
            </a:r>
            <a:r>
              <a:rPr lang="en-US" sz="3200" i="1" dirty="0" err="1"/>
              <a:t>tế</a:t>
            </a:r>
            <a:r>
              <a:rPr lang="en-US" sz="3200" i="1" dirty="0"/>
              <a:t> </a:t>
            </a:r>
            <a:r>
              <a:rPr lang="en-US" sz="3200" i="1" dirty="0" err="1"/>
              <a:t>học</a:t>
            </a:r>
            <a:r>
              <a:rPr lang="en-US" sz="3200" i="1" dirty="0"/>
              <a:t>: </a:t>
            </a:r>
            <a:r>
              <a:rPr lang="en-US" sz="3200" i="1" dirty="0" err="1"/>
              <a:t>Khái</a:t>
            </a:r>
            <a:r>
              <a:rPr lang="en-US" sz="3200" i="1" dirty="0"/>
              <a:t> </a:t>
            </a:r>
            <a:r>
              <a:rPr lang="en-US" sz="3200" i="1" dirty="0" err="1"/>
              <a:t>niệm</a:t>
            </a:r>
            <a:r>
              <a:rPr lang="en-US" sz="3200" i="1" dirty="0"/>
              <a:t>, </a:t>
            </a:r>
            <a:r>
              <a:rPr lang="en-US" sz="3200" i="1" dirty="0" err="1"/>
              <a:t>phân</a:t>
            </a:r>
            <a:r>
              <a:rPr lang="en-US" sz="3200" i="1" dirty="0"/>
              <a:t> </a:t>
            </a:r>
            <a:r>
              <a:rPr lang="en-US" sz="3200" i="1" dirty="0" err="1"/>
              <a:t>ngành</a:t>
            </a:r>
            <a:r>
              <a:rPr lang="en-US" sz="3200" i="1" dirty="0"/>
              <a:t>, </a:t>
            </a:r>
            <a:r>
              <a:rPr lang="en-US" sz="3200" i="1" dirty="0" err="1"/>
              <a:t>các</a:t>
            </a:r>
            <a:r>
              <a:rPr lang="en-US" sz="3200" i="1" dirty="0"/>
              <a:t> </a:t>
            </a:r>
            <a:r>
              <a:rPr lang="en-US" sz="3200" i="1" dirty="0" err="1"/>
              <a:t>vấn</a:t>
            </a:r>
            <a:r>
              <a:rPr lang="en-US" sz="3200" i="1" dirty="0"/>
              <a:t> </a:t>
            </a:r>
            <a:r>
              <a:rPr lang="en-US" sz="3200" i="1" dirty="0" err="1"/>
              <a:t>đề</a:t>
            </a:r>
            <a:r>
              <a:rPr lang="en-US" sz="3200" i="1" dirty="0"/>
              <a:t> </a:t>
            </a:r>
            <a:r>
              <a:rPr lang="en-US" sz="3200" i="1" dirty="0" err="1"/>
              <a:t>kinh</a:t>
            </a:r>
            <a:r>
              <a:rPr lang="en-US" sz="3200" i="1" dirty="0"/>
              <a:t> </a:t>
            </a:r>
            <a:r>
              <a:rPr lang="en-US" sz="3200" i="1" dirty="0" err="1"/>
              <a:t>tế</a:t>
            </a:r>
            <a:r>
              <a:rPr lang="en-US" sz="3200" i="1" dirty="0"/>
              <a:t> </a:t>
            </a:r>
            <a:r>
              <a:rPr lang="en-US" sz="3200" i="1" dirty="0" err="1"/>
              <a:t>cơ</a:t>
            </a:r>
            <a:r>
              <a:rPr lang="en-US" sz="3200" i="1" dirty="0"/>
              <a:t> </a:t>
            </a:r>
            <a:r>
              <a:rPr lang="en-US" sz="3200" i="1" dirty="0" err="1"/>
              <a:t>bản</a:t>
            </a:r>
            <a:r>
              <a:rPr lang="en-US" sz="3200" i="1" dirty="0"/>
              <a:t> </a:t>
            </a:r>
            <a:r>
              <a:rPr lang="en-US" sz="3200" i="1" dirty="0" err="1"/>
              <a:t>của</a:t>
            </a:r>
            <a:r>
              <a:rPr lang="en-US" sz="3200" i="1" dirty="0"/>
              <a:t> </a:t>
            </a:r>
            <a:r>
              <a:rPr lang="en-US" sz="3200" i="1" dirty="0" err="1"/>
              <a:t>nền</a:t>
            </a:r>
            <a:r>
              <a:rPr lang="en-US" sz="3200" i="1" dirty="0"/>
              <a:t> </a:t>
            </a:r>
            <a:r>
              <a:rPr lang="en-US" sz="3200" i="1" dirty="0" err="1"/>
              <a:t>kinh</a:t>
            </a:r>
            <a:r>
              <a:rPr lang="en-US" sz="3200" i="1" dirty="0"/>
              <a:t> </a:t>
            </a:r>
            <a:r>
              <a:rPr lang="en-US" sz="3200" i="1" dirty="0" err="1"/>
              <a:t>tế</a:t>
            </a:r>
            <a:r>
              <a:rPr lang="en-US" sz="3200" i="1" dirty="0"/>
              <a:t> </a:t>
            </a:r>
            <a:r>
              <a:rPr lang="en-US" sz="3200" i="1" dirty="0" err="1"/>
              <a:t>và</a:t>
            </a:r>
            <a:r>
              <a:rPr lang="en-US" sz="3200" i="1" dirty="0"/>
              <a:t> </a:t>
            </a:r>
            <a:r>
              <a:rPr lang="en-US" sz="3200" i="1" dirty="0" err="1"/>
              <a:t>của</a:t>
            </a:r>
            <a:r>
              <a:rPr lang="en-US" sz="3200" i="1" dirty="0"/>
              <a:t> </a:t>
            </a:r>
            <a:r>
              <a:rPr lang="en-US" sz="3200" i="1" dirty="0" err="1"/>
              <a:t>doanh</a:t>
            </a:r>
            <a:r>
              <a:rPr lang="en-US" sz="3200" i="1" dirty="0"/>
              <a:t> </a:t>
            </a:r>
            <a:r>
              <a:rPr lang="en-US" sz="3200" i="1" dirty="0" err="1"/>
              <a:t>nghiệp</a:t>
            </a:r>
            <a:r>
              <a:rPr lang="en-US" sz="3200" i="1" dirty="0"/>
              <a:t>, </a:t>
            </a:r>
            <a:r>
              <a:rPr lang="en-US" sz="3200" i="1" dirty="0" err="1"/>
              <a:t>các</a:t>
            </a:r>
            <a:r>
              <a:rPr lang="en-US" sz="3200" i="1" dirty="0"/>
              <a:t> </a:t>
            </a:r>
            <a:r>
              <a:rPr lang="en-US" sz="3200" i="1" dirty="0" err="1"/>
              <a:t>tác</a:t>
            </a:r>
            <a:r>
              <a:rPr lang="en-US" sz="3200" i="1" dirty="0"/>
              <a:t> </a:t>
            </a:r>
            <a:r>
              <a:rPr lang="en-US" sz="3200" i="1" dirty="0" err="1"/>
              <a:t>nhân</a:t>
            </a:r>
            <a:r>
              <a:rPr lang="en-US" sz="3200" i="1" dirty="0"/>
              <a:t> </a:t>
            </a:r>
            <a:r>
              <a:rPr lang="en-US" sz="3200" i="1" dirty="0" err="1"/>
              <a:t>trong</a:t>
            </a:r>
            <a:r>
              <a:rPr lang="en-US" sz="3200" i="1" dirty="0"/>
              <a:t> </a:t>
            </a:r>
            <a:r>
              <a:rPr lang="en-US" sz="3200" i="1" dirty="0" err="1"/>
              <a:t>nền</a:t>
            </a:r>
            <a:r>
              <a:rPr lang="en-US" sz="3200" i="1" dirty="0"/>
              <a:t> </a:t>
            </a:r>
            <a:r>
              <a:rPr lang="en-US" sz="3200" i="1" dirty="0" err="1"/>
              <a:t>kinh</a:t>
            </a:r>
            <a:r>
              <a:rPr lang="en-US" sz="3200" i="1" dirty="0"/>
              <a:t> </a:t>
            </a:r>
            <a:r>
              <a:rPr lang="en-US" sz="3200" i="1" dirty="0" err="1"/>
              <a:t>tế</a:t>
            </a:r>
            <a:r>
              <a:rPr lang="en-US" sz="3200" i="1" dirty="0"/>
              <a:t>, … </a:t>
            </a:r>
            <a:r>
              <a:rPr lang="en-US" sz="3200" i="1" dirty="0" err="1"/>
              <a:t>được</a:t>
            </a:r>
            <a:r>
              <a:rPr lang="en-US" sz="3200" i="1" dirty="0"/>
              <a:t> </a:t>
            </a:r>
            <a:r>
              <a:rPr lang="en-US" sz="3200" i="1" dirty="0" err="1"/>
              <a:t>trình</a:t>
            </a:r>
            <a:r>
              <a:rPr lang="en-US" sz="3200" i="1" dirty="0"/>
              <a:t> </a:t>
            </a:r>
            <a:r>
              <a:rPr lang="en-US" sz="3200" i="1" dirty="0" err="1"/>
              <a:t>bày</a:t>
            </a:r>
            <a:r>
              <a:rPr lang="en-US" sz="3200" i="1" dirty="0"/>
              <a:t> </a:t>
            </a:r>
            <a:r>
              <a:rPr lang="en-US" sz="3200" i="1" dirty="0" err="1"/>
              <a:t>trước</a:t>
            </a:r>
            <a:endParaRPr lang="en-US" sz="3200" i="1" dirty="0"/>
          </a:p>
          <a:p>
            <a:pPr marL="571500" indent="-571500" algn="l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3200" i="1" dirty="0" err="1"/>
              <a:t>Đề</a:t>
            </a:r>
            <a:r>
              <a:rPr lang="en-US" sz="3200" i="1" dirty="0"/>
              <a:t> </a:t>
            </a:r>
            <a:r>
              <a:rPr lang="en-US" sz="3200" i="1" dirty="0" err="1"/>
              <a:t>cương</a:t>
            </a:r>
            <a:r>
              <a:rPr lang="en-US" sz="3200" i="1" dirty="0"/>
              <a:t> chi </a:t>
            </a:r>
            <a:r>
              <a:rPr lang="en-US" sz="3200" i="1" dirty="0" err="1"/>
              <a:t>tiết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85439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6FFA3-5F46-40E5-AD62-1B881B61E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6760" y="615405"/>
            <a:ext cx="6269954" cy="52692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ý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kiến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đóng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góp</a:t>
            </a:r>
            <a:br>
              <a:rPr lang="en-US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4A6C3A-2EF3-4DC5-BD80-81A42C13ADE6}"/>
              </a:ext>
            </a:extLst>
          </p:cNvPr>
          <p:cNvSpPr txBox="1">
            <a:spLocks noChangeArrowheads="1"/>
          </p:cNvSpPr>
          <p:nvPr/>
        </p:nvSpPr>
        <p:spPr>
          <a:xfrm>
            <a:off x="450166" y="2067951"/>
            <a:ext cx="11352627" cy="4016945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marL="571500" indent="-571500" algn="l">
              <a:spcBef>
                <a:spcPts val="1200"/>
              </a:spcBef>
              <a:buFont typeface="Wingdings" panose="05000000000000000000" pitchFamily="2" charset="2"/>
              <a:buChar char="v"/>
            </a:pPr>
            <a:r>
              <a:rPr lang="en-US" sz="3600" i="1" dirty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50220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6FFA3-5F46-40E5-AD62-1B881B61E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691" y="193374"/>
            <a:ext cx="7536045" cy="1663561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Xin </a:t>
            </a:r>
            <a:r>
              <a:rPr lang="en-US" sz="5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trân</a:t>
            </a:r>
            <a:r>
              <a:rPr lang="en-US" sz="5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trọng</a:t>
            </a:r>
            <a:r>
              <a:rPr lang="en-US" sz="5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sz="5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endParaRPr lang="en-US" sz="5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16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764A50998C8C41A2B5422DCFA81E27" ma:contentTypeVersion="11" ma:contentTypeDescription="Create a new document." ma:contentTypeScope="" ma:versionID="f17bed1dda526d253fb03e096bd93538">
  <xsd:schema xmlns:xsd="http://www.w3.org/2001/XMLSchema" xmlns:xs="http://www.w3.org/2001/XMLSchema" xmlns:p="http://schemas.microsoft.com/office/2006/metadata/properties" xmlns:ns3="e79b90a2-f1e3-4e83-bec2-8d8c98cd1000" xmlns:ns4="ceab53eb-11ea-4d0d-98a8-e1575810db28" targetNamespace="http://schemas.microsoft.com/office/2006/metadata/properties" ma:root="true" ma:fieldsID="71cd3ee4498fec3bb3c3ab1131652f19" ns3:_="" ns4:_="">
    <xsd:import namespace="e79b90a2-f1e3-4e83-bec2-8d8c98cd1000"/>
    <xsd:import namespace="ceab53eb-11ea-4d0d-98a8-e1575810db2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9b90a2-f1e3-4e83-bec2-8d8c98cd100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ab53eb-11ea-4d0d-98a8-e1575810db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E715DAE-B98B-4115-89AF-9E75D3865C2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BE73295-B6DC-4B36-9EC9-BCC7B818C8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732D8E-6525-422A-878C-786CBB8063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9b90a2-f1e3-4e83-bec2-8d8c98cd1000"/>
    <ds:schemaRef ds:uri="ceab53eb-11ea-4d0d-98a8-e1575810db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6513</TotalTime>
  <Words>403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Gill Sans MT</vt:lpstr>
      <vt:lpstr>Times New Roman</vt:lpstr>
      <vt:lpstr>Wingdings</vt:lpstr>
      <vt:lpstr>Gallery</vt:lpstr>
      <vt:lpstr>Báo cáo học thuật</vt:lpstr>
      <vt:lpstr>NỘI DUNG báo cáo</vt:lpstr>
      <vt:lpstr>Đặt vấn đề</vt:lpstr>
      <vt:lpstr>Nguyên tắc xây dựng đề cương  </vt:lpstr>
      <vt:lpstr>Xây dựng đề cương  </vt:lpstr>
      <vt:lpstr>Các ý kiến đóng góp </vt:lpstr>
      <vt:lpstr>Xin trân trọng cảm ơn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Kinh tế học vĩ mô</dc:title>
  <dc:creator>vu diep anh</dc:creator>
  <cp:lastModifiedBy>Nguyen Thi Bich Ngoc</cp:lastModifiedBy>
  <cp:revision>507</cp:revision>
  <dcterms:created xsi:type="dcterms:W3CDTF">2018-09-07T15:32:51Z</dcterms:created>
  <dcterms:modified xsi:type="dcterms:W3CDTF">2020-05-10T01:40:14Z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0x0101003A764A50998C8C41A2B5422DCFA81E27</vt:lpwstr>
  </property>
</Properties>
</file>